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326" r:id="rId4"/>
    <p:sldId id="262" r:id="rId5"/>
    <p:sldId id="289" r:id="rId6"/>
    <p:sldId id="267" r:id="rId7"/>
    <p:sldId id="332" r:id="rId8"/>
    <p:sldId id="268" r:id="rId9"/>
    <p:sldId id="263" r:id="rId10"/>
    <p:sldId id="345" r:id="rId11"/>
    <p:sldId id="344" r:id="rId12"/>
    <p:sldId id="266" r:id="rId13"/>
    <p:sldId id="265" r:id="rId14"/>
    <p:sldId id="264" r:id="rId15"/>
    <p:sldId id="327" r:id="rId16"/>
    <p:sldId id="269" r:id="rId17"/>
    <p:sldId id="331" r:id="rId18"/>
    <p:sldId id="290" r:id="rId19"/>
    <p:sldId id="346" r:id="rId20"/>
    <p:sldId id="272" r:id="rId21"/>
    <p:sldId id="271" r:id="rId22"/>
    <p:sldId id="330" r:id="rId23"/>
    <p:sldId id="274" r:id="rId24"/>
    <p:sldId id="333" r:id="rId25"/>
    <p:sldId id="275" r:id="rId26"/>
    <p:sldId id="320" r:id="rId27"/>
    <p:sldId id="314" r:id="rId28"/>
    <p:sldId id="322" r:id="rId29"/>
    <p:sldId id="329" r:id="rId30"/>
    <p:sldId id="347" r:id="rId31"/>
    <p:sldId id="337" r:id="rId32"/>
    <p:sldId id="315" r:id="rId33"/>
    <p:sldId id="325" r:id="rId34"/>
    <p:sldId id="277" r:id="rId35"/>
    <p:sldId id="296" r:id="rId36"/>
    <p:sldId id="348" r:id="rId37"/>
    <p:sldId id="293" r:id="rId38"/>
    <p:sldId id="279" r:id="rId39"/>
    <p:sldId id="280" r:id="rId40"/>
    <p:sldId id="339" r:id="rId41"/>
    <p:sldId id="341" r:id="rId42"/>
    <p:sldId id="342" r:id="rId43"/>
    <p:sldId id="312" r:id="rId44"/>
    <p:sldId id="278" r:id="rId45"/>
    <p:sldId id="321" r:id="rId46"/>
    <p:sldId id="354" r:id="rId47"/>
    <p:sldId id="284" r:id="rId48"/>
    <p:sldId id="356" r:id="rId49"/>
    <p:sldId id="335" r:id="rId50"/>
    <p:sldId id="355" r:id="rId51"/>
    <p:sldId id="283" r:id="rId52"/>
    <p:sldId id="336" r:id="rId53"/>
    <p:sldId id="338" r:id="rId54"/>
    <p:sldId id="287" r:id="rId55"/>
    <p:sldId id="351" r:id="rId56"/>
    <p:sldId id="350" r:id="rId57"/>
    <p:sldId id="306" r:id="rId58"/>
    <p:sldId id="316" r:id="rId59"/>
    <p:sldId id="317" r:id="rId60"/>
    <p:sldId id="318" r:id="rId61"/>
    <p:sldId id="352" r:id="rId62"/>
    <p:sldId id="353" r:id="rId63"/>
    <p:sldId id="295" r:id="rId64"/>
    <p:sldId id="294" r:id="rId65"/>
    <p:sldId id="305" r:id="rId66"/>
    <p:sldId id="308" r:id="rId67"/>
    <p:sldId id="307" r:id="rId68"/>
    <p:sldId id="309" r:id="rId69"/>
    <p:sldId id="285" r:id="rId70"/>
    <p:sldId id="286" r:id="rId71"/>
    <p:sldId id="288" r:id="rId72"/>
    <p:sldId id="292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DC253D-FB92-4CB3-A6AF-E9C68BDC1076}">
          <p14:sldIdLst>
            <p14:sldId id="256"/>
            <p14:sldId id="257"/>
            <p14:sldId id="326"/>
            <p14:sldId id="262"/>
            <p14:sldId id="289"/>
            <p14:sldId id="267"/>
            <p14:sldId id="332"/>
            <p14:sldId id="268"/>
            <p14:sldId id="263"/>
            <p14:sldId id="345"/>
            <p14:sldId id="344"/>
            <p14:sldId id="266"/>
            <p14:sldId id="265"/>
            <p14:sldId id="264"/>
            <p14:sldId id="327"/>
            <p14:sldId id="269"/>
            <p14:sldId id="331"/>
            <p14:sldId id="290"/>
            <p14:sldId id="346"/>
            <p14:sldId id="272"/>
            <p14:sldId id="271"/>
            <p14:sldId id="330"/>
            <p14:sldId id="274"/>
            <p14:sldId id="333"/>
            <p14:sldId id="275"/>
            <p14:sldId id="320"/>
            <p14:sldId id="314"/>
            <p14:sldId id="322"/>
            <p14:sldId id="329"/>
            <p14:sldId id="347"/>
            <p14:sldId id="337"/>
            <p14:sldId id="315"/>
            <p14:sldId id="325"/>
            <p14:sldId id="277"/>
            <p14:sldId id="296"/>
            <p14:sldId id="348"/>
            <p14:sldId id="293"/>
            <p14:sldId id="279"/>
            <p14:sldId id="280"/>
            <p14:sldId id="339"/>
            <p14:sldId id="341"/>
            <p14:sldId id="342"/>
            <p14:sldId id="312"/>
            <p14:sldId id="278"/>
            <p14:sldId id="321"/>
            <p14:sldId id="354"/>
            <p14:sldId id="284"/>
            <p14:sldId id="356"/>
            <p14:sldId id="335"/>
            <p14:sldId id="355"/>
            <p14:sldId id="283"/>
            <p14:sldId id="336"/>
            <p14:sldId id="338"/>
            <p14:sldId id="287"/>
            <p14:sldId id="351"/>
            <p14:sldId id="350"/>
            <p14:sldId id="306"/>
            <p14:sldId id="316"/>
            <p14:sldId id="317"/>
            <p14:sldId id="318"/>
            <p14:sldId id="352"/>
            <p14:sldId id="353"/>
            <p14:sldId id="295"/>
            <p14:sldId id="294"/>
            <p14:sldId id="305"/>
            <p14:sldId id="308"/>
            <p14:sldId id="307"/>
            <p14:sldId id="309"/>
            <p14:sldId id="285"/>
            <p14:sldId id="286"/>
            <p14:sldId id="288"/>
            <p14:sldId id="292"/>
          </p14:sldIdLst>
        </p14:section>
        <p14:section name="Untitled Section" id="{30373EEF-5F9B-4B5A-A2E1-D8EA4B93EA7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546"/>
    </p:cViewPr>
  </p:outlineViewPr>
  <p:notesTextViewPr>
    <p:cViewPr>
      <p:scale>
        <a:sx n="467" d="100"/>
        <a:sy n="467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54CD6-2D0B-46AC-88CA-1B174B8A6101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BFF46-24A6-4D9D-8FFF-21174D57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83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7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12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0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7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77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25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18</a:t>
            </a:fld>
            <a:endParaRPr lang="en-US"/>
          </a:p>
        </p:txBody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B485EE27-D21C-4E28-AA41-FCB56388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70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19</a:t>
            </a:fld>
            <a:endParaRPr lang="en-US"/>
          </a:p>
        </p:txBody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B485EE27-D21C-4E28-AA41-FCB56388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5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02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2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94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8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82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3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90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7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6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7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6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7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1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8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0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277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2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42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16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3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52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899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21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4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926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9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95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53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191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85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0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33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41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81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976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9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785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917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93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34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43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2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676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62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944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02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93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42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29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420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265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02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137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0114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2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en-US" dirty="0"/>
              <a:t>Next Slide 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FF46-24A6-4D9D-8FFF-21174D57F5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B5AD-8242-42CE-A7B4-473F50C28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E3613-0564-448A-8739-D5E810935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B81F9-5C11-4D3D-8BFF-D62C6AD3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931-352C-4860-AA45-5CE28A33113C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8F0A4-468C-45BB-9B58-EFC6BDF5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37F69-8258-425B-9756-8A33E89F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F29C-A15F-4580-962C-F475EEFC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7965-1D0D-414F-932C-CFBF80527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DC931-1CDB-4C8E-B863-E1447807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FE45-C551-4C45-BD84-9448263E0A97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143E4-C218-4D1A-B3B5-02A3B06F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5F76B-9A15-44DB-A1D7-0E4BDA9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DC9CD-55ED-48C4-A104-A995AD4A7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16550-43EF-48CB-A1CB-A59D8F53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1A570-78DE-4200-B989-AE70C4E6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885E-1350-467F-B10E-C30110A76CE9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657E8-F163-45BD-9512-FA97A85D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1C67D-9E5D-466C-A5DC-4B7B8EFE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12F8-324D-421A-A352-BA6BD7AE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9D3D-8762-4D1A-9479-8A5580693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E5713-4723-4531-B055-E4F1468C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A5FC-2464-4127-9B05-832FDF3533EF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4B9D5-6FED-4229-9F40-77A0AAA5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0A6EA-6F07-4567-B77C-E18CE8ED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3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2B01-8ECE-4D8C-B387-AF02EF9D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95632-E018-41D5-9CE4-44A4C9BF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5A089-8466-4F41-9DF7-462EAE32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53CD-5961-402C-8E49-45BA8F1318C9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A2970-4CFC-4C39-8C9B-D64F3C29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79054-0D50-4538-B987-358B68AF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1F08-2FC7-493E-B020-2F237212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12594-2559-4195-82BE-EC9CB3C74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51C49-4509-4DF9-AC73-DC38D5081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D8830-69D2-4799-A59F-DEB4CEE3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2348-DF84-4042-84F0-71CB8568ABB7}" type="datetime1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04BC4-AB82-42B5-9756-24D344B1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0CE3F-73B1-43D6-ACB9-44293823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0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70D0-5AE4-43A0-A1C6-5FE4BA48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ABE9F-EB05-4AAE-9E88-2AC2CF029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E7976-1E60-4360-A7B8-7B58C5051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80919-D1F3-412C-BE6B-52F15EB84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5BDEC-B0E9-426B-AD2C-3CA1A0518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64E45-61C1-4752-88CE-6504AB04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67AC-D04B-4645-BEC7-6EFE338A28F4}" type="datetime1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942EB3-95E7-4352-93E6-0ADC186F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B189D-9D52-442A-9270-AB0CE5D0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CA86-1BA4-48F3-B38E-222BF925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6B0EA-5A0F-49F6-92DA-7BEAC7FB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0820-85FF-44D8-90C8-D40A5EBB173B}" type="datetime1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7EDC2-3720-42AD-9064-D3EA6F52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A8F7B-F2D3-47CC-9C19-B1419244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B9638-6062-42DD-817F-3D688945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2C5D-9981-4579-A95D-A36076B63C98}" type="datetime1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75E31-8D0A-4D1B-9750-CD0D834A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37465-4DF5-4747-8027-AE208253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C956-EB94-42EB-B367-BA149843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0C0E4-A70A-402F-A5B6-2610DB0F8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83C76-E80B-49AE-893F-9B2BB7EA7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87D44-4AAB-430E-B2C8-C25020EB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5C97-1D3D-4A6E-9B98-52BD07FB83E6}" type="datetime1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2C81E-2EA5-48F6-B2BB-DC730B13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0B11F-465B-4EFA-B428-1D145E6F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258E-7ABC-48A5-A516-CF19EDB5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E4EFE-A136-4D99-B3C7-46755538A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09C4B-EA55-4350-992C-815ABBF30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A9BA5-C1C9-4786-A558-9CFB3BBB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8C4E-A55C-464F-9AAB-8C3ADFE92F07}" type="datetime1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71CA8-6A88-4CE0-A323-4B4ED87E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by Douglas Singer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B92BE-DE93-4B74-9628-8F303C8A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210CBB-6D15-45FF-B38C-BE5DD2E4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6F83B-9204-4F3E-8A33-D0939A7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87ECB-7F1C-4E33-BC56-7CF360858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4EB0-0561-4A9A-99E8-D3008C3A2554}" type="datetime1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3AE30-3B3D-4776-9C73-3128CCCD5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by Douglas Singer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4DE88-8AD8-49D1-AEDF-DABF4B9CB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6FDC-98A0-4DA1-9E56-B1E8FACE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1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lllump19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74DF-C06D-4964-B738-93D2C5219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5010"/>
            <a:ext cx="9144000" cy="2672433"/>
          </a:xfrm>
        </p:spPr>
        <p:txBody>
          <a:bodyPr>
            <a:noAutofit/>
          </a:bodyPr>
          <a:lstStyle/>
          <a:p>
            <a:r>
              <a:rPr lang="en-US" sz="4400" b="1" dirty="0"/>
              <a:t>Little League</a:t>
            </a:r>
            <a:br>
              <a:rPr lang="en-US" sz="4400" b="1" dirty="0"/>
            </a:br>
            <a:r>
              <a:rPr lang="en-US" sz="4400" b="1" dirty="0"/>
              <a:t>Rules Meeting</a:t>
            </a:r>
            <a:br>
              <a:rPr lang="en-US" sz="4400" b="1" dirty="0"/>
            </a:br>
            <a:r>
              <a:rPr lang="en-US" sz="4400" b="1" dirty="0"/>
              <a:t>for the</a:t>
            </a:r>
            <a:br>
              <a:rPr lang="en-US" sz="4400" b="1" dirty="0"/>
            </a:br>
            <a:r>
              <a:rPr lang="en-US" sz="4400" b="1" dirty="0"/>
              <a:t>2023 International Tournament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11024-6D70-4EE3-A540-8B12D1FBC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389" y="3683174"/>
            <a:ext cx="9144000" cy="493898"/>
          </a:xfrm>
        </p:spPr>
        <p:txBody>
          <a:bodyPr/>
          <a:lstStyle/>
          <a:p>
            <a:r>
              <a:rPr lang="en-US" dirty="0"/>
              <a:t>Presented 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55ED0-6B5C-4F84-8A1A-5D036B4DC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668" y="5381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67276-B2AF-4D9A-B183-428F7593F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5" y="225503"/>
            <a:ext cx="2094013" cy="1655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F79C4-54EA-4666-80CB-638C6ADC2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757" y="4349738"/>
            <a:ext cx="1469263" cy="146926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2F1B71-1599-43CE-88BB-E76D7E9D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07" y="6483570"/>
            <a:ext cx="2274074" cy="365125"/>
          </a:xfrm>
        </p:spPr>
        <p:txBody>
          <a:bodyPr/>
          <a:lstStyle/>
          <a:p>
            <a:r>
              <a:rPr lang="en-US" dirty="0"/>
              <a:t>Copyright 2023 by Douglas Singer</a:t>
            </a:r>
          </a:p>
        </p:txBody>
      </p:sp>
    </p:spTree>
    <p:extLst>
      <p:ext uri="{BB962C8B-B14F-4D97-AF65-F5344CB8AC3E}">
        <p14:creationId xmlns:p14="http://schemas.microsoft.com/office/powerpoint/2010/main" val="377838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98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Defensive players may wear play calling bands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Must be on wrist or forearm</a:t>
            </a:r>
          </a:p>
          <a:p>
            <a:endParaRPr lang="en-US" dirty="0"/>
          </a:p>
          <a:p>
            <a:r>
              <a:rPr lang="en-US" dirty="0"/>
              <a:t>Pitchers may only wear on glove hand</a:t>
            </a:r>
          </a:p>
          <a:p>
            <a:pPr marL="457200" lvl="1" indent="0">
              <a:buNone/>
            </a:pPr>
            <a:r>
              <a:rPr lang="en-US" dirty="0"/>
              <a:t>Not white, gray or optic yellow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3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1.16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388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of a helmet is required for all batters, base runners and non-adult base coaches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Helmets may not</a:t>
            </a:r>
          </a:p>
          <a:p>
            <a:r>
              <a:rPr lang="en-US" dirty="0"/>
              <a:t>be repainted</a:t>
            </a:r>
          </a:p>
          <a:p>
            <a:r>
              <a:rPr lang="en-US" dirty="0"/>
              <a:t>contain tape or re-applied decals</a:t>
            </a:r>
          </a:p>
          <a:p>
            <a:r>
              <a:rPr lang="en-US" dirty="0"/>
              <a:t>have a mirror-like finish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999D9-9361-4D63-8AF4-57A6CEE3E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230" y="2578210"/>
            <a:ext cx="3710570" cy="30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1.16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3881" cy="481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Altering helmets in any way can void manufacturer’s warranty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Anything attached at time of purchase is approved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Stickers are not approved </a:t>
            </a:r>
            <a:r>
              <a:rPr lang="en-US" i="1" dirty="0"/>
              <a:t>without letter from manufacturer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250FA-7D95-48D0-898B-35A8004C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903" y="1690688"/>
            <a:ext cx="2194718" cy="2194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0B9E5-6432-4A69-AEE9-0275DB81F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687" y="4387056"/>
            <a:ext cx="23431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1.17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388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Dangling throat guards are required at all levels of play whenever a catcher’s mask is required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There are NO exceptions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includes</a:t>
            </a:r>
          </a:p>
          <a:p>
            <a:r>
              <a:rPr lang="en-US" dirty="0"/>
              <a:t>Hockey mask style helmets</a:t>
            </a:r>
          </a:p>
          <a:p>
            <a:r>
              <a:rPr lang="en-US" dirty="0"/>
              <a:t>Masks with wire extensions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lh6.googleusercontent.com/3dV9AwWJ-DGuT8Y9eIOfTqjR9MYL_u7jUlc_gvgMeZU2mGwfz4MnjC4rR2h6EoI0hY1WX6Gh6z1YjQpWC5fIkyQ8OkyENpVpA79WNF-uUY-ATrKlH4HmhgdazRYyZOKm9cnWZYtxnyw">
            <a:extLst>
              <a:ext uri="{FF2B5EF4-FFF2-40B4-BE49-F238E27FC236}">
                <a16:creationId xmlns:a16="http://schemas.microsoft.com/office/drawing/2014/main" id="{3462F186-CC70-4134-86BF-1D8B0085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83" y="3982391"/>
            <a:ext cx="2817845" cy="281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6.googleusercontent.com/q5YT__yL1D_YgBoRHXmBfUhbtaVSk5jeeJ217SjbGoQxY_kN2-YgeY1jc4x7Nt9qQdrWW6lm6VkkariYHX1H4jIc2_r82gOqb3Zu0y2OvZs_k_Bg-_4fBjFQB8SKVzWOAZVQBmVUVkQ">
            <a:extLst>
              <a:ext uri="{FF2B5EF4-FFF2-40B4-BE49-F238E27FC236}">
                <a16:creationId xmlns:a16="http://schemas.microsoft.com/office/drawing/2014/main" id="{218D369C-5C0C-4817-9189-7F617CFCF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3" t="36714"/>
          <a:stretch/>
        </p:blipFill>
        <p:spPr bwMode="auto">
          <a:xfrm>
            <a:off x="8675915" y="1144589"/>
            <a:ext cx="2341983" cy="270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6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1.17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388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Catcher’s masks are required: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 form of infield/outfield practice</a:t>
            </a:r>
          </a:p>
          <a:p>
            <a:endParaRPr lang="en-US" dirty="0"/>
          </a:p>
          <a:p>
            <a:r>
              <a:rPr lang="en-US" dirty="0"/>
              <a:t>Pitcher warm up</a:t>
            </a:r>
          </a:p>
          <a:p>
            <a:endParaRPr lang="en-US" dirty="0"/>
          </a:p>
          <a:p>
            <a:r>
              <a:rPr lang="en-US" dirty="0"/>
              <a:t>Games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s://lh6.googleusercontent.com/3dV9AwWJ-DGuT8Y9eIOfTqjR9MYL_u7jUlc_gvgMeZU2mGwfz4MnjC4rR2h6EoI0hY1WX6Gh6z1YjQpWC5fIkyQ8OkyENpVpA79WNF-uUY-ATrKlH4HmhgdazRYyZOKm9cnWZYtxnyw">
            <a:extLst>
              <a:ext uri="{FF2B5EF4-FFF2-40B4-BE49-F238E27FC236}">
                <a16:creationId xmlns:a16="http://schemas.microsoft.com/office/drawing/2014/main" id="{3462F186-CC70-4134-86BF-1D8B0085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83" y="3982391"/>
            <a:ext cx="2817845" cy="281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6.googleusercontent.com/q5YT__yL1D_YgBoRHXmBfUhbtaVSk5jeeJ217SjbGoQxY_kN2-YgeY1jc4x7Nt9qQdrWW6lm6VkkariYHX1H4jIc2_r82gOqb3Zu0y2OvZs_k_Bg-_4fBjFQB8SKVzWOAZVQBmVUVkQ">
            <a:extLst>
              <a:ext uri="{FF2B5EF4-FFF2-40B4-BE49-F238E27FC236}">
                <a16:creationId xmlns:a16="http://schemas.microsoft.com/office/drawing/2014/main" id="{218D369C-5C0C-4817-9189-7F617CFCF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3" t="36714"/>
          <a:stretch/>
        </p:blipFill>
        <p:spPr bwMode="auto">
          <a:xfrm>
            <a:off x="8675915" y="1144589"/>
            <a:ext cx="2341983" cy="270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5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On-Deck Batter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0F7836-A26A-4C15-8070-001D136A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186" y="1607511"/>
            <a:ext cx="9135610" cy="481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8-10 / 9-11 / Little League</a:t>
            </a:r>
          </a:p>
          <a:p>
            <a:pPr marL="0" indent="0">
              <a:buNone/>
            </a:pPr>
            <a:r>
              <a:rPr lang="en-US" dirty="0"/>
              <a:t>The on-deck batter is not allowed, at any time, regardless of field design or presence of a safe area.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Intermediate / Juniors / Seniors</a:t>
            </a:r>
          </a:p>
          <a:p>
            <a:pPr marL="0" indent="0">
              <a:buNone/>
            </a:pPr>
            <a:r>
              <a:rPr lang="en-US" dirty="0"/>
              <a:t>The on-deck batter is permitted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9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F084-42EF-4FD6-AE65-AA573533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04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Rule Differences Between</a:t>
            </a:r>
            <a:br>
              <a:rPr lang="en-US" dirty="0"/>
            </a:br>
            <a:r>
              <a:rPr lang="en-US" dirty="0"/>
              <a:t>Regular Season and Tournament</a:t>
            </a:r>
          </a:p>
        </p:txBody>
      </p:sp>
    </p:spTree>
    <p:extLst>
      <p:ext uri="{BB962C8B-B14F-4D97-AF65-F5344CB8AC3E}">
        <p14:creationId xmlns:p14="http://schemas.microsoft.com/office/powerpoint/2010/main" val="174273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4DFA40-C916-4249-A58C-B11037F31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local rules are to be 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rules are per the Little League Official Playing Rules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Local “ground rules” still apply</a:t>
            </a:r>
          </a:p>
          <a:p>
            <a:pPr lvl="1"/>
            <a:r>
              <a:rPr lang="en-US" dirty="0"/>
              <a:t>Field conditions</a:t>
            </a:r>
          </a:p>
          <a:p>
            <a:pPr lvl="1"/>
            <a:r>
              <a:rPr lang="en-US" dirty="0"/>
              <a:t>Establishment of live ball/dead ball territory </a:t>
            </a:r>
          </a:p>
        </p:txBody>
      </p:sp>
    </p:spTree>
    <p:extLst>
      <p:ext uri="{BB962C8B-B14F-4D97-AF65-F5344CB8AC3E}">
        <p14:creationId xmlns:p14="http://schemas.microsoft.com/office/powerpoint/2010/main" val="164245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Warming up the Pitcher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7D20-148F-4006-9597-712F035F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59"/>
            <a:ext cx="5257800" cy="53274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Regular Season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8B1C1-CC3D-4A06-B1A4-FAEBA3CC46E4}"/>
              </a:ext>
            </a:extLst>
          </p:cNvPr>
          <p:cNvSpPr txBox="1">
            <a:spLocks/>
          </p:cNvSpPr>
          <p:nvPr/>
        </p:nvSpPr>
        <p:spPr>
          <a:xfrm>
            <a:off x="6109911" y="1606161"/>
            <a:ext cx="5257800" cy="5327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Tournament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6B2E2-8551-4D90-9B06-04EE77641D5D}"/>
              </a:ext>
            </a:extLst>
          </p:cNvPr>
          <p:cNvSpPr txBox="1">
            <a:spLocks/>
          </p:cNvSpPr>
          <p:nvPr/>
        </p:nvSpPr>
        <p:spPr>
          <a:xfrm>
            <a:off x="831578" y="2132281"/>
            <a:ext cx="5264422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Managers or coaches may warm up the pitcher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New for 2023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C442AB-94EC-4BA1-8396-C1C0C8BD0CAB}"/>
              </a:ext>
            </a:extLst>
          </p:cNvPr>
          <p:cNvSpPr txBox="1">
            <a:spLocks/>
          </p:cNvSpPr>
          <p:nvPr/>
        </p:nvSpPr>
        <p:spPr>
          <a:xfrm>
            <a:off x="6112571" y="2141548"/>
            <a:ext cx="5257800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Managers or coaches may NOT warm up the pitcher at any place or any time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  <a:p>
            <a:r>
              <a:rPr lang="en-US" i="1" dirty="0"/>
              <a:t>Violations can be treated as unsportsmanlike conduct, with removal of the manager or coach from the rest of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585485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Batting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7D20-148F-4006-9597-712F035F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59"/>
            <a:ext cx="5257800" cy="53274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Regular Season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8B1C1-CC3D-4A06-B1A4-FAEBA3CC46E4}"/>
              </a:ext>
            </a:extLst>
          </p:cNvPr>
          <p:cNvSpPr txBox="1">
            <a:spLocks/>
          </p:cNvSpPr>
          <p:nvPr/>
        </p:nvSpPr>
        <p:spPr>
          <a:xfrm>
            <a:off x="6109911" y="1606161"/>
            <a:ext cx="5257800" cy="5327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Tournament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6B2E2-8551-4D90-9B06-04EE77641D5D}"/>
              </a:ext>
            </a:extLst>
          </p:cNvPr>
          <p:cNvSpPr txBox="1">
            <a:spLocks/>
          </p:cNvSpPr>
          <p:nvPr/>
        </p:nvSpPr>
        <p:spPr>
          <a:xfrm>
            <a:off x="831578" y="2132281"/>
            <a:ext cx="5264422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Continuous batting order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League option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C442AB-94EC-4BA1-8396-C1C0C8BD0CAB}"/>
              </a:ext>
            </a:extLst>
          </p:cNvPr>
          <p:cNvSpPr txBox="1">
            <a:spLocks/>
          </p:cNvSpPr>
          <p:nvPr/>
        </p:nvSpPr>
        <p:spPr>
          <a:xfrm>
            <a:off x="6112571" y="2141548"/>
            <a:ext cx="5257800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Continuous batting order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Required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All players present at start of game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Does not apply to Senior League</a:t>
            </a:r>
          </a:p>
        </p:txBody>
      </p:sp>
    </p:spTree>
    <p:extLst>
      <p:ext uri="{BB962C8B-B14F-4D97-AF65-F5344CB8AC3E}">
        <p14:creationId xmlns:p14="http://schemas.microsoft.com/office/powerpoint/2010/main" val="352285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F084-42EF-4FD6-AE65-AA573533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E032B-AF9E-4323-81D7-06BE07212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the Instructors</a:t>
            </a:r>
          </a:p>
          <a:p>
            <a:r>
              <a:rPr lang="en-US" dirty="0"/>
              <a:t>Safety and Equipment</a:t>
            </a:r>
          </a:p>
          <a:p>
            <a:r>
              <a:rPr lang="en-US" dirty="0"/>
              <a:t>Rule Differences between Regular Season and Tournament Play</a:t>
            </a:r>
          </a:p>
          <a:p>
            <a:r>
              <a:rPr lang="en-US" dirty="0"/>
              <a:t>New Tournament Rules for 2023</a:t>
            </a:r>
          </a:p>
          <a:p>
            <a:r>
              <a:rPr lang="en-US" dirty="0"/>
              <a:t>Points of Emphasis</a:t>
            </a:r>
          </a:p>
        </p:txBody>
      </p:sp>
    </p:spTree>
    <p:extLst>
      <p:ext uri="{BB962C8B-B14F-4D97-AF65-F5344CB8AC3E}">
        <p14:creationId xmlns:p14="http://schemas.microsoft.com/office/powerpoint/2010/main" val="165354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7D20-148F-4006-9597-712F035F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59"/>
            <a:ext cx="5257800" cy="53274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Regular Season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8B1C1-CC3D-4A06-B1A4-FAEBA3CC46E4}"/>
              </a:ext>
            </a:extLst>
          </p:cNvPr>
          <p:cNvSpPr txBox="1">
            <a:spLocks/>
          </p:cNvSpPr>
          <p:nvPr/>
        </p:nvSpPr>
        <p:spPr>
          <a:xfrm>
            <a:off x="6109911" y="1606161"/>
            <a:ext cx="5257800" cy="5327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Tournament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6B2E2-8551-4D90-9B06-04EE77641D5D}"/>
              </a:ext>
            </a:extLst>
          </p:cNvPr>
          <p:cNvSpPr txBox="1">
            <a:spLocks/>
          </p:cNvSpPr>
          <p:nvPr/>
        </p:nvSpPr>
        <p:spPr>
          <a:xfrm>
            <a:off x="831578" y="2132281"/>
            <a:ext cx="5264422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Shortened games</a:t>
            </a:r>
          </a:p>
          <a:p>
            <a:r>
              <a:rPr lang="en-US" dirty="0"/>
              <a:t>Time limits</a:t>
            </a:r>
          </a:p>
          <a:p>
            <a:r>
              <a:rPr lang="en-US" dirty="0"/>
              <a:t>Drop dead</a:t>
            </a:r>
          </a:p>
          <a:p>
            <a:pPr marL="457200" lvl="1" indent="0">
              <a:buNone/>
            </a:pPr>
            <a:r>
              <a:rPr lang="en-US" dirty="0"/>
              <a:t>League options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C442AB-94EC-4BA1-8396-C1C0C8BD0CAB}"/>
              </a:ext>
            </a:extLst>
          </p:cNvPr>
          <p:cNvSpPr txBox="1">
            <a:spLocks/>
          </p:cNvSpPr>
          <p:nvPr/>
        </p:nvSpPr>
        <p:spPr>
          <a:xfrm>
            <a:off x="6112571" y="2141548"/>
            <a:ext cx="5257800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Full regulation games</a:t>
            </a:r>
          </a:p>
          <a:p>
            <a:r>
              <a:rPr lang="en-US" dirty="0"/>
              <a:t>No time limits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8-10 / 9-11 / 11-12</a:t>
            </a:r>
          </a:p>
          <a:p>
            <a:pPr lvl="1"/>
            <a:r>
              <a:rPr lang="en-US" dirty="0"/>
              <a:t>6 innings</a:t>
            </a:r>
          </a:p>
          <a:p>
            <a:pPr marL="0" indent="0">
              <a:buNone/>
            </a:pPr>
            <a:r>
              <a:rPr lang="en-US" dirty="0"/>
              <a:t>Juniors / Seniors</a:t>
            </a:r>
          </a:p>
          <a:p>
            <a:pPr lvl="1"/>
            <a:r>
              <a:rPr lang="en-US" dirty="0"/>
              <a:t>7 innings</a:t>
            </a:r>
          </a:p>
        </p:txBody>
      </p:sp>
    </p:spTree>
    <p:extLst>
      <p:ext uri="{BB962C8B-B14F-4D97-AF65-F5344CB8AC3E}">
        <p14:creationId xmlns:p14="http://schemas.microsoft.com/office/powerpoint/2010/main" val="296554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Runs per 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7D20-148F-4006-9597-712F035F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59"/>
            <a:ext cx="5257800" cy="53274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Regular Season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8B1C1-CC3D-4A06-B1A4-FAEBA3CC46E4}"/>
              </a:ext>
            </a:extLst>
          </p:cNvPr>
          <p:cNvSpPr txBox="1">
            <a:spLocks/>
          </p:cNvSpPr>
          <p:nvPr/>
        </p:nvSpPr>
        <p:spPr>
          <a:xfrm>
            <a:off x="6109911" y="1606161"/>
            <a:ext cx="5257800" cy="5327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Tournament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6B2E2-8551-4D90-9B06-04EE77641D5D}"/>
              </a:ext>
            </a:extLst>
          </p:cNvPr>
          <p:cNvSpPr txBox="1">
            <a:spLocks/>
          </p:cNvSpPr>
          <p:nvPr/>
        </p:nvSpPr>
        <p:spPr>
          <a:xfrm>
            <a:off x="831578" y="2132281"/>
            <a:ext cx="5264422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Limits on runs scored per inning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League option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C442AB-94EC-4BA1-8396-C1C0C8BD0CAB}"/>
              </a:ext>
            </a:extLst>
          </p:cNvPr>
          <p:cNvSpPr txBox="1">
            <a:spLocks/>
          </p:cNvSpPr>
          <p:nvPr/>
        </p:nvSpPr>
        <p:spPr>
          <a:xfrm>
            <a:off x="6112571" y="2141548"/>
            <a:ext cx="5257800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limits to runs scored</a:t>
            </a:r>
          </a:p>
        </p:txBody>
      </p:sp>
    </p:spTree>
    <p:extLst>
      <p:ext uri="{BB962C8B-B14F-4D97-AF65-F5344CB8AC3E}">
        <p14:creationId xmlns:p14="http://schemas.microsoft.com/office/powerpoint/2010/main" val="87313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“Mercy”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7D20-148F-4006-9597-712F035F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59"/>
            <a:ext cx="5257800" cy="53274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Regular Season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8B1C1-CC3D-4A06-B1A4-FAEBA3CC46E4}"/>
              </a:ext>
            </a:extLst>
          </p:cNvPr>
          <p:cNvSpPr txBox="1">
            <a:spLocks/>
          </p:cNvSpPr>
          <p:nvPr/>
        </p:nvSpPr>
        <p:spPr>
          <a:xfrm>
            <a:off x="6109911" y="1606161"/>
            <a:ext cx="5257800" cy="5327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Tournament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6B2E2-8551-4D90-9B06-04EE77641D5D}"/>
              </a:ext>
            </a:extLst>
          </p:cNvPr>
          <p:cNvSpPr txBox="1">
            <a:spLocks/>
          </p:cNvSpPr>
          <p:nvPr/>
        </p:nvSpPr>
        <p:spPr>
          <a:xfrm>
            <a:off x="831578" y="2132281"/>
            <a:ext cx="5264422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15 run lead after 3 innings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10 run lead after 4 innings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8 run lead after 5 innings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League options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C442AB-94EC-4BA1-8396-C1C0C8BD0CAB}"/>
              </a:ext>
            </a:extLst>
          </p:cNvPr>
          <p:cNvSpPr txBox="1">
            <a:spLocks/>
          </p:cNvSpPr>
          <p:nvPr/>
        </p:nvSpPr>
        <p:spPr>
          <a:xfrm>
            <a:off x="6112571" y="2141548"/>
            <a:ext cx="5257800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15 run lead after 3 innings</a:t>
            </a:r>
          </a:p>
          <a:p>
            <a:pPr marL="0" indent="0">
              <a:buNone/>
            </a:pPr>
            <a:r>
              <a:rPr lang="en-US" dirty="0"/>
              <a:t>10 run lead after 4 innings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In effect, not optional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5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Pitching Substitutions - Baseball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7D20-148F-4006-9597-712F035F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59"/>
            <a:ext cx="5257800" cy="53274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Regular Season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8B1C1-CC3D-4A06-B1A4-FAEBA3CC46E4}"/>
              </a:ext>
            </a:extLst>
          </p:cNvPr>
          <p:cNvSpPr txBox="1">
            <a:spLocks/>
          </p:cNvSpPr>
          <p:nvPr/>
        </p:nvSpPr>
        <p:spPr>
          <a:xfrm>
            <a:off x="6109911" y="1606161"/>
            <a:ext cx="5257800" cy="5327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Tournament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6B2E2-8551-4D90-9B06-04EE77641D5D}"/>
              </a:ext>
            </a:extLst>
          </p:cNvPr>
          <p:cNvSpPr txBox="1">
            <a:spLocks/>
          </p:cNvSpPr>
          <p:nvPr/>
        </p:nvSpPr>
        <p:spPr>
          <a:xfrm>
            <a:off x="831578" y="2132281"/>
            <a:ext cx="5264422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pitcher removed from the mound cannot return as pitcher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C442AB-94EC-4BA1-8396-C1C0C8BD0CAB}"/>
              </a:ext>
            </a:extLst>
          </p:cNvPr>
          <p:cNvSpPr txBox="1">
            <a:spLocks/>
          </p:cNvSpPr>
          <p:nvPr/>
        </p:nvSpPr>
        <p:spPr>
          <a:xfrm>
            <a:off x="6112571" y="2141548"/>
            <a:ext cx="5257800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 </a:t>
            </a:r>
            <a:r>
              <a:rPr lang="en-US" i="1" dirty="0"/>
              <a:t>Intermediate / Junior / Senior </a:t>
            </a:r>
            <a:r>
              <a:rPr lang="en-US" dirty="0"/>
              <a:t>*</a:t>
            </a:r>
          </a:p>
          <a:p>
            <a:pPr marL="0" indent="0">
              <a:buNone/>
            </a:pPr>
            <a:r>
              <a:rPr lang="en-US" dirty="0"/>
              <a:t>A pitcher removed from the mound </a:t>
            </a:r>
            <a:r>
              <a:rPr lang="en-US" i="1" dirty="0"/>
              <a:t>but stays in the lineup </a:t>
            </a:r>
            <a:r>
              <a:rPr lang="en-US" dirty="0"/>
              <a:t>can return to the mound once per game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40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Pitching Substitutions - Softball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7D20-148F-4006-9597-712F035F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59"/>
            <a:ext cx="5257800" cy="53274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Regular Season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8B1C1-CC3D-4A06-B1A4-FAEBA3CC46E4}"/>
              </a:ext>
            </a:extLst>
          </p:cNvPr>
          <p:cNvSpPr txBox="1">
            <a:spLocks/>
          </p:cNvSpPr>
          <p:nvPr/>
        </p:nvSpPr>
        <p:spPr>
          <a:xfrm>
            <a:off x="6109911" y="1606161"/>
            <a:ext cx="5257800" cy="5327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Tournament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6B2E2-8551-4D90-9B06-04EE77641D5D}"/>
              </a:ext>
            </a:extLst>
          </p:cNvPr>
          <p:cNvSpPr txBox="1">
            <a:spLocks/>
          </p:cNvSpPr>
          <p:nvPr/>
        </p:nvSpPr>
        <p:spPr>
          <a:xfrm>
            <a:off x="831578" y="2132281"/>
            <a:ext cx="5264422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pitcher removed from the mound cannot return as pitcher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C442AB-94EC-4BA1-8396-C1C0C8BD0CAB}"/>
              </a:ext>
            </a:extLst>
          </p:cNvPr>
          <p:cNvSpPr txBox="1">
            <a:spLocks/>
          </p:cNvSpPr>
          <p:nvPr/>
        </p:nvSpPr>
        <p:spPr>
          <a:xfrm>
            <a:off x="6112571" y="2141548"/>
            <a:ext cx="5257800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pitcher removed from the mound </a:t>
            </a:r>
            <a:r>
              <a:rPr lang="en-US" i="1" dirty="0"/>
              <a:t>but stays in the lineup </a:t>
            </a:r>
            <a:r>
              <a:rPr lang="en-US" dirty="0"/>
              <a:t>can return to the mound once per inning</a:t>
            </a:r>
          </a:p>
          <a:p>
            <a:pPr marL="0" indent="0">
              <a:buNone/>
            </a:pPr>
            <a:r>
              <a:rPr lang="en-US" u="sng" dirty="0"/>
              <a:t>8-10 / 9-11 / 11-12</a:t>
            </a:r>
          </a:p>
          <a:p>
            <a:r>
              <a:rPr lang="en-US" dirty="0"/>
              <a:t>Cannot return to mound if pitcher removed for a </a:t>
            </a:r>
            <a:r>
              <a:rPr lang="en-US" i="1" dirty="0"/>
              <a:t>substitute</a:t>
            </a:r>
          </a:p>
          <a:p>
            <a:pPr marL="0" indent="0">
              <a:buNone/>
            </a:pPr>
            <a:r>
              <a:rPr lang="en-US" u="sng" dirty="0"/>
              <a:t>Juniors / Seniors</a:t>
            </a:r>
          </a:p>
          <a:p>
            <a:r>
              <a:rPr lang="en-US" dirty="0"/>
              <a:t>Can return to mound if substitution rules are not violated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51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F084-42EF-4FD6-AE65-AA573533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0412"/>
            <a:ext cx="10515600" cy="18930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</a:t>
            </a:r>
            <a:br>
              <a:rPr lang="en-US" dirty="0"/>
            </a:br>
            <a:r>
              <a:rPr lang="en-US" dirty="0"/>
              <a:t>Tournament Rules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38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the Home Team?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A83827-5AE7-4DD2-BCD5-BCD3B5688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89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all games, home team is determined by a coin toss.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Coin toss shall be performed by an authorized representative of the Tournament Director.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Home team shall occupy the 3</a:t>
            </a:r>
            <a:r>
              <a:rPr lang="en-US" baseline="30000" dirty="0"/>
              <a:t>rd</a:t>
            </a:r>
            <a:r>
              <a:rPr lang="en-US" dirty="0"/>
              <a:t> base dugout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1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Managers and Coaches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9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maximum of three (3) adults, who are named on the official affidavit will be permitted to act as managers/coaches for that game.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adults must be listed in the affidavit or must be authorized temporary replacements as noted on the affidavit.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coaches may be adults or players.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adult must remain in the dugout at all 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40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Players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A83827-5AE7-4DD2-BCD5-BCD3B5688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89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Teams must have at least 9 players to start the game</a:t>
            </a:r>
          </a:p>
          <a:p>
            <a:pPr marL="457200" lvl="1" indent="0">
              <a:buNone/>
            </a:pPr>
            <a:r>
              <a:rPr lang="en-US" i="1" dirty="0"/>
              <a:t>The game is considered started at the plate meeting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Teams must have at least 9 players to continue the game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If, at any time, a team has less than 9 players, the game will be suspended and be referred to the tournament committee.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62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7D20-148F-4006-9597-712F035F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159"/>
            <a:ext cx="5257800" cy="53274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Regular Season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8B1C1-CC3D-4A06-B1A4-FAEBA3CC46E4}"/>
              </a:ext>
            </a:extLst>
          </p:cNvPr>
          <p:cNvSpPr txBox="1">
            <a:spLocks/>
          </p:cNvSpPr>
          <p:nvPr/>
        </p:nvSpPr>
        <p:spPr>
          <a:xfrm>
            <a:off x="6109911" y="1606161"/>
            <a:ext cx="5257800" cy="5327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Tournament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56B2E2-8551-4D90-9B06-04EE77641D5D}"/>
              </a:ext>
            </a:extLst>
          </p:cNvPr>
          <p:cNvSpPr txBox="1">
            <a:spLocks/>
          </p:cNvSpPr>
          <p:nvPr/>
        </p:nvSpPr>
        <p:spPr>
          <a:xfrm>
            <a:off x="831578" y="2132281"/>
            <a:ext cx="5264422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Each player shall have a minimum of 1 at-bat and play 6 defensive outs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C442AB-94EC-4BA1-8396-C1C0C8BD0CAB}"/>
              </a:ext>
            </a:extLst>
          </p:cNvPr>
          <p:cNvSpPr txBox="1">
            <a:spLocks/>
          </p:cNvSpPr>
          <p:nvPr/>
        </p:nvSpPr>
        <p:spPr>
          <a:xfrm>
            <a:off x="6112571" y="2141548"/>
            <a:ext cx="5257800" cy="3870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Use of Continuous Batting Order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Everyone bats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 defensive requirement</a:t>
            </a:r>
          </a:p>
        </p:txBody>
      </p:sp>
    </p:spTree>
    <p:extLst>
      <p:ext uri="{BB962C8B-B14F-4D97-AF65-F5344CB8AC3E}">
        <p14:creationId xmlns:p14="http://schemas.microsoft.com/office/powerpoint/2010/main" val="246103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F084-42EF-4FD6-AE65-AA573533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E032B-AF9E-4323-81D7-06BE0721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278" y="4695459"/>
            <a:ext cx="10349203" cy="2106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Douglas Singer			</a:t>
            </a:r>
          </a:p>
          <a:p>
            <a:pPr marL="0" indent="0">
              <a:buNone/>
            </a:pPr>
            <a:r>
              <a:rPr lang="en-US" dirty="0"/>
              <a:t>West Region Umpire		</a:t>
            </a:r>
          </a:p>
          <a:p>
            <a:pPr marL="0" indent="0">
              <a:buNone/>
            </a:pPr>
            <a:r>
              <a:rPr lang="en-US" dirty="0"/>
              <a:t>(602) 930-6863				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azllump19@gmail.com</a:t>
            </a: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clothing, person, sunglasses, outdoor&#10;&#10;Description automatically generated">
            <a:extLst>
              <a:ext uri="{FF2B5EF4-FFF2-40B4-BE49-F238E27FC236}">
                <a16:creationId xmlns:a16="http://schemas.microsoft.com/office/drawing/2014/main" id="{A070977F-BFB4-5326-43D4-14A4EC6F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/>
          <a:stretch/>
        </p:blipFill>
        <p:spPr>
          <a:xfrm>
            <a:off x="3163080" y="1315616"/>
            <a:ext cx="4032839" cy="3373016"/>
          </a:xfrm>
          <a:prstGeom prst="rect">
            <a:avLst/>
          </a:prstGeom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1F49278A-CF5C-9801-D870-12021C7B4BE4}"/>
              </a:ext>
            </a:extLst>
          </p:cNvPr>
          <p:cNvSpPr/>
          <p:nvPr/>
        </p:nvSpPr>
        <p:spPr>
          <a:xfrm>
            <a:off x="5253318" y="2142565"/>
            <a:ext cx="1828800" cy="1658470"/>
          </a:xfrm>
          <a:prstGeom prst="noSmoking">
            <a:avLst>
              <a:gd name="adj" fmla="val 122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22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9774-ECD4-7B5D-14E6-78382035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Batting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01443-F44E-677E-EE7D-7396DA750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Should a player be absent from the game at the time of their scheduled at-bat, the spot in the line-up will be skipped, with no penalty to the offensive team.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457200" lvl="1" indent="0">
              <a:buNone/>
            </a:pPr>
            <a:r>
              <a:rPr lang="en-US" dirty="0"/>
              <a:t>Debbie is the 3</a:t>
            </a:r>
            <a:r>
              <a:rPr lang="en-US" baseline="30000" dirty="0"/>
              <a:t>rd </a:t>
            </a:r>
            <a:r>
              <a:rPr lang="en-US" dirty="0"/>
              <a:t>batter in the line-up</a:t>
            </a:r>
          </a:p>
          <a:p>
            <a:pPr marL="457200" lvl="1" indent="0">
              <a:buNone/>
            </a:pPr>
            <a:r>
              <a:rPr lang="en-US" dirty="0"/>
              <a:t>Debbie has not arrived when it is her turn to bat</a:t>
            </a:r>
          </a:p>
          <a:p>
            <a:pPr marL="457200" lvl="1" indent="0">
              <a:buNone/>
            </a:pPr>
            <a:r>
              <a:rPr lang="en-US" dirty="0"/>
              <a:t>The 4</a:t>
            </a:r>
            <a:r>
              <a:rPr lang="en-US" baseline="30000" dirty="0"/>
              <a:t>th</a:t>
            </a:r>
            <a:r>
              <a:rPr lang="en-US" dirty="0"/>
              <a:t> batter in the line-up becomes the batter</a:t>
            </a:r>
          </a:p>
          <a:p>
            <a:pPr marL="457200" lvl="1" indent="0">
              <a:buNone/>
            </a:pPr>
            <a:r>
              <a:rPr lang="en-US" dirty="0"/>
              <a:t>No out is recorded, and Debbie retains her 3</a:t>
            </a:r>
            <a:r>
              <a:rPr lang="en-US" baseline="30000" dirty="0"/>
              <a:t>rd</a:t>
            </a:r>
            <a:r>
              <a:rPr lang="en-US" dirty="0"/>
              <a:t> spot in the line-up</a:t>
            </a:r>
          </a:p>
        </p:txBody>
      </p:sp>
    </p:spTree>
    <p:extLst>
      <p:ext uri="{BB962C8B-B14F-4D97-AF65-F5344CB8AC3E}">
        <p14:creationId xmlns:p14="http://schemas.microsoft.com/office/powerpoint/2010/main" val="225138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Courtesy Runner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9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team is allowed the use of a courtesy runner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pitcher or catcher only</a:t>
            </a:r>
          </a:p>
          <a:p>
            <a:endParaRPr lang="en-US" dirty="0"/>
          </a:p>
          <a:p>
            <a:r>
              <a:rPr lang="en-US" dirty="0"/>
              <a:t>With two outs</a:t>
            </a:r>
          </a:p>
          <a:p>
            <a:endParaRPr lang="en-US" dirty="0"/>
          </a:p>
          <a:p>
            <a:r>
              <a:rPr lang="en-US" dirty="0"/>
              <a:t>Runner must be the player who made the last 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01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Pitching Limitations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A83827-5AE7-4DD2-BCD5-BCD3B5688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9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Under no circumstances shall a player pitch in three (3) consecutive days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05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7EC-9962-4CD0-92C6-3BB3DC27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Strike Not Caught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880BF-5B61-B40C-3825-64A21257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57" y="2429169"/>
            <a:ext cx="6523285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41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Foot in the Batter’s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batter leaves the batter’s box or delays play and none of the exceptions apply, the umpire shall warn the batter.</a:t>
            </a:r>
          </a:p>
          <a:p>
            <a:pPr marL="457200" lvl="1" indent="0">
              <a:buNone/>
            </a:pPr>
            <a:r>
              <a:rPr lang="en-US" i="1" dirty="0"/>
              <a:t>This is umpire judgment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one warning on the batter, the umpire shall call a strike.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number of strikes can be called until the batter re-enters the batter’s box, or until the third strike is called.</a:t>
            </a:r>
          </a:p>
        </p:txBody>
      </p:sp>
    </p:spTree>
    <p:extLst>
      <p:ext uri="{BB962C8B-B14F-4D97-AF65-F5344CB8AC3E}">
        <p14:creationId xmlns:p14="http://schemas.microsoft.com/office/powerpoint/2010/main" val="1146910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Base on Balls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defensive team wishes to give the batter an intentional base on balls:</a:t>
            </a:r>
          </a:p>
          <a:p>
            <a:r>
              <a:rPr lang="en-US" dirty="0"/>
              <a:t>Manager must request time and inform plate umpire</a:t>
            </a:r>
          </a:p>
          <a:p>
            <a:r>
              <a:rPr lang="en-US" dirty="0"/>
              <a:t>No pitches need to be thrown, but any remaining pitches will be added to pitch count</a:t>
            </a:r>
          </a:p>
          <a:p>
            <a:r>
              <a:rPr lang="en-US" dirty="0"/>
              <a:t>Batter will be awarded first base</a:t>
            </a:r>
          </a:p>
          <a:p>
            <a:pPr marL="457200" lvl="1" indent="0">
              <a:buNone/>
            </a:pPr>
            <a:r>
              <a:rPr lang="en-US" i="1" dirty="0"/>
              <a:t>The ball is dead - - no other runners may advance (unless forced)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28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Base on Balls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“unpitched” intentional base on balls is allowed to each player only once per game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 intentional walks requires pitches to be thrown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Intermediate/Juniors/Seniors</a:t>
            </a:r>
          </a:p>
          <a:p>
            <a:r>
              <a:rPr lang="en-US" dirty="0"/>
              <a:t>Conventional pitches must be thrown</a:t>
            </a:r>
          </a:p>
        </p:txBody>
      </p:sp>
    </p:spTree>
    <p:extLst>
      <p:ext uri="{BB962C8B-B14F-4D97-AF65-F5344CB8AC3E}">
        <p14:creationId xmlns:p14="http://schemas.microsoft.com/office/powerpoint/2010/main" val="401952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Pitching Limits - Baseball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Maximum number of pitches in a day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that the limitation is based on league age and not level of play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F2D51F-4BAB-43C1-967F-2E515962D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33085"/>
              </p:ext>
            </p:extLst>
          </p:nvPr>
        </p:nvGraphicFramePr>
        <p:xfrm>
          <a:off x="2707861" y="2739299"/>
          <a:ext cx="677333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6631725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872443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55311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85479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29273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13-16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4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Pitches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9117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FFCC5-05A2-404A-B510-8338C4885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33085"/>
              </p:ext>
            </p:extLst>
          </p:nvPr>
        </p:nvGraphicFramePr>
        <p:xfrm>
          <a:off x="2709332" y="2716054"/>
          <a:ext cx="677333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6631725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872443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55311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85479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29273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13-16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4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Pitches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91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77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Rest - Baseball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Mandatory days rest based on pitch count, and level of play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F2D51F-4BAB-43C1-967F-2E515962D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43640"/>
              </p:ext>
            </p:extLst>
          </p:nvPr>
        </p:nvGraphicFramePr>
        <p:xfrm>
          <a:off x="2441051" y="2739299"/>
          <a:ext cx="687911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32">
                  <a:extLst>
                    <a:ext uri="{9D8B030D-6E8A-4147-A177-3AD203B41FA5}">
                      <a16:colId xmlns:a16="http://schemas.microsoft.com/office/drawing/2014/main" val="2663172578"/>
                    </a:ext>
                  </a:extLst>
                </a:gridCol>
                <a:gridCol w="875507">
                  <a:extLst>
                    <a:ext uri="{9D8B030D-6E8A-4147-A177-3AD203B41FA5}">
                      <a16:colId xmlns:a16="http://schemas.microsoft.com/office/drawing/2014/main" val="358724433"/>
                    </a:ext>
                  </a:extLst>
                </a:gridCol>
                <a:gridCol w="1146520">
                  <a:extLst>
                    <a:ext uri="{9D8B030D-6E8A-4147-A177-3AD203B41FA5}">
                      <a16:colId xmlns:a16="http://schemas.microsoft.com/office/drawing/2014/main" val="415531106"/>
                    </a:ext>
                  </a:extLst>
                </a:gridCol>
                <a:gridCol w="1146520">
                  <a:extLst>
                    <a:ext uri="{9D8B030D-6E8A-4147-A177-3AD203B41FA5}">
                      <a16:colId xmlns:a16="http://schemas.microsoft.com/office/drawing/2014/main" val="398547913"/>
                    </a:ext>
                  </a:extLst>
                </a:gridCol>
                <a:gridCol w="1146520">
                  <a:extLst>
                    <a:ext uri="{9D8B030D-6E8A-4147-A177-3AD203B41FA5}">
                      <a16:colId xmlns:a16="http://schemas.microsoft.com/office/drawing/2014/main" val="2729273016"/>
                    </a:ext>
                  </a:extLst>
                </a:gridCol>
                <a:gridCol w="1146520">
                  <a:extLst>
                    <a:ext uri="{9D8B030D-6E8A-4147-A177-3AD203B41FA5}">
                      <a16:colId xmlns:a16="http://schemas.microsoft.com/office/drawing/2014/main" val="949493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4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Juniors and 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9117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4BD97C-26A6-4080-BADE-848C693DB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73971"/>
              </p:ext>
            </p:extLst>
          </p:nvPr>
        </p:nvGraphicFramePr>
        <p:xfrm>
          <a:off x="2441054" y="4203500"/>
          <a:ext cx="687911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271">
                  <a:extLst>
                    <a:ext uri="{9D8B030D-6E8A-4147-A177-3AD203B41FA5}">
                      <a16:colId xmlns:a16="http://schemas.microsoft.com/office/drawing/2014/main" val="2663172578"/>
                    </a:ext>
                  </a:extLst>
                </a:gridCol>
                <a:gridCol w="866767">
                  <a:extLst>
                    <a:ext uri="{9D8B030D-6E8A-4147-A177-3AD203B41FA5}">
                      <a16:colId xmlns:a16="http://schemas.microsoft.com/office/drawing/2014/main" val="358724433"/>
                    </a:ext>
                  </a:extLst>
                </a:gridCol>
                <a:gridCol w="1146519">
                  <a:extLst>
                    <a:ext uri="{9D8B030D-6E8A-4147-A177-3AD203B41FA5}">
                      <a16:colId xmlns:a16="http://schemas.microsoft.com/office/drawing/2014/main" val="415531106"/>
                    </a:ext>
                  </a:extLst>
                </a:gridCol>
                <a:gridCol w="1146519">
                  <a:extLst>
                    <a:ext uri="{9D8B030D-6E8A-4147-A177-3AD203B41FA5}">
                      <a16:colId xmlns:a16="http://schemas.microsoft.com/office/drawing/2014/main" val="398547913"/>
                    </a:ext>
                  </a:extLst>
                </a:gridCol>
                <a:gridCol w="1146519">
                  <a:extLst>
                    <a:ext uri="{9D8B030D-6E8A-4147-A177-3AD203B41FA5}">
                      <a16:colId xmlns:a16="http://schemas.microsoft.com/office/drawing/2014/main" val="2729273016"/>
                    </a:ext>
                  </a:extLst>
                </a:gridCol>
                <a:gridCol w="1146519">
                  <a:extLst>
                    <a:ext uri="{9D8B030D-6E8A-4147-A177-3AD203B41FA5}">
                      <a16:colId xmlns:a16="http://schemas.microsoft.com/office/drawing/2014/main" val="949493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4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Seniors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91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88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Rest - Baseball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If the pitcher reaches a days of rest threshold while facing a batter, the pitcher will only be required to observe the calendar days of rest for the threshold he/she achieved prior to the at bat.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A pitcher has thrown 33 pitches.  The next better comes in and fouls off 10 pitches before he gets a base hit.  The manager removes the pitcher.  The pitcher is required to rest 1 day.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F2D51F-4BAB-43C1-967F-2E515962D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12262"/>
              </p:ext>
            </p:extLst>
          </p:nvPr>
        </p:nvGraphicFramePr>
        <p:xfrm>
          <a:off x="2441051" y="3025540"/>
          <a:ext cx="627016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8">
                  <a:extLst>
                    <a:ext uri="{9D8B030D-6E8A-4147-A177-3AD203B41FA5}">
                      <a16:colId xmlns:a16="http://schemas.microsoft.com/office/drawing/2014/main" val="2663172578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358724433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41553110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398547913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729273016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949493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4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91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54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F084-42EF-4FD6-AE65-AA573533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04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Safety &amp;</a:t>
            </a:r>
            <a:br>
              <a:rPr lang="en-US" dirty="0"/>
            </a:br>
            <a:r>
              <a:rPr lang="en-US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3249977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Pitching Limits - Softball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8-10 / 9-11/ 11-12</a:t>
            </a:r>
          </a:p>
          <a:p>
            <a:r>
              <a:rPr lang="en-US" dirty="0"/>
              <a:t>12 innings per day maximum</a:t>
            </a:r>
          </a:p>
          <a:p>
            <a:pPr marL="457200" lvl="1" indent="0">
              <a:buNone/>
            </a:pPr>
            <a:r>
              <a:rPr lang="en-US" i="1" dirty="0"/>
              <a:t>A single pitch shall constitute an inning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Juniors / Seniors</a:t>
            </a:r>
          </a:p>
          <a:p>
            <a:r>
              <a:rPr lang="en-US" dirty="0"/>
              <a:t>No limitations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77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Rest - Softball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8-10 / 9-11/ 11-12</a:t>
            </a:r>
          </a:p>
          <a:p>
            <a:r>
              <a:rPr lang="en-US" dirty="0"/>
              <a:t>7 innings pitched in a calendar day requires 1 calendar day of rest</a:t>
            </a:r>
          </a:p>
          <a:p>
            <a:pPr marL="457200" lvl="1" indent="0">
              <a:buNone/>
            </a:pPr>
            <a:r>
              <a:rPr lang="en-US" i="1" dirty="0"/>
              <a:t>A single pitch shall constitute an inning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Juniors / Seniors</a:t>
            </a:r>
          </a:p>
          <a:p>
            <a:r>
              <a:rPr lang="en-US" dirty="0"/>
              <a:t>No limitations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25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Pitchers and Catchers - Baseball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1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 player that has caught 4 or more innings is not eligible to pitch that calendar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player that has caught 3 or more innings </a:t>
            </a:r>
            <a:r>
              <a:rPr lang="en-US" i="1" dirty="0"/>
              <a:t>and</a:t>
            </a:r>
            <a:r>
              <a:rPr lang="en-US" dirty="0"/>
              <a:t> thrown 21 or more pitches cannot return to catcher that calendar day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Any player that has thrown 41 or more pitches cannot catch that calendar day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NOTE:  A single pitch shall constitute an inning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01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Innings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9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at the end of regulation, the score is tied, teams will play one extra inning under normal scoring provisions</a:t>
            </a:r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i="1" dirty="0"/>
              <a:t>after</a:t>
            </a:r>
            <a:r>
              <a:rPr lang="en-US" dirty="0"/>
              <a:t> that extra inning, the score is still tied, the following will be applied to that, and each subsequent, inning:</a:t>
            </a:r>
          </a:p>
          <a:p>
            <a:r>
              <a:rPr lang="en-US" dirty="0"/>
              <a:t>The next scheduled batter shall bat and is considered the first batter for that inning.</a:t>
            </a:r>
          </a:p>
          <a:p>
            <a:r>
              <a:rPr lang="en-US" dirty="0"/>
              <a:t>The last scheduled batter for that inning shall be placed at 2</a:t>
            </a:r>
            <a:r>
              <a:rPr lang="en-US" baseline="30000" dirty="0"/>
              <a:t>nd</a:t>
            </a:r>
            <a:r>
              <a:rPr lang="en-US" dirty="0"/>
              <a:t> base.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Rules regarding substitutions for the runner at 2</a:t>
            </a:r>
            <a:r>
              <a:rPr lang="en-US" baseline="30000" dirty="0"/>
              <a:t>nd</a:t>
            </a:r>
            <a:r>
              <a:rPr lang="en-US" dirty="0"/>
              <a:t> base still apply.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85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F084-42EF-4FD6-AE65-AA573533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0412"/>
            <a:ext cx="10515600" cy="189304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Points of Emphasis</a:t>
            </a:r>
          </a:p>
        </p:txBody>
      </p:sp>
    </p:spTree>
    <p:extLst>
      <p:ext uri="{BB962C8B-B14F-4D97-AF65-F5344CB8AC3E}">
        <p14:creationId xmlns:p14="http://schemas.microsoft.com/office/powerpoint/2010/main" val="3177034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D9D574D-1EE1-120B-452B-A18E1C9C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225"/>
            <a:ext cx="10515600" cy="1325563"/>
          </a:xfrm>
        </p:spPr>
        <p:txBody>
          <a:bodyPr/>
          <a:lstStyle/>
          <a:p>
            <a:r>
              <a:rPr lang="en-US" dirty="0"/>
              <a:t>The following organizations will be at the game to scout your child: </a:t>
            </a:r>
          </a:p>
        </p:txBody>
      </p:sp>
    </p:spTree>
    <p:extLst>
      <p:ext uri="{BB962C8B-B14F-4D97-AF65-F5344CB8AC3E}">
        <p14:creationId xmlns:p14="http://schemas.microsoft.com/office/powerpoint/2010/main" val="3030738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Coach’s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Coach’s Box is 8 feet x 4 feet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60-Foot Field</a:t>
            </a:r>
          </a:p>
          <a:p>
            <a:pPr lvl="1"/>
            <a:r>
              <a:rPr lang="en-US" dirty="0"/>
              <a:t>Coach’s Box is 6 feet from foul 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90-Foot Field</a:t>
            </a:r>
          </a:p>
          <a:p>
            <a:pPr lvl="1"/>
            <a:r>
              <a:rPr lang="en-US" dirty="0"/>
              <a:t>Coach’s Box is 10 feet from foul 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Coaches are required to stay in their box, unless necessary to avoid being in the play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54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Line-Up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properly completed line-up card is required to be presented to the home plate umpire at the plate meeting</a:t>
            </a:r>
          </a:p>
          <a:p>
            <a:r>
              <a:rPr lang="en-US" dirty="0"/>
              <a:t>Player name</a:t>
            </a:r>
          </a:p>
          <a:p>
            <a:r>
              <a:rPr lang="en-US" dirty="0"/>
              <a:t>Player number</a:t>
            </a:r>
          </a:p>
          <a:p>
            <a:r>
              <a:rPr lang="en-US" dirty="0"/>
              <a:t>Player position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F7CAD5-4C1C-C88D-25B2-705686337D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01054"/>
              </p:ext>
            </p:extLst>
          </p:nvPr>
        </p:nvGraphicFramePr>
        <p:xfrm>
          <a:off x="7005638" y="615950"/>
          <a:ext cx="38671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866999" imgH="5972309" progId="Excel.Sheet.12">
                  <p:embed/>
                </p:oleObj>
              </mc:Choice>
              <mc:Fallback>
                <p:oleObj name="Worksheet" r:id="rId3" imgW="3866999" imgH="59723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5638" y="615950"/>
                        <a:ext cx="3867150" cy="597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584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Slide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no “must-slide” rule . . . It does not exist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Runner must: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Slide</a:t>
            </a:r>
          </a:p>
          <a:p>
            <a:pPr lvl="1"/>
            <a:r>
              <a:rPr lang="en-US" dirty="0"/>
              <a:t>Avoid</a:t>
            </a:r>
          </a:p>
          <a:p>
            <a:pPr lvl="1"/>
            <a:r>
              <a:rPr lang="en-US" dirty="0"/>
              <a:t>Retreat</a:t>
            </a:r>
          </a:p>
          <a:p>
            <a:pPr lvl="1"/>
            <a:r>
              <a:rPr lang="en-US" dirty="0"/>
              <a:t>Surrender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42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Strike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9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space </a:t>
            </a:r>
            <a:r>
              <a:rPr lang="en-US" i="1" u="sng" dirty="0"/>
              <a:t>over home plate</a:t>
            </a:r>
            <a:r>
              <a:rPr lang="en-US" dirty="0"/>
              <a:t> which is between the </a:t>
            </a:r>
            <a:r>
              <a:rPr lang="en-US" i="1" u="sng" dirty="0"/>
              <a:t>batter’s armpits</a:t>
            </a:r>
            <a:r>
              <a:rPr lang="en-US" dirty="0"/>
              <a:t> and the </a:t>
            </a:r>
            <a:r>
              <a:rPr lang="en-US" i="1" u="sng" dirty="0"/>
              <a:t>top of the knees</a:t>
            </a:r>
            <a:r>
              <a:rPr lang="en-US" dirty="0"/>
              <a:t> when the batter assumes a natural stance.</a:t>
            </a:r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i="1" u="sng" dirty="0"/>
              <a:t>umpire</a:t>
            </a:r>
            <a:r>
              <a:rPr lang="en-US" dirty="0"/>
              <a:t> shall determine the strike zone according to the batter’s usual stance when that batter takes a swing.</a:t>
            </a:r>
          </a:p>
        </p:txBody>
      </p:sp>
    </p:spTree>
    <p:extLst>
      <p:ext uri="{BB962C8B-B14F-4D97-AF65-F5344CB8AC3E}">
        <p14:creationId xmlns:p14="http://schemas.microsoft.com/office/powerpoint/2010/main" val="385142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28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Teams should be prepared for an equipment check before </a:t>
            </a:r>
            <a:r>
              <a:rPr lang="en-US" i="1" dirty="0"/>
              <a:t>every</a:t>
            </a:r>
            <a:r>
              <a:rPr lang="en-US" dirty="0"/>
              <a:t> game</a:t>
            </a:r>
          </a:p>
          <a:p>
            <a:pPr lvl="1"/>
            <a:r>
              <a:rPr lang="en-US" dirty="0"/>
              <a:t>Helmets</a:t>
            </a:r>
          </a:p>
          <a:p>
            <a:pPr lvl="1"/>
            <a:r>
              <a:rPr lang="en-US" dirty="0"/>
              <a:t>Bats</a:t>
            </a:r>
          </a:p>
          <a:p>
            <a:pPr lvl="1"/>
            <a:r>
              <a:rPr lang="en-US" dirty="0"/>
              <a:t>Catcher’s gear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Please line up all equipment along dugout fence</a:t>
            </a:r>
          </a:p>
          <a:p>
            <a:pPr marL="0" indent="0">
              <a:buNone/>
            </a:pPr>
            <a:r>
              <a:rPr lang="en-US" i="1" dirty="0"/>
              <a:t>as soon as possible so the games can start on-time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413D2-1C9F-4D39-8583-8E0E66955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52" y="3839546"/>
            <a:ext cx="3704253" cy="277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88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Strike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9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space </a:t>
            </a:r>
            <a:r>
              <a:rPr lang="en-US" i="1" u="sng" dirty="0"/>
              <a:t>over home plate</a:t>
            </a:r>
            <a:r>
              <a:rPr lang="en-US" dirty="0"/>
              <a:t> which is between the </a:t>
            </a:r>
            <a:r>
              <a:rPr lang="en-US" i="1" u="sng" dirty="0"/>
              <a:t>batter’s armpits</a:t>
            </a:r>
            <a:r>
              <a:rPr lang="en-US" dirty="0"/>
              <a:t> and the </a:t>
            </a:r>
            <a:r>
              <a:rPr lang="en-US" i="1" u="sng" dirty="0"/>
              <a:t>top of the knees</a:t>
            </a:r>
            <a:r>
              <a:rPr lang="en-US" dirty="0"/>
              <a:t> when the batter assumes a natural stance.</a:t>
            </a:r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i="1" u="sng" dirty="0"/>
              <a:t>umpire</a:t>
            </a:r>
            <a:r>
              <a:rPr lang="en-US" dirty="0"/>
              <a:t> shall determine the strike zone according to the batter’s usual stance when that batter takes a swing.</a:t>
            </a:r>
          </a:p>
        </p:txBody>
      </p:sp>
    </p:spTree>
    <p:extLst>
      <p:ext uri="{BB962C8B-B14F-4D97-AF65-F5344CB8AC3E}">
        <p14:creationId xmlns:p14="http://schemas.microsoft.com/office/powerpoint/2010/main" val="3978601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Strike Zone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0544E0-58A1-B187-686B-E42161BB1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6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NOT the strike zone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980AF-7B17-A24C-AB03-5A918B82B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123" y="2538096"/>
            <a:ext cx="6204858" cy="3867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4CC9FA-39E8-2663-1E83-6AFFD37A757A}"/>
              </a:ext>
            </a:extLst>
          </p:cNvPr>
          <p:cNvSpPr/>
          <p:nvPr/>
        </p:nvSpPr>
        <p:spPr>
          <a:xfrm>
            <a:off x="6272613" y="3700329"/>
            <a:ext cx="589660" cy="80330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11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Strike Zone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0544E0-58A1-B187-686B-E42161BB1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is the strike zone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25A875-18E2-3D4A-2EF0-AEE4BAE8A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73" y="2509935"/>
            <a:ext cx="4493523" cy="3967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7E34F-F172-FB23-CB21-5DD49EDD5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215" y="2504530"/>
            <a:ext cx="4359749" cy="39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44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Strike Zone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0544E0-58A1-B187-686B-E42161BB1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 home 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D447F-6E57-0A11-19C9-75354C3D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999" y="2321962"/>
            <a:ext cx="5140001" cy="3855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707584-C490-3BC8-8898-FAD0F0429447}"/>
              </a:ext>
            </a:extLst>
          </p:cNvPr>
          <p:cNvSpPr/>
          <p:nvPr/>
        </p:nvSpPr>
        <p:spPr>
          <a:xfrm>
            <a:off x="4003617" y="3255947"/>
            <a:ext cx="414559" cy="13452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5A7F04-D5FC-1AFB-E444-58EDC19B3D1F}"/>
              </a:ext>
            </a:extLst>
          </p:cNvPr>
          <p:cNvSpPr/>
          <p:nvPr/>
        </p:nvSpPr>
        <p:spPr>
          <a:xfrm>
            <a:off x="4117477" y="3456602"/>
            <a:ext cx="411797" cy="1280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FAB43F-9BA7-6EE9-620F-ADDC18F170E1}"/>
              </a:ext>
            </a:extLst>
          </p:cNvPr>
          <p:cNvCxnSpPr>
            <a:cxnSpLocks/>
          </p:cNvCxnSpPr>
          <p:nvPr/>
        </p:nvCxnSpPr>
        <p:spPr>
          <a:xfrm>
            <a:off x="4802737" y="3355649"/>
            <a:ext cx="0" cy="131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851239-B442-3775-224B-04B528D5A9C4}"/>
              </a:ext>
            </a:extLst>
          </p:cNvPr>
          <p:cNvCxnSpPr>
            <a:cxnSpLocks/>
          </p:cNvCxnSpPr>
          <p:nvPr/>
        </p:nvCxnSpPr>
        <p:spPr>
          <a:xfrm>
            <a:off x="4418176" y="3245978"/>
            <a:ext cx="398805" cy="1182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6CC438-F847-E526-8C4D-D6AFC5FA7B56}"/>
              </a:ext>
            </a:extLst>
          </p:cNvPr>
          <p:cNvCxnSpPr>
            <a:cxnSpLocks/>
          </p:cNvCxnSpPr>
          <p:nvPr/>
        </p:nvCxnSpPr>
        <p:spPr>
          <a:xfrm flipV="1">
            <a:off x="4526424" y="4664916"/>
            <a:ext cx="290557" cy="74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F9C2C2-512B-3A6B-0EDF-095B23B0AA3E}"/>
              </a:ext>
            </a:extLst>
          </p:cNvPr>
          <p:cNvCxnSpPr>
            <a:cxnSpLocks/>
          </p:cNvCxnSpPr>
          <p:nvPr/>
        </p:nvCxnSpPr>
        <p:spPr>
          <a:xfrm>
            <a:off x="4003617" y="3237432"/>
            <a:ext cx="126852" cy="219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AF7996-C56F-8F82-EE27-B7CCECFCB755}"/>
              </a:ext>
            </a:extLst>
          </p:cNvPr>
          <p:cNvCxnSpPr>
            <a:cxnSpLocks/>
          </p:cNvCxnSpPr>
          <p:nvPr/>
        </p:nvCxnSpPr>
        <p:spPr>
          <a:xfrm>
            <a:off x="4003617" y="4577776"/>
            <a:ext cx="126852" cy="1583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F861D5-49C9-506B-FAD9-4BBA105C2039}"/>
              </a:ext>
            </a:extLst>
          </p:cNvPr>
          <p:cNvCxnSpPr>
            <a:cxnSpLocks/>
          </p:cNvCxnSpPr>
          <p:nvPr/>
        </p:nvCxnSpPr>
        <p:spPr>
          <a:xfrm flipV="1">
            <a:off x="4527849" y="3355649"/>
            <a:ext cx="274888" cy="100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5B557F-7CD6-DE39-328E-A9697ECEDDFF}"/>
              </a:ext>
            </a:extLst>
          </p:cNvPr>
          <p:cNvCxnSpPr>
            <a:cxnSpLocks/>
          </p:cNvCxnSpPr>
          <p:nvPr/>
        </p:nvCxnSpPr>
        <p:spPr>
          <a:xfrm>
            <a:off x="4424585" y="4601211"/>
            <a:ext cx="378152" cy="80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01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Runner Leaving Early - Baseball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8-10 / 9-11 / Little League only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Runners may not leave their occupied bases until the pitch reaches the batter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Penalties and runner placement will be assessed in accordance with Rule 7.13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Whether a runner leaves early is umpire judgment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5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26951" cy="4959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player or manager can call “time-out”</a:t>
            </a:r>
          </a:p>
          <a:p>
            <a:pPr lvl="1"/>
            <a:r>
              <a:rPr lang="en-US" dirty="0"/>
              <a:t>Players and managers </a:t>
            </a:r>
            <a:r>
              <a:rPr lang="en-US" i="1" dirty="0"/>
              <a:t>request</a:t>
            </a:r>
            <a:r>
              <a:rPr lang="en-US" dirty="0"/>
              <a:t> a time-out</a:t>
            </a:r>
          </a:p>
          <a:p>
            <a:pPr lvl="1"/>
            <a:r>
              <a:rPr lang="en-US" dirty="0"/>
              <a:t>Only the Umpires can call a time-out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Umpires are under no obligation to grant a time-out request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Umpires will not grant requests for time-out to kill the play, or to protect runners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56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Unsportsmanlike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9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Stealing Signs</a:t>
            </a:r>
          </a:p>
          <a:p>
            <a:pPr marL="0" indent="0">
              <a:buNone/>
            </a:pPr>
            <a:r>
              <a:rPr lang="en-US" dirty="0"/>
              <a:t>The stealing or relaying of signs to alert the batter of pitch selection and/or location is unsportsmanlike behavior.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If, in the judgment of the umpire(s), this behavior is occurring, both the player and the manager may be ejected from the game.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the discretion of the umpire to decide if the action is blatant and consistent to the point where ejection is warranted.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</a:t>
            </a:r>
            <a:r>
              <a:rPr lang="en-US" u="sng" dirty="0"/>
              <a:t>NOT</a:t>
            </a:r>
            <a:r>
              <a:rPr lang="en-US" dirty="0"/>
              <a:t> a </a:t>
            </a:r>
            <a:r>
              <a:rPr lang="en-US" dirty="0" err="1"/>
              <a:t>protestable</a:t>
            </a:r>
            <a:r>
              <a:rPr lang="en-US" dirty="0"/>
              <a:t> decision.</a:t>
            </a:r>
          </a:p>
        </p:txBody>
      </p:sp>
    </p:spTree>
    <p:extLst>
      <p:ext uri="{BB962C8B-B14F-4D97-AF65-F5344CB8AC3E}">
        <p14:creationId xmlns:p14="http://schemas.microsoft.com/office/powerpoint/2010/main" val="1395257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Unsportsmanlike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Bat Flips</a:t>
            </a:r>
          </a:p>
          <a:p>
            <a:pPr marL="0" indent="0">
              <a:buNone/>
            </a:pPr>
            <a:r>
              <a:rPr lang="en-US" dirty="0"/>
              <a:t>Flipping the bat, or other demonstrations, are considered unsportsmanlike behavior and can result in ejection.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Don’t do it!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</a:t>
            </a:r>
            <a:r>
              <a:rPr lang="en-US" u="sng" dirty="0"/>
              <a:t>NOT</a:t>
            </a:r>
            <a:r>
              <a:rPr lang="en-US" dirty="0"/>
              <a:t> a </a:t>
            </a:r>
            <a:r>
              <a:rPr lang="en-US" dirty="0" err="1"/>
              <a:t>protestable</a:t>
            </a:r>
            <a:r>
              <a:rPr lang="en-US" dirty="0"/>
              <a:t> decision.</a:t>
            </a:r>
          </a:p>
        </p:txBody>
      </p:sp>
    </p:spTree>
    <p:extLst>
      <p:ext uri="{BB962C8B-B14F-4D97-AF65-F5344CB8AC3E}">
        <p14:creationId xmlns:p14="http://schemas.microsoft.com/office/powerpoint/2010/main" val="575309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Unsportsmanlike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Communication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Communication devices are not allowed to be used by any players, managers or coaches once the game has started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 communication device is observed by an umpire or any Tournament official, the individual using such a device shall be removed from the game.</a:t>
            </a:r>
          </a:p>
        </p:txBody>
      </p:sp>
    </p:spTree>
    <p:extLst>
      <p:ext uri="{BB962C8B-B14F-4D97-AF65-F5344CB8AC3E}">
        <p14:creationId xmlns:p14="http://schemas.microsoft.com/office/powerpoint/2010/main" val="9268532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Unsportsmanlike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Communication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Electronic devices used for keeping score are permissible, however, the umpire has the right to verify that the device is being used strictly for its intended purpose.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Individuals who are required to carry communication devices (such as first-responders) are provisionally exempted, but must let the plate umpire know prior to the beginning of the game.</a:t>
            </a:r>
          </a:p>
        </p:txBody>
      </p:sp>
    </p:spTree>
    <p:extLst>
      <p:ext uri="{BB962C8B-B14F-4D97-AF65-F5344CB8AC3E}">
        <p14:creationId xmlns:p14="http://schemas.microsoft.com/office/powerpoint/2010/main" val="373412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C68E0-3D88-4A81-AFD0-E55CA7F6C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Baseball non-wood bats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The complete logo must be visible.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1.10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721399-3D5D-44BB-AE98-8572500D6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63283"/>
              </p:ext>
            </p:extLst>
          </p:nvPr>
        </p:nvGraphicFramePr>
        <p:xfrm>
          <a:off x="3929542" y="2521185"/>
          <a:ext cx="434969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898">
                  <a:extLst>
                    <a:ext uri="{9D8B030D-6E8A-4147-A177-3AD203B41FA5}">
                      <a16:colId xmlns:a16="http://schemas.microsoft.com/office/drawing/2014/main" val="2663172578"/>
                    </a:ext>
                  </a:extLst>
                </a:gridCol>
                <a:gridCol w="1449898">
                  <a:extLst>
                    <a:ext uri="{9D8B030D-6E8A-4147-A177-3AD203B41FA5}">
                      <a16:colId xmlns:a16="http://schemas.microsoft.com/office/drawing/2014/main" val="358724433"/>
                    </a:ext>
                  </a:extLst>
                </a:gridCol>
                <a:gridCol w="1449898">
                  <a:extLst>
                    <a:ext uri="{9D8B030D-6E8A-4147-A177-3AD203B41FA5}">
                      <a16:colId xmlns:a16="http://schemas.microsoft.com/office/drawing/2014/main" val="2729273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8-10</a:t>
                      </a:r>
                    </a:p>
                    <a:p>
                      <a:pPr algn="ctr"/>
                      <a:r>
                        <a:rPr lang="en-US" dirty="0"/>
                        <a:t>9-11</a:t>
                      </a:r>
                    </a:p>
                    <a:p>
                      <a:pPr algn="ctr"/>
                      <a:r>
                        <a:rPr lang="en-US" dirty="0"/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Intermediate</a:t>
                      </a:r>
                    </a:p>
                    <a:p>
                      <a:pPr algn="ctr"/>
                      <a:r>
                        <a:rPr lang="en-US" dirty="0"/>
                        <a:t>Juniors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Seniors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4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USABat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USABat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dirty="0"/>
                        <a:t>or</a:t>
                      </a:r>
                    </a:p>
                    <a:p>
                      <a:pPr algn="ctr"/>
                      <a:r>
                        <a:rPr lang="en-US" dirty="0"/>
                        <a:t>BBCOR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BBCOR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91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3449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Unsportsmanlike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Chanting and Noisemakers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Chanting and cheering from the dugout is permissible, as long as it is not meant to disrupt the pitcher - - this is umpire judgment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Artificial noisemakers are not permitted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walk-up music or broadcasted player announcements are permitted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51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Unsportsmanlike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Eye Black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erson with a beard and mustache&#10;&#10;Description automatically generated with low confidence">
            <a:extLst>
              <a:ext uri="{FF2B5EF4-FFF2-40B4-BE49-F238E27FC236}">
                <a16:creationId xmlns:a16="http://schemas.microsoft.com/office/drawing/2014/main" id="{A351A535-52ED-C694-447A-5C7B9CBF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184" y="2639881"/>
            <a:ext cx="1998954" cy="2640211"/>
          </a:xfrm>
          <a:prstGeom prst="rect">
            <a:avLst/>
          </a:prstGeom>
        </p:spPr>
      </p:pic>
      <p:pic>
        <p:nvPicPr>
          <p:cNvPr id="7" name="Picture 6" descr="A person wearing a red helmet&#10;&#10;Description automatically generated with medium confidence">
            <a:extLst>
              <a:ext uri="{FF2B5EF4-FFF2-40B4-BE49-F238E27FC236}">
                <a16:creationId xmlns:a16="http://schemas.microsoft.com/office/drawing/2014/main" id="{527AF4E2-2C23-535E-FACE-768DDABC9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003" y="2639880"/>
            <a:ext cx="2263417" cy="264021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7504192E-92C2-1A1D-A24E-528B6B929ECC}"/>
              </a:ext>
            </a:extLst>
          </p:cNvPr>
          <p:cNvSpPr txBox="1"/>
          <p:nvPr/>
        </p:nvSpPr>
        <p:spPr>
          <a:xfrm>
            <a:off x="3303361" y="4909457"/>
            <a:ext cx="99060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Allowed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0FA981F-A2AC-D536-D385-48811EFA82EF}"/>
              </a:ext>
            </a:extLst>
          </p:cNvPr>
          <p:cNvSpPr txBox="1"/>
          <p:nvPr/>
        </p:nvSpPr>
        <p:spPr>
          <a:xfrm>
            <a:off x="6932969" y="4909457"/>
            <a:ext cx="114300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Allowed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38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Unsportsmanlike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FB6DA-F70E-6406-1769-8B69AD00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1571625"/>
            <a:ext cx="49149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10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Defensive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70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manager may request time and visit with any member of the defense.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visit with ANY member of the defense is a charged visit to the pitcher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the 2</a:t>
            </a:r>
            <a:r>
              <a:rPr lang="en-US" baseline="30000" dirty="0"/>
              <a:t>nd</a:t>
            </a:r>
            <a:r>
              <a:rPr lang="en-US" dirty="0"/>
              <a:t> charged visit in any inning, the pitcher </a:t>
            </a:r>
            <a:r>
              <a:rPr lang="en-US" u="sng" dirty="0"/>
              <a:t>MUST</a:t>
            </a:r>
            <a:r>
              <a:rPr lang="en-US" dirty="0"/>
              <a:t> be removed.</a:t>
            </a:r>
          </a:p>
          <a:p>
            <a:pPr marL="0" indent="0">
              <a:buNone/>
            </a:pPr>
            <a:r>
              <a:rPr lang="en-US" dirty="0"/>
              <a:t>On the 3</a:t>
            </a:r>
            <a:r>
              <a:rPr lang="en-US" baseline="30000" dirty="0"/>
              <a:t>rd</a:t>
            </a:r>
            <a:r>
              <a:rPr lang="en-US" dirty="0"/>
              <a:t> charged visit during the game, the pitcher </a:t>
            </a:r>
            <a:r>
              <a:rPr lang="en-US" u="sng" dirty="0"/>
              <a:t>MUST</a:t>
            </a:r>
            <a:r>
              <a:rPr lang="en-US" dirty="0"/>
              <a:t> be removed.</a:t>
            </a:r>
          </a:p>
          <a:p>
            <a:pPr marL="457200" lvl="1" indent="0">
              <a:buNone/>
            </a:pPr>
            <a:r>
              <a:rPr lang="en-US" i="1" dirty="0"/>
              <a:t>Visits start over upon change of pitcher.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8/9/10 – 3</a:t>
            </a:r>
            <a:r>
              <a:rPr lang="en-US" i="1" baseline="30000" dirty="0"/>
              <a:t>rd</a:t>
            </a:r>
            <a:r>
              <a:rPr lang="en-US" i="1" dirty="0"/>
              <a:t> charged visit in an inning or 4</a:t>
            </a:r>
            <a:r>
              <a:rPr lang="en-US" i="1" baseline="30000" dirty="0"/>
              <a:t>th</a:t>
            </a:r>
            <a:r>
              <a:rPr lang="en-US" i="1" dirty="0"/>
              <a:t> in a game</a:t>
            </a:r>
          </a:p>
        </p:txBody>
      </p:sp>
    </p:spTree>
    <p:extLst>
      <p:ext uri="{BB962C8B-B14F-4D97-AF65-F5344CB8AC3E}">
        <p14:creationId xmlns:p14="http://schemas.microsoft.com/office/powerpoint/2010/main" val="13914324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4493-4963-4432-A3A1-83923A3C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Defensive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E89F-A5D3-461C-95D2-1F2AE13D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486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Injury visits do not count as charged visits, however . .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an umpire hears any discussion other than the status of the injury and the health of the player, the visit will count as a charged visit.</a:t>
            </a:r>
          </a:p>
          <a:p>
            <a:pPr marL="457200" lvl="1" indent="0">
              <a:buNone/>
            </a:pPr>
            <a:r>
              <a:rPr lang="en-US" i="1" dirty="0"/>
              <a:t>Yes . . . the umpires will accompany the manager during the injury visit</a:t>
            </a:r>
          </a:p>
          <a:p>
            <a:pPr marL="457200" lvl="1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Side note:  should a player come out of the game due to injury or illness, that player cannot return without written clearance from trained medical personnel</a:t>
            </a:r>
          </a:p>
        </p:txBody>
      </p:sp>
    </p:spTree>
    <p:extLst>
      <p:ext uri="{BB962C8B-B14F-4D97-AF65-F5344CB8AC3E}">
        <p14:creationId xmlns:p14="http://schemas.microsoft.com/office/powerpoint/2010/main" val="4213040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Appeals must be made during a live-ball situation</a:t>
            </a:r>
          </a:p>
          <a:p>
            <a:endParaRPr lang="en-US" dirty="0"/>
          </a:p>
          <a:p>
            <a:r>
              <a:rPr lang="en-US" dirty="0"/>
              <a:t>Appeals must be made before the next pitch or play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Appeals will NOT be considered for umpire judgment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DDEC6-27E6-4128-A76B-5321B0AF6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394" y="4643562"/>
            <a:ext cx="3225993" cy="21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253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rule, umpire judgment </a:t>
            </a:r>
            <a:r>
              <a:rPr lang="en-US" u="sng" dirty="0"/>
              <a:t>can not</a:t>
            </a:r>
            <a:r>
              <a:rPr lang="en-US" dirty="0"/>
              <a:t> be appealed or protested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umpires want all calls to be correct . . . </a:t>
            </a:r>
          </a:p>
        </p:txBody>
      </p:sp>
    </p:spTree>
    <p:extLst>
      <p:ext uri="{BB962C8B-B14F-4D97-AF65-F5344CB8AC3E}">
        <p14:creationId xmlns:p14="http://schemas.microsoft.com/office/powerpoint/2010/main" val="24453667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Should you wish to discuss a call with an umpire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Request time - - - from any umpire</a:t>
            </a:r>
          </a:p>
          <a:p>
            <a:r>
              <a:rPr lang="en-US" dirty="0"/>
              <a:t>When granted time, approach the umpire </a:t>
            </a:r>
            <a:r>
              <a:rPr lang="en-US" i="1" dirty="0"/>
              <a:t>who made the call</a:t>
            </a:r>
          </a:p>
          <a:p>
            <a:r>
              <a:rPr lang="en-US" dirty="0"/>
              <a:t>Discuss the issue</a:t>
            </a:r>
          </a:p>
          <a:p>
            <a:r>
              <a:rPr lang="en-US" dirty="0"/>
              <a:t>Return to dugout and await the decision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415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Asking for help just because you don’t like the call will be summarily dismissed</a:t>
            </a:r>
          </a:p>
          <a:p>
            <a:pPr marL="457200" lvl="1" indent="0">
              <a:buNone/>
            </a:pPr>
            <a:r>
              <a:rPr lang="en-US" i="1" dirty="0"/>
              <a:t>“Hey blue, I think he was safe.  Can you get some help?”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Asking for help because of something factual </a:t>
            </a:r>
            <a:r>
              <a:rPr lang="en-US" u="sng" dirty="0"/>
              <a:t>may</a:t>
            </a:r>
            <a:r>
              <a:rPr lang="en-US" dirty="0"/>
              <a:t> be considered</a:t>
            </a:r>
          </a:p>
          <a:p>
            <a:pPr marL="457200" lvl="1" indent="0">
              <a:buNone/>
            </a:pPr>
            <a:r>
              <a:rPr lang="en-US" i="1" dirty="0"/>
              <a:t>“I think the 1</a:t>
            </a:r>
            <a:r>
              <a:rPr lang="en-US" i="1" baseline="30000" dirty="0"/>
              <a:t>st</a:t>
            </a:r>
            <a:r>
              <a:rPr lang="en-US" i="1" dirty="0"/>
              <a:t> baseman pulled his foot”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Remember, the umpires have no responsibility or obligation to check with their partner(s) or to “hear you out”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990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7568"/>
          </a:xfrm>
        </p:spPr>
        <p:txBody>
          <a:bodyPr>
            <a:normAutofit/>
          </a:bodyPr>
          <a:lstStyle/>
          <a:p>
            <a:r>
              <a:rPr lang="en-US" dirty="0"/>
              <a:t>Protests for improper rule application </a:t>
            </a:r>
            <a:r>
              <a:rPr lang="en-US" u="sng" dirty="0"/>
              <a:t>must</a:t>
            </a:r>
            <a:r>
              <a:rPr lang="en-US" dirty="0"/>
              <a:t> be made before next pitch or play</a:t>
            </a:r>
          </a:p>
          <a:p>
            <a:pPr marL="457200" lvl="1" indent="0">
              <a:buNone/>
            </a:pPr>
            <a:r>
              <a:rPr lang="en-US" i="1" dirty="0"/>
              <a:t>If a protest is filed, play will cease until a ruling is made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Protests for the use of an ineligible player </a:t>
            </a:r>
            <a:r>
              <a:rPr lang="en-US" u="sng" dirty="0"/>
              <a:t>must</a:t>
            </a:r>
            <a:r>
              <a:rPr lang="en-US" dirty="0"/>
              <a:t> be made prior to the next game</a:t>
            </a:r>
          </a:p>
          <a:p>
            <a:pPr marL="457200" lvl="1" indent="0">
              <a:buNone/>
            </a:pPr>
            <a:r>
              <a:rPr lang="en-US" i="1" dirty="0"/>
              <a:t>The use of an ineligible player shall result in the team being disqualified and removed from the International Tournament </a:t>
            </a:r>
          </a:p>
          <a:p>
            <a:endParaRPr lang="en-US" dirty="0"/>
          </a:p>
          <a:p>
            <a:r>
              <a:rPr lang="en-US" dirty="0"/>
              <a:t>Protests will </a:t>
            </a:r>
            <a:r>
              <a:rPr lang="en-US" u="sng" dirty="0"/>
              <a:t>NOT</a:t>
            </a:r>
            <a:r>
              <a:rPr lang="en-US" dirty="0"/>
              <a:t> be considered for rulings involving umpire judgment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5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C68E0-3D88-4A81-AFD0-E55CA7F6C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Softball non-wood bats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The logo must be visible.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1.10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721399-3D5D-44BB-AE98-8572500D6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82230"/>
              </p:ext>
            </p:extLst>
          </p:nvPr>
        </p:nvGraphicFramePr>
        <p:xfrm>
          <a:off x="3929542" y="2521185"/>
          <a:ext cx="434969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898">
                  <a:extLst>
                    <a:ext uri="{9D8B030D-6E8A-4147-A177-3AD203B41FA5}">
                      <a16:colId xmlns:a16="http://schemas.microsoft.com/office/drawing/2014/main" val="2663172578"/>
                    </a:ext>
                  </a:extLst>
                </a:gridCol>
                <a:gridCol w="1449898">
                  <a:extLst>
                    <a:ext uri="{9D8B030D-6E8A-4147-A177-3AD203B41FA5}">
                      <a16:colId xmlns:a16="http://schemas.microsoft.com/office/drawing/2014/main" val="358724433"/>
                    </a:ext>
                  </a:extLst>
                </a:gridCol>
                <a:gridCol w="1449898">
                  <a:extLst>
                    <a:ext uri="{9D8B030D-6E8A-4147-A177-3AD203B41FA5}">
                      <a16:colId xmlns:a16="http://schemas.microsoft.com/office/drawing/2014/main" val="2729273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Levels</a:t>
                      </a:r>
                    </a:p>
                    <a:p>
                      <a:pPr algn="ctr"/>
                      <a:r>
                        <a:rPr lang="en-US" dirty="0"/>
                        <a:t>of play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944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BPF 1.20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791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5464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Innings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1090" cy="4351338"/>
          </a:xfrm>
        </p:spPr>
        <p:txBody>
          <a:bodyPr>
            <a:normAutofit/>
          </a:bodyPr>
          <a:lstStyle/>
          <a:p>
            <a:r>
              <a:rPr lang="en-US" dirty="0"/>
              <a:t>Pitcher has up to one (1) minute or up to eight (8) warm-up pitches</a:t>
            </a:r>
          </a:p>
          <a:p>
            <a:pPr lvl="1"/>
            <a:r>
              <a:rPr lang="en-US" dirty="0"/>
              <a:t>The clock starts upon the 3</a:t>
            </a:r>
            <a:r>
              <a:rPr lang="en-US" baseline="30000" dirty="0"/>
              <a:t>rd</a:t>
            </a:r>
            <a:r>
              <a:rPr lang="en-US" dirty="0"/>
              <a:t> out </a:t>
            </a:r>
          </a:p>
          <a:p>
            <a:endParaRPr lang="en-US" dirty="0"/>
          </a:p>
          <a:p>
            <a:r>
              <a:rPr lang="en-US" dirty="0"/>
              <a:t>Leadoff batter </a:t>
            </a:r>
            <a:r>
              <a:rPr lang="en-US" i="1" dirty="0"/>
              <a:t>only</a:t>
            </a:r>
            <a:r>
              <a:rPr lang="en-US" dirty="0"/>
              <a:t> is permitted in front of their dugout</a:t>
            </a:r>
          </a:p>
          <a:p>
            <a:endParaRPr lang="en-US" dirty="0"/>
          </a:p>
          <a:p>
            <a:r>
              <a:rPr lang="en-US" dirty="0"/>
              <a:t>Managers/coaches are not allowed in fair ball territory</a:t>
            </a:r>
          </a:p>
          <a:p>
            <a:endParaRPr lang="en-US" dirty="0"/>
          </a:p>
          <a:p>
            <a:r>
              <a:rPr lang="en-US" dirty="0"/>
              <a:t>Base coaches must stay in their dugouts until catcher throws to 2</a:t>
            </a:r>
            <a:r>
              <a:rPr lang="en-US" baseline="30000" dirty="0"/>
              <a:t>nd</a:t>
            </a:r>
            <a:r>
              <a:rPr lang="en-US" dirty="0"/>
              <a:t> base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025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7.08(f) Runner hit by batted 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10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base runner hit by a batted ball is NOT automatically 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umpire judgment, based on the position of the runner and any fielders in the vicinity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997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F084-42EF-4FD6-AE65-AA573533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0412"/>
            <a:ext cx="10515600" cy="1893049"/>
          </a:xfrm>
        </p:spPr>
        <p:txBody>
          <a:bodyPr>
            <a:normAutofit/>
          </a:bodyPr>
          <a:lstStyle/>
          <a:p>
            <a:pPr algn="ctr"/>
            <a:r>
              <a:rPr lang="en-US"/>
              <a:t>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4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C68E0-3D88-4A81-AFD0-E55CA7F6C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7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Batter enters batter’s box with an illegal bat</a:t>
            </a:r>
          </a:p>
          <a:p>
            <a:r>
              <a:rPr lang="en-US" dirty="0"/>
              <a:t>Batter is out</a:t>
            </a:r>
          </a:p>
          <a:p>
            <a:r>
              <a:rPr lang="en-US" dirty="0"/>
              <a:t>Manager and player are ejected</a:t>
            </a:r>
          </a:p>
          <a:p>
            <a:r>
              <a:rPr lang="en-US" dirty="0"/>
              <a:t>Offense loses one adult base coach for the remainder of the game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If illegal bat is identified after batter uses it</a:t>
            </a:r>
          </a:p>
          <a:p>
            <a:r>
              <a:rPr lang="en-US" dirty="0"/>
              <a:t>In addition to the above penalties,</a:t>
            </a:r>
          </a:p>
          <a:p>
            <a:pPr marL="457200" lvl="1" indent="0">
              <a:buNone/>
            </a:pPr>
            <a:r>
              <a:rPr lang="en-US" dirty="0"/>
              <a:t>All runners return to previous base</a:t>
            </a:r>
          </a:p>
          <a:p>
            <a:pPr marL="457200" lvl="1" indent="0">
              <a:buNone/>
            </a:pPr>
            <a:r>
              <a:rPr lang="en-US" i="1" dirty="0"/>
              <a:t>unless defense elects the results of the play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6.06(d)</a:t>
            </a:r>
          </a:p>
        </p:txBody>
      </p:sp>
    </p:spTree>
    <p:extLst>
      <p:ext uri="{BB962C8B-B14F-4D97-AF65-F5344CB8AC3E}">
        <p14:creationId xmlns:p14="http://schemas.microsoft.com/office/powerpoint/2010/main" val="134485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C87-B33F-417C-9004-1E86722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7D3A-72F9-46A8-A366-BBED00DC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98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Any part of the pitchers exposed undershirt must be of a solid color</a:t>
            </a:r>
          </a:p>
          <a:p>
            <a:pPr marL="0" indent="0">
              <a:buNone/>
            </a:pPr>
            <a:r>
              <a:rPr lang="en-US" dirty="0"/>
              <a:t>	Not white or gray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Neoprene sleeves must be covered by an undershirt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Teammates may wear shirts with different length sleeves, but each player’s sleeves must be of the same length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4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3323</Words>
  <Application>Microsoft Office PowerPoint</Application>
  <PresentationFormat>Widescreen</PresentationFormat>
  <Paragraphs>691</Paragraphs>
  <Slides>72</Slides>
  <Notes>72</Notes>
  <HiddenSlides>4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Office Theme</vt:lpstr>
      <vt:lpstr>Worksheet</vt:lpstr>
      <vt:lpstr>Little League Rules Meeting for the 2023 International Tournament</vt:lpstr>
      <vt:lpstr>Agenda</vt:lpstr>
      <vt:lpstr>Instructors</vt:lpstr>
      <vt:lpstr>Safety &amp; Equipment</vt:lpstr>
      <vt:lpstr>Equipment Checks</vt:lpstr>
      <vt:lpstr>Rule 1.10</vt:lpstr>
      <vt:lpstr>Rule 1.10</vt:lpstr>
      <vt:lpstr>Rule 6.06(d)</vt:lpstr>
      <vt:lpstr>Rule 1.11</vt:lpstr>
      <vt:lpstr>Rule 1.11</vt:lpstr>
      <vt:lpstr>Rule 1.16</vt:lpstr>
      <vt:lpstr>Rule 1.16</vt:lpstr>
      <vt:lpstr>Rule 1.17</vt:lpstr>
      <vt:lpstr>Rule 1.17</vt:lpstr>
      <vt:lpstr>On-Deck Batter</vt:lpstr>
      <vt:lpstr>Rule Differences Between Regular Season and Tournament</vt:lpstr>
      <vt:lpstr>Rules</vt:lpstr>
      <vt:lpstr>Warming up the Pitcher</vt:lpstr>
      <vt:lpstr>Batting Order</vt:lpstr>
      <vt:lpstr>Game Duration</vt:lpstr>
      <vt:lpstr>Runs per Inning</vt:lpstr>
      <vt:lpstr>“Mercy” Rule</vt:lpstr>
      <vt:lpstr>Pitching Substitutions - Baseball</vt:lpstr>
      <vt:lpstr>Pitching Substitutions - Softball</vt:lpstr>
      <vt:lpstr>Other Tournament Rules </vt:lpstr>
      <vt:lpstr>Who’s the Home Team?</vt:lpstr>
      <vt:lpstr>Managers and Coaches</vt:lpstr>
      <vt:lpstr>Number of Players</vt:lpstr>
      <vt:lpstr>Mandatory Play</vt:lpstr>
      <vt:lpstr>Continuous Batting Order</vt:lpstr>
      <vt:lpstr>Courtesy Runner</vt:lpstr>
      <vt:lpstr>Pitching Limitations</vt:lpstr>
      <vt:lpstr>3rd Strike Not Caught</vt:lpstr>
      <vt:lpstr>One Foot in the Batter’s Box</vt:lpstr>
      <vt:lpstr>Intentional Base on Balls</vt:lpstr>
      <vt:lpstr>Intentional Base on Balls</vt:lpstr>
      <vt:lpstr>Pitching Limits - Baseball</vt:lpstr>
      <vt:lpstr>Days Rest - Baseball</vt:lpstr>
      <vt:lpstr>Days Rest - Baseball</vt:lpstr>
      <vt:lpstr>Pitching Limits - Softball</vt:lpstr>
      <vt:lpstr>Days Rest - Softball</vt:lpstr>
      <vt:lpstr>Switching Pitchers and Catchers - Baseball</vt:lpstr>
      <vt:lpstr>Extra Innings</vt:lpstr>
      <vt:lpstr>Points of Emphasis</vt:lpstr>
      <vt:lpstr>The following organizations will be at the game to scout your child: </vt:lpstr>
      <vt:lpstr>Base Coach’s Box</vt:lpstr>
      <vt:lpstr>Line-Up Card</vt:lpstr>
      <vt:lpstr>Must Slide Rule</vt:lpstr>
      <vt:lpstr>The Strike Zone</vt:lpstr>
      <vt:lpstr>The Strike Zone</vt:lpstr>
      <vt:lpstr>The Strike Zone</vt:lpstr>
      <vt:lpstr>The Strike Zone</vt:lpstr>
      <vt:lpstr>The Strike Zone</vt:lpstr>
      <vt:lpstr>Runner Leaving Early - Baseball</vt:lpstr>
      <vt:lpstr>Calling Time</vt:lpstr>
      <vt:lpstr>Unsportsmanlike Behavior</vt:lpstr>
      <vt:lpstr>Unsportsmanlike Behavior</vt:lpstr>
      <vt:lpstr>Unsportsmanlike Behavior</vt:lpstr>
      <vt:lpstr>Unsportsmanlike Behavior</vt:lpstr>
      <vt:lpstr>Unsportsmanlike Behavior</vt:lpstr>
      <vt:lpstr>Unsportsmanlike Behavior</vt:lpstr>
      <vt:lpstr>Unsportsmanlike Behavior</vt:lpstr>
      <vt:lpstr>Defensive Visits</vt:lpstr>
      <vt:lpstr>Defensive Visits</vt:lpstr>
      <vt:lpstr>Appeals</vt:lpstr>
      <vt:lpstr>Asking for Help</vt:lpstr>
      <vt:lpstr>Asking for Help</vt:lpstr>
      <vt:lpstr>Asking for Help</vt:lpstr>
      <vt:lpstr>Protests</vt:lpstr>
      <vt:lpstr>Between Innings</vt:lpstr>
      <vt:lpstr>7.08(f) Runner hit by batted ball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League Rules Meeting for the International Tournament</dc:title>
  <dc:creator>Doug</dc:creator>
  <cp:lastModifiedBy>Douglas Singer</cp:lastModifiedBy>
  <cp:revision>93</cp:revision>
  <dcterms:created xsi:type="dcterms:W3CDTF">2018-06-05T13:42:13Z</dcterms:created>
  <dcterms:modified xsi:type="dcterms:W3CDTF">2023-06-03T19:26:05Z</dcterms:modified>
</cp:coreProperties>
</file>