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Lato" panose="020B0604020202020204" charset="0"/>
      <p:regular r:id="rId12"/>
      <p:bold r:id="rId13"/>
      <p:italic r:id="rId14"/>
      <p:boldItalic r:id="rId15"/>
    </p:embeddedFont>
    <p:embeddedFont>
      <p:font typeface="Lobster"/>
      <p:regular r:id="rId16"/>
    </p:embeddedFont>
    <p:embeddedFont>
      <p:font typeface="Maven Pro" panose="020B0604020202020204" charset="0"/>
      <p:regular r:id="rId17"/>
      <p:bold r:id="rId18"/>
    </p:embeddedFont>
    <p:embeddedFont>
      <p:font typeface="Lato Light" panose="020B0604020202020204" charset="0"/>
      <p:regular r:id="rId19"/>
      <p:bold r:id="rId20"/>
      <p:italic r:id="rId21"/>
      <p:boldItalic r:id="rId22"/>
    </p:embeddedFont>
    <p:embeddedFont>
      <p:font typeface="Nunito" panose="020B0604020202020204" charset="0"/>
      <p:regular r:id="rId23"/>
      <p:bold r:id="rId24"/>
      <p:italic r:id="rId25"/>
      <p:boldItalic r:id="rId26"/>
    </p:embeddedFont>
    <p:embeddedFont>
      <p:font typeface="Bree Serif" panose="020B0604020202020204" charset="0"/>
      <p:regular r:id="rId27"/>
    </p:embeddedFont>
    <p:embeddedFont>
      <p:font typeface="Oswald" panose="020B0604020202020204" charset="0"/>
      <p:regular r:id="rId28"/>
      <p:bold r:id="rId29"/>
    </p:embeddedFont>
    <p:embeddedFont>
      <p:font typeface="Permanent Marker" panose="020B060402020202020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1" d="100"/>
          <a:sy n="91" d="100"/>
        </p:scale>
        <p:origin x="786" y="84"/>
      </p:cViewPr>
      <p:guideLst>
        <p:guide orient="horz" pos="1620"/>
        <p:guide pos="2880"/>
      </p:guideLst>
    </p:cSldViewPr>
  </p:slideViewPr>
  <p:notesTextViewPr>
    <p:cViewPr>
      <p:scale>
        <a:sx n="1" d="1"/>
        <a:sy n="1" d="1"/>
      </p:scale>
      <p:origin x="0" y="-5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f5a554dbf_0_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f5a554dbf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f5a554dbf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f5a554dbf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f5a554dbf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1f5a554dbf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f5a554dbf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1f5a554dbf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f5d7f86e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f5d7f86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f5a554dbf_0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f5a554dbf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You can</a:t>
            </a:r>
            <a:r>
              <a:rPr lang="en-US" baseline="0" dirty="0" smtClean="0"/>
              <a:t> add T-shirt sizes for Chapter t-shirts. If they are interested in a STAR event – which event? This information is for you only, it will need to be edited out, before uploading into Affiliation Data base.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f5a554dbf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1f5a554dbf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If you have just a few members interested in the beginning go ahead and</a:t>
            </a:r>
            <a:r>
              <a:rPr lang="en-US" baseline="0" dirty="0" smtClean="0"/>
              <a:t> affiliate them. You can add members as they join, because you have the 12 member minimum does not mean you have to wait for twelve to join.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f5a554dbf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1f5a554dbf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f5a554dbf_0_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1f5a554dbf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Autofit/>
          </a:bodyPr>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rgbClr val="FF000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50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hyperlink" Target="https://affiliation.registermychapter.com/fccla" TargetMode="External"/><Relationship Id="rId4" Type="http://schemas.openxmlformats.org/officeDocument/2006/relationships/hyperlink" Target="https://fcclainc.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fcclainc.org/join/chapter-affiliation"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hyperlink" Target="mailto:gail.taylor@careertech.ok.gov" TargetMode="External"/><Relationship Id="rId4" Type="http://schemas.openxmlformats.org/officeDocument/2006/relationships/hyperlink" Target="mailto:brittani.phillips@careertech.ok.gov"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fcclainc.org/"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hyperlink" Target="https://oklahomafccla.godaddysite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p:nvPr/>
        </p:nvSpPr>
        <p:spPr>
          <a:xfrm rot="-156123">
            <a:off x="2153842" y="1143655"/>
            <a:ext cx="4546388" cy="3211212"/>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3"/>
          <p:cNvSpPr/>
          <p:nvPr/>
        </p:nvSpPr>
        <p:spPr>
          <a:xfrm>
            <a:off x="2306212" y="991287"/>
            <a:ext cx="4546500" cy="3211200"/>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9" name="Google Shape;279;p13"/>
          <p:cNvGrpSpPr/>
          <p:nvPr/>
        </p:nvGrpSpPr>
        <p:grpSpPr>
          <a:xfrm rot="-468310">
            <a:off x="2194924" y="801896"/>
            <a:ext cx="4971786" cy="3509874"/>
            <a:chOff x="2163405" y="1008757"/>
            <a:chExt cx="4752300" cy="3510000"/>
          </a:xfrm>
        </p:grpSpPr>
        <p:sp>
          <p:nvSpPr>
            <p:cNvPr id="280" name="Google Shape;280;p13"/>
            <p:cNvSpPr/>
            <p:nvPr/>
          </p:nvSpPr>
          <p:spPr>
            <a:xfrm rot="231561">
              <a:off x="2266400" y="1158111"/>
              <a:ext cx="4546310" cy="3211293"/>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3"/>
            <p:cNvSpPr txBox="1"/>
            <p:nvPr/>
          </p:nvSpPr>
          <p:spPr>
            <a:xfrm rot="243177">
              <a:off x="2524516" y="1301658"/>
              <a:ext cx="3747973" cy="273020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5300">
                  <a:solidFill>
                    <a:srgbClr val="434343"/>
                  </a:solidFill>
                  <a:latin typeface="Permanent Marker"/>
                  <a:ea typeface="Permanent Marker"/>
                  <a:cs typeface="Permanent Marker"/>
                  <a:sym typeface="Permanent Marker"/>
                </a:rPr>
                <a:t>FCCLA Affiliation</a:t>
              </a:r>
              <a:endParaRPr sz="5300">
                <a:solidFill>
                  <a:srgbClr val="434343"/>
                </a:solidFill>
                <a:latin typeface="Permanent Marker"/>
                <a:ea typeface="Permanent Marker"/>
                <a:cs typeface="Permanent Marker"/>
                <a:sym typeface="Permanent Marker"/>
              </a:endParaRPr>
            </a:p>
          </p:txBody>
        </p:sp>
      </p:grpSp>
    </p:spTree>
  </p:cSld>
  <p:clrMapOvr>
    <a:masterClrMapping/>
  </p:clrMapOvr>
  <mc:AlternateContent xmlns:mc="http://schemas.openxmlformats.org/markup-compatibility/2006">
    <mc:Choice xmlns:p14="http://schemas.microsoft.com/office/powerpoint/2010/main" Requires="p14">
      <p:transition spd="slow" p14:dur="5000" advClick="0" advTm="300">
        <p14:prism/>
      </p:transition>
    </mc:Choice>
    <mc:Fallback>
      <p:transition spd="slow" advClick="0" advTm="3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14"/>
          <p:cNvPicPr preferRelativeResize="0"/>
          <p:nvPr/>
        </p:nvPicPr>
        <p:blipFill rotWithShape="1">
          <a:blip r:embed="rId3">
            <a:alphaModFix/>
          </a:blip>
          <a:srcRect t="60663"/>
          <a:stretch/>
        </p:blipFill>
        <p:spPr>
          <a:xfrm>
            <a:off x="0" y="2574324"/>
            <a:ext cx="9143999" cy="2569200"/>
          </a:xfrm>
          <a:prstGeom prst="rect">
            <a:avLst/>
          </a:prstGeom>
          <a:noFill/>
          <a:ln>
            <a:noFill/>
          </a:ln>
        </p:spPr>
      </p:pic>
      <p:sp>
        <p:nvSpPr>
          <p:cNvPr id="287" name="Google Shape;287;p14"/>
          <p:cNvSpPr/>
          <p:nvPr/>
        </p:nvSpPr>
        <p:spPr>
          <a:xfrm rot="-5639218">
            <a:off x="1421429" y="3058906"/>
            <a:ext cx="2023597" cy="1477188"/>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288;p14"/>
          <p:cNvGrpSpPr/>
          <p:nvPr/>
        </p:nvGrpSpPr>
        <p:grpSpPr>
          <a:xfrm rot="-168556">
            <a:off x="319750" y="1673726"/>
            <a:ext cx="2467225" cy="3412901"/>
            <a:chOff x="1454311" y="2323460"/>
            <a:chExt cx="1608000" cy="2133300"/>
          </a:xfrm>
        </p:grpSpPr>
        <p:sp>
          <p:nvSpPr>
            <p:cNvPr id="289" name="Google Shape;289;p14"/>
            <p:cNvSpPr/>
            <p:nvPr/>
          </p:nvSpPr>
          <p:spPr>
            <a:xfrm rot="-237893">
              <a:off x="1522901" y="2371877"/>
              <a:ext cx="1470820" cy="2036466"/>
            </a:xfrm>
            <a:prstGeom prst="rect">
              <a:avLst/>
            </a:prstGeom>
            <a:solidFill>
              <a:srgbClr val="008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90" name="Google Shape;290;p14"/>
            <p:cNvSpPr txBox="1"/>
            <p:nvPr/>
          </p:nvSpPr>
          <p:spPr>
            <a:xfrm rot="-237360">
              <a:off x="1626538" y="2514329"/>
              <a:ext cx="1313229" cy="178538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rgbClr val="FFFFFF"/>
                  </a:solidFill>
                  <a:latin typeface="Bree Serif"/>
                  <a:ea typeface="Bree Serif"/>
                  <a:cs typeface="Bree Serif"/>
                  <a:sym typeface="Bree Serif"/>
                </a:rPr>
                <a:t>QUICK TIP</a:t>
              </a:r>
              <a:endParaRPr sz="2000" b="1">
                <a:solidFill>
                  <a:srgbClr val="FFFFFF"/>
                </a:solidFill>
                <a:latin typeface="Bree Serif"/>
                <a:ea typeface="Bree Serif"/>
                <a:cs typeface="Bree Serif"/>
                <a:sym typeface="Bree Serif"/>
              </a:endParaRPr>
            </a:p>
            <a:p>
              <a:pPr marL="0" lvl="0" indent="0" algn="l" rtl="0">
                <a:lnSpc>
                  <a:spcPct val="115000"/>
                </a:lnSpc>
                <a:spcBef>
                  <a:spcPts val="0"/>
                </a:spcBef>
                <a:spcAft>
                  <a:spcPts val="0"/>
                </a:spcAft>
                <a:buNone/>
              </a:pPr>
              <a:endParaRPr sz="1500">
                <a:solidFill>
                  <a:srgbClr val="FFFFFF"/>
                </a:solidFill>
                <a:latin typeface="Bree Serif"/>
                <a:ea typeface="Bree Serif"/>
                <a:cs typeface="Bree Serif"/>
                <a:sym typeface="Bree Serif"/>
              </a:endParaRPr>
            </a:p>
            <a:p>
              <a:pPr marL="0" lvl="0" indent="0" algn="l" rtl="0">
                <a:lnSpc>
                  <a:spcPct val="115000"/>
                </a:lnSpc>
                <a:spcBef>
                  <a:spcPts val="0"/>
                </a:spcBef>
                <a:spcAft>
                  <a:spcPts val="0"/>
                </a:spcAft>
                <a:buNone/>
              </a:pPr>
              <a:r>
                <a:rPr lang="en" sz="1500">
                  <a:solidFill>
                    <a:srgbClr val="FFFFFF"/>
                  </a:solidFill>
                  <a:latin typeface="Bree Serif"/>
                  <a:ea typeface="Bree Serif"/>
                  <a:cs typeface="Bree Serif"/>
                  <a:sym typeface="Bree Serif"/>
                </a:rPr>
                <a:t>Bookmark the portal for easy access. Your affiliation portal will have many resources located in it. </a:t>
              </a:r>
              <a:endParaRPr sz="1500">
                <a:solidFill>
                  <a:srgbClr val="FFFFFF"/>
                </a:solidFill>
                <a:latin typeface="Bree Serif"/>
                <a:ea typeface="Bree Serif"/>
                <a:cs typeface="Bree Serif"/>
                <a:sym typeface="Bree Serif"/>
              </a:endParaRPr>
            </a:p>
          </p:txBody>
        </p:sp>
      </p:grpSp>
      <p:sp>
        <p:nvSpPr>
          <p:cNvPr id="291" name="Google Shape;291;p14"/>
          <p:cNvSpPr txBox="1"/>
          <p:nvPr/>
        </p:nvSpPr>
        <p:spPr>
          <a:xfrm>
            <a:off x="3827050" y="1585625"/>
            <a:ext cx="28188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p14"/>
          <p:cNvSpPr txBox="1">
            <a:spLocks noGrp="1"/>
          </p:cNvSpPr>
          <p:nvPr>
            <p:ph type="title"/>
          </p:nvPr>
        </p:nvSpPr>
        <p:spPr>
          <a:xfrm>
            <a:off x="1378338" y="249675"/>
            <a:ext cx="6366900" cy="186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Affiliation  Portal</a:t>
            </a:r>
            <a:endParaRPr/>
          </a:p>
        </p:txBody>
      </p:sp>
      <p:sp>
        <p:nvSpPr>
          <p:cNvPr id="293" name="Google Shape;293;p14"/>
          <p:cNvSpPr txBox="1">
            <a:spLocks noGrp="1"/>
          </p:cNvSpPr>
          <p:nvPr>
            <p:ph type="body" idx="1"/>
          </p:nvPr>
        </p:nvSpPr>
        <p:spPr>
          <a:xfrm>
            <a:off x="3179100" y="2736700"/>
            <a:ext cx="5277300" cy="176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chemeClr val="accent2"/>
                </a:solidFill>
                <a:latin typeface="Bree Serif"/>
                <a:ea typeface="Bree Serif"/>
                <a:cs typeface="Bree Serif"/>
                <a:sym typeface="Bree Serif"/>
              </a:rPr>
              <a:t>Affiliation Portal is located on National FCCLA - </a:t>
            </a:r>
            <a:r>
              <a:rPr lang="en" sz="2000" u="sng">
                <a:solidFill>
                  <a:schemeClr val="hlink"/>
                </a:solidFill>
                <a:latin typeface="Bree Serif"/>
                <a:ea typeface="Bree Serif"/>
                <a:cs typeface="Bree Serif"/>
                <a:sym typeface="Bree Serif"/>
                <a:hlinkClick r:id="rId4"/>
              </a:rPr>
              <a:t>fcclainc.org</a:t>
            </a:r>
            <a:r>
              <a:rPr lang="en" sz="2000">
                <a:solidFill>
                  <a:schemeClr val="accent2"/>
                </a:solidFill>
                <a:latin typeface="Bree Serif"/>
                <a:ea typeface="Bree Serif"/>
                <a:cs typeface="Bree Serif"/>
                <a:sym typeface="Bree Serif"/>
              </a:rPr>
              <a:t> (bookmark)</a:t>
            </a:r>
            <a:endParaRPr sz="2000">
              <a:solidFill>
                <a:schemeClr val="accent2"/>
              </a:solidFill>
              <a:latin typeface="Bree Serif"/>
              <a:ea typeface="Bree Serif"/>
              <a:cs typeface="Bree Serif"/>
              <a:sym typeface="Bree Serif"/>
            </a:endParaRPr>
          </a:p>
          <a:p>
            <a:pPr marL="0" lvl="0" indent="0" algn="ctr" rtl="0">
              <a:spcBef>
                <a:spcPts val="1600"/>
              </a:spcBef>
              <a:spcAft>
                <a:spcPts val="0"/>
              </a:spcAft>
              <a:buNone/>
            </a:pPr>
            <a:r>
              <a:rPr lang="en" sz="2000">
                <a:solidFill>
                  <a:schemeClr val="accent2"/>
                </a:solidFill>
                <a:latin typeface="Bree Serif"/>
                <a:ea typeface="Bree Serif"/>
                <a:cs typeface="Bree Serif"/>
                <a:sym typeface="Bree Serif"/>
              </a:rPr>
              <a:t>Click on </a:t>
            </a:r>
            <a:r>
              <a:rPr lang="en" sz="2000" u="sng">
                <a:solidFill>
                  <a:schemeClr val="hlink"/>
                </a:solidFill>
                <a:latin typeface="Bree Serif"/>
                <a:ea typeface="Bree Serif"/>
                <a:cs typeface="Bree Serif"/>
                <a:sym typeface="Bree Serif"/>
                <a:hlinkClick r:id="rId5"/>
              </a:rPr>
              <a:t>Login</a:t>
            </a:r>
            <a:r>
              <a:rPr lang="en" sz="2000">
                <a:solidFill>
                  <a:schemeClr val="accent2"/>
                </a:solidFill>
                <a:latin typeface="Bree Serif"/>
                <a:ea typeface="Bree Serif"/>
                <a:cs typeface="Bree Serif"/>
                <a:sym typeface="Bree Serif"/>
              </a:rPr>
              <a:t>, (top header).</a:t>
            </a:r>
            <a:endParaRPr sz="2000">
              <a:solidFill>
                <a:schemeClr val="accent2"/>
              </a:solidFill>
              <a:latin typeface="Bree Serif"/>
              <a:ea typeface="Bree Serif"/>
              <a:cs typeface="Bree Serif"/>
              <a:sym typeface="Bree Serif"/>
            </a:endParaRPr>
          </a:p>
          <a:p>
            <a:pPr marL="0" lvl="0" indent="0" algn="ctr" rtl="0">
              <a:spcBef>
                <a:spcPts val="1600"/>
              </a:spcBef>
              <a:spcAft>
                <a:spcPts val="0"/>
              </a:spcAft>
              <a:buNone/>
            </a:pPr>
            <a:endParaRPr>
              <a:solidFill>
                <a:schemeClr val="accent2"/>
              </a:solidFill>
            </a:endParaRPr>
          </a:p>
          <a:p>
            <a:pPr marL="0" lvl="0" indent="0" algn="ctr" rtl="0">
              <a:spcBef>
                <a:spcPts val="1600"/>
              </a:spcBef>
              <a:spcAft>
                <a:spcPts val="1600"/>
              </a:spcAft>
              <a:buNone/>
            </a:pPr>
            <a:endParaRPr>
              <a:solidFill>
                <a:schemeClr val="accent2"/>
              </a:solidFill>
            </a:endParaRPr>
          </a:p>
        </p:txBody>
      </p:sp>
    </p:spTree>
  </p:cSld>
  <p:clrMapOvr>
    <a:masterClrMapping/>
  </p:clrMapOvr>
  <mc:AlternateContent xmlns:mc="http://schemas.openxmlformats.org/markup-compatibility/2006">
    <mc:Choice xmlns:p14="http://schemas.microsoft.com/office/powerpoint/2010/main" Requires="p14">
      <p:transition spd="slow" p14:dur="50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8"/>
                                        </p:tgtEl>
                                        <p:attrNameLst>
                                          <p:attrName>style.visibility</p:attrName>
                                        </p:attrNameLst>
                                      </p:cBhvr>
                                      <p:to>
                                        <p:strVal val="visible"/>
                                      </p:to>
                                    </p:set>
                                    <p:anim calcmode="lin" valueType="num">
                                      <p:cBhvr additive="base">
                                        <p:cTn id="7" dur="2800"/>
                                        <p:tgtEl>
                                          <p:spTgt spid="288"/>
                                        </p:tgtEl>
                                        <p:attrNameLst>
                                          <p:attrName>ppt_w</p:attrName>
                                        </p:attrNameLst>
                                      </p:cBhvr>
                                      <p:tavLst>
                                        <p:tav tm="0">
                                          <p:val>
                                            <p:strVal val="0"/>
                                          </p:val>
                                        </p:tav>
                                        <p:tav tm="100000">
                                          <p:val>
                                            <p:strVal val="#ppt_w"/>
                                          </p:val>
                                        </p:tav>
                                      </p:tavLst>
                                    </p:anim>
                                    <p:anim calcmode="lin" valueType="num">
                                      <p:cBhvr additive="base">
                                        <p:cTn id="8" dur="2800"/>
                                        <p:tgtEl>
                                          <p:spTgt spid="28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5"/>
          <p:cNvSpPr/>
          <p:nvPr/>
        </p:nvSpPr>
        <p:spPr>
          <a:xfrm>
            <a:off x="0" y="0"/>
            <a:ext cx="6160500" cy="1743600"/>
          </a:xfrm>
          <a:prstGeom prst="rect">
            <a:avLst/>
          </a:prstGeom>
          <a:solidFill>
            <a:srgbClr val="F4C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Chapter ID/User Name: and Password will be given to you by Gail Taylor</a:t>
            </a:r>
            <a:endParaRPr/>
          </a:p>
          <a:p>
            <a:pPr marL="0" lvl="0" indent="0" algn="l" rtl="0">
              <a:spcBef>
                <a:spcPts val="0"/>
              </a:spcBef>
              <a:spcAft>
                <a:spcPts val="0"/>
              </a:spcAft>
              <a:buNone/>
            </a:pPr>
            <a:endParaRPr/>
          </a:p>
          <a:p>
            <a:pPr marL="0" lvl="0" indent="0" algn="l" rtl="0">
              <a:spcBef>
                <a:spcPts val="0"/>
              </a:spcBef>
              <a:spcAft>
                <a:spcPts val="0"/>
              </a:spcAft>
              <a:buNone/>
            </a:pPr>
            <a:r>
              <a:rPr lang="en"/>
              <a:t>When you open portal:</a:t>
            </a:r>
            <a:endParaRPr/>
          </a:p>
          <a:p>
            <a:pPr marL="0" lvl="0" indent="0" algn="l" rtl="0">
              <a:spcBef>
                <a:spcPts val="0"/>
              </a:spcBef>
              <a:spcAft>
                <a:spcPts val="0"/>
              </a:spcAft>
              <a:buNone/>
            </a:pPr>
            <a:r>
              <a:rPr lang="en"/>
              <a:t>Enter your Chapter ID and password and click on Login in</a:t>
            </a:r>
            <a:endParaRPr/>
          </a:p>
        </p:txBody>
      </p:sp>
      <p:sp>
        <p:nvSpPr>
          <p:cNvPr id="299" name="Google Shape;299;p15"/>
          <p:cNvSpPr txBox="1"/>
          <p:nvPr/>
        </p:nvSpPr>
        <p:spPr>
          <a:xfrm>
            <a:off x="3827050" y="1585625"/>
            <a:ext cx="28188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300" name="Google Shape;300;p15"/>
          <p:cNvPicPr preferRelativeResize="0"/>
          <p:nvPr/>
        </p:nvPicPr>
        <p:blipFill>
          <a:blip r:embed="rId3">
            <a:alphaModFix/>
          </a:blip>
          <a:stretch>
            <a:fillRect/>
          </a:stretch>
        </p:blipFill>
        <p:spPr>
          <a:xfrm>
            <a:off x="1337125" y="1423900"/>
            <a:ext cx="7763225" cy="3762175"/>
          </a:xfrm>
          <a:prstGeom prst="rect">
            <a:avLst/>
          </a:prstGeom>
          <a:noFill/>
          <a:ln>
            <a:noFill/>
          </a:ln>
        </p:spPr>
      </p:pic>
      <p:sp>
        <p:nvSpPr>
          <p:cNvPr id="301" name="Google Shape;301;p15"/>
          <p:cNvSpPr txBox="1"/>
          <p:nvPr/>
        </p:nvSpPr>
        <p:spPr>
          <a:xfrm>
            <a:off x="1670850" y="3429000"/>
            <a:ext cx="32403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FF0000"/>
                </a:solidFill>
                <a:latin typeface="Nunito"/>
                <a:ea typeface="Nunito"/>
                <a:cs typeface="Nunito"/>
                <a:sym typeface="Nunito"/>
              </a:rPr>
              <a:t>Enter your chapter number here</a:t>
            </a:r>
            <a:endParaRPr sz="1600">
              <a:solidFill>
                <a:srgbClr val="FF0000"/>
              </a:solidFill>
              <a:latin typeface="Nunito"/>
              <a:ea typeface="Nunito"/>
              <a:cs typeface="Nunito"/>
              <a:sym typeface="Nunito"/>
            </a:endParaRPr>
          </a:p>
        </p:txBody>
      </p:sp>
      <p:sp>
        <p:nvSpPr>
          <p:cNvPr id="302" name="Google Shape;302;p15"/>
          <p:cNvSpPr txBox="1"/>
          <p:nvPr/>
        </p:nvSpPr>
        <p:spPr>
          <a:xfrm>
            <a:off x="1670850" y="4113625"/>
            <a:ext cx="28188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FF0000"/>
                </a:solidFill>
                <a:latin typeface="Nunito"/>
                <a:ea typeface="Nunito"/>
                <a:cs typeface="Nunito"/>
                <a:sym typeface="Nunito"/>
              </a:rPr>
              <a:t>Enter password here</a:t>
            </a:r>
            <a:endParaRPr sz="1600">
              <a:solidFill>
                <a:srgbClr val="FF0000"/>
              </a:solidFill>
              <a:latin typeface="Nunito"/>
              <a:ea typeface="Nunito"/>
              <a:cs typeface="Nunito"/>
              <a:sym typeface="Nunito"/>
            </a:endParaRPr>
          </a:p>
        </p:txBody>
      </p:sp>
      <p:sp>
        <p:nvSpPr>
          <p:cNvPr id="303" name="Google Shape;303;p15"/>
          <p:cNvSpPr txBox="1"/>
          <p:nvPr/>
        </p:nvSpPr>
        <p:spPr>
          <a:xfrm rot="-1010426">
            <a:off x="128866" y="2558392"/>
            <a:ext cx="2052417" cy="75164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u="sng">
                <a:latin typeface="Nunito"/>
                <a:ea typeface="Nunito"/>
                <a:cs typeface="Nunito"/>
                <a:sym typeface="Nunito"/>
              </a:rPr>
              <a:t>Do Not</a:t>
            </a:r>
            <a:r>
              <a:rPr lang="en">
                <a:latin typeface="Nunito"/>
                <a:ea typeface="Nunito"/>
                <a:cs typeface="Nunito"/>
                <a:sym typeface="Nunito"/>
              </a:rPr>
              <a:t> click here unless told to by Okla. FCCLA Staff</a:t>
            </a:r>
            <a:endParaRPr>
              <a:latin typeface="Nunito"/>
              <a:ea typeface="Nunito"/>
              <a:cs typeface="Nunito"/>
              <a:sym typeface="Nunito"/>
            </a:endParaRPr>
          </a:p>
        </p:txBody>
      </p:sp>
      <p:sp>
        <p:nvSpPr>
          <p:cNvPr id="304" name="Google Shape;304;p15"/>
          <p:cNvSpPr/>
          <p:nvPr/>
        </p:nvSpPr>
        <p:spPr>
          <a:xfrm rot="10800000" flipH="1">
            <a:off x="1976025" y="2731800"/>
            <a:ext cx="726600" cy="261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3"/>
                                        </p:tgtEl>
                                        <p:attrNameLst>
                                          <p:attrName>style.visibility</p:attrName>
                                        </p:attrNameLst>
                                      </p:cBhvr>
                                      <p:to>
                                        <p:strVal val="visible"/>
                                      </p:to>
                                    </p:set>
                                    <p:anim calcmode="lin" valueType="num">
                                      <p:cBhvr additive="base">
                                        <p:cTn id="7" dur="2900"/>
                                        <p:tgtEl>
                                          <p:spTgt spid="303"/>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304"/>
                                        </p:tgtEl>
                                        <p:attrNameLst>
                                          <p:attrName>style.visibility</p:attrName>
                                        </p:attrNameLst>
                                      </p:cBhvr>
                                      <p:to>
                                        <p:strVal val="visible"/>
                                      </p:to>
                                    </p:set>
                                    <p:anim calcmode="lin" valueType="num">
                                      <p:cBhvr additive="base">
                                        <p:cTn id="10" dur="2000"/>
                                        <p:tgtEl>
                                          <p:spTgt spid="30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6"/>
          <p:cNvSpPr/>
          <p:nvPr/>
        </p:nvSpPr>
        <p:spPr>
          <a:xfrm>
            <a:off x="334175" y="334175"/>
            <a:ext cx="8557800" cy="4446000"/>
          </a:xfrm>
          <a:prstGeom prst="rect">
            <a:avLst/>
          </a:prstGeom>
          <a:solidFill>
            <a:srgbClr val="CCCC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Bree Serif"/>
                <a:ea typeface="Bree Serif"/>
                <a:cs typeface="Bree Serif"/>
                <a:sym typeface="Bree Serif"/>
              </a:rPr>
              <a:t>Graduating Preferences</a:t>
            </a:r>
            <a:r>
              <a:rPr lang="en" sz="1700" dirty="0"/>
              <a:t>:</a:t>
            </a:r>
            <a:endParaRPr sz="1700" dirty="0"/>
          </a:p>
          <a:p>
            <a:pPr marL="0" lvl="0" indent="0" algn="l" rtl="0">
              <a:spcBef>
                <a:spcPts val="0"/>
              </a:spcBef>
              <a:spcAft>
                <a:spcPts val="0"/>
              </a:spcAft>
              <a:buNone/>
            </a:pPr>
            <a:endParaRPr sz="1700" dirty="0"/>
          </a:p>
          <a:p>
            <a:pPr marL="0" lvl="0" indent="0" algn="l" rtl="0">
              <a:spcBef>
                <a:spcPts val="0"/>
              </a:spcBef>
              <a:spcAft>
                <a:spcPts val="0"/>
              </a:spcAft>
              <a:buNone/>
            </a:pPr>
            <a:endParaRPr sz="2200" dirty="0">
              <a:latin typeface="Oswald"/>
              <a:ea typeface="Oswald"/>
              <a:cs typeface="Oswald"/>
              <a:sym typeface="Oswald"/>
            </a:endParaRPr>
          </a:p>
          <a:p>
            <a:pPr marL="0" lvl="0" indent="0" algn="l" rtl="0">
              <a:spcBef>
                <a:spcPts val="0"/>
              </a:spcBef>
              <a:spcAft>
                <a:spcPts val="0"/>
              </a:spcAft>
              <a:buNone/>
            </a:pPr>
            <a:r>
              <a:rPr lang="en" sz="2200" b="1" dirty="0">
                <a:latin typeface="Oswald"/>
                <a:ea typeface="Oswald"/>
                <a:cs typeface="Oswald"/>
                <a:sym typeface="Oswald"/>
              </a:rPr>
              <a:t>Middle School Chapters</a:t>
            </a:r>
            <a:r>
              <a:rPr lang="en" sz="1900" dirty="0"/>
              <a:t>:</a:t>
            </a:r>
            <a:endParaRPr sz="1900" dirty="0"/>
          </a:p>
          <a:p>
            <a:pPr marL="0" lvl="0" indent="0" algn="l" rtl="0">
              <a:spcBef>
                <a:spcPts val="0"/>
              </a:spcBef>
              <a:spcAft>
                <a:spcPts val="0"/>
              </a:spcAft>
              <a:buNone/>
            </a:pPr>
            <a:r>
              <a:rPr lang="en" sz="1600" dirty="0">
                <a:latin typeface="Oswald"/>
                <a:ea typeface="Oswald"/>
                <a:cs typeface="Oswald"/>
                <a:sym typeface="Oswald"/>
              </a:rPr>
              <a:t>Graduation Preferences - this will be the highest grade of your </a:t>
            </a:r>
            <a:r>
              <a:rPr lang="en" sz="1600" dirty="0" smtClean="0">
                <a:latin typeface="Oswald"/>
                <a:ea typeface="Oswald"/>
                <a:cs typeface="Oswald"/>
                <a:sym typeface="Oswald"/>
              </a:rPr>
              <a:t>Chapter</a:t>
            </a:r>
            <a:endParaRPr sz="1600" dirty="0">
              <a:latin typeface="Oswald"/>
              <a:ea typeface="Oswald"/>
              <a:cs typeface="Oswald"/>
              <a:sym typeface="Oswald"/>
            </a:endParaRPr>
          </a:p>
          <a:p>
            <a:pPr marL="0" lvl="0" indent="0" algn="l" rtl="0">
              <a:spcBef>
                <a:spcPts val="0"/>
              </a:spcBef>
              <a:spcAft>
                <a:spcPts val="0"/>
              </a:spcAft>
              <a:buNone/>
            </a:pPr>
            <a:r>
              <a:rPr lang="en" sz="1600" dirty="0">
                <a:latin typeface="Oswald"/>
                <a:ea typeface="Oswald"/>
                <a:cs typeface="Oswald"/>
                <a:sym typeface="Oswald"/>
              </a:rPr>
              <a:t> Treat Graduation member - Move on to various chapter</a:t>
            </a:r>
            <a:endParaRPr sz="1600" dirty="0">
              <a:latin typeface="Oswald"/>
              <a:ea typeface="Oswald"/>
              <a:cs typeface="Oswald"/>
              <a:sym typeface="Oswald"/>
            </a:endParaRPr>
          </a:p>
          <a:p>
            <a:pPr marL="0" lvl="0" indent="0" algn="l" rtl="0">
              <a:spcBef>
                <a:spcPts val="0"/>
              </a:spcBef>
              <a:spcAft>
                <a:spcPts val="0"/>
              </a:spcAft>
              <a:buNone/>
            </a:pPr>
            <a:r>
              <a:rPr lang="en" dirty="0">
                <a:latin typeface="Oswald"/>
                <a:ea typeface="Oswald"/>
                <a:cs typeface="Oswald"/>
                <a:sym typeface="Oswald"/>
              </a:rPr>
              <a:t>					</a:t>
            </a:r>
            <a:endParaRPr dirty="0">
              <a:latin typeface="Oswald"/>
              <a:ea typeface="Oswald"/>
              <a:cs typeface="Oswald"/>
              <a:sym typeface="Oswald"/>
            </a:endParaRPr>
          </a:p>
          <a:p>
            <a:pPr marL="0" lvl="0" indent="0" algn="r" rtl="0">
              <a:spcBef>
                <a:spcPts val="0"/>
              </a:spcBef>
              <a:spcAft>
                <a:spcPts val="0"/>
              </a:spcAft>
              <a:buNone/>
            </a:pPr>
            <a:endParaRPr sz="2100" b="1" dirty="0">
              <a:latin typeface="Oswald"/>
              <a:ea typeface="Oswald"/>
              <a:cs typeface="Oswald"/>
              <a:sym typeface="Oswald"/>
            </a:endParaRPr>
          </a:p>
          <a:p>
            <a:pPr marL="0" lvl="0" indent="0" algn="r" rtl="0">
              <a:spcBef>
                <a:spcPts val="0"/>
              </a:spcBef>
              <a:spcAft>
                <a:spcPts val="0"/>
              </a:spcAft>
              <a:buNone/>
            </a:pPr>
            <a:endParaRPr sz="2100" b="1" dirty="0">
              <a:latin typeface="Oswald"/>
              <a:ea typeface="Oswald"/>
              <a:cs typeface="Oswald"/>
              <a:sym typeface="Oswald"/>
            </a:endParaRPr>
          </a:p>
          <a:p>
            <a:pPr marL="0" lvl="0" indent="0" algn="r" rtl="0">
              <a:spcBef>
                <a:spcPts val="0"/>
              </a:spcBef>
              <a:spcAft>
                <a:spcPts val="0"/>
              </a:spcAft>
              <a:buNone/>
            </a:pPr>
            <a:r>
              <a:rPr lang="en" sz="2100" b="1" dirty="0">
                <a:latin typeface="Oswald"/>
                <a:ea typeface="Oswald"/>
                <a:cs typeface="Oswald"/>
                <a:sym typeface="Oswald"/>
              </a:rPr>
              <a:t>High School Chapters</a:t>
            </a:r>
            <a:r>
              <a:rPr lang="en" dirty="0">
                <a:latin typeface="Oswald"/>
                <a:ea typeface="Oswald"/>
                <a:cs typeface="Oswald"/>
                <a:sym typeface="Oswald"/>
              </a:rPr>
              <a:t>:</a:t>
            </a:r>
            <a:endParaRPr dirty="0">
              <a:latin typeface="Oswald"/>
              <a:ea typeface="Oswald"/>
              <a:cs typeface="Oswald"/>
              <a:sym typeface="Oswald"/>
            </a:endParaRPr>
          </a:p>
          <a:p>
            <a:pPr marL="0" lvl="0" indent="0" algn="r" rtl="0">
              <a:spcBef>
                <a:spcPts val="0"/>
              </a:spcBef>
              <a:spcAft>
                <a:spcPts val="0"/>
              </a:spcAft>
              <a:buNone/>
            </a:pPr>
            <a:r>
              <a:rPr lang="en" sz="1700" dirty="0">
                <a:latin typeface="Oswald"/>
                <a:ea typeface="Oswald"/>
                <a:cs typeface="Oswald"/>
                <a:sym typeface="Oswald"/>
              </a:rPr>
              <a:t>Graduation Preferences - 12</a:t>
            </a:r>
            <a:endParaRPr sz="1700" dirty="0">
              <a:latin typeface="Oswald"/>
              <a:ea typeface="Oswald"/>
              <a:cs typeface="Oswald"/>
              <a:sym typeface="Oswald"/>
            </a:endParaRPr>
          </a:p>
          <a:p>
            <a:pPr marL="0" lvl="0" indent="0" algn="r" rtl="0">
              <a:spcBef>
                <a:spcPts val="0"/>
              </a:spcBef>
              <a:spcAft>
                <a:spcPts val="0"/>
              </a:spcAft>
              <a:buNone/>
            </a:pPr>
            <a:r>
              <a:rPr lang="en" sz="1700" dirty="0">
                <a:latin typeface="Oswald"/>
                <a:ea typeface="Oswald"/>
                <a:cs typeface="Oswald"/>
                <a:sym typeface="Oswald"/>
              </a:rPr>
              <a:t>Treat Graduation member - Eligible for Alumni &amp; Associate</a:t>
            </a:r>
            <a:endParaRPr sz="1700" dirty="0">
              <a:latin typeface="Oswald"/>
              <a:ea typeface="Oswald"/>
              <a:cs typeface="Oswald"/>
              <a:sym typeface="Oswald"/>
            </a:endParaRPr>
          </a:p>
        </p:txBody>
      </p:sp>
      <p:pic>
        <p:nvPicPr>
          <p:cNvPr id="4" name="Picture 3" descr="TE CUENTO UN CUENTO: &quot;Graduación&quot; dibujos para colore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7814" y="536685"/>
            <a:ext cx="1676400" cy="1905000"/>
          </a:xfrm>
          <a:prstGeom prst="rect">
            <a:avLst/>
          </a:prstGeom>
        </p:spPr>
      </p:pic>
      <p:pic>
        <p:nvPicPr>
          <p:cNvPr id="5" name="Picture 4" descr="One of the most difficult speeches to prepare is an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117" y="2720399"/>
            <a:ext cx="1962311" cy="163482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313"/>
        <p:cNvGrpSpPr/>
        <p:nvPr/>
      </p:nvGrpSpPr>
      <p:grpSpPr>
        <a:xfrm>
          <a:off x="0" y="0"/>
          <a:ext cx="0" cy="0"/>
          <a:chOff x="0" y="0"/>
          <a:chExt cx="0" cy="0"/>
        </a:xfrm>
      </p:grpSpPr>
      <p:sp>
        <p:nvSpPr>
          <p:cNvPr id="314" name="Google Shape;314;p17"/>
          <p:cNvSpPr/>
          <p:nvPr/>
        </p:nvSpPr>
        <p:spPr>
          <a:xfrm>
            <a:off x="203425" y="217950"/>
            <a:ext cx="7540800" cy="1176900"/>
          </a:xfrm>
          <a:prstGeom prst="rect">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Bree Serif"/>
                <a:ea typeface="Bree Serif"/>
                <a:cs typeface="Bree Serif"/>
                <a:sym typeface="Bree Serif"/>
              </a:rPr>
              <a:t>When you login for the first time you will need to check all Chapter and school information - Any box that is red will need information in it. </a:t>
            </a:r>
            <a:endParaRPr sz="1800">
              <a:latin typeface="Bree Serif"/>
              <a:ea typeface="Bree Serif"/>
              <a:cs typeface="Bree Serif"/>
              <a:sym typeface="Bree Serif"/>
            </a:endParaRPr>
          </a:p>
        </p:txBody>
      </p:sp>
      <p:sp>
        <p:nvSpPr>
          <p:cNvPr id="315" name="Google Shape;315;p17"/>
          <p:cNvSpPr txBox="1"/>
          <p:nvPr/>
        </p:nvSpPr>
        <p:spPr>
          <a:xfrm>
            <a:off x="464950" y="2003400"/>
            <a:ext cx="4107000" cy="66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b="1">
                <a:latin typeface="Permanent Marker"/>
                <a:ea typeface="Permanent Marker"/>
                <a:cs typeface="Permanent Marker"/>
                <a:sym typeface="Permanent Marker"/>
              </a:rPr>
              <a:t>Double check your email</a:t>
            </a:r>
            <a:endParaRPr sz="2300" b="1">
              <a:latin typeface="Permanent Marker"/>
              <a:ea typeface="Permanent Marker"/>
              <a:cs typeface="Permanent Marker"/>
              <a:sym typeface="Permanent Marker"/>
            </a:endParaRPr>
          </a:p>
        </p:txBody>
      </p:sp>
      <p:sp>
        <p:nvSpPr>
          <p:cNvPr id="316" name="Google Shape;316;p17"/>
          <p:cNvSpPr txBox="1"/>
          <p:nvPr/>
        </p:nvSpPr>
        <p:spPr>
          <a:xfrm>
            <a:off x="4572000" y="2382850"/>
            <a:ext cx="3763200" cy="66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300" b="1">
                <a:latin typeface="Permanent Marker"/>
                <a:ea typeface="Permanent Marker"/>
                <a:cs typeface="Permanent Marker"/>
                <a:sym typeface="Permanent Marker"/>
              </a:rPr>
              <a:t>School Address</a:t>
            </a:r>
            <a:endParaRPr sz="2300" b="1">
              <a:latin typeface="Permanent Marker"/>
              <a:ea typeface="Permanent Marker"/>
              <a:cs typeface="Permanent Marker"/>
              <a:sym typeface="Permanent Marker"/>
            </a:endParaRPr>
          </a:p>
        </p:txBody>
      </p:sp>
      <p:pic>
        <p:nvPicPr>
          <p:cNvPr id="317" name="Google Shape;317;p17"/>
          <p:cNvPicPr preferRelativeResize="0"/>
          <p:nvPr/>
        </p:nvPicPr>
        <p:blipFill>
          <a:blip r:embed="rId3">
            <a:alphaModFix/>
          </a:blip>
          <a:stretch>
            <a:fillRect/>
          </a:stretch>
        </p:blipFill>
        <p:spPr>
          <a:xfrm>
            <a:off x="152400" y="2825700"/>
            <a:ext cx="3342977" cy="2165401"/>
          </a:xfrm>
          <a:prstGeom prst="rect">
            <a:avLst/>
          </a:prstGeom>
          <a:noFill/>
          <a:ln>
            <a:noFill/>
          </a:ln>
        </p:spPr>
      </p:pic>
      <p:sp>
        <p:nvSpPr>
          <p:cNvPr id="318" name="Google Shape;318;p17"/>
          <p:cNvSpPr txBox="1"/>
          <p:nvPr/>
        </p:nvSpPr>
        <p:spPr>
          <a:xfrm>
            <a:off x="3792250" y="3480599"/>
            <a:ext cx="2949600" cy="97851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latin typeface="Permanent Marker"/>
                <a:ea typeface="Permanent Marker"/>
                <a:cs typeface="Permanent Marker"/>
                <a:sym typeface="Permanent Marker"/>
              </a:rPr>
              <a:t>Chapter Affiliation Type:</a:t>
            </a:r>
            <a:endParaRPr sz="1800" dirty="0">
              <a:latin typeface="Permanent Marker"/>
              <a:ea typeface="Permanent Marker"/>
              <a:cs typeface="Permanent Marker"/>
              <a:sym typeface="Permanent Marker"/>
            </a:endParaRPr>
          </a:p>
          <a:p>
            <a:pPr marL="0" lvl="0" indent="0" algn="l" rtl="0">
              <a:spcBef>
                <a:spcPts val="0"/>
              </a:spcBef>
              <a:spcAft>
                <a:spcPts val="0"/>
              </a:spcAft>
              <a:buNone/>
            </a:pPr>
            <a:r>
              <a:rPr lang="en" sz="1800" dirty="0">
                <a:latin typeface="Permanent Marker"/>
                <a:ea typeface="Permanent Marker"/>
                <a:cs typeface="Permanent Marker"/>
                <a:sym typeface="Permanent Marker"/>
              </a:rPr>
              <a:t>Comprehensive</a:t>
            </a:r>
            <a:endParaRPr sz="1800" dirty="0">
              <a:latin typeface="Permanent Marker"/>
              <a:ea typeface="Permanent Marker"/>
              <a:cs typeface="Permanent Marker"/>
              <a:sym typeface="Permanent Mark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15"/>
                                        </p:tgtEl>
                                        <p:attrNameLst>
                                          <p:attrName>style.visibility</p:attrName>
                                        </p:attrNameLst>
                                      </p:cBhvr>
                                      <p:to>
                                        <p:strVal val="visible"/>
                                      </p:to>
                                    </p:set>
                                    <p:anim calcmode="lin" valueType="num">
                                      <p:cBhvr additive="base">
                                        <p:cTn id="7" dur="3500"/>
                                        <p:tgtEl>
                                          <p:spTgt spid="315"/>
                                        </p:tgtEl>
                                        <p:attrNameLst>
                                          <p:attrName>ppt_y</p:attrName>
                                        </p:attrNameLst>
                                      </p:cBhvr>
                                      <p:tavLst>
                                        <p:tav tm="0">
                                          <p:val>
                                            <p:strVal val="#ppt_y+1"/>
                                          </p:val>
                                        </p:tav>
                                        <p:tav tm="100000">
                                          <p:val>
                                            <p:strVal val="#ppt_y"/>
                                          </p:val>
                                        </p:tav>
                                      </p:tavLst>
                                    </p:anim>
                                  </p:childTnLst>
                                </p:cTn>
                              </p:par>
                            </p:childTnLst>
                          </p:cTn>
                        </p:par>
                        <p:par>
                          <p:cTn id="8" fill="hold">
                            <p:stCondLst>
                              <p:cond delay="3500"/>
                            </p:stCondLst>
                            <p:childTnLst>
                              <p:par>
                                <p:cTn id="9" presetID="2" presetClass="entr" presetSubtype="2" fill="hold" nodeType="afterEffect">
                                  <p:stCondLst>
                                    <p:cond delay="0"/>
                                  </p:stCondLst>
                                  <p:childTnLst>
                                    <p:set>
                                      <p:cBhvr>
                                        <p:cTn id="10" dur="1" fill="hold">
                                          <p:stCondLst>
                                            <p:cond delay="0"/>
                                          </p:stCondLst>
                                        </p:cTn>
                                        <p:tgtEl>
                                          <p:spTgt spid="316"/>
                                        </p:tgtEl>
                                        <p:attrNameLst>
                                          <p:attrName>style.visibility</p:attrName>
                                        </p:attrNameLst>
                                      </p:cBhvr>
                                      <p:to>
                                        <p:strVal val="visible"/>
                                      </p:to>
                                    </p:set>
                                    <p:anim calcmode="lin" valueType="num">
                                      <p:cBhvr additive="base">
                                        <p:cTn id="11" dur="4000"/>
                                        <p:tgtEl>
                                          <p:spTgt spid="316"/>
                                        </p:tgtEl>
                                        <p:attrNameLst>
                                          <p:attrName>ppt_x</p:attrName>
                                        </p:attrNameLst>
                                      </p:cBhvr>
                                      <p:tavLst>
                                        <p:tav tm="0">
                                          <p:val>
                                            <p:strVal val="#ppt_x+1"/>
                                          </p:val>
                                        </p:tav>
                                        <p:tav tm="100000">
                                          <p:val>
                                            <p:strVal val="#ppt_x"/>
                                          </p:val>
                                        </p:tav>
                                      </p:tavLst>
                                    </p:anim>
                                  </p:childTnLst>
                                </p:cTn>
                              </p:par>
                            </p:childTnLst>
                          </p:cTn>
                        </p:par>
                        <p:par>
                          <p:cTn id="12" fill="hold">
                            <p:stCondLst>
                              <p:cond delay="7500"/>
                            </p:stCondLst>
                            <p:childTnLst>
                              <p:par>
                                <p:cTn id="13" presetID="10" presetClass="entr" presetSubtype="0" fill="hold" nodeType="afterEffect">
                                  <p:stCondLst>
                                    <p:cond delay="0"/>
                                  </p:stCondLst>
                                  <p:childTnLst>
                                    <p:set>
                                      <p:cBhvr>
                                        <p:cTn id="14" dur="1" fill="hold">
                                          <p:stCondLst>
                                            <p:cond delay="0"/>
                                          </p:stCondLst>
                                        </p:cTn>
                                        <p:tgtEl>
                                          <p:spTgt spid="318"/>
                                        </p:tgtEl>
                                        <p:attrNameLst>
                                          <p:attrName>style.visibility</p:attrName>
                                        </p:attrNameLst>
                                      </p:cBhvr>
                                      <p:to>
                                        <p:strVal val="visible"/>
                                      </p:to>
                                    </p:set>
                                    <p:animEffect transition="in" filter="fade">
                                      <p:cBhvr>
                                        <p:cTn id="15" dur="4200"/>
                                        <p:tgtEl>
                                          <p:spTgt spid="318"/>
                                        </p:tgtEl>
                                      </p:cBhvr>
                                    </p:animEffect>
                                  </p:childTnLst>
                                </p:cTn>
                              </p:par>
                            </p:childTnLst>
                          </p:cTn>
                        </p:par>
                        <p:par>
                          <p:cTn id="16" fill="hold">
                            <p:stCondLst>
                              <p:cond delay="11700"/>
                            </p:stCondLst>
                            <p:childTnLst>
                              <p:par>
                                <p:cTn id="17" presetID="10" presetClass="entr" presetSubtype="0" fill="hold" nodeType="afterEffect">
                                  <p:stCondLst>
                                    <p:cond delay="0"/>
                                  </p:stCondLst>
                                  <p:childTnLst>
                                    <p:set>
                                      <p:cBhvr>
                                        <p:cTn id="18" dur="1" fill="hold">
                                          <p:stCondLst>
                                            <p:cond delay="0"/>
                                          </p:stCondLst>
                                        </p:cTn>
                                        <p:tgtEl>
                                          <p:spTgt spid="317"/>
                                        </p:tgtEl>
                                        <p:attrNameLst>
                                          <p:attrName>style.visibility</p:attrName>
                                        </p:attrNameLst>
                                      </p:cBhvr>
                                      <p:to>
                                        <p:strVal val="visible"/>
                                      </p:to>
                                    </p:set>
                                    <p:animEffect transition="in" filter="fade">
                                      <p:cBhvr>
                                        <p:cTn id="19" dur="3700"/>
                                        <p:tgtEl>
                                          <p:spTgt spid="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322"/>
        <p:cNvGrpSpPr/>
        <p:nvPr/>
      </p:nvGrpSpPr>
      <p:grpSpPr>
        <a:xfrm>
          <a:off x="0" y="0"/>
          <a:ext cx="0" cy="0"/>
          <a:chOff x="0" y="0"/>
          <a:chExt cx="0" cy="0"/>
        </a:xfrm>
      </p:grpSpPr>
      <p:sp>
        <p:nvSpPr>
          <p:cNvPr id="323" name="Google Shape;323;p18"/>
          <p:cNvSpPr/>
          <p:nvPr/>
        </p:nvSpPr>
        <p:spPr>
          <a:xfrm>
            <a:off x="0" y="0"/>
            <a:ext cx="9144000" cy="2569200"/>
          </a:xfrm>
          <a:prstGeom prst="rect">
            <a:avLst/>
          </a:pr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latin typeface="Oswald"/>
              <a:ea typeface="Oswald"/>
              <a:cs typeface="Oswald"/>
              <a:sym typeface="Oswald"/>
            </a:endParaRPr>
          </a:p>
          <a:p>
            <a:pPr marL="0" lvl="0" indent="0" algn="l" rtl="0">
              <a:spcBef>
                <a:spcPts val="0"/>
              </a:spcBef>
              <a:spcAft>
                <a:spcPts val="0"/>
              </a:spcAft>
              <a:buNone/>
            </a:pPr>
            <a:r>
              <a:rPr lang="en" sz="2100">
                <a:latin typeface="Oswald"/>
                <a:ea typeface="Oswald"/>
                <a:cs typeface="Oswald"/>
                <a:sym typeface="Oswald"/>
              </a:rPr>
              <a:t>COLLECTING MEMBERS INFORMATION</a:t>
            </a:r>
            <a:endParaRPr sz="2100">
              <a:latin typeface="Oswald"/>
              <a:ea typeface="Oswald"/>
              <a:cs typeface="Oswald"/>
              <a:sym typeface="Oswald"/>
            </a:endParaRPr>
          </a:p>
          <a:p>
            <a:pPr marL="0" lvl="0" indent="0" algn="l" rtl="0">
              <a:spcBef>
                <a:spcPts val="0"/>
              </a:spcBef>
              <a:spcAft>
                <a:spcPts val="0"/>
              </a:spcAft>
              <a:buNone/>
            </a:pPr>
            <a:endParaRPr sz="1900">
              <a:latin typeface="Oswald"/>
              <a:ea typeface="Oswald"/>
              <a:cs typeface="Oswald"/>
              <a:sym typeface="Oswald"/>
            </a:endParaRPr>
          </a:p>
          <a:p>
            <a:pPr marL="0" lvl="0" indent="0" algn="l" rtl="0">
              <a:spcBef>
                <a:spcPts val="0"/>
              </a:spcBef>
              <a:spcAft>
                <a:spcPts val="0"/>
              </a:spcAft>
              <a:buNone/>
            </a:pPr>
            <a:endParaRPr/>
          </a:p>
          <a:p>
            <a:pPr marL="0" lvl="0" indent="457200" algn="l" rtl="0">
              <a:spcBef>
                <a:spcPts val="0"/>
              </a:spcBef>
              <a:spcAft>
                <a:spcPts val="0"/>
              </a:spcAft>
              <a:buNone/>
            </a:pPr>
            <a:r>
              <a:rPr lang="en" sz="1800">
                <a:latin typeface="Oswald"/>
                <a:ea typeface="Oswald"/>
                <a:cs typeface="Oswald"/>
                <a:sym typeface="Oswald"/>
              </a:rPr>
              <a:t>Upload </a:t>
            </a:r>
            <a:r>
              <a:rPr lang="en" sz="1800" b="1" u="sng">
                <a:solidFill>
                  <a:schemeClr val="hlink"/>
                </a:solidFill>
                <a:latin typeface="Oswald"/>
                <a:ea typeface="Oswald"/>
                <a:cs typeface="Oswald"/>
                <a:sym typeface="Oswald"/>
                <a:hlinkClick r:id="rId3"/>
              </a:rPr>
              <a:t>Member Affiliation Information</a:t>
            </a:r>
            <a:r>
              <a:rPr lang="en" sz="1800">
                <a:latin typeface="Oswald"/>
                <a:ea typeface="Oswald"/>
                <a:cs typeface="Oswald"/>
                <a:sym typeface="Oswald"/>
              </a:rPr>
              <a:t> Sheet into a Google Form. If you link your form to google sheet you can download and upload into affiliation portal.</a:t>
            </a:r>
            <a:endParaRPr sz="1800">
              <a:latin typeface="Oswald"/>
              <a:ea typeface="Oswald"/>
              <a:cs typeface="Oswald"/>
              <a:sym typeface="Oswald"/>
            </a:endParaRPr>
          </a:p>
          <a:p>
            <a:pPr marL="0" lvl="0" indent="0" algn="l" rtl="0">
              <a:spcBef>
                <a:spcPts val="0"/>
              </a:spcBef>
              <a:spcAft>
                <a:spcPts val="0"/>
              </a:spcAft>
              <a:buNone/>
            </a:pPr>
            <a:endParaRPr sz="1800">
              <a:latin typeface="Oswald"/>
              <a:ea typeface="Oswald"/>
              <a:cs typeface="Oswald"/>
              <a:sym typeface="Oswald"/>
            </a:endParaRPr>
          </a:p>
          <a:p>
            <a:pPr marL="0" lvl="0" indent="0" algn="l" rtl="0">
              <a:spcBef>
                <a:spcPts val="0"/>
              </a:spcBef>
              <a:spcAft>
                <a:spcPts val="0"/>
              </a:spcAft>
              <a:buNone/>
            </a:pPr>
            <a:r>
              <a:rPr lang="en" sz="1800">
                <a:latin typeface="Oswald"/>
                <a:ea typeface="Oswald"/>
                <a:cs typeface="Oswald"/>
                <a:sym typeface="Oswald"/>
              </a:rPr>
              <a:t>If you need assistance with Google forms please call Gail @ 405.743.5472 or Brittani @405.743.5467 we can walk you through the process.</a:t>
            </a:r>
            <a:endParaRPr sz="1800">
              <a:latin typeface="Oswald"/>
              <a:ea typeface="Oswald"/>
              <a:cs typeface="Oswald"/>
              <a:sym typeface="Oswald"/>
            </a:endParaRPr>
          </a:p>
        </p:txBody>
      </p:sp>
      <p:sp>
        <p:nvSpPr>
          <p:cNvPr id="324" name="Google Shape;324;p18"/>
          <p:cNvSpPr txBox="1"/>
          <p:nvPr/>
        </p:nvSpPr>
        <p:spPr>
          <a:xfrm>
            <a:off x="3827050" y="1585625"/>
            <a:ext cx="28188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325" name="Google Shape;325;p18"/>
          <p:cNvPicPr preferRelativeResize="0"/>
          <p:nvPr/>
        </p:nvPicPr>
        <p:blipFill>
          <a:blip r:embed="rId4">
            <a:alphaModFix/>
          </a:blip>
          <a:stretch>
            <a:fillRect/>
          </a:stretch>
        </p:blipFill>
        <p:spPr>
          <a:xfrm>
            <a:off x="1018025" y="2569200"/>
            <a:ext cx="1893428" cy="2569201"/>
          </a:xfrm>
          <a:prstGeom prst="rect">
            <a:avLst/>
          </a:prstGeom>
          <a:noFill/>
          <a:ln>
            <a:noFill/>
          </a:ln>
        </p:spPr>
      </p:pic>
      <p:pic>
        <p:nvPicPr>
          <p:cNvPr id="326" name="Google Shape;326;p18"/>
          <p:cNvPicPr preferRelativeResize="0"/>
          <p:nvPr/>
        </p:nvPicPr>
        <p:blipFill>
          <a:blip r:embed="rId5">
            <a:alphaModFix/>
          </a:blip>
          <a:stretch>
            <a:fillRect/>
          </a:stretch>
        </p:blipFill>
        <p:spPr>
          <a:xfrm>
            <a:off x="4833528" y="2719050"/>
            <a:ext cx="2269501" cy="22695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25"/>
                                        </p:tgtEl>
                                        <p:attrNameLst>
                                          <p:attrName>style.visibility</p:attrName>
                                        </p:attrNameLst>
                                      </p:cBhvr>
                                      <p:to>
                                        <p:strVal val="visible"/>
                                      </p:to>
                                    </p:set>
                                    <p:animEffect transition="in" filter="fade">
                                      <p:cBhvr>
                                        <p:cTn id="7" dur="5000"/>
                                        <p:tgtEl>
                                          <p:spTgt spid="325"/>
                                        </p:tgtEl>
                                      </p:cBhvr>
                                    </p:animEffect>
                                  </p:childTnLst>
                                </p:cTn>
                              </p:par>
                            </p:childTnLst>
                          </p:cTn>
                        </p:par>
                        <p:par>
                          <p:cTn id="8" fill="hold">
                            <p:stCondLst>
                              <p:cond delay="5250"/>
                            </p:stCondLst>
                            <p:childTnLst>
                              <p:par>
                                <p:cTn id="9" presetID="10" presetClass="entr" presetSubtype="0" fill="hold" nodeType="afterEffect">
                                  <p:stCondLst>
                                    <p:cond delay="0"/>
                                  </p:stCondLst>
                                  <p:childTnLst>
                                    <p:set>
                                      <p:cBhvr>
                                        <p:cTn id="10" dur="1" fill="hold">
                                          <p:stCondLst>
                                            <p:cond delay="0"/>
                                          </p:stCondLst>
                                        </p:cTn>
                                        <p:tgtEl>
                                          <p:spTgt spid="326"/>
                                        </p:tgtEl>
                                        <p:attrNameLst>
                                          <p:attrName>style.visibility</p:attrName>
                                        </p:attrNameLst>
                                      </p:cBhvr>
                                      <p:to>
                                        <p:strVal val="visible"/>
                                      </p:to>
                                    </p:set>
                                    <p:animEffect transition="in" filter="fade">
                                      <p:cBhvr>
                                        <p:cTn id="11" dur="4500"/>
                                        <p:tgtEl>
                                          <p:spTgt spid="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19"/>
          <p:cNvPicPr preferRelativeResize="0"/>
          <p:nvPr/>
        </p:nvPicPr>
        <p:blipFill rotWithShape="1">
          <a:blip r:embed="rId3">
            <a:alphaModFix/>
          </a:blip>
          <a:srcRect t="60663"/>
          <a:stretch/>
        </p:blipFill>
        <p:spPr>
          <a:xfrm>
            <a:off x="3436883" y="2574324"/>
            <a:ext cx="5707116" cy="2569200"/>
          </a:xfrm>
          <a:prstGeom prst="rect">
            <a:avLst/>
          </a:prstGeom>
          <a:noFill/>
          <a:ln>
            <a:noFill/>
          </a:ln>
        </p:spPr>
      </p:pic>
      <p:sp>
        <p:nvSpPr>
          <p:cNvPr id="332" name="Google Shape;332;p19"/>
          <p:cNvSpPr txBox="1"/>
          <p:nvPr/>
        </p:nvSpPr>
        <p:spPr>
          <a:xfrm>
            <a:off x="679496" y="189187"/>
            <a:ext cx="7334700" cy="238513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900" dirty="0">
                <a:latin typeface="Lobster"/>
                <a:ea typeface="Lobster"/>
                <a:cs typeface="Lobster"/>
                <a:sym typeface="Lobster"/>
              </a:rPr>
              <a:t>Oklahoma Affiliation Date: October 10th </a:t>
            </a:r>
            <a:endParaRPr lang="en" sz="2900" dirty="0" smtClean="0">
              <a:latin typeface="Lobster"/>
              <a:ea typeface="Lobster"/>
              <a:cs typeface="Lobster"/>
              <a:sym typeface="Lobster"/>
            </a:endParaRPr>
          </a:p>
          <a:p>
            <a:pPr marL="0" lvl="0" indent="0" algn="l" rtl="0">
              <a:spcBef>
                <a:spcPts val="0"/>
              </a:spcBef>
              <a:spcAft>
                <a:spcPts val="0"/>
              </a:spcAft>
              <a:buNone/>
            </a:pPr>
            <a:r>
              <a:rPr lang="en" sz="2000" dirty="0" smtClean="0">
                <a:latin typeface="Lobster"/>
                <a:ea typeface="Lobster"/>
                <a:cs typeface="Lobster"/>
                <a:sym typeface="Lobster"/>
              </a:rPr>
              <a:t>(Your chapter will not be affiliated until Nat’l recives payment. Using a credit card will instantly affiliate your chapter)</a:t>
            </a:r>
            <a:r>
              <a:rPr lang="en" sz="2900" dirty="0">
                <a:latin typeface="Lobster"/>
                <a:ea typeface="Lobster"/>
                <a:cs typeface="Lobster"/>
                <a:sym typeface="Lobster"/>
              </a:rPr>
              <a:t/>
            </a:r>
            <a:br>
              <a:rPr lang="en" sz="2900" dirty="0">
                <a:latin typeface="Lobster"/>
                <a:ea typeface="Lobster"/>
                <a:cs typeface="Lobster"/>
                <a:sym typeface="Lobster"/>
              </a:rPr>
            </a:br>
            <a:endParaRPr sz="2900" dirty="0">
              <a:latin typeface="Lobster"/>
              <a:ea typeface="Lobster"/>
              <a:cs typeface="Lobster"/>
              <a:sym typeface="Lobster"/>
            </a:endParaRPr>
          </a:p>
          <a:p>
            <a:pPr marL="0" lvl="0" indent="0" algn="ctr" rtl="0">
              <a:spcBef>
                <a:spcPts val="0"/>
              </a:spcBef>
              <a:spcAft>
                <a:spcPts val="0"/>
              </a:spcAft>
              <a:buNone/>
            </a:pPr>
            <a:r>
              <a:rPr lang="en" sz="1500" dirty="0"/>
              <a:t>Not to be confused with National’s affiliation date, November 1. If your chapter is not affiliated by this date you will not be able to access any teaching or competitive event resources!</a:t>
            </a:r>
            <a:endParaRPr sz="1500" dirty="0"/>
          </a:p>
        </p:txBody>
      </p:sp>
      <p:sp>
        <p:nvSpPr>
          <p:cNvPr id="2" name="TextBox 1"/>
          <p:cNvSpPr txBox="1"/>
          <p:nvPr/>
        </p:nvSpPr>
        <p:spPr>
          <a:xfrm>
            <a:off x="3605048" y="2816772"/>
            <a:ext cx="5255173" cy="2031325"/>
          </a:xfrm>
          <a:prstGeom prst="rect">
            <a:avLst/>
          </a:prstGeom>
          <a:noFill/>
        </p:spPr>
        <p:txBody>
          <a:bodyPr wrap="square" rtlCol="0">
            <a:spAutoFit/>
          </a:bodyPr>
          <a:lstStyle/>
          <a:p>
            <a:r>
              <a:rPr lang="en-US" sz="1800" dirty="0" smtClean="0"/>
              <a:t>There is a 12 member minimum when you affiliate. FCS allows you to use your 412 monies in the amount of </a:t>
            </a:r>
            <a:r>
              <a:rPr lang="en-US" sz="1800" b="1" dirty="0" smtClean="0"/>
              <a:t>$168</a:t>
            </a:r>
            <a:r>
              <a:rPr lang="en-US" sz="1800" dirty="0" smtClean="0"/>
              <a:t>. This will affiliate 12 members @ $14 each</a:t>
            </a:r>
            <a:r>
              <a:rPr lang="en-US" sz="1800" dirty="0"/>
              <a:t>($9 – National, $5 – State)</a:t>
            </a:r>
            <a:r>
              <a:rPr lang="en-US" sz="1800" dirty="0" smtClean="0"/>
              <a:t>. Adviser dues are $24 – National ($9), State ($5) and Oklahoma FCCLA Alumni membership Dues ($10)</a:t>
            </a:r>
            <a:endParaRPr lang="en-US" sz="1800" dirty="0"/>
          </a:p>
        </p:txBody>
      </p:sp>
      <p:pic>
        <p:nvPicPr>
          <p:cNvPr id="4" name="Picture 3" descr="A Credit Card Free Stock Photo - Public Domain Pictur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337" y="2747111"/>
            <a:ext cx="1475125" cy="16390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32"/>
                                        </p:tgtEl>
                                        <p:attrNameLst>
                                          <p:attrName>style.visibility</p:attrName>
                                        </p:attrNameLst>
                                      </p:cBhvr>
                                      <p:to>
                                        <p:strVal val="visible"/>
                                      </p:to>
                                    </p:set>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20"/>
          <p:cNvPicPr preferRelativeResize="0"/>
          <p:nvPr/>
        </p:nvPicPr>
        <p:blipFill rotWithShape="1">
          <a:blip r:embed="rId3">
            <a:alphaModFix/>
          </a:blip>
          <a:srcRect t="60663"/>
          <a:stretch/>
        </p:blipFill>
        <p:spPr>
          <a:xfrm>
            <a:off x="0" y="2574324"/>
            <a:ext cx="9143999" cy="2569200"/>
          </a:xfrm>
          <a:prstGeom prst="rect">
            <a:avLst/>
          </a:prstGeom>
          <a:noFill/>
          <a:ln>
            <a:noFill/>
          </a:ln>
        </p:spPr>
      </p:pic>
      <p:sp>
        <p:nvSpPr>
          <p:cNvPr id="338" name="Google Shape;338;p20"/>
          <p:cNvSpPr txBox="1"/>
          <p:nvPr/>
        </p:nvSpPr>
        <p:spPr>
          <a:xfrm>
            <a:off x="3827050" y="1585625"/>
            <a:ext cx="28188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20"/>
          <p:cNvSpPr/>
          <p:nvPr/>
        </p:nvSpPr>
        <p:spPr>
          <a:xfrm rot="-253895">
            <a:off x="694680" y="668093"/>
            <a:ext cx="7919990" cy="4188912"/>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0"/>
          <p:cNvSpPr txBox="1"/>
          <p:nvPr/>
        </p:nvSpPr>
        <p:spPr>
          <a:xfrm rot="-253925">
            <a:off x="1192793" y="919395"/>
            <a:ext cx="7065365" cy="328346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rgbClr val="999999"/>
                </a:solidFill>
                <a:latin typeface="Lato Light"/>
                <a:ea typeface="Lato Light"/>
                <a:cs typeface="Lato Light"/>
                <a:sym typeface="Lato Light"/>
              </a:rPr>
              <a:t>Contact us</a:t>
            </a:r>
            <a:endParaRPr sz="4800">
              <a:solidFill>
                <a:srgbClr val="999999"/>
              </a:solidFill>
              <a:latin typeface="Lato Light"/>
              <a:ea typeface="Lato Light"/>
              <a:cs typeface="Lato Light"/>
              <a:sym typeface="Lato Light"/>
            </a:endParaRPr>
          </a:p>
          <a:p>
            <a:pPr marL="0" lvl="0" indent="0" algn="ctr" rtl="0">
              <a:spcBef>
                <a:spcPts val="0"/>
              </a:spcBef>
              <a:spcAft>
                <a:spcPts val="0"/>
              </a:spcAft>
              <a:buNone/>
            </a:pPr>
            <a:r>
              <a:rPr lang="en" sz="3100">
                <a:solidFill>
                  <a:srgbClr val="999999"/>
                </a:solidFill>
                <a:latin typeface="Lato Light"/>
                <a:ea typeface="Lato Light"/>
                <a:cs typeface="Lato Light"/>
                <a:sym typeface="Lato Light"/>
              </a:rPr>
              <a:t>Brittani - 405-743-5467</a:t>
            </a:r>
            <a:endParaRPr sz="3100">
              <a:solidFill>
                <a:srgbClr val="999999"/>
              </a:solidFill>
              <a:latin typeface="Lato Light"/>
              <a:ea typeface="Lato Light"/>
              <a:cs typeface="Lato Light"/>
              <a:sym typeface="Lato Light"/>
            </a:endParaRPr>
          </a:p>
          <a:p>
            <a:pPr marL="0" lvl="0" indent="0" algn="ctr" rtl="0">
              <a:spcBef>
                <a:spcPts val="0"/>
              </a:spcBef>
              <a:spcAft>
                <a:spcPts val="0"/>
              </a:spcAft>
              <a:buNone/>
            </a:pPr>
            <a:r>
              <a:rPr lang="en" sz="3100" u="sng">
                <a:solidFill>
                  <a:schemeClr val="hlink"/>
                </a:solidFill>
                <a:latin typeface="Lato Light"/>
                <a:ea typeface="Lato Light"/>
                <a:cs typeface="Lato Light"/>
                <a:sym typeface="Lato Light"/>
                <a:hlinkClick r:id="rId4"/>
              </a:rPr>
              <a:t>brittani.phillips@careertech.ok.gov</a:t>
            </a:r>
            <a:r>
              <a:rPr lang="en" sz="3100">
                <a:solidFill>
                  <a:srgbClr val="999999"/>
                </a:solidFill>
                <a:latin typeface="Lato Light"/>
                <a:ea typeface="Lato Light"/>
                <a:cs typeface="Lato Light"/>
                <a:sym typeface="Lato Light"/>
              </a:rPr>
              <a:t> or Gail - 405-743-5472</a:t>
            </a:r>
            <a:endParaRPr sz="3100">
              <a:solidFill>
                <a:srgbClr val="999999"/>
              </a:solidFill>
              <a:latin typeface="Lato Light"/>
              <a:ea typeface="Lato Light"/>
              <a:cs typeface="Lato Light"/>
              <a:sym typeface="Lato Light"/>
            </a:endParaRPr>
          </a:p>
          <a:p>
            <a:pPr marL="0" lvl="0" indent="0" algn="ctr" rtl="0">
              <a:spcBef>
                <a:spcPts val="0"/>
              </a:spcBef>
              <a:spcAft>
                <a:spcPts val="0"/>
              </a:spcAft>
              <a:buNone/>
            </a:pPr>
            <a:r>
              <a:rPr lang="en" sz="3100" u="sng">
                <a:solidFill>
                  <a:schemeClr val="hlink"/>
                </a:solidFill>
                <a:latin typeface="Lato Light"/>
                <a:ea typeface="Lato Light"/>
                <a:cs typeface="Lato Light"/>
                <a:sym typeface="Lato Light"/>
                <a:hlinkClick r:id="rId5"/>
              </a:rPr>
              <a:t>gail.taylor@careertech.ok.gov</a:t>
            </a:r>
            <a:endParaRPr sz="2600">
              <a:solidFill>
                <a:srgbClr val="999999"/>
              </a:solidFill>
              <a:latin typeface="Lato Light"/>
              <a:ea typeface="Lato Light"/>
              <a:cs typeface="Lato Light"/>
              <a:sym typeface="Lato Ligh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1"/>
          <p:cNvSpPr/>
          <p:nvPr/>
        </p:nvSpPr>
        <p:spPr>
          <a:xfrm>
            <a:off x="0" y="5125"/>
            <a:ext cx="9144000" cy="2569200"/>
          </a:xfrm>
          <a:prstGeom prst="rect">
            <a:avLst/>
          </a:prstGeom>
          <a:solidFill>
            <a:srgbClr val="C6DA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1"/>
          <p:cNvSpPr/>
          <p:nvPr/>
        </p:nvSpPr>
        <p:spPr>
          <a:xfrm rot="692436">
            <a:off x="4713184" y="1965350"/>
            <a:ext cx="4077229" cy="2783851"/>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500" u="sng">
                <a:solidFill>
                  <a:schemeClr val="hlink"/>
                </a:solidFill>
                <a:hlinkClick r:id="rId3"/>
              </a:rPr>
              <a:t>National Website</a:t>
            </a:r>
            <a:endParaRPr sz="2500"/>
          </a:p>
          <a:p>
            <a:pPr marL="0" lvl="0" indent="0" algn="l" rtl="0">
              <a:spcBef>
                <a:spcPts val="0"/>
              </a:spcBef>
              <a:spcAft>
                <a:spcPts val="0"/>
              </a:spcAft>
              <a:buNone/>
            </a:pPr>
            <a:r>
              <a:rPr lang="en" sz="2500"/>
              <a:t>National events registration:</a:t>
            </a:r>
            <a:endParaRPr sz="2500"/>
          </a:p>
          <a:p>
            <a:pPr marL="0" lvl="0" indent="0" algn="l" rtl="0">
              <a:spcBef>
                <a:spcPts val="0"/>
              </a:spcBef>
              <a:spcAft>
                <a:spcPts val="0"/>
              </a:spcAft>
              <a:buNone/>
            </a:pPr>
            <a:r>
              <a:rPr lang="en" sz="2500"/>
              <a:t>Affiliation Portal</a:t>
            </a:r>
            <a:endParaRPr sz="2500"/>
          </a:p>
          <a:p>
            <a:pPr marL="0" lvl="0" indent="0" algn="l" rtl="0">
              <a:spcBef>
                <a:spcPts val="0"/>
              </a:spcBef>
              <a:spcAft>
                <a:spcPts val="0"/>
              </a:spcAft>
              <a:buNone/>
            </a:pPr>
            <a:r>
              <a:rPr lang="en" sz="2500"/>
              <a:t>Register for National Events</a:t>
            </a:r>
            <a:endParaRPr sz="2500"/>
          </a:p>
        </p:txBody>
      </p:sp>
      <p:sp>
        <p:nvSpPr>
          <p:cNvPr id="347" name="Google Shape;347;p21"/>
          <p:cNvSpPr txBox="1"/>
          <p:nvPr/>
        </p:nvSpPr>
        <p:spPr>
          <a:xfrm>
            <a:off x="3827050" y="1585625"/>
            <a:ext cx="28188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p21"/>
          <p:cNvSpPr/>
          <p:nvPr/>
        </p:nvSpPr>
        <p:spPr>
          <a:xfrm rot="-342684">
            <a:off x="294555" y="206570"/>
            <a:ext cx="4196231" cy="2963410"/>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1"/>
          <p:cNvSpPr txBox="1"/>
          <p:nvPr/>
        </p:nvSpPr>
        <p:spPr>
          <a:xfrm rot="-820">
            <a:off x="4983434" y="185910"/>
            <a:ext cx="3771300" cy="66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rgbClr val="434343"/>
                </a:solidFill>
                <a:latin typeface="Lato Light"/>
                <a:ea typeface="Lato Light"/>
                <a:cs typeface="Lato Light"/>
                <a:sym typeface="Lato Light"/>
              </a:rPr>
              <a:t>Resources</a:t>
            </a:r>
            <a:endParaRPr sz="4800">
              <a:solidFill>
                <a:srgbClr val="434343"/>
              </a:solidFill>
              <a:latin typeface="Lato Light"/>
              <a:ea typeface="Lato Light"/>
              <a:cs typeface="Lato Light"/>
              <a:sym typeface="Lato Light"/>
            </a:endParaRPr>
          </a:p>
        </p:txBody>
      </p:sp>
      <p:sp>
        <p:nvSpPr>
          <p:cNvPr id="350" name="Google Shape;350;p21"/>
          <p:cNvSpPr txBox="1"/>
          <p:nvPr/>
        </p:nvSpPr>
        <p:spPr>
          <a:xfrm rot="-482624">
            <a:off x="507082" y="737439"/>
            <a:ext cx="3771203" cy="190168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u="sng">
                <a:latin typeface="Lato"/>
                <a:ea typeface="Lato"/>
                <a:cs typeface="Lato"/>
                <a:sym typeface="Lato"/>
                <a:hlinkClick r:id="rId4"/>
              </a:rPr>
              <a:t>Oklahoma FCCLA Website</a:t>
            </a:r>
            <a:r>
              <a:rPr lang="en" sz="2000">
                <a:solidFill>
                  <a:srgbClr val="999999"/>
                </a:solidFill>
                <a:latin typeface="Lato Light"/>
                <a:ea typeface="Lato Light"/>
                <a:cs typeface="Lato Light"/>
                <a:sym typeface="Lato Light"/>
              </a:rPr>
              <a:t> </a:t>
            </a:r>
            <a:endParaRPr sz="2000">
              <a:solidFill>
                <a:srgbClr val="999999"/>
              </a:solidFill>
              <a:latin typeface="Lato Light"/>
              <a:ea typeface="Lato Light"/>
              <a:cs typeface="Lato Light"/>
              <a:sym typeface="Lato Light"/>
            </a:endParaRPr>
          </a:p>
          <a:p>
            <a:pPr marL="0" lvl="0" indent="0" algn="ctr" rtl="0">
              <a:spcBef>
                <a:spcPts val="0"/>
              </a:spcBef>
              <a:spcAft>
                <a:spcPts val="0"/>
              </a:spcAft>
              <a:buNone/>
            </a:pPr>
            <a:r>
              <a:rPr lang="en" sz="2000">
                <a:solidFill>
                  <a:schemeClr val="accent5"/>
                </a:solidFill>
                <a:latin typeface="Lato Light"/>
                <a:ea typeface="Lato Light"/>
                <a:cs typeface="Lato Light"/>
                <a:sym typeface="Lato Light"/>
              </a:rPr>
              <a:t>Registration for Oklahoma FCCLA events</a:t>
            </a:r>
            <a:endParaRPr sz="2000">
              <a:solidFill>
                <a:schemeClr val="accent5"/>
              </a:solidFill>
              <a:latin typeface="Lato Light"/>
              <a:ea typeface="Lato Light"/>
              <a:cs typeface="Lato Light"/>
              <a:sym typeface="Lato Light"/>
            </a:endParaRPr>
          </a:p>
          <a:p>
            <a:pPr marL="0" lvl="0" indent="0" algn="ctr" rtl="0">
              <a:spcBef>
                <a:spcPts val="0"/>
              </a:spcBef>
              <a:spcAft>
                <a:spcPts val="0"/>
              </a:spcAft>
              <a:buNone/>
            </a:pPr>
            <a:r>
              <a:rPr lang="en" sz="2000">
                <a:solidFill>
                  <a:schemeClr val="accent5"/>
                </a:solidFill>
                <a:latin typeface="Lato Light"/>
                <a:ea typeface="Lato Light"/>
                <a:cs typeface="Lato Light"/>
                <a:sym typeface="Lato Light"/>
              </a:rPr>
              <a:t>Oklahoma FCCLA Adviser resources</a:t>
            </a:r>
            <a:endParaRPr sz="2000">
              <a:solidFill>
                <a:schemeClr val="accent5"/>
              </a:solidFill>
              <a:latin typeface="Lato Light"/>
              <a:ea typeface="Lato Light"/>
              <a:cs typeface="Lato Light"/>
              <a:sym typeface="Lato Ligh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493</Words>
  <Application>Microsoft Office PowerPoint</Application>
  <PresentationFormat>On-screen Show (16:9)</PresentationFormat>
  <Paragraphs>56</Paragraphs>
  <Slides>9</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Lato</vt:lpstr>
      <vt:lpstr>Lobster</vt:lpstr>
      <vt:lpstr>Maven Pro</vt:lpstr>
      <vt:lpstr>Lato Light</vt:lpstr>
      <vt:lpstr>Nunito</vt:lpstr>
      <vt:lpstr>Bree Serif</vt:lpstr>
      <vt:lpstr>Oswald</vt:lpstr>
      <vt:lpstr>Permanent Marker</vt:lpstr>
      <vt:lpstr>Momentum</vt:lpstr>
      <vt:lpstr>PowerPoint Presentation</vt:lpstr>
      <vt:lpstr>Affiliation  Portal</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Gail Taylor</dc:creator>
  <cp:lastModifiedBy>Gail Taylor</cp:lastModifiedBy>
  <cp:revision>6</cp:revision>
  <dcterms:modified xsi:type="dcterms:W3CDTF">2020-07-15T21:40:10Z</dcterms:modified>
</cp:coreProperties>
</file>