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696" r:id="rId2"/>
  </p:sldMasterIdLst>
  <p:notesMasterIdLst>
    <p:notesMasterId r:id="rId29"/>
  </p:notesMasterIdLst>
  <p:handoutMasterIdLst>
    <p:handoutMasterId r:id="rId30"/>
  </p:handoutMasterIdLst>
  <p:sldIdLst>
    <p:sldId id="275" r:id="rId3"/>
    <p:sldId id="287" r:id="rId4"/>
    <p:sldId id="293" r:id="rId5"/>
    <p:sldId id="294" r:id="rId6"/>
    <p:sldId id="276" r:id="rId7"/>
    <p:sldId id="283" r:id="rId8"/>
    <p:sldId id="284" r:id="rId9"/>
    <p:sldId id="297" r:id="rId10"/>
    <p:sldId id="263" r:id="rId11"/>
    <p:sldId id="256" r:id="rId12"/>
    <p:sldId id="257" r:id="rId13"/>
    <p:sldId id="271" r:id="rId14"/>
    <p:sldId id="258" r:id="rId15"/>
    <p:sldId id="272" r:id="rId16"/>
    <p:sldId id="259" r:id="rId17"/>
    <p:sldId id="260" r:id="rId18"/>
    <p:sldId id="295" r:id="rId19"/>
    <p:sldId id="264" r:id="rId20"/>
    <p:sldId id="273" r:id="rId21"/>
    <p:sldId id="270" r:id="rId22"/>
    <p:sldId id="266" r:id="rId23"/>
    <p:sldId id="274" r:id="rId24"/>
    <p:sldId id="298" r:id="rId25"/>
    <p:sldId id="265" r:id="rId26"/>
    <p:sldId id="268" r:id="rId27"/>
    <p:sldId id="29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thur Johnson" initials="AJ" lastIdx="2" clrIdx="0"/>
  <p:cmAuthor id="1" name="Balaji Manikam" initials="BM" lastIdx="1" clrIdx="1">
    <p:extLst>
      <p:ext uri="{19B8F6BF-5375-455C-9EA6-DF929625EA0E}">
        <p15:presenceInfo xmlns:p15="http://schemas.microsoft.com/office/powerpoint/2012/main" userId="S-1-5-21-1185550115-3620728762-1261939324-8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32A"/>
    <a:srgbClr val="000000"/>
    <a:srgbClr val="A2DA45"/>
    <a:srgbClr val="8FC24D"/>
    <a:srgbClr val="67C27A"/>
    <a:srgbClr val="3ECEB9"/>
    <a:srgbClr val="4FC0D9"/>
    <a:srgbClr val="579ED9"/>
    <a:srgbClr val="84D7BB"/>
    <a:srgbClr val="C0D1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4" autoAdjust="0"/>
    <p:restoredTop sz="96357" autoAdjust="0"/>
  </p:normalViewPr>
  <p:slideViewPr>
    <p:cSldViewPr snapToGrid="0" snapToObjects="1">
      <p:cViewPr varScale="1">
        <p:scale>
          <a:sx n="78" d="100"/>
          <a:sy n="78" d="100"/>
        </p:scale>
        <p:origin x="1032" y="72"/>
      </p:cViewPr>
      <p:guideLst>
        <p:guide orient="horz" pos="2160"/>
        <p:guide pos="3840"/>
      </p:guideLst>
    </p:cSldViewPr>
  </p:slideViewPr>
  <p:outlineViewPr>
    <p:cViewPr>
      <p:scale>
        <a:sx n="33" d="100"/>
        <a:sy n="33" d="100"/>
      </p:scale>
      <p:origin x="0" y="-240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07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61A52-ECB1-4C9D-8828-2A22B44736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6D58EC-878A-4732-AE69-EDDE68DF23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09C23E-40D2-42F1-B099-15E014ECCADC}" type="datetimeFigureOut">
              <a:rPr lang="en-US" smtClean="0"/>
              <a:t>3/3/2022</a:t>
            </a:fld>
            <a:endParaRPr lang="en-US"/>
          </a:p>
        </p:txBody>
      </p:sp>
      <p:sp>
        <p:nvSpPr>
          <p:cNvPr id="4" name="Footer Placeholder 3">
            <a:extLst>
              <a:ext uri="{FF2B5EF4-FFF2-40B4-BE49-F238E27FC236}">
                <a16:creationId xmlns:a16="http://schemas.microsoft.com/office/drawing/2014/main" id="{00DC0FF1-75A5-41C8-A44B-2C83D59B1F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E7FEEB-8C1D-40D4-8C0E-F232DF1782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9F11EA-EC12-41EA-9F3B-CCD2679C797B}" type="slidenum">
              <a:rPr lang="en-US" smtClean="0"/>
              <a:t>‹#›</a:t>
            </a:fld>
            <a:endParaRPr lang="en-US"/>
          </a:p>
        </p:txBody>
      </p:sp>
    </p:spTree>
    <p:extLst>
      <p:ext uri="{BB962C8B-B14F-4D97-AF65-F5344CB8AC3E}">
        <p14:creationId xmlns:p14="http://schemas.microsoft.com/office/powerpoint/2010/main" val="2497066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54D14-5B49-484F-B475-1C790FF4F220}" type="datetimeFigureOut">
              <a:rPr lang="en-US" smtClean="0"/>
              <a:t>3/3/2022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492AF-A358-4CD8-95B9-1D00FB1D7683}" type="slidenum">
              <a:rPr lang="en-US" smtClean="0"/>
              <a:t>‹#›</a:t>
            </a:fld>
            <a:endParaRPr lang="en-US"/>
          </a:p>
        </p:txBody>
      </p:sp>
    </p:spTree>
    <p:extLst>
      <p:ext uri="{BB962C8B-B14F-4D97-AF65-F5344CB8AC3E}">
        <p14:creationId xmlns:p14="http://schemas.microsoft.com/office/powerpoint/2010/main" val="292942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00000"/>
              </a:solidFill>
            </a:endParaRPr>
          </a:p>
        </p:txBody>
      </p:sp>
      <p:sp>
        <p:nvSpPr>
          <p:cNvPr id="4" name="Slide Number Placeholder 3"/>
          <p:cNvSpPr>
            <a:spLocks noGrp="1"/>
          </p:cNvSpPr>
          <p:nvPr>
            <p:ph type="sldNum" sz="quarter" idx="5"/>
          </p:nvPr>
        </p:nvSpPr>
        <p:spPr/>
        <p:txBody>
          <a:bodyPr/>
          <a:lstStyle/>
          <a:p>
            <a:fld id="{150492AF-A358-4CD8-95B9-1D00FB1D7683}" type="slidenum">
              <a:rPr lang="en-US" smtClean="0"/>
              <a:t>1</a:t>
            </a:fld>
            <a:endParaRPr lang="en-US"/>
          </a:p>
        </p:txBody>
      </p:sp>
    </p:spTree>
    <p:extLst>
      <p:ext uri="{BB962C8B-B14F-4D97-AF65-F5344CB8AC3E}">
        <p14:creationId xmlns:p14="http://schemas.microsoft.com/office/powerpoint/2010/main" val="73575152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6"/>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4FA04C-D7CF-4861-95F0-3F5ACF508755}" type="datetimeFigureOut">
              <a:rPr lang="en-US" smtClean="0"/>
              <a:t>3/3/2022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383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5B24B-F41A-4540-8EEC-C29B4F79802D}" type="datetimeFigureOut">
              <a:rPr lang="en-US" smtClean="0"/>
              <a:t>3/3/2022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2413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F989E-5397-49EE-B0F5-E72D9FFD7EC0}" type="datetimeFigureOut">
              <a:rPr lang="en-US" smtClean="0"/>
              <a:t>3/3/2022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7058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2985" y="1685001"/>
            <a:ext cx="10363200" cy="1470025"/>
          </a:xfrm>
        </p:spPr>
        <p:txBody>
          <a:bodyPr/>
          <a:lstStyle>
            <a:lvl1pPr>
              <a:defRPr b="0">
                <a:solidFill>
                  <a:srgbClr val="0070C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2005532" y="3856827"/>
            <a:ext cx="8534400" cy="1752600"/>
          </a:xfrm>
        </p:spPr>
        <p:txBody>
          <a:bodyPr/>
          <a:lstStyle>
            <a:lvl1pPr marL="0" indent="0" algn="ctr">
              <a:buNone/>
              <a:defRPr b="0">
                <a:solidFill>
                  <a:schemeClr val="accent2">
                    <a:lumMod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icture Placeholder 4">
            <a:extLst>
              <a:ext uri="{FF2B5EF4-FFF2-40B4-BE49-F238E27FC236}">
                <a16:creationId xmlns:a16="http://schemas.microsoft.com/office/drawing/2014/main" id="{60E5F30C-A1CF-4421-92DB-9E12659C3855}"/>
              </a:ext>
            </a:extLst>
          </p:cNvPr>
          <p:cNvSpPr>
            <a:spLocks noGrp="1"/>
          </p:cNvSpPr>
          <p:nvPr>
            <p:ph type="pic" sz="quarter" idx="10"/>
          </p:nvPr>
        </p:nvSpPr>
        <p:spPr>
          <a:xfrm>
            <a:off x="4923367" y="5114925"/>
            <a:ext cx="2760133" cy="1035050"/>
          </a:xfrm>
        </p:spPr>
        <p:txBody>
          <a:bodyPr/>
          <a:lstStyle/>
          <a:p>
            <a:endParaRPr lang="en-US"/>
          </a:p>
        </p:txBody>
      </p:sp>
    </p:spTree>
    <p:extLst>
      <p:ext uri="{BB962C8B-B14F-4D97-AF65-F5344CB8AC3E}">
        <p14:creationId xmlns:p14="http://schemas.microsoft.com/office/powerpoint/2010/main" val="3739800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609600" y="1600200"/>
            <a:ext cx="10972800" cy="987725"/>
          </a:xfrm>
        </p:spPr>
        <p:txBody>
          <a:bodyPr/>
          <a:lstStyle>
            <a:lvl1pPr marL="342900" indent="-342900">
              <a:buClr>
                <a:srgbClr val="800000"/>
              </a:buClr>
              <a:buSzPct val="50000"/>
              <a:buFont typeface="Wingdings" panose="05000000000000000000" pitchFamily="2" charset="2"/>
              <a:buChar char="§"/>
              <a:defRPr b="0" i="0">
                <a:solidFill>
                  <a:schemeClr val="tx1"/>
                </a:solidFill>
                <a:latin typeface="+mj-lt"/>
                <a:cs typeface="Arial"/>
              </a:defRPr>
            </a:lvl1pPr>
            <a:lvl2pPr marL="742950" indent="-285750">
              <a:buClr>
                <a:srgbClr val="DC0221"/>
              </a:buClr>
              <a:buSzPct val="50000"/>
              <a:buFont typeface="Wingdings" panose="05000000000000000000" pitchFamily="2" charset="2"/>
              <a:buChar char="§"/>
              <a:defRPr b="0" i="0">
                <a:latin typeface="+mj-lt"/>
                <a:cs typeface="Arial"/>
              </a:defRPr>
            </a:lvl2pPr>
          </a:lstStyle>
          <a:p>
            <a:pPr lvl="0"/>
            <a:r>
              <a:rPr lang="en-US" dirty="0"/>
              <a:t>Click to edit Master text styles</a:t>
            </a:r>
          </a:p>
          <a:p>
            <a:pPr lvl="1"/>
            <a:r>
              <a:rPr lang="en-US" dirty="0"/>
              <a:t>Second level</a:t>
            </a:r>
          </a:p>
        </p:txBody>
      </p:sp>
      <p:sp>
        <p:nvSpPr>
          <p:cNvPr id="14" name="Content Placeholder 13">
            <a:extLst>
              <a:ext uri="{FF2B5EF4-FFF2-40B4-BE49-F238E27FC236}">
                <a16:creationId xmlns:a16="http://schemas.microsoft.com/office/drawing/2014/main" id="{7962F63A-D669-458B-937D-41AB296BF5FF}"/>
              </a:ext>
            </a:extLst>
          </p:cNvPr>
          <p:cNvSpPr>
            <a:spLocks noGrp="1"/>
          </p:cNvSpPr>
          <p:nvPr>
            <p:ph sz="quarter" idx="10"/>
          </p:nvPr>
        </p:nvSpPr>
        <p:spPr>
          <a:xfrm>
            <a:off x="609600" y="2743200"/>
            <a:ext cx="4692651" cy="414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a:extLst>
              <a:ext uri="{FF2B5EF4-FFF2-40B4-BE49-F238E27FC236}">
                <a16:creationId xmlns:a16="http://schemas.microsoft.com/office/drawing/2014/main" id="{F14B6CB9-7B93-4440-BCAC-BCB8A73E6EF9}"/>
              </a:ext>
            </a:extLst>
          </p:cNvPr>
          <p:cNvSpPr>
            <a:spLocks noGrp="1"/>
          </p:cNvSpPr>
          <p:nvPr>
            <p:ph sz="quarter" idx="11"/>
          </p:nvPr>
        </p:nvSpPr>
        <p:spPr>
          <a:xfrm>
            <a:off x="6084498" y="2748301"/>
            <a:ext cx="5566833" cy="418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a:extLst>
              <a:ext uri="{FF2B5EF4-FFF2-40B4-BE49-F238E27FC236}">
                <a16:creationId xmlns:a16="http://schemas.microsoft.com/office/drawing/2014/main" id="{CB139A45-8F2F-423A-919E-DC40B286B107}"/>
              </a:ext>
            </a:extLst>
          </p:cNvPr>
          <p:cNvSpPr>
            <a:spLocks noGrp="1"/>
          </p:cNvSpPr>
          <p:nvPr>
            <p:ph sz="quarter" idx="12"/>
          </p:nvPr>
        </p:nvSpPr>
        <p:spPr>
          <a:xfrm>
            <a:off x="609600" y="3167063"/>
            <a:ext cx="4692651"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24E3A663-3400-4317-BCAE-B6FC1351081C}"/>
              </a:ext>
            </a:extLst>
          </p:cNvPr>
          <p:cNvSpPr>
            <a:spLocks noGrp="1"/>
          </p:cNvSpPr>
          <p:nvPr>
            <p:ph sz="quarter" idx="13"/>
          </p:nvPr>
        </p:nvSpPr>
        <p:spPr>
          <a:xfrm>
            <a:off x="6085418" y="3282950"/>
            <a:ext cx="5566833"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EB89D445-FA5B-4D52-B02F-3664F992FEF1}"/>
              </a:ext>
            </a:extLst>
          </p:cNvPr>
          <p:cNvSpPr>
            <a:spLocks noGrp="1"/>
          </p:cNvSpPr>
          <p:nvPr>
            <p:ph sz="quarter" idx="14"/>
          </p:nvPr>
        </p:nvSpPr>
        <p:spPr>
          <a:xfrm>
            <a:off x="609600" y="3825875"/>
            <a:ext cx="4692651"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1E1BDDED-6D31-4824-AC95-7DEEB06E77A5}"/>
              </a:ext>
            </a:extLst>
          </p:cNvPr>
          <p:cNvSpPr>
            <a:spLocks noGrp="1"/>
          </p:cNvSpPr>
          <p:nvPr>
            <p:ph sz="quarter" idx="15"/>
          </p:nvPr>
        </p:nvSpPr>
        <p:spPr>
          <a:xfrm>
            <a:off x="6096000" y="3971925"/>
            <a:ext cx="5556251" cy="833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4BA00DE7-9C3F-45E0-951C-628ABC196F63}"/>
              </a:ext>
            </a:extLst>
          </p:cNvPr>
          <p:cNvSpPr>
            <a:spLocks noGrp="1"/>
          </p:cNvSpPr>
          <p:nvPr>
            <p:ph sz="quarter" idx="16"/>
          </p:nvPr>
        </p:nvSpPr>
        <p:spPr>
          <a:xfrm>
            <a:off x="609601" y="4657725"/>
            <a:ext cx="4796367" cy="833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EFEA7C6E-B7B5-4CC8-A277-A8265688EC90}"/>
              </a:ext>
            </a:extLst>
          </p:cNvPr>
          <p:cNvSpPr>
            <a:spLocks noGrp="1"/>
          </p:cNvSpPr>
          <p:nvPr>
            <p:ph sz="quarter" idx="17"/>
          </p:nvPr>
        </p:nvSpPr>
        <p:spPr>
          <a:xfrm>
            <a:off x="6096000" y="4957764"/>
            <a:ext cx="5750984" cy="76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0B1A4E3-D1F0-42A5-B88A-BE56D150D8E8}"/>
              </a:ext>
            </a:extLst>
          </p:cNvPr>
          <p:cNvSpPr>
            <a:spLocks noGrp="1"/>
          </p:cNvSpPr>
          <p:nvPr>
            <p:ph sz="quarter" idx="18"/>
          </p:nvPr>
        </p:nvSpPr>
        <p:spPr>
          <a:xfrm>
            <a:off x="609601" y="5607050"/>
            <a:ext cx="4923367"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a:extLst>
              <a:ext uri="{FF2B5EF4-FFF2-40B4-BE49-F238E27FC236}">
                <a16:creationId xmlns:a16="http://schemas.microsoft.com/office/drawing/2014/main" id="{DF3415E9-EC5F-46EE-BABA-B7F199D42E2E}"/>
              </a:ext>
            </a:extLst>
          </p:cNvPr>
          <p:cNvSpPr>
            <a:spLocks noGrp="1"/>
          </p:cNvSpPr>
          <p:nvPr>
            <p:ph sz="quarter" idx="19"/>
          </p:nvPr>
        </p:nvSpPr>
        <p:spPr>
          <a:xfrm>
            <a:off x="5935133" y="5788025"/>
            <a:ext cx="5911851"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8">
            <a:extLst>
              <a:ext uri="{FF2B5EF4-FFF2-40B4-BE49-F238E27FC236}">
                <a16:creationId xmlns:a16="http://schemas.microsoft.com/office/drawing/2014/main" id="{F6CFBE75-8BF3-4C30-991F-FAA97CDF45B3}"/>
              </a:ext>
            </a:extLst>
          </p:cNvPr>
          <p:cNvSpPr txBox="1">
            <a:spLocks/>
          </p:cNvSpPr>
          <p:nvPr userDrawn="1"/>
        </p:nvSpPr>
        <p:spPr>
          <a:xfrm>
            <a:off x="225487" y="6361756"/>
            <a:ext cx="3917949" cy="33020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300" dirty="0">
                <a:solidFill>
                  <a:srgbClr val="A3232A"/>
                </a:solidFill>
              </a:rPr>
              <a:t>Chapter 12: Responding to Literature</a:t>
            </a:r>
          </a:p>
        </p:txBody>
      </p:sp>
      <p:sp>
        <p:nvSpPr>
          <p:cNvPr id="35" name="Content Placeholder 5">
            <a:extLst>
              <a:ext uri="{FF2B5EF4-FFF2-40B4-BE49-F238E27FC236}">
                <a16:creationId xmlns:a16="http://schemas.microsoft.com/office/drawing/2014/main" id="{3746497F-1075-4920-93F0-F2F4F316132E}"/>
              </a:ext>
            </a:extLst>
          </p:cNvPr>
          <p:cNvSpPr txBox="1">
            <a:spLocks/>
          </p:cNvSpPr>
          <p:nvPr userDrawn="1"/>
        </p:nvSpPr>
        <p:spPr>
          <a:xfrm>
            <a:off x="3840905" y="6371281"/>
            <a:ext cx="4440767" cy="341312"/>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300">
                <a:solidFill>
                  <a:srgbClr val="A3232A"/>
                </a:solidFill>
              </a:rPr>
              <a:t>The Bedford Guide for College Writers 12e</a:t>
            </a:r>
          </a:p>
        </p:txBody>
      </p:sp>
      <p:sp>
        <p:nvSpPr>
          <p:cNvPr id="36" name="Content Placeholder 4">
            <a:extLst>
              <a:ext uri="{FF2B5EF4-FFF2-40B4-BE49-F238E27FC236}">
                <a16:creationId xmlns:a16="http://schemas.microsoft.com/office/drawing/2014/main" id="{479585A1-D72F-4F14-91F7-4FE65AB55A30}"/>
              </a:ext>
            </a:extLst>
          </p:cNvPr>
          <p:cNvSpPr txBox="1">
            <a:spLocks/>
          </p:cNvSpPr>
          <p:nvPr userDrawn="1"/>
        </p:nvSpPr>
        <p:spPr>
          <a:xfrm>
            <a:off x="8183607" y="6371281"/>
            <a:ext cx="3917949" cy="31115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300">
                <a:solidFill>
                  <a:srgbClr val="A3232A"/>
                </a:solidFill>
              </a:rPr>
              <a:t>Copyright © 2020 Macmillan Learning</a:t>
            </a:r>
          </a:p>
        </p:txBody>
      </p:sp>
    </p:spTree>
    <p:extLst>
      <p:ext uri="{BB962C8B-B14F-4D97-AF65-F5344CB8AC3E}">
        <p14:creationId xmlns:p14="http://schemas.microsoft.com/office/powerpoint/2010/main" val="903262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609600" y="1600200"/>
            <a:ext cx="10972800" cy="987725"/>
          </a:xfrm>
        </p:spPr>
        <p:txBody>
          <a:bodyPr/>
          <a:lstStyle>
            <a:lvl1pPr marL="342900" indent="-342900">
              <a:buClr>
                <a:srgbClr val="800000"/>
              </a:buClr>
              <a:buSzPct val="50000"/>
              <a:buFont typeface="Wingdings" panose="05000000000000000000" pitchFamily="2" charset="2"/>
              <a:buChar char="§"/>
              <a:defRPr b="0" i="0">
                <a:solidFill>
                  <a:schemeClr val="tx1"/>
                </a:solidFill>
                <a:latin typeface="+mj-lt"/>
                <a:cs typeface="Arial"/>
              </a:defRPr>
            </a:lvl1pPr>
            <a:lvl2pPr marL="742950" indent="-285750">
              <a:buClr>
                <a:srgbClr val="DC0221"/>
              </a:buClr>
              <a:buSzPct val="50000"/>
              <a:buFont typeface="Wingdings" panose="05000000000000000000" pitchFamily="2" charset="2"/>
              <a:buChar char="§"/>
              <a:defRPr b="0" i="0">
                <a:latin typeface="+mj-lt"/>
                <a:cs typeface="Arial"/>
              </a:defRPr>
            </a:lvl2pPr>
          </a:lstStyle>
          <a:p>
            <a:pPr lvl="0"/>
            <a:r>
              <a:rPr lang="en-US" dirty="0"/>
              <a:t>Click to edit Master text styles</a:t>
            </a:r>
          </a:p>
          <a:p>
            <a:pPr lvl="1"/>
            <a:r>
              <a:rPr lang="en-US" dirty="0"/>
              <a:t>Second level</a:t>
            </a:r>
          </a:p>
        </p:txBody>
      </p:sp>
      <p:sp>
        <p:nvSpPr>
          <p:cNvPr id="14" name="Content Placeholder 13">
            <a:extLst>
              <a:ext uri="{FF2B5EF4-FFF2-40B4-BE49-F238E27FC236}">
                <a16:creationId xmlns:a16="http://schemas.microsoft.com/office/drawing/2014/main" id="{7962F63A-D669-458B-937D-41AB296BF5FF}"/>
              </a:ext>
            </a:extLst>
          </p:cNvPr>
          <p:cNvSpPr>
            <a:spLocks noGrp="1"/>
          </p:cNvSpPr>
          <p:nvPr>
            <p:ph sz="quarter" idx="10"/>
          </p:nvPr>
        </p:nvSpPr>
        <p:spPr>
          <a:xfrm>
            <a:off x="609600" y="2743200"/>
            <a:ext cx="4692651" cy="414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a:extLst>
              <a:ext uri="{FF2B5EF4-FFF2-40B4-BE49-F238E27FC236}">
                <a16:creationId xmlns:a16="http://schemas.microsoft.com/office/drawing/2014/main" id="{F14B6CB9-7B93-4440-BCAC-BCB8A73E6EF9}"/>
              </a:ext>
            </a:extLst>
          </p:cNvPr>
          <p:cNvSpPr>
            <a:spLocks noGrp="1"/>
          </p:cNvSpPr>
          <p:nvPr>
            <p:ph sz="quarter" idx="11"/>
          </p:nvPr>
        </p:nvSpPr>
        <p:spPr>
          <a:xfrm>
            <a:off x="6084498" y="2748301"/>
            <a:ext cx="5566833" cy="418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a:extLst>
              <a:ext uri="{FF2B5EF4-FFF2-40B4-BE49-F238E27FC236}">
                <a16:creationId xmlns:a16="http://schemas.microsoft.com/office/drawing/2014/main" id="{CB139A45-8F2F-423A-919E-DC40B286B107}"/>
              </a:ext>
            </a:extLst>
          </p:cNvPr>
          <p:cNvSpPr>
            <a:spLocks noGrp="1"/>
          </p:cNvSpPr>
          <p:nvPr>
            <p:ph sz="quarter" idx="12"/>
          </p:nvPr>
        </p:nvSpPr>
        <p:spPr>
          <a:xfrm>
            <a:off x="609600" y="3167063"/>
            <a:ext cx="4692651"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24E3A663-3400-4317-BCAE-B6FC1351081C}"/>
              </a:ext>
            </a:extLst>
          </p:cNvPr>
          <p:cNvSpPr>
            <a:spLocks noGrp="1"/>
          </p:cNvSpPr>
          <p:nvPr>
            <p:ph sz="quarter" idx="13"/>
          </p:nvPr>
        </p:nvSpPr>
        <p:spPr>
          <a:xfrm>
            <a:off x="6085418" y="3282950"/>
            <a:ext cx="5566833"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EB89D445-FA5B-4D52-B02F-3664F992FEF1}"/>
              </a:ext>
            </a:extLst>
          </p:cNvPr>
          <p:cNvSpPr>
            <a:spLocks noGrp="1"/>
          </p:cNvSpPr>
          <p:nvPr>
            <p:ph sz="quarter" idx="14"/>
          </p:nvPr>
        </p:nvSpPr>
        <p:spPr>
          <a:xfrm>
            <a:off x="609600" y="3825875"/>
            <a:ext cx="4692651"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1E1BDDED-6D31-4824-AC95-7DEEB06E77A5}"/>
              </a:ext>
            </a:extLst>
          </p:cNvPr>
          <p:cNvSpPr>
            <a:spLocks noGrp="1"/>
          </p:cNvSpPr>
          <p:nvPr>
            <p:ph sz="quarter" idx="15"/>
          </p:nvPr>
        </p:nvSpPr>
        <p:spPr>
          <a:xfrm>
            <a:off x="6096000" y="3971925"/>
            <a:ext cx="5556251" cy="833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4BA00DE7-9C3F-45E0-951C-628ABC196F63}"/>
              </a:ext>
            </a:extLst>
          </p:cNvPr>
          <p:cNvSpPr>
            <a:spLocks noGrp="1"/>
          </p:cNvSpPr>
          <p:nvPr>
            <p:ph sz="quarter" idx="16"/>
          </p:nvPr>
        </p:nvSpPr>
        <p:spPr>
          <a:xfrm>
            <a:off x="609601" y="4657725"/>
            <a:ext cx="4796367" cy="833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EFEA7C6E-B7B5-4CC8-A277-A8265688EC90}"/>
              </a:ext>
            </a:extLst>
          </p:cNvPr>
          <p:cNvSpPr>
            <a:spLocks noGrp="1"/>
          </p:cNvSpPr>
          <p:nvPr>
            <p:ph sz="quarter" idx="17"/>
          </p:nvPr>
        </p:nvSpPr>
        <p:spPr>
          <a:xfrm>
            <a:off x="6096000" y="4957764"/>
            <a:ext cx="5750984" cy="76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0B1A4E3-D1F0-42A5-B88A-BE56D150D8E8}"/>
              </a:ext>
            </a:extLst>
          </p:cNvPr>
          <p:cNvSpPr>
            <a:spLocks noGrp="1"/>
          </p:cNvSpPr>
          <p:nvPr>
            <p:ph sz="quarter" idx="18"/>
          </p:nvPr>
        </p:nvSpPr>
        <p:spPr>
          <a:xfrm>
            <a:off x="609601" y="5607050"/>
            <a:ext cx="4923367"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a:extLst>
              <a:ext uri="{FF2B5EF4-FFF2-40B4-BE49-F238E27FC236}">
                <a16:creationId xmlns:a16="http://schemas.microsoft.com/office/drawing/2014/main" id="{DF3415E9-EC5F-46EE-BABA-B7F199D42E2E}"/>
              </a:ext>
            </a:extLst>
          </p:cNvPr>
          <p:cNvSpPr>
            <a:spLocks noGrp="1"/>
          </p:cNvSpPr>
          <p:nvPr>
            <p:ph sz="quarter" idx="19"/>
          </p:nvPr>
        </p:nvSpPr>
        <p:spPr>
          <a:xfrm>
            <a:off x="5935133" y="5788025"/>
            <a:ext cx="5911851"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8">
            <a:extLst>
              <a:ext uri="{FF2B5EF4-FFF2-40B4-BE49-F238E27FC236}">
                <a16:creationId xmlns:a16="http://schemas.microsoft.com/office/drawing/2014/main" id="{F6CFBE75-8BF3-4C30-991F-FAA97CDF45B3}"/>
              </a:ext>
            </a:extLst>
          </p:cNvPr>
          <p:cNvSpPr txBox="1">
            <a:spLocks/>
          </p:cNvSpPr>
          <p:nvPr userDrawn="1"/>
        </p:nvSpPr>
        <p:spPr>
          <a:xfrm>
            <a:off x="225487" y="6361756"/>
            <a:ext cx="3917949" cy="33020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300" dirty="0">
                <a:solidFill>
                  <a:srgbClr val="A3232A"/>
                </a:solidFill>
              </a:rPr>
              <a:t>Chapter 12: Responding to Literature</a:t>
            </a:r>
          </a:p>
        </p:txBody>
      </p:sp>
      <p:sp>
        <p:nvSpPr>
          <p:cNvPr id="35" name="Content Placeholder 5">
            <a:extLst>
              <a:ext uri="{FF2B5EF4-FFF2-40B4-BE49-F238E27FC236}">
                <a16:creationId xmlns:a16="http://schemas.microsoft.com/office/drawing/2014/main" id="{3746497F-1075-4920-93F0-F2F4F316132E}"/>
              </a:ext>
            </a:extLst>
          </p:cNvPr>
          <p:cNvSpPr txBox="1">
            <a:spLocks/>
          </p:cNvSpPr>
          <p:nvPr userDrawn="1"/>
        </p:nvSpPr>
        <p:spPr>
          <a:xfrm>
            <a:off x="3840905" y="6371281"/>
            <a:ext cx="4440767" cy="341312"/>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300">
                <a:solidFill>
                  <a:srgbClr val="A3232A"/>
                </a:solidFill>
              </a:rPr>
              <a:t>The Bedford Guide for College Writers 12e</a:t>
            </a:r>
          </a:p>
        </p:txBody>
      </p:sp>
      <p:sp>
        <p:nvSpPr>
          <p:cNvPr id="36" name="Content Placeholder 4">
            <a:extLst>
              <a:ext uri="{FF2B5EF4-FFF2-40B4-BE49-F238E27FC236}">
                <a16:creationId xmlns:a16="http://schemas.microsoft.com/office/drawing/2014/main" id="{479585A1-D72F-4F14-91F7-4FE65AB55A30}"/>
              </a:ext>
            </a:extLst>
          </p:cNvPr>
          <p:cNvSpPr txBox="1">
            <a:spLocks/>
          </p:cNvSpPr>
          <p:nvPr userDrawn="1"/>
        </p:nvSpPr>
        <p:spPr>
          <a:xfrm>
            <a:off x="8183607" y="6371281"/>
            <a:ext cx="3917949" cy="31115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300">
                <a:solidFill>
                  <a:srgbClr val="A3232A"/>
                </a:solidFill>
              </a:rPr>
              <a:t>Copyright © 2020 Macmillan Learning</a:t>
            </a:r>
          </a:p>
        </p:txBody>
      </p:sp>
    </p:spTree>
    <p:extLst>
      <p:ext uri="{BB962C8B-B14F-4D97-AF65-F5344CB8AC3E}">
        <p14:creationId xmlns:p14="http://schemas.microsoft.com/office/powerpoint/2010/main" val="3549198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609600" y="1600200"/>
            <a:ext cx="10972800" cy="987725"/>
          </a:xfrm>
        </p:spPr>
        <p:txBody>
          <a:bodyPr/>
          <a:lstStyle>
            <a:lvl1pPr marL="342900" indent="-342900">
              <a:buClr>
                <a:srgbClr val="800000"/>
              </a:buClr>
              <a:buSzPct val="50000"/>
              <a:buFont typeface="Wingdings" panose="05000000000000000000" pitchFamily="2" charset="2"/>
              <a:buChar char="§"/>
              <a:defRPr b="0" i="0">
                <a:solidFill>
                  <a:schemeClr val="tx1"/>
                </a:solidFill>
                <a:latin typeface="+mj-lt"/>
                <a:cs typeface="Arial"/>
              </a:defRPr>
            </a:lvl1pPr>
            <a:lvl2pPr marL="742950" indent="-285750">
              <a:buClr>
                <a:srgbClr val="DC0221"/>
              </a:buClr>
              <a:buSzPct val="50000"/>
              <a:buFont typeface="Wingdings" panose="05000000000000000000" pitchFamily="2" charset="2"/>
              <a:buChar char="§"/>
              <a:defRPr b="0" i="0">
                <a:latin typeface="+mj-lt"/>
                <a:cs typeface="Arial"/>
              </a:defRPr>
            </a:lvl2pPr>
          </a:lstStyle>
          <a:p>
            <a:pPr lvl="0"/>
            <a:r>
              <a:rPr lang="en-US" dirty="0"/>
              <a:t>Click to edit Master text styles</a:t>
            </a:r>
          </a:p>
          <a:p>
            <a:pPr lvl="1"/>
            <a:r>
              <a:rPr lang="en-US" dirty="0"/>
              <a:t>Second level</a:t>
            </a:r>
          </a:p>
        </p:txBody>
      </p:sp>
      <p:sp>
        <p:nvSpPr>
          <p:cNvPr id="14" name="Content Placeholder 13">
            <a:extLst>
              <a:ext uri="{FF2B5EF4-FFF2-40B4-BE49-F238E27FC236}">
                <a16:creationId xmlns:a16="http://schemas.microsoft.com/office/drawing/2014/main" id="{7962F63A-D669-458B-937D-41AB296BF5FF}"/>
              </a:ext>
            </a:extLst>
          </p:cNvPr>
          <p:cNvSpPr>
            <a:spLocks noGrp="1"/>
          </p:cNvSpPr>
          <p:nvPr>
            <p:ph sz="quarter" idx="10"/>
          </p:nvPr>
        </p:nvSpPr>
        <p:spPr>
          <a:xfrm>
            <a:off x="609600" y="2743200"/>
            <a:ext cx="4692651" cy="414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a:extLst>
              <a:ext uri="{FF2B5EF4-FFF2-40B4-BE49-F238E27FC236}">
                <a16:creationId xmlns:a16="http://schemas.microsoft.com/office/drawing/2014/main" id="{F14B6CB9-7B93-4440-BCAC-BCB8A73E6EF9}"/>
              </a:ext>
            </a:extLst>
          </p:cNvPr>
          <p:cNvSpPr>
            <a:spLocks noGrp="1"/>
          </p:cNvSpPr>
          <p:nvPr>
            <p:ph sz="quarter" idx="11"/>
          </p:nvPr>
        </p:nvSpPr>
        <p:spPr>
          <a:xfrm>
            <a:off x="6084498" y="2748301"/>
            <a:ext cx="5566833" cy="418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a:extLst>
              <a:ext uri="{FF2B5EF4-FFF2-40B4-BE49-F238E27FC236}">
                <a16:creationId xmlns:a16="http://schemas.microsoft.com/office/drawing/2014/main" id="{CB139A45-8F2F-423A-919E-DC40B286B107}"/>
              </a:ext>
            </a:extLst>
          </p:cNvPr>
          <p:cNvSpPr>
            <a:spLocks noGrp="1"/>
          </p:cNvSpPr>
          <p:nvPr>
            <p:ph sz="quarter" idx="12"/>
          </p:nvPr>
        </p:nvSpPr>
        <p:spPr>
          <a:xfrm>
            <a:off x="609600" y="3167063"/>
            <a:ext cx="4692651"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24E3A663-3400-4317-BCAE-B6FC1351081C}"/>
              </a:ext>
            </a:extLst>
          </p:cNvPr>
          <p:cNvSpPr>
            <a:spLocks noGrp="1"/>
          </p:cNvSpPr>
          <p:nvPr>
            <p:ph sz="quarter" idx="13"/>
          </p:nvPr>
        </p:nvSpPr>
        <p:spPr>
          <a:xfrm>
            <a:off x="6085418" y="3282950"/>
            <a:ext cx="5566833"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EB89D445-FA5B-4D52-B02F-3664F992FEF1}"/>
              </a:ext>
            </a:extLst>
          </p:cNvPr>
          <p:cNvSpPr>
            <a:spLocks noGrp="1"/>
          </p:cNvSpPr>
          <p:nvPr>
            <p:ph sz="quarter" idx="14"/>
          </p:nvPr>
        </p:nvSpPr>
        <p:spPr>
          <a:xfrm>
            <a:off x="609600" y="3825875"/>
            <a:ext cx="4692651"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1E1BDDED-6D31-4824-AC95-7DEEB06E77A5}"/>
              </a:ext>
            </a:extLst>
          </p:cNvPr>
          <p:cNvSpPr>
            <a:spLocks noGrp="1"/>
          </p:cNvSpPr>
          <p:nvPr>
            <p:ph sz="quarter" idx="15"/>
          </p:nvPr>
        </p:nvSpPr>
        <p:spPr>
          <a:xfrm>
            <a:off x="6096000" y="3971925"/>
            <a:ext cx="5556251" cy="833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4BA00DE7-9C3F-45E0-951C-628ABC196F63}"/>
              </a:ext>
            </a:extLst>
          </p:cNvPr>
          <p:cNvSpPr>
            <a:spLocks noGrp="1"/>
          </p:cNvSpPr>
          <p:nvPr>
            <p:ph sz="quarter" idx="16"/>
          </p:nvPr>
        </p:nvSpPr>
        <p:spPr>
          <a:xfrm>
            <a:off x="609601" y="4657725"/>
            <a:ext cx="4796367" cy="833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EFEA7C6E-B7B5-4CC8-A277-A8265688EC90}"/>
              </a:ext>
            </a:extLst>
          </p:cNvPr>
          <p:cNvSpPr>
            <a:spLocks noGrp="1"/>
          </p:cNvSpPr>
          <p:nvPr>
            <p:ph sz="quarter" idx="17"/>
          </p:nvPr>
        </p:nvSpPr>
        <p:spPr>
          <a:xfrm>
            <a:off x="6096000" y="4957764"/>
            <a:ext cx="5750984" cy="76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0B1A4E3-D1F0-42A5-B88A-BE56D150D8E8}"/>
              </a:ext>
            </a:extLst>
          </p:cNvPr>
          <p:cNvSpPr>
            <a:spLocks noGrp="1"/>
          </p:cNvSpPr>
          <p:nvPr>
            <p:ph sz="quarter" idx="18"/>
          </p:nvPr>
        </p:nvSpPr>
        <p:spPr>
          <a:xfrm>
            <a:off x="609601" y="5607050"/>
            <a:ext cx="4923367"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a:extLst>
              <a:ext uri="{FF2B5EF4-FFF2-40B4-BE49-F238E27FC236}">
                <a16:creationId xmlns:a16="http://schemas.microsoft.com/office/drawing/2014/main" id="{DF3415E9-EC5F-46EE-BABA-B7F199D42E2E}"/>
              </a:ext>
            </a:extLst>
          </p:cNvPr>
          <p:cNvSpPr>
            <a:spLocks noGrp="1"/>
          </p:cNvSpPr>
          <p:nvPr>
            <p:ph sz="quarter" idx="19"/>
          </p:nvPr>
        </p:nvSpPr>
        <p:spPr>
          <a:xfrm>
            <a:off x="5935133" y="5788025"/>
            <a:ext cx="5911851"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8">
            <a:extLst>
              <a:ext uri="{FF2B5EF4-FFF2-40B4-BE49-F238E27FC236}">
                <a16:creationId xmlns:a16="http://schemas.microsoft.com/office/drawing/2014/main" id="{F6CFBE75-8BF3-4C30-991F-FAA97CDF45B3}"/>
              </a:ext>
            </a:extLst>
          </p:cNvPr>
          <p:cNvSpPr txBox="1">
            <a:spLocks/>
          </p:cNvSpPr>
          <p:nvPr userDrawn="1"/>
        </p:nvSpPr>
        <p:spPr>
          <a:xfrm>
            <a:off x="225487" y="6361756"/>
            <a:ext cx="3917949" cy="33020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300" dirty="0">
                <a:solidFill>
                  <a:srgbClr val="A3232A"/>
                </a:solidFill>
              </a:rPr>
              <a:t>Chapter 12: Responding to Literature</a:t>
            </a:r>
          </a:p>
        </p:txBody>
      </p:sp>
      <p:sp>
        <p:nvSpPr>
          <p:cNvPr id="35" name="Content Placeholder 5">
            <a:extLst>
              <a:ext uri="{FF2B5EF4-FFF2-40B4-BE49-F238E27FC236}">
                <a16:creationId xmlns:a16="http://schemas.microsoft.com/office/drawing/2014/main" id="{3746497F-1075-4920-93F0-F2F4F316132E}"/>
              </a:ext>
            </a:extLst>
          </p:cNvPr>
          <p:cNvSpPr txBox="1">
            <a:spLocks/>
          </p:cNvSpPr>
          <p:nvPr userDrawn="1"/>
        </p:nvSpPr>
        <p:spPr>
          <a:xfrm>
            <a:off x="3840905" y="6371281"/>
            <a:ext cx="4440767" cy="341312"/>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300">
                <a:solidFill>
                  <a:srgbClr val="A3232A"/>
                </a:solidFill>
              </a:rPr>
              <a:t>The Bedford Guide for College Writers 12e</a:t>
            </a:r>
          </a:p>
        </p:txBody>
      </p:sp>
      <p:sp>
        <p:nvSpPr>
          <p:cNvPr id="36" name="Content Placeholder 4">
            <a:extLst>
              <a:ext uri="{FF2B5EF4-FFF2-40B4-BE49-F238E27FC236}">
                <a16:creationId xmlns:a16="http://schemas.microsoft.com/office/drawing/2014/main" id="{479585A1-D72F-4F14-91F7-4FE65AB55A30}"/>
              </a:ext>
            </a:extLst>
          </p:cNvPr>
          <p:cNvSpPr txBox="1">
            <a:spLocks/>
          </p:cNvSpPr>
          <p:nvPr userDrawn="1"/>
        </p:nvSpPr>
        <p:spPr>
          <a:xfrm>
            <a:off x="8183607" y="6371281"/>
            <a:ext cx="3917949" cy="31115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300">
                <a:solidFill>
                  <a:srgbClr val="A3232A"/>
                </a:solidFill>
              </a:rPr>
              <a:t>Copyright © 2020 Macmillan Learning</a:t>
            </a:r>
          </a:p>
        </p:txBody>
      </p:sp>
    </p:spTree>
    <p:extLst>
      <p:ext uri="{BB962C8B-B14F-4D97-AF65-F5344CB8AC3E}">
        <p14:creationId xmlns:p14="http://schemas.microsoft.com/office/powerpoint/2010/main" val="1626837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609600" y="1600201"/>
            <a:ext cx="10972800" cy="1419045"/>
          </a:xfrm>
        </p:spPr>
        <p:txBody>
          <a:bodyPr/>
          <a:lstStyle>
            <a:lvl1pPr marL="342900" indent="-342900">
              <a:buClr>
                <a:srgbClr val="800000"/>
              </a:buClr>
              <a:buSzPct val="50000"/>
              <a:buFont typeface="Wingdings" panose="05000000000000000000" pitchFamily="2" charset="2"/>
              <a:buChar char="§"/>
              <a:defRPr b="0" i="0">
                <a:solidFill>
                  <a:schemeClr val="tx1"/>
                </a:solidFill>
                <a:latin typeface="+mj-lt"/>
                <a:cs typeface="Arial"/>
              </a:defRPr>
            </a:lvl1pPr>
            <a:lvl2pPr marL="742950" indent="-285750">
              <a:buClr>
                <a:srgbClr val="DC0221"/>
              </a:buClr>
              <a:buSzPct val="50000"/>
              <a:buFont typeface="Wingdings" panose="05000000000000000000" pitchFamily="2" charset="2"/>
              <a:buChar char="§"/>
              <a:defRPr b="0" i="0">
                <a:latin typeface="+mj-lt"/>
                <a:cs typeface="Arial"/>
              </a:defRPr>
            </a:lvl2pPr>
          </a:lstStyle>
          <a:p>
            <a:pPr lvl="0"/>
            <a:r>
              <a:rPr lang="en-US" dirty="0"/>
              <a:t>Click to edit Master text styles</a:t>
            </a:r>
          </a:p>
          <a:p>
            <a:pPr lvl="1"/>
            <a:r>
              <a:rPr lang="en-US" dirty="0"/>
              <a:t>Second level</a:t>
            </a:r>
          </a:p>
        </p:txBody>
      </p:sp>
      <p:sp>
        <p:nvSpPr>
          <p:cNvPr id="5" name="Content Placeholder 4">
            <a:extLst>
              <a:ext uri="{FF2B5EF4-FFF2-40B4-BE49-F238E27FC236}">
                <a16:creationId xmlns:a16="http://schemas.microsoft.com/office/drawing/2014/main" id="{DEFF82D0-6C10-4A5D-830E-0515CDB41C5D}"/>
              </a:ext>
            </a:extLst>
          </p:cNvPr>
          <p:cNvSpPr>
            <a:spLocks noGrp="1"/>
          </p:cNvSpPr>
          <p:nvPr>
            <p:ph sz="quarter" idx="10"/>
          </p:nvPr>
        </p:nvSpPr>
        <p:spPr>
          <a:xfrm>
            <a:off x="609600" y="3199023"/>
            <a:ext cx="4957233"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E6CC311D-F80A-4384-B429-CF9334E2A4B6}"/>
              </a:ext>
            </a:extLst>
          </p:cNvPr>
          <p:cNvSpPr>
            <a:spLocks noGrp="1"/>
          </p:cNvSpPr>
          <p:nvPr>
            <p:ph sz="quarter" idx="11"/>
          </p:nvPr>
        </p:nvSpPr>
        <p:spPr>
          <a:xfrm>
            <a:off x="5759451" y="3190187"/>
            <a:ext cx="5822949" cy="1123021"/>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9" name="Content Placeholder 8">
            <a:extLst>
              <a:ext uri="{FF2B5EF4-FFF2-40B4-BE49-F238E27FC236}">
                <a16:creationId xmlns:a16="http://schemas.microsoft.com/office/drawing/2014/main" id="{36277F47-76CC-4FB4-9D6E-63D57BEA0987}"/>
              </a:ext>
            </a:extLst>
          </p:cNvPr>
          <p:cNvSpPr>
            <a:spLocks noGrp="1"/>
          </p:cNvSpPr>
          <p:nvPr>
            <p:ph sz="quarter" idx="12"/>
          </p:nvPr>
        </p:nvSpPr>
        <p:spPr>
          <a:xfrm>
            <a:off x="609598" y="4292602"/>
            <a:ext cx="4957233" cy="58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D413ABB3-5FA3-4455-9ACF-EC5805E7F080}"/>
              </a:ext>
            </a:extLst>
          </p:cNvPr>
          <p:cNvSpPr>
            <a:spLocks noGrp="1"/>
          </p:cNvSpPr>
          <p:nvPr>
            <p:ph sz="quarter" idx="13"/>
          </p:nvPr>
        </p:nvSpPr>
        <p:spPr>
          <a:xfrm>
            <a:off x="5759451" y="4292600"/>
            <a:ext cx="5822949" cy="96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4936D832-8881-4731-9140-106EA2971C41}"/>
              </a:ext>
            </a:extLst>
          </p:cNvPr>
          <p:cNvSpPr>
            <a:spLocks noGrp="1"/>
          </p:cNvSpPr>
          <p:nvPr>
            <p:ph sz="quarter" idx="14"/>
          </p:nvPr>
        </p:nvSpPr>
        <p:spPr>
          <a:xfrm>
            <a:off x="609597" y="5257801"/>
            <a:ext cx="4957233" cy="512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a:extLst>
              <a:ext uri="{FF2B5EF4-FFF2-40B4-BE49-F238E27FC236}">
                <a16:creationId xmlns:a16="http://schemas.microsoft.com/office/drawing/2014/main" id="{267175DD-6209-4816-8F21-CACB8697CB5A}"/>
              </a:ext>
            </a:extLst>
          </p:cNvPr>
          <p:cNvSpPr>
            <a:spLocks noGrp="1"/>
          </p:cNvSpPr>
          <p:nvPr>
            <p:ph sz="quarter" idx="15"/>
          </p:nvPr>
        </p:nvSpPr>
        <p:spPr>
          <a:xfrm>
            <a:off x="5759451" y="5249473"/>
            <a:ext cx="5822949" cy="83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8">
            <a:extLst>
              <a:ext uri="{FF2B5EF4-FFF2-40B4-BE49-F238E27FC236}">
                <a16:creationId xmlns:a16="http://schemas.microsoft.com/office/drawing/2014/main" id="{17A1AF8E-D5C4-4592-A0AC-42BD9DA2F6BF}"/>
              </a:ext>
            </a:extLst>
          </p:cNvPr>
          <p:cNvSpPr txBox="1">
            <a:spLocks/>
          </p:cNvSpPr>
          <p:nvPr userDrawn="1"/>
        </p:nvSpPr>
        <p:spPr>
          <a:xfrm>
            <a:off x="225487" y="6361756"/>
            <a:ext cx="3917949" cy="33020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300" dirty="0">
                <a:solidFill>
                  <a:srgbClr val="A3232A"/>
                </a:solidFill>
              </a:rPr>
              <a:t>Chapter 12: Responding to Literature</a:t>
            </a:r>
          </a:p>
        </p:txBody>
      </p:sp>
      <p:sp>
        <p:nvSpPr>
          <p:cNvPr id="23" name="Content Placeholder 5">
            <a:extLst>
              <a:ext uri="{FF2B5EF4-FFF2-40B4-BE49-F238E27FC236}">
                <a16:creationId xmlns:a16="http://schemas.microsoft.com/office/drawing/2014/main" id="{17A007B2-26D0-4A09-8CF3-B9712AFC31BC}"/>
              </a:ext>
            </a:extLst>
          </p:cNvPr>
          <p:cNvSpPr txBox="1">
            <a:spLocks/>
          </p:cNvSpPr>
          <p:nvPr userDrawn="1"/>
        </p:nvSpPr>
        <p:spPr>
          <a:xfrm>
            <a:off x="3840905" y="6371281"/>
            <a:ext cx="4440767" cy="341312"/>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300">
                <a:solidFill>
                  <a:srgbClr val="A3232A"/>
                </a:solidFill>
              </a:rPr>
              <a:t>The Bedford Guide for College Writers 12e</a:t>
            </a:r>
          </a:p>
        </p:txBody>
      </p:sp>
      <p:sp>
        <p:nvSpPr>
          <p:cNvPr id="24" name="Content Placeholder 4">
            <a:extLst>
              <a:ext uri="{FF2B5EF4-FFF2-40B4-BE49-F238E27FC236}">
                <a16:creationId xmlns:a16="http://schemas.microsoft.com/office/drawing/2014/main" id="{3A0DF0CD-C303-4A41-B7D2-53177A00303D}"/>
              </a:ext>
            </a:extLst>
          </p:cNvPr>
          <p:cNvSpPr txBox="1">
            <a:spLocks/>
          </p:cNvSpPr>
          <p:nvPr userDrawn="1"/>
        </p:nvSpPr>
        <p:spPr>
          <a:xfrm>
            <a:off x="8183607" y="6371281"/>
            <a:ext cx="3917949" cy="31115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300">
                <a:solidFill>
                  <a:srgbClr val="A3232A"/>
                </a:solidFill>
              </a:rPr>
              <a:t>Copyright © 2020 Macmillan Learning</a:t>
            </a:r>
          </a:p>
        </p:txBody>
      </p:sp>
    </p:spTree>
    <p:extLst>
      <p:ext uri="{BB962C8B-B14F-4D97-AF65-F5344CB8AC3E}">
        <p14:creationId xmlns:p14="http://schemas.microsoft.com/office/powerpoint/2010/main" val="1559537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a:extLst>
              <a:ext uri="{FF2B5EF4-FFF2-40B4-BE49-F238E27FC236}">
                <a16:creationId xmlns:a16="http://schemas.microsoft.com/office/drawing/2014/main" id="{067341E1-425E-4DC4-ABE2-95CCC9448091}"/>
              </a:ext>
            </a:extLst>
          </p:cNvPr>
          <p:cNvSpPr txBox="1">
            <a:spLocks/>
          </p:cNvSpPr>
          <p:nvPr userDrawn="1"/>
        </p:nvSpPr>
        <p:spPr>
          <a:xfrm>
            <a:off x="225487" y="6361756"/>
            <a:ext cx="3917949" cy="33020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defTabSz="457200" rtl="0" eaLnBrk="1" latinLnBrk="0" hangingPunct="1">
              <a:spcBef>
                <a:spcPts val="1200"/>
              </a:spcBef>
              <a:buClr>
                <a:srgbClr val="800000"/>
              </a:buClr>
              <a:buSzPct val="50000"/>
              <a:buFont typeface="Wingdings" panose="05000000000000000000" pitchFamily="2" charset="2"/>
              <a:buNone/>
              <a:defRPr/>
            </a:pPr>
            <a:r>
              <a:rPr lang="en-US" sz="1400" b="0" i="0" kern="1200" dirty="0">
                <a:solidFill>
                  <a:srgbClr val="A3232A"/>
                </a:solidFill>
                <a:latin typeface="+mj-lt"/>
                <a:ea typeface="+mn-ea"/>
                <a:cs typeface="Arial"/>
              </a:rPr>
              <a:t>Chapter 8: Taking a Stand</a:t>
            </a:r>
          </a:p>
        </p:txBody>
      </p:sp>
      <p:sp>
        <p:nvSpPr>
          <p:cNvPr id="12" name="Content Placeholder 5">
            <a:extLst>
              <a:ext uri="{FF2B5EF4-FFF2-40B4-BE49-F238E27FC236}">
                <a16:creationId xmlns:a16="http://schemas.microsoft.com/office/drawing/2014/main" id="{8E6F7BFE-5AB1-454D-B5AB-7D62437D5C86}"/>
              </a:ext>
            </a:extLst>
          </p:cNvPr>
          <p:cNvSpPr txBox="1">
            <a:spLocks/>
          </p:cNvSpPr>
          <p:nvPr userDrawn="1"/>
        </p:nvSpPr>
        <p:spPr>
          <a:xfrm>
            <a:off x="3539133" y="6371281"/>
            <a:ext cx="4440767" cy="341312"/>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defTabSz="457200" rtl="0" eaLnBrk="1" latinLnBrk="0" hangingPunct="1">
              <a:spcBef>
                <a:spcPts val="1200"/>
              </a:spcBef>
              <a:buClr>
                <a:srgbClr val="800000"/>
              </a:buClr>
              <a:buSzPct val="50000"/>
              <a:buFont typeface="Wingdings" panose="05000000000000000000" pitchFamily="2" charset="2"/>
              <a:buNone/>
            </a:pPr>
            <a:r>
              <a:rPr lang="en-US" sz="1400" b="0" i="0" kern="1200" dirty="0">
                <a:solidFill>
                  <a:srgbClr val="A3232A"/>
                </a:solidFill>
                <a:latin typeface="+mj-lt"/>
                <a:ea typeface="+mn-ea"/>
                <a:cs typeface="Arial"/>
              </a:rPr>
              <a:t>The Bedford Guide for College Writers 12e</a:t>
            </a:r>
          </a:p>
        </p:txBody>
      </p:sp>
      <p:sp>
        <p:nvSpPr>
          <p:cNvPr id="13" name="Content Placeholder 4">
            <a:extLst>
              <a:ext uri="{FF2B5EF4-FFF2-40B4-BE49-F238E27FC236}">
                <a16:creationId xmlns:a16="http://schemas.microsoft.com/office/drawing/2014/main" id="{3014E9E3-1974-40D3-AF5A-036F3529A0EA}"/>
              </a:ext>
            </a:extLst>
          </p:cNvPr>
          <p:cNvSpPr txBox="1">
            <a:spLocks/>
          </p:cNvSpPr>
          <p:nvPr userDrawn="1"/>
        </p:nvSpPr>
        <p:spPr>
          <a:xfrm>
            <a:off x="8183607" y="6371281"/>
            <a:ext cx="3917949" cy="31115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defTabSz="457200" rtl="0" eaLnBrk="1" latinLnBrk="0" hangingPunct="1">
              <a:spcBef>
                <a:spcPts val="1200"/>
              </a:spcBef>
              <a:buClr>
                <a:srgbClr val="800000"/>
              </a:buClr>
              <a:buSzPct val="50000"/>
              <a:buFont typeface="Wingdings" panose="05000000000000000000" pitchFamily="2" charset="2"/>
              <a:buNone/>
            </a:pPr>
            <a:r>
              <a:rPr lang="en-US" sz="1400" b="0" i="0" kern="1200" dirty="0">
                <a:solidFill>
                  <a:srgbClr val="A3232A"/>
                </a:solidFill>
                <a:latin typeface="+mj-lt"/>
                <a:ea typeface="+mn-ea"/>
                <a:cs typeface="Arial"/>
              </a:rPr>
              <a:t>Copyright © 2020 Macmillan Learning</a:t>
            </a:r>
          </a:p>
        </p:txBody>
      </p:sp>
    </p:spTree>
    <p:extLst>
      <p:ext uri="{BB962C8B-B14F-4D97-AF65-F5344CB8AC3E}">
        <p14:creationId xmlns:p14="http://schemas.microsoft.com/office/powerpoint/2010/main" val="77191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a:extLst>
              <a:ext uri="{FF2B5EF4-FFF2-40B4-BE49-F238E27FC236}">
                <a16:creationId xmlns:a16="http://schemas.microsoft.com/office/drawing/2014/main" id="{0B9EA0CC-09DB-47A2-ADAA-A56073CF9B03}"/>
              </a:ext>
            </a:extLst>
          </p:cNvPr>
          <p:cNvSpPr txBox="1">
            <a:spLocks/>
          </p:cNvSpPr>
          <p:nvPr userDrawn="1"/>
        </p:nvSpPr>
        <p:spPr>
          <a:xfrm>
            <a:off x="225487" y="6361756"/>
            <a:ext cx="3917949" cy="33020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defTabSz="457200" rtl="0" eaLnBrk="1" latinLnBrk="0" hangingPunct="1">
              <a:spcBef>
                <a:spcPts val="1200"/>
              </a:spcBef>
              <a:buClr>
                <a:srgbClr val="800000"/>
              </a:buClr>
              <a:buSzPct val="50000"/>
              <a:buFont typeface="Wingdings" panose="05000000000000000000" pitchFamily="2" charset="2"/>
              <a:buNone/>
              <a:defRPr/>
            </a:pPr>
            <a:r>
              <a:rPr lang="en-US" sz="1400" b="0" i="0" kern="1200" dirty="0">
                <a:solidFill>
                  <a:srgbClr val="A3232A"/>
                </a:solidFill>
                <a:latin typeface="+mj-lt"/>
                <a:ea typeface="+mn-ea"/>
                <a:cs typeface="Arial"/>
              </a:rPr>
              <a:t>Chapter 8: Taking a Stand</a:t>
            </a:r>
          </a:p>
        </p:txBody>
      </p:sp>
      <p:sp>
        <p:nvSpPr>
          <p:cNvPr id="14" name="Content Placeholder 5">
            <a:extLst>
              <a:ext uri="{FF2B5EF4-FFF2-40B4-BE49-F238E27FC236}">
                <a16:creationId xmlns:a16="http://schemas.microsoft.com/office/drawing/2014/main" id="{C764CB75-E724-4D79-B01B-B95E4EBEB10B}"/>
              </a:ext>
            </a:extLst>
          </p:cNvPr>
          <p:cNvSpPr txBox="1">
            <a:spLocks/>
          </p:cNvSpPr>
          <p:nvPr userDrawn="1"/>
        </p:nvSpPr>
        <p:spPr>
          <a:xfrm>
            <a:off x="3539133" y="6371281"/>
            <a:ext cx="4440767" cy="341312"/>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defTabSz="457200" rtl="0" eaLnBrk="1" latinLnBrk="0" hangingPunct="1">
              <a:spcBef>
                <a:spcPts val="1200"/>
              </a:spcBef>
              <a:buClr>
                <a:srgbClr val="800000"/>
              </a:buClr>
              <a:buSzPct val="50000"/>
              <a:buFont typeface="Wingdings" panose="05000000000000000000" pitchFamily="2" charset="2"/>
              <a:buNone/>
            </a:pPr>
            <a:r>
              <a:rPr lang="en-US" sz="1400" b="0" i="0" kern="1200" dirty="0">
                <a:solidFill>
                  <a:srgbClr val="A3232A"/>
                </a:solidFill>
                <a:latin typeface="+mj-lt"/>
                <a:ea typeface="+mn-ea"/>
                <a:cs typeface="Arial"/>
              </a:rPr>
              <a:t>The Bedford Guide for College Writers 12e</a:t>
            </a:r>
          </a:p>
        </p:txBody>
      </p:sp>
      <p:sp>
        <p:nvSpPr>
          <p:cNvPr id="15" name="Content Placeholder 4">
            <a:extLst>
              <a:ext uri="{FF2B5EF4-FFF2-40B4-BE49-F238E27FC236}">
                <a16:creationId xmlns:a16="http://schemas.microsoft.com/office/drawing/2014/main" id="{FC20E31E-9CA5-4A2F-A512-B20308DC917A}"/>
              </a:ext>
            </a:extLst>
          </p:cNvPr>
          <p:cNvSpPr txBox="1">
            <a:spLocks/>
          </p:cNvSpPr>
          <p:nvPr userDrawn="1"/>
        </p:nvSpPr>
        <p:spPr>
          <a:xfrm>
            <a:off x="8183607" y="6371281"/>
            <a:ext cx="3917949" cy="31115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defTabSz="457200" rtl="0" eaLnBrk="1" latinLnBrk="0" hangingPunct="1">
              <a:spcBef>
                <a:spcPts val="1200"/>
              </a:spcBef>
              <a:buClr>
                <a:srgbClr val="800000"/>
              </a:buClr>
              <a:buSzPct val="50000"/>
              <a:buFont typeface="Wingdings" panose="05000000000000000000" pitchFamily="2" charset="2"/>
              <a:buNone/>
            </a:pPr>
            <a:r>
              <a:rPr lang="en-US" sz="1400" b="0" i="0" kern="1200" dirty="0">
                <a:solidFill>
                  <a:srgbClr val="A3232A"/>
                </a:solidFill>
                <a:latin typeface="+mj-lt"/>
                <a:ea typeface="+mn-ea"/>
                <a:cs typeface="Arial"/>
              </a:rPr>
              <a:t>Copyright © 2020 Macmillan Learning</a:t>
            </a:r>
          </a:p>
        </p:txBody>
      </p:sp>
    </p:spTree>
    <p:extLst>
      <p:ext uri="{BB962C8B-B14F-4D97-AF65-F5344CB8AC3E}">
        <p14:creationId xmlns:p14="http://schemas.microsoft.com/office/powerpoint/2010/main" val="644976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B426DD6-0FBD-49B3-A063-2521D93253E1}"/>
              </a:ext>
            </a:extLst>
          </p:cNvPr>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a:extLst>
              <a:ext uri="{FF2B5EF4-FFF2-40B4-BE49-F238E27FC236}">
                <a16:creationId xmlns:a16="http://schemas.microsoft.com/office/drawing/2014/main" id="{E1CD659E-58A1-4099-93D2-BF2D6A2E91AE}"/>
              </a:ext>
            </a:extLst>
          </p:cNvPr>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a:extLst>
              <a:ext uri="{FF2B5EF4-FFF2-40B4-BE49-F238E27FC236}">
                <a16:creationId xmlns:a16="http://schemas.microsoft.com/office/drawing/2014/main" id="{15D9A79C-5268-49E6-98C6-3BED4FBAFD3D}"/>
              </a:ext>
            </a:extLst>
          </p:cNvPr>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C57121D-4053-47A0-A804-5952F6ECF1A3}" type="slidenum">
              <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57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BC42F-EA91-460E-9436-9A6C9B1CB0C6}" type="datetimeFigureOut">
              <a:rPr lang="en-US" smtClean="0"/>
              <a:t>3/3/2022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2555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677FFF-6612-4216-A62C-FA444333C732}"/>
              </a:ext>
            </a:extLst>
          </p:cNvPr>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DB417A2-6EE6-4FBD-9980-69F797F41A07}"/>
              </a:ext>
            </a:extLst>
          </p:cNvPr>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692E2DC-8C66-4C39-9A2E-AA72C1C5FED9}"/>
              </a:ext>
            </a:extLst>
          </p:cNvPr>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ACA22A6-09C9-400E-8953-082F325AF2F0}" type="slidenum">
              <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156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8E7EEB4-8D19-4014-8AED-19A0D602845A}"/>
              </a:ext>
            </a:extLst>
          </p:cNvPr>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a:extLst>
              <a:ext uri="{FF2B5EF4-FFF2-40B4-BE49-F238E27FC236}">
                <a16:creationId xmlns:a16="http://schemas.microsoft.com/office/drawing/2014/main" id="{781606A8-A5BE-4F57-BA0A-1A85DD7E88CA}"/>
              </a:ext>
            </a:extLst>
          </p:cNvPr>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a:extLst>
              <a:ext uri="{FF2B5EF4-FFF2-40B4-BE49-F238E27FC236}">
                <a16:creationId xmlns:a16="http://schemas.microsoft.com/office/drawing/2014/main" id="{9D7A31E1-01C2-4F8D-88C2-6FEA47815D57}"/>
              </a:ext>
            </a:extLst>
          </p:cNvPr>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03EF941-8B4E-4CD6-A72B-9CB1FB37CF94}" type="slidenum">
              <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226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F31A35-803D-44FA-BA88-E6B5FB347587}" type="datetimeFigureOut">
              <a:rPr lang="en-US" smtClean="0"/>
              <a:t>3/3/2022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Content Placeholder 8">
            <a:extLst>
              <a:ext uri="{FF2B5EF4-FFF2-40B4-BE49-F238E27FC236}">
                <a16:creationId xmlns:a16="http://schemas.microsoft.com/office/drawing/2014/main" id="{A24ACFE5-029E-4FB8-B778-207D1BFBEF59}"/>
              </a:ext>
            </a:extLst>
          </p:cNvPr>
          <p:cNvSpPr txBox="1">
            <a:spLocks/>
          </p:cNvSpPr>
          <p:nvPr userDrawn="1"/>
        </p:nvSpPr>
        <p:spPr>
          <a:xfrm>
            <a:off x="225487" y="6361756"/>
            <a:ext cx="3917949" cy="33020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defTabSz="457200" rtl="0" eaLnBrk="1" latinLnBrk="0" hangingPunct="1">
              <a:spcBef>
                <a:spcPts val="1200"/>
              </a:spcBef>
              <a:buClr>
                <a:srgbClr val="800000"/>
              </a:buClr>
              <a:buSzPct val="50000"/>
              <a:buFont typeface="Wingdings" panose="05000000000000000000" pitchFamily="2" charset="2"/>
              <a:buNone/>
              <a:defRPr/>
            </a:pPr>
            <a:r>
              <a:rPr lang="en-US" sz="1400" b="0" i="0" kern="1200" dirty="0">
                <a:solidFill>
                  <a:srgbClr val="A3232A"/>
                </a:solidFill>
                <a:latin typeface="+mj-lt"/>
                <a:ea typeface="+mn-ea"/>
                <a:cs typeface="Arial"/>
              </a:rPr>
              <a:t>Chapter 8: Taking a Stand</a:t>
            </a:r>
          </a:p>
        </p:txBody>
      </p:sp>
      <p:sp>
        <p:nvSpPr>
          <p:cNvPr id="9" name="Content Placeholder 5">
            <a:extLst>
              <a:ext uri="{FF2B5EF4-FFF2-40B4-BE49-F238E27FC236}">
                <a16:creationId xmlns:a16="http://schemas.microsoft.com/office/drawing/2014/main" id="{462E8B0E-E8CE-4C19-A3F4-46E198EBC99C}"/>
              </a:ext>
            </a:extLst>
          </p:cNvPr>
          <p:cNvSpPr txBox="1">
            <a:spLocks/>
          </p:cNvSpPr>
          <p:nvPr userDrawn="1"/>
        </p:nvSpPr>
        <p:spPr>
          <a:xfrm>
            <a:off x="3539133" y="6371281"/>
            <a:ext cx="4440767" cy="341312"/>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defTabSz="457200" rtl="0" eaLnBrk="1" latinLnBrk="0" hangingPunct="1">
              <a:spcBef>
                <a:spcPts val="1200"/>
              </a:spcBef>
              <a:buClr>
                <a:srgbClr val="800000"/>
              </a:buClr>
              <a:buSzPct val="50000"/>
              <a:buFont typeface="Wingdings" panose="05000000000000000000" pitchFamily="2" charset="2"/>
              <a:buNone/>
            </a:pPr>
            <a:r>
              <a:rPr lang="en-US" sz="1400" b="0" i="0" kern="1200" dirty="0">
                <a:solidFill>
                  <a:srgbClr val="A3232A"/>
                </a:solidFill>
                <a:latin typeface="+mj-lt"/>
                <a:ea typeface="+mn-ea"/>
                <a:cs typeface="Arial"/>
              </a:rPr>
              <a:t>The Bedford Guide for College Writers 12e</a:t>
            </a:r>
          </a:p>
        </p:txBody>
      </p:sp>
      <p:sp>
        <p:nvSpPr>
          <p:cNvPr id="10" name="Content Placeholder 4">
            <a:extLst>
              <a:ext uri="{FF2B5EF4-FFF2-40B4-BE49-F238E27FC236}">
                <a16:creationId xmlns:a16="http://schemas.microsoft.com/office/drawing/2014/main" id="{3D60881C-9BEB-4CFD-A194-479E1AA5CD3B}"/>
              </a:ext>
            </a:extLst>
          </p:cNvPr>
          <p:cNvSpPr txBox="1">
            <a:spLocks/>
          </p:cNvSpPr>
          <p:nvPr userDrawn="1"/>
        </p:nvSpPr>
        <p:spPr>
          <a:xfrm>
            <a:off x="8183607" y="6371281"/>
            <a:ext cx="3917949" cy="31115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defTabSz="457200" rtl="0" eaLnBrk="1" latinLnBrk="0" hangingPunct="1">
              <a:spcBef>
                <a:spcPts val="1200"/>
              </a:spcBef>
              <a:buClr>
                <a:srgbClr val="800000"/>
              </a:buClr>
              <a:buSzPct val="50000"/>
              <a:buFont typeface="Wingdings" panose="05000000000000000000" pitchFamily="2" charset="2"/>
              <a:buNone/>
            </a:pPr>
            <a:r>
              <a:rPr lang="en-US" sz="1400" b="0" i="0" kern="1200" dirty="0">
                <a:solidFill>
                  <a:srgbClr val="A3232A"/>
                </a:solidFill>
                <a:latin typeface="+mj-lt"/>
                <a:ea typeface="+mn-ea"/>
                <a:cs typeface="Arial"/>
              </a:rPr>
              <a:t>Copyright © 2020 Macmillan Learning</a:t>
            </a:r>
          </a:p>
        </p:txBody>
      </p:sp>
    </p:spTree>
    <p:extLst>
      <p:ext uri="{BB962C8B-B14F-4D97-AF65-F5344CB8AC3E}">
        <p14:creationId xmlns:p14="http://schemas.microsoft.com/office/powerpoint/2010/main" val="230035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23D4350-0632-4F67-B357-AFC21C62564D}" type="datetimeFigureOut">
              <a:rPr lang="en-US" smtClean="0"/>
              <a:t>3/3/2022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9290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F31A35-803D-44FA-BA88-E6B5FB347587}" type="datetimeFigureOut">
              <a:rPr lang="en-US" smtClean="0"/>
              <a:t>3/3/2022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Content Placeholder 8">
            <a:extLst>
              <a:ext uri="{FF2B5EF4-FFF2-40B4-BE49-F238E27FC236}">
                <a16:creationId xmlns:a16="http://schemas.microsoft.com/office/drawing/2014/main" id="{53DA0A93-49D6-4B2A-872D-5238E0B891A5}"/>
              </a:ext>
            </a:extLst>
          </p:cNvPr>
          <p:cNvSpPr txBox="1">
            <a:spLocks/>
          </p:cNvSpPr>
          <p:nvPr userDrawn="1"/>
        </p:nvSpPr>
        <p:spPr>
          <a:xfrm>
            <a:off x="225487" y="6361756"/>
            <a:ext cx="3917949" cy="33020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defTabSz="457200" rtl="0" eaLnBrk="1" latinLnBrk="0" hangingPunct="1">
              <a:spcBef>
                <a:spcPts val="1200"/>
              </a:spcBef>
              <a:buClr>
                <a:srgbClr val="800000"/>
              </a:buClr>
              <a:buSzPct val="50000"/>
              <a:buFont typeface="Wingdings" panose="05000000000000000000" pitchFamily="2" charset="2"/>
              <a:buNone/>
              <a:defRPr/>
            </a:pPr>
            <a:r>
              <a:rPr lang="en-US" sz="1400" b="0" i="0" kern="1200" dirty="0">
                <a:solidFill>
                  <a:srgbClr val="A3232A"/>
                </a:solidFill>
                <a:latin typeface="+mj-lt"/>
                <a:ea typeface="+mn-ea"/>
                <a:cs typeface="Arial"/>
              </a:rPr>
              <a:t>Chapter 8: Taking a Stand</a:t>
            </a:r>
          </a:p>
        </p:txBody>
      </p:sp>
      <p:sp>
        <p:nvSpPr>
          <p:cNvPr id="9" name="Content Placeholder 5">
            <a:extLst>
              <a:ext uri="{FF2B5EF4-FFF2-40B4-BE49-F238E27FC236}">
                <a16:creationId xmlns:a16="http://schemas.microsoft.com/office/drawing/2014/main" id="{D3AD0E16-9AB5-472C-928C-2F9DE1ACB94F}"/>
              </a:ext>
            </a:extLst>
          </p:cNvPr>
          <p:cNvSpPr txBox="1">
            <a:spLocks/>
          </p:cNvSpPr>
          <p:nvPr userDrawn="1"/>
        </p:nvSpPr>
        <p:spPr>
          <a:xfrm>
            <a:off x="3539133" y="6371281"/>
            <a:ext cx="4440767" cy="341312"/>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defTabSz="457200" rtl="0" eaLnBrk="1" latinLnBrk="0" hangingPunct="1">
              <a:spcBef>
                <a:spcPts val="1200"/>
              </a:spcBef>
              <a:buClr>
                <a:srgbClr val="800000"/>
              </a:buClr>
              <a:buSzPct val="50000"/>
              <a:buFont typeface="Wingdings" panose="05000000000000000000" pitchFamily="2" charset="2"/>
              <a:buNone/>
            </a:pPr>
            <a:r>
              <a:rPr lang="en-US" sz="1400" b="0" i="0" kern="1200" dirty="0">
                <a:solidFill>
                  <a:srgbClr val="A3232A"/>
                </a:solidFill>
                <a:latin typeface="+mj-lt"/>
                <a:ea typeface="+mn-ea"/>
                <a:cs typeface="Arial"/>
              </a:rPr>
              <a:t>The Bedford Guide for College Writers 12e</a:t>
            </a:r>
          </a:p>
        </p:txBody>
      </p:sp>
      <p:sp>
        <p:nvSpPr>
          <p:cNvPr id="10" name="Content Placeholder 4">
            <a:extLst>
              <a:ext uri="{FF2B5EF4-FFF2-40B4-BE49-F238E27FC236}">
                <a16:creationId xmlns:a16="http://schemas.microsoft.com/office/drawing/2014/main" id="{10E60416-4AAA-45C4-8C82-BCDB66833C15}"/>
              </a:ext>
            </a:extLst>
          </p:cNvPr>
          <p:cNvSpPr txBox="1">
            <a:spLocks/>
          </p:cNvSpPr>
          <p:nvPr userDrawn="1"/>
        </p:nvSpPr>
        <p:spPr>
          <a:xfrm>
            <a:off x="8183607" y="6371281"/>
            <a:ext cx="3917949" cy="31115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defTabSz="457200" rtl="0" eaLnBrk="1" latinLnBrk="0" hangingPunct="1">
              <a:spcBef>
                <a:spcPts val="1200"/>
              </a:spcBef>
              <a:buClr>
                <a:srgbClr val="800000"/>
              </a:buClr>
              <a:buSzPct val="50000"/>
              <a:buFont typeface="Wingdings" panose="05000000000000000000" pitchFamily="2" charset="2"/>
              <a:buNone/>
            </a:pPr>
            <a:r>
              <a:rPr lang="en-US" sz="1400" b="0" i="0" kern="1200" dirty="0">
                <a:solidFill>
                  <a:srgbClr val="A3232A"/>
                </a:solidFill>
                <a:latin typeface="+mj-lt"/>
                <a:ea typeface="+mn-ea"/>
                <a:cs typeface="Arial"/>
              </a:rPr>
              <a:t>Copyright © 2020 Macmillan Learning</a:t>
            </a:r>
          </a:p>
        </p:txBody>
      </p:sp>
    </p:spTree>
    <p:extLst>
      <p:ext uri="{BB962C8B-B14F-4D97-AF65-F5344CB8AC3E}">
        <p14:creationId xmlns:p14="http://schemas.microsoft.com/office/powerpoint/2010/main" val="195373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956CED-B3EE-49D9-9922-CBB48E543356}" type="datetimeFigureOut">
              <a:rPr lang="en-US" smtClean="0"/>
              <a:t>3/3/2022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1" name="Content Placeholder 8">
            <a:extLst>
              <a:ext uri="{FF2B5EF4-FFF2-40B4-BE49-F238E27FC236}">
                <a16:creationId xmlns:a16="http://schemas.microsoft.com/office/drawing/2014/main" id="{6B3FCD09-DEBE-4B5D-861B-7A04D31CAD14}"/>
              </a:ext>
            </a:extLst>
          </p:cNvPr>
          <p:cNvSpPr txBox="1">
            <a:spLocks/>
          </p:cNvSpPr>
          <p:nvPr userDrawn="1"/>
        </p:nvSpPr>
        <p:spPr>
          <a:xfrm>
            <a:off x="225487" y="6361756"/>
            <a:ext cx="3917949" cy="33020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defTabSz="457200" rtl="0" eaLnBrk="1" latinLnBrk="0" hangingPunct="1">
              <a:spcBef>
                <a:spcPts val="1200"/>
              </a:spcBef>
              <a:buClr>
                <a:srgbClr val="800000"/>
              </a:buClr>
              <a:buSzPct val="50000"/>
              <a:buFont typeface="Wingdings" panose="05000000000000000000" pitchFamily="2" charset="2"/>
              <a:buNone/>
              <a:defRPr/>
            </a:pPr>
            <a:r>
              <a:rPr lang="en-US" sz="1400" b="0" i="0" kern="1200" dirty="0">
                <a:solidFill>
                  <a:srgbClr val="A3232A"/>
                </a:solidFill>
                <a:latin typeface="+mj-lt"/>
                <a:ea typeface="+mn-ea"/>
                <a:cs typeface="Arial"/>
              </a:rPr>
              <a:t>Chapter 8: Taking a Stand</a:t>
            </a:r>
          </a:p>
        </p:txBody>
      </p:sp>
      <p:sp>
        <p:nvSpPr>
          <p:cNvPr id="12" name="Content Placeholder 5">
            <a:extLst>
              <a:ext uri="{FF2B5EF4-FFF2-40B4-BE49-F238E27FC236}">
                <a16:creationId xmlns:a16="http://schemas.microsoft.com/office/drawing/2014/main" id="{28A38D7C-1121-442C-92F9-5AAB2D8232CE}"/>
              </a:ext>
            </a:extLst>
          </p:cNvPr>
          <p:cNvSpPr txBox="1">
            <a:spLocks/>
          </p:cNvSpPr>
          <p:nvPr userDrawn="1"/>
        </p:nvSpPr>
        <p:spPr>
          <a:xfrm>
            <a:off x="3539133" y="6371281"/>
            <a:ext cx="4440767" cy="341312"/>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defTabSz="457200" rtl="0" eaLnBrk="1" latinLnBrk="0" hangingPunct="1">
              <a:spcBef>
                <a:spcPts val="1200"/>
              </a:spcBef>
              <a:buClr>
                <a:srgbClr val="800000"/>
              </a:buClr>
              <a:buSzPct val="50000"/>
              <a:buFont typeface="Wingdings" panose="05000000000000000000" pitchFamily="2" charset="2"/>
              <a:buNone/>
            </a:pPr>
            <a:r>
              <a:rPr lang="en-US" sz="1400" b="0" i="0" kern="1200" dirty="0">
                <a:solidFill>
                  <a:srgbClr val="A3232A"/>
                </a:solidFill>
                <a:latin typeface="+mj-lt"/>
                <a:ea typeface="+mn-ea"/>
                <a:cs typeface="Arial"/>
              </a:rPr>
              <a:t>The Bedford Guide for College Writers 12e</a:t>
            </a:r>
          </a:p>
        </p:txBody>
      </p:sp>
      <p:sp>
        <p:nvSpPr>
          <p:cNvPr id="13" name="Content Placeholder 4">
            <a:extLst>
              <a:ext uri="{FF2B5EF4-FFF2-40B4-BE49-F238E27FC236}">
                <a16:creationId xmlns:a16="http://schemas.microsoft.com/office/drawing/2014/main" id="{5AFD57B5-FBF1-4677-82B1-C0C76C0CF4E5}"/>
              </a:ext>
            </a:extLst>
          </p:cNvPr>
          <p:cNvSpPr txBox="1">
            <a:spLocks/>
          </p:cNvSpPr>
          <p:nvPr userDrawn="1"/>
        </p:nvSpPr>
        <p:spPr>
          <a:xfrm>
            <a:off x="8183607" y="6371281"/>
            <a:ext cx="3917949" cy="311150"/>
          </a:xfrm>
          <a:prstGeom prst="rect">
            <a:avLst/>
          </a:prstGeom>
        </p:spPr>
        <p:txBody>
          <a:bodyPr>
            <a:noAutofit/>
          </a:bodyPr>
          <a:lstStyle>
            <a:lvl1pPr marL="342900" indent="-342900" algn="l" defTabSz="457200" rtl="0" eaLnBrk="1" latinLnBrk="0" hangingPunct="1">
              <a:spcBef>
                <a:spcPts val="1200"/>
              </a:spcBef>
              <a:buClr>
                <a:srgbClr val="800000"/>
              </a:buClr>
              <a:buSzPct val="50000"/>
              <a:buFont typeface="Wingdings" panose="05000000000000000000" pitchFamily="2" charset="2"/>
              <a:buChar char="§"/>
              <a:defRPr lang="en-US" sz="3200" b="0" i="0" kern="1200" dirty="0" smtClean="0">
                <a:solidFill>
                  <a:srgbClr val="000000"/>
                </a:solidFill>
                <a:latin typeface="+mj-lt"/>
                <a:ea typeface="+mn-ea"/>
                <a:cs typeface="Arial"/>
              </a:defRPr>
            </a:lvl1pPr>
            <a:lvl2pPr marL="742950" indent="-285750" algn="l" defTabSz="457200" rtl="0" eaLnBrk="1" latinLnBrk="0" hangingPunct="1">
              <a:spcBef>
                <a:spcPts val="1200"/>
              </a:spcBef>
              <a:buClr>
                <a:srgbClr val="DC0221"/>
              </a:buClr>
              <a:buSzPct val="50000"/>
              <a:buFont typeface="Wingdings" panose="05000000000000000000" pitchFamily="2" charset="2"/>
              <a:buChar char="§"/>
              <a:defRPr sz="2800" b="0" i="0" kern="1200">
                <a:solidFill>
                  <a:schemeClr val="tx1"/>
                </a:solidFill>
                <a:latin typeface="+mj-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defTabSz="457200" rtl="0" eaLnBrk="1" latinLnBrk="0" hangingPunct="1">
              <a:spcBef>
                <a:spcPts val="1200"/>
              </a:spcBef>
              <a:buClr>
                <a:srgbClr val="800000"/>
              </a:buClr>
              <a:buSzPct val="50000"/>
              <a:buFont typeface="Wingdings" panose="05000000000000000000" pitchFamily="2" charset="2"/>
              <a:buNone/>
            </a:pPr>
            <a:r>
              <a:rPr lang="en-US" sz="1400" b="0" i="0" kern="1200" dirty="0">
                <a:solidFill>
                  <a:srgbClr val="A3232A"/>
                </a:solidFill>
                <a:latin typeface="+mj-lt"/>
                <a:ea typeface="+mn-ea"/>
                <a:cs typeface="Arial"/>
              </a:rPr>
              <a:t>Copyright © 2020 Macmillan Learning</a:t>
            </a:r>
          </a:p>
        </p:txBody>
      </p:sp>
    </p:spTree>
    <p:extLst>
      <p:ext uri="{BB962C8B-B14F-4D97-AF65-F5344CB8AC3E}">
        <p14:creationId xmlns:p14="http://schemas.microsoft.com/office/powerpoint/2010/main" val="238418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9237B0-CC05-45CB-9D8E-44851499E325}" type="datetimeFigureOut">
              <a:rPr lang="en-US" smtClean="0"/>
              <a:t>3/3/2022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3321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t>3/3/2022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088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6AA2A1-C9A8-42DC-AF5F-29D58FE3A81E}" type="datetimeFigureOut">
              <a:rPr lang="en-US" smtClean="0"/>
              <a:t>3/3/2022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150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FC28B6-2144-4760-B3DF-18C646FA52B1}" type="datetimeFigureOut">
              <a:rPr lang="en-US" smtClean="0"/>
              <a:t>3/3/2022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86505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6.jpe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51F38EA-B09F-4C97-9264-D1353869D1EA}" type="datetimeFigureOut">
              <a:rPr lang="en-US" smtClean="0"/>
              <a:t>3/3/2022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20" cstate="email">
                <a:duotone>
                  <a:schemeClr val="accent1">
                    <a:shade val="45000"/>
                    <a:satMod val="135000"/>
                  </a:schemeClr>
                  <a:prstClr val="white"/>
                </a:duotone>
                <a:extLst>
                  <a:ext uri="{BEBA8EAE-BF5A-486C-A8C5-ECC9F3942E4B}">
                    <a14:imgProps xmlns:a14="http://schemas.microsoft.com/office/drawing/2010/main">
                      <a14:imgLayer r:embed="rId21">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353420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0" r:id="rId13"/>
    <p:sldLayoutId id="2147483691" r:id="rId14"/>
    <p:sldLayoutId id="2147483693" r:id="rId15"/>
    <p:sldLayoutId id="2147483655" r:id="rId16"/>
    <p:sldLayoutId id="2147483652" r:id="rId17"/>
    <p:sldLayoutId id="2147483653" r:id="rId18"/>
  </p:sldLayoutIdLst>
  <p:txStyles>
    <p:titleStyle>
      <a:lvl1pPr algn="l" defTabSz="914400" rtl="0" eaLnBrk="1" latinLnBrk="0" hangingPunct="1">
        <a:lnSpc>
          <a:spcPct val="90000"/>
        </a:lnSpc>
        <a:spcBef>
          <a:spcPct val="0"/>
        </a:spcBef>
        <a:buNone/>
        <a:defRPr sz="5400" kern="1200" cap="all" baseline="0">
          <a:blipFill>
            <a:blip r:embed="rId22">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9B815D3-806C-4970-8CCE-49A568EE69C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22FA17-E9F5-438E-B2BB-96F126B4B6B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7B06B66-46EE-4F1A-9E98-B69E545B1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E922B0E1-BB12-4E88-8F94-89E3E20EC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02E2F3A9-1060-47ED-A087-F5F8B7C82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EAC969C-A248-46A2-8AB1-9800252FA952}" type="slidenum">
              <a:rPr lang="en-US" altLang="en-US"/>
              <a:pPr>
                <a:defRPr/>
              </a:pPr>
              <a:t>‹#›</a:t>
            </a:fld>
            <a:endParaRPr lang="en-US" altLang="en-US"/>
          </a:p>
        </p:txBody>
      </p:sp>
      <p:pic>
        <p:nvPicPr>
          <p:cNvPr id="1031" name="Picture 8">
            <a:extLst>
              <a:ext uri="{FF2B5EF4-FFF2-40B4-BE49-F238E27FC236}">
                <a16:creationId xmlns:a16="http://schemas.microsoft.com/office/drawing/2014/main" id="{28B6F3BB-DE25-42E5-8C71-F7300406F203}"/>
              </a:ext>
            </a:extLst>
          </p:cNvPr>
          <p:cNvPicPr>
            <a:picLocks noChangeAspect="1" noChangeArrowheads="1"/>
          </p:cNvPicPr>
          <p:nvPr userDrawn="1"/>
        </p:nvPicPr>
        <p:blipFill>
          <a:blip r:embed="rId6">
            <a:lum bright="54000" contrast="-66000"/>
            <a:extLst>
              <a:ext uri="{28A0092B-C50C-407E-A947-70E740481C1C}">
                <a14:useLocalDpi xmlns:a14="http://schemas.microsoft.com/office/drawing/2010/main"/>
              </a:ext>
            </a:extLst>
          </a:blip>
          <a:srcRect/>
          <a:stretch>
            <a:fillRect/>
          </a:stretch>
        </p:blipFill>
        <p:spPr bwMode="auto">
          <a:xfrm>
            <a:off x="5143500" y="0"/>
            <a:ext cx="7048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8473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9.xml"/><Relationship Id="rId1" Type="http://schemas.openxmlformats.org/officeDocument/2006/relationships/video" Target="https://www.youtube.com/embed/vrBHd41YqTc?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0.xml"/><Relationship Id="rId1" Type="http://schemas.openxmlformats.org/officeDocument/2006/relationships/video" Target="https://www.youtube.com/embed/DL7CklKfxa4?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9.xml"/><Relationship Id="rId1" Type="http://schemas.openxmlformats.org/officeDocument/2006/relationships/video" Target="https://www.youtube.com/embed/PTglCBLomXA?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9.xml"/><Relationship Id="rId1" Type="http://schemas.openxmlformats.org/officeDocument/2006/relationships/video" Target="https://www.youtube.com/embed/YR5ApYxkU-U?feature=oembed" TargetMode="Externa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9.xml"/><Relationship Id="rId1" Type="http://schemas.openxmlformats.org/officeDocument/2006/relationships/video" Target="https://www.youtube.com/embed/HuS5NuXRb5Y?feature=oembed" TargetMode="Externa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9.xml"/><Relationship Id="rId1" Type="http://schemas.openxmlformats.org/officeDocument/2006/relationships/video" Target="https://www.youtube.com/embed/5MDFX-dNtsM?start=592&amp;feature=oembed" TargetMode="Externa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7.xml"/><Relationship Id="rId1" Type="http://schemas.openxmlformats.org/officeDocument/2006/relationships/video" Target="https://www.youtube.com/embed/zmRPP2WXX0U?feature=oembed" TargetMode="Externa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9.xml"/><Relationship Id="rId1" Type="http://schemas.openxmlformats.org/officeDocument/2006/relationships/video" Target="https://www.youtube.com/embed/Lzf1K_hszcA?feature=oembed" TargetMode="Externa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1.xml"/><Relationship Id="rId1" Type="http://schemas.openxmlformats.org/officeDocument/2006/relationships/video" Target="https://www.youtube.com/embed/Qgz1q-D69WA?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7.jpeg"/><Relationship Id="rId5" Type="http://schemas.microsoft.com/office/2007/relationships/hdphoto" Target="../media/hdphoto5.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Layout" Target="../slideLayouts/slideLayout1.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20" y="51229"/>
            <a:ext cx="7772400" cy="754355"/>
          </a:xfrm>
        </p:spPr>
        <p:txBody>
          <a:bodyPr>
            <a:normAutofit/>
          </a:bodyPr>
          <a:lstStyle/>
          <a:p>
            <a:pPr>
              <a:lnSpc>
                <a:spcPts val="4700"/>
              </a:lnSpc>
              <a:spcBef>
                <a:spcPts val="1800"/>
              </a:spcBef>
              <a:spcAft>
                <a:spcPts val="1200"/>
              </a:spcAft>
            </a:pPr>
            <a:r>
              <a:rPr lang="en-US" dirty="0"/>
              <a:t>Chapter 12</a:t>
            </a:r>
            <a:endParaRPr lang="en-US" dirty="0">
              <a:solidFill>
                <a:srgbClr val="0000FF"/>
              </a:solidFill>
            </a:endParaRPr>
          </a:p>
        </p:txBody>
      </p:sp>
      <p:sp>
        <p:nvSpPr>
          <p:cNvPr id="3" name="Subtitle 2"/>
          <p:cNvSpPr>
            <a:spLocks noGrp="1"/>
          </p:cNvSpPr>
          <p:nvPr>
            <p:ph type="subTitle" idx="1"/>
          </p:nvPr>
        </p:nvSpPr>
        <p:spPr>
          <a:xfrm>
            <a:off x="4234207" y="0"/>
            <a:ext cx="6400800" cy="754355"/>
          </a:xfrm>
        </p:spPr>
        <p:txBody>
          <a:bodyPr>
            <a:normAutofit/>
          </a:bodyPr>
          <a:lstStyle/>
          <a:p>
            <a:r>
              <a:rPr lang="en-US" sz="4000" dirty="0">
                <a:solidFill>
                  <a:srgbClr val="A3232A"/>
                </a:solidFill>
              </a:rPr>
              <a:t>Responding to Literature</a:t>
            </a:r>
          </a:p>
        </p:txBody>
      </p:sp>
      <p:pic>
        <p:nvPicPr>
          <p:cNvPr id="10" name="Picture Placeholder 9" descr="A six-fold paper shows several scenes from  the Tale of Genji.">
            <a:extLst>
              <a:ext uri="{FF2B5EF4-FFF2-40B4-BE49-F238E27FC236}">
                <a16:creationId xmlns:a16="http://schemas.microsoft.com/office/drawing/2014/main" id="{A15E934E-C1D6-4DD4-9731-383BAF1FB818}"/>
              </a:ext>
            </a:extLst>
          </p:cNvPr>
          <p:cNvPicPr>
            <a:picLocks noGrp="1" noChangeAspect="1"/>
          </p:cNvPicPr>
          <p:nvPr>
            <p:ph type="pic" sz="quarter" idx="10"/>
          </p:nvPr>
        </p:nvPicPr>
        <p:blipFill>
          <a:blip r:embed="rId3"/>
          <a:stretch>
            <a:fillRect/>
          </a:stretch>
        </p:blipFill>
        <p:spPr>
          <a:xfrm>
            <a:off x="185357" y="754354"/>
            <a:ext cx="11821287" cy="4877512"/>
          </a:xfrm>
          <a:prstGeom prst="rect">
            <a:avLst/>
          </a:prstGeom>
          <a:ln>
            <a:noFill/>
          </a:ln>
          <a:effectLst>
            <a:softEdge rad="112500"/>
          </a:effectLst>
        </p:spPr>
      </p:pic>
      <p:sp>
        <p:nvSpPr>
          <p:cNvPr id="11" name="TextBox 10">
            <a:extLst>
              <a:ext uri="{FF2B5EF4-FFF2-40B4-BE49-F238E27FC236}">
                <a16:creationId xmlns:a16="http://schemas.microsoft.com/office/drawing/2014/main" id="{C389F525-1B35-4C21-A687-9B85651EE3EB}"/>
              </a:ext>
            </a:extLst>
          </p:cNvPr>
          <p:cNvSpPr txBox="1"/>
          <p:nvPr/>
        </p:nvSpPr>
        <p:spPr>
          <a:xfrm>
            <a:off x="531437" y="5631897"/>
            <a:ext cx="11129126" cy="1200329"/>
          </a:xfrm>
          <a:prstGeom prst="rect">
            <a:avLst/>
          </a:prstGeom>
          <a:noFill/>
        </p:spPr>
        <p:txBody>
          <a:bodyPr wrap="square">
            <a:spAutoFit/>
          </a:bodyPr>
          <a:lstStyle/>
          <a:p>
            <a:r>
              <a:rPr lang="en-US" b="0" i="1" dirty="0">
                <a:solidFill>
                  <a:srgbClr val="686868"/>
                </a:solidFill>
                <a:effectLst/>
                <a:latin typeface="SourceSansPro"/>
              </a:rPr>
              <a:t>The Tale of </a:t>
            </a:r>
            <a:r>
              <a:rPr lang="en-US" b="0" i="1" dirty="0" err="1">
                <a:solidFill>
                  <a:srgbClr val="686868"/>
                </a:solidFill>
                <a:effectLst/>
                <a:latin typeface="SourceSansPro"/>
              </a:rPr>
              <a:t>Genji</a:t>
            </a:r>
            <a:r>
              <a:rPr lang="en-US" b="0" i="1" dirty="0">
                <a:solidFill>
                  <a:srgbClr val="686868"/>
                </a:solidFill>
                <a:effectLst/>
                <a:latin typeface="SourceSansPro"/>
              </a:rPr>
              <a:t>,</a:t>
            </a:r>
            <a:r>
              <a:rPr lang="en-US" b="0" i="0" dirty="0">
                <a:solidFill>
                  <a:srgbClr val="686868"/>
                </a:solidFill>
                <a:effectLst/>
                <a:latin typeface="SourceSansPro"/>
              </a:rPr>
              <a:t> written in eleventh-century Japan by Lady Murasaki Shikibu, is the world’s first novel. As it chronicles the life and many loves of Prince </a:t>
            </a:r>
            <a:r>
              <a:rPr lang="en-US" b="0" i="0" dirty="0" err="1">
                <a:solidFill>
                  <a:srgbClr val="686868"/>
                </a:solidFill>
                <a:effectLst/>
                <a:latin typeface="SourceSansPro"/>
              </a:rPr>
              <a:t>Genji</a:t>
            </a:r>
            <a:r>
              <a:rPr lang="en-US" b="0" i="0" dirty="0">
                <a:solidFill>
                  <a:srgbClr val="686868"/>
                </a:solidFill>
                <a:effectLst/>
                <a:latin typeface="SourceSansPro"/>
              </a:rPr>
              <a:t>, the novel deals with the universal themes of coming of age, desire, and the passage of time, making it relevant even to today’s readers. The decorative screen shown here is illustrated with scenes from the novel. What stories do you see? What aspects about those stories might you relate to?</a:t>
            </a:r>
            <a:endParaRPr lang="en-US" dirty="0"/>
          </a:p>
        </p:txBody>
      </p:sp>
    </p:spTree>
    <p:extLst>
      <p:ext uri="{BB962C8B-B14F-4D97-AF65-F5344CB8AC3E}">
        <p14:creationId xmlns:p14="http://schemas.microsoft.com/office/powerpoint/2010/main" val="291533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FA3A274-9A0F-4D2E-B6DE-59B56E44106A}"/>
              </a:ext>
            </a:extLst>
          </p:cNvPr>
          <p:cNvSpPr>
            <a:spLocks noGrp="1" noChangeArrowheads="1"/>
          </p:cNvSpPr>
          <p:nvPr>
            <p:ph type="title"/>
          </p:nvPr>
        </p:nvSpPr>
        <p:spPr>
          <a:xfrm>
            <a:off x="76200" y="-38100"/>
            <a:ext cx="3886200" cy="1600200"/>
          </a:xfrm>
        </p:spPr>
        <p:txBody>
          <a:bodyPr/>
          <a:lstStyle/>
          <a:p>
            <a:r>
              <a:rPr lang="en-US" altLang="en-US" sz="3600" dirty="0">
                <a:latin typeface="SF Espresso Shack" panose="00000400000000000000" pitchFamily="2" charset="0"/>
                <a:cs typeface="SF Espresso Shack" panose="00000400000000000000" pitchFamily="2" charset="0"/>
              </a:rPr>
              <a:t>Robert Frost</a:t>
            </a:r>
          </a:p>
        </p:txBody>
      </p:sp>
      <p:sp>
        <p:nvSpPr>
          <p:cNvPr id="3075" name="Rectangle 3">
            <a:extLst>
              <a:ext uri="{FF2B5EF4-FFF2-40B4-BE49-F238E27FC236}">
                <a16:creationId xmlns:a16="http://schemas.microsoft.com/office/drawing/2014/main" id="{FF1428CA-483E-4394-BEAD-1D304712B980}"/>
              </a:ext>
            </a:extLst>
          </p:cNvPr>
          <p:cNvSpPr>
            <a:spLocks noGrp="1" noChangeArrowheads="1"/>
          </p:cNvSpPr>
          <p:nvPr>
            <p:ph idx="1"/>
          </p:nvPr>
        </p:nvSpPr>
        <p:spPr>
          <a:xfrm>
            <a:off x="5181600" y="152400"/>
            <a:ext cx="6553200" cy="7620000"/>
          </a:xfrm>
        </p:spPr>
        <p:txBody>
          <a:bodyPr/>
          <a:lstStyle/>
          <a:p>
            <a:pPr>
              <a:buFontTx/>
              <a:buNone/>
            </a:pPr>
            <a:r>
              <a:rPr lang="en-US" altLang="en-US" sz="2400" dirty="0">
                <a:latin typeface="Rockwell" panose="02060603020205020403" pitchFamily="18" charset="0"/>
              </a:rPr>
              <a:t>    Frost drew his images from the New England countryside and his language from New England speech. Although Frost’s images and voice often seem familiar and old, </a:t>
            </a:r>
            <a:r>
              <a:rPr lang="en-US" altLang="en-US" sz="2400" b="1" dirty="0">
                <a:latin typeface="Rockwell" panose="02060603020205020403" pitchFamily="18" charset="0"/>
              </a:rPr>
              <a:t>his observations have an edge of skepticism and irony that make his work, upon rereading, never as old-fashioned, easy, or carefree as it first appears</a:t>
            </a:r>
            <a:r>
              <a:rPr lang="en-US" altLang="en-US" sz="2400" dirty="0">
                <a:latin typeface="Rockwell" panose="02060603020205020403" pitchFamily="18" charset="0"/>
              </a:rPr>
              <a:t>. In being both traditional and skeptical, Frost’s poetry helped provide a link between the American poetry of the 19th century and that of the 20th century.</a:t>
            </a:r>
          </a:p>
          <a:p>
            <a:pPr>
              <a:buFontTx/>
              <a:buNone/>
            </a:pPr>
            <a:r>
              <a:rPr lang="en-US" altLang="en-US" sz="2400" dirty="0">
                <a:latin typeface="Rockwell" panose="02060603020205020403" pitchFamily="18" charset="0"/>
              </a:rPr>
              <a:t>    About Frost, President John F. Kennedy said, “He has bequeathed his nation a body of imperishable verse from which Americans will forever gain joy and understanding.”  Considered himself inspired by the poetry of Emily Dickinson.</a:t>
            </a:r>
          </a:p>
        </p:txBody>
      </p:sp>
      <p:pic>
        <p:nvPicPr>
          <p:cNvPr id="3076" name="Picture 4">
            <a:extLst>
              <a:ext uri="{FF2B5EF4-FFF2-40B4-BE49-F238E27FC236}">
                <a16:creationId xmlns:a16="http://schemas.microsoft.com/office/drawing/2014/main" id="{BF4AC441-DB25-4F8B-A44F-B4DD55AE8EA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1066800"/>
            <a:ext cx="39100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a:extLst>
              <a:ext uri="{FF2B5EF4-FFF2-40B4-BE49-F238E27FC236}">
                <a16:creationId xmlns:a16="http://schemas.microsoft.com/office/drawing/2014/main" id="{D555F5B7-544D-407D-AB45-BAAB2FF41503}"/>
              </a:ext>
            </a:extLst>
          </p:cNvPr>
          <p:cNvSpPr>
            <a:spLocks noChangeArrowheads="1"/>
          </p:cNvSpPr>
          <p:nvPr/>
        </p:nvSpPr>
        <p:spPr bwMode="auto">
          <a:xfrm>
            <a:off x="1905000" y="6096000"/>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44546A"/>
                </a:solidFill>
                <a:effectLst/>
                <a:uLnTx/>
                <a:uFillTx/>
                <a:latin typeface="Calibri" panose="020F0502020204030204" pitchFamily="34" charset="0"/>
                <a:ea typeface="+mn-ea"/>
                <a:cs typeface="+mn-cs"/>
              </a:rPr>
              <a:t>(1874-1963)</a:t>
            </a:r>
          </a:p>
        </p:txBody>
      </p:sp>
    </p:spTree>
    <p:extLst>
      <p:ext uri="{BB962C8B-B14F-4D97-AF65-F5344CB8AC3E}">
        <p14:creationId xmlns:p14="http://schemas.microsoft.com/office/powerpoint/2010/main" val="2395046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B12EA32-5190-49DC-A24B-3EA6DC4E98E1}"/>
              </a:ext>
            </a:extLst>
          </p:cNvPr>
          <p:cNvSpPr>
            <a:spLocks noGrp="1" noChangeArrowheads="1"/>
          </p:cNvSpPr>
          <p:nvPr>
            <p:ph type="title"/>
          </p:nvPr>
        </p:nvSpPr>
        <p:spPr/>
        <p:txBody>
          <a:bodyPr/>
          <a:lstStyle/>
          <a:p>
            <a:r>
              <a:rPr lang="en-US" altLang="en-US" dirty="0">
                <a:latin typeface="SF Espresso Shack" panose="00000400000000000000" pitchFamily="2" charset="0"/>
                <a:cs typeface="SF Espresso Shack" panose="00000400000000000000" pitchFamily="2" charset="0"/>
              </a:rPr>
              <a:t>Surprised by </a:t>
            </a:r>
            <a:br>
              <a:rPr lang="en-US" altLang="en-US" dirty="0">
                <a:latin typeface="SF Espresso Shack" panose="00000400000000000000" pitchFamily="2" charset="0"/>
                <a:cs typeface="SF Espresso Shack" panose="00000400000000000000" pitchFamily="2" charset="0"/>
              </a:rPr>
            </a:br>
            <a:r>
              <a:rPr lang="en-US" altLang="en-US" dirty="0">
                <a:latin typeface="SF Espresso Shack" panose="00000400000000000000" pitchFamily="2" charset="0"/>
                <a:cs typeface="SF Espresso Shack" panose="00000400000000000000" pitchFamily="2" charset="0"/>
              </a:rPr>
              <a:t>Frost-y poetry</a:t>
            </a:r>
          </a:p>
        </p:txBody>
      </p:sp>
      <p:sp>
        <p:nvSpPr>
          <p:cNvPr id="4099" name="Rectangle 3">
            <a:extLst>
              <a:ext uri="{FF2B5EF4-FFF2-40B4-BE49-F238E27FC236}">
                <a16:creationId xmlns:a16="http://schemas.microsoft.com/office/drawing/2014/main" id="{F3BFF10E-D9B2-44E5-8C42-3F338B1EF2BD}"/>
              </a:ext>
            </a:extLst>
          </p:cNvPr>
          <p:cNvSpPr>
            <a:spLocks noGrp="1" noChangeArrowheads="1"/>
          </p:cNvSpPr>
          <p:nvPr>
            <p:ph idx="1"/>
          </p:nvPr>
        </p:nvSpPr>
        <p:spPr>
          <a:xfrm>
            <a:off x="1524000" y="1752600"/>
            <a:ext cx="9144000" cy="4343400"/>
          </a:xfrm>
        </p:spPr>
        <p:txBody>
          <a:bodyPr/>
          <a:lstStyle/>
          <a:p>
            <a:pPr>
              <a:buFontTx/>
              <a:buNone/>
            </a:pPr>
            <a:r>
              <a:rPr lang="en-US" altLang="en-US" sz="2400" dirty="0">
                <a:latin typeface="FairfieldLH-Medium" charset="0"/>
              </a:rPr>
              <a:t>	Frost emphasizes that he wants to be just as surprised by the poem as is the reader. Frost contrasts scholars, who get their knowledge “with conscientious thoroughness along projected lines of logic,” with poets, who get theirs “cavalierly and as it happens in and out of books.”  </a:t>
            </a:r>
          </a:p>
          <a:p>
            <a:pPr>
              <a:buFontTx/>
              <a:buNone/>
            </a:pPr>
            <a:r>
              <a:rPr lang="en-US" altLang="en-US" b="1" i="1" dirty="0">
                <a:latin typeface="FairfieldLH-Medium" charset="0"/>
              </a:rPr>
              <a:t>So can we be “surprised” by America’s Poet Laureate? </a:t>
            </a:r>
          </a:p>
          <a:p>
            <a:pPr>
              <a:buFontTx/>
              <a:buNone/>
            </a:pPr>
            <a:r>
              <a:rPr lang="en-US" altLang="en-US" sz="2400" dirty="0">
                <a:latin typeface="FairfieldLH-Medium" charset="0"/>
              </a:rPr>
              <a:t>	Even his poem “The Road Not Taken” can be seen as darker than it usually is interpreted– maybe it makes no difference which road you take, cause they’re both “just as fair”…think about it…</a:t>
            </a:r>
            <a:endParaRPr lang="en-US" altLang="en-US" sz="2400" dirty="0"/>
          </a:p>
        </p:txBody>
      </p:sp>
    </p:spTree>
    <p:extLst>
      <p:ext uri="{BB962C8B-B14F-4D97-AF65-F5344CB8AC3E}">
        <p14:creationId xmlns:p14="http://schemas.microsoft.com/office/powerpoint/2010/main" val="2489887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Road Not Taken - Robert Frost (Powerful Life Poetry)">
            <a:hlinkClick r:id="" action="ppaction://media"/>
            <a:extLst>
              <a:ext uri="{FF2B5EF4-FFF2-40B4-BE49-F238E27FC236}">
                <a16:creationId xmlns:a16="http://schemas.microsoft.com/office/drawing/2014/main" id="{E142052E-2EF4-42C1-9CCC-FFC7901800ED}"/>
              </a:ext>
            </a:extLst>
          </p:cNvPr>
          <p:cNvPicPr>
            <a:picLocks noRot="1" noChangeAspect="1"/>
          </p:cNvPicPr>
          <p:nvPr>
            <a:videoFile r:link="rId1"/>
          </p:nvPr>
        </p:nvPicPr>
        <p:blipFill>
          <a:blip r:embed="rId3"/>
          <a:stretch>
            <a:fillRect/>
          </a:stretch>
        </p:blipFill>
        <p:spPr>
          <a:xfrm>
            <a:off x="0" y="-15875"/>
            <a:ext cx="12192000" cy="6889750"/>
          </a:xfrm>
          <a:prstGeom prst="rect">
            <a:avLst/>
          </a:prstGeom>
        </p:spPr>
      </p:pic>
    </p:spTree>
    <p:extLst>
      <p:ext uri="{BB962C8B-B14F-4D97-AF65-F5344CB8AC3E}">
        <p14:creationId xmlns:p14="http://schemas.microsoft.com/office/powerpoint/2010/main" val="380806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195DC20-8212-4565-9650-3716C805574D}"/>
              </a:ext>
            </a:extLst>
          </p:cNvPr>
          <p:cNvSpPr>
            <a:spLocks noGrp="1" noChangeArrowheads="1"/>
          </p:cNvSpPr>
          <p:nvPr>
            <p:ph type="title"/>
          </p:nvPr>
        </p:nvSpPr>
        <p:spPr>
          <a:xfrm>
            <a:off x="152400" y="76200"/>
            <a:ext cx="10515600" cy="1325563"/>
          </a:xfrm>
        </p:spPr>
        <p:txBody>
          <a:bodyPr/>
          <a:lstStyle/>
          <a:p>
            <a:r>
              <a:rPr lang="en-US" altLang="en-US" i="1" dirty="0">
                <a:latin typeface="SF Espresso Shack" panose="00000400000000000000" pitchFamily="2" charset="0"/>
                <a:cs typeface="SF Espresso Shack" panose="00000400000000000000" pitchFamily="2" charset="0"/>
              </a:rPr>
              <a:t>Question for thought</a:t>
            </a:r>
          </a:p>
        </p:txBody>
      </p:sp>
      <p:sp>
        <p:nvSpPr>
          <p:cNvPr id="5123" name="Rectangle 3">
            <a:extLst>
              <a:ext uri="{FF2B5EF4-FFF2-40B4-BE49-F238E27FC236}">
                <a16:creationId xmlns:a16="http://schemas.microsoft.com/office/drawing/2014/main" id="{3CF918D2-AB5A-436C-820E-F8361C9407EC}"/>
              </a:ext>
            </a:extLst>
          </p:cNvPr>
          <p:cNvSpPr>
            <a:spLocks noGrp="1" noChangeArrowheads="1"/>
          </p:cNvSpPr>
          <p:nvPr>
            <p:ph idx="1"/>
          </p:nvPr>
        </p:nvSpPr>
        <p:spPr>
          <a:xfrm>
            <a:off x="381000" y="1219200"/>
            <a:ext cx="5486400" cy="5410200"/>
          </a:xfrm>
        </p:spPr>
        <p:txBody>
          <a:bodyPr rtlCol="0">
            <a:normAutofit/>
          </a:bodyPr>
          <a:lstStyle/>
          <a:p>
            <a:pPr fontAlgn="auto">
              <a:spcAft>
                <a:spcPts val="0"/>
              </a:spcAft>
              <a:defRPr/>
            </a:pPr>
            <a:r>
              <a:rPr lang="en-US" altLang="en-US" sz="3600" dirty="0">
                <a:latin typeface="FairfieldLH-Medium" charset="0"/>
              </a:rPr>
              <a:t>Question: </a:t>
            </a:r>
            <a:r>
              <a:rPr lang="en-US" altLang="en-US" sz="3600" dirty="0"/>
              <a:t>Do walls protect us or isolate us?  What does Frost’s narrator actually say?  You need to close read.  But let’s see one possible reading.  </a:t>
            </a:r>
          </a:p>
          <a:p>
            <a:pPr marL="0" indent="0" fontAlgn="auto">
              <a:spcAft>
                <a:spcPts val="0"/>
              </a:spcAft>
              <a:buFont typeface="Arial" panose="020B0604020202020204" pitchFamily="34" charset="0"/>
              <a:buNone/>
              <a:defRPr/>
            </a:pPr>
            <a:endParaRPr lang="en-US" altLang="en-US" sz="3600" dirty="0"/>
          </a:p>
        </p:txBody>
      </p:sp>
      <p:pic>
        <p:nvPicPr>
          <p:cNvPr id="2" name="Online Media 1" title="&quot;Mending Wall&quot; by Robert Frost (read by Tom O'Bedlam)">
            <a:hlinkClick r:id="" action="ppaction://media"/>
            <a:extLst>
              <a:ext uri="{FF2B5EF4-FFF2-40B4-BE49-F238E27FC236}">
                <a16:creationId xmlns:a16="http://schemas.microsoft.com/office/drawing/2014/main" id="{48C00540-8C79-4F64-B586-13A9E0C850CF}"/>
              </a:ext>
            </a:extLst>
          </p:cNvPr>
          <p:cNvPicPr>
            <a:picLocks noRot="1" noChangeAspect="1"/>
          </p:cNvPicPr>
          <p:nvPr>
            <a:videoFile r:link="rId1"/>
          </p:nvPr>
        </p:nvPicPr>
        <p:blipFill>
          <a:blip r:embed="rId3"/>
          <a:stretch>
            <a:fillRect/>
          </a:stretch>
        </p:blipFill>
        <p:spPr>
          <a:xfrm>
            <a:off x="5932488" y="1138238"/>
            <a:ext cx="6107112" cy="4579937"/>
          </a:xfrm>
          <a:prstGeom prst="rect">
            <a:avLst/>
          </a:prstGeom>
        </p:spPr>
      </p:pic>
    </p:spTree>
    <p:extLst>
      <p:ext uri="{BB962C8B-B14F-4D97-AF65-F5344CB8AC3E}">
        <p14:creationId xmlns:p14="http://schemas.microsoft.com/office/powerpoint/2010/main" val="1665195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 calcmode="lin" valueType="num">
                                      <p:cBhvr additive="base">
                                        <p:cTn id="11"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
                </p:tgtEl>
              </p:cMediaNode>
            </p:video>
            <p:seq concurrent="1" nextAc="seek">
              <p:cTn id="14" restart="whenNotActive" fill="hold" evtFilter="cancelBubble" nodeType="interactiveSeq">
                <p:stCondLst>
                  <p:cond evt="onClick" delay="0">
                    <p:tgtEl>
                      <p:spTgt spid="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childTnLst>
        </p:cTn>
      </p:par>
    </p:tnLst>
    <p:bldLst>
      <p:bldP spid="5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a:extLst>
              <a:ext uri="{FF2B5EF4-FFF2-40B4-BE49-F238E27FC236}">
                <a16:creationId xmlns:a16="http://schemas.microsoft.com/office/drawing/2014/main" id="{C75E11B0-0C90-456F-8642-F4D3F0C74FAA}"/>
              </a:ext>
            </a:extLst>
          </p:cNvPr>
          <p:cNvSpPr txBox="1">
            <a:spLocks noChangeArrowheads="1"/>
          </p:cNvSpPr>
          <p:nvPr/>
        </p:nvSpPr>
        <p:spPr bwMode="auto">
          <a:xfrm>
            <a:off x="228600" y="1257300"/>
            <a:ext cx="24384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rPr>
              <a:t>Can you see how the connections are made?  </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sz="2800" dirty="0">
              <a:solidFill>
                <a:prstClr val="black"/>
              </a:solidFill>
              <a:latin typeface="Rockwell" panose="02060603020205020403"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Rockwell" panose="02060603020205020403" pitchFamily="18" charset="0"/>
              </a:rPr>
              <a:t>Pay attention to imagery in this video which will be repeated in others…</a:t>
            </a:r>
          </a:p>
        </p:txBody>
      </p:sp>
      <p:pic>
        <p:nvPicPr>
          <p:cNvPr id="4" name="Online Media 3" title="Mending Wall">
            <a:hlinkClick r:id="" action="ppaction://media"/>
            <a:extLst>
              <a:ext uri="{FF2B5EF4-FFF2-40B4-BE49-F238E27FC236}">
                <a16:creationId xmlns:a16="http://schemas.microsoft.com/office/drawing/2014/main" id="{E1AFB7B9-2C3E-4A79-9D1E-E55E8C25FFFD}"/>
              </a:ext>
            </a:extLst>
          </p:cNvPr>
          <p:cNvPicPr>
            <a:picLocks noRot="1" noChangeAspect="1"/>
          </p:cNvPicPr>
          <p:nvPr>
            <a:videoFile r:link="rId1"/>
          </p:nvPr>
        </p:nvPicPr>
        <p:blipFill>
          <a:blip r:embed="rId3"/>
          <a:stretch>
            <a:fillRect/>
          </a:stretch>
        </p:blipFill>
        <p:spPr>
          <a:xfrm>
            <a:off x="3022600" y="-9525"/>
            <a:ext cx="9169400" cy="6877050"/>
          </a:xfrm>
          <a:prstGeom prst="rect">
            <a:avLst/>
          </a:prstGeom>
        </p:spPr>
      </p:pic>
    </p:spTree>
    <p:extLst>
      <p:ext uri="{BB962C8B-B14F-4D97-AF65-F5344CB8AC3E}">
        <p14:creationId xmlns:p14="http://schemas.microsoft.com/office/powerpoint/2010/main" val="797872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84153CD-57B0-4DF6-8917-3CF9D2567E8C}"/>
              </a:ext>
            </a:extLst>
          </p:cNvPr>
          <p:cNvSpPr>
            <a:spLocks noGrp="1" noChangeArrowheads="1"/>
          </p:cNvSpPr>
          <p:nvPr>
            <p:ph type="title"/>
          </p:nvPr>
        </p:nvSpPr>
        <p:spPr>
          <a:xfrm>
            <a:off x="422275" y="228600"/>
            <a:ext cx="7772400" cy="1600200"/>
          </a:xfrm>
        </p:spPr>
        <p:txBody>
          <a:bodyPr/>
          <a:lstStyle/>
          <a:p>
            <a:r>
              <a:rPr lang="en-US" altLang="en-US" sz="3600" dirty="0">
                <a:latin typeface="SF Espresso Shack" panose="00000400000000000000" pitchFamily="2" charset="0"/>
                <a:cs typeface="SF Espresso Shack" panose="00000400000000000000" pitchFamily="2" charset="0"/>
              </a:rPr>
              <a:t>Thematic Interpretive Link: </a:t>
            </a:r>
            <a:br>
              <a:rPr lang="en-US" altLang="en-US" sz="3600" dirty="0">
                <a:latin typeface="SF Espresso Shack" panose="00000400000000000000" pitchFamily="2" charset="0"/>
                <a:cs typeface="SF Espresso Shack" panose="00000400000000000000" pitchFamily="2" charset="0"/>
              </a:rPr>
            </a:br>
            <a:r>
              <a:rPr lang="en-US" altLang="en-US" sz="3600" dirty="0">
                <a:latin typeface="SF Espresso Shack" panose="00000400000000000000" pitchFamily="2" charset="0"/>
                <a:cs typeface="SF Espresso Shack" panose="00000400000000000000" pitchFamily="2" charset="0"/>
              </a:rPr>
              <a:t>Walls As Isolation or Protection?</a:t>
            </a:r>
          </a:p>
        </p:txBody>
      </p:sp>
      <p:sp>
        <p:nvSpPr>
          <p:cNvPr id="8195" name="Rectangle 3">
            <a:extLst>
              <a:ext uri="{FF2B5EF4-FFF2-40B4-BE49-F238E27FC236}">
                <a16:creationId xmlns:a16="http://schemas.microsoft.com/office/drawing/2014/main" id="{3B40A764-F13D-4186-A020-23D3C74F021C}"/>
              </a:ext>
            </a:extLst>
          </p:cNvPr>
          <p:cNvSpPr>
            <a:spLocks noGrp="1" noChangeArrowheads="1"/>
          </p:cNvSpPr>
          <p:nvPr>
            <p:ph idx="1"/>
          </p:nvPr>
        </p:nvSpPr>
        <p:spPr>
          <a:xfrm>
            <a:off x="304800" y="1795806"/>
            <a:ext cx="6520206" cy="4689835"/>
          </a:xfrm>
          <a:solidFill>
            <a:schemeClr val="bg1">
              <a:alpha val="60000"/>
            </a:schemeClr>
          </a:solidFill>
        </p:spPr>
        <p:txBody>
          <a:bodyPr/>
          <a:lstStyle/>
          <a:p>
            <a:pPr>
              <a:buFontTx/>
              <a:buNone/>
            </a:pPr>
            <a:r>
              <a:rPr lang="en-US" altLang="en-US" sz="3600" dirty="0">
                <a:latin typeface="Rockwell" panose="02060603020205020403" pitchFamily="18" charset="0"/>
              </a:rPr>
              <a:t>	Humankind erects and maintains real and symbolic barriers to </a:t>
            </a:r>
            <a:r>
              <a:rPr lang="en-US" altLang="en-US" sz="3600" b="1" dirty="0">
                <a:latin typeface="Rockwell" panose="02060603020205020403" pitchFamily="18" charset="0"/>
              </a:rPr>
              <a:t>protect and defend</a:t>
            </a:r>
            <a:r>
              <a:rPr lang="en-US" altLang="en-US" sz="3600" dirty="0">
                <a:latin typeface="Rockwell" panose="02060603020205020403" pitchFamily="18" charset="0"/>
              </a:rPr>
              <a:t> opposing stances, beliefs and territories. The resulting lack of communication often then reinforces those barriers. Is it often to detrimental effect?</a:t>
            </a:r>
          </a:p>
        </p:txBody>
      </p:sp>
      <p:pic>
        <p:nvPicPr>
          <p:cNvPr id="8196" name="Picture 9">
            <a:extLst>
              <a:ext uri="{FF2B5EF4-FFF2-40B4-BE49-F238E27FC236}">
                <a16:creationId xmlns:a16="http://schemas.microsoft.com/office/drawing/2014/main" id="{DD7CB12A-B5BE-4E64-A651-36C2AC7048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81825" y="1028700"/>
            <a:ext cx="4465638"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10">
            <a:extLst>
              <a:ext uri="{FF2B5EF4-FFF2-40B4-BE49-F238E27FC236}">
                <a16:creationId xmlns:a16="http://schemas.microsoft.com/office/drawing/2014/main" id="{BEF46020-2A48-47F3-B9D4-9D7F511BE087}"/>
              </a:ext>
            </a:extLst>
          </p:cNvPr>
          <p:cNvSpPr txBox="1">
            <a:spLocks noChangeArrowheads="1"/>
          </p:cNvSpPr>
          <p:nvPr/>
        </p:nvSpPr>
        <p:spPr bwMode="auto">
          <a:xfrm>
            <a:off x="5029200" y="58293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50000"/>
              </a:spcBef>
              <a:spcAft>
                <a:spcPct val="0"/>
              </a:spcAft>
              <a:buClrTx/>
              <a:buSzTx/>
              <a:buFontTx/>
              <a:buNone/>
              <a:tabLst/>
              <a:defRPr/>
            </a:pPr>
            <a:r>
              <a:rPr kumimoji="0" lang="en-US" altLang="en-US" sz="1800" b="0" i="1" u="none" strike="noStrike" kern="1200" cap="none" spc="0" normalizeH="0" baseline="0" noProof="0">
                <a:ln>
                  <a:noFill/>
                </a:ln>
                <a:solidFill>
                  <a:prstClr val="black"/>
                </a:solidFill>
                <a:effectLst/>
                <a:uLnTx/>
                <a:uFillTx/>
                <a:latin typeface="Calibri" panose="020F0502020204030204" pitchFamily="34" charset="0"/>
                <a:ea typeface="+mn-ea"/>
                <a:cs typeface="+mn-cs"/>
              </a:rPr>
              <a:t>“Something there is that doesn’t love a wall…”</a:t>
            </a:r>
          </a:p>
        </p:txBody>
      </p:sp>
    </p:spTree>
    <p:extLst>
      <p:ext uri="{BB962C8B-B14F-4D97-AF65-F5344CB8AC3E}">
        <p14:creationId xmlns:p14="http://schemas.microsoft.com/office/powerpoint/2010/main" val="285746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6B41E9C-8684-4260-AD99-6230AFD3647D}"/>
              </a:ext>
            </a:extLst>
          </p:cNvPr>
          <p:cNvSpPr>
            <a:spLocks noGrp="1" noChangeArrowheads="1"/>
          </p:cNvSpPr>
          <p:nvPr>
            <p:ph type="title"/>
          </p:nvPr>
        </p:nvSpPr>
        <p:spPr>
          <a:xfrm>
            <a:off x="304800" y="152400"/>
            <a:ext cx="6705600" cy="1143000"/>
          </a:xfrm>
        </p:spPr>
        <p:txBody>
          <a:bodyPr rtlCol="0">
            <a:normAutofit fontScale="90000"/>
          </a:bodyPr>
          <a:lstStyle/>
          <a:p>
            <a:pPr fontAlgn="auto">
              <a:spcAft>
                <a:spcPts val="0"/>
              </a:spcAft>
              <a:defRPr/>
            </a:pPr>
            <a:r>
              <a:rPr lang="en-US" altLang="en-US" sz="4000" dirty="0">
                <a:latin typeface="SF Espresso Shack" panose="00000400000000000000" pitchFamily="2" charset="0"/>
                <a:cs typeface="SF Espresso Shack" panose="00000400000000000000" pitchFamily="2" charset="0"/>
              </a:rPr>
              <a:t>What does Pink Floyd have to do with it?</a:t>
            </a:r>
          </a:p>
        </p:txBody>
      </p:sp>
      <p:sp>
        <p:nvSpPr>
          <p:cNvPr id="7171" name="Rectangle 3">
            <a:extLst>
              <a:ext uri="{FF2B5EF4-FFF2-40B4-BE49-F238E27FC236}">
                <a16:creationId xmlns:a16="http://schemas.microsoft.com/office/drawing/2014/main" id="{F7F9F411-9AA9-4EB5-AFE0-01A108D328F3}"/>
              </a:ext>
            </a:extLst>
          </p:cNvPr>
          <p:cNvSpPr>
            <a:spLocks noGrp="1" noChangeArrowheads="1"/>
          </p:cNvSpPr>
          <p:nvPr>
            <p:ph idx="1"/>
          </p:nvPr>
        </p:nvSpPr>
        <p:spPr>
          <a:xfrm>
            <a:off x="304800" y="1447800"/>
            <a:ext cx="7772400" cy="5410200"/>
          </a:xfrm>
          <a:solidFill>
            <a:schemeClr val="bg1"/>
          </a:solidFill>
        </p:spPr>
        <p:txBody>
          <a:bodyPr rtlCol="0">
            <a:normAutofit fontScale="92500" lnSpcReduction="20000"/>
          </a:bodyPr>
          <a:lstStyle/>
          <a:p>
            <a:pPr fontAlgn="auto">
              <a:spcAft>
                <a:spcPts val="0"/>
              </a:spcAft>
              <a:buFontTx/>
              <a:buNone/>
              <a:defRPr/>
            </a:pPr>
            <a:r>
              <a:rPr lang="en-US" altLang="en-US" sz="2400" b="1" dirty="0">
                <a:latin typeface="Verdana" panose="020B0604030504040204" pitchFamily="34" charset="0"/>
              </a:rPr>
              <a:t>	Another Brick in the Wall</a:t>
            </a:r>
            <a:br>
              <a:rPr lang="en-US" altLang="en-US" sz="2400" dirty="0">
                <a:latin typeface="Verdana" panose="020B0604030504040204" pitchFamily="34" charset="0"/>
              </a:rPr>
            </a:br>
            <a:r>
              <a:rPr lang="en-US" altLang="en-US" sz="2400" dirty="0">
                <a:latin typeface="Verdana" panose="020B0604030504040204" pitchFamily="34" charset="0"/>
              </a:rPr>
              <a:t>We don’t need no education </a:t>
            </a:r>
            <a:br>
              <a:rPr lang="en-US" altLang="en-US" sz="2400" dirty="0">
                <a:latin typeface="Verdana" panose="020B0604030504040204" pitchFamily="34" charset="0"/>
              </a:rPr>
            </a:br>
            <a:r>
              <a:rPr lang="en-US" altLang="en-US" sz="2400" dirty="0">
                <a:latin typeface="Verdana" panose="020B0604030504040204" pitchFamily="34" charset="0"/>
              </a:rPr>
              <a:t>We don’t need no thought control </a:t>
            </a:r>
            <a:br>
              <a:rPr lang="en-US" altLang="en-US" sz="2400" dirty="0">
                <a:latin typeface="Verdana" panose="020B0604030504040204" pitchFamily="34" charset="0"/>
              </a:rPr>
            </a:br>
            <a:r>
              <a:rPr lang="en-US" altLang="en-US" sz="2400" dirty="0">
                <a:latin typeface="Verdana" panose="020B0604030504040204" pitchFamily="34" charset="0"/>
              </a:rPr>
              <a:t>No dark sarcasm in the classroom </a:t>
            </a:r>
            <a:br>
              <a:rPr lang="en-US" altLang="en-US" sz="2400" dirty="0">
                <a:latin typeface="Verdana" panose="020B0604030504040204" pitchFamily="34" charset="0"/>
              </a:rPr>
            </a:br>
            <a:r>
              <a:rPr lang="en-US" altLang="en-US" sz="2400" dirty="0">
                <a:latin typeface="Verdana" panose="020B0604030504040204" pitchFamily="34" charset="0"/>
              </a:rPr>
              <a:t>Teachers leave them kids alone </a:t>
            </a:r>
            <a:br>
              <a:rPr lang="en-US" altLang="en-US" sz="2400" dirty="0">
                <a:latin typeface="Verdana" panose="020B0604030504040204" pitchFamily="34" charset="0"/>
              </a:rPr>
            </a:br>
            <a:r>
              <a:rPr lang="en-US" altLang="en-US" sz="2400" dirty="0">
                <a:latin typeface="Verdana" panose="020B0604030504040204" pitchFamily="34" charset="0"/>
              </a:rPr>
              <a:t>Hey teacher leave them kids alone! </a:t>
            </a:r>
            <a:br>
              <a:rPr lang="en-US" altLang="en-US" sz="2400" dirty="0">
                <a:latin typeface="Verdana" panose="020B0604030504040204" pitchFamily="34" charset="0"/>
              </a:rPr>
            </a:br>
            <a:r>
              <a:rPr lang="en-US" altLang="en-US" sz="2400" dirty="0">
                <a:latin typeface="Verdana" panose="020B0604030504040204" pitchFamily="34" charset="0"/>
              </a:rPr>
              <a:t>All in all it's just another brick in the wall </a:t>
            </a:r>
            <a:br>
              <a:rPr lang="en-US" altLang="en-US" sz="2400" dirty="0">
                <a:latin typeface="Verdana" panose="020B0604030504040204" pitchFamily="34" charset="0"/>
              </a:rPr>
            </a:br>
            <a:r>
              <a:rPr lang="en-US" altLang="en-US" sz="2400" dirty="0">
                <a:latin typeface="Verdana" panose="020B0604030504040204" pitchFamily="34" charset="0"/>
              </a:rPr>
              <a:t>All in all you're just another brick in the wall </a:t>
            </a:r>
            <a:br>
              <a:rPr lang="en-US" altLang="en-US" sz="2400" dirty="0">
                <a:latin typeface="Verdana" panose="020B0604030504040204" pitchFamily="34" charset="0"/>
              </a:rPr>
            </a:br>
            <a:br>
              <a:rPr lang="en-US" altLang="en-US" sz="2400" dirty="0">
                <a:latin typeface="Verdana" panose="020B0604030504040204" pitchFamily="34" charset="0"/>
              </a:rPr>
            </a:br>
            <a:r>
              <a:rPr lang="en-US" altLang="en-US" sz="2400" i="1" dirty="0">
                <a:latin typeface="Verdana" panose="020B0604030504040204" pitchFamily="34" charset="0"/>
              </a:rPr>
              <a:t>[chorus at end by pupils from the Fourth </a:t>
            </a:r>
            <a:br>
              <a:rPr lang="en-US" altLang="en-US" sz="2400" i="1" dirty="0">
                <a:latin typeface="Verdana" panose="020B0604030504040204" pitchFamily="34" charset="0"/>
              </a:rPr>
            </a:br>
            <a:r>
              <a:rPr lang="en-US" altLang="en-US" sz="2400" i="1" dirty="0">
                <a:latin typeface="Verdana" panose="020B0604030504040204" pitchFamily="34" charset="0"/>
              </a:rPr>
              <a:t>Form Music Class Islington </a:t>
            </a:r>
            <a:br>
              <a:rPr lang="en-US" altLang="en-US" sz="2400" i="1" dirty="0">
                <a:latin typeface="Verdana" panose="020B0604030504040204" pitchFamily="34" charset="0"/>
              </a:rPr>
            </a:br>
            <a:r>
              <a:rPr lang="en-US" altLang="en-US" sz="2400" i="1" dirty="0">
                <a:latin typeface="Verdana" panose="020B0604030504040204" pitchFamily="34" charset="0"/>
              </a:rPr>
              <a:t>Green School, London]</a:t>
            </a:r>
            <a:br>
              <a:rPr lang="en-US" altLang="en-US" sz="2400" dirty="0">
                <a:latin typeface="Verdana" panose="020B0604030504040204" pitchFamily="34" charset="0"/>
              </a:rPr>
            </a:br>
            <a:br>
              <a:rPr lang="en-US" altLang="en-US" sz="2400" dirty="0">
                <a:latin typeface="Verdana" panose="020B0604030504040204" pitchFamily="34" charset="0"/>
              </a:rPr>
            </a:br>
            <a:r>
              <a:rPr lang="en-US" altLang="en-US" sz="2400" dirty="0">
                <a:latin typeface="Verdana" panose="020B0604030504040204" pitchFamily="34" charset="0"/>
              </a:rPr>
              <a:t>We don’t need no education </a:t>
            </a:r>
            <a:br>
              <a:rPr lang="en-US" altLang="en-US" sz="2400" dirty="0">
                <a:latin typeface="Verdana" panose="020B0604030504040204" pitchFamily="34" charset="0"/>
              </a:rPr>
            </a:br>
            <a:r>
              <a:rPr lang="en-US" altLang="en-US" sz="2400" dirty="0">
                <a:latin typeface="Verdana" panose="020B0604030504040204" pitchFamily="34" charset="0"/>
              </a:rPr>
              <a:t>We don’t need no thought control </a:t>
            </a:r>
            <a:br>
              <a:rPr lang="en-US" altLang="en-US" sz="2400" dirty="0">
                <a:latin typeface="Verdana" panose="020B0604030504040204" pitchFamily="34" charset="0"/>
              </a:rPr>
            </a:br>
            <a:r>
              <a:rPr lang="en-US" altLang="en-US" sz="2400" dirty="0">
                <a:latin typeface="Verdana" panose="020B0604030504040204" pitchFamily="34" charset="0"/>
              </a:rPr>
              <a:t>No dark sarcasm in the classroom </a:t>
            </a:r>
            <a:br>
              <a:rPr lang="en-US" altLang="en-US" sz="2400" dirty="0">
                <a:latin typeface="Verdana" panose="020B0604030504040204" pitchFamily="34" charset="0"/>
              </a:rPr>
            </a:br>
            <a:r>
              <a:rPr lang="en-US" altLang="en-US" sz="2400" dirty="0">
                <a:latin typeface="Verdana" panose="020B0604030504040204" pitchFamily="34" charset="0"/>
              </a:rPr>
              <a:t>Teachers leave them kids alone </a:t>
            </a:r>
            <a:br>
              <a:rPr lang="en-US" altLang="en-US" sz="2400" dirty="0">
                <a:latin typeface="Verdana" panose="020B0604030504040204" pitchFamily="34" charset="0"/>
              </a:rPr>
            </a:br>
            <a:r>
              <a:rPr lang="en-US" altLang="en-US" sz="2400" dirty="0">
                <a:latin typeface="Verdana" panose="020B0604030504040204" pitchFamily="34" charset="0"/>
              </a:rPr>
              <a:t>Hey teacher! leave us kids alone! </a:t>
            </a:r>
            <a:br>
              <a:rPr lang="en-US" altLang="en-US" sz="2400" dirty="0">
                <a:latin typeface="Verdana" panose="020B0604030504040204" pitchFamily="34" charset="0"/>
              </a:rPr>
            </a:br>
            <a:r>
              <a:rPr lang="en-US" altLang="en-US" sz="2400" dirty="0">
                <a:latin typeface="Verdana" panose="020B0604030504040204" pitchFamily="34" charset="0"/>
              </a:rPr>
              <a:t>All in all you're just another brick in the wall! </a:t>
            </a:r>
            <a:br>
              <a:rPr lang="en-US" altLang="en-US" sz="2400" dirty="0">
                <a:latin typeface="Verdana" panose="020B0604030504040204" pitchFamily="34" charset="0"/>
              </a:rPr>
            </a:br>
            <a:r>
              <a:rPr lang="en-US" altLang="en-US" sz="2400" dirty="0">
                <a:latin typeface="Verdana" panose="020B0604030504040204" pitchFamily="34" charset="0"/>
              </a:rPr>
              <a:t>All in all you're just another brick in the wall.</a:t>
            </a:r>
          </a:p>
        </p:txBody>
      </p:sp>
      <p:pic>
        <p:nvPicPr>
          <p:cNvPr id="9220" name="Picture 4">
            <a:extLst>
              <a:ext uri="{FF2B5EF4-FFF2-40B4-BE49-F238E27FC236}">
                <a16:creationId xmlns:a16="http://schemas.microsoft.com/office/drawing/2014/main" id="{4CCFE83A-A1FD-458E-8512-519FDC353F0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62838" y="-55563"/>
            <a:ext cx="4881562" cy="698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00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Online Media 1" title="Pink Floyd - Another Brick In The Wall (HQ)">
            <a:hlinkClick r:id="" action="ppaction://media"/>
            <a:extLst>
              <a:ext uri="{FF2B5EF4-FFF2-40B4-BE49-F238E27FC236}">
                <a16:creationId xmlns:a16="http://schemas.microsoft.com/office/drawing/2014/main" id="{ABBDFA43-BCFE-41D0-9362-F0641BC21427}"/>
              </a:ext>
            </a:extLst>
          </p:cNvPr>
          <p:cNvPicPr>
            <a:picLocks noRot="1" noChangeAspect="1"/>
          </p:cNvPicPr>
          <p:nvPr>
            <a:videoFile r:link="rId1"/>
          </p:nvPr>
        </p:nvPicPr>
        <p:blipFill>
          <a:blip r:embed="rId4"/>
          <a:stretch>
            <a:fillRect/>
          </a:stretch>
        </p:blipFill>
        <p:spPr>
          <a:xfrm>
            <a:off x="1524000" y="0"/>
            <a:ext cx="9144000" cy="6858000"/>
          </a:xfrm>
          <a:prstGeom prst="rect">
            <a:avLst/>
          </a:prstGeom>
        </p:spPr>
      </p:pic>
    </p:spTree>
    <p:extLst>
      <p:ext uri="{BB962C8B-B14F-4D97-AF65-F5344CB8AC3E}">
        <p14:creationId xmlns:p14="http://schemas.microsoft.com/office/powerpoint/2010/main" val="4071671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4FA57C4-888D-4CA1-8CAE-9EB50683CB23}"/>
              </a:ext>
            </a:extLst>
          </p:cNvPr>
          <p:cNvSpPr>
            <a:spLocks noChangeArrowheads="1"/>
          </p:cNvSpPr>
          <p:nvPr/>
        </p:nvSpPr>
        <p:spPr bwMode="auto">
          <a:xfrm>
            <a:off x="5943600" y="1166813"/>
            <a:ext cx="5562600" cy="5078313"/>
          </a:xfrm>
          <a:prstGeom prst="rect">
            <a:avLst/>
          </a:prstGeom>
          <a:solidFill>
            <a:schemeClr val="bg1"/>
          </a:solidFill>
          <a:ln>
            <a:noFill/>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rPr>
              <a:t>This song is considered by many to be a masterful psychological portrait of two lonely people, cut off from most human contact. Speculation on what barriers turned these individuals into loners.</a:t>
            </a:r>
          </a:p>
        </p:txBody>
      </p:sp>
      <p:pic>
        <p:nvPicPr>
          <p:cNvPr id="11267" name="Picture 3">
            <a:extLst>
              <a:ext uri="{FF2B5EF4-FFF2-40B4-BE49-F238E27FC236}">
                <a16:creationId xmlns:a16="http://schemas.microsoft.com/office/drawing/2014/main" id="{19FA180D-7AF6-4595-9859-09EAD6B003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208088"/>
            <a:ext cx="5181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a:extLst>
              <a:ext uri="{FF2B5EF4-FFF2-40B4-BE49-F238E27FC236}">
                <a16:creationId xmlns:a16="http://schemas.microsoft.com/office/drawing/2014/main" id="{20DB7159-4A27-4A01-842E-1AFB47758F0F}"/>
              </a:ext>
            </a:extLst>
          </p:cNvPr>
          <p:cNvSpPr>
            <a:spLocks noChangeArrowheads="1"/>
          </p:cNvSpPr>
          <p:nvPr/>
        </p:nvSpPr>
        <p:spPr bwMode="auto">
          <a:xfrm>
            <a:off x="228600" y="322263"/>
            <a:ext cx="69707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SF Espresso Shack" pitchFamily="2" charset="0"/>
                <a:ea typeface="+mn-ea"/>
                <a:cs typeface="+mn-cs"/>
              </a:rPr>
              <a:t>Now we’ll look at The Beatles’ “Eleanor Rigby.”</a:t>
            </a:r>
          </a:p>
        </p:txBody>
      </p:sp>
      <p:sp>
        <p:nvSpPr>
          <p:cNvPr id="11269" name="Text Box 5">
            <a:extLst>
              <a:ext uri="{FF2B5EF4-FFF2-40B4-BE49-F238E27FC236}">
                <a16:creationId xmlns:a16="http://schemas.microsoft.com/office/drawing/2014/main" id="{806B21F6-3AAB-450D-AC15-F4EBAAE5965A}"/>
              </a:ext>
            </a:extLst>
          </p:cNvPr>
          <p:cNvSpPr txBox="1">
            <a:spLocks noChangeArrowheads="1"/>
          </p:cNvSpPr>
          <p:nvPr/>
        </p:nvSpPr>
        <p:spPr bwMode="auto">
          <a:xfrm>
            <a:off x="533400" y="5856288"/>
            <a:ext cx="5257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Rockwell" panose="02060603020205020403" pitchFamily="18" charset="0"/>
              </a:rPr>
              <a:t>From Liverpool.  </a:t>
            </a:r>
            <a:r>
              <a:rPr kumimoji="0" lang="en-US" altLang="en-US" sz="1800" b="1" i="0" u="none" strike="noStrike" kern="1200" cap="none" spc="0" normalizeH="0" baseline="0" noProof="0" dirty="0">
                <a:ln>
                  <a:noFill/>
                </a:ln>
                <a:solidFill>
                  <a:prstClr val="black"/>
                </a:solidFill>
                <a:effectLst/>
                <a:uLnTx/>
                <a:uFillTx/>
                <a:latin typeface="Rockwell" panose="02060603020205020403" pitchFamily="18" charset="0"/>
              </a:rPr>
              <a:t>Does the statue invite company? Does it fight isolation?</a:t>
            </a:r>
          </a:p>
        </p:txBody>
      </p:sp>
    </p:spTree>
    <p:extLst>
      <p:ext uri="{BB962C8B-B14F-4D97-AF65-F5344CB8AC3E}">
        <p14:creationId xmlns:p14="http://schemas.microsoft.com/office/powerpoint/2010/main" val="1850881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Online Media 1" title="The Beatles - Eleanor Rigby (From &quot;Yellow Submarine&quot;)">
            <a:hlinkClick r:id="" action="ppaction://media"/>
            <a:extLst>
              <a:ext uri="{FF2B5EF4-FFF2-40B4-BE49-F238E27FC236}">
                <a16:creationId xmlns:a16="http://schemas.microsoft.com/office/drawing/2014/main" id="{DD59230D-58E8-4EA6-803E-9127032FC1B8}"/>
              </a:ext>
            </a:extLst>
          </p:cNvPr>
          <p:cNvPicPr>
            <a:picLocks noRot="1" noChangeAspect="1"/>
          </p:cNvPicPr>
          <p:nvPr>
            <a:videoFile r:link="rId1"/>
          </p:nvPr>
        </p:nvPicPr>
        <p:blipFill>
          <a:blip r:embed="rId4"/>
          <a:stretch>
            <a:fillRect/>
          </a:stretch>
        </p:blipFill>
        <p:spPr>
          <a:xfrm>
            <a:off x="0" y="-15875"/>
            <a:ext cx="12165013" cy="6873875"/>
          </a:xfrm>
          <a:prstGeom prst="rect">
            <a:avLst/>
          </a:prstGeom>
        </p:spPr>
      </p:pic>
    </p:spTree>
    <p:extLst>
      <p:ext uri="{BB962C8B-B14F-4D97-AF65-F5344CB8AC3E}">
        <p14:creationId xmlns:p14="http://schemas.microsoft.com/office/powerpoint/2010/main" val="2979398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97CE84F2-F2C9-4DC3-8603-ED2BC8B69640}"/>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Close Reading</a:t>
            </a:r>
          </a:p>
        </p:txBody>
      </p:sp>
      <p:sp>
        <p:nvSpPr>
          <p:cNvPr id="3" name="Content Placeholder 2">
            <a:extLst>
              <a:ext uri="{FF2B5EF4-FFF2-40B4-BE49-F238E27FC236}">
                <a16:creationId xmlns:a16="http://schemas.microsoft.com/office/drawing/2014/main" id="{CF490C15-08A6-4504-83A6-9D7DA7F1D3FD}"/>
              </a:ext>
            </a:extLst>
          </p:cNvPr>
          <p:cNvSpPr>
            <a:spLocks noGrp="1"/>
          </p:cNvSpPr>
          <p:nvPr>
            <p:ph idx="1"/>
          </p:nvPr>
        </p:nvSpPr>
        <p:spPr>
          <a:xfrm>
            <a:off x="5053780" y="599768"/>
            <a:ext cx="6074467" cy="5572432"/>
          </a:xfrm>
        </p:spPr>
        <p:txBody>
          <a:bodyPr anchor="ctr">
            <a:normAutofit fontScale="92500" lnSpcReduction="20000"/>
          </a:bodyPr>
          <a:lstStyle/>
          <a:p>
            <a:pPr marL="0" indent="0">
              <a:buNone/>
            </a:pPr>
            <a:r>
              <a:rPr lang="en-US" sz="3200" b="0" i="0" dirty="0">
                <a:effectLst/>
              </a:rPr>
              <a:t>Typically, a writing assignment in a literature or humanities course requires you to read closely a literary work (short story, novel, play, or poem) and then to divide it into elements, explain its meaning, and support your interpretation with evidence from the work. You might also be asked to evaluate a selection or to compare and contrast several readings. Such analysis is not an end; its purpose is to illuminate the meaning of the work, to help you and others understand it better.</a:t>
            </a:r>
            <a:endParaRPr lang="en-US" sz="3200"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57573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39000" b="-39000"/>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FF227E7-9635-41D1-857A-895C6CF3DD90}"/>
              </a:ext>
            </a:extLst>
          </p:cNvPr>
          <p:cNvSpPr>
            <a:spLocks noGrp="1" noChangeArrowheads="1"/>
          </p:cNvSpPr>
          <p:nvPr>
            <p:ph type="title"/>
          </p:nvPr>
        </p:nvSpPr>
        <p:spPr>
          <a:xfrm>
            <a:off x="304800" y="47625"/>
            <a:ext cx="7772400" cy="1143000"/>
          </a:xfrm>
        </p:spPr>
        <p:txBody>
          <a:bodyPr/>
          <a:lstStyle/>
          <a:p>
            <a:r>
              <a:rPr lang="en-US" altLang="en-US" sz="3200" dirty="0">
                <a:latin typeface="SF Espresso Shack" panose="00000400000000000000" pitchFamily="2" charset="0"/>
                <a:cs typeface="SF Espresso Shack" panose="00000400000000000000" pitchFamily="2" charset="0"/>
              </a:rPr>
              <a:t>Think about</a:t>
            </a:r>
          </a:p>
        </p:txBody>
      </p:sp>
      <p:sp>
        <p:nvSpPr>
          <p:cNvPr id="18435" name="Rectangle 3">
            <a:extLst>
              <a:ext uri="{FF2B5EF4-FFF2-40B4-BE49-F238E27FC236}">
                <a16:creationId xmlns:a16="http://schemas.microsoft.com/office/drawing/2014/main" id="{3F52CA74-004D-4E24-8250-A6F3AD7C7E0F}"/>
              </a:ext>
            </a:extLst>
          </p:cNvPr>
          <p:cNvSpPr>
            <a:spLocks noGrp="1" noChangeArrowheads="1"/>
          </p:cNvSpPr>
          <p:nvPr>
            <p:ph idx="1"/>
          </p:nvPr>
        </p:nvSpPr>
        <p:spPr>
          <a:xfrm>
            <a:off x="0" y="914399"/>
            <a:ext cx="5943600" cy="5895975"/>
          </a:xfrm>
          <a:solidFill>
            <a:schemeClr val="bg1"/>
          </a:solidFill>
        </p:spPr>
        <p:txBody>
          <a:bodyPr rtlCol="0">
            <a:noAutofit/>
          </a:bodyPr>
          <a:lstStyle/>
          <a:p>
            <a:pPr marL="457200" lvl="1" indent="0" eaLnBrk="0" fontAlgn="auto" hangingPunct="0">
              <a:spcBef>
                <a:spcPct val="0"/>
              </a:spcBef>
              <a:spcAft>
                <a:spcPts val="0"/>
              </a:spcAft>
              <a:buNone/>
              <a:defRPr/>
            </a:pPr>
            <a:r>
              <a:rPr lang="en-US" altLang="en-US" sz="2500" dirty="0">
                <a:latin typeface="Rockwell" panose="02060603020205020403" pitchFamily="18" charset="0"/>
              </a:rPr>
              <a:t>Actual walls in history </a:t>
            </a:r>
          </a:p>
          <a:p>
            <a:pPr marL="1371600" lvl="2" indent="-457200" eaLnBrk="0" fontAlgn="auto" hangingPunct="0">
              <a:spcBef>
                <a:spcPct val="0"/>
              </a:spcBef>
              <a:spcAft>
                <a:spcPts val="0"/>
              </a:spcAft>
              <a:defRPr/>
            </a:pPr>
            <a:r>
              <a:rPr lang="en-US" altLang="en-US" sz="2500" dirty="0">
                <a:latin typeface="Rockwell" panose="02060603020205020403" pitchFamily="18" charset="0"/>
              </a:rPr>
              <a:t>Great Wall of China,</a:t>
            </a:r>
          </a:p>
          <a:p>
            <a:pPr marL="1371600" lvl="2" indent="-457200" eaLnBrk="0" fontAlgn="auto" hangingPunct="0">
              <a:spcBef>
                <a:spcPct val="0"/>
              </a:spcBef>
              <a:spcAft>
                <a:spcPts val="0"/>
              </a:spcAft>
              <a:defRPr/>
            </a:pPr>
            <a:r>
              <a:rPr lang="en-US" altLang="en-US" sz="2500" dirty="0">
                <a:latin typeface="Rockwell" panose="02060603020205020403" pitchFamily="18" charset="0"/>
              </a:rPr>
              <a:t>Berlin Wall</a:t>
            </a:r>
          </a:p>
          <a:p>
            <a:pPr marL="1371600" lvl="2" indent="-457200" eaLnBrk="0" fontAlgn="auto" hangingPunct="0">
              <a:spcBef>
                <a:spcPct val="0"/>
              </a:spcBef>
              <a:spcAft>
                <a:spcPts val="0"/>
              </a:spcAft>
              <a:defRPr/>
            </a:pPr>
            <a:r>
              <a:rPr lang="en-US" altLang="en-US" sz="2500" dirty="0">
                <a:latin typeface="Rockwell" panose="02060603020205020403" pitchFamily="18" charset="0"/>
              </a:rPr>
              <a:t>Iron Curtain? Bamboo Curtain?</a:t>
            </a:r>
          </a:p>
          <a:p>
            <a:pPr marL="457200" lvl="1" indent="0" eaLnBrk="0" fontAlgn="auto" hangingPunct="0">
              <a:spcBef>
                <a:spcPct val="0"/>
              </a:spcBef>
              <a:spcAft>
                <a:spcPts val="0"/>
              </a:spcAft>
              <a:buNone/>
              <a:defRPr/>
            </a:pPr>
            <a:r>
              <a:rPr lang="en-US" altLang="en-US" sz="2500" dirty="0">
                <a:latin typeface="Rockwell" panose="02060603020205020403" pitchFamily="18" charset="0"/>
              </a:rPr>
              <a:t>Symbolic walls? </a:t>
            </a:r>
          </a:p>
          <a:p>
            <a:pPr marL="1371600" lvl="2" indent="-457200" eaLnBrk="0" fontAlgn="auto" hangingPunct="0">
              <a:spcBef>
                <a:spcPct val="0"/>
              </a:spcBef>
              <a:spcAft>
                <a:spcPts val="0"/>
              </a:spcAft>
              <a:defRPr/>
            </a:pPr>
            <a:r>
              <a:rPr lang="en-US" altLang="en-US" sz="2500" dirty="0">
                <a:latin typeface="Rockwell" panose="02060603020205020403" pitchFamily="18" charset="0"/>
              </a:rPr>
              <a:t>Glass ceilings</a:t>
            </a:r>
          </a:p>
          <a:p>
            <a:pPr marL="1371600" lvl="2" indent="-457200" eaLnBrk="0" fontAlgn="auto" hangingPunct="0">
              <a:spcBef>
                <a:spcPct val="0"/>
              </a:spcBef>
              <a:spcAft>
                <a:spcPts val="0"/>
              </a:spcAft>
              <a:defRPr/>
            </a:pPr>
            <a:r>
              <a:rPr lang="en-US" altLang="en-US" sz="2500" dirty="0">
                <a:latin typeface="Rockwell" panose="02060603020205020403" pitchFamily="18" charset="0"/>
              </a:rPr>
              <a:t>Cultural/class barriers?</a:t>
            </a:r>
          </a:p>
          <a:p>
            <a:pPr marL="1371600" lvl="2" indent="-457200" eaLnBrk="0" fontAlgn="auto" hangingPunct="0">
              <a:spcBef>
                <a:spcPct val="0"/>
              </a:spcBef>
              <a:spcAft>
                <a:spcPts val="0"/>
              </a:spcAft>
              <a:defRPr/>
            </a:pPr>
            <a:r>
              <a:rPr lang="en-US" altLang="en-US" sz="2500" dirty="0">
                <a:latin typeface="Rockwell" panose="02060603020205020403" pitchFamily="18" charset="0"/>
              </a:rPr>
              <a:t>Geographic Borders?</a:t>
            </a:r>
          </a:p>
          <a:p>
            <a:pPr marL="457200" lvl="1" indent="0" eaLnBrk="0" fontAlgn="auto" hangingPunct="0">
              <a:spcBef>
                <a:spcPct val="0"/>
              </a:spcBef>
              <a:spcAft>
                <a:spcPts val="0"/>
              </a:spcAft>
              <a:buNone/>
              <a:defRPr/>
            </a:pPr>
            <a:r>
              <a:rPr lang="en-US" altLang="en-US" sz="2500" dirty="0">
                <a:latin typeface="Rockwell" panose="02060603020205020403" pitchFamily="18" charset="0"/>
              </a:rPr>
              <a:t>What do walls represent physically, psychologically, and politically. </a:t>
            </a:r>
          </a:p>
          <a:p>
            <a:pPr marL="457200" lvl="1" indent="0" eaLnBrk="0" fontAlgn="auto" hangingPunct="0">
              <a:spcBef>
                <a:spcPct val="0"/>
              </a:spcBef>
              <a:spcAft>
                <a:spcPts val="0"/>
              </a:spcAft>
              <a:buNone/>
              <a:defRPr/>
            </a:pPr>
            <a:endParaRPr lang="en-US" altLang="en-US" sz="2500" dirty="0">
              <a:latin typeface="Rockwell" panose="02060603020205020403" pitchFamily="18" charset="0"/>
            </a:endParaRPr>
          </a:p>
          <a:p>
            <a:pPr marL="457200" lvl="1" indent="0" eaLnBrk="0" fontAlgn="auto" hangingPunct="0">
              <a:spcBef>
                <a:spcPct val="0"/>
              </a:spcBef>
              <a:spcAft>
                <a:spcPts val="0"/>
              </a:spcAft>
              <a:buNone/>
              <a:defRPr/>
            </a:pPr>
            <a:r>
              <a:rPr lang="en-US" altLang="en-US" sz="2500" dirty="0">
                <a:latin typeface="Rockwell" panose="02060603020205020403" pitchFamily="18" charset="0"/>
              </a:rPr>
              <a:t>What kind of barriers in communication in today’s world (i.e. language, overuse(?) of technology)</a:t>
            </a:r>
          </a:p>
        </p:txBody>
      </p:sp>
      <p:pic>
        <p:nvPicPr>
          <p:cNvPr id="13316" name="Picture 5" descr="Great Wall of China | Beijing | China | AFAR">
            <a:extLst>
              <a:ext uri="{FF2B5EF4-FFF2-40B4-BE49-F238E27FC236}">
                <a16:creationId xmlns:a16="http://schemas.microsoft.com/office/drawing/2014/main" id="{03976E22-B13B-4485-8579-955AAF06F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6138" y="922338"/>
            <a:ext cx="6167437" cy="4648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45859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39000" b="-39000"/>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8B0A1D5-5A67-4153-95FE-876A2E2A9EC8}"/>
              </a:ext>
            </a:extLst>
          </p:cNvPr>
          <p:cNvSpPr>
            <a:spLocks noGrp="1" noChangeArrowheads="1"/>
          </p:cNvSpPr>
          <p:nvPr>
            <p:ph type="title" idx="4294967295"/>
          </p:nvPr>
        </p:nvSpPr>
        <p:spPr>
          <a:xfrm>
            <a:off x="774569" y="228600"/>
            <a:ext cx="7772400" cy="381000"/>
          </a:xfrm>
          <a:solidFill>
            <a:schemeClr val="bg1"/>
          </a:solidFill>
        </p:spPr>
        <p:txBody>
          <a:bodyPr rtlCol="0">
            <a:noAutofit/>
          </a:bodyPr>
          <a:lstStyle/>
          <a:p>
            <a:pPr fontAlgn="auto">
              <a:spcAft>
                <a:spcPts val="0"/>
              </a:spcAft>
              <a:defRPr/>
            </a:pPr>
            <a:r>
              <a:rPr lang="en-US" altLang="en-US" sz="2400" dirty="0">
                <a:latin typeface="Rockwell" panose="02060603020205020403" pitchFamily="18" charset="0"/>
              </a:rPr>
              <a:t>What else do we use walls for?  </a:t>
            </a:r>
            <a:br>
              <a:rPr lang="en-US" altLang="en-US" sz="2400" dirty="0">
                <a:latin typeface="Rockwell" panose="02060603020205020403" pitchFamily="18" charset="0"/>
              </a:rPr>
            </a:br>
            <a:r>
              <a:rPr lang="en-US" altLang="en-US" sz="2400" dirty="0">
                <a:latin typeface="Rockwell" panose="02060603020205020403" pitchFamily="18" charset="0"/>
              </a:rPr>
              <a:t>Other kinds of walls here in the U.S.?</a:t>
            </a:r>
            <a:endParaRPr lang="en-US" altLang="en-US" sz="4800" dirty="0">
              <a:latin typeface="Rockwell" panose="02060603020205020403" pitchFamily="18" charset="0"/>
            </a:endParaRPr>
          </a:p>
        </p:txBody>
      </p:sp>
      <p:pic>
        <p:nvPicPr>
          <p:cNvPr id="15363" name="Picture 3">
            <a:extLst>
              <a:ext uri="{FF2B5EF4-FFF2-40B4-BE49-F238E27FC236}">
                <a16:creationId xmlns:a16="http://schemas.microsoft.com/office/drawing/2014/main" id="{56259846-7DC5-4481-BF92-C524967508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5656" y="769938"/>
            <a:ext cx="10580688" cy="60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9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Online Media 1" title="&quot;Berlin Wall&quot; Speech - President Reagan's Address at the Brandenburg Gate - 6/12/87">
            <a:hlinkClick r:id="" action="ppaction://media"/>
            <a:extLst>
              <a:ext uri="{FF2B5EF4-FFF2-40B4-BE49-F238E27FC236}">
                <a16:creationId xmlns:a16="http://schemas.microsoft.com/office/drawing/2014/main" id="{08070D88-2445-465C-BC52-1B6078E2DA4E}"/>
              </a:ext>
            </a:extLst>
          </p:cNvPr>
          <p:cNvPicPr>
            <a:picLocks noRot="1" noChangeAspect="1"/>
          </p:cNvPicPr>
          <p:nvPr>
            <a:videoFile r:link="rId1"/>
          </p:nvPr>
        </p:nvPicPr>
        <p:blipFill>
          <a:blip r:embed="rId4"/>
          <a:stretch>
            <a:fillRect/>
          </a:stretch>
        </p:blipFill>
        <p:spPr>
          <a:xfrm>
            <a:off x="1524000" y="0"/>
            <a:ext cx="9144000" cy="6858000"/>
          </a:xfrm>
          <a:prstGeom prst="rect">
            <a:avLst/>
          </a:prstGeom>
        </p:spPr>
      </p:pic>
    </p:spTree>
    <p:extLst>
      <p:ext uri="{BB962C8B-B14F-4D97-AF65-F5344CB8AC3E}">
        <p14:creationId xmlns:p14="http://schemas.microsoft.com/office/powerpoint/2010/main" val="3984001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Online Media 1" title="The fall of the Berlin Wall in 1989">
            <a:hlinkClick r:id="" action="ppaction://media"/>
            <a:extLst>
              <a:ext uri="{FF2B5EF4-FFF2-40B4-BE49-F238E27FC236}">
                <a16:creationId xmlns:a16="http://schemas.microsoft.com/office/drawing/2014/main" id="{F8577BA5-18A8-47CD-92B4-4D755EE463AF}"/>
              </a:ext>
            </a:extLst>
          </p:cNvPr>
          <p:cNvPicPr>
            <a:picLocks noRot="1" noChangeAspect="1"/>
          </p:cNvPicPr>
          <p:nvPr>
            <a:videoFile r:link="rId1"/>
          </p:nvPr>
        </p:nvPicPr>
        <p:blipFill>
          <a:blip r:embed="rId4"/>
          <a:stretch>
            <a:fillRect/>
          </a:stretch>
        </p:blipFill>
        <p:spPr>
          <a:xfrm>
            <a:off x="1530285" y="4714"/>
            <a:ext cx="9131431" cy="6848573"/>
          </a:xfrm>
          <a:prstGeom prst="rect">
            <a:avLst/>
          </a:prstGeom>
        </p:spPr>
      </p:pic>
    </p:spTree>
    <p:extLst>
      <p:ext uri="{BB962C8B-B14F-4D97-AF65-F5344CB8AC3E}">
        <p14:creationId xmlns:p14="http://schemas.microsoft.com/office/powerpoint/2010/main" val="92567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11C05B19-2DF4-43E0-B76E-2FE9BBBFBBAB}"/>
              </a:ext>
            </a:extLst>
          </p:cNvPr>
          <p:cNvSpPr txBox="1">
            <a:spLocks noChangeArrowheads="1"/>
          </p:cNvSpPr>
          <p:nvPr/>
        </p:nvSpPr>
        <p:spPr bwMode="auto">
          <a:xfrm>
            <a:off x="304800" y="150813"/>
            <a:ext cx="5334000"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b="0" i="0" u="none" strike="noStrike" kern="1200" cap="none" spc="0" normalizeH="0" baseline="0" noProof="0" dirty="0">
                <a:ln>
                  <a:noFill/>
                </a:ln>
                <a:solidFill>
                  <a:prstClr val="black"/>
                </a:solidFill>
                <a:effectLst/>
                <a:uLnTx/>
                <a:uFillTx/>
                <a:latin typeface="Rockwell" panose="02060603020205020403" pitchFamily="18" charset="0"/>
              </a:rPr>
              <a:t>Walls?  Should we as a society continue to “tear them down”? In some ways, this speech is viewed as an incredible moment of American History.  Is it Literature?  Is it poetry?  </a:t>
            </a:r>
          </a:p>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en-US" altLang="en-US" b="0" i="0" u="none" strike="noStrike" kern="1200" cap="none" spc="0" normalizeH="0" baseline="0" noProof="0" dirty="0">
              <a:ln>
                <a:noFill/>
              </a:ln>
              <a:solidFill>
                <a:prstClr val="black"/>
              </a:solidFill>
              <a:effectLst/>
              <a:uLnTx/>
              <a:uFillTx/>
              <a:latin typeface="Rockwell" panose="02060603020205020403" pitchFamily="18" charset="0"/>
            </a:endParaRP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b="0" i="0" u="none" strike="noStrike" kern="1200" cap="none" spc="0" normalizeH="0" baseline="0" noProof="0" dirty="0">
                <a:ln>
                  <a:noFill/>
                </a:ln>
                <a:solidFill>
                  <a:prstClr val="black"/>
                </a:solidFill>
                <a:effectLst/>
                <a:uLnTx/>
                <a:uFillTx/>
                <a:latin typeface="Rockwell" panose="02060603020205020403" pitchFamily="18" charset="0"/>
              </a:rPr>
              <a:t>And then such a text enters the Popular Culture, and gets changed.  What is the image of “The Great Communicator” here? Why?</a:t>
            </a:r>
          </a:p>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en-US" altLang="en-US" b="0" i="0" u="none" strike="noStrike" kern="1200" cap="none" spc="0" normalizeH="0" baseline="0" noProof="0" dirty="0">
              <a:ln>
                <a:noFill/>
              </a:ln>
              <a:solidFill>
                <a:prstClr val="black"/>
              </a:solidFill>
              <a:effectLst/>
              <a:uLnTx/>
              <a:uFillTx/>
              <a:latin typeface="Rockwell" panose="02060603020205020403" pitchFamily="18" charset="0"/>
            </a:endParaRP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b="0" i="0" u="none" strike="noStrike" kern="1200" cap="none" spc="0" normalizeH="0" baseline="0" noProof="0" dirty="0">
                <a:ln>
                  <a:noFill/>
                </a:ln>
                <a:solidFill>
                  <a:prstClr val="black"/>
                </a:solidFill>
                <a:effectLst/>
                <a:uLnTx/>
                <a:uFillTx/>
                <a:latin typeface="Rockwell" panose="02060603020205020403" pitchFamily="18" charset="0"/>
              </a:rPr>
              <a:t>What is our final verdict on walls, then?  Literature, movies, music, all have themes related to isolation &amp; walls.  Something there is that doesn’t love them, in pop culture.</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b="0" i="0" u="none" strike="noStrike" kern="1200" cap="none" spc="0" normalizeH="0" baseline="0" noProof="0" dirty="0">
                <a:ln>
                  <a:noFill/>
                </a:ln>
                <a:solidFill>
                  <a:prstClr val="black"/>
                </a:solidFill>
                <a:effectLst/>
                <a:uLnTx/>
                <a:uFillTx/>
                <a:latin typeface="Rockwell" panose="02060603020205020403" pitchFamily="18" charset="0"/>
              </a:rPr>
              <a:t>Frost may seem old fashioned, “nice” poetry, at first, but he really addresses an important modern issue.  Isolation?  Or Protection?  Which is it?  Can it be both?</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b="0" i="0" u="none" strike="noStrike" kern="1200" cap="none" spc="0" normalizeH="0" baseline="0" noProof="0" dirty="0">
                <a:ln>
                  <a:noFill/>
                </a:ln>
                <a:solidFill>
                  <a:prstClr val="black"/>
                </a:solidFill>
                <a:effectLst/>
                <a:uLnTx/>
                <a:uFillTx/>
                <a:latin typeface="Rockwell" panose="02060603020205020403" pitchFamily="18" charset="0"/>
              </a:rPr>
              <a:t>Or, </a:t>
            </a:r>
            <a:r>
              <a:rPr kumimoji="0" lang="en-US" altLang="en-US" b="1" i="0" u="none" strike="noStrike" kern="1200" cap="none" spc="0" normalizeH="0" baseline="0" noProof="0" dirty="0">
                <a:ln>
                  <a:noFill/>
                </a:ln>
                <a:solidFill>
                  <a:prstClr val="black"/>
                </a:solidFill>
                <a:effectLst/>
                <a:uLnTx/>
                <a:uFillTx/>
                <a:latin typeface="Rockwell" panose="02060603020205020403" pitchFamily="18" charset="0"/>
              </a:rPr>
              <a:t>sometimes, walls can be used for symbolic functions, too, which can represent healing…</a:t>
            </a:r>
            <a:r>
              <a:rPr kumimoji="0" lang="en-US" altLang="en-US" b="0" i="0" u="none" strike="noStrike" kern="1200" cap="none" spc="0" normalizeH="0" baseline="0" noProof="0" dirty="0">
                <a:ln>
                  <a:noFill/>
                </a:ln>
                <a:solidFill>
                  <a:prstClr val="black"/>
                </a:solidFill>
                <a:effectLst/>
                <a:uLnTx/>
                <a:uFillTx/>
                <a:latin typeface="Rockwell" panose="02060603020205020403" pitchFamily="18" charset="0"/>
              </a:rPr>
              <a:t> </a:t>
            </a:r>
          </a:p>
        </p:txBody>
      </p:sp>
      <p:pic>
        <p:nvPicPr>
          <p:cNvPr id="2" name="Online Media 1" title="Family Guy - Ronald Reagan">
            <a:hlinkClick r:id="" action="ppaction://media"/>
            <a:extLst>
              <a:ext uri="{FF2B5EF4-FFF2-40B4-BE49-F238E27FC236}">
                <a16:creationId xmlns:a16="http://schemas.microsoft.com/office/drawing/2014/main" id="{FFFC1A38-8DBE-41A5-A59D-A646DD16FEDC}"/>
              </a:ext>
            </a:extLst>
          </p:cNvPr>
          <p:cNvPicPr>
            <a:picLocks noRot="1" noChangeAspect="1"/>
          </p:cNvPicPr>
          <p:nvPr>
            <a:videoFile r:link="rId1"/>
          </p:nvPr>
        </p:nvPicPr>
        <p:blipFill>
          <a:blip r:embed="rId4"/>
          <a:stretch>
            <a:fillRect/>
          </a:stretch>
        </p:blipFill>
        <p:spPr>
          <a:xfrm>
            <a:off x="5900738" y="990600"/>
            <a:ext cx="5994400" cy="4495800"/>
          </a:xfrm>
          <a:prstGeom prst="rect">
            <a:avLst/>
          </a:prstGeom>
        </p:spPr>
      </p:pic>
    </p:spTree>
    <p:extLst>
      <p:ext uri="{BB962C8B-B14F-4D97-AF65-F5344CB8AC3E}">
        <p14:creationId xmlns:p14="http://schemas.microsoft.com/office/powerpoint/2010/main" val="3332611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8DC20BE-2EE3-423E-8873-7E684D033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A693EB7-865B-49B6-B0F4-7D3289D18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319511D-8951-4C0E-A98B-0B070288FE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76" name="Oval 75">
              <a:extLst>
                <a:ext uri="{FF2B5EF4-FFF2-40B4-BE49-F238E27FC236}">
                  <a16:creationId xmlns:a16="http://schemas.microsoft.com/office/drawing/2014/main" id="{E94F28A5-172A-481A-818A-BEBB655CA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C84E780-BE3B-4240-9EA0-F435AE760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9B59A592-D2CE-40BE-B3E1-1B8D16F67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E99B7A38-17B0-4FB6-8DC2-568C4655A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FF4C7269-B196-486D-A47F-77BB23AAE9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ED89A2E8-95F8-4827-9432-1AA7E8257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ectangle 82">
            <a:extLst>
              <a:ext uri="{FF2B5EF4-FFF2-40B4-BE49-F238E27FC236}">
                <a16:creationId xmlns:a16="http://schemas.microsoft.com/office/drawing/2014/main" id="{F3856C81-415E-484F-93E4-C329F454D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CC95D42B-FBF3-4C81-8FD4-CBED235411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86" name="Straight Connector 85">
              <a:extLst>
                <a:ext uri="{FF2B5EF4-FFF2-40B4-BE49-F238E27FC236}">
                  <a16:creationId xmlns:a16="http://schemas.microsoft.com/office/drawing/2014/main" id="{F9A2762D-96C8-43A9-8FB4-B893A422FD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80D8D0F-A2C7-4629-B042-A99DF4CD1F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AA066E0-8819-4B74-B577-4F86B6ACB3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86822E5-6B0C-4271-AAEB-6E5B9AB9B8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18639AD1-4D74-4424-B02C-50AAADBE06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77278" y="4945279"/>
            <a:ext cx="1285875" cy="549007"/>
            <a:chOff x="7029447" y="3514725"/>
            <a:chExt cx="1285875" cy="549007"/>
          </a:xfrm>
        </p:grpSpPr>
        <p:cxnSp>
          <p:nvCxnSpPr>
            <p:cNvPr id="92" name="Straight Connector 91">
              <a:extLst>
                <a:ext uri="{FF2B5EF4-FFF2-40B4-BE49-F238E27FC236}">
                  <a16:creationId xmlns:a16="http://schemas.microsoft.com/office/drawing/2014/main" id="{741F3A5D-026C-48FF-BE29-DFBA51A917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5E9F231-9EEC-48FA-BD74-DF5FBF7354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EA3E55D-272D-4836-BF1B-B46C0248A0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9887AC4-55DC-42D7-B003-76ED4B52D0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97" name="Rectangle 96">
            <a:extLst>
              <a:ext uri="{FF2B5EF4-FFF2-40B4-BE49-F238E27FC236}">
                <a16:creationId xmlns:a16="http://schemas.microsoft.com/office/drawing/2014/main" id="{B29481A6-9A3B-4120-9C9D-8BD206C92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54E220D0-6FEB-4727-960C-B637712D71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0" name="Straight Connector 99">
              <a:extLst>
                <a:ext uri="{FF2B5EF4-FFF2-40B4-BE49-F238E27FC236}">
                  <a16:creationId xmlns:a16="http://schemas.microsoft.com/office/drawing/2014/main" id="{30854E48-F0D5-4C38-80CF-950BE37A8F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6529B87-72DD-45B8-89EC-6358F8678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A5B663B-04AC-4C76-A8D2-80D94C33A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BB4FF8E-FA13-4808-9658-DC67573F79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9458" name="Rectangle 2">
            <a:extLst>
              <a:ext uri="{FF2B5EF4-FFF2-40B4-BE49-F238E27FC236}">
                <a16:creationId xmlns:a16="http://schemas.microsoft.com/office/drawing/2014/main" id="{3BBD63F1-334A-4C60-91FC-CC4AC24D7553}"/>
              </a:ext>
            </a:extLst>
          </p:cNvPr>
          <p:cNvSpPr>
            <a:spLocks noGrp="1" noChangeArrowheads="1"/>
          </p:cNvSpPr>
          <p:nvPr>
            <p:ph type="title"/>
          </p:nvPr>
        </p:nvSpPr>
        <p:spPr>
          <a:xfrm>
            <a:off x="458440" y="226160"/>
            <a:ext cx="5107366" cy="5481275"/>
          </a:xfrm>
          <a:noFill/>
        </p:spPr>
        <p:txBody>
          <a:bodyPr vert="horz" lIns="91440" tIns="45720" rIns="91440" bIns="45720" rtlCol="0" anchor="t">
            <a:normAutofit/>
          </a:bodyPr>
          <a:lstStyle/>
          <a:p>
            <a:r>
              <a:rPr lang="en-US" altLang="en-US" sz="4800" kern="1200" dirty="0">
                <a:solidFill>
                  <a:schemeClr val="bg1"/>
                </a:solidFill>
                <a:latin typeface="SF Espresso Shack" panose="00000400000000000000" pitchFamily="2" charset="0"/>
                <a:cs typeface="SF Espresso Shack" panose="00000400000000000000" pitchFamily="2" charset="0"/>
              </a:rPr>
              <a:t>can walls “heal” too? </a:t>
            </a:r>
          </a:p>
        </p:txBody>
      </p:sp>
      <p:grpSp>
        <p:nvGrpSpPr>
          <p:cNvPr id="105" name="Group 104">
            <a:extLst>
              <a:ext uri="{FF2B5EF4-FFF2-40B4-BE49-F238E27FC236}">
                <a16:creationId xmlns:a16="http://schemas.microsoft.com/office/drawing/2014/main" id="{1D788327-7D9D-4E47-846F-020A8F5E2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009063" y="3253797"/>
            <a:ext cx="304800" cy="429768"/>
            <a:chOff x="215328" y="-46937"/>
            <a:chExt cx="304800" cy="2773841"/>
          </a:xfrm>
        </p:grpSpPr>
        <p:cxnSp>
          <p:nvCxnSpPr>
            <p:cNvPr id="106" name="Straight Connector 105">
              <a:extLst>
                <a:ext uri="{FF2B5EF4-FFF2-40B4-BE49-F238E27FC236}">
                  <a16:creationId xmlns:a16="http://schemas.microsoft.com/office/drawing/2014/main" id="{AB903337-D6B8-41EE-B6A3-4329C8D8E7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0D28A68-745E-44CC-A29E-0EB13A8442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B18D645-DE9C-49EB-85CC-C100857976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7BB3B1F-5029-47B9-B1A5-2469BF49D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2" name="Online Media 1" title="Bringing The Wall That Heals to Communities Across the Country">
            <a:hlinkClick r:id="" action="ppaction://media"/>
            <a:extLst>
              <a:ext uri="{FF2B5EF4-FFF2-40B4-BE49-F238E27FC236}">
                <a16:creationId xmlns:a16="http://schemas.microsoft.com/office/drawing/2014/main" id="{CBFF47BC-5E69-4179-ADA8-F4E1F1383846}"/>
              </a:ext>
            </a:extLst>
          </p:cNvPr>
          <p:cNvPicPr>
            <a:picLocks noRot="1" noChangeAspect="1"/>
          </p:cNvPicPr>
          <p:nvPr>
            <a:videoFile r:link="rId1"/>
          </p:nvPr>
        </p:nvPicPr>
        <p:blipFill>
          <a:blip r:embed="rId3"/>
          <a:stretch>
            <a:fillRect/>
          </a:stretch>
        </p:blipFill>
        <p:spPr>
          <a:xfrm>
            <a:off x="3272927" y="1587363"/>
            <a:ext cx="8398335" cy="4745060"/>
          </a:xfrm>
          <a:prstGeom prst="rect">
            <a:avLst/>
          </a:prstGeom>
        </p:spPr>
      </p:pic>
    </p:spTree>
    <p:extLst>
      <p:ext uri="{BB962C8B-B14F-4D97-AF65-F5344CB8AC3E}">
        <p14:creationId xmlns:p14="http://schemas.microsoft.com/office/powerpoint/2010/main" val="3013813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34507A-47D2-47ED-ABEB-58F78FBA7347}"/>
              </a:ext>
            </a:extLst>
          </p:cNvPr>
          <p:cNvSpPr>
            <a:spLocks noGrp="1"/>
          </p:cNvSpPr>
          <p:nvPr>
            <p:ph sz="half" idx="1"/>
          </p:nvPr>
        </p:nvSpPr>
        <p:spPr>
          <a:xfrm>
            <a:off x="6608668" y="-1"/>
            <a:ext cx="5419934" cy="6759019"/>
          </a:xfrm>
        </p:spPr>
        <p:txBody>
          <a:bodyPr vert="horz" lIns="91440" tIns="45720" rIns="91440" bIns="45720" rtlCol="0">
            <a:normAutofit/>
          </a:bodyPr>
          <a:lstStyle/>
          <a:p>
            <a:pPr marL="0" indent="0">
              <a:buNone/>
            </a:pPr>
            <a:r>
              <a:rPr lang="en-US" sz="3600" b="1" dirty="0">
                <a:effectLst/>
              </a:rPr>
              <a:t>Homework</a:t>
            </a:r>
          </a:p>
          <a:p>
            <a:r>
              <a:rPr lang="en-US" sz="3600" dirty="0">
                <a:solidFill>
                  <a:srgbClr val="212529"/>
                </a:solidFill>
                <a:effectLst/>
                <a:highlight>
                  <a:srgbClr val="FFFF00"/>
                </a:highlight>
                <a:ea typeface="Calibri" panose="020F0502020204030204" pitchFamily="34" charset="0"/>
              </a:rPr>
              <a:t>Writing: </a:t>
            </a:r>
            <a:r>
              <a:rPr lang="en-US" sz="3600" dirty="0">
                <a:solidFill>
                  <a:srgbClr val="212529"/>
                </a:solidFill>
                <a:highlight>
                  <a:srgbClr val="FFFF00"/>
                </a:highlight>
                <a:ea typeface="Calibri" panose="020F0502020204030204" pitchFamily="34" charset="0"/>
              </a:rPr>
              <a:t>Finish your narrative essay, due Friday, midnight.  </a:t>
            </a:r>
            <a:endParaRPr lang="en-US" sz="3600" dirty="0">
              <a:solidFill>
                <a:srgbClr val="212529"/>
              </a:solidFill>
              <a:effectLst/>
              <a:highlight>
                <a:srgbClr val="FFFF00"/>
              </a:highlight>
              <a:ea typeface="Calibri" panose="020F0502020204030204" pitchFamily="34" charset="0"/>
            </a:endParaRPr>
          </a:p>
          <a:p>
            <a:r>
              <a:rPr lang="en-US" sz="3600" dirty="0">
                <a:solidFill>
                  <a:srgbClr val="212529"/>
                </a:solidFill>
                <a:effectLst/>
                <a:highlight>
                  <a:srgbClr val="FFFF00"/>
                </a:highlight>
                <a:ea typeface="Calibri" panose="020F0502020204030204" pitchFamily="34" charset="0"/>
              </a:rPr>
              <a:t>Prepare for your Midterm Review Essay, next Tuesday in GH 216, which will then be due Oct 24. </a:t>
            </a:r>
          </a:p>
          <a:p>
            <a:r>
              <a:rPr lang="en-US" sz="3600" dirty="0">
                <a:solidFill>
                  <a:srgbClr val="212529"/>
                </a:solidFill>
                <a:effectLst/>
                <a:ea typeface="Calibri" panose="020F0502020204030204" pitchFamily="34" charset="0"/>
              </a:rPr>
              <a:t>Weekend Reading, Bedford  CH 13, 14 &amp; 15.</a:t>
            </a:r>
            <a:r>
              <a:rPr lang="en-US" sz="3600" dirty="0">
                <a:solidFill>
                  <a:srgbClr val="212529"/>
                </a:solidFill>
                <a:highlight>
                  <a:srgbClr val="FDC3F5"/>
                </a:highlight>
              </a:rPr>
              <a:t> </a:t>
            </a:r>
          </a:p>
        </p:txBody>
      </p:sp>
      <p:pic>
        <p:nvPicPr>
          <p:cNvPr id="1028" name="Picture 4" descr="Happy New Year, Marketers! Gif Style">
            <a:extLst>
              <a:ext uri="{FF2B5EF4-FFF2-40B4-BE49-F238E27FC236}">
                <a16:creationId xmlns:a16="http://schemas.microsoft.com/office/drawing/2014/main" id="{BABCE40E-0AD5-483E-BB4B-11674063969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9387" y="1102936"/>
            <a:ext cx="5419934" cy="444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518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4CE3-8B90-40FA-83B0-0199A5A580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64759" y="98735"/>
            <a:ext cx="7427241" cy="6447979"/>
          </a:xfrm>
          <a:prstGeom prst="rect">
            <a:avLst/>
          </a:prstGeom>
        </p:spPr>
      </p:pic>
      <p:pic>
        <p:nvPicPr>
          <p:cNvPr id="2050" name="Picture 2" descr="Rubric for your final paper | Literature at Las Cumbres">
            <a:extLst>
              <a:ext uri="{FF2B5EF4-FFF2-40B4-BE49-F238E27FC236}">
                <a16:creationId xmlns:a16="http://schemas.microsoft.com/office/drawing/2014/main" id="{E766F179-C85B-45AC-B8B4-4FC5CFCF3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48" y="982501"/>
            <a:ext cx="5289928" cy="39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33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4A7E04-BA87-4ECB-9593-A3004814F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3675" y="21668"/>
            <a:ext cx="6165129" cy="6836332"/>
          </a:xfrm>
          <a:prstGeom prst="rect">
            <a:avLst/>
          </a:prstGeom>
        </p:spPr>
      </p:pic>
      <p:pic>
        <p:nvPicPr>
          <p:cNvPr id="25604" name="Picture 4" descr="I&amp;#39;ve Been Eating Poetry – The Rose That Grew From The Ghetto">
            <a:extLst>
              <a:ext uri="{FF2B5EF4-FFF2-40B4-BE49-F238E27FC236}">
                <a16:creationId xmlns:a16="http://schemas.microsoft.com/office/drawing/2014/main" id="{B14C08DF-8F7B-483E-B9AE-692350148A98}"/>
              </a:ext>
            </a:extLst>
          </p:cNvPr>
          <p:cNvPicPr>
            <a:picLocks noChangeAspect="1" noChangeArrowheads="1"/>
          </p:cNvPicPr>
          <p:nvPr/>
        </p:nvPicPr>
        <p:blipFill>
          <a:blip r:embed="rId3">
            <a:clrChange>
              <a:clrFrom>
                <a:srgbClr val="FEFEFC"/>
              </a:clrFrom>
              <a:clrTo>
                <a:srgbClr val="FEFEFC">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3288" y="2844"/>
            <a:ext cx="5297860" cy="685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4758" y="203996"/>
            <a:ext cx="4958499" cy="1609344"/>
          </a:xfrm>
        </p:spPr>
        <p:txBody>
          <a:bodyPr>
            <a:noAutofit/>
          </a:bodyPr>
          <a:lstStyle/>
          <a:p>
            <a:r>
              <a:rPr lang="en-US" dirty="0"/>
              <a:t>Glossary of Terms for Literary Analysis</a:t>
            </a:r>
          </a:p>
        </p:txBody>
      </p:sp>
      <p:sp>
        <p:nvSpPr>
          <p:cNvPr id="3" name="Content Placeholder 2"/>
          <p:cNvSpPr>
            <a:spLocks noGrp="1"/>
          </p:cNvSpPr>
          <p:nvPr>
            <p:ph idx="1"/>
          </p:nvPr>
        </p:nvSpPr>
        <p:spPr>
          <a:xfrm>
            <a:off x="849983" y="2102177"/>
            <a:ext cx="8229600" cy="4253446"/>
          </a:xfrm>
        </p:spPr>
        <p:txBody>
          <a:bodyPr>
            <a:normAutofit fontScale="92500" lnSpcReduction="10000"/>
          </a:bodyPr>
          <a:lstStyle/>
          <a:p>
            <a:pPr lvl="0">
              <a:buSzPct val="80000"/>
            </a:pPr>
            <a:r>
              <a:rPr lang="en-US" sz="2800" b="1" dirty="0">
                <a:latin typeface="Arial"/>
              </a:rPr>
              <a:t>Characters</a:t>
            </a:r>
          </a:p>
          <a:p>
            <a:pPr lvl="0">
              <a:buSzPct val="80000"/>
            </a:pPr>
            <a:r>
              <a:rPr lang="en-US" sz="2800" b="1" dirty="0">
                <a:latin typeface="Arial"/>
              </a:rPr>
              <a:t>Figures of speech</a:t>
            </a:r>
          </a:p>
          <a:p>
            <a:pPr lvl="0">
              <a:buSzPct val="80000"/>
            </a:pPr>
            <a:r>
              <a:rPr lang="en-US" sz="2800" b="1" dirty="0">
                <a:latin typeface="Arial"/>
              </a:rPr>
              <a:t>Imagery</a:t>
            </a:r>
          </a:p>
          <a:p>
            <a:pPr lvl="0">
              <a:buSzPct val="80000"/>
            </a:pPr>
            <a:r>
              <a:rPr lang="en-US" sz="2800" b="1" dirty="0">
                <a:latin typeface="Arial"/>
              </a:rPr>
              <a:t>Irony</a:t>
            </a:r>
          </a:p>
          <a:p>
            <a:pPr lvl="0">
              <a:buSzPct val="80000"/>
            </a:pPr>
            <a:r>
              <a:rPr lang="en-US" sz="2800" b="1" dirty="0">
                <a:latin typeface="Arial"/>
              </a:rPr>
              <a:t>Plot</a:t>
            </a:r>
          </a:p>
          <a:p>
            <a:pPr lvl="0">
              <a:buSzPct val="80000"/>
            </a:pPr>
            <a:r>
              <a:rPr lang="en-US" sz="2800" b="1" dirty="0">
                <a:latin typeface="Arial"/>
              </a:rPr>
              <a:t>Point of view</a:t>
            </a:r>
          </a:p>
          <a:p>
            <a:pPr lvl="0">
              <a:buSzPct val="80000"/>
            </a:pPr>
            <a:r>
              <a:rPr lang="en-US" sz="2800" b="1" dirty="0">
                <a:latin typeface="Arial"/>
              </a:rPr>
              <a:t>Setting</a:t>
            </a:r>
          </a:p>
          <a:p>
            <a:pPr lvl="0">
              <a:buSzPct val="80000"/>
            </a:pPr>
            <a:r>
              <a:rPr lang="en-US" sz="2800" b="1" dirty="0">
                <a:latin typeface="Arial"/>
              </a:rPr>
              <a:t>Symbols</a:t>
            </a:r>
          </a:p>
          <a:p>
            <a:pPr lvl="0">
              <a:buSzPct val="80000"/>
            </a:pPr>
            <a:r>
              <a:rPr lang="en-US" sz="2800" b="1" dirty="0">
                <a:latin typeface="Arial"/>
              </a:rPr>
              <a:t>Theme</a:t>
            </a:r>
          </a:p>
        </p:txBody>
      </p:sp>
      <p:pic>
        <p:nvPicPr>
          <p:cNvPr id="26626" name="Picture 2" descr="Literary Terms - GATE ELA at Pine">
            <a:extLst>
              <a:ext uri="{FF2B5EF4-FFF2-40B4-BE49-F238E27FC236}">
                <a16:creationId xmlns:a16="http://schemas.microsoft.com/office/drawing/2014/main" id="{17A12464-BAA0-46F8-8EFB-31A923F59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900" y="0"/>
            <a:ext cx="4073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506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ou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ou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ou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out)">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out)">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out)">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out)">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2" name="Oval 71">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73" name="Oval 72">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75" name="Rectangle 74">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9848" y="484632"/>
            <a:ext cx="10058400" cy="1609344"/>
          </a:xfrm>
        </p:spPr>
        <p:txBody>
          <a:bodyPr vert="horz" lIns="91440" tIns="45720" rIns="91440" bIns="45720" rtlCol="0" anchor="ctr">
            <a:normAutofit/>
          </a:bodyPr>
          <a:lstStyle/>
          <a:p>
            <a:r>
              <a:rPr lang="en-US" sz="5400" dirty="0">
                <a:latin typeface="+mj-lt"/>
                <a:ea typeface="+mj-ea"/>
                <a:cs typeface="+mj-cs"/>
              </a:rPr>
              <a:t>Learning by Writing: </a:t>
            </a:r>
            <a:br>
              <a:rPr lang="en-US" sz="5400" dirty="0">
                <a:latin typeface="+mj-lt"/>
                <a:ea typeface="+mj-ea"/>
                <a:cs typeface="+mj-cs"/>
              </a:rPr>
            </a:br>
            <a:r>
              <a:rPr lang="en-US" sz="5400" dirty="0">
                <a:latin typeface="+mj-lt"/>
                <a:ea typeface="+mj-ea"/>
                <a:cs typeface="+mj-cs"/>
              </a:rPr>
              <a:t>Literary Analysis</a:t>
            </a:r>
          </a:p>
        </p:txBody>
      </p:sp>
      <p:pic>
        <p:nvPicPr>
          <p:cNvPr id="28674" name="Picture 2" descr="book-butterflies-birds-flowers-creative-hd-wallpaper | Hill Street Family  Resource Centre">
            <a:extLst>
              <a:ext uri="{FF2B5EF4-FFF2-40B4-BE49-F238E27FC236}">
                <a16:creationId xmlns:a16="http://schemas.microsoft.com/office/drawing/2014/main" id="{9B944E1B-247D-4421-86F6-CF60EBEA652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598" r="2" b="2"/>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74558" y="2170167"/>
            <a:ext cx="5882324" cy="4738661"/>
          </a:xfrm>
        </p:spPr>
        <p:txBody>
          <a:bodyPr vert="horz" lIns="91440" tIns="45720" rIns="91440" bIns="45720" rtlCol="0" anchor="ctr">
            <a:normAutofit lnSpcReduction="10000"/>
          </a:bodyPr>
          <a:lstStyle/>
          <a:p>
            <a:pPr indent="-182880">
              <a:buClr>
                <a:schemeClr val="accent1">
                  <a:lumMod val="75000"/>
                </a:schemeClr>
              </a:buClr>
              <a:buSzPct val="85000"/>
            </a:pPr>
            <a:r>
              <a:rPr lang="en-US" sz="2800" dirty="0">
                <a:latin typeface="+mn-lt"/>
                <a:cs typeface="+mn-cs"/>
              </a:rPr>
              <a:t>Critique a literary piece by analyzing, interpreting, and evaluating</a:t>
            </a:r>
          </a:p>
          <a:p>
            <a:pPr indent="-182880">
              <a:buClr>
                <a:schemeClr val="accent1">
                  <a:lumMod val="75000"/>
                </a:schemeClr>
              </a:buClr>
              <a:buSzPct val="85000"/>
            </a:pPr>
            <a:r>
              <a:rPr lang="en-US" sz="2800" dirty="0">
                <a:latin typeface="+mn-lt"/>
                <a:cs typeface="+mn-cs"/>
              </a:rPr>
              <a:t>Deepen readers’ understanding of the piece</a:t>
            </a:r>
          </a:p>
          <a:p>
            <a:pPr indent="-182880">
              <a:buClr>
                <a:schemeClr val="accent1">
                  <a:lumMod val="75000"/>
                </a:schemeClr>
              </a:buClr>
              <a:buSzPct val="85000"/>
            </a:pPr>
            <a:r>
              <a:rPr lang="en-US" sz="2800" dirty="0">
                <a:latin typeface="+mn-lt"/>
                <a:cs typeface="+mn-cs"/>
              </a:rPr>
              <a:t>Focus on one major aspect of the work</a:t>
            </a:r>
          </a:p>
          <a:p>
            <a:pPr indent="-182880">
              <a:buClr>
                <a:schemeClr val="accent1">
                  <a:lumMod val="75000"/>
                </a:schemeClr>
              </a:buClr>
              <a:buSzPct val="85000"/>
            </a:pPr>
            <a:r>
              <a:rPr lang="en-US" sz="2800" dirty="0">
                <a:latin typeface="+mn-lt"/>
                <a:cs typeface="+mn-cs"/>
              </a:rPr>
              <a:t>Analyze ideas, rather than retelling what happens</a:t>
            </a:r>
          </a:p>
          <a:p>
            <a:pPr indent="-182880">
              <a:buClr>
                <a:schemeClr val="accent1">
                  <a:lumMod val="75000"/>
                </a:schemeClr>
              </a:buClr>
              <a:buSzPct val="85000"/>
            </a:pPr>
            <a:r>
              <a:rPr lang="en-US" sz="2800" dirty="0">
                <a:latin typeface="+mn-lt"/>
                <a:cs typeface="+mn-cs"/>
              </a:rPr>
              <a:t>Study the checklists in the chapter</a:t>
            </a:r>
          </a:p>
        </p:txBody>
      </p:sp>
      <p:sp>
        <p:nvSpPr>
          <p:cNvPr id="83" name="Oval 82">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5" name="Oval 84">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30155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079"/>
            <a:ext cx="10058400" cy="1609344"/>
          </a:xfrm>
        </p:spPr>
        <p:txBody>
          <a:bodyPr>
            <a:noAutofit/>
          </a:bodyPr>
          <a:lstStyle/>
          <a:p>
            <a:r>
              <a:rPr lang="en-US" dirty="0"/>
              <a:t>Introduction</a:t>
            </a:r>
          </a:p>
        </p:txBody>
      </p:sp>
      <p:sp>
        <p:nvSpPr>
          <p:cNvPr id="3" name="Content Placeholder 2"/>
          <p:cNvSpPr>
            <a:spLocks noGrp="1"/>
          </p:cNvSpPr>
          <p:nvPr>
            <p:ph idx="1"/>
          </p:nvPr>
        </p:nvSpPr>
        <p:spPr>
          <a:xfrm>
            <a:off x="359790" y="1449371"/>
            <a:ext cx="5626231" cy="4746279"/>
          </a:xfrm>
        </p:spPr>
        <p:txBody>
          <a:bodyPr>
            <a:normAutofit fontScale="92500" lnSpcReduction="10000"/>
          </a:bodyPr>
          <a:lstStyle/>
          <a:p>
            <a:pPr marL="0" indent="0">
              <a:buSzPct val="80000"/>
              <a:buNone/>
            </a:pPr>
            <a:r>
              <a:rPr lang="en-US" sz="2800" dirty="0"/>
              <a:t>To start your essay:</a:t>
            </a:r>
          </a:p>
          <a:p>
            <a:pPr lvl="1">
              <a:spcAft>
                <a:spcPts val="400"/>
              </a:spcAft>
              <a:buClr>
                <a:srgbClr val="D90000"/>
              </a:buClr>
              <a:buSzPct val="80000"/>
            </a:pPr>
            <a:r>
              <a:rPr lang="en-US" sz="3600" dirty="0"/>
              <a:t>Focus on a character’s universality– or lack thereof…</a:t>
            </a:r>
          </a:p>
          <a:p>
            <a:pPr lvl="1">
              <a:spcAft>
                <a:spcPts val="400"/>
              </a:spcAft>
              <a:buClr>
                <a:srgbClr val="D90000"/>
              </a:buClr>
              <a:buSzPct val="80000"/>
            </a:pPr>
            <a:r>
              <a:rPr lang="en-US" sz="3600" dirty="0"/>
              <a:t>Focus on a theme’s universality – or lack thereof…</a:t>
            </a:r>
          </a:p>
          <a:p>
            <a:pPr lvl="1">
              <a:spcAft>
                <a:spcPts val="400"/>
              </a:spcAft>
              <a:buClr>
                <a:srgbClr val="D90000"/>
              </a:buClr>
              <a:buSzPct val="80000"/>
            </a:pPr>
            <a:r>
              <a:rPr lang="en-US" sz="3600" dirty="0"/>
              <a:t>Quote a striking line from the work</a:t>
            </a:r>
          </a:p>
          <a:p>
            <a:pPr lvl="1">
              <a:spcAft>
                <a:spcPts val="400"/>
              </a:spcAft>
              <a:buClr>
                <a:srgbClr val="D90000"/>
              </a:buClr>
              <a:buSzPct val="80000"/>
            </a:pPr>
            <a:r>
              <a:rPr lang="en-US" sz="3600" dirty="0"/>
              <a:t>Make a statement about the work’s point</a:t>
            </a:r>
          </a:p>
          <a:p>
            <a:pPr lvl="1">
              <a:spcAft>
                <a:spcPts val="400"/>
              </a:spcAft>
              <a:buClr>
                <a:srgbClr val="D90000"/>
              </a:buClr>
              <a:buSzPct val="80000"/>
            </a:pPr>
            <a:r>
              <a:rPr lang="en-US" sz="3600" dirty="0"/>
              <a:t>Ask a question about the story</a:t>
            </a:r>
          </a:p>
        </p:txBody>
      </p:sp>
      <p:pic>
        <p:nvPicPr>
          <p:cNvPr id="29698" name="Picture 2" descr="Literature Hand Drawn Colorful Vector Poster Stock Vector (Royalty Free)  477950680">
            <a:extLst>
              <a:ext uri="{FF2B5EF4-FFF2-40B4-BE49-F238E27FC236}">
                <a16:creationId xmlns:a16="http://schemas.microsoft.com/office/drawing/2014/main" id="{3BED5351-D2FA-4785-B41B-3D123B7832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887"/>
          <a:stretch/>
        </p:blipFill>
        <p:spPr bwMode="auto">
          <a:xfrm>
            <a:off x="6660483" y="1117029"/>
            <a:ext cx="4661306" cy="462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584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all of advesive notes with one standing out">
            <a:extLst>
              <a:ext uri="{FF2B5EF4-FFF2-40B4-BE49-F238E27FC236}">
                <a16:creationId xmlns:a16="http://schemas.microsoft.com/office/drawing/2014/main" id="{F457342A-C3C9-4460-87E5-434B640A7188}"/>
              </a:ext>
            </a:extLst>
          </p:cNvPr>
          <p:cNvPicPr>
            <a:picLocks noChangeAspect="1"/>
          </p:cNvPicPr>
          <p:nvPr/>
        </p:nvPicPr>
        <p:blipFill rotWithShape="1">
          <a:blip r:embed="rId2"/>
          <a:srcRect t="13655" b="2075"/>
          <a:stretch/>
        </p:blipFill>
        <p:spPr>
          <a:xfrm>
            <a:off x="-1" y="10"/>
            <a:ext cx="12191999" cy="6857990"/>
          </a:xfrm>
          <a:prstGeom prst="rect">
            <a:avLst/>
          </a:prstGeom>
        </p:spPr>
      </p:pic>
      <p:sp>
        <p:nvSpPr>
          <p:cNvPr id="8" name="Rectangle 7">
            <a:extLst>
              <a:ext uri="{FF2B5EF4-FFF2-40B4-BE49-F238E27FC236}">
                <a16:creationId xmlns:a16="http://schemas.microsoft.com/office/drawing/2014/main" id="{CD60390C-0E4C-4682-8246-AFA2E4985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EBA87F4-FB8A-4D91-B3F3-DFA78E0CC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47AE921-0B6D-4BD6-A95F-97FE22890F44}"/>
              </a:ext>
            </a:extLst>
          </p:cNvPr>
          <p:cNvSpPr>
            <a:spLocks noGrp="1"/>
          </p:cNvSpPr>
          <p:nvPr>
            <p:ph type="ctrTitle"/>
          </p:nvPr>
        </p:nvSpPr>
        <p:spPr>
          <a:xfrm>
            <a:off x="1173480" y="4277802"/>
            <a:ext cx="8441860" cy="1622451"/>
          </a:xfrm>
        </p:spPr>
        <p:txBody>
          <a:bodyPr>
            <a:normAutofit/>
          </a:bodyPr>
          <a:lstStyle/>
          <a:p>
            <a:pPr algn="r"/>
            <a:r>
              <a:rPr lang="en-US" sz="11500" dirty="0"/>
              <a:t>For example</a:t>
            </a:r>
          </a:p>
        </p:txBody>
      </p:sp>
      <p:sp>
        <p:nvSpPr>
          <p:cNvPr id="12" name="Rectangle 11">
            <a:extLst>
              <a:ext uri="{FF2B5EF4-FFF2-40B4-BE49-F238E27FC236}">
                <a16:creationId xmlns:a16="http://schemas.microsoft.com/office/drawing/2014/main" id="{D012A90F-45C2-4C9B-BAF6-9CE1F546C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695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026">
            <a:extLst>
              <a:ext uri="{FF2B5EF4-FFF2-40B4-BE49-F238E27FC236}">
                <a16:creationId xmlns:a16="http://schemas.microsoft.com/office/drawing/2014/main" id="{035A62BF-0C08-4CF7-ABF5-FD1B00B1AC5C}"/>
              </a:ext>
            </a:extLst>
          </p:cNvPr>
          <p:cNvSpPr txBox="1">
            <a:spLocks noChangeArrowheads="1"/>
          </p:cNvSpPr>
          <p:nvPr/>
        </p:nvSpPr>
        <p:spPr bwMode="auto">
          <a:xfrm>
            <a:off x="315012" y="1477651"/>
            <a:ext cx="494514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SF Espresso Shack" pitchFamily="2" charset="0"/>
                <a:ea typeface="+mn-ea"/>
                <a:cs typeface="+mn-cs"/>
              </a:rPr>
              <a:t>Do Good Fences Make Good Neighbors?</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SF Espresso Shack" pitchFamily="2" charset="0"/>
                <a:ea typeface="+mn-ea"/>
                <a:cs typeface="+mn-cs"/>
              </a:rPr>
              <a:t>A Close </a:t>
            </a:r>
            <a:br>
              <a:rPr kumimoji="0" lang="en-US" altLang="en-US" sz="3200" b="0" i="0" u="none" strike="noStrike" kern="1200" cap="none" spc="0" normalizeH="0" baseline="0" noProof="0" dirty="0">
                <a:ln>
                  <a:noFill/>
                </a:ln>
                <a:solidFill>
                  <a:prstClr val="black"/>
                </a:solidFill>
                <a:effectLst/>
                <a:uLnTx/>
                <a:uFillTx/>
                <a:latin typeface="SF Espresso Shack" pitchFamily="2" charset="0"/>
                <a:ea typeface="+mn-ea"/>
                <a:cs typeface="+mn-cs"/>
              </a:rPr>
            </a:br>
            <a:r>
              <a:rPr kumimoji="0" lang="en-US" altLang="en-US" sz="3200" b="0" i="0" u="none" strike="noStrike" kern="1200" cap="none" spc="0" normalizeH="0" baseline="0" noProof="0" dirty="0">
                <a:ln>
                  <a:noFill/>
                </a:ln>
                <a:solidFill>
                  <a:prstClr val="black"/>
                </a:solidFill>
                <a:effectLst/>
                <a:uLnTx/>
                <a:uFillTx/>
                <a:latin typeface="SF Espresso Shack" pitchFamily="2" charset="0"/>
                <a:ea typeface="+mn-ea"/>
                <a:cs typeface="+mn-cs"/>
              </a:rPr>
              <a:t>“Re-reading”</a:t>
            </a:r>
            <a:r>
              <a:rPr kumimoji="0" lang="en-US" altLang="en-US" sz="1400" b="0" i="0" u="none" strike="noStrike" kern="1200" cap="none" spc="0" normalizeH="0" baseline="0" noProof="0" dirty="0">
                <a:ln>
                  <a:noFill/>
                </a:ln>
                <a:solidFill>
                  <a:prstClr val="black"/>
                </a:solidFill>
                <a:effectLst/>
                <a:uLnTx/>
                <a:uFillTx/>
                <a:latin typeface="SF Espresso Shack" pitchFamily="2" charset="0"/>
                <a:ea typeface="+mn-ea"/>
                <a:cs typeface="+mn-cs"/>
              </a:rPr>
              <a:t> </a:t>
            </a:r>
            <a:r>
              <a:rPr kumimoji="0" lang="en-US" altLang="en-US" sz="3200" b="0" i="0" u="none" strike="noStrike" kern="1200" cap="none" spc="0" normalizeH="0" baseline="0" noProof="0" dirty="0">
                <a:ln>
                  <a:noFill/>
                </a:ln>
                <a:solidFill>
                  <a:prstClr val="black"/>
                </a:solidFill>
                <a:effectLst/>
                <a:uLnTx/>
                <a:uFillTx/>
                <a:latin typeface="Rockwell" panose="02060603020205020403" pitchFamily="18" charset="0"/>
              </a:rPr>
              <a:t>of</a:t>
            </a:r>
            <a:br>
              <a:rPr kumimoji="0" lang="en-US" altLang="en-US" sz="3200" b="0" i="0" u="none" strike="noStrike" kern="1200" cap="none" spc="0" normalizeH="0" baseline="0" noProof="0" dirty="0">
                <a:ln>
                  <a:noFill/>
                </a:ln>
                <a:solidFill>
                  <a:prstClr val="black"/>
                </a:solidFill>
                <a:effectLst/>
                <a:uLnTx/>
                <a:uFillTx/>
                <a:latin typeface="SF Espresso Shack" pitchFamily="2" charset="0"/>
                <a:ea typeface="+mn-ea"/>
                <a:cs typeface="+mn-cs"/>
              </a:rPr>
            </a:br>
            <a:r>
              <a:rPr kumimoji="0" lang="en-US" altLang="en-US" sz="3200" b="0" i="0" u="none" strike="noStrike" kern="1200" cap="none" spc="0" normalizeH="0" baseline="0" noProof="0" dirty="0">
                <a:ln>
                  <a:noFill/>
                </a:ln>
                <a:solidFill>
                  <a:prstClr val="black"/>
                </a:solidFill>
                <a:effectLst/>
                <a:uLnTx/>
                <a:uFillTx/>
                <a:latin typeface="SF Espresso Shack" pitchFamily="2" charset="0"/>
                <a:ea typeface="+mn-ea"/>
                <a:cs typeface="+mn-cs"/>
              </a:rPr>
              <a:t>The Poetry of </a:t>
            </a:r>
            <a:br>
              <a:rPr kumimoji="0" lang="en-US" altLang="en-US" sz="3200" b="0" i="0" u="none" strike="noStrike" kern="1200" cap="none" spc="0" normalizeH="0" baseline="0" noProof="0" dirty="0">
                <a:ln>
                  <a:noFill/>
                </a:ln>
                <a:solidFill>
                  <a:prstClr val="black"/>
                </a:solidFill>
                <a:effectLst/>
                <a:uLnTx/>
                <a:uFillTx/>
                <a:latin typeface="SF Espresso Shack" pitchFamily="2" charset="0"/>
                <a:ea typeface="+mn-ea"/>
                <a:cs typeface="+mn-cs"/>
              </a:rPr>
            </a:br>
            <a:r>
              <a:rPr kumimoji="0" lang="en-US" altLang="en-US" sz="3200" b="0" i="0" u="none" strike="noStrike" kern="1200" cap="none" spc="0" normalizeH="0" baseline="0" noProof="0" dirty="0">
                <a:ln>
                  <a:noFill/>
                </a:ln>
                <a:solidFill>
                  <a:prstClr val="black"/>
                </a:solidFill>
                <a:effectLst/>
                <a:uLnTx/>
                <a:uFillTx/>
                <a:latin typeface="SF Espresso Shack" pitchFamily="2" charset="0"/>
                <a:ea typeface="+mn-ea"/>
                <a:cs typeface="+mn-cs"/>
              </a:rPr>
              <a:t>Robert Frost</a:t>
            </a:r>
          </a:p>
        </p:txBody>
      </p:sp>
    </p:spTree>
    <p:extLst>
      <p:ext uri="{BB962C8B-B14F-4D97-AF65-F5344CB8AC3E}">
        <p14:creationId xmlns:p14="http://schemas.microsoft.com/office/powerpoint/2010/main" val="964956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2604</TotalTime>
  <Words>1200</Words>
  <Application>Microsoft Office PowerPoint</Application>
  <PresentationFormat>Widescreen</PresentationFormat>
  <Paragraphs>78</Paragraphs>
  <Slides>26</Slides>
  <Notes>1</Notes>
  <HiddenSlides>0</HiddenSlides>
  <MMClips>9</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26</vt:i4>
      </vt:variant>
    </vt:vector>
  </HeadingPairs>
  <TitlesOfParts>
    <vt:vector size="40" baseType="lpstr">
      <vt:lpstr>Arial</vt:lpstr>
      <vt:lpstr>Calibri</vt:lpstr>
      <vt:lpstr>Calibri Light</vt:lpstr>
      <vt:lpstr>FairfieldLH-Medium</vt:lpstr>
      <vt:lpstr>Rockwell</vt:lpstr>
      <vt:lpstr>Rockwell Condensed</vt:lpstr>
      <vt:lpstr>Rockwell Extra Bold</vt:lpstr>
      <vt:lpstr>SF Espresso Shack</vt:lpstr>
      <vt:lpstr>SourceSansPro</vt:lpstr>
      <vt:lpstr>Tahoma</vt:lpstr>
      <vt:lpstr>Verdana</vt:lpstr>
      <vt:lpstr>Wingdings</vt:lpstr>
      <vt:lpstr>Wood Type</vt:lpstr>
      <vt:lpstr>Default Design</vt:lpstr>
      <vt:lpstr>Chapter 12</vt:lpstr>
      <vt:lpstr>Close Reading</vt:lpstr>
      <vt:lpstr>PowerPoint Presentation</vt:lpstr>
      <vt:lpstr>PowerPoint Presentation</vt:lpstr>
      <vt:lpstr>Glossary of Terms for Literary Analysis</vt:lpstr>
      <vt:lpstr>Learning by Writing:  Literary Analysis</vt:lpstr>
      <vt:lpstr>Introduction</vt:lpstr>
      <vt:lpstr>For example</vt:lpstr>
      <vt:lpstr>PowerPoint Presentation</vt:lpstr>
      <vt:lpstr>Robert Frost</vt:lpstr>
      <vt:lpstr>Surprised by  Frost-y poetry</vt:lpstr>
      <vt:lpstr>PowerPoint Presentation</vt:lpstr>
      <vt:lpstr>Question for thought</vt:lpstr>
      <vt:lpstr>PowerPoint Presentation</vt:lpstr>
      <vt:lpstr>Thematic Interpretive Link:  Walls As Isolation or Protection?</vt:lpstr>
      <vt:lpstr>What does Pink Floyd have to do with it?</vt:lpstr>
      <vt:lpstr>PowerPoint Presentation</vt:lpstr>
      <vt:lpstr>PowerPoint Presentation</vt:lpstr>
      <vt:lpstr>PowerPoint Presentation</vt:lpstr>
      <vt:lpstr>Think about</vt:lpstr>
      <vt:lpstr>What else do we use walls for?   Other kinds of walls here in the U.S.?</vt:lpstr>
      <vt:lpstr>PowerPoint Presentation</vt:lpstr>
      <vt:lpstr>PowerPoint Presentation</vt:lpstr>
      <vt:lpstr>PowerPoint Presentation</vt:lpstr>
      <vt:lpstr>can walls “heal” too?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Responding to Literature</dc:title>
  <dc:subject>Chapter 9, Taking a Stand</dc:subject>
  <dc:creator>Kennedy</dc:creator>
  <cp:lastModifiedBy>Kimberly Wells</cp:lastModifiedBy>
  <cp:revision>473</cp:revision>
  <dcterms:created xsi:type="dcterms:W3CDTF">2014-05-14T00:27:46Z</dcterms:created>
  <dcterms:modified xsi:type="dcterms:W3CDTF">2022-03-03T20:36:04Z</dcterms:modified>
  <cp:category>The Bedford Guide for College Writers</cp:category>
</cp:coreProperties>
</file>