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63" r:id="rId5"/>
    <p:sldId id="269" r:id="rId6"/>
    <p:sldId id="270" r:id="rId7"/>
    <p:sldId id="264" r:id="rId8"/>
    <p:sldId id="275" r:id="rId9"/>
    <p:sldId id="272" r:id="rId10"/>
    <p:sldId id="280" r:id="rId11"/>
    <p:sldId id="281" r:id="rId12"/>
    <p:sldId id="276" r:id="rId13"/>
    <p:sldId id="282" r:id="rId14"/>
    <p:sldId id="292" r:id="rId15"/>
    <p:sldId id="290" r:id="rId16"/>
    <p:sldId id="291" r:id="rId17"/>
    <p:sldId id="283" r:id="rId18"/>
    <p:sldId id="284" r:id="rId19"/>
    <p:sldId id="286" r:id="rId20"/>
    <p:sldId id="287" r:id="rId21"/>
    <p:sldId id="288" r:id="rId22"/>
    <p:sldId id="293" r:id="rId23"/>
    <p:sldId id="277" r:id="rId24"/>
    <p:sldId id="278" r:id="rId25"/>
    <p:sldId id="279" r:id="rId26"/>
    <p:sldId id="296" r:id="rId27"/>
    <p:sldId id="298" r:id="rId28"/>
    <p:sldId id="299" r:id="rId29"/>
    <p:sldId id="295"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5991" autoAdjust="0"/>
  </p:normalViewPr>
  <p:slideViewPr>
    <p:cSldViewPr snapToGrid="0">
      <p:cViewPr varScale="1">
        <p:scale>
          <a:sx n="86" d="100"/>
          <a:sy n="86" d="100"/>
        </p:scale>
        <p:origin x="2532" y="3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2EB3A6-08F9-4620-96BB-0C59FDA56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D717414-ECF7-48A5-9775-6A5AD38BE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5E7C94-16A4-4054-B652-7DD2A812D30D}" type="datetimeFigureOut">
              <a:rPr lang="en-US" smtClean="0"/>
              <a:t>3/10/2026</a:t>
            </a:fld>
            <a:endParaRPr lang="en-US" dirty="0"/>
          </a:p>
        </p:txBody>
      </p:sp>
      <p:sp>
        <p:nvSpPr>
          <p:cNvPr id="4" name="Footer Placeholder 3">
            <a:extLst>
              <a:ext uri="{FF2B5EF4-FFF2-40B4-BE49-F238E27FC236}">
                <a16:creationId xmlns:a16="http://schemas.microsoft.com/office/drawing/2014/main" id="{6CACCEB4-8612-47D3-8652-8C9DFFA35D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3FDD38-4641-4FC3-8E55-8E63F1563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AF883-18B4-4A93-BDB7-2847AFC7C0AB}" type="slidenum">
              <a:rPr lang="en-US" smtClean="0"/>
              <a:t>‹#›</a:t>
            </a:fld>
            <a:endParaRPr lang="en-US" dirty="0"/>
          </a:p>
        </p:txBody>
      </p:sp>
    </p:spTree>
    <p:extLst>
      <p:ext uri="{BB962C8B-B14F-4D97-AF65-F5344CB8AC3E}">
        <p14:creationId xmlns:p14="http://schemas.microsoft.com/office/powerpoint/2010/main" val="40862356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2:14.191"/>
    </inkml:context>
    <inkml:brush xml:id="br0">
      <inkml:brushProperty name="width" value="0.05" units="cm"/>
      <inkml:brushProperty name="height" value="0.05" units="cm"/>
    </inkml:brush>
  </inkml:definitions>
  <inkml:trace contextRef="#ctx0" brushRef="#br0">1 27 10533,'0'-26'-2273,"0"26"-2401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5ED17-416B-4083-A6B3-B23D2AC2171C}" type="datetimeFigureOut">
              <a:rPr lang="en-US" smtClean="0"/>
              <a:t>3/10/2026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F9531-3326-4057-9EBA-1F5D68C6F04A}" type="slidenum">
              <a:rPr lang="en-US" smtClean="0"/>
              <a:t>‹#›</a:t>
            </a:fld>
            <a:endParaRPr lang="en-US" dirty="0"/>
          </a:p>
        </p:txBody>
      </p:sp>
    </p:spTree>
    <p:extLst>
      <p:ext uri="{BB962C8B-B14F-4D97-AF65-F5344CB8AC3E}">
        <p14:creationId xmlns:p14="http://schemas.microsoft.com/office/powerpoint/2010/main" val="283025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3F9531-3326-4057-9EBA-1F5D68C6F04A}" type="slidenum">
              <a:rPr lang="en-US" smtClean="0"/>
              <a:t>1</a:t>
            </a:fld>
            <a:endParaRPr lang="en-US" dirty="0"/>
          </a:p>
        </p:txBody>
      </p:sp>
    </p:spTree>
    <p:extLst>
      <p:ext uri="{BB962C8B-B14F-4D97-AF65-F5344CB8AC3E}">
        <p14:creationId xmlns:p14="http://schemas.microsoft.com/office/powerpoint/2010/main" val="125800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F9531-3326-4057-9EBA-1F5D68C6F04A}" type="slidenum">
              <a:rPr lang="en-US" smtClean="0"/>
              <a:t>2</a:t>
            </a:fld>
            <a:endParaRPr lang="en-US" dirty="0"/>
          </a:p>
        </p:txBody>
      </p:sp>
    </p:spTree>
    <p:extLst>
      <p:ext uri="{BB962C8B-B14F-4D97-AF65-F5344CB8AC3E}">
        <p14:creationId xmlns:p14="http://schemas.microsoft.com/office/powerpoint/2010/main" val="3146693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D312742-FF8F-405A-9B03-FA3BE36135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a:blipFill>
            <a:blip r:embed="rId3"/>
            <a:stretch>
              <a:fillRect/>
            </a:stretch>
          </a:blipFill>
        </p:spPr>
      </p:pic>
      <p:cxnSp>
        <p:nvCxnSpPr>
          <p:cNvPr id="12" name="Straight Connector 11">
            <a:extLst>
              <a:ext uri="{FF2B5EF4-FFF2-40B4-BE49-F238E27FC236}">
                <a16:creationId xmlns:a16="http://schemas.microsoft.com/office/drawing/2014/main" id="{DE6CBEFB-EC04-49F8-8F48-F1917A4878D8}"/>
              </a:ext>
              <a:ext uri="{C183D7F6-B498-43B3-948B-1728B52AA6E4}">
                <adec:decorative xmlns:adec="http://schemas.microsoft.com/office/drawing/2017/decorative" val="1"/>
              </a:ext>
            </a:extLst>
          </p:cNvPr>
          <p:cNvCxnSpPr>
            <a:cxnSpLocks/>
          </p:cNvCxnSpPr>
          <p:nvPr userDrawn="1"/>
        </p:nvCxnSpPr>
        <p:spPr>
          <a:xfrm>
            <a:off x="264688" y="3087962"/>
            <a:ext cx="371092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2FAAAC-FBB6-8F4A-030F-19D18391A8F9}"/>
              </a:ext>
            </a:extLst>
          </p:cNvPr>
          <p:cNvSpPr>
            <a:spLocks noGrp="1"/>
          </p:cNvSpPr>
          <p:nvPr>
            <p:ph type="title" hasCustomPrompt="1"/>
          </p:nvPr>
        </p:nvSpPr>
        <p:spPr>
          <a:xfrm>
            <a:off x="264687" y="1757763"/>
            <a:ext cx="3869565" cy="1325563"/>
          </a:xfrm>
        </p:spPr>
        <p:txBody>
          <a:bodyPr anchor="b">
            <a:normAutofit/>
          </a:bodyPr>
          <a:lstStyle>
            <a:lvl1pPr>
              <a:defRPr sz="2600" cap="all" baseline="0">
                <a:solidFill>
                  <a:schemeClr val="accent5">
                    <a:lumMod val="60000"/>
                    <a:lumOff val="40000"/>
                  </a:schemeClr>
                </a:solidFill>
              </a:defRPr>
            </a:lvl1pPr>
          </a:lstStyle>
          <a:p>
            <a:r>
              <a:rPr lang="en-US" dirty="0"/>
              <a:t>Click to add title</a:t>
            </a:r>
          </a:p>
        </p:txBody>
      </p:sp>
      <p:sp>
        <p:nvSpPr>
          <p:cNvPr id="6" name="Text Placeholder 5">
            <a:extLst>
              <a:ext uri="{FF2B5EF4-FFF2-40B4-BE49-F238E27FC236}">
                <a16:creationId xmlns:a16="http://schemas.microsoft.com/office/drawing/2014/main" id="{C311E625-1490-4C4A-B412-A646D14EFB3D}"/>
              </a:ext>
            </a:extLst>
          </p:cNvPr>
          <p:cNvSpPr>
            <a:spLocks noGrp="1"/>
          </p:cNvSpPr>
          <p:nvPr>
            <p:ph type="body" sz="quarter" idx="11" hasCustomPrompt="1"/>
          </p:nvPr>
        </p:nvSpPr>
        <p:spPr>
          <a:xfrm>
            <a:off x="265113" y="3249336"/>
            <a:ext cx="3869565" cy="3119582"/>
          </a:xfrm>
        </p:spPr>
        <p:txBody>
          <a:bodyPr>
            <a:normAutofit/>
          </a:bodyPr>
          <a:lstStyle>
            <a:lvl1pPr marL="0" indent="0">
              <a:lnSpc>
                <a:spcPct val="100000"/>
              </a:lnSpc>
              <a:spcBef>
                <a:spcPts val="1200"/>
              </a:spcBef>
              <a:buNone/>
              <a:defRPr sz="1300">
                <a:solidFill>
                  <a:schemeClr val="bg1"/>
                </a:solidFill>
                <a:latin typeface="+mn-lt"/>
                <a:cs typeface="Segoe UI Light" panose="020B0502040204020203" pitchFamily="34" charset="0"/>
              </a:defRPr>
            </a:lvl1pPr>
            <a:lvl2pPr>
              <a:defRPr sz="1600">
                <a:solidFill>
                  <a:schemeClr val="accent5">
                    <a:lumMod val="60000"/>
                    <a:lumOff val="40000"/>
                  </a:schemeClr>
                </a:solidFill>
                <a:latin typeface="Segoe UI Light" panose="020B0502040204020203" pitchFamily="34" charset="0"/>
                <a:cs typeface="Segoe UI Light" panose="020B0502040204020203" pitchFamily="34" charset="0"/>
              </a:defRPr>
            </a:lvl2pPr>
            <a:lvl3pPr>
              <a:defRPr sz="1600">
                <a:solidFill>
                  <a:schemeClr val="accent5">
                    <a:lumMod val="60000"/>
                    <a:lumOff val="40000"/>
                  </a:schemeClr>
                </a:solidFill>
                <a:latin typeface="Segoe UI Light" panose="020B0502040204020203" pitchFamily="34" charset="0"/>
                <a:cs typeface="Segoe UI Light" panose="020B0502040204020203" pitchFamily="34" charset="0"/>
              </a:defRPr>
            </a:lvl3pPr>
            <a:lvl4pPr>
              <a:defRPr sz="1600">
                <a:solidFill>
                  <a:schemeClr val="accent5">
                    <a:lumMod val="60000"/>
                    <a:lumOff val="40000"/>
                  </a:schemeClr>
                </a:solidFill>
                <a:latin typeface="Segoe UI Light" panose="020B0502040204020203" pitchFamily="34" charset="0"/>
                <a:cs typeface="Segoe UI Light" panose="020B0502040204020203" pitchFamily="34" charset="0"/>
              </a:defRPr>
            </a:lvl4pPr>
            <a:lvl5pPr marL="1828800" indent="0">
              <a:buNone/>
              <a:defRPr sz="1600">
                <a:solidFill>
                  <a:schemeClr val="accent5">
                    <a:lumMod val="60000"/>
                    <a:lumOff val="40000"/>
                  </a:schemeClr>
                </a:solidFill>
                <a:latin typeface="Segoe UI Light" panose="020B0502040204020203" pitchFamily="34" charset="0"/>
                <a:cs typeface="Segoe UI Light" panose="020B0502040204020203" pitchFamily="34" charset="0"/>
              </a:defRPr>
            </a:lvl5pPr>
          </a:lstStyle>
          <a:p>
            <a:pPr lvl="0"/>
            <a:r>
              <a:rPr lang="en-US" dirty="0"/>
              <a:t>Click to add text</a:t>
            </a:r>
          </a:p>
        </p:txBody>
      </p:sp>
      <p:sp>
        <p:nvSpPr>
          <p:cNvPr id="3" name="Content Placeholder 2">
            <a:extLst>
              <a:ext uri="{FF2B5EF4-FFF2-40B4-BE49-F238E27FC236}">
                <a16:creationId xmlns:a16="http://schemas.microsoft.com/office/drawing/2014/main" id="{56C99CAA-A7DB-4CAA-AF35-1334EC3BE7E7}"/>
              </a:ext>
            </a:extLst>
          </p:cNvPr>
          <p:cNvSpPr>
            <a:spLocks noGrp="1"/>
          </p:cNvSpPr>
          <p:nvPr>
            <p:ph sz="quarter" idx="12" hasCustomPrompt="1"/>
          </p:nvPr>
        </p:nvSpPr>
        <p:spPr>
          <a:xfrm>
            <a:off x="4313239" y="-1"/>
            <a:ext cx="7878762" cy="6858001"/>
          </a:xfrm>
        </p:spPr>
        <p:txBody>
          <a:bodyPr anchor="t"/>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content</a:t>
            </a:r>
          </a:p>
        </p:txBody>
      </p:sp>
    </p:spTree>
    <p:extLst>
      <p:ext uri="{BB962C8B-B14F-4D97-AF65-F5344CB8AC3E}">
        <p14:creationId xmlns:p14="http://schemas.microsoft.com/office/powerpoint/2010/main" val="112087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4BBC-F386-4C51-801D-CF55F338F87F}"/>
              </a:ext>
            </a:extLst>
          </p:cNvPr>
          <p:cNvSpPr>
            <a:spLocks noGrp="1"/>
          </p:cNvSpPr>
          <p:nvPr>
            <p:ph type="title" hasCustomPrompt="1"/>
          </p:nvPr>
        </p:nvSpPr>
        <p:spPr/>
        <p:txBody>
          <a:bodyPr/>
          <a:lstStyle/>
          <a:p>
            <a:r>
              <a:rPr lang="en-US" dirty="0"/>
              <a:t>Click to add title</a:t>
            </a:r>
          </a:p>
        </p:txBody>
      </p:sp>
      <p:sp>
        <p:nvSpPr>
          <p:cNvPr id="3" name="Content Placeholder 2">
            <a:extLst>
              <a:ext uri="{FF2B5EF4-FFF2-40B4-BE49-F238E27FC236}">
                <a16:creationId xmlns:a16="http://schemas.microsoft.com/office/drawing/2014/main" id="{3181EA36-CB65-4957-AC4D-117C8B55F58E}"/>
              </a:ext>
            </a:extLst>
          </p:cNvPr>
          <p:cNvSpPr>
            <a:spLocks noGrp="1"/>
          </p:cNvSpPr>
          <p:nvPr>
            <p:ph sz="half" idx="1" hasCustomPrompt="1"/>
          </p:nvPr>
        </p:nvSpPr>
        <p:spPr>
          <a:xfrm>
            <a:off x="838200" y="1825625"/>
            <a:ext cx="5181600" cy="435133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191E4BF-C484-4876-8267-5595D143311C}"/>
              </a:ext>
            </a:extLst>
          </p:cNvPr>
          <p:cNvSpPr>
            <a:spLocks noGrp="1"/>
          </p:cNvSpPr>
          <p:nvPr>
            <p:ph sz="half" idx="2" hasCustomPrompt="1"/>
          </p:nvPr>
        </p:nvSpPr>
        <p:spPr>
          <a:xfrm>
            <a:off x="6172200" y="1825625"/>
            <a:ext cx="5181600" cy="435133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E481A05-B3B3-484A-B9A2-C693BFC1850D}"/>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6" name="Footer Placeholder 5">
            <a:extLst>
              <a:ext uri="{FF2B5EF4-FFF2-40B4-BE49-F238E27FC236}">
                <a16:creationId xmlns:a16="http://schemas.microsoft.com/office/drawing/2014/main" id="{C4A2926F-1DF1-4A3A-B966-52626B39B8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9902F3-1A49-445A-A094-55BF9A3AAF1A}"/>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32665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F405-2652-4BEF-A9E4-BCBF252A1AC2}"/>
              </a:ext>
            </a:extLst>
          </p:cNvPr>
          <p:cNvSpPr>
            <a:spLocks noGrp="1"/>
          </p:cNvSpPr>
          <p:nvPr>
            <p:ph type="title" hasCustomPrompt="1"/>
          </p:nvPr>
        </p:nvSpPr>
        <p:spPr>
          <a:xfrm>
            <a:off x="839788" y="365125"/>
            <a:ext cx="10515600" cy="1325563"/>
          </a:xfrm>
        </p:spPr>
        <p:txBody>
          <a:bodyPr/>
          <a:lstStyle/>
          <a:p>
            <a:r>
              <a:rPr lang="en-US" dirty="0"/>
              <a:t>Click to add title</a:t>
            </a:r>
          </a:p>
        </p:txBody>
      </p:sp>
      <p:sp>
        <p:nvSpPr>
          <p:cNvPr id="3" name="Text Placeholder 2">
            <a:extLst>
              <a:ext uri="{FF2B5EF4-FFF2-40B4-BE49-F238E27FC236}">
                <a16:creationId xmlns:a16="http://schemas.microsoft.com/office/drawing/2014/main" id="{F8998658-AC9F-419A-9D28-703117D9C164}"/>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997BF43B-ACB8-4022-9478-4B58FB2AC89A}"/>
              </a:ext>
            </a:extLst>
          </p:cNvPr>
          <p:cNvSpPr>
            <a:spLocks noGrp="1"/>
          </p:cNvSpPr>
          <p:nvPr>
            <p:ph sz="half" idx="2" hasCustomPrompt="1"/>
          </p:nvPr>
        </p:nvSpPr>
        <p:spPr>
          <a:xfrm>
            <a:off x="839788" y="2505075"/>
            <a:ext cx="5157787" cy="368458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47381A-DF82-4E57-86F2-79DDC1FDB83A}"/>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E295A9D4-5434-4053-BEF7-D8D6112F6842}"/>
              </a:ext>
            </a:extLst>
          </p:cNvPr>
          <p:cNvSpPr>
            <a:spLocks noGrp="1"/>
          </p:cNvSpPr>
          <p:nvPr>
            <p:ph sz="quarter" idx="4" hasCustomPrompt="1"/>
          </p:nvPr>
        </p:nvSpPr>
        <p:spPr>
          <a:xfrm>
            <a:off x="6172200" y="2505075"/>
            <a:ext cx="5183188" cy="368458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A2203A2-768C-4C32-B8C9-5731FBE96FE5}"/>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8" name="Footer Placeholder 7">
            <a:extLst>
              <a:ext uri="{FF2B5EF4-FFF2-40B4-BE49-F238E27FC236}">
                <a16:creationId xmlns:a16="http://schemas.microsoft.com/office/drawing/2014/main" id="{217F5DD0-FF5E-4C8E-BF51-AAA6F15FFC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B89CD3-37F2-4CFC-B1A1-898657145547}"/>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378450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C925-8B44-44C6-A649-F0FB17E738AE}"/>
              </a:ext>
            </a:extLst>
          </p:cNvPr>
          <p:cNvSpPr>
            <a:spLocks noGrp="1"/>
          </p:cNvSpPr>
          <p:nvPr>
            <p:ph type="title" hasCustomPrompt="1"/>
          </p:nvPr>
        </p:nvSpPr>
        <p:spPr/>
        <p:txBody>
          <a:bodyPr/>
          <a:lstStyle/>
          <a:p>
            <a:r>
              <a:rPr lang="en-US" dirty="0"/>
              <a:t>Click to add title</a:t>
            </a:r>
          </a:p>
        </p:txBody>
      </p:sp>
      <p:sp>
        <p:nvSpPr>
          <p:cNvPr id="3" name="Date Placeholder 2">
            <a:extLst>
              <a:ext uri="{FF2B5EF4-FFF2-40B4-BE49-F238E27FC236}">
                <a16:creationId xmlns:a16="http://schemas.microsoft.com/office/drawing/2014/main" id="{9B5067D9-9E44-4E2F-BB85-39F25AF8A996}"/>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4" name="Footer Placeholder 3">
            <a:extLst>
              <a:ext uri="{FF2B5EF4-FFF2-40B4-BE49-F238E27FC236}">
                <a16:creationId xmlns:a16="http://schemas.microsoft.com/office/drawing/2014/main" id="{D0695C9A-F3D4-4CAF-BD9C-9A781B281D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3D576E-E81F-4A82-BCA1-6B1E01BA5B42}"/>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19980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60874-81B9-450F-B82A-8EB5D1206CDC}"/>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3" name="Footer Placeholder 2">
            <a:extLst>
              <a:ext uri="{FF2B5EF4-FFF2-40B4-BE49-F238E27FC236}">
                <a16:creationId xmlns:a16="http://schemas.microsoft.com/office/drawing/2014/main" id="{3CF7C3AE-3A6B-4C8B-B32A-82D82E5967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DF9F8A-E694-41C4-963B-E3E4EC703FD4}"/>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205189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ature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1350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858078" y="1122363"/>
            <a:ext cx="9144000" cy="495232"/>
          </a:xfrm>
        </p:spPr>
        <p:txBody>
          <a:bodyPr anchor="t">
            <a:normAutofit/>
          </a:bodyPr>
          <a:lstStyle>
            <a:lvl1pPr algn="l">
              <a:defRPr sz="2600" baseline="0">
                <a:solidFill>
                  <a:schemeClr val="accent5">
                    <a:lumMod val="60000"/>
                    <a:lumOff val="40000"/>
                  </a:schemeClr>
                </a:solidFill>
                <a:latin typeface="+mj-lt"/>
                <a:cs typeface="Segoe UI Light" panose="020B0502040204020203" pitchFamily="34" charset="0"/>
              </a:defRPr>
            </a:lvl1pPr>
          </a:lstStyle>
          <a:p>
            <a:r>
              <a:rPr lang="en-US" dirty="0"/>
              <a:t>Click to add title</a:t>
            </a:r>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858078" y="1714005"/>
            <a:ext cx="3762374" cy="4021205"/>
          </a:xfrm>
        </p:spPr>
        <p:txBody>
          <a:bodyPr>
            <a:normAutofit/>
          </a:bodyPr>
          <a:lstStyle>
            <a:lvl1pPr marL="0" indent="0" algn="l">
              <a:lnSpc>
                <a:spcPct val="15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
        <p:nvSpPr>
          <p:cNvPr id="5" name="Content Placeholder 4">
            <a:extLst>
              <a:ext uri="{FF2B5EF4-FFF2-40B4-BE49-F238E27FC236}">
                <a16:creationId xmlns:a16="http://schemas.microsoft.com/office/drawing/2014/main" id="{839E3AC2-C313-4622-BEB7-E061BBC002FE}"/>
              </a:ext>
            </a:extLst>
          </p:cNvPr>
          <p:cNvSpPr>
            <a:spLocks noGrp="1"/>
          </p:cNvSpPr>
          <p:nvPr>
            <p:ph sz="quarter" idx="10" hasCustomPrompt="1"/>
          </p:nvPr>
        </p:nvSpPr>
        <p:spPr>
          <a:xfrm>
            <a:off x="4241801" y="1"/>
            <a:ext cx="7950200" cy="6858000"/>
          </a:xfrm>
        </p:spPr>
        <p:txBody>
          <a:bodyPr anchor="t"/>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content</a:t>
            </a:r>
          </a:p>
        </p:txBody>
      </p:sp>
    </p:spTree>
    <p:extLst>
      <p:ext uri="{BB962C8B-B14F-4D97-AF65-F5344CB8AC3E}">
        <p14:creationId xmlns:p14="http://schemas.microsoft.com/office/powerpoint/2010/main" val="70071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ature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1350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858078" y="1122363"/>
            <a:ext cx="9144000" cy="495232"/>
          </a:xfrm>
        </p:spPr>
        <p:txBody>
          <a:bodyPr anchor="t">
            <a:normAutofit/>
          </a:bodyPr>
          <a:lstStyle>
            <a:lvl1pPr algn="l">
              <a:defRPr sz="2600" baseline="0">
                <a:solidFill>
                  <a:schemeClr val="accent5">
                    <a:lumMod val="60000"/>
                    <a:lumOff val="40000"/>
                  </a:schemeClr>
                </a:solidFill>
                <a:latin typeface="+mj-lt"/>
                <a:cs typeface="Segoe UI Light" panose="020B0502040204020203" pitchFamily="34" charset="0"/>
              </a:defRPr>
            </a:lvl1pPr>
          </a:lstStyle>
          <a:p>
            <a:r>
              <a:rPr lang="en-US" dirty="0"/>
              <a:t>Click to add title</a:t>
            </a:r>
          </a:p>
        </p:txBody>
      </p:sp>
      <p:sp>
        <p:nvSpPr>
          <p:cNvPr id="5" name="Content Placeholder 4">
            <a:extLst>
              <a:ext uri="{FF2B5EF4-FFF2-40B4-BE49-F238E27FC236}">
                <a16:creationId xmlns:a16="http://schemas.microsoft.com/office/drawing/2014/main" id="{587D0D4D-5033-4F54-A571-DC5A16E04AFE}"/>
              </a:ext>
            </a:extLst>
          </p:cNvPr>
          <p:cNvSpPr>
            <a:spLocks noGrp="1"/>
          </p:cNvSpPr>
          <p:nvPr>
            <p:ph sz="quarter" idx="10" hasCustomPrompt="1"/>
          </p:nvPr>
        </p:nvSpPr>
        <p:spPr>
          <a:xfrm>
            <a:off x="1447800" y="0"/>
            <a:ext cx="10744200" cy="6858000"/>
          </a:xfrm>
        </p:spPr>
        <p:txBody>
          <a:bodyPr anchor="t"/>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content</a:t>
            </a:r>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858078" y="1714005"/>
            <a:ext cx="3762374" cy="4021205"/>
          </a:xfrm>
        </p:spPr>
        <p:txBody>
          <a:bodyPr>
            <a:normAutofit/>
          </a:bodyPr>
          <a:lstStyle>
            <a:lvl1pPr marL="0" indent="0" algn="l">
              <a:lnSpc>
                <a:spcPct val="15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355281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1350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858078" y="1122363"/>
            <a:ext cx="9144000" cy="495232"/>
          </a:xfrm>
        </p:spPr>
        <p:txBody>
          <a:bodyPr anchor="t">
            <a:normAutofit/>
          </a:bodyPr>
          <a:lstStyle>
            <a:lvl1pPr algn="l">
              <a:defRPr sz="2600">
                <a:solidFill>
                  <a:schemeClr val="accent5">
                    <a:lumMod val="60000"/>
                    <a:lumOff val="40000"/>
                  </a:schemeClr>
                </a:solidFill>
                <a:latin typeface="+mj-lt"/>
                <a:cs typeface="Segoe UI Light" panose="020B0502040204020203" pitchFamily="34" charset="0"/>
              </a:defRPr>
            </a:lvl1pPr>
          </a:lstStyle>
          <a:p>
            <a:r>
              <a:rPr lang="en-US" dirty="0"/>
              <a:t>Click to add title</a:t>
            </a:r>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858078" y="1714005"/>
            <a:ext cx="3762374" cy="4021205"/>
          </a:xfrm>
        </p:spPr>
        <p:txBody>
          <a:bodyPr>
            <a:normAutofit/>
          </a:bodyPr>
          <a:lstStyle>
            <a:lvl1pPr marL="0" indent="0" algn="l">
              <a:lnSpc>
                <a:spcPct val="15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
        <p:nvSpPr>
          <p:cNvPr id="5" name="Content Placeholder 4">
            <a:extLst>
              <a:ext uri="{FF2B5EF4-FFF2-40B4-BE49-F238E27FC236}">
                <a16:creationId xmlns:a16="http://schemas.microsoft.com/office/drawing/2014/main" id="{4ED1092B-C226-4B9A-9139-E2E3DD6C06FF}"/>
              </a:ext>
            </a:extLst>
          </p:cNvPr>
          <p:cNvSpPr>
            <a:spLocks noGrp="1"/>
          </p:cNvSpPr>
          <p:nvPr>
            <p:ph sz="quarter" idx="10" hasCustomPrompt="1"/>
          </p:nvPr>
        </p:nvSpPr>
        <p:spPr>
          <a:xfrm>
            <a:off x="3715512" y="0"/>
            <a:ext cx="8476488" cy="6858000"/>
          </a:xfrm>
        </p:spPr>
        <p:txBody>
          <a:bodyPr anchor="t"/>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content</a:t>
            </a:r>
          </a:p>
        </p:txBody>
      </p:sp>
      <p:cxnSp>
        <p:nvCxnSpPr>
          <p:cNvPr id="4" name="Straight Connector 3">
            <a:extLst>
              <a:ext uri="{FF2B5EF4-FFF2-40B4-BE49-F238E27FC236}">
                <a16:creationId xmlns:a16="http://schemas.microsoft.com/office/drawing/2014/main" id="{A1D20867-E364-EE5B-CF18-E5F5AFAE4052}"/>
              </a:ext>
              <a:ext uri="{C183D7F6-B498-43B3-948B-1728B52AA6E4}">
                <adec:decorative xmlns:adec="http://schemas.microsoft.com/office/drawing/2017/decorative" val="1"/>
              </a:ext>
            </a:extLst>
          </p:cNvPr>
          <p:cNvCxnSpPr>
            <a:cxnSpLocks/>
          </p:cNvCxnSpPr>
          <p:nvPr userDrawn="1"/>
        </p:nvCxnSpPr>
        <p:spPr>
          <a:xfrm>
            <a:off x="950645" y="1654320"/>
            <a:ext cx="4374230"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43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4746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F0238177-DDC2-4FAB-B0FD-73A9AE90CD60}"/>
              </a:ext>
            </a:extLst>
          </p:cNvPr>
          <p:cNvSpPr>
            <a:spLocks noGrp="1"/>
          </p:cNvSpPr>
          <p:nvPr>
            <p:ph sz="quarter" idx="10" hasCustomPrompt="1"/>
          </p:nvPr>
        </p:nvSpPr>
        <p:spPr>
          <a:xfrm>
            <a:off x="990600" y="0"/>
            <a:ext cx="10617200" cy="6858000"/>
          </a:xfrm>
        </p:spPr>
        <p:txBody>
          <a:bodyPr anchor="t"/>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content</a:t>
            </a:r>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649896" y="1542874"/>
            <a:ext cx="3995530" cy="425074"/>
          </a:xfrm>
        </p:spPr>
        <p:txBody>
          <a:bodyPr anchor="t">
            <a:normAutofit/>
          </a:bodyPr>
          <a:lstStyle>
            <a:lvl1pPr algn="l">
              <a:defRPr sz="2600">
                <a:solidFill>
                  <a:schemeClr val="accent5">
                    <a:lumMod val="60000"/>
                    <a:lumOff val="40000"/>
                  </a:schemeClr>
                </a:solidFill>
                <a:latin typeface="+mj-lt"/>
                <a:cs typeface="Segoe UI Light" panose="020B0502040204020203" pitchFamily="34" charset="0"/>
              </a:defRPr>
            </a:lvl1pPr>
          </a:lstStyle>
          <a:p>
            <a:r>
              <a:rPr lang="en-US" dirty="0"/>
              <a:t>Click to add title</a:t>
            </a:r>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9929192" y="3528391"/>
            <a:ext cx="2057400" cy="586409"/>
          </a:xfrm>
        </p:spPr>
        <p:txBody>
          <a:bodyPr>
            <a:normAutofit/>
          </a:bodyPr>
          <a:lstStyle>
            <a:lvl1pPr marL="0" indent="0" algn="l">
              <a:lnSpc>
                <a:spcPct val="150000"/>
              </a:lnSpc>
              <a:spcBef>
                <a:spcPts val="1000"/>
              </a:spcBef>
              <a:buNone/>
              <a:defRPr sz="2600" cap="all" baseline="0">
                <a:solidFill>
                  <a:schemeClr val="accent5">
                    <a:lumMod val="60000"/>
                    <a:lumOff val="40000"/>
                  </a:schemeClr>
                </a:solidFill>
                <a:latin typeface="+mj-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add text</a:t>
            </a:r>
          </a:p>
        </p:txBody>
      </p:sp>
    </p:spTree>
    <p:extLst>
      <p:ext uri="{BB962C8B-B14F-4D97-AF65-F5344CB8AC3E}">
        <p14:creationId xmlns:p14="http://schemas.microsoft.com/office/powerpoint/2010/main" val="316022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884C55E0-4986-474A-BC74-1B4E8A2F7D16}"/>
              </a:ext>
            </a:extLst>
          </p:cNvPr>
          <p:cNvSpPr>
            <a:spLocks noGrp="1"/>
          </p:cNvSpPr>
          <p:nvPr>
            <p:ph type="ctrTitle" hasCustomPrompt="1"/>
          </p:nvPr>
        </p:nvSpPr>
        <p:spPr>
          <a:xfrm>
            <a:off x="963827" y="1921433"/>
            <a:ext cx="9144000" cy="495232"/>
          </a:xfrm>
        </p:spPr>
        <p:txBody>
          <a:bodyPr anchor="t">
            <a:normAutofit/>
          </a:bodyPr>
          <a:lstStyle>
            <a:lvl1pPr algn="l">
              <a:defRPr sz="2600">
                <a:solidFill>
                  <a:srgbClr val="408E93"/>
                </a:solidFill>
                <a:latin typeface="+mj-lt"/>
                <a:cs typeface="Segoe UI Light" panose="020B0502040204020203" pitchFamily="34" charset="0"/>
              </a:defRPr>
            </a:lvl1pPr>
          </a:lstStyle>
          <a:p>
            <a:r>
              <a:rPr lang="en-US" dirty="0"/>
              <a:t>Click to add title</a:t>
            </a:r>
          </a:p>
        </p:txBody>
      </p:sp>
      <p:sp>
        <p:nvSpPr>
          <p:cNvPr id="11" name="Subtitle 2">
            <a:extLst>
              <a:ext uri="{FF2B5EF4-FFF2-40B4-BE49-F238E27FC236}">
                <a16:creationId xmlns:a16="http://schemas.microsoft.com/office/drawing/2014/main" id="{34C0FACC-90E6-4A01-8792-8FA91B7D3E15}"/>
              </a:ext>
            </a:extLst>
          </p:cNvPr>
          <p:cNvSpPr>
            <a:spLocks noGrp="1"/>
          </p:cNvSpPr>
          <p:nvPr>
            <p:ph type="subTitle" idx="1" hasCustomPrompt="1"/>
          </p:nvPr>
        </p:nvSpPr>
        <p:spPr>
          <a:xfrm>
            <a:off x="963827" y="2543436"/>
            <a:ext cx="3760738" cy="4021205"/>
          </a:xfrm>
        </p:spPr>
        <p:txBody>
          <a:bodyPr>
            <a:normAutofit/>
          </a:bodyPr>
          <a:lstStyle>
            <a:lvl1pPr marL="0" indent="0" algn="l">
              <a:lnSpc>
                <a:spcPct val="11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14" name="Group 13">
            <a:extLst>
              <a:ext uri="{FF2B5EF4-FFF2-40B4-BE49-F238E27FC236}">
                <a16:creationId xmlns:a16="http://schemas.microsoft.com/office/drawing/2014/main" id="{27E37D6D-34CE-4FE3-A6C6-4FC22C72F7A0}"/>
              </a:ext>
              <a:ext uri="{C183D7F6-B498-43B3-948B-1728B52AA6E4}">
                <adec:decorative xmlns:adec="http://schemas.microsoft.com/office/drawing/2017/decorative" val="1"/>
              </a:ext>
            </a:extLst>
          </p:cNvPr>
          <p:cNvGrpSpPr/>
          <p:nvPr userDrawn="1"/>
        </p:nvGrpSpPr>
        <p:grpSpPr>
          <a:xfrm>
            <a:off x="1013641" y="2259110"/>
            <a:ext cx="5513866" cy="276225"/>
            <a:chOff x="1557338" y="1458610"/>
            <a:chExt cx="5513866" cy="276225"/>
          </a:xfrm>
        </p:grpSpPr>
        <p:cxnSp>
          <p:nvCxnSpPr>
            <p:cNvPr id="15" name="Straight Connector 14">
              <a:extLst>
                <a:ext uri="{FF2B5EF4-FFF2-40B4-BE49-F238E27FC236}">
                  <a16:creationId xmlns:a16="http://schemas.microsoft.com/office/drawing/2014/main" id="{71CBDA1B-9FA8-429D-A07D-655D394A1C71}"/>
                </a:ext>
              </a:extLst>
            </p:cNvPr>
            <p:cNvCxnSpPr/>
            <p:nvPr/>
          </p:nvCxnSpPr>
          <p:spPr>
            <a:xfrm>
              <a:off x="1557338" y="1589020"/>
              <a:ext cx="536257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5FBA15E-A7E6-483D-9298-EC007237A7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94979" y="1458610"/>
              <a:ext cx="276225" cy="276225"/>
            </a:xfrm>
            <a:prstGeom prst="rect">
              <a:avLst/>
            </a:prstGeom>
          </p:spPr>
        </p:pic>
      </p:grpSp>
    </p:spTree>
    <p:extLst>
      <p:ext uri="{BB962C8B-B14F-4D97-AF65-F5344CB8AC3E}">
        <p14:creationId xmlns:p14="http://schemas.microsoft.com/office/powerpoint/2010/main" val="4869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and Tex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524000" y="1122363"/>
            <a:ext cx="9144000" cy="495232"/>
          </a:xfrm>
        </p:spPr>
        <p:txBody>
          <a:bodyPr anchor="t">
            <a:normAutofit/>
          </a:bodyPr>
          <a:lstStyle>
            <a:lvl1pPr algn="l">
              <a:defRPr sz="2600">
                <a:solidFill>
                  <a:srgbClr val="408E93"/>
                </a:solidFill>
                <a:latin typeface="+mj-lt"/>
                <a:cs typeface="Segoe UI Light" panose="020B0502040204020203" pitchFamily="34" charset="0"/>
              </a:defRPr>
            </a:lvl1pPr>
          </a:lstStyle>
          <a:p>
            <a:r>
              <a:rPr lang="en-US" dirty="0"/>
              <a:t>Click to add title</a:t>
            </a:r>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1524000" y="1711415"/>
            <a:ext cx="9144000" cy="4021205"/>
          </a:xfrm>
        </p:spPr>
        <p:txBody>
          <a:bodyPr>
            <a:normAutofit/>
          </a:bodyPr>
          <a:lstStyle>
            <a:lvl1pPr marL="0" indent="0" algn="l">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169705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12A5-4A94-4AD1-8E4A-1EA129F986FD}"/>
              </a:ext>
            </a:extLst>
          </p:cNvPr>
          <p:cNvSpPr>
            <a:spLocks noGrp="1"/>
          </p:cNvSpPr>
          <p:nvPr>
            <p:ph type="title" hasCustomPrompt="1"/>
          </p:nvPr>
        </p:nvSpPr>
        <p:spPr/>
        <p:txBody>
          <a:bodyPr/>
          <a:lstStyle/>
          <a:p>
            <a:r>
              <a:rPr lang="en-US" dirty="0"/>
              <a:t>Click to add title</a:t>
            </a:r>
          </a:p>
        </p:txBody>
      </p:sp>
      <p:sp>
        <p:nvSpPr>
          <p:cNvPr id="3" name="Content Placeholder 2">
            <a:extLst>
              <a:ext uri="{FF2B5EF4-FFF2-40B4-BE49-F238E27FC236}">
                <a16:creationId xmlns:a16="http://schemas.microsoft.com/office/drawing/2014/main" id="{11FE6721-7958-497F-BDBF-202EA49F193D}"/>
              </a:ext>
            </a:extLst>
          </p:cNvPr>
          <p:cNvSpPr>
            <a:spLocks noGrp="1"/>
          </p:cNvSpPr>
          <p:nvPr>
            <p:ph idx="1" hasCustomPrompt="1"/>
          </p:nvPr>
        </p:nvSpPr>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3C0A16-F783-4588-B672-5058DF08C081}"/>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5" name="Footer Placeholder 4">
            <a:extLst>
              <a:ext uri="{FF2B5EF4-FFF2-40B4-BE49-F238E27FC236}">
                <a16:creationId xmlns:a16="http://schemas.microsoft.com/office/drawing/2014/main" id="{BD350778-6411-40BC-969D-A8D237EDD2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8D5302-3190-447A-93C9-69054625D96A}"/>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167634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55D5-7F7F-4923-B13A-FB14C907980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D7DA3E33-C1C5-4903-B6A0-5DCA0E5DAF7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 name="Date Placeholder 3">
            <a:extLst>
              <a:ext uri="{FF2B5EF4-FFF2-40B4-BE49-F238E27FC236}">
                <a16:creationId xmlns:a16="http://schemas.microsoft.com/office/drawing/2014/main" id="{92CEEB41-7B20-4E9D-854C-61E519F596A9}"/>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5" name="Footer Placeholder 4">
            <a:extLst>
              <a:ext uri="{FF2B5EF4-FFF2-40B4-BE49-F238E27FC236}">
                <a16:creationId xmlns:a16="http://schemas.microsoft.com/office/drawing/2014/main" id="{B15B4E84-AF49-469B-BA25-009B696C4D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771073-1660-4665-AD08-B1F6EEEC6D09}"/>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423182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9A825-7557-4500-8CCD-1373C95FF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4F931-B635-4B85-BE10-74008338E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9AE95C-FC17-478C-AA9E-710213A4F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BF23A-3D24-42D3-8F1A-75A13C888DEA}" type="datetimeFigureOut">
              <a:rPr lang="en-US" smtClean="0"/>
              <a:t>3/10/2026</a:t>
            </a:fld>
            <a:endParaRPr lang="en-US" dirty="0"/>
          </a:p>
        </p:txBody>
      </p:sp>
      <p:sp>
        <p:nvSpPr>
          <p:cNvPr id="5" name="Footer Placeholder 4">
            <a:extLst>
              <a:ext uri="{FF2B5EF4-FFF2-40B4-BE49-F238E27FC236}">
                <a16:creationId xmlns:a16="http://schemas.microsoft.com/office/drawing/2014/main" id="{15D4E31F-5B11-490E-AD3F-BE92E0F2D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BDD7FA-F9F4-4DC4-9791-ACD495680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17781-12D9-4CDB-9AAE-83636CBD66D6}" type="slidenum">
              <a:rPr lang="en-US" smtClean="0"/>
              <a:t>‹#›</a:t>
            </a:fld>
            <a:endParaRPr lang="en-US" dirty="0"/>
          </a:p>
        </p:txBody>
      </p:sp>
    </p:spTree>
    <p:extLst>
      <p:ext uri="{BB962C8B-B14F-4D97-AF65-F5344CB8AC3E}">
        <p14:creationId xmlns:p14="http://schemas.microsoft.com/office/powerpoint/2010/main" val="103424815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5" r:id="rId3"/>
    <p:sldLayoutId id="2147483666" r:id="rId4"/>
    <p:sldLayoutId id="2147483664" r:id="rId5"/>
    <p:sldLayoutId id="2147483661" r:id="rId6"/>
    <p:sldLayoutId id="2147483662" r:id="rId7"/>
    <p:sldLayoutId id="2147483650" r:id="rId8"/>
    <p:sldLayoutId id="2147483651" r:id="rId9"/>
    <p:sldLayoutId id="2147483652" r:id="rId10"/>
    <p:sldLayoutId id="2147483653" r:id="rId11"/>
    <p:sldLayoutId id="2147483654" r:id="rId12"/>
    <p:sldLayoutId id="2147483655" r:id="rId13"/>
  </p:sldLayoutIdLst>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5.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xml"/><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3.xml"/><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p@adultbabysteps.com" TargetMode="External"/><Relationship Id="rId2" Type="http://schemas.openxmlformats.org/officeDocument/2006/relationships/hyperlink" Target="http://www.adultbabysteps.com/" TargetMode="External"/><Relationship Id="rId1" Type="http://schemas.openxmlformats.org/officeDocument/2006/relationships/slideLayout" Target="../slideLayouts/slideLayout3.xml"/><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dultbabystep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dultbabysteps.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7437ED7-F811-44B7-B0EF-115246AA9E6F}"/>
              </a:ext>
            </a:extLst>
          </p:cNvPr>
          <p:cNvSpPr>
            <a:spLocks noGrp="1"/>
          </p:cNvSpPr>
          <p:nvPr>
            <p:ph type="ctrTitle"/>
          </p:nvPr>
        </p:nvSpPr>
        <p:spPr>
          <a:xfrm>
            <a:off x="752819" y="219400"/>
            <a:ext cx="10686362" cy="425074"/>
          </a:xfrm>
        </p:spPr>
        <p:txBody>
          <a:bodyPr>
            <a:noAutofit/>
          </a:bodyPr>
          <a:lstStyle/>
          <a:p>
            <a:r>
              <a:rPr lang="en-US" sz="4000" b="1" dirty="0" err="1">
                <a:solidFill>
                  <a:schemeClr val="bg1"/>
                </a:solidFill>
              </a:rPr>
              <a:t>aB</a:t>
            </a:r>
            <a:r>
              <a:rPr lang="en-US" sz="4000" b="1" dirty="0">
                <a:solidFill>
                  <a:schemeClr val="bg1"/>
                </a:solidFill>
              </a:rPr>
              <a:t>/DL DIY and Building the Play Space of your Dreams</a:t>
            </a:r>
          </a:p>
        </p:txBody>
      </p:sp>
      <p:sp>
        <p:nvSpPr>
          <p:cNvPr id="12" name="Subtitle 11">
            <a:extLst>
              <a:ext uri="{FF2B5EF4-FFF2-40B4-BE49-F238E27FC236}">
                <a16:creationId xmlns:a16="http://schemas.microsoft.com/office/drawing/2014/main" id="{5099235F-FCD6-40E8-80FA-6F93B7E56FEC}"/>
              </a:ext>
            </a:extLst>
          </p:cNvPr>
          <p:cNvSpPr>
            <a:spLocks noGrp="1"/>
          </p:cNvSpPr>
          <p:nvPr>
            <p:ph type="subTitle" idx="1"/>
          </p:nvPr>
        </p:nvSpPr>
        <p:spPr>
          <a:xfrm>
            <a:off x="4195591" y="5768267"/>
            <a:ext cx="3800818" cy="870333"/>
          </a:xfrm>
        </p:spPr>
        <p:txBody>
          <a:bodyPr>
            <a:normAutofit/>
          </a:bodyPr>
          <a:lstStyle/>
          <a:p>
            <a:r>
              <a:rPr lang="en-US" sz="3200" dirty="0"/>
              <a:t>Presented By: Baby Jp</a:t>
            </a:r>
          </a:p>
        </p:txBody>
      </p:sp>
      <p:pic>
        <p:nvPicPr>
          <p:cNvPr id="7" name="Picture 6">
            <a:extLst>
              <a:ext uri="{FF2B5EF4-FFF2-40B4-BE49-F238E27FC236}">
                <a16:creationId xmlns:a16="http://schemas.microsoft.com/office/drawing/2014/main" id="{2690F970-4D27-B18E-E8FB-31B127C62A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6704" y="1021853"/>
            <a:ext cx="9778592" cy="4746414"/>
          </a:xfrm>
          <a:prstGeom prst="rect">
            <a:avLst/>
          </a:prstGeom>
        </p:spPr>
      </p:pic>
    </p:spTree>
    <p:extLst>
      <p:ext uri="{BB962C8B-B14F-4D97-AF65-F5344CB8AC3E}">
        <p14:creationId xmlns:p14="http://schemas.microsoft.com/office/powerpoint/2010/main" val="4244708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D8268-1B29-583C-F55A-F5DDD42075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0C583-C284-2703-0647-5C499D02794E}"/>
              </a:ext>
            </a:extLst>
          </p:cNvPr>
          <p:cNvSpPr>
            <a:spLocks noGrp="1"/>
          </p:cNvSpPr>
          <p:nvPr>
            <p:ph type="ctrTitle"/>
          </p:nvPr>
        </p:nvSpPr>
        <p:spPr>
          <a:xfrm>
            <a:off x="0" y="256680"/>
            <a:ext cx="5369790" cy="771525"/>
          </a:xfrm>
        </p:spPr>
        <p:txBody>
          <a:bodyPr>
            <a:normAutofit/>
          </a:bodyPr>
          <a:lstStyle/>
          <a:p>
            <a:r>
              <a:rPr lang="en-US" sz="3200" b="1" dirty="0"/>
              <a:t>Building a basic tool Kit </a:t>
            </a:r>
          </a:p>
        </p:txBody>
      </p:sp>
      <p:sp>
        <p:nvSpPr>
          <p:cNvPr id="3" name="Subtitle 2">
            <a:extLst>
              <a:ext uri="{FF2B5EF4-FFF2-40B4-BE49-F238E27FC236}">
                <a16:creationId xmlns:a16="http://schemas.microsoft.com/office/drawing/2014/main" id="{FA2F27F4-F941-D4C0-EB0F-880BB7EA0DAB}"/>
              </a:ext>
            </a:extLst>
          </p:cNvPr>
          <p:cNvSpPr>
            <a:spLocks noGrp="1"/>
          </p:cNvSpPr>
          <p:nvPr>
            <p:ph type="subTitle" idx="1"/>
          </p:nvPr>
        </p:nvSpPr>
        <p:spPr>
          <a:xfrm>
            <a:off x="134178" y="1028205"/>
            <a:ext cx="4586505" cy="5654535"/>
          </a:xfrm>
        </p:spPr>
        <p:txBody>
          <a:bodyPr/>
          <a:lstStyle/>
          <a:p>
            <a:pPr>
              <a:lnSpc>
                <a:spcPct val="100000"/>
              </a:lnSpc>
              <a:spcBef>
                <a:spcPts val="600"/>
              </a:spcBef>
            </a:pPr>
            <a:r>
              <a:rPr lang="en-US" sz="2000" dirty="0"/>
              <a:t>Building AB/DL furniture DOES NOT require a workshop, Engineering degree, or unhealthy obsession with watching “New Yankee Workshop” Nearly all AB/DL furniture builds can be created with a basic tool kit.</a:t>
            </a:r>
          </a:p>
          <a:p>
            <a:r>
              <a:rPr lang="en-US" sz="2000" dirty="0"/>
              <a:t>Basic Tools required:</a:t>
            </a:r>
          </a:p>
          <a:p>
            <a:pPr marL="285750" indent="-285750">
              <a:lnSpc>
                <a:spcPct val="110000"/>
              </a:lnSpc>
              <a:spcBef>
                <a:spcPts val="600"/>
              </a:spcBef>
              <a:buFont typeface="Arial" panose="020B0604020202020204" pitchFamily="34" charset="0"/>
              <a:buChar char="•"/>
            </a:pPr>
            <a:r>
              <a:rPr lang="en-US" sz="2000" dirty="0"/>
              <a:t>Power drill or impact driver</a:t>
            </a:r>
          </a:p>
          <a:p>
            <a:pPr marL="285750" indent="-285750">
              <a:lnSpc>
                <a:spcPct val="110000"/>
              </a:lnSpc>
              <a:spcBef>
                <a:spcPts val="600"/>
              </a:spcBef>
              <a:buFont typeface="Arial" panose="020B0604020202020204" pitchFamily="34" charset="0"/>
              <a:buChar char="•"/>
            </a:pPr>
            <a:r>
              <a:rPr lang="en-US" sz="2000" dirty="0"/>
              <a:t>Basic saw </a:t>
            </a:r>
          </a:p>
          <a:p>
            <a:pPr marL="285750" indent="-285750">
              <a:lnSpc>
                <a:spcPct val="110000"/>
              </a:lnSpc>
              <a:spcBef>
                <a:spcPts val="600"/>
              </a:spcBef>
              <a:buFont typeface="Arial" panose="020B0604020202020204" pitchFamily="34" charset="0"/>
              <a:buChar char="•"/>
            </a:pPr>
            <a:r>
              <a:rPr lang="en-US" sz="2000" dirty="0"/>
              <a:t>Sander</a:t>
            </a:r>
          </a:p>
          <a:p>
            <a:pPr marL="285750" indent="-285750">
              <a:lnSpc>
                <a:spcPct val="110000"/>
              </a:lnSpc>
              <a:spcBef>
                <a:spcPts val="600"/>
              </a:spcBef>
              <a:buFont typeface="Arial" panose="020B0604020202020204" pitchFamily="34" charset="0"/>
              <a:buChar char="•"/>
            </a:pPr>
            <a:r>
              <a:rPr lang="en-US" sz="2000" dirty="0"/>
              <a:t>Measuring tape</a:t>
            </a:r>
          </a:p>
          <a:p>
            <a:pPr marL="285750" indent="-285750">
              <a:lnSpc>
                <a:spcPct val="110000"/>
              </a:lnSpc>
              <a:spcBef>
                <a:spcPts val="600"/>
              </a:spcBef>
              <a:buFont typeface="Arial" panose="020B0604020202020204" pitchFamily="34" charset="0"/>
              <a:buChar char="•"/>
            </a:pPr>
            <a:r>
              <a:rPr lang="en-US" sz="2000" dirty="0"/>
              <a:t>Clamps  </a:t>
            </a:r>
          </a:p>
        </p:txBody>
      </p:sp>
      <p:pic>
        <p:nvPicPr>
          <p:cNvPr id="6" name="Content Placeholder 5">
            <a:extLst>
              <a:ext uri="{FF2B5EF4-FFF2-40B4-BE49-F238E27FC236}">
                <a16:creationId xmlns:a16="http://schemas.microsoft.com/office/drawing/2014/main" id="{434704B9-36E2-C07B-DFC2-86E59D61FE34}"/>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822553" y="842352"/>
            <a:ext cx="7176160" cy="5382120"/>
          </a:xfrm>
          <a:prstGeom prst="rect">
            <a:avLst/>
          </a:prstGeom>
        </p:spPr>
      </p:pic>
    </p:spTree>
    <p:extLst>
      <p:ext uri="{BB962C8B-B14F-4D97-AF65-F5344CB8AC3E}">
        <p14:creationId xmlns:p14="http://schemas.microsoft.com/office/powerpoint/2010/main" val="8006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A654D-5C26-4569-5E05-A957C2A7B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A52AC-3B8E-9B36-E3CF-B2809A04F6DF}"/>
              </a:ext>
            </a:extLst>
          </p:cNvPr>
          <p:cNvSpPr>
            <a:spLocks noGrp="1"/>
          </p:cNvSpPr>
          <p:nvPr>
            <p:ph type="ctrTitle"/>
          </p:nvPr>
        </p:nvSpPr>
        <p:spPr>
          <a:xfrm>
            <a:off x="627620" y="2572023"/>
            <a:ext cx="7973688" cy="1154344"/>
          </a:xfrm>
        </p:spPr>
        <p:txBody>
          <a:bodyPr>
            <a:normAutofit/>
          </a:bodyPr>
          <a:lstStyle/>
          <a:p>
            <a:r>
              <a:rPr lang="en-US" sz="5400" b="1" dirty="0"/>
              <a:t>Let’s Talk About Some Builds! </a:t>
            </a:r>
          </a:p>
        </p:txBody>
      </p:sp>
      <p:pic>
        <p:nvPicPr>
          <p:cNvPr id="5" name="Content Placeholder 8" descr="Hubble Space Telescope">
            <a:extLst>
              <a:ext uri="{FF2B5EF4-FFF2-40B4-BE49-F238E27FC236}">
                <a16:creationId xmlns:a16="http://schemas.microsoft.com/office/drawing/2014/main" id="{7DA5D0F2-242A-2BD7-0ED8-F6285BEEE375}"/>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5207457" y="0"/>
            <a:ext cx="7878662" cy="6858000"/>
          </a:xfrm>
          <a:prstGeom prst="rect">
            <a:avLst/>
          </a:prstGeom>
        </p:spPr>
      </p:pic>
    </p:spTree>
    <p:extLst>
      <p:ext uri="{BB962C8B-B14F-4D97-AF65-F5344CB8AC3E}">
        <p14:creationId xmlns:p14="http://schemas.microsoft.com/office/powerpoint/2010/main" val="416665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0367-DAAC-048A-B572-6390D3D31B20}"/>
              </a:ext>
            </a:extLst>
          </p:cNvPr>
          <p:cNvSpPr>
            <a:spLocks noGrp="1"/>
          </p:cNvSpPr>
          <p:nvPr>
            <p:ph type="ctrTitle"/>
          </p:nvPr>
        </p:nvSpPr>
        <p:spPr>
          <a:xfrm>
            <a:off x="248477" y="282304"/>
            <a:ext cx="2940771" cy="788213"/>
          </a:xfrm>
        </p:spPr>
        <p:txBody>
          <a:bodyPr>
            <a:normAutofit/>
          </a:bodyPr>
          <a:lstStyle/>
          <a:p>
            <a:r>
              <a:rPr lang="en-US" sz="3600" b="1" dirty="0"/>
              <a:t>AB/DL Baby Gym</a:t>
            </a:r>
          </a:p>
        </p:txBody>
      </p:sp>
      <p:pic>
        <p:nvPicPr>
          <p:cNvPr id="6" name="Content Placeholder 5">
            <a:extLst>
              <a:ext uri="{FF2B5EF4-FFF2-40B4-BE49-F238E27FC236}">
                <a16:creationId xmlns:a16="http://schemas.microsoft.com/office/drawing/2014/main" id="{824206C9-4DC1-91FE-A097-6CDDADE6455D}"/>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5627110" y="3473606"/>
            <a:ext cx="2305049" cy="3073399"/>
          </a:xfrm>
          <a:prstGeom prst="rect">
            <a:avLst/>
          </a:prstGeom>
        </p:spPr>
      </p:pic>
      <p:sp>
        <p:nvSpPr>
          <p:cNvPr id="4" name="Subtitle 3">
            <a:extLst>
              <a:ext uri="{FF2B5EF4-FFF2-40B4-BE49-F238E27FC236}">
                <a16:creationId xmlns:a16="http://schemas.microsoft.com/office/drawing/2014/main" id="{64F97046-354B-BF68-2E6E-4BE52A9752AC}"/>
              </a:ext>
            </a:extLst>
          </p:cNvPr>
          <p:cNvSpPr>
            <a:spLocks noGrp="1"/>
          </p:cNvSpPr>
          <p:nvPr>
            <p:ph type="subTitle" idx="1"/>
          </p:nvPr>
        </p:nvSpPr>
        <p:spPr>
          <a:xfrm>
            <a:off x="248477" y="989100"/>
            <a:ext cx="5001326" cy="5456305"/>
          </a:xfrm>
        </p:spPr>
        <p:txBody>
          <a:bodyPr>
            <a:normAutofit/>
          </a:bodyPr>
          <a:lstStyle/>
          <a:p>
            <a:r>
              <a:rPr lang="en-US" sz="1800" dirty="0"/>
              <a:t>Building an AB/DL Baby Gym is a great starting project for creating a play space/nursery as it adds a large play mat to the space when not in use and it is relatively inexpensive and requires minimal tools. </a:t>
            </a:r>
          </a:p>
          <a:p>
            <a:r>
              <a:rPr lang="en-US" sz="1800" dirty="0"/>
              <a:t>The Gym is created using standard Plumbing PEX pipes and fittings and requires no serious cutting and can be completed in an afternoon of work. </a:t>
            </a:r>
          </a:p>
        </p:txBody>
      </p:sp>
      <p:pic>
        <p:nvPicPr>
          <p:cNvPr id="8" name="Picture 7">
            <a:extLst>
              <a:ext uri="{FF2B5EF4-FFF2-40B4-BE49-F238E27FC236}">
                <a16:creationId xmlns:a16="http://schemas.microsoft.com/office/drawing/2014/main" id="{57794490-02AB-13F3-EF11-2807B420F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9936" y="213733"/>
            <a:ext cx="3773587" cy="3170662"/>
          </a:xfrm>
          <a:prstGeom prst="rect">
            <a:avLst/>
          </a:prstGeom>
        </p:spPr>
      </p:pic>
      <p:pic>
        <p:nvPicPr>
          <p:cNvPr id="9" name="Content Placeholder 10" descr="A shopping cart with blue tubes&#10;&#10;Description automatically generated">
            <a:extLst>
              <a:ext uri="{FF2B5EF4-FFF2-40B4-BE49-F238E27FC236}">
                <a16:creationId xmlns:a16="http://schemas.microsoft.com/office/drawing/2014/main" id="{9D9EF6D5-A912-9E9C-73D2-94B7934ACB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043970" y="651832"/>
            <a:ext cx="3504784" cy="2628587"/>
          </a:xfrm>
          <a:prstGeom prst="rect">
            <a:avLst/>
          </a:prstGeom>
        </p:spPr>
      </p:pic>
      <p:pic>
        <p:nvPicPr>
          <p:cNvPr id="11" name="Picture 10">
            <a:extLst>
              <a:ext uri="{FF2B5EF4-FFF2-40B4-BE49-F238E27FC236}">
                <a16:creationId xmlns:a16="http://schemas.microsoft.com/office/drawing/2014/main" id="{32C54973-E7B4-B821-DA68-9301ED3275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0722" y="3384394"/>
            <a:ext cx="3890536" cy="2917902"/>
          </a:xfrm>
          <a:prstGeom prst="rect">
            <a:avLst/>
          </a:prstGeom>
        </p:spPr>
      </p:pic>
    </p:spTree>
    <p:extLst>
      <p:ext uri="{BB962C8B-B14F-4D97-AF65-F5344CB8AC3E}">
        <p14:creationId xmlns:p14="http://schemas.microsoft.com/office/powerpoint/2010/main" val="80344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FCC79-EE15-E44D-9659-21BEE335C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6E24D-FB13-6C20-5324-05AA573565B2}"/>
              </a:ext>
            </a:extLst>
          </p:cNvPr>
          <p:cNvSpPr>
            <a:spLocks noGrp="1"/>
          </p:cNvSpPr>
          <p:nvPr>
            <p:ph type="ctrTitle"/>
          </p:nvPr>
        </p:nvSpPr>
        <p:spPr>
          <a:xfrm>
            <a:off x="7838741" y="282305"/>
            <a:ext cx="3922079" cy="758710"/>
          </a:xfrm>
        </p:spPr>
        <p:txBody>
          <a:bodyPr>
            <a:noAutofit/>
          </a:bodyPr>
          <a:lstStyle/>
          <a:p>
            <a:r>
              <a:rPr lang="en-US" sz="3200" b="1" dirty="0"/>
              <a:t>Building Block Shelves </a:t>
            </a:r>
          </a:p>
        </p:txBody>
      </p:sp>
      <p:pic>
        <p:nvPicPr>
          <p:cNvPr id="6" name="Content Placeholder 5">
            <a:extLst>
              <a:ext uri="{FF2B5EF4-FFF2-40B4-BE49-F238E27FC236}">
                <a16:creationId xmlns:a16="http://schemas.microsoft.com/office/drawing/2014/main" id="{01670FB1-6193-80FB-F703-FEFADF123ABF}"/>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rot="5400000">
            <a:off x="-379342" y="3047800"/>
            <a:ext cx="3844744" cy="2883558"/>
          </a:xfrm>
          <a:prstGeom prst="rect">
            <a:avLst/>
          </a:prstGeom>
        </p:spPr>
      </p:pic>
      <p:sp>
        <p:nvSpPr>
          <p:cNvPr id="4" name="Subtitle 3">
            <a:extLst>
              <a:ext uri="{FF2B5EF4-FFF2-40B4-BE49-F238E27FC236}">
                <a16:creationId xmlns:a16="http://schemas.microsoft.com/office/drawing/2014/main" id="{6F4816A0-E0D3-E16B-7DE0-AC8CB94346D4}"/>
              </a:ext>
            </a:extLst>
          </p:cNvPr>
          <p:cNvSpPr>
            <a:spLocks noGrp="1"/>
          </p:cNvSpPr>
          <p:nvPr>
            <p:ph type="subTitle" idx="1"/>
          </p:nvPr>
        </p:nvSpPr>
        <p:spPr>
          <a:xfrm>
            <a:off x="6936521" y="1041015"/>
            <a:ext cx="4958113" cy="5497318"/>
          </a:xfrm>
        </p:spPr>
        <p:txBody>
          <a:bodyPr/>
          <a:lstStyle/>
          <a:p>
            <a:r>
              <a:rPr lang="en-US" dirty="0"/>
              <a:t>Need a place to store your Block collection or all your favorite toys but also want to add a unique décor element to your developing nursery space? Giant Building Block storage shelves are a fun, uncomplicated build that you can make for your nursery and all it requires is some basic single cube shelves, some paint and some large wooden letters from a craft store. These Shelves are light enough to easily move around, but you can also place them on a Lazy Susan turntable to make them rotate.    </a:t>
            </a:r>
          </a:p>
        </p:txBody>
      </p:sp>
      <p:pic>
        <p:nvPicPr>
          <p:cNvPr id="8" name="Picture 7">
            <a:extLst>
              <a:ext uri="{FF2B5EF4-FFF2-40B4-BE49-F238E27FC236}">
                <a16:creationId xmlns:a16="http://schemas.microsoft.com/office/drawing/2014/main" id="{AB09F0A2-739F-FCBE-68D3-EA9CF93DE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960648" y="2853320"/>
            <a:ext cx="4211443" cy="3158582"/>
          </a:xfrm>
          <a:prstGeom prst="rect">
            <a:avLst/>
          </a:prstGeom>
        </p:spPr>
      </p:pic>
      <p:pic>
        <p:nvPicPr>
          <p:cNvPr id="10" name="Picture 9">
            <a:extLst>
              <a:ext uri="{FF2B5EF4-FFF2-40B4-BE49-F238E27FC236}">
                <a16:creationId xmlns:a16="http://schemas.microsoft.com/office/drawing/2014/main" id="{0A1D4071-5767-8221-D323-CF739C53EB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614" y="121372"/>
            <a:ext cx="4340188" cy="1992105"/>
          </a:xfrm>
          <a:prstGeom prst="rect">
            <a:avLst/>
          </a:prstGeom>
        </p:spPr>
      </p:pic>
    </p:spTree>
    <p:extLst>
      <p:ext uri="{BB962C8B-B14F-4D97-AF65-F5344CB8AC3E}">
        <p14:creationId xmlns:p14="http://schemas.microsoft.com/office/powerpoint/2010/main" val="117599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73E33-51FA-79DC-4C8B-4ABBE775C6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2C3D8A7-2D6E-9D5E-DC41-036E83351C31}"/>
              </a:ext>
            </a:extLst>
          </p:cNvPr>
          <p:cNvSpPr>
            <a:spLocks noGrp="1"/>
          </p:cNvSpPr>
          <p:nvPr>
            <p:ph type="subTitle" idx="1"/>
          </p:nvPr>
        </p:nvSpPr>
        <p:spPr>
          <a:xfrm>
            <a:off x="89573" y="88653"/>
            <a:ext cx="4742622" cy="5654535"/>
          </a:xfrm>
        </p:spPr>
        <p:txBody>
          <a:bodyPr>
            <a:normAutofit fontScale="92500" lnSpcReduction="10000"/>
          </a:bodyPr>
          <a:lstStyle/>
          <a:p>
            <a:pPr>
              <a:lnSpc>
                <a:spcPct val="100000"/>
              </a:lnSpc>
            </a:pPr>
            <a:r>
              <a:rPr lang="en-US" sz="3000" dirty="0"/>
              <a:t> </a:t>
            </a:r>
            <a:r>
              <a:rPr lang="en-US" sz="2600" dirty="0"/>
              <a:t>The Building Block Shelf is simple enough to create and takes only a few steps.</a:t>
            </a:r>
          </a:p>
          <a:p>
            <a:pPr marL="342900" indent="-342900">
              <a:buFont typeface="+mj-lt"/>
              <a:buAutoNum type="arabicPeriod"/>
            </a:pPr>
            <a:r>
              <a:rPr lang="en-US" sz="1800" dirty="0"/>
              <a:t>Build the Shelf Block</a:t>
            </a:r>
          </a:p>
          <a:p>
            <a:pPr marL="342900" indent="-342900">
              <a:buFont typeface="+mj-lt"/>
              <a:buAutoNum type="arabicPeriod"/>
            </a:pPr>
            <a:r>
              <a:rPr lang="en-US" sz="1800" dirty="0"/>
              <a:t>Spray paint the back side a solid flat white</a:t>
            </a:r>
          </a:p>
          <a:p>
            <a:pPr marL="342900" indent="-342900">
              <a:buFont typeface="+mj-lt"/>
              <a:buAutoNum type="arabicPeriod"/>
            </a:pPr>
            <a:r>
              <a:rPr lang="en-US" sz="1800" dirty="0"/>
              <a:t>Paint the edge of the Block and the letter of choice your decided color. Acrylic craft paints are great for this. (For best results use multiple coats)</a:t>
            </a:r>
          </a:p>
          <a:p>
            <a:pPr marL="342900" indent="-342900">
              <a:buFont typeface="+mj-lt"/>
              <a:buAutoNum type="arabicPeriod"/>
            </a:pPr>
            <a:r>
              <a:rPr lang="en-US" sz="1800" dirty="0"/>
              <a:t>Center and glue the letter in place</a:t>
            </a:r>
          </a:p>
          <a:p>
            <a:pPr marL="342900" indent="-342900">
              <a:buFont typeface="+mj-lt"/>
              <a:buAutoNum type="arabicPeriod"/>
            </a:pPr>
            <a:r>
              <a:rPr lang="en-US" sz="1800" dirty="0"/>
              <a:t>Clear Coat to create a protective coating in Flat or Semi Gloss.</a:t>
            </a:r>
          </a:p>
          <a:p>
            <a:pPr marL="342900" indent="-342900">
              <a:buFont typeface="+mj-lt"/>
              <a:buAutoNum type="arabicPeriod"/>
            </a:pPr>
            <a:r>
              <a:rPr lang="en-US" sz="1800" dirty="0"/>
              <a:t>Lather, Rinse, and Repeat </a:t>
            </a:r>
          </a:p>
          <a:p>
            <a:pPr marL="342900" indent="-342900">
              <a:buFont typeface="+mj-lt"/>
              <a:buAutoNum type="arabicPeriod"/>
            </a:pPr>
            <a:endParaRPr lang="en-US" dirty="0"/>
          </a:p>
        </p:txBody>
      </p:sp>
      <p:pic>
        <p:nvPicPr>
          <p:cNvPr id="12" name="Content Placeholder 11">
            <a:extLst>
              <a:ext uri="{FF2B5EF4-FFF2-40B4-BE49-F238E27FC236}">
                <a16:creationId xmlns:a16="http://schemas.microsoft.com/office/drawing/2014/main" id="{595340CD-0541-4330-48BB-C08DD05646CD}"/>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rcRect/>
          <a:stretch>
            <a:fillRect/>
          </a:stretch>
        </p:blipFill>
        <p:spPr>
          <a:xfrm rot="5400000">
            <a:off x="4995318" y="45364"/>
            <a:ext cx="3538652" cy="3625230"/>
          </a:xfrm>
          <a:prstGeom prst="rect">
            <a:avLst/>
          </a:prstGeom>
        </p:spPr>
      </p:pic>
      <p:pic>
        <p:nvPicPr>
          <p:cNvPr id="14" name="Picture 13">
            <a:extLst>
              <a:ext uri="{FF2B5EF4-FFF2-40B4-BE49-F238E27FC236}">
                <a16:creationId xmlns:a16="http://schemas.microsoft.com/office/drawing/2014/main" id="{E8CA4648-220B-1F09-FE6D-66326086B16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5652223" y="3681995"/>
            <a:ext cx="2594515" cy="3070301"/>
          </a:xfrm>
          <a:prstGeom prst="rect">
            <a:avLst/>
          </a:prstGeom>
        </p:spPr>
      </p:pic>
      <p:pic>
        <p:nvPicPr>
          <p:cNvPr id="16" name="Picture 15">
            <a:extLst>
              <a:ext uri="{FF2B5EF4-FFF2-40B4-BE49-F238E27FC236}">
                <a16:creationId xmlns:a16="http://schemas.microsoft.com/office/drawing/2014/main" id="{4CF0ADAC-3A9A-B58F-79EE-BB89375B1D5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0">
            <a:off x="7710424" y="2130750"/>
            <a:ext cx="5742875" cy="3449444"/>
          </a:xfrm>
          <a:prstGeom prst="rect">
            <a:avLst/>
          </a:prstGeom>
        </p:spPr>
      </p:pic>
    </p:spTree>
    <p:extLst>
      <p:ext uri="{BB962C8B-B14F-4D97-AF65-F5344CB8AC3E}">
        <p14:creationId xmlns:p14="http://schemas.microsoft.com/office/powerpoint/2010/main" val="155335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44D9-B33D-BD8B-00D3-35E691CC3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0CC5D-240C-BBD2-45C3-644B816E1AEB}"/>
              </a:ext>
            </a:extLst>
          </p:cNvPr>
          <p:cNvSpPr>
            <a:spLocks noGrp="1"/>
          </p:cNvSpPr>
          <p:nvPr>
            <p:ph type="ctrTitle"/>
          </p:nvPr>
        </p:nvSpPr>
        <p:spPr>
          <a:xfrm>
            <a:off x="1090483" y="313860"/>
            <a:ext cx="3645068" cy="1023649"/>
          </a:xfrm>
        </p:spPr>
        <p:txBody>
          <a:bodyPr>
            <a:normAutofit/>
          </a:bodyPr>
          <a:lstStyle/>
          <a:p>
            <a:r>
              <a:rPr lang="en-US" sz="4400" b="1" dirty="0"/>
              <a:t>The Highchair</a:t>
            </a:r>
          </a:p>
        </p:txBody>
      </p:sp>
      <p:sp>
        <p:nvSpPr>
          <p:cNvPr id="3" name="Subtitle 2">
            <a:extLst>
              <a:ext uri="{FF2B5EF4-FFF2-40B4-BE49-F238E27FC236}">
                <a16:creationId xmlns:a16="http://schemas.microsoft.com/office/drawing/2014/main" id="{2FF6E7D4-B423-05CE-A4E3-77A289708E9D}"/>
              </a:ext>
            </a:extLst>
          </p:cNvPr>
          <p:cNvSpPr>
            <a:spLocks noGrp="1"/>
          </p:cNvSpPr>
          <p:nvPr>
            <p:ph type="subTitle" idx="1"/>
          </p:nvPr>
        </p:nvSpPr>
        <p:spPr>
          <a:xfrm>
            <a:off x="134178" y="1028205"/>
            <a:ext cx="5672262" cy="5654535"/>
          </a:xfrm>
        </p:spPr>
        <p:txBody>
          <a:bodyPr>
            <a:normAutofit/>
          </a:bodyPr>
          <a:lstStyle/>
          <a:p>
            <a:r>
              <a:rPr lang="en-US" sz="1800" dirty="0"/>
              <a:t>A highchair is something many AB/DLs desire to add to their play space, but building a structurally sound chair can be a challenge. A simple highchair can be created with a director’s chair and a wheelchair tray, but it’s not the same or as comfortable as a true highchair. Using the Hybrid build method a High-backed deck chair can be used as the base for the perfect AB/DL Highchair and a safety harness can be easily added to create an even more immersive experience. </a:t>
            </a:r>
          </a:p>
          <a:p>
            <a:r>
              <a:rPr lang="en-US" sz="1800" dirty="0"/>
              <a:t>There are several variants this chair build can be create at with increasing levels of difficulty.    </a:t>
            </a:r>
          </a:p>
        </p:txBody>
      </p:sp>
      <p:pic>
        <p:nvPicPr>
          <p:cNvPr id="6" name="Content Placeholder 5">
            <a:extLst>
              <a:ext uri="{FF2B5EF4-FFF2-40B4-BE49-F238E27FC236}">
                <a16:creationId xmlns:a16="http://schemas.microsoft.com/office/drawing/2014/main" id="{66812AF1-DA23-FBF9-5617-CA8D08154A2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rot="5400000">
            <a:off x="5515517" y="1188998"/>
            <a:ext cx="5973337" cy="4480003"/>
          </a:xfrm>
          <a:prstGeom prst="rect">
            <a:avLst/>
          </a:prstGeom>
        </p:spPr>
      </p:pic>
    </p:spTree>
    <p:extLst>
      <p:ext uri="{BB962C8B-B14F-4D97-AF65-F5344CB8AC3E}">
        <p14:creationId xmlns:p14="http://schemas.microsoft.com/office/powerpoint/2010/main" val="248871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CE9DE-2D11-9BEC-158A-C454DEC57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F4B16-4E42-66F9-A58F-CB5556FF75DD}"/>
              </a:ext>
            </a:extLst>
          </p:cNvPr>
          <p:cNvSpPr>
            <a:spLocks noGrp="1"/>
          </p:cNvSpPr>
          <p:nvPr>
            <p:ph type="ctrTitle"/>
          </p:nvPr>
        </p:nvSpPr>
        <p:spPr>
          <a:xfrm>
            <a:off x="339634" y="343597"/>
            <a:ext cx="9139930" cy="1023649"/>
          </a:xfrm>
        </p:spPr>
        <p:txBody>
          <a:bodyPr>
            <a:normAutofit/>
          </a:bodyPr>
          <a:lstStyle/>
          <a:p>
            <a:r>
              <a:rPr lang="en-US" sz="4400" b="1" dirty="0"/>
              <a:t>Simple Build</a:t>
            </a:r>
          </a:p>
        </p:txBody>
      </p:sp>
      <p:sp>
        <p:nvSpPr>
          <p:cNvPr id="3" name="Subtitle 2">
            <a:extLst>
              <a:ext uri="{FF2B5EF4-FFF2-40B4-BE49-F238E27FC236}">
                <a16:creationId xmlns:a16="http://schemas.microsoft.com/office/drawing/2014/main" id="{D7E93A91-A410-EA79-41CF-AEC14CBF2F58}"/>
              </a:ext>
            </a:extLst>
          </p:cNvPr>
          <p:cNvSpPr>
            <a:spLocks noGrp="1"/>
          </p:cNvSpPr>
          <p:nvPr>
            <p:ph type="subTitle" idx="1"/>
          </p:nvPr>
        </p:nvSpPr>
        <p:spPr>
          <a:xfrm>
            <a:off x="134178" y="1028205"/>
            <a:ext cx="3634934" cy="5654535"/>
          </a:xfrm>
        </p:spPr>
        <p:txBody>
          <a:bodyPr/>
          <a:lstStyle/>
          <a:p>
            <a:pPr>
              <a:lnSpc>
                <a:spcPct val="100000"/>
              </a:lnSpc>
            </a:pPr>
            <a:r>
              <a:rPr lang="en-US" sz="2000" dirty="0"/>
              <a:t> A highbacked Deck chair + a Wheel Chair tray is all that is needed to make a simple highchair with no tools required. </a:t>
            </a:r>
          </a:p>
          <a:p>
            <a:pPr>
              <a:lnSpc>
                <a:spcPct val="100000"/>
              </a:lnSpc>
            </a:pPr>
            <a:endParaRPr lang="en-US" sz="2000" dirty="0"/>
          </a:p>
          <a:p>
            <a:pPr>
              <a:lnSpc>
                <a:spcPct val="100000"/>
              </a:lnSpc>
            </a:pPr>
            <a:r>
              <a:rPr lang="en-US" sz="2000" dirty="0"/>
              <a:t>A Go Kart harness can be added with the use of a power drill and some basic hardware.   </a:t>
            </a:r>
          </a:p>
        </p:txBody>
      </p:sp>
      <p:pic>
        <p:nvPicPr>
          <p:cNvPr id="4" name="Content Placeholder 3" descr="A brown chair with a seat back&#10;&#10;Description automatically generated with medium confidence">
            <a:extLst>
              <a:ext uri="{FF2B5EF4-FFF2-40B4-BE49-F238E27FC236}">
                <a16:creationId xmlns:a16="http://schemas.microsoft.com/office/drawing/2014/main" id="{16FD4D7D-C2CC-061A-349D-3BF71878C7D5}"/>
              </a:ext>
            </a:extLst>
          </p:cNvPr>
          <p:cNvPicPr>
            <a:picLocks noGrp="1" noChangeAspect="1"/>
          </p:cNvPicPr>
          <p:nvPr>
            <p:ph sz="quarter" idx="10"/>
          </p:nvPr>
        </p:nvPicPr>
        <p:blipFill>
          <a:blip r:embed="rId2" cstate="print">
            <a:extLst>
              <a:ext uri="{28A0092B-C50C-407E-A947-70E740481C1C}">
                <a14:useLocalDpi xmlns:a14="http://schemas.microsoft.com/office/drawing/2010/main"/>
              </a:ext>
            </a:extLst>
          </a:blip>
          <a:stretch>
            <a:fillRect/>
          </a:stretch>
        </p:blipFill>
        <p:spPr>
          <a:xfrm>
            <a:off x="4364109" y="130504"/>
            <a:ext cx="2238873" cy="4159881"/>
          </a:xfrm>
          <a:prstGeom prst="rect">
            <a:avLst/>
          </a:prstGeom>
        </p:spPr>
      </p:pic>
      <p:pic>
        <p:nvPicPr>
          <p:cNvPr id="6" name="Picture 5" descr="A wheelchair with a desk&#10;&#10;Description automatically generated">
            <a:extLst>
              <a:ext uri="{FF2B5EF4-FFF2-40B4-BE49-F238E27FC236}">
                <a16:creationId xmlns:a16="http://schemas.microsoft.com/office/drawing/2014/main" id="{A234FD1B-E49A-BB4B-69B4-66EEB3FC6C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2618" y="130504"/>
            <a:ext cx="2458371" cy="2813974"/>
          </a:xfrm>
          <a:prstGeom prst="rect">
            <a:avLst/>
          </a:prstGeom>
        </p:spPr>
      </p:pic>
      <p:pic>
        <p:nvPicPr>
          <p:cNvPr id="7" name="Picture 6" descr="A blue seat belt with bolts and screws&#10;&#10;Description automatically generated">
            <a:extLst>
              <a:ext uri="{FF2B5EF4-FFF2-40B4-BE49-F238E27FC236}">
                <a16:creationId xmlns:a16="http://schemas.microsoft.com/office/drawing/2014/main" id="{E4963A94-6911-A83C-02A2-D11DEC3F5B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6479" y="4399280"/>
            <a:ext cx="2453005" cy="2283460"/>
          </a:xfrm>
          <a:prstGeom prst="rect">
            <a:avLst/>
          </a:prstGeom>
        </p:spPr>
      </p:pic>
      <p:pic>
        <p:nvPicPr>
          <p:cNvPr id="8" name="Picture 7" descr="A chair in a room&#10;&#10;Description automatically generated">
            <a:extLst>
              <a:ext uri="{FF2B5EF4-FFF2-40B4-BE49-F238E27FC236}">
                <a16:creationId xmlns:a16="http://schemas.microsoft.com/office/drawing/2014/main" id="{ACDEF6C7-2C2E-F4F9-8D31-A710377574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341346" y="3541078"/>
            <a:ext cx="3790950" cy="2842895"/>
          </a:xfrm>
          <a:prstGeom prst="rect">
            <a:avLst/>
          </a:prstGeom>
        </p:spPr>
      </p:pic>
    </p:spTree>
    <p:extLst>
      <p:ext uri="{BB962C8B-B14F-4D97-AF65-F5344CB8AC3E}">
        <p14:creationId xmlns:p14="http://schemas.microsoft.com/office/powerpoint/2010/main" val="143513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0A9F2-2DF9-3D40-5E2C-FC028F8A8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937DF-9A8E-3836-D6AB-5BA64CB19602}"/>
              </a:ext>
            </a:extLst>
          </p:cNvPr>
          <p:cNvSpPr>
            <a:spLocks noGrp="1"/>
          </p:cNvSpPr>
          <p:nvPr>
            <p:ph type="ctrTitle"/>
          </p:nvPr>
        </p:nvSpPr>
        <p:spPr>
          <a:xfrm>
            <a:off x="339634" y="343597"/>
            <a:ext cx="3436912" cy="1990725"/>
          </a:xfrm>
        </p:spPr>
        <p:txBody>
          <a:bodyPr>
            <a:normAutofit/>
          </a:bodyPr>
          <a:lstStyle/>
          <a:p>
            <a:r>
              <a:rPr lang="en-US" sz="4400" b="1" dirty="0"/>
              <a:t>Adding a Dark age play element </a:t>
            </a:r>
          </a:p>
        </p:txBody>
      </p:sp>
      <p:sp>
        <p:nvSpPr>
          <p:cNvPr id="3" name="Subtitle 2">
            <a:extLst>
              <a:ext uri="{FF2B5EF4-FFF2-40B4-BE49-F238E27FC236}">
                <a16:creationId xmlns:a16="http://schemas.microsoft.com/office/drawing/2014/main" id="{01B66FE1-7832-F972-7C70-CA9217297D24}"/>
              </a:ext>
            </a:extLst>
          </p:cNvPr>
          <p:cNvSpPr>
            <a:spLocks noGrp="1"/>
          </p:cNvSpPr>
          <p:nvPr>
            <p:ph type="subTitle" idx="1"/>
          </p:nvPr>
        </p:nvSpPr>
        <p:spPr>
          <a:xfrm>
            <a:off x="134178" y="2334322"/>
            <a:ext cx="4036378" cy="4348418"/>
          </a:xfrm>
        </p:spPr>
        <p:txBody>
          <a:bodyPr/>
          <a:lstStyle/>
          <a:p>
            <a:pPr>
              <a:lnSpc>
                <a:spcPct val="100000"/>
              </a:lnSpc>
            </a:pPr>
            <a:r>
              <a:rPr lang="en-US" sz="2000" dirty="0"/>
              <a:t>Adding Anchor points is easy with some basic hardware, screws, and a drill to keep naughty hands and feet in place.  </a:t>
            </a:r>
          </a:p>
          <a:p>
            <a:endParaRPr lang="en-US" dirty="0"/>
          </a:p>
        </p:txBody>
      </p:sp>
      <p:sp>
        <p:nvSpPr>
          <p:cNvPr id="5" name="Content Placeholder 4">
            <a:extLst>
              <a:ext uri="{FF2B5EF4-FFF2-40B4-BE49-F238E27FC236}">
                <a16:creationId xmlns:a16="http://schemas.microsoft.com/office/drawing/2014/main" id="{671698C3-D856-875F-128C-3563CC0563EB}"/>
              </a:ext>
            </a:extLst>
          </p:cNvPr>
          <p:cNvSpPr>
            <a:spLocks noGrp="1"/>
          </p:cNvSpPr>
          <p:nvPr>
            <p:ph sz="quarter" idx="10"/>
          </p:nvPr>
        </p:nvSpPr>
        <p:spPr/>
        <p:txBody>
          <a:bodyPr/>
          <a:lstStyle/>
          <a:p>
            <a:r>
              <a:rPr lang="en-US" dirty="0"/>
              <a:t> </a:t>
            </a:r>
          </a:p>
        </p:txBody>
      </p:sp>
      <p:pic>
        <p:nvPicPr>
          <p:cNvPr id="4" name="Picture 3" descr="A group of black metal hooks and screws&#10;&#10;Description automatically generated">
            <a:extLst>
              <a:ext uri="{FF2B5EF4-FFF2-40B4-BE49-F238E27FC236}">
                <a16:creationId xmlns:a16="http://schemas.microsoft.com/office/drawing/2014/main" id="{12B83A37-3ABA-5323-19EA-A34B84F10C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4100" y="234508"/>
            <a:ext cx="2153820" cy="2203892"/>
          </a:xfrm>
          <a:prstGeom prst="rect">
            <a:avLst/>
          </a:prstGeom>
        </p:spPr>
      </p:pic>
      <p:pic>
        <p:nvPicPr>
          <p:cNvPr id="6" name="Picture 5" descr="A chair with a blue strap&#10;&#10;Description automatically generated">
            <a:extLst>
              <a:ext uri="{FF2B5EF4-FFF2-40B4-BE49-F238E27FC236}">
                <a16:creationId xmlns:a16="http://schemas.microsoft.com/office/drawing/2014/main" id="{40B93A52-50B8-5BEC-189D-0C1F41E5AF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936106" y="554548"/>
            <a:ext cx="2561590" cy="1921510"/>
          </a:xfrm>
          <a:prstGeom prst="rect">
            <a:avLst/>
          </a:prstGeom>
        </p:spPr>
      </p:pic>
      <p:pic>
        <p:nvPicPr>
          <p:cNvPr id="7" name="Picture 6" descr="A black metal frame with a lock&#10;&#10;Description automatically generated with medium confidence">
            <a:extLst>
              <a:ext uri="{FF2B5EF4-FFF2-40B4-BE49-F238E27FC236}">
                <a16:creationId xmlns:a16="http://schemas.microsoft.com/office/drawing/2014/main" id="{E7B05C0C-3C28-E324-DD5D-FD61487F1B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flipV="1">
            <a:off x="9117064" y="553913"/>
            <a:ext cx="2555240" cy="1916430"/>
          </a:xfrm>
          <a:prstGeom prst="rect">
            <a:avLst/>
          </a:prstGeom>
        </p:spPr>
      </p:pic>
      <p:pic>
        <p:nvPicPr>
          <p:cNvPr id="8" name="Picture 7" descr="A blue strap on a chair&#10;&#10;Description automatically generated">
            <a:extLst>
              <a:ext uri="{FF2B5EF4-FFF2-40B4-BE49-F238E27FC236}">
                <a16:creationId xmlns:a16="http://schemas.microsoft.com/office/drawing/2014/main" id="{48DB7908-B563-D6BB-5207-A7AA7C0408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4799428" y="3286760"/>
            <a:ext cx="2599690" cy="1949450"/>
          </a:xfrm>
          <a:prstGeom prst="rect">
            <a:avLst/>
          </a:prstGeom>
        </p:spPr>
      </p:pic>
      <p:pic>
        <p:nvPicPr>
          <p:cNvPr id="9" name="Picture 8" descr="A blue strap on a chair&#10;&#10;Description automatically generated">
            <a:extLst>
              <a:ext uri="{FF2B5EF4-FFF2-40B4-BE49-F238E27FC236}">
                <a16:creationId xmlns:a16="http://schemas.microsoft.com/office/drawing/2014/main" id="{1F30CD80-8322-2928-8970-584CEDD8B0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7491607" y="3426778"/>
            <a:ext cx="3721100" cy="2790825"/>
          </a:xfrm>
          <a:prstGeom prst="rect">
            <a:avLst/>
          </a:prstGeom>
        </p:spPr>
      </p:pic>
    </p:spTree>
    <p:extLst>
      <p:ext uri="{BB962C8B-B14F-4D97-AF65-F5344CB8AC3E}">
        <p14:creationId xmlns:p14="http://schemas.microsoft.com/office/powerpoint/2010/main" val="163420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F9EE2-70F4-523C-C072-13D3171E2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58A3E-FC62-DCEA-4875-E8525A8E773D}"/>
              </a:ext>
            </a:extLst>
          </p:cNvPr>
          <p:cNvSpPr>
            <a:spLocks noGrp="1"/>
          </p:cNvSpPr>
          <p:nvPr>
            <p:ph type="ctrTitle"/>
          </p:nvPr>
        </p:nvSpPr>
        <p:spPr>
          <a:xfrm>
            <a:off x="7248657" y="165178"/>
            <a:ext cx="4430388" cy="1023649"/>
          </a:xfrm>
        </p:spPr>
        <p:txBody>
          <a:bodyPr>
            <a:normAutofit/>
          </a:bodyPr>
          <a:lstStyle/>
          <a:p>
            <a:r>
              <a:rPr lang="en-US" sz="4400" b="1" dirty="0"/>
              <a:t>Upholstered Seats </a:t>
            </a:r>
          </a:p>
        </p:txBody>
      </p:sp>
      <p:sp>
        <p:nvSpPr>
          <p:cNvPr id="3" name="Subtitle 2">
            <a:extLst>
              <a:ext uri="{FF2B5EF4-FFF2-40B4-BE49-F238E27FC236}">
                <a16:creationId xmlns:a16="http://schemas.microsoft.com/office/drawing/2014/main" id="{D04C617C-3B86-443F-9E94-D54E56ABC392}"/>
              </a:ext>
            </a:extLst>
          </p:cNvPr>
          <p:cNvSpPr>
            <a:spLocks noGrp="1"/>
          </p:cNvSpPr>
          <p:nvPr>
            <p:ph type="subTitle" idx="1"/>
          </p:nvPr>
        </p:nvSpPr>
        <p:spPr>
          <a:xfrm>
            <a:off x="7136780" y="953864"/>
            <a:ext cx="4869738" cy="5654535"/>
          </a:xfrm>
        </p:spPr>
        <p:txBody>
          <a:bodyPr>
            <a:normAutofit/>
          </a:bodyPr>
          <a:lstStyle/>
          <a:p>
            <a:pPr>
              <a:lnSpc>
                <a:spcPct val="100000"/>
              </a:lnSpc>
            </a:pPr>
            <a:r>
              <a:rPr lang="en-US" sz="1800" dirty="0"/>
              <a:t>It may seem challenging, but doing come basic Upholstering is as simple as operating a staple gun. </a:t>
            </a:r>
          </a:p>
          <a:p>
            <a:r>
              <a:rPr lang="en-US" sz="1800" dirty="0"/>
              <a:t>Two MDF boards need to be cut that match the seat and back, then adding furniture cushion padding and your chosen outer fabric, simply lay down the fabric, padding and then the board and kneeling on the board to pull the fabric tight, staple the fabric to the board.   </a:t>
            </a:r>
          </a:p>
        </p:txBody>
      </p:sp>
      <p:pic>
        <p:nvPicPr>
          <p:cNvPr id="4" name="Picture 3" descr="A cushion on a table&#10;&#10;Description automatically generated">
            <a:extLst>
              <a:ext uri="{FF2B5EF4-FFF2-40B4-BE49-F238E27FC236}">
                <a16:creationId xmlns:a16="http://schemas.microsoft.com/office/drawing/2014/main" id="{31C5626B-2A60-48CC-60C6-0D74CEF3DC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flipV="1">
            <a:off x="-205795" y="807820"/>
            <a:ext cx="4254323" cy="3189969"/>
          </a:xfrm>
          <a:prstGeom prst="rect">
            <a:avLst/>
          </a:prstGeom>
        </p:spPr>
      </p:pic>
      <p:pic>
        <p:nvPicPr>
          <p:cNvPr id="6" name="Content Placeholder 5" descr="A cushion with space images on it&#10;&#10;Description automatically generated">
            <a:extLst>
              <a:ext uri="{FF2B5EF4-FFF2-40B4-BE49-F238E27FC236}">
                <a16:creationId xmlns:a16="http://schemas.microsoft.com/office/drawing/2014/main" id="{82EBDC6B-0251-EFF7-C263-1ABDA479C4BA}"/>
              </a:ext>
            </a:extLst>
          </p:cNvPr>
          <p:cNvPicPr>
            <a:picLocks noGrp="1" noChangeAspect="1"/>
          </p:cNvPicPr>
          <p:nvPr>
            <p:ph sz="quarter" idx="10"/>
          </p:nvPr>
        </p:nvPicPr>
        <p:blipFill>
          <a:blip r:embed="rId3" cstate="print">
            <a:extLst>
              <a:ext uri="{28A0092B-C50C-407E-A947-70E740481C1C}">
                <a14:useLocalDpi xmlns:a14="http://schemas.microsoft.com/office/drawing/2010/main"/>
              </a:ext>
            </a:extLst>
          </a:blip>
          <a:stretch>
            <a:fillRect/>
          </a:stretch>
        </p:blipFill>
        <p:spPr>
          <a:xfrm rot="5400000">
            <a:off x="4000812" y="-140051"/>
            <a:ext cx="2504679" cy="3336065"/>
          </a:xfrm>
          <a:prstGeom prst="rect">
            <a:avLst/>
          </a:prstGeom>
        </p:spPr>
      </p:pic>
      <p:pic>
        <p:nvPicPr>
          <p:cNvPr id="7" name="Picture 6" descr="A chair with a space design&#10;&#10;Description automatically generated">
            <a:extLst>
              <a:ext uri="{FF2B5EF4-FFF2-40B4-BE49-F238E27FC236}">
                <a16:creationId xmlns:a16="http://schemas.microsoft.com/office/drawing/2014/main" id="{7099306A-7080-071C-3A02-77052BDC7D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267313" y="3361522"/>
            <a:ext cx="3717065" cy="2787799"/>
          </a:xfrm>
          <a:prstGeom prst="rect">
            <a:avLst/>
          </a:prstGeom>
        </p:spPr>
      </p:pic>
    </p:spTree>
    <p:extLst>
      <p:ext uri="{BB962C8B-B14F-4D97-AF65-F5344CB8AC3E}">
        <p14:creationId xmlns:p14="http://schemas.microsoft.com/office/powerpoint/2010/main" val="12655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D968-1DB5-EEA5-12C5-7DBE23BA6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D823D-09F1-3124-0C37-4DF72791D825}"/>
              </a:ext>
            </a:extLst>
          </p:cNvPr>
          <p:cNvSpPr>
            <a:spLocks noGrp="1"/>
          </p:cNvSpPr>
          <p:nvPr>
            <p:ph type="ctrTitle"/>
          </p:nvPr>
        </p:nvSpPr>
        <p:spPr>
          <a:xfrm>
            <a:off x="339634" y="343597"/>
            <a:ext cx="4978400" cy="1023649"/>
          </a:xfrm>
        </p:spPr>
        <p:txBody>
          <a:bodyPr>
            <a:normAutofit/>
          </a:bodyPr>
          <a:lstStyle/>
          <a:p>
            <a:r>
              <a:rPr lang="en-US" sz="4400" b="1" dirty="0"/>
              <a:t>Adding a custom tray</a:t>
            </a:r>
          </a:p>
        </p:txBody>
      </p:sp>
      <p:sp>
        <p:nvSpPr>
          <p:cNvPr id="3" name="Subtitle 2">
            <a:extLst>
              <a:ext uri="{FF2B5EF4-FFF2-40B4-BE49-F238E27FC236}">
                <a16:creationId xmlns:a16="http://schemas.microsoft.com/office/drawing/2014/main" id="{0FE9516B-4F9B-F11B-BA08-DC61BED961F0}"/>
              </a:ext>
            </a:extLst>
          </p:cNvPr>
          <p:cNvSpPr>
            <a:spLocks noGrp="1"/>
          </p:cNvSpPr>
          <p:nvPr>
            <p:ph type="subTitle" idx="1"/>
          </p:nvPr>
        </p:nvSpPr>
        <p:spPr>
          <a:xfrm>
            <a:off x="126744" y="1005903"/>
            <a:ext cx="5023081" cy="5654535"/>
          </a:xfrm>
        </p:spPr>
        <p:txBody>
          <a:bodyPr/>
          <a:lstStyle/>
          <a:p>
            <a:pPr>
              <a:lnSpc>
                <a:spcPct val="100000"/>
              </a:lnSpc>
            </a:pPr>
            <a:r>
              <a:rPr lang="en-US" sz="2000" dirty="0"/>
              <a:t>Building a custom tray that incorporates genuine highchair hardware isn’t as complicated as it sounds but does require some adjusting and planning.</a:t>
            </a:r>
          </a:p>
          <a:p>
            <a:pPr marL="457200" indent="-457200">
              <a:lnSpc>
                <a:spcPct val="100000"/>
              </a:lnSpc>
              <a:buFont typeface="+mj-lt"/>
              <a:buAutoNum type="arabicPeriod"/>
            </a:pPr>
            <a:r>
              <a:rPr lang="en-US" sz="2000" dirty="0"/>
              <a:t>Two wooden one-inch risers need to be made for the arms</a:t>
            </a:r>
          </a:p>
          <a:p>
            <a:pPr marL="457200" indent="-457200">
              <a:lnSpc>
                <a:spcPct val="100000"/>
              </a:lnSpc>
              <a:buFont typeface="+mj-lt"/>
              <a:buAutoNum type="arabicPeriod"/>
            </a:pPr>
            <a:r>
              <a:rPr lang="en-US" sz="2000" dirty="0"/>
              <a:t>A tray and two one-inch-thick extensions that will connect need to be created.</a:t>
            </a:r>
          </a:p>
          <a:p>
            <a:pPr marL="457200" indent="-457200">
              <a:lnSpc>
                <a:spcPct val="100000"/>
              </a:lnSpc>
              <a:buFont typeface="+mj-lt"/>
              <a:buAutoNum type="arabicPeriod"/>
            </a:pPr>
            <a:r>
              <a:rPr lang="en-US" sz="2000" dirty="0"/>
              <a:t>Using clamps, you need to line everything up and mark where to secure and once determined, secure everything.</a:t>
            </a:r>
          </a:p>
          <a:p>
            <a:pPr marL="457200" indent="-457200">
              <a:lnSpc>
                <a:spcPct val="100000"/>
              </a:lnSpc>
              <a:buFont typeface="+mj-lt"/>
              <a:buAutoNum type="arabicPeriod"/>
            </a:pPr>
            <a:r>
              <a:rPr lang="en-US" sz="2000" dirty="0"/>
              <a:t>Disassemble, paint and clear coat (If you are using MDF for the tray the board must be completely sealed or it will absorb liquid.) </a:t>
            </a:r>
          </a:p>
          <a:p>
            <a:endParaRPr lang="en-US" dirty="0"/>
          </a:p>
        </p:txBody>
      </p:sp>
      <p:pic>
        <p:nvPicPr>
          <p:cNvPr id="4" name="Picture 3" descr="A chair with a strap on it&#10;&#10;Description automatically generated">
            <a:extLst>
              <a:ext uri="{FF2B5EF4-FFF2-40B4-BE49-F238E27FC236}">
                <a16:creationId xmlns:a16="http://schemas.microsoft.com/office/drawing/2014/main" id="{E88F03FC-A888-32F9-8192-B853BE67E4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3966" y="469280"/>
            <a:ext cx="4978400" cy="3733800"/>
          </a:xfrm>
          <a:prstGeom prst="rect">
            <a:avLst/>
          </a:prstGeom>
        </p:spPr>
      </p:pic>
      <p:pic>
        <p:nvPicPr>
          <p:cNvPr id="6" name="Picture 5" descr="Several metal objects on a white surface&#10;&#10;Description automatically generated">
            <a:extLst>
              <a:ext uri="{FF2B5EF4-FFF2-40B4-BE49-F238E27FC236}">
                <a16:creationId xmlns:a16="http://schemas.microsoft.com/office/drawing/2014/main" id="{55232257-1AE7-CC78-A423-90B4477207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7043" y="469280"/>
            <a:ext cx="1449705" cy="1933575"/>
          </a:xfrm>
          <a:prstGeom prst="rect">
            <a:avLst/>
          </a:prstGeom>
        </p:spPr>
      </p:pic>
      <p:pic>
        <p:nvPicPr>
          <p:cNvPr id="7" name="Picture 6" descr="A room with a table and chair&#10;&#10;Description automatically generated">
            <a:extLst>
              <a:ext uri="{FF2B5EF4-FFF2-40B4-BE49-F238E27FC236}">
                <a16:creationId xmlns:a16="http://schemas.microsoft.com/office/drawing/2014/main" id="{89AD8170-3E94-4C99-3951-C8C81349C6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710972" y="3193858"/>
            <a:ext cx="4174220" cy="3130665"/>
          </a:xfrm>
          <a:prstGeom prst="rect">
            <a:avLst/>
          </a:prstGeom>
        </p:spPr>
      </p:pic>
    </p:spTree>
    <p:extLst>
      <p:ext uri="{BB962C8B-B14F-4D97-AF65-F5344CB8AC3E}">
        <p14:creationId xmlns:p14="http://schemas.microsoft.com/office/powerpoint/2010/main" val="234668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5B7E-0F58-488F-B149-1D1DC9B6B9AA}"/>
              </a:ext>
            </a:extLst>
          </p:cNvPr>
          <p:cNvSpPr>
            <a:spLocks noGrp="1"/>
          </p:cNvSpPr>
          <p:nvPr>
            <p:ph type="ctrTitle"/>
          </p:nvPr>
        </p:nvSpPr>
        <p:spPr>
          <a:xfrm>
            <a:off x="1005250" y="70079"/>
            <a:ext cx="3468028" cy="717588"/>
          </a:xfrm>
        </p:spPr>
        <p:txBody>
          <a:bodyPr>
            <a:noAutofit/>
          </a:bodyPr>
          <a:lstStyle/>
          <a:p>
            <a:pPr algn="ctr"/>
            <a:r>
              <a:rPr lang="en-US" sz="3200" dirty="0"/>
              <a:t>A Little about Me</a:t>
            </a:r>
            <a:br>
              <a:rPr lang="en-US" sz="3200" dirty="0"/>
            </a:br>
            <a:r>
              <a:rPr lang="en-US" sz="3200" dirty="0"/>
              <a:t> (Age play Community) </a:t>
            </a:r>
          </a:p>
        </p:txBody>
      </p:sp>
      <p:sp>
        <p:nvSpPr>
          <p:cNvPr id="3" name="Subtitle 2">
            <a:extLst>
              <a:ext uri="{FF2B5EF4-FFF2-40B4-BE49-F238E27FC236}">
                <a16:creationId xmlns:a16="http://schemas.microsoft.com/office/drawing/2014/main" id="{1811CCB4-5A42-4506-A2DE-4A66CDA93F09}"/>
              </a:ext>
            </a:extLst>
          </p:cNvPr>
          <p:cNvSpPr>
            <a:spLocks noGrp="1"/>
          </p:cNvSpPr>
          <p:nvPr>
            <p:ph type="subTitle" idx="1"/>
          </p:nvPr>
        </p:nvSpPr>
        <p:spPr>
          <a:xfrm>
            <a:off x="367424" y="1192547"/>
            <a:ext cx="6020424" cy="5276591"/>
          </a:xfrm>
        </p:spPr>
        <p:txBody>
          <a:bodyPr>
            <a:normAutofit fontScale="92500"/>
          </a:bodyPr>
          <a:lstStyle/>
          <a:p>
            <a:pPr marL="285750" indent="-285750">
              <a:buFont typeface="Arial" panose="020B0604020202020204" pitchFamily="34" charset="0"/>
              <a:buChar char="•"/>
            </a:pPr>
            <a:r>
              <a:rPr lang="en-US" sz="2400" b="1" dirty="0"/>
              <a:t>+20 Years active in the AB/DL Community</a:t>
            </a:r>
          </a:p>
          <a:p>
            <a:pPr marL="285750" indent="-285750">
              <a:buFont typeface="Arial" panose="020B0604020202020204" pitchFamily="34" charset="0"/>
              <a:buChar char="•"/>
            </a:pPr>
            <a:r>
              <a:rPr lang="en-US" sz="2400" b="1" dirty="0"/>
              <a:t>AB/DL Furniture Designer</a:t>
            </a:r>
          </a:p>
          <a:p>
            <a:pPr marL="285750" indent="-285750">
              <a:buFont typeface="Arial" panose="020B0604020202020204" pitchFamily="34" charset="0"/>
              <a:buChar char="•"/>
            </a:pPr>
            <a:r>
              <a:rPr lang="en-US" sz="2400" b="1" dirty="0"/>
              <a:t>Part Owner of Lake Erie Age Players (LEAP) Community</a:t>
            </a:r>
          </a:p>
          <a:p>
            <a:pPr marL="285750" indent="-285750">
              <a:buFont typeface="Arial" panose="020B0604020202020204" pitchFamily="34" charset="0"/>
              <a:buChar char="•"/>
            </a:pPr>
            <a:r>
              <a:rPr lang="en-US" sz="2400" b="1" dirty="0"/>
              <a:t>Writer and AB/DL Informative Content Creator </a:t>
            </a:r>
          </a:p>
          <a:p>
            <a:pPr marL="285750" indent="-285750">
              <a:buFont typeface="Arial" panose="020B0604020202020204" pitchFamily="34" charset="0"/>
              <a:buChar char="•"/>
            </a:pPr>
            <a:r>
              <a:rPr lang="en-US" sz="2400" b="1" dirty="0"/>
              <a:t>Owner, Operator, and Editor of “Adult Baby Steps” a Free Informational AB/DL website and YouTube Channel.</a:t>
            </a:r>
          </a:p>
          <a:p>
            <a:pPr marL="285750" indent="-285750">
              <a:buFont typeface="Arial" panose="020B0604020202020204" pitchFamily="34" charset="0"/>
              <a:buChar char="•"/>
            </a:pPr>
            <a:r>
              <a:rPr lang="en-US" sz="2400" b="1" dirty="0"/>
              <a:t>24/7 AB/DL for 7 Years        </a:t>
            </a:r>
            <a:endParaRPr lang="en-US" sz="2000" b="1" dirty="0"/>
          </a:p>
        </p:txBody>
      </p:sp>
      <mc:AlternateContent xmlns:mc="http://schemas.openxmlformats.org/markup-compatibility/2006" xmlns:p14="http://schemas.microsoft.com/office/powerpoint/2010/main">
        <mc:Choice Requires="p14">
          <p:contentPart p14:bwMode="auto" r:id="rId3">
            <p14:nvContentPartPr>
              <p14:cNvPr id="7" name="Ink 6" descr="Drawing point">
                <a:extLst>
                  <a:ext uri="{FF2B5EF4-FFF2-40B4-BE49-F238E27FC236}">
                    <a16:creationId xmlns:a16="http://schemas.microsoft.com/office/drawing/2014/main" id="{9FE62378-625A-40E4-A5E5-226DF2DDE541}"/>
                  </a:ext>
                </a:extLst>
              </p14:cNvPr>
              <p14:cNvContentPartPr/>
              <p14:nvPr/>
            </p14:nvContentPartPr>
            <p14:xfrm>
              <a:off x="3838395" y="7372005"/>
              <a:ext cx="360" cy="9720"/>
            </p14:xfrm>
          </p:contentPart>
        </mc:Choice>
        <mc:Fallback xmlns="">
          <p:pic>
            <p:nvPicPr>
              <p:cNvPr id="7" name="Ink 6" descr="Drawing point">
                <a:extLst>
                  <a:ext uri="{FF2B5EF4-FFF2-40B4-BE49-F238E27FC236}">
                    <a16:creationId xmlns:a16="http://schemas.microsoft.com/office/drawing/2014/main" id="{9FE62378-625A-40E4-A5E5-226DF2DDE541}"/>
                  </a:ext>
                </a:extLst>
              </p:cNvPr>
              <p:cNvPicPr/>
              <p:nvPr/>
            </p:nvPicPr>
            <p:blipFill>
              <a:blip r:embed="rId5"/>
              <a:stretch>
                <a:fillRect/>
              </a:stretch>
            </p:blipFill>
            <p:spPr>
              <a:xfrm>
                <a:off x="3829395" y="7363005"/>
                <a:ext cx="18000" cy="27360"/>
              </a:xfrm>
              <a:prstGeom prst="rect">
                <a:avLst/>
              </a:prstGeom>
            </p:spPr>
          </p:pic>
        </mc:Fallback>
      </mc:AlternateContent>
      <p:cxnSp>
        <p:nvCxnSpPr>
          <p:cNvPr id="5" name="Straight Connector 4">
            <a:extLst>
              <a:ext uri="{FF2B5EF4-FFF2-40B4-BE49-F238E27FC236}">
                <a16:creationId xmlns:a16="http://schemas.microsoft.com/office/drawing/2014/main" id="{3F627E09-2505-B9C6-5B94-2C7A15219AE3}"/>
              </a:ext>
              <a:ext uri="{C183D7F6-B498-43B3-948B-1728B52AA6E4}">
                <adec:decorative xmlns:adec="http://schemas.microsoft.com/office/drawing/2017/decorative" val="1"/>
              </a:ext>
            </a:extLst>
          </p:cNvPr>
          <p:cNvCxnSpPr>
            <a:cxnSpLocks/>
          </p:cNvCxnSpPr>
          <p:nvPr/>
        </p:nvCxnSpPr>
        <p:spPr>
          <a:xfrm>
            <a:off x="367424" y="1065814"/>
            <a:ext cx="4396830"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6" name="Picture 5" descr="Encircled red dot">
            <a:extLst>
              <a:ext uri="{FF2B5EF4-FFF2-40B4-BE49-F238E27FC236}">
                <a16:creationId xmlns:a16="http://schemas.microsoft.com/office/drawing/2014/main" id="{BE80596F-1CC0-202E-3C4F-77C37791C69C}"/>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4656142" y="927701"/>
            <a:ext cx="276225" cy="276225"/>
          </a:xfrm>
          <a:prstGeom prst="rect">
            <a:avLst/>
          </a:prstGeom>
        </p:spPr>
      </p:pic>
      <p:pic>
        <p:nvPicPr>
          <p:cNvPr id="10" name="Content Placeholder 9">
            <a:extLst>
              <a:ext uri="{FF2B5EF4-FFF2-40B4-BE49-F238E27FC236}">
                <a16:creationId xmlns:a16="http://schemas.microsoft.com/office/drawing/2014/main" id="{8750D571-BCBF-C3BC-C42A-CA8614E40827}"/>
              </a:ext>
            </a:extLst>
          </p:cNvPr>
          <p:cNvPicPr>
            <a:picLocks noGrp="1" noChangeAspect="1"/>
          </p:cNvPicPr>
          <p:nvPr>
            <p:ph sz="quarter" idx="10"/>
          </p:nvPr>
        </p:nvPicPr>
        <p:blipFill>
          <a:blip r:embed="rId7" cstate="screen">
            <a:extLst>
              <a:ext uri="{28A0092B-C50C-407E-A947-70E740481C1C}">
                <a14:useLocalDpi xmlns:a14="http://schemas.microsoft.com/office/drawing/2010/main"/>
              </a:ext>
            </a:extLst>
          </a:blip>
          <a:stretch>
            <a:fillRect/>
          </a:stretch>
        </p:blipFill>
        <p:spPr>
          <a:xfrm>
            <a:off x="7259634" y="379141"/>
            <a:ext cx="3560356" cy="6099717"/>
          </a:xfrm>
        </p:spPr>
      </p:pic>
    </p:spTree>
    <p:extLst>
      <p:ext uri="{BB962C8B-B14F-4D97-AF65-F5344CB8AC3E}">
        <p14:creationId xmlns:p14="http://schemas.microsoft.com/office/powerpoint/2010/main" val="320230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A5F9-7F60-7563-A184-25CCBE3D74C3}"/>
              </a:ext>
            </a:extLst>
          </p:cNvPr>
          <p:cNvSpPr>
            <a:spLocks noGrp="1"/>
          </p:cNvSpPr>
          <p:nvPr>
            <p:ph type="ctrTitle"/>
          </p:nvPr>
        </p:nvSpPr>
        <p:spPr>
          <a:xfrm>
            <a:off x="5585006" y="137532"/>
            <a:ext cx="2718936" cy="744196"/>
          </a:xfrm>
        </p:spPr>
        <p:txBody>
          <a:bodyPr>
            <a:normAutofit fontScale="90000"/>
          </a:bodyPr>
          <a:lstStyle/>
          <a:p>
            <a:r>
              <a:rPr lang="en-US" sz="3600" b="1" dirty="0"/>
              <a:t>Building a Crib</a:t>
            </a:r>
          </a:p>
        </p:txBody>
      </p:sp>
      <p:sp>
        <p:nvSpPr>
          <p:cNvPr id="4" name="Subtitle 3">
            <a:extLst>
              <a:ext uri="{FF2B5EF4-FFF2-40B4-BE49-F238E27FC236}">
                <a16:creationId xmlns:a16="http://schemas.microsoft.com/office/drawing/2014/main" id="{73C085AC-7EDF-AF4B-391A-8262262B340E}"/>
              </a:ext>
            </a:extLst>
          </p:cNvPr>
          <p:cNvSpPr>
            <a:spLocks noGrp="1"/>
          </p:cNvSpPr>
          <p:nvPr>
            <p:ph type="subTitle" idx="1"/>
          </p:nvPr>
        </p:nvSpPr>
        <p:spPr>
          <a:xfrm>
            <a:off x="5063287" y="881728"/>
            <a:ext cx="3762374" cy="5284170"/>
          </a:xfrm>
        </p:spPr>
        <p:txBody>
          <a:bodyPr>
            <a:normAutofit/>
          </a:bodyPr>
          <a:lstStyle/>
          <a:p>
            <a:r>
              <a:rPr lang="en-US" sz="1600" b="1" dirty="0">
                <a:ln>
                  <a:solidFill>
                    <a:srgbClr val="000000"/>
                  </a:solidFill>
                </a:ln>
                <a:latin typeface="Arial Black" panose="020B0A04020102020204" pitchFamily="34" charset="0"/>
              </a:rPr>
              <a:t>To build the crib you first need to select a bed size.</a:t>
            </a:r>
          </a:p>
          <a:p>
            <a:r>
              <a:rPr lang="en-US" sz="1600" b="1" dirty="0">
                <a:ln>
                  <a:solidFill>
                    <a:srgbClr val="000000"/>
                  </a:solidFill>
                </a:ln>
                <a:latin typeface="Arial Black" panose="020B0A04020102020204" pitchFamily="34" charset="0"/>
              </a:rPr>
              <a:t>Queen – Full – Twin </a:t>
            </a:r>
          </a:p>
          <a:p>
            <a:r>
              <a:rPr lang="en-US" sz="1600" b="1" dirty="0">
                <a:ln>
                  <a:solidFill>
                    <a:srgbClr val="000000"/>
                  </a:solidFill>
                </a:ln>
                <a:latin typeface="Arial Black" panose="020B0A04020102020204" pitchFamily="34" charset="0"/>
              </a:rPr>
              <a:t>This build incorporates a canopy platform bed that is rated for 700lbs. The crib experience is best experienced when using a box spring and mattress together. </a:t>
            </a:r>
            <a:endParaRPr lang="en-US" sz="1600" b="1" dirty="0"/>
          </a:p>
        </p:txBody>
      </p:sp>
      <p:pic>
        <p:nvPicPr>
          <p:cNvPr id="5" name="Picture Placeholder 8" descr="A baby crib with a blue gate&#10;&#10;Description automatically generated">
            <a:extLst>
              <a:ext uri="{FF2B5EF4-FFF2-40B4-BE49-F238E27FC236}">
                <a16:creationId xmlns:a16="http://schemas.microsoft.com/office/drawing/2014/main" id="{7606327F-9E21-2F36-6CBB-99DBDD374C19}"/>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5021290" cy="6858000"/>
          </a:xfrm>
        </p:spPr>
      </p:pic>
      <p:pic>
        <p:nvPicPr>
          <p:cNvPr id="6" name="Content Placeholder 10" descr="A bed with pink curtains&#10;&#10;Description automatically generated">
            <a:extLst>
              <a:ext uri="{FF2B5EF4-FFF2-40B4-BE49-F238E27FC236}">
                <a16:creationId xmlns:a16="http://schemas.microsoft.com/office/drawing/2014/main" id="{75165CAB-504C-BD15-7770-760CB81DC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8819" y="22323"/>
            <a:ext cx="3156466" cy="6830916"/>
          </a:xfrm>
          <a:prstGeom prst="rect">
            <a:avLst/>
          </a:prstGeom>
        </p:spPr>
      </p:pic>
    </p:spTree>
    <p:extLst>
      <p:ext uri="{BB962C8B-B14F-4D97-AF65-F5344CB8AC3E}">
        <p14:creationId xmlns:p14="http://schemas.microsoft.com/office/powerpoint/2010/main" val="2612030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3C085AC-7EDF-AF4B-391A-8262262B340E}"/>
              </a:ext>
            </a:extLst>
          </p:cNvPr>
          <p:cNvSpPr>
            <a:spLocks noGrp="1"/>
          </p:cNvSpPr>
          <p:nvPr>
            <p:ph type="subTitle" idx="1"/>
          </p:nvPr>
        </p:nvSpPr>
        <p:spPr>
          <a:xfrm>
            <a:off x="0" y="86957"/>
            <a:ext cx="3206276" cy="2947886"/>
          </a:xfrm>
        </p:spPr>
        <p:txBody>
          <a:bodyPr>
            <a:normAutofit/>
          </a:bodyPr>
          <a:lstStyle/>
          <a:p>
            <a:pPr>
              <a:lnSpc>
                <a:spcPct val="100000"/>
              </a:lnSpc>
              <a:spcBef>
                <a:spcPts val="0"/>
              </a:spcBef>
            </a:pPr>
            <a:r>
              <a:rPr lang="en-US" sz="1800" b="1" dirty="0">
                <a:ln w="12700">
                  <a:solidFill>
                    <a:srgbClr val="000000"/>
                  </a:solidFill>
                </a:ln>
                <a:latin typeface="Arial Black" panose="020B0A04020102020204" pitchFamily="34" charset="0"/>
              </a:rPr>
              <a:t>1. Building the crib takes some trial and error. The key is getting the measurements right before cutting. Once that is done, use clamps to hold the rails in place.</a:t>
            </a:r>
          </a:p>
          <a:p>
            <a:endParaRPr lang="en-US" dirty="0"/>
          </a:p>
        </p:txBody>
      </p:sp>
      <p:pic>
        <p:nvPicPr>
          <p:cNvPr id="5" name="Picture Placeholder 13" descr="A metal frame in a garage&#10;&#10;Description automatically generated">
            <a:extLst>
              <a:ext uri="{FF2B5EF4-FFF2-40B4-BE49-F238E27FC236}">
                <a16:creationId xmlns:a16="http://schemas.microsoft.com/office/drawing/2014/main" id="{53E39D50-C836-8A25-B79E-E06390710777}"/>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rcRect/>
          <a:stretch>
            <a:fillRect/>
          </a:stretch>
        </p:blipFill>
        <p:spPr>
          <a:xfrm rot="5400000">
            <a:off x="3011406" y="233693"/>
            <a:ext cx="2947886" cy="2654414"/>
          </a:xfrm>
        </p:spPr>
      </p:pic>
      <p:pic>
        <p:nvPicPr>
          <p:cNvPr id="6" name="Picture 5" descr="A bed with a wooden frame&#10;&#10;Description automatically generated">
            <a:extLst>
              <a:ext uri="{FF2B5EF4-FFF2-40B4-BE49-F238E27FC236}">
                <a16:creationId xmlns:a16="http://schemas.microsoft.com/office/drawing/2014/main" id="{3060FE64-C19A-6B09-BDCC-C8DBF41A6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5887" y="169208"/>
            <a:ext cx="3293218" cy="2469914"/>
          </a:xfrm>
          <a:prstGeom prst="rect">
            <a:avLst/>
          </a:prstGeom>
        </p:spPr>
      </p:pic>
      <p:pic>
        <p:nvPicPr>
          <p:cNvPr id="7" name="Picture Placeholder 15" descr="A wood frame in a garage&#10;&#10;Description automatically generated">
            <a:extLst>
              <a:ext uri="{FF2B5EF4-FFF2-40B4-BE49-F238E27FC236}">
                <a16:creationId xmlns:a16="http://schemas.microsoft.com/office/drawing/2014/main" id="{A29818BA-EE70-19D1-4DCD-E8BBF1C792C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352801" y="3711646"/>
            <a:ext cx="2555875" cy="2838450"/>
          </a:xfrm>
          <a:prstGeom prst="rect">
            <a:avLst/>
          </a:prstGeom>
        </p:spPr>
      </p:pic>
      <p:sp>
        <p:nvSpPr>
          <p:cNvPr id="9" name="TextBox 8">
            <a:extLst>
              <a:ext uri="{FF2B5EF4-FFF2-40B4-BE49-F238E27FC236}">
                <a16:creationId xmlns:a16="http://schemas.microsoft.com/office/drawing/2014/main" id="{4E249386-852C-E27C-22AD-B5C7092F05F8}"/>
              </a:ext>
            </a:extLst>
          </p:cNvPr>
          <p:cNvSpPr txBox="1"/>
          <p:nvPr/>
        </p:nvSpPr>
        <p:spPr>
          <a:xfrm>
            <a:off x="67688" y="3960993"/>
            <a:ext cx="3187774" cy="2339755"/>
          </a:xfrm>
          <a:prstGeom prst="rect">
            <a:avLst/>
          </a:prstGeom>
          <a:noFill/>
        </p:spPr>
        <p:txBody>
          <a:bodyPr wrap="square">
            <a:spAutoFit/>
          </a:bodyPr>
          <a:lstStyle/>
          <a:p>
            <a:r>
              <a:rPr lang="en-US" dirty="0">
                <a:ln w="12700">
                  <a:solidFill>
                    <a:srgbClr val="000000"/>
                  </a:solidFill>
                </a:ln>
                <a:solidFill>
                  <a:schemeClr val="bg1"/>
                </a:solidFill>
                <a:latin typeface="Arial Black" panose="020B0A04020102020204" pitchFamily="34" charset="0"/>
              </a:rPr>
              <a:t>2. The crib is built in 4 sections, Headboard, footboard, rail side and gate side. Secure the top and bottom rails with the corner frames. (Think like a puzzle doing the edge first)</a:t>
            </a:r>
          </a:p>
        </p:txBody>
      </p:sp>
      <p:pic>
        <p:nvPicPr>
          <p:cNvPr id="10" name="Picture 9" descr="A crib in a room&#10;&#10;Description automatically generated">
            <a:extLst>
              <a:ext uri="{FF2B5EF4-FFF2-40B4-BE49-F238E27FC236}">
                <a16:creationId xmlns:a16="http://schemas.microsoft.com/office/drawing/2014/main" id="{D67E09D8-0443-A82F-0EB4-D17406373D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3986" y="3165766"/>
            <a:ext cx="2642269" cy="3523026"/>
          </a:xfrm>
          <a:prstGeom prst="rect">
            <a:avLst/>
          </a:prstGeom>
        </p:spPr>
      </p:pic>
      <p:sp>
        <p:nvSpPr>
          <p:cNvPr id="12" name="TextBox 11">
            <a:extLst>
              <a:ext uri="{FF2B5EF4-FFF2-40B4-BE49-F238E27FC236}">
                <a16:creationId xmlns:a16="http://schemas.microsoft.com/office/drawing/2014/main" id="{96399A67-90C1-3154-6BD4-51773980C4A7}"/>
              </a:ext>
            </a:extLst>
          </p:cNvPr>
          <p:cNvSpPr txBox="1"/>
          <p:nvPr/>
        </p:nvSpPr>
        <p:spPr>
          <a:xfrm>
            <a:off x="5908676" y="12615"/>
            <a:ext cx="2833880" cy="3763931"/>
          </a:xfrm>
          <a:prstGeom prst="rect">
            <a:avLst/>
          </a:prstGeom>
          <a:noFill/>
        </p:spPr>
        <p:txBody>
          <a:bodyPr wrap="square">
            <a:spAutoFit/>
          </a:bodyPr>
          <a:lstStyle/>
          <a:p>
            <a:r>
              <a:rPr lang="en-US" dirty="0">
                <a:ln w="12700">
                  <a:solidFill>
                    <a:srgbClr val="000000"/>
                  </a:solidFill>
                </a:ln>
                <a:solidFill>
                  <a:schemeClr val="bg1"/>
                </a:solidFill>
                <a:latin typeface="Arial Black" panose="020B0A04020102020204" pitchFamily="34" charset="0"/>
              </a:rPr>
              <a:t>3. Installing the rails is tedious, but measuring is key. Start the first rail from the middle of the frame. The spacing should be 4” in between each rail. Depending on what size crib you are building there will be 3-4” of space on the end rails. </a:t>
            </a:r>
          </a:p>
        </p:txBody>
      </p:sp>
      <p:sp>
        <p:nvSpPr>
          <p:cNvPr id="14" name="TextBox 13">
            <a:extLst>
              <a:ext uri="{FF2B5EF4-FFF2-40B4-BE49-F238E27FC236}">
                <a16:creationId xmlns:a16="http://schemas.microsoft.com/office/drawing/2014/main" id="{09516A16-1547-6388-FC1F-F7C3DEC951EC}"/>
              </a:ext>
            </a:extLst>
          </p:cNvPr>
          <p:cNvSpPr txBox="1"/>
          <p:nvPr/>
        </p:nvSpPr>
        <p:spPr>
          <a:xfrm>
            <a:off x="5942269" y="3930541"/>
            <a:ext cx="2941536" cy="2585323"/>
          </a:xfrm>
          <a:prstGeom prst="rect">
            <a:avLst/>
          </a:prstGeom>
          <a:noFill/>
        </p:spPr>
        <p:txBody>
          <a:bodyPr wrap="square">
            <a:spAutoFit/>
          </a:bodyPr>
          <a:lstStyle/>
          <a:p>
            <a:r>
              <a:rPr lang="en-US" dirty="0">
                <a:ln>
                  <a:solidFill>
                    <a:srgbClr val="000000"/>
                  </a:solidFill>
                </a:ln>
                <a:solidFill>
                  <a:schemeClr val="bg1"/>
                </a:solidFill>
                <a:latin typeface="Arial Black" panose="020B0A04020102020204" pitchFamily="34" charset="0"/>
              </a:rPr>
              <a:t>4. The headboard of the crib will be nearly a foot and a half shorter than the other rails due to the bedframe design, but with a box spring and mattress this isn’t noticeable.</a:t>
            </a:r>
          </a:p>
        </p:txBody>
      </p:sp>
    </p:spTree>
    <p:extLst>
      <p:ext uri="{BB962C8B-B14F-4D97-AF65-F5344CB8AC3E}">
        <p14:creationId xmlns:p14="http://schemas.microsoft.com/office/powerpoint/2010/main" val="47885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9" descr="A wooden structure with tools on it&#10;&#10;Description automatically generated">
            <a:extLst>
              <a:ext uri="{FF2B5EF4-FFF2-40B4-BE49-F238E27FC236}">
                <a16:creationId xmlns:a16="http://schemas.microsoft.com/office/drawing/2014/main" id="{59F7C28A-86ED-45DF-84F2-8EF05E4D9C6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3299358" y="170355"/>
            <a:ext cx="2943140" cy="2650143"/>
          </a:xfrm>
          <a:prstGeom prst="rect">
            <a:avLst/>
          </a:prstGeom>
        </p:spPr>
      </p:pic>
      <p:pic>
        <p:nvPicPr>
          <p:cNvPr id="6" name="Picture Placeholder 11" descr="A wooden crib in a room&#10;&#10;Description automatically generated">
            <a:extLst>
              <a:ext uri="{FF2B5EF4-FFF2-40B4-BE49-F238E27FC236}">
                <a16:creationId xmlns:a16="http://schemas.microsoft.com/office/drawing/2014/main" id="{1E3C635F-471D-3EC5-3AA5-BA787D0CB49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3299357" y="3238697"/>
            <a:ext cx="2943140" cy="2650143"/>
          </a:xfrm>
          <a:prstGeom prst="rect">
            <a:avLst/>
          </a:prstGeom>
        </p:spPr>
      </p:pic>
      <p:pic>
        <p:nvPicPr>
          <p:cNvPr id="7" name="Picture 6" descr="A hand holding a corner brace&#10;&#10;Description automatically generated">
            <a:extLst>
              <a:ext uri="{FF2B5EF4-FFF2-40B4-BE49-F238E27FC236}">
                <a16:creationId xmlns:a16="http://schemas.microsoft.com/office/drawing/2014/main" id="{B98A54CA-0818-789B-B921-9FDAA407614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0">
            <a:off x="9107228" y="-202616"/>
            <a:ext cx="1970830" cy="2553859"/>
          </a:xfrm>
          <a:prstGeom prst="rect">
            <a:avLst/>
          </a:prstGeom>
        </p:spPr>
      </p:pic>
      <p:pic>
        <p:nvPicPr>
          <p:cNvPr id="8" name="Picture 7" descr="A wooden gate with a screen on it&#10;&#10;Description automatically generated with medium confidence">
            <a:extLst>
              <a:ext uri="{FF2B5EF4-FFF2-40B4-BE49-F238E27FC236}">
                <a16:creationId xmlns:a16="http://schemas.microsoft.com/office/drawing/2014/main" id="{0AE70236-0F60-852C-22A2-96F48EAB7A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489414" y="3087046"/>
            <a:ext cx="3562276" cy="2671707"/>
          </a:xfrm>
          <a:prstGeom prst="rect">
            <a:avLst/>
          </a:prstGeom>
        </p:spPr>
      </p:pic>
      <p:sp>
        <p:nvSpPr>
          <p:cNvPr id="10" name="TextBox 9">
            <a:extLst>
              <a:ext uri="{FF2B5EF4-FFF2-40B4-BE49-F238E27FC236}">
                <a16:creationId xmlns:a16="http://schemas.microsoft.com/office/drawing/2014/main" id="{007E8B97-49A6-0F7A-DE99-EEDBFF0ED617}"/>
              </a:ext>
            </a:extLst>
          </p:cNvPr>
          <p:cNvSpPr txBox="1"/>
          <p:nvPr/>
        </p:nvSpPr>
        <p:spPr>
          <a:xfrm>
            <a:off x="85492" y="23856"/>
            <a:ext cx="3237571" cy="2943140"/>
          </a:xfrm>
          <a:prstGeom prst="rect">
            <a:avLst/>
          </a:prstGeom>
          <a:noFill/>
        </p:spPr>
        <p:txBody>
          <a:bodyPr wrap="square">
            <a:spAutoFit/>
          </a:bodyPr>
          <a:lstStyle/>
          <a:p>
            <a:r>
              <a:rPr lang="en-US" dirty="0">
                <a:ln w="12700">
                  <a:solidFill>
                    <a:srgbClr val="000000"/>
                  </a:solidFill>
                </a:ln>
                <a:solidFill>
                  <a:schemeClr val="bg1"/>
                </a:solidFill>
                <a:latin typeface="Arial Black" panose="020B0A04020102020204" pitchFamily="34" charset="0"/>
              </a:rPr>
              <a:t>5. The gate side is constructed in two halves. The immovable side is the same as the other rails except the middle rail has an additional piece perpendicular that the hinges and swinging gate will attach.    </a:t>
            </a:r>
          </a:p>
        </p:txBody>
      </p:sp>
      <p:sp>
        <p:nvSpPr>
          <p:cNvPr id="12" name="TextBox 11">
            <a:extLst>
              <a:ext uri="{FF2B5EF4-FFF2-40B4-BE49-F238E27FC236}">
                <a16:creationId xmlns:a16="http://schemas.microsoft.com/office/drawing/2014/main" id="{74F21877-461C-C6D9-F7F9-26A7B5101441}"/>
              </a:ext>
            </a:extLst>
          </p:cNvPr>
          <p:cNvSpPr txBox="1"/>
          <p:nvPr/>
        </p:nvSpPr>
        <p:spPr>
          <a:xfrm>
            <a:off x="85492" y="3407236"/>
            <a:ext cx="3118625" cy="2031325"/>
          </a:xfrm>
          <a:prstGeom prst="rect">
            <a:avLst/>
          </a:prstGeom>
          <a:noFill/>
        </p:spPr>
        <p:txBody>
          <a:bodyPr wrap="square">
            <a:spAutoFit/>
          </a:bodyPr>
          <a:lstStyle/>
          <a:p>
            <a:r>
              <a:rPr lang="en-US" dirty="0">
                <a:ln>
                  <a:solidFill>
                    <a:srgbClr val="000000"/>
                  </a:solidFill>
                </a:ln>
                <a:solidFill>
                  <a:schemeClr val="bg1"/>
                </a:solidFill>
                <a:latin typeface="Arial Black" panose="020B0A04020102020204" pitchFamily="34" charset="0"/>
              </a:rPr>
              <a:t>6. It is recommended to take measurements of the gate and to build it separately on a flat surface. It will make the build process easier. </a:t>
            </a:r>
          </a:p>
        </p:txBody>
      </p:sp>
      <p:sp>
        <p:nvSpPr>
          <p:cNvPr id="14" name="TextBox 13">
            <a:extLst>
              <a:ext uri="{FF2B5EF4-FFF2-40B4-BE49-F238E27FC236}">
                <a16:creationId xmlns:a16="http://schemas.microsoft.com/office/drawing/2014/main" id="{71FFF3C1-79EF-9FE4-AC06-84D9E9BA64C6}"/>
              </a:ext>
            </a:extLst>
          </p:cNvPr>
          <p:cNvSpPr txBox="1"/>
          <p:nvPr/>
        </p:nvSpPr>
        <p:spPr>
          <a:xfrm>
            <a:off x="6117283" y="88898"/>
            <a:ext cx="2817414" cy="3154762"/>
          </a:xfrm>
          <a:prstGeom prst="rect">
            <a:avLst/>
          </a:prstGeom>
          <a:noFill/>
        </p:spPr>
        <p:txBody>
          <a:bodyPr wrap="square">
            <a:spAutoFit/>
          </a:bodyPr>
          <a:lstStyle/>
          <a:p>
            <a:r>
              <a:rPr lang="en-US" dirty="0">
                <a:ln>
                  <a:solidFill>
                    <a:srgbClr val="000000"/>
                  </a:solidFill>
                </a:ln>
                <a:solidFill>
                  <a:schemeClr val="bg1"/>
                </a:solidFill>
                <a:latin typeface="Arial Black" panose="020B0A04020102020204" pitchFamily="34" charset="0"/>
              </a:rPr>
              <a:t>7. Once all four sides are completed, they can all be hung together and secured with 12 corner brace brackets. Three to each side. These brackets will hold the four sides of the crib together.</a:t>
            </a:r>
          </a:p>
        </p:txBody>
      </p:sp>
      <p:sp>
        <p:nvSpPr>
          <p:cNvPr id="16" name="TextBox 15">
            <a:extLst>
              <a:ext uri="{FF2B5EF4-FFF2-40B4-BE49-F238E27FC236}">
                <a16:creationId xmlns:a16="http://schemas.microsoft.com/office/drawing/2014/main" id="{B8A811B3-04E0-5706-158F-3940821FC629}"/>
              </a:ext>
            </a:extLst>
          </p:cNvPr>
          <p:cNvSpPr txBox="1"/>
          <p:nvPr/>
        </p:nvSpPr>
        <p:spPr>
          <a:xfrm>
            <a:off x="6145097" y="3569687"/>
            <a:ext cx="2761785" cy="2308324"/>
          </a:xfrm>
          <a:prstGeom prst="rect">
            <a:avLst/>
          </a:prstGeom>
          <a:noFill/>
        </p:spPr>
        <p:txBody>
          <a:bodyPr wrap="square">
            <a:spAutoFit/>
          </a:bodyPr>
          <a:lstStyle/>
          <a:p>
            <a:r>
              <a:rPr lang="en-US" dirty="0">
                <a:ln w="12700">
                  <a:solidFill>
                    <a:srgbClr val="000000"/>
                  </a:solidFill>
                </a:ln>
                <a:solidFill>
                  <a:schemeClr val="bg1"/>
                </a:solidFill>
                <a:latin typeface="Arial Black" panose="020B0A04020102020204" pitchFamily="34" charset="0"/>
              </a:rPr>
              <a:t>8. The brackets should be high middle and low on all four corners to prevent instability. Once the Brackets are installed you should be done. </a:t>
            </a:r>
          </a:p>
        </p:txBody>
      </p:sp>
    </p:spTree>
    <p:extLst>
      <p:ext uri="{BB962C8B-B14F-4D97-AF65-F5344CB8AC3E}">
        <p14:creationId xmlns:p14="http://schemas.microsoft.com/office/powerpoint/2010/main" val="415832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2D0F-2112-9779-26C4-531ED8939E00}"/>
              </a:ext>
            </a:extLst>
          </p:cNvPr>
          <p:cNvSpPr>
            <a:spLocks noGrp="1"/>
          </p:cNvSpPr>
          <p:nvPr>
            <p:ph type="ctrTitle"/>
          </p:nvPr>
        </p:nvSpPr>
        <p:spPr>
          <a:xfrm>
            <a:off x="126738" y="133984"/>
            <a:ext cx="4754412" cy="1397449"/>
          </a:xfrm>
        </p:spPr>
        <p:txBody>
          <a:bodyPr>
            <a:normAutofit/>
          </a:bodyPr>
          <a:lstStyle/>
          <a:p>
            <a:r>
              <a:rPr lang="en-US" sz="3600" b="1" dirty="0"/>
              <a:t>Several AB/DLs have Built a Crib and you can too!</a:t>
            </a:r>
          </a:p>
        </p:txBody>
      </p:sp>
      <p:sp>
        <p:nvSpPr>
          <p:cNvPr id="4" name="Subtitle 3">
            <a:extLst>
              <a:ext uri="{FF2B5EF4-FFF2-40B4-BE49-F238E27FC236}">
                <a16:creationId xmlns:a16="http://schemas.microsoft.com/office/drawing/2014/main" id="{13ABC757-DB58-405C-A026-15BD50D5FEE6}"/>
              </a:ext>
            </a:extLst>
          </p:cNvPr>
          <p:cNvSpPr>
            <a:spLocks noGrp="1"/>
          </p:cNvSpPr>
          <p:nvPr>
            <p:ph type="subTitle" idx="1"/>
          </p:nvPr>
        </p:nvSpPr>
        <p:spPr>
          <a:xfrm>
            <a:off x="183344" y="1338146"/>
            <a:ext cx="4616886" cy="5244983"/>
          </a:xfrm>
        </p:spPr>
        <p:txBody>
          <a:bodyPr>
            <a:normAutofit lnSpcReduction="10000"/>
          </a:bodyPr>
          <a:lstStyle/>
          <a:p>
            <a:r>
              <a:rPr lang="en-US" sz="1600" dirty="0"/>
              <a:t>Some accessories and additions you can add to your crib.</a:t>
            </a:r>
          </a:p>
          <a:p>
            <a:pPr marL="285750" indent="-285750">
              <a:buFont typeface="Arial" panose="020B0604020202020204" pitchFamily="34" charset="0"/>
              <a:buChar char="•"/>
            </a:pPr>
            <a:r>
              <a:rPr lang="en-US" sz="1600" dirty="0"/>
              <a:t>Hanging TV</a:t>
            </a:r>
          </a:p>
          <a:p>
            <a:pPr marL="285750" indent="-285750">
              <a:buFont typeface="Arial" panose="020B0604020202020204" pitchFamily="34" charset="0"/>
              <a:buChar char="•"/>
            </a:pPr>
            <a:r>
              <a:rPr lang="en-US" sz="1600" dirty="0"/>
              <a:t>Gaming Console (Switch)</a:t>
            </a:r>
          </a:p>
          <a:p>
            <a:pPr marL="285750" indent="-285750">
              <a:buFont typeface="Arial" panose="020B0604020202020204" pitchFamily="34" charset="0"/>
              <a:buChar char="•"/>
            </a:pPr>
            <a:r>
              <a:rPr lang="en-US" sz="1600" dirty="0"/>
              <a:t>Hanging Mobile</a:t>
            </a:r>
          </a:p>
          <a:p>
            <a:pPr marL="285750" indent="-285750">
              <a:buFont typeface="Arial" panose="020B0604020202020204" pitchFamily="34" charset="0"/>
              <a:buChar char="•"/>
            </a:pPr>
            <a:r>
              <a:rPr lang="en-US" sz="1600" dirty="0"/>
              <a:t>Dark age play elements </a:t>
            </a:r>
          </a:p>
          <a:p>
            <a:pPr marL="742950" lvl="1" indent="-285750" algn="l">
              <a:buFont typeface="Arial" panose="020B0604020202020204" pitchFamily="34" charset="0"/>
              <a:buChar char="•"/>
            </a:pPr>
            <a:r>
              <a:rPr lang="en-US" sz="1600" dirty="0">
                <a:solidFill>
                  <a:schemeClr val="bg1"/>
                </a:solidFill>
              </a:rPr>
              <a:t>Strap restraints </a:t>
            </a:r>
          </a:p>
          <a:p>
            <a:pPr marL="742950" lvl="1" indent="-285750" algn="l">
              <a:buFont typeface="Arial" panose="020B0604020202020204" pitchFamily="34" charset="0"/>
              <a:buChar char="•"/>
            </a:pPr>
            <a:r>
              <a:rPr lang="en-US" sz="1600" dirty="0">
                <a:solidFill>
                  <a:schemeClr val="bg1"/>
                </a:solidFill>
              </a:rPr>
              <a:t>Crib gate lock </a:t>
            </a:r>
          </a:p>
          <a:p>
            <a:pPr marL="742950" lvl="1" indent="-285750" algn="l">
              <a:buFont typeface="Arial" panose="020B0604020202020204" pitchFamily="34" charset="0"/>
              <a:buChar char="•"/>
            </a:pPr>
            <a:r>
              <a:rPr lang="en-US" sz="1600" dirty="0">
                <a:solidFill>
                  <a:schemeClr val="bg1"/>
                </a:solidFill>
              </a:rPr>
              <a:t>Time locks </a:t>
            </a:r>
          </a:p>
          <a:p>
            <a:pPr marL="285750" indent="-285750">
              <a:buFont typeface="Arial" panose="020B0604020202020204" pitchFamily="34" charset="0"/>
              <a:buChar char="•"/>
            </a:pPr>
            <a:r>
              <a:rPr lang="en-US" sz="1600" dirty="0"/>
              <a:t>Underside Diaper Storage</a:t>
            </a:r>
          </a:p>
          <a:p>
            <a:pPr marL="285750" indent="-285750">
              <a:buFont typeface="Arial" panose="020B0604020202020204" pitchFamily="34" charset="0"/>
              <a:buChar char="•"/>
            </a:pPr>
            <a:r>
              <a:rPr lang="en-US" sz="1600" dirty="0"/>
              <a:t>Crib Liner</a:t>
            </a:r>
          </a:p>
          <a:p>
            <a:pPr marL="285750" indent="-285750">
              <a:buFont typeface="Arial" panose="020B0604020202020204" pitchFamily="34" charset="0"/>
              <a:buChar char="•"/>
            </a:pPr>
            <a:r>
              <a:rPr lang="en-US" sz="1600" dirty="0"/>
              <a:t>RGB Lighting </a:t>
            </a:r>
          </a:p>
          <a:p>
            <a:pPr marL="285750" indent="-285750">
              <a:buFont typeface="Arial" panose="020B0604020202020204" pitchFamily="34" charset="0"/>
              <a:buChar char="•"/>
            </a:pPr>
            <a:r>
              <a:rPr lang="en-US" sz="1400" dirty="0"/>
              <a:t>Tablet Mount</a:t>
            </a:r>
            <a:endParaRPr lang="en-US" dirty="0"/>
          </a:p>
        </p:txBody>
      </p:sp>
      <p:pic>
        <p:nvPicPr>
          <p:cNvPr id="7" name="Picture 6" descr="A pink metal crib with a bed and a stuffed animal&#10;&#10;Description automatically generated">
            <a:extLst>
              <a:ext uri="{FF2B5EF4-FFF2-40B4-BE49-F238E27FC236}">
                <a16:creationId xmlns:a16="http://schemas.microsoft.com/office/drawing/2014/main" id="{F0F4A240-2BD9-D023-363F-72A8803040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75451" y="2821681"/>
            <a:ext cx="2927474" cy="3902334"/>
          </a:xfrm>
          <a:prstGeom prst="rect">
            <a:avLst/>
          </a:prstGeom>
        </p:spPr>
      </p:pic>
      <p:pic>
        <p:nvPicPr>
          <p:cNvPr id="8" name="Picture 7" descr="A baby crib with a blue gate&#10;&#10;Description automatically generated">
            <a:extLst>
              <a:ext uri="{FF2B5EF4-FFF2-40B4-BE49-F238E27FC236}">
                <a16:creationId xmlns:a16="http://schemas.microsoft.com/office/drawing/2014/main" id="{396D3211-0C58-8338-55D2-E6F265A335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28572" y="133985"/>
            <a:ext cx="2509449" cy="3345932"/>
          </a:xfrm>
          <a:prstGeom prst="rect">
            <a:avLst/>
          </a:prstGeom>
        </p:spPr>
      </p:pic>
      <p:pic>
        <p:nvPicPr>
          <p:cNvPr id="9" name="Content Placeholder 5">
            <a:extLst>
              <a:ext uri="{FF2B5EF4-FFF2-40B4-BE49-F238E27FC236}">
                <a16:creationId xmlns:a16="http://schemas.microsoft.com/office/drawing/2014/main" id="{39103B2D-3FEC-712F-DA83-852BE0C083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1150" y="3573094"/>
            <a:ext cx="4013381" cy="3010036"/>
          </a:xfrm>
          <a:prstGeom prst="rect">
            <a:avLst/>
          </a:prstGeom>
        </p:spPr>
      </p:pic>
      <p:pic>
        <p:nvPicPr>
          <p:cNvPr id="12" name="Picture 2">
            <a:extLst>
              <a:ext uri="{FF2B5EF4-FFF2-40B4-BE49-F238E27FC236}">
                <a16:creationId xmlns:a16="http://schemas.microsoft.com/office/drawing/2014/main" id="{7496DBB1-B509-E7F0-89D3-17534DDB97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1598" y="440048"/>
            <a:ext cx="4270413" cy="320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318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F381-ED20-7660-ABB0-C3C96025218F}"/>
              </a:ext>
            </a:extLst>
          </p:cNvPr>
          <p:cNvSpPr>
            <a:spLocks noGrp="1"/>
          </p:cNvSpPr>
          <p:nvPr>
            <p:ph type="ctrTitle"/>
          </p:nvPr>
        </p:nvSpPr>
        <p:spPr>
          <a:xfrm>
            <a:off x="0" y="133815"/>
            <a:ext cx="2936169" cy="1245190"/>
          </a:xfrm>
        </p:spPr>
        <p:txBody>
          <a:bodyPr>
            <a:normAutofit/>
          </a:bodyPr>
          <a:lstStyle/>
          <a:p>
            <a:r>
              <a:rPr lang="en-US" sz="3600" b="1" dirty="0"/>
              <a:t>Some Nursery Furniture Ideas </a:t>
            </a:r>
          </a:p>
        </p:txBody>
      </p:sp>
      <p:pic>
        <p:nvPicPr>
          <p:cNvPr id="6" name="Content Placeholder 5">
            <a:extLst>
              <a:ext uri="{FF2B5EF4-FFF2-40B4-BE49-F238E27FC236}">
                <a16:creationId xmlns:a16="http://schemas.microsoft.com/office/drawing/2014/main" id="{AD9BC564-209C-C72F-DD6C-330D61560466}"/>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9498980" y="0"/>
            <a:ext cx="2693020" cy="3590693"/>
          </a:xfrm>
          <a:prstGeom prst="rect">
            <a:avLst/>
          </a:prstGeom>
        </p:spPr>
      </p:pic>
      <p:pic>
        <p:nvPicPr>
          <p:cNvPr id="8" name="Picture 7">
            <a:extLst>
              <a:ext uri="{FF2B5EF4-FFF2-40B4-BE49-F238E27FC236}">
                <a16:creationId xmlns:a16="http://schemas.microsoft.com/office/drawing/2014/main" id="{EE978B0C-28AB-1C0F-6B69-F3A3824731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606" y="0"/>
            <a:ext cx="3762374" cy="2821781"/>
          </a:xfrm>
          <a:prstGeom prst="rect">
            <a:avLst/>
          </a:prstGeom>
        </p:spPr>
      </p:pic>
      <p:pic>
        <p:nvPicPr>
          <p:cNvPr id="12" name="Picture 11">
            <a:extLst>
              <a:ext uri="{FF2B5EF4-FFF2-40B4-BE49-F238E27FC236}">
                <a16:creationId xmlns:a16="http://schemas.microsoft.com/office/drawing/2014/main" id="{7AC271D0-A180-B11D-05A7-962DC505EF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9652" y="0"/>
            <a:ext cx="2769466" cy="3692621"/>
          </a:xfrm>
          <a:prstGeom prst="rect">
            <a:avLst/>
          </a:prstGeom>
        </p:spPr>
      </p:pic>
      <p:pic>
        <p:nvPicPr>
          <p:cNvPr id="16" name="Picture 15">
            <a:extLst>
              <a:ext uri="{FF2B5EF4-FFF2-40B4-BE49-F238E27FC236}">
                <a16:creationId xmlns:a16="http://schemas.microsoft.com/office/drawing/2014/main" id="{5B756818-527E-74EF-6E10-2FC87643C1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00696" y="3165377"/>
            <a:ext cx="2693020" cy="3590693"/>
          </a:xfrm>
          <a:prstGeom prst="rect">
            <a:avLst/>
          </a:prstGeom>
        </p:spPr>
      </p:pic>
      <p:pic>
        <p:nvPicPr>
          <p:cNvPr id="18" name="Picture 17">
            <a:extLst>
              <a:ext uri="{FF2B5EF4-FFF2-40B4-BE49-F238E27FC236}">
                <a16:creationId xmlns:a16="http://schemas.microsoft.com/office/drawing/2014/main" id="{D4A5FB72-BB29-38CD-88AE-56463C35C4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4861" y="2901814"/>
            <a:ext cx="2967140" cy="3956186"/>
          </a:xfrm>
          <a:prstGeom prst="rect">
            <a:avLst/>
          </a:prstGeom>
        </p:spPr>
      </p:pic>
      <p:pic>
        <p:nvPicPr>
          <p:cNvPr id="20" name="Picture 19">
            <a:extLst>
              <a:ext uri="{FF2B5EF4-FFF2-40B4-BE49-F238E27FC236}">
                <a16:creationId xmlns:a16="http://schemas.microsoft.com/office/drawing/2014/main" id="{2DF70B36-AA59-77E9-CD7A-39B56AF5BC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0162" y="2584315"/>
            <a:ext cx="3128817" cy="4171755"/>
          </a:xfrm>
          <a:prstGeom prst="rect">
            <a:avLst/>
          </a:prstGeom>
        </p:spPr>
      </p:pic>
      <p:pic>
        <p:nvPicPr>
          <p:cNvPr id="22" name="Picture 21">
            <a:extLst>
              <a:ext uri="{FF2B5EF4-FFF2-40B4-BE49-F238E27FC236}">
                <a16:creationId xmlns:a16="http://schemas.microsoft.com/office/drawing/2014/main" id="{6E161B45-2888-B134-44F3-256CD9540B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2254610"/>
            <a:ext cx="3452543" cy="4603390"/>
          </a:xfrm>
          <a:prstGeom prst="rect">
            <a:avLst/>
          </a:prstGeom>
        </p:spPr>
      </p:pic>
    </p:spTree>
    <p:extLst>
      <p:ext uri="{BB962C8B-B14F-4D97-AF65-F5344CB8AC3E}">
        <p14:creationId xmlns:p14="http://schemas.microsoft.com/office/powerpoint/2010/main" val="3969683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A8F492A-D8B1-6425-E93C-6C5D7C9AD85C}"/>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755637" y="353355"/>
            <a:ext cx="5535651" cy="4151738"/>
          </a:xfrm>
          <a:prstGeom prst="rect">
            <a:avLst/>
          </a:prstGeom>
        </p:spPr>
      </p:pic>
      <p:pic>
        <p:nvPicPr>
          <p:cNvPr id="8" name="Picture 7">
            <a:extLst>
              <a:ext uri="{FF2B5EF4-FFF2-40B4-BE49-F238E27FC236}">
                <a16:creationId xmlns:a16="http://schemas.microsoft.com/office/drawing/2014/main" id="{1A54687E-66ED-8615-BF5D-3367545C5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51673"/>
            <a:ext cx="4204010" cy="5605347"/>
          </a:xfrm>
          <a:prstGeom prst="rect">
            <a:avLst/>
          </a:prstGeom>
        </p:spPr>
      </p:pic>
      <p:pic>
        <p:nvPicPr>
          <p:cNvPr id="10" name="Picture 9">
            <a:extLst>
              <a:ext uri="{FF2B5EF4-FFF2-40B4-BE49-F238E27FC236}">
                <a16:creationId xmlns:a16="http://schemas.microsoft.com/office/drawing/2014/main" id="{BBFB1356-7E66-CF73-4BEF-C02E3ED69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9532" y="1939075"/>
            <a:ext cx="3672468" cy="4896623"/>
          </a:xfrm>
          <a:prstGeom prst="rect">
            <a:avLst/>
          </a:prstGeom>
        </p:spPr>
      </p:pic>
    </p:spTree>
    <p:extLst>
      <p:ext uri="{BB962C8B-B14F-4D97-AF65-F5344CB8AC3E}">
        <p14:creationId xmlns:p14="http://schemas.microsoft.com/office/powerpoint/2010/main" val="1480864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1BC4B-D64F-2408-4267-127460C09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AE7E0-2D6D-AB59-4F57-FE8FBCE9AB40}"/>
              </a:ext>
            </a:extLst>
          </p:cNvPr>
          <p:cNvSpPr>
            <a:spLocks noGrp="1"/>
          </p:cNvSpPr>
          <p:nvPr>
            <p:ph type="ctrTitle"/>
          </p:nvPr>
        </p:nvSpPr>
        <p:spPr>
          <a:xfrm>
            <a:off x="190951" y="341119"/>
            <a:ext cx="3726844" cy="2008071"/>
          </a:xfrm>
        </p:spPr>
        <p:txBody>
          <a:bodyPr>
            <a:normAutofit/>
          </a:bodyPr>
          <a:lstStyle/>
          <a:p>
            <a:r>
              <a:rPr lang="en-US" sz="4400" b="1" dirty="0"/>
              <a:t>Builds that are being developed in 2026</a:t>
            </a:r>
          </a:p>
        </p:txBody>
      </p:sp>
      <p:sp>
        <p:nvSpPr>
          <p:cNvPr id="3" name="Subtitle 2">
            <a:extLst>
              <a:ext uri="{FF2B5EF4-FFF2-40B4-BE49-F238E27FC236}">
                <a16:creationId xmlns:a16="http://schemas.microsoft.com/office/drawing/2014/main" id="{05368A5E-FB9A-BC4C-5D1A-EE427C752751}"/>
              </a:ext>
            </a:extLst>
          </p:cNvPr>
          <p:cNvSpPr>
            <a:spLocks noGrp="1"/>
          </p:cNvSpPr>
          <p:nvPr>
            <p:ph type="subTitle" idx="1"/>
          </p:nvPr>
        </p:nvSpPr>
        <p:spPr>
          <a:xfrm>
            <a:off x="134178" y="2178205"/>
            <a:ext cx="3984339" cy="4504535"/>
          </a:xfrm>
        </p:spPr>
        <p:txBody>
          <a:bodyPr/>
          <a:lstStyle/>
          <a:p>
            <a:pPr>
              <a:lnSpc>
                <a:spcPct val="100000"/>
              </a:lnSpc>
            </a:pPr>
            <a:r>
              <a:rPr lang="en-US" sz="2000" dirty="0"/>
              <a:t>Future builds will be featured on Adult Baby Steps YouTube Channel </a:t>
            </a:r>
          </a:p>
          <a:p>
            <a:pPr marL="342900" indent="-342900">
              <a:lnSpc>
                <a:spcPct val="100000"/>
              </a:lnSpc>
              <a:buFont typeface="Arial" panose="020B0604020202020204" pitchFamily="34" charset="0"/>
              <a:buChar char="•"/>
            </a:pPr>
            <a:r>
              <a:rPr lang="en-US" sz="2000" dirty="0"/>
              <a:t>AB/DL Bead Maze</a:t>
            </a:r>
          </a:p>
          <a:p>
            <a:pPr marL="342900" indent="-342900">
              <a:lnSpc>
                <a:spcPct val="100000"/>
              </a:lnSpc>
              <a:buFont typeface="Arial" panose="020B0604020202020204" pitchFamily="34" charset="0"/>
              <a:buChar char="•"/>
            </a:pPr>
            <a:r>
              <a:rPr lang="en-US" sz="2000" dirty="0"/>
              <a:t>Hanging Crib activity center</a:t>
            </a:r>
          </a:p>
          <a:p>
            <a:pPr marL="342900" indent="-342900">
              <a:lnSpc>
                <a:spcPct val="100000"/>
              </a:lnSpc>
              <a:buFont typeface="Arial" panose="020B0604020202020204" pitchFamily="34" charset="0"/>
              <a:buChar char="•"/>
            </a:pPr>
            <a:r>
              <a:rPr lang="en-US" sz="2000" dirty="0"/>
              <a:t>Traditional Rocking Horse</a:t>
            </a:r>
          </a:p>
          <a:p>
            <a:pPr marL="342900" indent="-342900">
              <a:lnSpc>
                <a:spcPct val="100000"/>
              </a:lnSpc>
              <a:buFont typeface="Arial" panose="020B0604020202020204" pitchFamily="34" charset="0"/>
              <a:buChar char="•"/>
            </a:pPr>
            <a:r>
              <a:rPr lang="en-US" sz="2000" dirty="0"/>
              <a:t>Modular Crib revisit</a:t>
            </a:r>
          </a:p>
          <a:p>
            <a:pPr marL="342900" indent="-342900">
              <a:lnSpc>
                <a:spcPct val="100000"/>
              </a:lnSpc>
              <a:buFont typeface="Arial" panose="020B0604020202020204" pitchFamily="34" charset="0"/>
              <a:buChar char="•"/>
            </a:pPr>
            <a:r>
              <a:rPr lang="en-US" sz="2000" dirty="0"/>
              <a:t>Changing table Revisit    </a:t>
            </a:r>
          </a:p>
          <a:p>
            <a:pPr marL="285750" indent="-28575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55DD4F81-3D48-CC8A-AC4B-CC549DF48C63}"/>
              </a:ext>
            </a:extLst>
          </p:cNvPr>
          <p:cNvSpPr>
            <a:spLocks noGrp="1"/>
          </p:cNvSpPr>
          <p:nvPr>
            <p:ph sz="quarter" idx="10"/>
          </p:nvPr>
        </p:nvSpPr>
        <p:spPr/>
        <p:txBody>
          <a:bodyPr/>
          <a:lstStyle/>
          <a:p>
            <a:endParaRPr lang="en-US"/>
          </a:p>
        </p:txBody>
      </p:sp>
      <p:pic>
        <p:nvPicPr>
          <p:cNvPr id="4" name="Picture 3" descr="A piece of wood on a table&#10;&#10;AI-generated content may be incorrect.">
            <a:extLst>
              <a:ext uri="{FF2B5EF4-FFF2-40B4-BE49-F238E27FC236}">
                <a16:creationId xmlns:a16="http://schemas.microsoft.com/office/drawing/2014/main" id="{692E9BD7-130E-53F2-3A45-D749BB4D528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5106276" y="1137555"/>
            <a:ext cx="6365596" cy="4772724"/>
          </a:xfrm>
          <a:prstGeom prst="rect">
            <a:avLst/>
          </a:prstGeom>
        </p:spPr>
      </p:pic>
    </p:spTree>
    <p:extLst>
      <p:ext uri="{BB962C8B-B14F-4D97-AF65-F5344CB8AC3E}">
        <p14:creationId xmlns:p14="http://schemas.microsoft.com/office/powerpoint/2010/main" val="28562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A93A-F7B0-15EA-AB01-9AE0E9893B2B}"/>
              </a:ext>
            </a:extLst>
          </p:cNvPr>
          <p:cNvSpPr>
            <a:spLocks noGrp="1"/>
          </p:cNvSpPr>
          <p:nvPr>
            <p:ph type="ctrTitle"/>
          </p:nvPr>
        </p:nvSpPr>
        <p:spPr>
          <a:xfrm>
            <a:off x="1442226" y="2163111"/>
            <a:ext cx="4222594" cy="1123007"/>
          </a:xfrm>
        </p:spPr>
        <p:txBody>
          <a:bodyPr>
            <a:normAutofit/>
          </a:bodyPr>
          <a:lstStyle/>
          <a:p>
            <a:r>
              <a:rPr lang="en-US" sz="6600" b="1" dirty="0"/>
              <a:t>Questions?</a:t>
            </a:r>
          </a:p>
        </p:txBody>
      </p:sp>
      <p:sp>
        <p:nvSpPr>
          <p:cNvPr id="4" name="Subtitle 3">
            <a:extLst>
              <a:ext uri="{FF2B5EF4-FFF2-40B4-BE49-F238E27FC236}">
                <a16:creationId xmlns:a16="http://schemas.microsoft.com/office/drawing/2014/main" id="{DEAC4A88-03D6-09C9-132F-694A78770A37}"/>
              </a:ext>
            </a:extLst>
          </p:cNvPr>
          <p:cNvSpPr>
            <a:spLocks noGrp="1"/>
          </p:cNvSpPr>
          <p:nvPr>
            <p:ph type="subTitle" idx="1"/>
          </p:nvPr>
        </p:nvSpPr>
        <p:spPr>
          <a:xfrm>
            <a:off x="271442" y="3429000"/>
            <a:ext cx="6564162" cy="1901283"/>
          </a:xfrm>
        </p:spPr>
        <p:txBody>
          <a:bodyPr>
            <a:normAutofit lnSpcReduction="10000"/>
          </a:bodyPr>
          <a:lstStyle/>
          <a:p>
            <a:r>
              <a:rPr lang="en-US" sz="2000" dirty="0"/>
              <a:t>More designs and articles can be found and I can be reached on any of my socials found at </a:t>
            </a:r>
            <a:r>
              <a:rPr lang="en-US" sz="2000" dirty="0">
                <a:hlinkClick r:id="rId2"/>
              </a:rPr>
              <a:t>www.adultbabysteps.com</a:t>
            </a:r>
            <a:r>
              <a:rPr lang="en-US" sz="2000" dirty="0"/>
              <a:t> </a:t>
            </a:r>
          </a:p>
          <a:p>
            <a:r>
              <a:rPr lang="en-US" sz="2000" dirty="0"/>
              <a:t>You can also email me </a:t>
            </a:r>
            <a:r>
              <a:rPr lang="en-US" sz="2000" dirty="0">
                <a:hlinkClick r:id="rId3"/>
              </a:rPr>
              <a:t>Jp@adultbabysteps.com</a:t>
            </a:r>
            <a:endParaRPr lang="en-US" sz="2000" dirty="0"/>
          </a:p>
        </p:txBody>
      </p:sp>
      <p:pic>
        <p:nvPicPr>
          <p:cNvPr id="5" name="Content Placeholder 5">
            <a:extLst>
              <a:ext uri="{FF2B5EF4-FFF2-40B4-BE49-F238E27FC236}">
                <a16:creationId xmlns:a16="http://schemas.microsoft.com/office/drawing/2014/main" id="{94FAE6C4-E4D8-F775-2B15-DEAD88137DED}"/>
              </a:ext>
            </a:extLst>
          </p:cNvPr>
          <p:cNvPicPr>
            <a:picLocks noGrp="1" noChangeAspect="1"/>
          </p:cNvPicPr>
          <p:nvPr>
            <p:ph sz="quarter" idx="10"/>
          </p:nvPr>
        </p:nvPicPr>
        <p:blipFill>
          <a:blip r:embed="rId4" cstate="screen">
            <a:extLst>
              <a:ext uri="{28A0092B-C50C-407E-A947-70E740481C1C}">
                <a14:useLocalDpi xmlns:a14="http://schemas.microsoft.com/office/drawing/2010/main"/>
              </a:ext>
            </a:extLst>
          </a:blip>
          <a:stretch>
            <a:fillRect/>
          </a:stretch>
        </p:blipFill>
        <p:spPr>
          <a:xfrm>
            <a:off x="7032514" y="453717"/>
            <a:ext cx="4301408" cy="5735210"/>
          </a:xfrm>
          <a:prstGeom prst="rect">
            <a:avLst/>
          </a:prstGeom>
        </p:spPr>
      </p:pic>
    </p:spTree>
    <p:extLst>
      <p:ext uri="{BB962C8B-B14F-4D97-AF65-F5344CB8AC3E}">
        <p14:creationId xmlns:p14="http://schemas.microsoft.com/office/powerpoint/2010/main" val="312087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B79933-F453-41C0-8683-17053EBC72DE}"/>
              </a:ext>
            </a:extLst>
          </p:cNvPr>
          <p:cNvSpPr>
            <a:spLocks noGrp="1"/>
          </p:cNvSpPr>
          <p:nvPr>
            <p:ph type="ctrTitle"/>
          </p:nvPr>
        </p:nvSpPr>
        <p:spPr>
          <a:xfrm>
            <a:off x="7048564" y="138482"/>
            <a:ext cx="3455885" cy="882247"/>
          </a:xfrm>
        </p:spPr>
        <p:txBody>
          <a:bodyPr>
            <a:normAutofit fontScale="90000"/>
          </a:bodyPr>
          <a:lstStyle/>
          <a:p>
            <a:pPr algn="ctr"/>
            <a:r>
              <a:rPr lang="en-US" sz="3600" dirty="0"/>
              <a:t>A Big About ME</a:t>
            </a:r>
            <a:br>
              <a:rPr lang="en-US" dirty="0"/>
            </a:br>
            <a:r>
              <a:rPr lang="en-US" sz="3600" dirty="0"/>
              <a:t>(Adulting Side)</a:t>
            </a:r>
            <a:endParaRPr lang="en-US" dirty="0"/>
          </a:p>
        </p:txBody>
      </p:sp>
      <p:sp>
        <p:nvSpPr>
          <p:cNvPr id="2" name="Subtitle 1">
            <a:extLst>
              <a:ext uri="{FF2B5EF4-FFF2-40B4-BE49-F238E27FC236}">
                <a16:creationId xmlns:a16="http://schemas.microsoft.com/office/drawing/2014/main" id="{A49D9A2D-831E-4A11-90ED-8C7C0E85DA84}"/>
              </a:ext>
            </a:extLst>
          </p:cNvPr>
          <p:cNvSpPr>
            <a:spLocks noGrp="1"/>
          </p:cNvSpPr>
          <p:nvPr>
            <p:ph type="subTitle" idx="1"/>
          </p:nvPr>
        </p:nvSpPr>
        <p:spPr>
          <a:xfrm>
            <a:off x="5631367" y="1435437"/>
            <a:ext cx="5827208" cy="5092062"/>
          </a:xfrm>
        </p:spPr>
        <p:txBody>
          <a:bodyPr>
            <a:normAutofit/>
          </a:bodyPr>
          <a:lstStyle/>
          <a:p>
            <a:pPr marL="285750" indent="-285750">
              <a:buFont typeface="Arial" panose="020B0604020202020204" pitchFamily="34" charset="0"/>
              <a:buChar char="•"/>
            </a:pPr>
            <a:r>
              <a:rPr lang="en-US" sz="2200" b="1" dirty="0"/>
              <a:t>Ex-Commissioned Army Officer and Military Academy Graduate</a:t>
            </a:r>
          </a:p>
          <a:p>
            <a:pPr marL="285750" indent="-285750">
              <a:buFont typeface="Arial" panose="020B0604020202020204" pitchFamily="34" charset="0"/>
              <a:buChar char="•"/>
            </a:pPr>
            <a:r>
              <a:rPr lang="en-US" sz="2200" b="1" dirty="0"/>
              <a:t>Completed a Masters Degree in Education (English)</a:t>
            </a:r>
          </a:p>
          <a:p>
            <a:pPr marL="285750" indent="-285750">
              <a:buFont typeface="Arial" panose="020B0604020202020204" pitchFamily="34" charset="0"/>
              <a:buChar char="•"/>
            </a:pPr>
            <a:r>
              <a:rPr lang="en-US" sz="2200" b="1" dirty="0"/>
              <a:t>Built and Operates a “Makerspace” &amp; Workshop</a:t>
            </a:r>
          </a:p>
          <a:p>
            <a:pPr marL="285750" indent="-285750">
              <a:buFont typeface="Arial" panose="020B0604020202020204" pitchFamily="34" charset="0"/>
              <a:buChar char="•"/>
            </a:pPr>
            <a:r>
              <a:rPr lang="en-US" sz="2200" b="1" dirty="0"/>
              <a:t>Avid Cyclist, Kayaker, and Reader  </a:t>
            </a:r>
          </a:p>
        </p:txBody>
      </p:sp>
      <p:cxnSp>
        <p:nvCxnSpPr>
          <p:cNvPr id="6" name="Straight Connector 5">
            <a:extLst>
              <a:ext uri="{FF2B5EF4-FFF2-40B4-BE49-F238E27FC236}">
                <a16:creationId xmlns:a16="http://schemas.microsoft.com/office/drawing/2014/main" id="{B50BB0FF-9B51-4918-81FC-5ABCB8C3CA1A}"/>
              </a:ext>
              <a:ext uri="{C183D7F6-B498-43B3-948B-1728B52AA6E4}">
                <adec:decorative xmlns:adec="http://schemas.microsoft.com/office/drawing/2017/decorative" val="1"/>
              </a:ext>
            </a:extLst>
          </p:cNvPr>
          <p:cNvCxnSpPr/>
          <p:nvPr/>
        </p:nvCxnSpPr>
        <p:spPr>
          <a:xfrm>
            <a:off x="6096000" y="1159212"/>
            <a:ext cx="536257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4" name="Picture 3" descr="Encircled red dot">
            <a:extLst>
              <a:ext uri="{FF2B5EF4-FFF2-40B4-BE49-F238E27FC236}">
                <a16:creationId xmlns:a16="http://schemas.microsoft.com/office/drawing/2014/main" id="{BCEB0BB0-B142-8402-572D-9AD9961366B3}"/>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957888" y="1021099"/>
            <a:ext cx="276225" cy="276225"/>
          </a:xfrm>
          <a:prstGeom prst="rect">
            <a:avLst/>
          </a:prstGeom>
        </p:spPr>
      </p:pic>
      <p:pic>
        <p:nvPicPr>
          <p:cNvPr id="14" name="Content Placeholder 13">
            <a:extLst>
              <a:ext uri="{FF2B5EF4-FFF2-40B4-BE49-F238E27FC236}">
                <a16:creationId xmlns:a16="http://schemas.microsoft.com/office/drawing/2014/main" id="{F258526E-5CDA-ECF5-2961-8B08BAF3EBBE}"/>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79037" y="579606"/>
            <a:ext cx="4274091" cy="5698788"/>
          </a:xfrm>
        </p:spPr>
      </p:pic>
    </p:spTree>
    <p:extLst>
      <p:ext uri="{BB962C8B-B14F-4D97-AF65-F5344CB8AC3E}">
        <p14:creationId xmlns:p14="http://schemas.microsoft.com/office/powerpoint/2010/main" val="280628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B79933-F453-41C0-8683-17053EBC72DE}"/>
              </a:ext>
            </a:extLst>
          </p:cNvPr>
          <p:cNvSpPr>
            <a:spLocks noGrp="1"/>
          </p:cNvSpPr>
          <p:nvPr>
            <p:ph type="ctrTitle"/>
          </p:nvPr>
        </p:nvSpPr>
        <p:spPr>
          <a:xfrm>
            <a:off x="317756" y="488929"/>
            <a:ext cx="3822333" cy="763428"/>
          </a:xfrm>
        </p:spPr>
        <p:txBody>
          <a:bodyPr>
            <a:normAutofit/>
          </a:bodyPr>
          <a:lstStyle/>
          <a:p>
            <a:r>
              <a:rPr lang="en-US" sz="3600" b="1" dirty="0"/>
              <a:t>Play space Planning </a:t>
            </a:r>
          </a:p>
        </p:txBody>
      </p:sp>
      <p:sp>
        <p:nvSpPr>
          <p:cNvPr id="2" name="Subtitle 1">
            <a:extLst>
              <a:ext uri="{FF2B5EF4-FFF2-40B4-BE49-F238E27FC236}">
                <a16:creationId xmlns:a16="http://schemas.microsoft.com/office/drawing/2014/main" id="{A49D9A2D-831E-4A11-90ED-8C7C0E85DA84}"/>
              </a:ext>
            </a:extLst>
          </p:cNvPr>
          <p:cNvSpPr>
            <a:spLocks noGrp="1"/>
          </p:cNvSpPr>
          <p:nvPr>
            <p:ph type="subTitle" idx="1"/>
          </p:nvPr>
        </p:nvSpPr>
        <p:spPr>
          <a:xfrm>
            <a:off x="214409" y="1185449"/>
            <a:ext cx="4915152" cy="5460675"/>
          </a:xfrm>
        </p:spPr>
        <p:txBody>
          <a:bodyPr>
            <a:noAutofit/>
          </a:bodyPr>
          <a:lstStyle/>
          <a:p>
            <a:pPr>
              <a:lnSpc>
                <a:spcPct val="100000"/>
              </a:lnSpc>
            </a:pPr>
            <a:r>
              <a:rPr lang="en-US" sz="1400" dirty="0"/>
              <a:t>Starting out, approach building your Nursery or play space like an interior designer. Take some time to select a central theme, color palette and bookmarking design elements and figuring out a room layout. This prior work will pay dividends in the long-term.</a:t>
            </a:r>
          </a:p>
          <a:p>
            <a:pPr>
              <a:lnSpc>
                <a:spcPct val="100000"/>
              </a:lnSpc>
            </a:pPr>
            <a:r>
              <a:rPr lang="en-US" sz="1400" dirty="0"/>
              <a:t>Elements to consider:</a:t>
            </a:r>
          </a:p>
          <a:p>
            <a:pPr marL="285750" indent="-285750">
              <a:lnSpc>
                <a:spcPct val="100000"/>
              </a:lnSpc>
              <a:buFont typeface="Arial" panose="020B0604020202020204" pitchFamily="34" charset="0"/>
              <a:buChar char="•"/>
            </a:pPr>
            <a:r>
              <a:rPr lang="en-US" sz="1400" dirty="0"/>
              <a:t>Theme</a:t>
            </a:r>
          </a:p>
          <a:p>
            <a:pPr marL="285750" indent="-285750">
              <a:lnSpc>
                <a:spcPct val="100000"/>
              </a:lnSpc>
              <a:buFont typeface="Arial" panose="020B0604020202020204" pitchFamily="34" charset="0"/>
              <a:buChar char="•"/>
            </a:pPr>
            <a:r>
              <a:rPr lang="en-US" sz="1400" dirty="0"/>
              <a:t>Lighting</a:t>
            </a:r>
          </a:p>
          <a:p>
            <a:pPr marL="285750" indent="-285750">
              <a:lnSpc>
                <a:spcPct val="100000"/>
              </a:lnSpc>
              <a:buFont typeface="Arial" panose="020B0604020202020204" pitchFamily="34" charset="0"/>
              <a:buChar char="•"/>
            </a:pPr>
            <a:r>
              <a:rPr lang="en-US" sz="1400" dirty="0"/>
              <a:t>Playmats</a:t>
            </a:r>
          </a:p>
          <a:p>
            <a:pPr marL="285750" indent="-285750">
              <a:lnSpc>
                <a:spcPct val="100000"/>
              </a:lnSpc>
              <a:buFont typeface="Arial" panose="020B0604020202020204" pitchFamily="34" charset="0"/>
              <a:buChar char="•"/>
            </a:pPr>
            <a:r>
              <a:rPr lang="en-US" sz="1400" dirty="0"/>
              <a:t>Paint colors</a:t>
            </a:r>
          </a:p>
          <a:p>
            <a:pPr marL="285750" indent="-285750">
              <a:lnSpc>
                <a:spcPct val="100000"/>
              </a:lnSpc>
              <a:buFont typeface="Arial" panose="020B0604020202020204" pitchFamily="34" charset="0"/>
              <a:buChar char="•"/>
            </a:pPr>
            <a:r>
              <a:rPr lang="en-US" sz="1400" dirty="0"/>
              <a:t>Wall Hangings</a:t>
            </a:r>
          </a:p>
          <a:p>
            <a:pPr marL="285750" indent="-285750">
              <a:lnSpc>
                <a:spcPct val="100000"/>
              </a:lnSpc>
              <a:buFont typeface="Arial" panose="020B0604020202020204" pitchFamily="34" charset="0"/>
              <a:buChar char="•"/>
            </a:pPr>
            <a:r>
              <a:rPr lang="en-US" sz="1400" dirty="0"/>
              <a:t>Furniture</a:t>
            </a:r>
          </a:p>
          <a:p>
            <a:pPr marL="285750" indent="-285750">
              <a:lnSpc>
                <a:spcPct val="100000"/>
              </a:lnSpc>
              <a:buFont typeface="Arial" panose="020B0604020202020204" pitchFamily="34" charset="0"/>
              <a:buChar char="•"/>
            </a:pPr>
            <a:r>
              <a:rPr lang="en-US" sz="1400" dirty="0"/>
              <a:t>Special considerations</a:t>
            </a:r>
          </a:p>
          <a:p>
            <a:pPr marL="742950" lvl="1" indent="-285750" algn="l">
              <a:lnSpc>
                <a:spcPct val="100000"/>
              </a:lnSpc>
              <a:buFont typeface="Arial" panose="020B0604020202020204" pitchFamily="34" charset="0"/>
              <a:buChar char="•"/>
            </a:pPr>
            <a:r>
              <a:rPr lang="en-US" sz="1400" dirty="0">
                <a:solidFill>
                  <a:schemeClr val="bg1"/>
                </a:solidFill>
              </a:rPr>
              <a:t>If you are planning on installing a jolly jumper, you’ll need to trouble shoot how to structurally secure it to joists or plan for an A-frame</a:t>
            </a:r>
          </a:p>
          <a:p>
            <a:pPr marL="742950" lvl="1" indent="-285750" algn="l">
              <a:lnSpc>
                <a:spcPct val="100000"/>
              </a:lnSpc>
              <a:buFont typeface="Arial" panose="020B0604020202020204" pitchFamily="34" charset="0"/>
              <a:buChar char="•"/>
            </a:pPr>
            <a:r>
              <a:rPr lang="en-US" sz="1400" dirty="0">
                <a:solidFill>
                  <a:schemeClr val="bg1"/>
                </a:solidFill>
              </a:rPr>
              <a:t>A crib and a changing table might be in the future, but you can take measurements to determine where it will go years before making such an investment</a:t>
            </a:r>
          </a:p>
          <a:p>
            <a:pPr lvl="1" algn="l">
              <a:lnSpc>
                <a:spcPct val="100000"/>
              </a:lnSpc>
            </a:pPr>
            <a:r>
              <a:rPr lang="en-US" sz="1400" dirty="0">
                <a:solidFill>
                  <a:schemeClr val="bg1"/>
                </a:solidFill>
              </a:rPr>
              <a:t> </a:t>
            </a:r>
            <a:endParaRPr lang="en-US" sz="1400" dirty="0"/>
          </a:p>
        </p:txBody>
      </p:sp>
      <p:cxnSp>
        <p:nvCxnSpPr>
          <p:cNvPr id="6" name="Straight Connector 5">
            <a:extLst>
              <a:ext uri="{FF2B5EF4-FFF2-40B4-BE49-F238E27FC236}">
                <a16:creationId xmlns:a16="http://schemas.microsoft.com/office/drawing/2014/main" id="{B50BB0FF-9B51-4918-81FC-5ABCB8C3CA1A}"/>
              </a:ext>
              <a:ext uri="{C183D7F6-B498-43B3-948B-1728B52AA6E4}">
                <adec:decorative xmlns:adec="http://schemas.microsoft.com/office/drawing/2017/decorative" val="1"/>
              </a:ext>
            </a:extLst>
          </p:cNvPr>
          <p:cNvCxnSpPr/>
          <p:nvPr/>
        </p:nvCxnSpPr>
        <p:spPr>
          <a:xfrm>
            <a:off x="214409" y="1025352"/>
            <a:ext cx="536257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4" name="Picture 3" descr="Encircled red dot">
            <a:extLst>
              <a:ext uri="{FF2B5EF4-FFF2-40B4-BE49-F238E27FC236}">
                <a16:creationId xmlns:a16="http://schemas.microsoft.com/office/drawing/2014/main" id="{BCEB0BB0-B142-8402-572D-9AD9961366B3}"/>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6330065" y="1523910"/>
            <a:ext cx="276225" cy="276225"/>
          </a:xfrm>
          <a:prstGeom prst="rect">
            <a:avLst/>
          </a:prstGeom>
        </p:spPr>
      </p:pic>
      <p:pic>
        <p:nvPicPr>
          <p:cNvPr id="9" name="Content Placeholder 8">
            <a:extLst>
              <a:ext uri="{FF2B5EF4-FFF2-40B4-BE49-F238E27FC236}">
                <a16:creationId xmlns:a16="http://schemas.microsoft.com/office/drawing/2014/main" id="{51023A0C-A387-1DFD-D941-642977A9A1CD}"/>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7114831" y="2983161"/>
            <a:ext cx="4637642" cy="3478232"/>
          </a:xfrm>
        </p:spPr>
      </p:pic>
      <p:pic>
        <p:nvPicPr>
          <p:cNvPr id="11" name="Picture 10">
            <a:extLst>
              <a:ext uri="{FF2B5EF4-FFF2-40B4-BE49-F238E27FC236}">
                <a16:creationId xmlns:a16="http://schemas.microsoft.com/office/drawing/2014/main" id="{8CB953DA-310C-E32B-7AE3-6F737EB269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886" y="166730"/>
            <a:ext cx="4754401" cy="3565801"/>
          </a:xfrm>
          <a:prstGeom prst="rect">
            <a:avLst/>
          </a:prstGeom>
        </p:spPr>
      </p:pic>
    </p:spTree>
    <p:extLst>
      <p:ext uri="{BB962C8B-B14F-4D97-AF65-F5344CB8AC3E}">
        <p14:creationId xmlns:p14="http://schemas.microsoft.com/office/powerpoint/2010/main" val="277752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A5F9-7F60-7563-A184-25CCBE3D74C3}"/>
              </a:ext>
            </a:extLst>
          </p:cNvPr>
          <p:cNvSpPr>
            <a:spLocks noGrp="1"/>
          </p:cNvSpPr>
          <p:nvPr>
            <p:ph type="ctrTitle"/>
          </p:nvPr>
        </p:nvSpPr>
        <p:spPr>
          <a:xfrm>
            <a:off x="8193279" y="177638"/>
            <a:ext cx="3158662" cy="773934"/>
          </a:xfrm>
        </p:spPr>
        <p:txBody>
          <a:bodyPr>
            <a:normAutofit/>
          </a:bodyPr>
          <a:lstStyle/>
          <a:p>
            <a:r>
              <a:rPr lang="en-US" sz="4000" b="1" dirty="0"/>
              <a:t>Picking a Theme</a:t>
            </a:r>
          </a:p>
        </p:txBody>
      </p:sp>
      <p:sp>
        <p:nvSpPr>
          <p:cNvPr id="4" name="Subtitle 3">
            <a:extLst>
              <a:ext uri="{FF2B5EF4-FFF2-40B4-BE49-F238E27FC236}">
                <a16:creationId xmlns:a16="http://schemas.microsoft.com/office/drawing/2014/main" id="{73C085AC-7EDF-AF4B-391A-8262262B340E}"/>
              </a:ext>
            </a:extLst>
          </p:cNvPr>
          <p:cNvSpPr>
            <a:spLocks noGrp="1"/>
          </p:cNvSpPr>
          <p:nvPr>
            <p:ph type="subTitle" idx="1"/>
          </p:nvPr>
        </p:nvSpPr>
        <p:spPr>
          <a:xfrm>
            <a:off x="7119752" y="738858"/>
            <a:ext cx="4911693" cy="5847796"/>
          </a:xfrm>
        </p:spPr>
        <p:txBody>
          <a:bodyPr>
            <a:normAutofit lnSpcReduction="10000"/>
          </a:bodyPr>
          <a:lstStyle/>
          <a:p>
            <a:pPr>
              <a:lnSpc>
                <a:spcPct val="100000"/>
              </a:lnSpc>
            </a:pPr>
            <a:r>
              <a:rPr lang="en-US" sz="1400" dirty="0"/>
              <a:t>When building an immersive play space, you’ll want to select a central theme and color palette that can assist in tying everything together. The theme should be something important to the nursery’s occupants. </a:t>
            </a:r>
          </a:p>
          <a:p>
            <a:pPr>
              <a:lnSpc>
                <a:spcPct val="100000"/>
              </a:lnSpc>
            </a:pPr>
            <a:r>
              <a:rPr lang="en-US" sz="1400" dirty="0"/>
              <a:t>Before settling on a theme, some things to consider:</a:t>
            </a:r>
          </a:p>
          <a:p>
            <a:pPr marL="285750" indent="-285750">
              <a:lnSpc>
                <a:spcPct val="100000"/>
              </a:lnSpc>
              <a:buFont typeface="Arial" panose="020B0604020202020204" pitchFamily="34" charset="0"/>
              <a:buChar char="•"/>
            </a:pPr>
            <a:r>
              <a:rPr lang="en-US" sz="1400" dirty="0"/>
              <a:t>What resources and products are available to build your theme?</a:t>
            </a:r>
          </a:p>
          <a:p>
            <a:pPr marL="742950" lvl="1" indent="-285750" algn="l">
              <a:lnSpc>
                <a:spcPct val="100000"/>
              </a:lnSpc>
              <a:buFont typeface="Arial" panose="020B0604020202020204" pitchFamily="34" charset="0"/>
              <a:buChar char="•"/>
            </a:pPr>
            <a:r>
              <a:rPr lang="en-US" sz="1400" dirty="0">
                <a:solidFill>
                  <a:schemeClr val="bg1"/>
                </a:solidFill>
              </a:rPr>
              <a:t>Are there Lighting elements that compliment the theme?</a:t>
            </a:r>
          </a:p>
          <a:p>
            <a:pPr marL="742950" lvl="1" indent="-285750" algn="l">
              <a:lnSpc>
                <a:spcPct val="100000"/>
              </a:lnSpc>
              <a:buFont typeface="Arial" panose="020B0604020202020204" pitchFamily="34" charset="0"/>
              <a:buChar char="•"/>
            </a:pPr>
            <a:r>
              <a:rPr lang="en-US" sz="1400" dirty="0">
                <a:solidFill>
                  <a:schemeClr val="bg1"/>
                </a:solidFill>
              </a:rPr>
              <a:t>Wall and ceiling hangings and décor elements?</a:t>
            </a:r>
          </a:p>
          <a:p>
            <a:pPr marL="742950" lvl="1" indent="-285750" algn="l">
              <a:lnSpc>
                <a:spcPct val="100000"/>
              </a:lnSpc>
              <a:buFont typeface="Arial" panose="020B0604020202020204" pitchFamily="34" charset="0"/>
              <a:buChar char="•"/>
            </a:pPr>
            <a:r>
              <a:rPr lang="en-US" sz="1400" dirty="0">
                <a:solidFill>
                  <a:schemeClr val="bg1"/>
                </a:solidFill>
              </a:rPr>
              <a:t>Playmats?</a:t>
            </a:r>
            <a:endParaRPr lang="en-US" sz="1400" dirty="0"/>
          </a:p>
          <a:p>
            <a:pPr marL="285750" indent="-285750">
              <a:lnSpc>
                <a:spcPct val="100000"/>
              </a:lnSpc>
              <a:buFont typeface="Arial" panose="020B0604020202020204" pitchFamily="34" charset="0"/>
              <a:buChar char="•"/>
            </a:pPr>
            <a:r>
              <a:rPr lang="en-US" sz="1400" dirty="0"/>
              <a:t>The more popular and broader the theme the easier it is to create a themed nursery.</a:t>
            </a:r>
          </a:p>
          <a:p>
            <a:pPr marL="742950" lvl="1" indent="-285750" algn="l">
              <a:lnSpc>
                <a:spcPct val="100000"/>
              </a:lnSpc>
              <a:buFont typeface="Arial" panose="020B0604020202020204" pitchFamily="34" charset="0"/>
              <a:buChar char="•"/>
            </a:pPr>
            <a:r>
              <a:rPr lang="en-US" sz="1400" dirty="0">
                <a:solidFill>
                  <a:schemeClr val="bg1"/>
                </a:solidFill>
              </a:rPr>
              <a:t>Space</a:t>
            </a:r>
          </a:p>
          <a:p>
            <a:pPr marL="742950" lvl="1" indent="-285750" algn="l">
              <a:lnSpc>
                <a:spcPct val="100000"/>
              </a:lnSpc>
              <a:buFont typeface="Arial" panose="020B0604020202020204" pitchFamily="34" charset="0"/>
              <a:buChar char="•"/>
            </a:pPr>
            <a:r>
              <a:rPr lang="en-US" sz="1400" dirty="0">
                <a:solidFill>
                  <a:schemeClr val="bg1"/>
                </a:solidFill>
              </a:rPr>
              <a:t>Dinosaurs</a:t>
            </a:r>
          </a:p>
          <a:p>
            <a:pPr marL="742950" lvl="1" indent="-285750" algn="l">
              <a:lnSpc>
                <a:spcPct val="100000"/>
              </a:lnSpc>
              <a:buFont typeface="Arial" panose="020B0604020202020204" pitchFamily="34" charset="0"/>
              <a:buChar char="•"/>
            </a:pPr>
            <a:r>
              <a:rPr lang="en-US" sz="1400" dirty="0">
                <a:solidFill>
                  <a:schemeClr val="bg1"/>
                </a:solidFill>
              </a:rPr>
              <a:t>Trains</a:t>
            </a:r>
          </a:p>
          <a:p>
            <a:pPr marL="742950" lvl="1" indent="-285750" algn="l">
              <a:lnSpc>
                <a:spcPct val="100000"/>
              </a:lnSpc>
              <a:buFont typeface="Arial" panose="020B0604020202020204" pitchFamily="34" charset="0"/>
              <a:buChar char="•"/>
            </a:pPr>
            <a:r>
              <a:rPr lang="en-US" sz="1400" dirty="0">
                <a:solidFill>
                  <a:schemeClr val="bg1"/>
                </a:solidFill>
              </a:rPr>
              <a:t>Princess</a:t>
            </a:r>
          </a:p>
          <a:p>
            <a:pPr marL="742950" lvl="1" indent="-285750" algn="l">
              <a:lnSpc>
                <a:spcPct val="100000"/>
              </a:lnSpc>
              <a:buFont typeface="Arial" panose="020B0604020202020204" pitchFamily="34" charset="0"/>
              <a:buChar char="•"/>
            </a:pPr>
            <a:r>
              <a:rPr lang="en-US" sz="1400" dirty="0">
                <a:solidFill>
                  <a:schemeClr val="bg1"/>
                </a:solidFill>
              </a:rPr>
              <a:t>Tea party</a:t>
            </a:r>
          </a:p>
          <a:p>
            <a:pPr marL="742950" lvl="1" indent="-285750" algn="l">
              <a:lnSpc>
                <a:spcPct val="100000"/>
              </a:lnSpc>
              <a:buFont typeface="Arial" panose="020B0604020202020204" pitchFamily="34" charset="0"/>
              <a:buChar char="•"/>
            </a:pPr>
            <a:r>
              <a:rPr lang="en-US" sz="1400" dirty="0">
                <a:solidFill>
                  <a:schemeClr val="bg1"/>
                </a:solidFill>
              </a:rPr>
              <a:t>Sharks</a:t>
            </a:r>
          </a:p>
          <a:p>
            <a:pPr marL="742950" lvl="1" indent="-285750" algn="l">
              <a:lnSpc>
                <a:spcPct val="100000"/>
              </a:lnSpc>
              <a:buFont typeface="Arial" panose="020B0604020202020204" pitchFamily="34" charset="0"/>
              <a:buChar char="•"/>
            </a:pPr>
            <a:r>
              <a:rPr lang="en-US" sz="1400" dirty="0">
                <a:solidFill>
                  <a:schemeClr val="bg1"/>
                </a:solidFill>
              </a:rPr>
              <a:t>Paw Patrol </a:t>
            </a:r>
          </a:p>
          <a:p>
            <a:pPr marL="742950" lvl="1" indent="-285750" algn="l">
              <a:lnSpc>
                <a:spcPct val="100000"/>
              </a:lnSpc>
              <a:buFont typeface="Arial" panose="020B0604020202020204" pitchFamily="34" charset="0"/>
              <a:buChar char="•"/>
            </a:pPr>
            <a:r>
              <a:rPr lang="en-US" sz="1400" dirty="0">
                <a:solidFill>
                  <a:schemeClr val="bg1"/>
                </a:solidFill>
              </a:rPr>
              <a:t>90’s Cartoons</a:t>
            </a:r>
          </a:p>
          <a:p>
            <a:pPr marL="742950" lvl="1" indent="-285750" algn="l">
              <a:lnSpc>
                <a:spcPct val="100000"/>
              </a:lnSpc>
              <a:buFont typeface="Arial" panose="020B0604020202020204" pitchFamily="34" charset="0"/>
              <a:buChar char="•"/>
            </a:pPr>
            <a:r>
              <a:rPr lang="en-US" sz="1400" dirty="0">
                <a:solidFill>
                  <a:schemeClr val="bg1"/>
                </a:solidFill>
              </a:rPr>
              <a:t>Bluey  </a:t>
            </a:r>
          </a:p>
          <a:p>
            <a:pPr lvl="1" algn="l">
              <a:lnSpc>
                <a:spcPct val="100000"/>
              </a:lnSpc>
            </a:pPr>
            <a:r>
              <a:rPr lang="en-US" sz="1400" dirty="0">
                <a:solidFill>
                  <a:schemeClr val="bg1"/>
                </a:solidFill>
              </a:rPr>
              <a:t>  </a:t>
            </a:r>
          </a:p>
        </p:txBody>
      </p:sp>
      <p:pic>
        <p:nvPicPr>
          <p:cNvPr id="3076" name="Picture 4">
            <a:extLst>
              <a:ext uri="{FF2B5EF4-FFF2-40B4-BE49-F238E27FC236}">
                <a16:creationId xmlns:a16="http://schemas.microsoft.com/office/drawing/2014/main" id="{D3ACEAC9-30E3-921A-6679-6CA8C8976724}"/>
              </a:ext>
            </a:extLst>
          </p:cNvPr>
          <p:cNvPicPr>
            <a:picLocks noGrp="1" noChangeAspect="1" noChangeArrowheads="1"/>
          </p:cNvPicPr>
          <p:nvPr>
            <p:ph sz="quarter" idx="10"/>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606038" y="177638"/>
            <a:ext cx="5705552" cy="648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31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BC3D-29F5-42C2-1EA9-5D16472372FA}"/>
              </a:ext>
            </a:extLst>
          </p:cNvPr>
          <p:cNvSpPr>
            <a:spLocks noGrp="1"/>
          </p:cNvSpPr>
          <p:nvPr>
            <p:ph type="ctrTitle"/>
          </p:nvPr>
        </p:nvSpPr>
        <p:spPr>
          <a:xfrm>
            <a:off x="134178" y="93766"/>
            <a:ext cx="3924866" cy="1023649"/>
          </a:xfrm>
        </p:spPr>
        <p:txBody>
          <a:bodyPr>
            <a:normAutofit/>
          </a:bodyPr>
          <a:lstStyle/>
          <a:p>
            <a:r>
              <a:rPr lang="en-US" sz="4400" b="1" dirty="0"/>
              <a:t>Walls</a:t>
            </a:r>
          </a:p>
        </p:txBody>
      </p:sp>
      <p:sp>
        <p:nvSpPr>
          <p:cNvPr id="3" name="Subtitle 2">
            <a:extLst>
              <a:ext uri="{FF2B5EF4-FFF2-40B4-BE49-F238E27FC236}">
                <a16:creationId xmlns:a16="http://schemas.microsoft.com/office/drawing/2014/main" id="{662872AA-AA24-EC11-520D-E11EEF1CDFE6}"/>
              </a:ext>
            </a:extLst>
          </p:cNvPr>
          <p:cNvSpPr>
            <a:spLocks noGrp="1"/>
          </p:cNvSpPr>
          <p:nvPr>
            <p:ph type="subTitle" idx="1"/>
          </p:nvPr>
        </p:nvSpPr>
        <p:spPr>
          <a:xfrm>
            <a:off x="93290" y="730839"/>
            <a:ext cx="4006642" cy="5654535"/>
          </a:xfrm>
        </p:spPr>
        <p:txBody>
          <a:bodyPr>
            <a:normAutofit fontScale="92500" lnSpcReduction="10000"/>
          </a:bodyPr>
          <a:lstStyle/>
          <a:p>
            <a:pPr>
              <a:lnSpc>
                <a:spcPct val="100000"/>
              </a:lnSpc>
            </a:pPr>
            <a:r>
              <a:rPr lang="en-US" sz="1800" dirty="0"/>
              <a:t>The Nursery Walls can be a feature to your play space more than just simply painted in your favorite color. If you enjoy being a little artist, you can paint a wall with whiteboard or chalkboard paint.   </a:t>
            </a:r>
          </a:p>
          <a:p>
            <a:pPr marL="285750" indent="-285750">
              <a:lnSpc>
                <a:spcPct val="100000"/>
              </a:lnSpc>
              <a:buFont typeface="Arial" panose="020B0604020202020204" pitchFamily="34" charset="0"/>
              <a:buChar char="•"/>
            </a:pPr>
            <a:r>
              <a:rPr lang="en-US" sz="1800" dirty="0"/>
              <a:t>Shelves are great for displaying favorite toys and décor… also hanging shelves near the changing table for changing supplies within caregiver or personal reach are great for functional use.</a:t>
            </a:r>
          </a:p>
          <a:p>
            <a:pPr marL="285750" indent="-285750">
              <a:lnSpc>
                <a:spcPct val="100000"/>
              </a:lnSpc>
              <a:buFont typeface="Arial" panose="020B0604020202020204" pitchFamily="34" charset="0"/>
              <a:buChar char="•"/>
            </a:pPr>
            <a:r>
              <a:rPr lang="en-US" sz="1800" dirty="0"/>
              <a:t>Wall hangings, posters, and pictures can help create an immersive environment</a:t>
            </a:r>
          </a:p>
          <a:p>
            <a:pPr marL="285750" indent="-285750">
              <a:lnSpc>
                <a:spcPct val="100000"/>
              </a:lnSpc>
              <a:buFont typeface="Arial" panose="020B0604020202020204" pitchFamily="34" charset="0"/>
              <a:buChar char="•"/>
            </a:pPr>
            <a:r>
              <a:rPr lang="en-US" sz="1800" dirty="0"/>
              <a:t>Custom made flags, Pride, Trans, or AB/DL flags makes a great wall backdrop</a:t>
            </a:r>
          </a:p>
          <a:p>
            <a:pPr marL="285750" indent="-285750">
              <a:lnSpc>
                <a:spcPct val="100000"/>
              </a:lnSpc>
              <a:buFont typeface="Arial" panose="020B0604020202020204" pitchFamily="34" charset="0"/>
              <a:buChar char="•"/>
            </a:pPr>
            <a:r>
              <a:rPr lang="en-US" sz="1800" dirty="0"/>
              <a:t>A stuffie hammock is great to keep the floors clear and adds a wonderful design element </a:t>
            </a:r>
          </a:p>
        </p:txBody>
      </p:sp>
      <p:pic>
        <p:nvPicPr>
          <p:cNvPr id="2050" name="Picture 2">
            <a:extLst>
              <a:ext uri="{FF2B5EF4-FFF2-40B4-BE49-F238E27FC236}">
                <a16:creationId xmlns:a16="http://schemas.microsoft.com/office/drawing/2014/main" id="{9D99D54C-F496-9C57-87FC-FEA335EBB020}"/>
              </a:ext>
            </a:extLst>
          </p:cNvPr>
          <p:cNvPicPr>
            <a:picLocks noGrp="1" noChangeAspect="1" noChangeArrowheads="1"/>
          </p:cNvPicPr>
          <p:nvPr>
            <p:ph sz="quarter" idx="10"/>
          </p:nvPr>
        </p:nvPicPr>
        <p:blipFill>
          <a:blip r:embed="rId2">
            <a:extLst>
              <a:ext uri="{28A0092B-C50C-407E-A947-70E740481C1C}">
                <a14:useLocalDpi xmlns:a14="http://schemas.microsoft.com/office/drawing/2010/main"/>
              </a:ext>
            </a:extLst>
          </a:blip>
          <a:srcRect/>
          <a:stretch>
            <a:fillRect/>
          </a:stretch>
        </p:blipFill>
        <p:spPr bwMode="auto">
          <a:xfrm>
            <a:off x="4241800" y="442303"/>
            <a:ext cx="7950200" cy="597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6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EF4A7-FC89-1A0B-4E00-7C0C0D4AD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D68FB-C916-4EF2-7BEB-2E79ADA2373F}"/>
              </a:ext>
            </a:extLst>
          </p:cNvPr>
          <p:cNvSpPr>
            <a:spLocks noGrp="1"/>
          </p:cNvSpPr>
          <p:nvPr>
            <p:ph type="ctrTitle"/>
          </p:nvPr>
        </p:nvSpPr>
        <p:spPr>
          <a:xfrm>
            <a:off x="7664604" y="110731"/>
            <a:ext cx="4066479" cy="773934"/>
          </a:xfrm>
        </p:spPr>
        <p:txBody>
          <a:bodyPr>
            <a:normAutofit/>
          </a:bodyPr>
          <a:lstStyle/>
          <a:p>
            <a:r>
              <a:rPr lang="en-US" sz="4000" b="1" dirty="0"/>
              <a:t>Lighting and Ceiling </a:t>
            </a:r>
          </a:p>
        </p:txBody>
      </p:sp>
      <p:sp>
        <p:nvSpPr>
          <p:cNvPr id="4" name="Subtitle 3">
            <a:extLst>
              <a:ext uri="{FF2B5EF4-FFF2-40B4-BE49-F238E27FC236}">
                <a16:creationId xmlns:a16="http://schemas.microsoft.com/office/drawing/2014/main" id="{DA7B614D-9972-289F-1530-3FCBE345707A}"/>
              </a:ext>
            </a:extLst>
          </p:cNvPr>
          <p:cNvSpPr>
            <a:spLocks noGrp="1"/>
          </p:cNvSpPr>
          <p:nvPr>
            <p:ph type="subTitle" idx="1"/>
          </p:nvPr>
        </p:nvSpPr>
        <p:spPr>
          <a:xfrm>
            <a:off x="6869152" y="731424"/>
            <a:ext cx="5010614" cy="5847796"/>
          </a:xfrm>
        </p:spPr>
        <p:txBody>
          <a:bodyPr>
            <a:normAutofit/>
          </a:bodyPr>
          <a:lstStyle/>
          <a:p>
            <a:pPr marL="285750" lvl="1" indent="-285750" algn="l">
              <a:lnSpc>
                <a:spcPct val="100000"/>
              </a:lnSpc>
              <a:spcAft>
                <a:spcPts val="1200"/>
              </a:spcAft>
              <a:buFont typeface="Arial" panose="020B0604020202020204" pitchFamily="34" charset="0"/>
              <a:buChar char="•"/>
            </a:pPr>
            <a:r>
              <a:rPr lang="en-US" sz="1800" dirty="0">
                <a:solidFill>
                  <a:schemeClr val="bg1"/>
                </a:solidFill>
              </a:rPr>
              <a:t>Changing the central lighting element can transform a simple room into an immersive play space. When looking on changing the lighting picking a lighting element that can be remote controlled or voice controlled by a home device is a great creature comfort. </a:t>
            </a:r>
          </a:p>
          <a:p>
            <a:pPr marL="285750" lvl="1" indent="-285750" algn="l">
              <a:lnSpc>
                <a:spcPct val="100000"/>
              </a:lnSpc>
              <a:spcAft>
                <a:spcPts val="1200"/>
              </a:spcAft>
              <a:buFont typeface="Arial" panose="020B0604020202020204" pitchFamily="34" charset="0"/>
              <a:buChar char="•"/>
            </a:pPr>
            <a:r>
              <a:rPr lang="en-US" sz="1800" dirty="0">
                <a:solidFill>
                  <a:schemeClr val="bg1"/>
                </a:solidFill>
              </a:rPr>
              <a:t>RGB light strips can add an additional visual element that can accent while also add a functional element for areas like changing supplies, and furniture.</a:t>
            </a:r>
          </a:p>
          <a:p>
            <a:pPr marL="285750" lvl="1" indent="-285750" algn="l">
              <a:lnSpc>
                <a:spcPct val="100000"/>
              </a:lnSpc>
              <a:spcAft>
                <a:spcPts val="1200"/>
              </a:spcAft>
              <a:buFont typeface="Arial" panose="020B0604020202020204" pitchFamily="34" charset="0"/>
              <a:buChar char="•"/>
            </a:pPr>
            <a:r>
              <a:rPr lang="en-US" sz="1800" dirty="0">
                <a:solidFill>
                  <a:schemeClr val="bg1"/>
                </a:solidFill>
              </a:rPr>
              <a:t>Monofilament fishing line and small eyelet screws are great to add visual stimuli in the ceiling</a:t>
            </a:r>
          </a:p>
          <a:p>
            <a:pPr marL="285750" lvl="1" indent="-285750" algn="l">
              <a:lnSpc>
                <a:spcPct val="100000"/>
              </a:lnSpc>
              <a:spcAft>
                <a:spcPts val="1200"/>
              </a:spcAft>
              <a:buFont typeface="Arial" panose="020B0604020202020204" pitchFamily="34" charset="0"/>
              <a:buChar char="•"/>
            </a:pPr>
            <a:r>
              <a:rPr lang="en-US" sz="1800" dirty="0">
                <a:solidFill>
                  <a:schemeClr val="bg1"/>
                </a:solidFill>
              </a:rPr>
              <a:t>Star Generators are a cheap and creative way to add an exciting element to bedtime and dimly lit playtimes.    </a:t>
            </a:r>
          </a:p>
          <a:p>
            <a:pPr marL="0" lvl="1" algn="l">
              <a:lnSpc>
                <a:spcPct val="100000"/>
              </a:lnSpc>
              <a:spcAft>
                <a:spcPts val="600"/>
              </a:spcAft>
            </a:pPr>
            <a:r>
              <a:rPr lang="en-US" sz="1400" dirty="0">
                <a:solidFill>
                  <a:schemeClr val="bg1"/>
                </a:solidFill>
              </a:rPr>
              <a:t>  </a:t>
            </a:r>
          </a:p>
        </p:txBody>
      </p:sp>
      <p:pic>
        <p:nvPicPr>
          <p:cNvPr id="1028" name="Picture 4">
            <a:extLst>
              <a:ext uri="{FF2B5EF4-FFF2-40B4-BE49-F238E27FC236}">
                <a16:creationId xmlns:a16="http://schemas.microsoft.com/office/drawing/2014/main" id="{050A84C8-3C17-0EE1-1768-2DE517C77BC0}"/>
              </a:ext>
            </a:extLst>
          </p:cNvPr>
          <p:cNvPicPr>
            <a:picLocks noGrp="1" noChangeAspect="1" noChangeArrowheads="1"/>
          </p:cNvPicPr>
          <p:nvPr>
            <p:ph sz="quarter" idx="10"/>
          </p:nvPr>
        </p:nvPicPr>
        <p:blipFill rotWithShape="1">
          <a:blip r:embed="rId2" cstate="screen">
            <a:extLst>
              <a:ext uri="{28A0092B-C50C-407E-A947-70E740481C1C}">
                <a14:useLocalDpi xmlns:a14="http://schemas.microsoft.com/office/drawing/2010/main"/>
              </a:ext>
            </a:extLst>
          </a:blip>
          <a:srcRect l="-311"/>
          <a:stretch>
            <a:fillRect/>
          </a:stretch>
        </p:blipFill>
        <p:spPr bwMode="auto">
          <a:xfrm>
            <a:off x="686076" y="604760"/>
            <a:ext cx="5893143" cy="545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338A-B9E3-9C03-E026-50ECAA844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30F97-2B6D-FD31-7F74-D42DBB126C71}"/>
              </a:ext>
            </a:extLst>
          </p:cNvPr>
          <p:cNvSpPr>
            <a:spLocks noGrp="1"/>
          </p:cNvSpPr>
          <p:nvPr>
            <p:ph type="ctrTitle"/>
          </p:nvPr>
        </p:nvSpPr>
        <p:spPr>
          <a:xfrm>
            <a:off x="874892" y="175260"/>
            <a:ext cx="2567117" cy="1023649"/>
          </a:xfrm>
        </p:spPr>
        <p:txBody>
          <a:bodyPr>
            <a:normAutofit/>
          </a:bodyPr>
          <a:lstStyle/>
          <a:p>
            <a:r>
              <a:rPr lang="en-US" sz="4400" b="1" dirty="0"/>
              <a:t>Playmats </a:t>
            </a:r>
          </a:p>
        </p:txBody>
      </p:sp>
      <p:sp>
        <p:nvSpPr>
          <p:cNvPr id="3" name="Subtitle 2">
            <a:extLst>
              <a:ext uri="{FF2B5EF4-FFF2-40B4-BE49-F238E27FC236}">
                <a16:creationId xmlns:a16="http://schemas.microsoft.com/office/drawing/2014/main" id="{0DB31A10-B714-3F5B-F050-6FD3F9E32427}"/>
              </a:ext>
            </a:extLst>
          </p:cNvPr>
          <p:cNvSpPr>
            <a:spLocks noGrp="1"/>
          </p:cNvSpPr>
          <p:nvPr>
            <p:ph type="subTitle" idx="1"/>
          </p:nvPr>
        </p:nvSpPr>
        <p:spPr>
          <a:xfrm>
            <a:off x="134178" y="1028205"/>
            <a:ext cx="5672262" cy="5654535"/>
          </a:xfrm>
        </p:spPr>
        <p:txBody>
          <a:bodyPr/>
          <a:lstStyle/>
          <a:p>
            <a:pPr marL="342900" indent="-342900">
              <a:lnSpc>
                <a:spcPct val="100000"/>
              </a:lnSpc>
              <a:spcAft>
                <a:spcPts val="1200"/>
              </a:spcAft>
              <a:buFont typeface="Arial" panose="020B0604020202020204" pitchFamily="34" charset="0"/>
              <a:buChar char="•"/>
            </a:pPr>
            <a:r>
              <a:rPr lang="en-US" sz="2000" dirty="0"/>
              <a:t>Tummy time is all the better when the floor is more than simple carpet and a play mat adds visual stimuli. The playmat can also double as an AB/DL baby gym. (Design can be found </a:t>
            </a:r>
            <a:r>
              <a:rPr lang="en-US" sz="2000" dirty="0">
                <a:hlinkClick r:id="rId2"/>
              </a:rPr>
              <a:t>www.adultbabysteps.com</a:t>
            </a:r>
            <a:r>
              <a:rPr lang="en-US" sz="2000" dirty="0"/>
              <a:t>)</a:t>
            </a:r>
          </a:p>
          <a:p>
            <a:pPr marL="342900" indent="-342900">
              <a:lnSpc>
                <a:spcPct val="100000"/>
              </a:lnSpc>
              <a:spcAft>
                <a:spcPts val="1200"/>
              </a:spcAft>
              <a:buFont typeface="Arial" panose="020B0604020202020204" pitchFamily="34" charset="0"/>
              <a:buChar char="•"/>
            </a:pPr>
            <a:r>
              <a:rPr lang="en-US" sz="2000" dirty="0"/>
              <a:t>Playmats also are ideal for littles that enjoy playing with toys like Legos that can get lost in plush carpets.   </a:t>
            </a:r>
          </a:p>
        </p:txBody>
      </p:sp>
      <p:pic>
        <p:nvPicPr>
          <p:cNvPr id="4098" name="Picture 2">
            <a:extLst>
              <a:ext uri="{FF2B5EF4-FFF2-40B4-BE49-F238E27FC236}">
                <a16:creationId xmlns:a16="http://schemas.microsoft.com/office/drawing/2014/main" id="{C286AD0A-8D0C-61E3-721B-FF707DE9AAE8}"/>
              </a:ext>
            </a:extLst>
          </p:cNvPr>
          <p:cNvPicPr>
            <a:picLocks noGrp="1" noChangeAspect="1" noChangeArrowheads="1"/>
          </p:cNvPicPr>
          <p:nvPr>
            <p:ph sz="quarter" idx="10"/>
          </p:nvPr>
        </p:nvPicPr>
        <p:blipFill>
          <a:blip r:embed="rId3" cstate="screen">
            <a:extLst>
              <a:ext uri="{28A0092B-C50C-407E-A947-70E740481C1C}">
                <a14:useLocalDpi xmlns:a14="http://schemas.microsoft.com/office/drawing/2010/main"/>
              </a:ext>
            </a:extLst>
          </a:blip>
          <a:srcRect/>
          <a:stretch>
            <a:fillRect/>
          </a:stretch>
        </p:blipFill>
        <p:spPr bwMode="auto">
          <a:xfrm>
            <a:off x="6232447"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09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A5F9-7F60-7563-A184-25CCBE3D74C3}"/>
              </a:ext>
            </a:extLst>
          </p:cNvPr>
          <p:cNvSpPr>
            <a:spLocks noGrp="1"/>
          </p:cNvSpPr>
          <p:nvPr>
            <p:ph type="ctrTitle"/>
          </p:nvPr>
        </p:nvSpPr>
        <p:spPr>
          <a:xfrm>
            <a:off x="7292897" y="311453"/>
            <a:ext cx="4612168" cy="766498"/>
          </a:xfrm>
        </p:spPr>
        <p:txBody>
          <a:bodyPr>
            <a:noAutofit/>
          </a:bodyPr>
          <a:lstStyle/>
          <a:p>
            <a:r>
              <a:rPr lang="en-US" sz="3600" b="1" dirty="0"/>
              <a:t>AB/DL Furniture Builds</a:t>
            </a:r>
          </a:p>
        </p:txBody>
      </p:sp>
      <p:sp>
        <p:nvSpPr>
          <p:cNvPr id="4" name="Subtitle 3">
            <a:extLst>
              <a:ext uri="{FF2B5EF4-FFF2-40B4-BE49-F238E27FC236}">
                <a16:creationId xmlns:a16="http://schemas.microsoft.com/office/drawing/2014/main" id="{73C085AC-7EDF-AF4B-391A-8262262B340E}"/>
              </a:ext>
            </a:extLst>
          </p:cNvPr>
          <p:cNvSpPr>
            <a:spLocks noGrp="1"/>
          </p:cNvSpPr>
          <p:nvPr>
            <p:ph type="subTitle" idx="1"/>
          </p:nvPr>
        </p:nvSpPr>
        <p:spPr>
          <a:xfrm>
            <a:off x="7292896" y="924711"/>
            <a:ext cx="4738765" cy="5621836"/>
          </a:xfrm>
        </p:spPr>
        <p:txBody>
          <a:bodyPr>
            <a:normAutofit lnSpcReduction="10000"/>
          </a:bodyPr>
          <a:lstStyle/>
          <a:p>
            <a:r>
              <a:rPr lang="en-US" dirty="0"/>
              <a:t>Building your own AB/DL furniture is not only possible, but it is less complicated than you’d realize. “Hybrid building” takes something that is structurally sound like a bed frame or high-backed chair and with modification converts the initial item into your desired outcome. Doing this keeps the furniture safe while also making the build as uncomplicated as possible and inexpensive as it does not require high end tools or carpentry skills.    </a:t>
            </a:r>
          </a:p>
          <a:p>
            <a:endParaRPr lang="en-US" dirty="0"/>
          </a:p>
          <a:p>
            <a:r>
              <a:rPr lang="en-US" dirty="0"/>
              <a:t>Free Designs, parts lists, and walkthroughs can be found at </a:t>
            </a:r>
            <a:r>
              <a:rPr lang="en-US" dirty="0">
                <a:hlinkClick r:id="rId2"/>
              </a:rPr>
              <a:t>www.AdultBabySteps.com</a:t>
            </a:r>
            <a:r>
              <a:rPr lang="en-US" dirty="0"/>
              <a:t> The designs we currently have are for: </a:t>
            </a:r>
          </a:p>
          <a:p>
            <a:pPr marL="285750" indent="-285750">
              <a:lnSpc>
                <a:spcPct val="110000"/>
              </a:lnSpc>
              <a:spcBef>
                <a:spcPts val="600"/>
              </a:spcBef>
              <a:buFont typeface="Arial" panose="020B0604020202020204" pitchFamily="34" charset="0"/>
              <a:buChar char="•"/>
            </a:pPr>
            <a:r>
              <a:rPr lang="en-US" dirty="0"/>
              <a:t>Crib</a:t>
            </a:r>
          </a:p>
          <a:p>
            <a:pPr marL="285750" indent="-285750">
              <a:lnSpc>
                <a:spcPct val="110000"/>
              </a:lnSpc>
              <a:spcBef>
                <a:spcPts val="600"/>
              </a:spcBef>
              <a:buFont typeface="Arial" panose="020B0604020202020204" pitchFamily="34" charset="0"/>
              <a:buChar char="•"/>
            </a:pPr>
            <a:r>
              <a:rPr lang="en-US" dirty="0"/>
              <a:t>Highchair</a:t>
            </a:r>
          </a:p>
          <a:p>
            <a:pPr marL="285750" indent="-285750">
              <a:lnSpc>
                <a:spcPct val="110000"/>
              </a:lnSpc>
              <a:spcBef>
                <a:spcPts val="600"/>
              </a:spcBef>
              <a:buFont typeface="Arial" panose="020B0604020202020204" pitchFamily="34" charset="0"/>
              <a:buChar char="•"/>
            </a:pPr>
            <a:r>
              <a:rPr lang="en-US" dirty="0"/>
              <a:t>Block Shelves</a:t>
            </a:r>
          </a:p>
          <a:p>
            <a:pPr marL="285750" indent="-285750">
              <a:lnSpc>
                <a:spcPct val="110000"/>
              </a:lnSpc>
              <a:spcBef>
                <a:spcPts val="600"/>
              </a:spcBef>
              <a:buFont typeface="Arial" panose="020B0604020202020204" pitchFamily="34" charset="0"/>
              <a:buChar char="•"/>
            </a:pPr>
            <a:r>
              <a:rPr lang="en-US" dirty="0"/>
              <a:t>Rocking horse (Monkey rocker variant)</a:t>
            </a:r>
          </a:p>
          <a:p>
            <a:pPr marL="285750" indent="-285750">
              <a:lnSpc>
                <a:spcPct val="110000"/>
              </a:lnSpc>
              <a:spcBef>
                <a:spcPts val="600"/>
              </a:spcBef>
              <a:buFont typeface="Arial" panose="020B0604020202020204" pitchFamily="34" charset="0"/>
              <a:buChar char="•"/>
            </a:pPr>
            <a:r>
              <a:rPr lang="en-US" dirty="0"/>
              <a:t>Baby Gym</a:t>
            </a:r>
          </a:p>
          <a:p>
            <a:pPr marL="285750" indent="-285750">
              <a:lnSpc>
                <a:spcPct val="110000"/>
              </a:lnSpc>
              <a:spcBef>
                <a:spcPts val="600"/>
              </a:spcBef>
              <a:buFont typeface="Arial" panose="020B0604020202020204" pitchFamily="34" charset="0"/>
              <a:buChar char="•"/>
            </a:pPr>
            <a:r>
              <a:rPr lang="en-US" dirty="0"/>
              <a:t>Changing Table</a:t>
            </a:r>
          </a:p>
          <a:p>
            <a:pPr marL="285750" indent="-285750">
              <a:lnSpc>
                <a:spcPct val="110000"/>
              </a:lnSpc>
              <a:spcBef>
                <a:spcPts val="600"/>
              </a:spcBef>
              <a:buFont typeface="Arial" panose="020B0604020202020204" pitchFamily="34" charset="0"/>
              <a:buChar char="•"/>
            </a:pPr>
            <a:r>
              <a:rPr lang="en-US" dirty="0"/>
              <a:t>Activity Center</a:t>
            </a:r>
          </a:p>
        </p:txBody>
      </p:sp>
      <p:pic>
        <p:nvPicPr>
          <p:cNvPr id="5122" name="Picture 2">
            <a:extLst>
              <a:ext uri="{FF2B5EF4-FFF2-40B4-BE49-F238E27FC236}">
                <a16:creationId xmlns:a16="http://schemas.microsoft.com/office/drawing/2014/main" id="{20292090-B960-A425-69C4-48BE1738E7F4}"/>
              </a:ext>
            </a:extLst>
          </p:cNvPr>
          <p:cNvPicPr>
            <a:picLocks noGrp="1" noChangeAspect="1" noChangeArrowheads="1"/>
          </p:cNvPicPr>
          <p:nvPr>
            <p:ph sz="quarter" idx="10"/>
          </p:nvPr>
        </p:nvPicPr>
        <p:blipFill>
          <a:blip r:embed="rId3" cstate="screen">
            <a:extLst>
              <a:ext uri="{28A0092B-C50C-407E-A947-70E740481C1C}">
                <a14:useLocalDpi xmlns:a14="http://schemas.microsoft.com/office/drawing/2010/main"/>
              </a:ext>
            </a:extLst>
          </a:blip>
          <a:srcRect/>
          <a:stretch>
            <a:fillRect/>
          </a:stretch>
        </p:blipFill>
        <p:spPr bwMode="auto">
          <a:xfrm>
            <a:off x="160338" y="871141"/>
            <a:ext cx="6867525" cy="515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23825"/>
      </p:ext>
    </p:extLst>
  </p:cSld>
  <p:clrMapOvr>
    <a:masterClrMapping/>
  </p:clrMapOvr>
</p:sld>
</file>

<file path=ppt/theme/theme1.xml><?xml version="1.0" encoding="utf-8"?>
<a:theme xmlns:a="http://schemas.openxmlformats.org/drawingml/2006/main" name="Cus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Agency FB"/>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01558_3D PowerPoint (Hubble Telescope model)_wac_SL_V2" id="{8FAF1455-86BD-4393-B5F2-CC2B89B27074}" vid="{31F7FC5D-4E2C-4016-A80E-6C79199FF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9A2B631-D4A2-41D7-AF04-82AE81DB9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A43C11-1A92-4339-AF1D-8633DDF2B701}">
  <ds:schemaRefs>
    <ds:schemaRef ds:uri="http://schemas.microsoft.com/sharepoint/v3/contenttype/forms"/>
  </ds:schemaRefs>
</ds:datastoreItem>
</file>

<file path=customXml/itemProps3.xml><?xml version="1.0" encoding="utf-8"?>
<ds:datastoreItem xmlns:ds="http://schemas.openxmlformats.org/officeDocument/2006/customXml" ds:itemID="{95B0A49F-C218-4AC3-AC01-E53A81E65400}">
  <ds:schemaRefs>
    <ds:schemaRef ds:uri="71af3243-3dd4-4a8d-8c0d-dd76da1f02a5"/>
    <ds:schemaRef ds:uri="http://www.w3.org/XML/1998/namespace"/>
    <ds:schemaRef ds:uri="230e9df3-be65-4c73-a93b-d1236ebd677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16c05727-aa75-4e4a-9b5f-8a80a1165891"/>
    <ds:schemaRef ds:uri="http://schemas.microsoft.com/sharepoint/v3"/>
    <ds:schemaRef ds:uri="http://purl.org/dc/dcmitype/"/>
    <ds:schemaRef ds:uri="http://purl.org/dc/terms/"/>
    <ds:schemaRef ds:uri="http://purl.org/dc/elements/1.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3D PowerPoint (Hubble Telescope model)</Template>
  <TotalTime>10387</TotalTime>
  <Words>1961</Words>
  <Application>Microsoft Office PowerPoint</Application>
  <PresentationFormat>Widescreen</PresentationFormat>
  <Paragraphs>149</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Agency FB</vt:lpstr>
      <vt:lpstr>Arial</vt:lpstr>
      <vt:lpstr>Arial Black</vt:lpstr>
      <vt:lpstr>Calibri</vt:lpstr>
      <vt:lpstr>Segoe UI Light</vt:lpstr>
      <vt:lpstr>Custom</vt:lpstr>
      <vt:lpstr>aB/DL DIY and Building the Play Space of your Dreams</vt:lpstr>
      <vt:lpstr>A Little about Me  (Age play Community) </vt:lpstr>
      <vt:lpstr>A Big About ME (Adulting Side)</vt:lpstr>
      <vt:lpstr>Play space Planning </vt:lpstr>
      <vt:lpstr>Picking a Theme</vt:lpstr>
      <vt:lpstr>Walls</vt:lpstr>
      <vt:lpstr>Lighting and Ceiling </vt:lpstr>
      <vt:lpstr>Playmats </vt:lpstr>
      <vt:lpstr>AB/DL Furniture Builds</vt:lpstr>
      <vt:lpstr>Building a basic tool Kit </vt:lpstr>
      <vt:lpstr>Let’s Talk About Some Builds! </vt:lpstr>
      <vt:lpstr>AB/DL Baby Gym</vt:lpstr>
      <vt:lpstr>Building Block Shelves </vt:lpstr>
      <vt:lpstr>PowerPoint Presentation</vt:lpstr>
      <vt:lpstr>The Highchair</vt:lpstr>
      <vt:lpstr>Simple Build</vt:lpstr>
      <vt:lpstr>Adding a Dark age play element </vt:lpstr>
      <vt:lpstr>Upholstered Seats </vt:lpstr>
      <vt:lpstr>Adding a custom tray</vt:lpstr>
      <vt:lpstr>Building a Crib</vt:lpstr>
      <vt:lpstr>PowerPoint Presentation</vt:lpstr>
      <vt:lpstr>PowerPoint Presentation</vt:lpstr>
      <vt:lpstr>Several AB/DLs have Built a Crib and you can too!</vt:lpstr>
      <vt:lpstr>Some Nursery Furniture Ideas </vt:lpstr>
      <vt:lpstr>PowerPoint Presentation</vt:lpstr>
      <vt:lpstr>Builds that are being developed in 2026</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Jp Smith</dc:creator>
  <cp:lastModifiedBy>Jp Smith</cp:lastModifiedBy>
  <cp:revision>9</cp:revision>
  <dcterms:created xsi:type="dcterms:W3CDTF">2026-02-10T14:20:04Z</dcterms:created>
  <dcterms:modified xsi:type="dcterms:W3CDTF">2026-03-11T00:43:11Z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