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3" r:id="rId5"/>
    <p:sldId id="267" r:id="rId6"/>
    <p:sldId id="264" r:id="rId7"/>
    <p:sldId id="265" r:id="rId8"/>
    <p:sldId id="268" r:id="rId9"/>
    <p:sldId id="269" r:id="rId10"/>
    <p:sldId id="271" r:id="rId11"/>
    <p:sldId id="273" r:id="rId12"/>
    <p:sldId id="274" r:id="rId13"/>
    <p:sldId id="272" r:id="rId14"/>
    <p:sldId id="275" r:id="rId15"/>
    <p:sldId id="278" r:id="rId16"/>
    <p:sldId id="276" r:id="rId17"/>
    <p:sldId id="279" r:id="rId18"/>
    <p:sldId id="277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85991" autoAdjust="0"/>
  </p:normalViewPr>
  <p:slideViewPr>
    <p:cSldViewPr snapToGrid="0">
      <p:cViewPr varScale="1">
        <p:scale>
          <a:sx n="86" d="100"/>
          <a:sy n="86" d="100"/>
        </p:scale>
        <p:origin x="2532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2EB3A6-08F9-4620-96BB-0C59FDA56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717414-ECF7-48A5-9775-6A5AD38BE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E7C94-16A4-4054-B652-7DD2A812D30D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CCEB4-8612-47D3-8652-8C9DFFA35D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FDD38-4641-4FC3-8E55-8E63F15635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AF883-18B4-4A93-BDB7-2847AFC7C0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35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2:1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5ED17-416B-4083-A6B3-B23D2AC2171C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F9531-3326-4057-9EBA-1F5D68C6F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5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0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9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BF408C-A3FE-427A-BCAC-49F0BEAE4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312742-FF8F-405A-9B03-FA3BE3613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6CBEFB-EC04-49F8-8F48-F1917A487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4688" y="3087962"/>
            <a:ext cx="3710924" cy="0"/>
          </a:xfrm>
          <a:prstGeom prst="line">
            <a:avLst/>
          </a:prstGeom>
          <a:ln>
            <a:solidFill>
              <a:schemeClr val="bg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52FAAAC-FBB6-8F4A-030F-19D18391A8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87" y="1757763"/>
            <a:ext cx="3869565" cy="1325563"/>
          </a:xfrm>
        </p:spPr>
        <p:txBody>
          <a:bodyPr anchor="b">
            <a:normAutofit/>
          </a:bodyPr>
          <a:lstStyle>
            <a:lvl1pPr>
              <a:defRPr sz="2600" cap="all" baseline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1E625-1490-4C4A-B412-A646D14EFB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113" y="3249336"/>
            <a:ext cx="3869565" cy="31195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3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1600">
                <a:solidFill>
                  <a:schemeClr val="accent5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600">
                <a:solidFill>
                  <a:schemeClr val="accent5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600">
                <a:solidFill>
                  <a:schemeClr val="accent5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99CAA-A7DB-4CAA-AF35-1334EC3BE7E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13239" y="-1"/>
            <a:ext cx="7878762" cy="6858001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2087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4BBC-F386-4C51-801D-CF55F338F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1EA36-CB65-4957-AC4D-117C8B55F5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1E4BF-C484-4876-8267-5595D14331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81A05-B3B3-484A-B9A2-C693BFC18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23A-3D24-42D3-8F1A-75A13C888DEA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2926F-1DF1-4A3A-B966-52626B39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902F3-1A49-445A-A094-55BF9A3A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7F405-2652-4BEF-A9E4-BCBF252A1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98658-AC9F-419A-9D28-703117D9C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BF43B-ACB8-4022-9478-4B58FB2AC89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47381A-DF82-4E57-86F2-79DDC1FDB83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5A9D4-5434-4053-BEF7-D8D6112F684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203A2-768C-4C32-B8C9-5731FBE9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23A-3D24-42D3-8F1A-75A13C888DEA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7F5DD0-FF5E-4C8E-BF51-AAA6F15F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B89CD3-37F2-4CFC-B1A1-89865714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05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2C925-8B44-44C6-A649-F0FB17E73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067D9-9E44-4E2F-BB85-39F25AF8A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23A-3D24-42D3-8F1A-75A13C888DEA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95C9A-F3D4-4CAF-BD9C-9A781B28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D576E-E81F-4A82-BCA1-6B1E01BA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360874-81B9-450F-B82A-8EB5D120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23A-3D24-42D3-8F1A-75A13C888DEA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7C3AE-3A6B-4C8B-B32A-82D82E59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F9F8A-E694-41C4-963B-E3E4EC70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9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BF408C-A3FE-427A-BCAC-49F0BEAE4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00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FEAF9-3C9A-4305-9782-3EE91C933D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078" y="1122363"/>
            <a:ext cx="9144000" cy="495232"/>
          </a:xfrm>
        </p:spPr>
        <p:txBody>
          <a:bodyPr anchor="t">
            <a:normAutofit/>
          </a:bodyPr>
          <a:lstStyle>
            <a:lvl1pPr algn="l">
              <a:defRPr sz="26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FFD68-E7DA-43A0-A762-8DE3799F61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078" y="1714005"/>
            <a:ext cx="3762374" cy="4021205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3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E3AC2-C313-4622-BEB7-E061BBC002F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41801" y="1"/>
            <a:ext cx="7950200" cy="68580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70071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BF408C-A3FE-427A-BCAC-49F0BEAE4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00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FEAF9-3C9A-4305-9782-3EE91C933D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078" y="1122363"/>
            <a:ext cx="9144000" cy="495232"/>
          </a:xfrm>
        </p:spPr>
        <p:txBody>
          <a:bodyPr anchor="t">
            <a:normAutofit/>
          </a:bodyPr>
          <a:lstStyle>
            <a:lvl1pPr algn="l">
              <a:defRPr sz="26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7D0D4D-5033-4F54-A571-DC5A16E04AF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47800" y="0"/>
            <a:ext cx="10744200" cy="68580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FFD68-E7DA-43A0-A762-8DE3799F61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078" y="1714005"/>
            <a:ext cx="3762374" cy="4021205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3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5281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BF408C-A3FE-427A-BCAC-49F0BEAE4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00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FEAF9-3C9A-4305-9782-3EE91C933D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078" y="1122363"/>
            <a:ext cx="9144000" cy="495232"/>
          </a:xfrm>
        </p:spPr>
        <p:txBody>
          <a:bodyPr anchor="t">
            <a:normAutofit/>
          </a:bodyPr>
          <a:lstStyle>
            <a:lvl1pPr algn="l">
              <a:defRPr sz="26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FFD68-E7DA-43A0-A762-8DE3799F61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078" y="1714005"/>
            <a:ext cx="3762374" cy="4021205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3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D1092B-C226-4B9A-9139-E2E3DD6C06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15512" y="0"/>
            <a:ext cx="8476488" cy="68580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D20867-E364-EE5B-CF18-E5F5AFAE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0645" y="1654320"/>
            <a:ext cx="4374230" cy="0"/>
          </a:xfrm>
          <a:prstGeom prst="line">
            <a:avLst/>
          </a:prstGeom>
          <a:ln>
            <a:solidFill>
              <a:schemeClr val="bg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43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BF408C-A3FE-427A-BCAC-49F0BEAE4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7460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238177-DDC2-4FAB-B0FD-73A9AE90CD6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90600" y="0"/>
            <a:ext cx="10617200" cy="68580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FEAF9-3C9A-4305-9782-3EE91C933D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9896" y="1542874"/>
            <a:ext cx="3995530" cy="425074"/>
          </a:xfrm>
        </p:spPr>
        <p:txBody>
          <a:bodyPr anchor="t">
            <a:normAutofit/>
          </a:bodyPr>
          <a:lstStyle>
            <a:lvl1pPr algn="l">
              <a:defRPr sz="26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FFD68-E7DA-43A0-A762-8DE3799F61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29192" y="3528391"/>
            <a:ext cx="2057400" cy="58640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1000"/>
              </a:spcBef>
              <a:buNone/>
              <a:defRPr sz="2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16022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BF408C-A3FE-427A-BCAC-49F0BEAE4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4C55E0-4986-474A-BC74-1B4E8A2F7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3827" y="1921433"/>
            <a:ext cx="9144000" cy="495232"/>
          </a:xfrm>
        </p:spPr>
        <p:txBody>
          <a:bodyPr anchor="t">
            <a:normAutofit/>
          </a:bodyPr>
          <a:lstStyle>
            <a:lvl1pPr algn="l">
              <a:defRPr sz="2600">
                <a:solidFill>
                  <a:srgbClr val="408E93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4C0FACC-90E6-4A01-8792-8FA91B7D3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3827" y="2543436"/>
            <a:ext cx="3760738" cy="4021205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3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E37D6D-34CE-4FE3-A6C6-4FC22C72F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13641" y="2259110"/>
            <a:ext cx="5513866" cy="276225"/>
            <a:chOff x="1557338" y="1458610"/>
            <a:chExt cx="5513866" cy="27622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CBDA1B-9FA8-429D-A07D-655D394A1C71}"/>
                </a:ext>
              </a:extLst>
            </p:cNvPr>
            <p:cNvCxnSpPr/>
            <p:nvPr/>
          </p:nvCxnSpPr>
          <p:spPr>
            <a:xfrm>
              <a:off x="1557338" y="1589020"/>
              <a:ext cx="5362574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5FBA15E-A7E6-483D-9298-EC007237A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4979" y="1458610"/>
              <a:ext cx="276225" cy="276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9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Tex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BF408C-A3FE-427A-BCAC-49F0BEAE4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FEAF9-3C9A-4305-9782-3EE91C933D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495232"/>
          </a:xfrm>
        </p:spPr>
        <p:txBody>
          <a:bodyPr anchor="t">
            <a:normAutofit/>
          </a:bodyPr>
          <a:lstStyle>
            <a:lvl1pPr algn="l">
              <a:defRPr sz="2600">
                <a:solidFill>
                  <a:srgbClr val="408E93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FFD68-E7DA-43A0-A762-8DE3799F61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711415"/>
            <a:ext cx="9144000" cy="4021205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9705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12A5-4A94-4AD1-8E4A-1EA129F98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E6721-7958-497F-BDBF-202EA49F193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C0A16-F783-4588-B672-5058DF08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23A-3D24-42D3-8F1A-75A13C888DEA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50778-6411-40BC-969D-A8D237ED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D5302-3190-447A-93C9-69054625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4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55D5-7F7F-4923-B13A-FB14C90798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A3E33-C1C5-4903-B6A0-5DCA0E5DAF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EEB41-7B20-4E9D-854C-61E519F5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23A-3D24-42D3-8F1A-75A13C888DEA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B4E84-AF49-469B-BA25-009B696C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71073-1660-4665-AD08-B1F6EEEC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2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9A825-7557-4500-8CCD-1373C95F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4F931-B635-4B85-BE10-74008338E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E95C-FC17-478C-AA9E-710213A4F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BF23A-3D24-42D3-8F1A-75A13C888DEA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4E31F-5B11-490E-AD3F-BE92E0F2D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DD7FA-F9F4-4DC4-9791-ACD495680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17781-12D9-4CDB-9AAE-83636CBD6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4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6" r:id="rId4"/>
    <p:sldLayoutId id="2147483664" r:id="rId5"/>
    <p:sldLayoutId id="2147483661" r:id="rId6"/>
    <p:sldLayoutId id="2147483662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dultbabysteps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dultbabystep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babysteps.com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babysteps.com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p@adultbabystep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7437ED7-F811-44B7-B0EF-115246AA9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173" y="409218"/>
            <a:ext cx="10961649" cy="42507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It’s All Just Baby Steps… Working towards your Goals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099235F-FCD6-40E8-80FA-6F93B7E56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0882" y="5730813"/>
            <a:ext cx="3290229" cy="881713"/>
          </a:xfrm>
        </p:spPr>
        <p:txBody>
          <a:bodyPr>
            <a:normAutofit/>
          </a:bodyPr>
          <a:lstStyle/>
          <a:p>
            <a:r>
              <a:rPr lang="en-US" sz="3200" dirty="0"/>
              <a:t>Presented by: Baby Jp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F8EF3E-DE8E-1341-EEA0-4C210797168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88" y="1127186"/>
            <a:ext cx="9484423" cy="4603627"/>
          </a:xfrm>
        </p:spPr>
      </p:pic>
    </p:spTree>
    <p:extLst>
      <p:ext uri="{BB962C8B-B14F-4D97-AF65-F5344CB8AC3E}">
        <p14:creationId xmlns:p14="http://schemas.microsoft.com/office/powerpoint/2010/main" val="424470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FBC3D-29F5-42C2-1EA9-5D1647237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34" y="343597"/>
            <a:ext cx="9139930" cy="1023649"/>
          </a:xfrm>
        </p:spPr>
        <p:txBody>
          <a:bodyPr>
            <a:normAutofit/>
          </a:bodyPr>
          <a:lstStyle/>
          <a:p>
            <a:r>
              <a:rPr lang="en-US" sz="4400" b="1" dirty="0"/>
              <a:t>Going AB/DL 24/7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872AA-AA24-EC11-520D-E11EEF1CD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78" y="1028205"/>
            <a:ext cx="5672262" cy="56545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Wearing diapers 24/7 or living the AB/DL lifestyle daily presents many challenges. But to each Challenge there is a potential solution.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Financial 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FSA/HSA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Public wear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Wearing to work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Family &amp; Friends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Personal Play Space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AB/DL Supportive clothing/Accessories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Social Media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Community Interactions  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C6DB92-A1AA-5413-A072-6D5D8954760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689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6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BA5F9-7F60-7563-A184-25CCBE3D7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8812" y="299275"/>
            <a:ext cx="4912634" cy="1274692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Buy a House or Move Out</a:t>
            </a:r>
            <a:br>
              <a:rPr lang="en-US" sz="2800" b="1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094027-26F7-0DA7-4063-916DCE9056C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83514" y="486688"/>
            <a:ext cx="6021172" cy="5919549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73C085AC-7EDF-AF4B-391A-8262262B3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1752" y="936621"/>
            <a:ext cx="5179694" cy="5784219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Moving out or buying a house is the goal of all AB/DLs but if you are seeking to indulge in your kink freely there are certain terms that can make it challenging.</a:t>
            </a:r>
          </a:p>
          <a:p>
            <a:r>
              <a:rPr lang="en-US" sz="1600" dirty="0"/>
              <a:t>Financing a house can be a real challenge but there are some financial tactics you can use to make it affordable.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College Room and Board student loan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401k Personal Loan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Roommates </a:t>
            </a:r>
          </a:p>
          <a:p>
            <a:r>
              <a:rPr lang="en-US" sz="1600" dirty="0"/>
              <a:t>If you are seeking to purchase a place this is often a long- term goal. Some things to work towards: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Building Credit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Savings </a:t>
            </a:r>
          </a:p>
          <a:p>
            <a:r>
              <a:rPr lang="en-US" sz="1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8316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1EB9-35BE-31D7-DC18-4D5AD555E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01" y="126490"/>
            <a:ext cx="3980622" cy="985535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Building a Play Space</a:t>
            </a:r>
            <a:br>
              <a:rPr lang="en-US" sz="2800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7EFAF-09A1-8B13-F031-D90481D7B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00" y="1241565"/>
            <a:ext cx="3980622" cy="5410695"/>
          </a:xfrm>
        </p:spPr>
        <p:txBody>
          <a:bodyPr/>
          <a:lstStyle/>
          <a:p>
            <a:r>
              <a:rPr lang="en-US" dirty="0"/>
              <a:t>Building a Play space is something that isn’t out of the realm of possibility. It is a long-term that can be accomplished over time.</a:t>
            </a:r>
          </a:p>
          <a:p>
            <a:r>
              <a:rPr lang="en-US" dirty="0"/>
              <a:t>Some things to consider: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and pick a theme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 AB/DL furniture build designs are available at </a:t>
            </a:r>
            <a:r>
              <a:rPr lang="en-US" dirty="0">
                <a:hlinkClick r:id="rId2"/>
              </a:rPr>
              <a:t>www.adultbabysteps.com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Websites like Amazon are ideal for bookmarking wish lists and backward planning Playroom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Creative with the space. Lighting, Wall hangings, Play mats and hanging toys can create an immersive play space.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can take years to build the space of your dreams… Its all just “Baby Steps”  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DC2905-4FB7-939B-2B10-762C2590822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900" y="447675"/>
            <a:ext cx="79502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E0D2C-6529-19FD-895D-D812FFC8F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B09D9-0940-C530-993E-BA4C227D6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339" y="141369"/>
            <a:ext cx="6926579" cy="948291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Join or Start an AB/DL Community </a:t>
            </a:r>
            <a:br>
              <a:rPr lang="en-US" sz="2400" b="1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C93AADE-39DE-516D-CDFB-A89599C95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9444" y="36394"/>
            <a:ext cx="5032556" cy="6785211"/>
          </a:xfrm>
        </p:spPr>
        <p:txBody>
          <a:bodyPr>
            <a:noAutofit/>
          </a:bodyPr>
          <a:lstStyle/>
          <a:p>
            <a:r>
              <a:rPr lang="en-US" sz="1400" dirty="0"/>
              <a:t>Meeting other AB/DLs and cultivating an in real life friend group doesn’t need to be limited to CapCon. There are several organized AB/DL communities around the world. </a:t>
            </a:r>
          </a:p>
          <a:p>
            <a:r>
              <a:rPr lang="en-US" sz="1400" dirty="0"/>
              <a:t>Meeting in person isn’t the limit to community participation. There are various free opportunities to get involved both informational as well as creating a social network.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AB/DL Social Media/Websites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Daily-Diapers.com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Diaper-bois.com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Fetlife.com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Adultbabysteps.com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AB/DL Podcasts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Love in Brief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Usuals Bet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Dear Jazzie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Mean Mommy Podcast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Toy Box Talks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 the Nook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YouTube Channels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Diaperperv</a:t>
            </a:r>
            <a:endParaRPr lang="en-US" sz="1400" dirty="0">
              <a:solidFill>
                <a:schemeClr val="bg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DiaperTV</a:t>
            </a:r>
            <a:endParaRPr lang="en-US" sz="1400" dirty="0">
              <a:solidFill>
                <a:schemeClr val="bg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Adult Baby Steps   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7FA4F3D-0021-7FB6-AF4C-32A7C01C103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39" y="946053"/>
            <a:ext cx="6867525" cy="5153220"/>
          </a:xfrm>
        </p:spPr>
      </p:pic>
    </p:spTree>
    <p:extLst>
      <p:ext uri="{BB962C8B-B14F-4D97-AF65-F5344CB8AC3E}">
        <p14:creationId xmlns:p14="http://schemas.microsoft.com/office/powerpoint/2010/main" val="1411224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24306-B6FF-5271-AA9C-C5C6B32CD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818" y="159834"/>
            <a:ext cx="9694780" cy="1197870"/>
          </a:xfrm>
        </p:spPr>
        <p:txBody>
          <a:bodyPr>
            <a:normAutofit/>
          </a:bodyPr>
          <a:lstStyle/>
          <a:p>
            <a:r>
              <a:rPr lang="en-US" sz="4000" b="1" dirty="0"/>
              <a:t>Fitness Change</a:t>
            </a:r>
            <a:br>
              <a:rPr lang="en-US" sz="2800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65FA4-F897-971C-B332-3E538254D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684" y="758768"/>
            <a:ext cx="5768896" cy="59393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We are all perfect just the way we are, but personal health is something we can all work to improve.  Working towards weight loss and personal fitness doesn’t require becoming a gym rat. </a:t>
            </a:r>
          </a:p>
          <a:p>
            <a:pPr>
              <a:lnSpc>
                <a:spcPct val="100000"/>
              </a:lnSpc>
            </a:pPr>
            <a:r>
              <a:rPr lang="en-US" dirty="0"/>
              <a:t>Some techniques for a personal health change: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Nutritional journal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Caloric Deficit ***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Cutting Sugar and Bad Calories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Medicinal Assistance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Low impact high caloric burn workouts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Diaper Motivator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Personal Accountability</a:t>
            </a:r>
          </a:p>
          <a:p>
            <a:pPr>
              <a:lnSpc>
                <a:spcPct val="100000"/>
              </a:lnSpc>
            </a:pPr>
            <a:r>
              <a:rPr lang="en-US" dirty="0"/>
              <a:t>Some Advice/Facts: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is no such thing as “targeted fat burning”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Diets are temporary, real change requires a lifestyle change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Set personal goals to motivate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Plateaus are normal and will happen as the body goes into Survival mode. Don’t let them discourage you.  </a:t>
            </a:r>
          </a:p>
          <a:p>
            <a:pPr>
              <a:lnSpc>
                <a:spcPct val="100000"/>
              </a:lnSpc>
            </a:pPr>
            <a:r>
              <a:rPr lang="en-US" dirty="0"/>
              <a:t>Resource article on my personal fitness can be found on my website </a:t>
            </a:r>
            <a:r>
              <a:rPr lang="en-US" dirty="0">
                <a:hlinkClick r:id="rId2"/>
              </a:rPr>
              <a:t>www.adultbabysteps.com</a:t>
            </a:r>
            <a:r>
              <a:rPr lang="en-US" dirty="0"/>
              <a:t>    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218EFC-F60E-7A83-49C2-73CBADB648A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707" y="2576237"/>
            <a:ext cx="2150204" cy="3627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8D4DA9-77F3-FC00-E6BB-8D660E42F9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075" y="943337"/>
            <a:ext cx="2720621" cy="36274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A7E42C-6D22-34C7-95EC-3361253E74C7}"/>
              </a:ext>
            </a:extLst>
          </p:cNvPr>
          <p:cNvSpPr txBox="1"/>
          <p:nvPr/>
        </p:nvSpPr>
        <p:spPr>
          <a:xfrm>
            <a:off x="5913714" y="224610"/>
            <a:ext cx="318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Before:</a:t>
            </a:r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CapCon 2024 - 280 lbs.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0E928-6A88-DD41-B6DE-C77B43EBA659}"/>
              </a:ext>
            </a:extLst>
          </p:cNvPr>
          <p:cNvSpPr txBox="1"/>
          <p:nvPr/>
        </p:nvSpPr>
        <p:spPr>
          <a:xfrm>
            <a:off x="8965207" y="1866267"/>
            <a:ext cx="313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After: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CapCon 2026 – 165 lbs.</a:t>
            </a:r>
          </a:p>
        </p:txBody>
      </p:sp>
    </p:spTree>
    <p:extLst>
      <p:ext uri="{BB962C8B-B14F-4D97-AF65-F5344CB8AC3E}">
        <p14:creationId xmlns:p14="http://schemas.microsoft.com/office/powerpoint/2010/main" val="1417256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E8024-A78D-9725-1940-5B7019D61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D058-B78C-8476-2871-2A911BE7C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3816" y="289150"/>
            <a:ext cx="3337082" cy="833406"/>
          </a:xfrm>
        </p:spPr>
        <p:txBody>
          <a:bodyPr>
            <a:normAutofit/>
          </a:bodyPr>
          <a:lstStyle/>
          <a:p>
            <a:r>
              <a:rPr lang="en-US" sz="3600" b="1" dirty="0"/>
              <a:t>Coming Out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AB95FC-C094-E206-0F68-9042D2FEE77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2354" y="579082"/>
            <a:ext cx="6096000" cy="4762500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88E6D404-6150-A07C-86D7-C167C00B3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8524" y="949729"/>
            <a:ext cx="5420188" cy="5619121"/>
          </a:xfrm>
        </p:spPr>
        <p:txBody>
          <a:bodyPr>
            <a:normAutofit/>
          </a:bodyPr>
          <a:lstStyle/>
          <a:p>
            <a:r>
              <a:rPr lang="en-US" sz="2400" b="1" dirty="0"/>
              <a:t>To Tell or Not to Tell… That is the Question… </a:t>
            </a:r>
          </a:p>
          <a:p>
            <a:endParaRPr lang="en-US" sz="1800" b="1" dirty="0"/>
          </a:p>
          <a:p>
            <a:r>
              <a:rPr lang="en-US" sz="1800" b="1" dirty="0"/>
              <a:t>Some Resources with discussions on coming 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Toy Box Talks Podcast: Episode 24 Coming Out &amp; Episode 25 Being Outed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hlinkClick r:id="rId3"/>
              </a:rPr>
              <a:t>www.AdultBabySteps.com</a:t>
            </a:r>
            <a:r>
              <a:rPr lang="en-US" sz="1800" b="1" dirty="0"/>
              <a:t> article “Coming Out” under “AB/DL Resources” &gt; “Articles &amp; Games”    </a:t>
            </a:r>
          </a:p>
        </p:txBody>
      </p:sp>
    </p:spTree>
    <p:extLst>
      <p:ext uri="{BB962C8B-B14F-4D97-AF65-F5344CB8AC3E}">
        <p14:creationId xmlns:p14="http://schemas.microsoft.com/office/powerpoint/2010/main" val="1875012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FCAD9-E691-A3A5-018C-D99A3E7BC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DD13C-A4A1-6BAD-A7EF-3CC163FA0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135" y="2759065"/>
            <a:ext cx="4510839" cy="1197870"/>
          </a:xfrm>
        </p:spPr>
        <p:txBody>
          <a:bodyPr>
            <a:noAutofit/>
          </a:bodyPr>
          <a:lstStyle/>
          <a:p>
            <a:r>
              <a:rPr lang="en-US" sz="7200" b="1" dirty="0"/>
              <a:t>Questions? </a:t>
            </a:r>
            <a:br>
              <a:rPr lang="en-US" sz="5400" b="1" dirty="0"/>
            </a:br>
            <a:endParaRPr lang="en-US" sz="4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93616F-C0A1-C8B7-030C-92449C145E0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770" y="521970"/>
            <a:ext cx="4360545" cy="5814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F0D8B7-3810-6470-7AFD-D28F117B7D15}"/>
              </a:ext>
            </a:extLst>
          </p:cNvPr>
          <p:cNvSpPr txBox="1"/>
          <p:nvPr/>
        </p:nvSpPr>
        <p:spPr>
          <a:xfrm>
            <a:off x="500914" y="3956935"/>
            <a:ext cx="566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can be reached on any of my socials found at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www.adultbabysteps.com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You can also email me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Jp@adultbabysteps.com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66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5B7E-0F58-488F-B149-1D1DC9B6B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50" y="70079"/>
            <a:ext cx="3468028" cy="71758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 Little about Me</a:t>
            </a:r>
            <a:br>
              <a:rPr lang="en-US" sz="3200" dirty="0"/>
            </a:br>
            <a:r>
              <a:rPr lang="en-US" sz="3200" dirty="0"/>
              <a:t> (Age play Community)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1CCB4-5A42-4506-A2DE-4A66CDA93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424" y="1192547"/>
            <a:ext cx="6020424" cy="5276591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+20 Years active in the AB/DL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AB/DL Furniture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Part Owner of Lake Erie Age Players (LEAP)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Writer and AB/DL Informative Content Creator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Owner, Operator, and Editor of “Adult Baby Steps” a Free Informational AB/DL website and YouTube Channel.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24/7 AB/DL for 7 Years        </a:t>
            </a:r>
            <a:endParaRPr lang="en-US" sz="2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 descr="Drawing point">
                <a:extLst>
                  <a:ext uri="{FF2B5EF4-FFF2-40B4-BE49-F238E27FC236}">
                    <a16:creationId xmlns:a16="http://schemas.microsoft.com/office/drawing/2014/main" id="{9FE62378-625A-40E4-A5E5-226DF2DDE541}"/>
                  </a:ext>
                </a:extLst>
              </p14:cNvPr>
              <p14:cNvContentPartPr/>
              <p14:nvPr/>
            </p14:nvContentPartPr>
            <p14:xfrm>
              <a:off x="3838395" y="7372005"/>
              <a:ext cx="360" cy="9720"/>
            </p14:xfrm>
          </p:contentPart>
        </mc:Choice>
        <mc:Fallback xmlns="">
          <p:pic>
            <p:nvPicPr>
              <p:cNvPr id="7" name="Ink 6" descr="Drawing point">
                <a:extLst>
                  <a:ext uri="{FF2B5EF4-FFF2-40B4-BE49-F238E27FC236}">
                    <a16:creationId xmlns:a16="http://schemas.microsoft.com/office/drawing/2014/main" id="{9FE62378-625A-40E4-A5E5-226DF2DDE5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9395" y="7363005"/>
                <a:ext cx="18000" cy="27360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627E09-2505-B9C6-5B94-2C7A15219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7424" y="1065814"/>
            <a:ext cx="4396830" cy="0"/>
          </a:xfrm>
          <a:prstGeom prst="line">
            <a:avLst/>
          </a:prstGeom>
          <a:ln>
            <a:solidFill>
              <a:schemeClr val="bg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ncircled red dot">
            <a:extLst>
              <a:ext uri="{FF2B5EF4-FFF2-40B4-BE49-F238E27FC236}">
                <a16:creationId xmlns:a16="http://schemas.microsoft.com/office/drawing/2014/main" id="{BE80596F-1CC0-202E-3C4F-77C37791C69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142" y="927701"/>
            <a:ext cx="276225" cy="27622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750D571-BCBF-C3BC-C42A-CA8614E4082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634" y="379141"/>
            <a:ext cx="3560356" cy="6099717"/>
          </a:xfrm>
        </p:spPr>
      </p:pic>
    </p:spTree>
    <p:extLst>
      <p:ext uri="{BB962C8B-B14F-4D97-AF65-F5344CB8AC3E}">
        <p14:creationId xmlns:p14="http://schemas.microsoft.com/office/powerpoint/2010/main" val="2069853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B79933-F453-41C0-8683-17053EBC7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64" y="138482"/>
            <a:ext cx="3455885" cy="8822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A Big About ME</a:t>
            </a:r>
            <a:br>
              <a:rPr lang="en-US" dirty="0"/>
            </a:br>
            <a:r>
              <a:rPr lang="en-US" sz="3600" dirty="0"/>
              <a:t>(Adulting Side)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49D9A2D-831E-4A11-90ED-8C7C0E85D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1367" y="1435437"/>
            <a:ext cx="5827208" cy="509206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Ex-Commissioned Army Officer and Military Academy Graduate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Completed a Masters Degree in Education (English)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Built and Operates a “Makerspace” &amp;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Avid Cyclist, Kayaker, and Reader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0BB0FF-9B51-4918-81FC-5ABCB8C3C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1159212"/>
            <a:ext cx="5362574" cy="0"/>
          </a:xfrm>
          <a:prstGeom prst="line">
            <a:avLst/>
          </a:prstGeom>
          <a:ln>
            <a:solidFill>
              <a:schemeClr val="bg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Encircled red dot">
            <a:extLst>
              <a:ext uri="{FF2B5EF4-FFF2-40B4-BE49-F238E27FC236}">
                <a16:creationId xmlns:a16="http://schemas.microsoft.com/office/drawing/2014/main" id="{BCEB0BB0-B142-8402-572D-9AD9961366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888" y="1021099"/>
            <a:ext cx="276225" cy="276225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258526E-5CDA-ECF5-2961-8B08BAF3EBB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37" y="579606"/>
            <a:ext cx="4274091" cy="5698788"/>
          </a:xfrm>
        </p:spPr>
      </p:pic>
    </p:spTree>
    <p:extLst>
      <p:ext uri="{BB962C8B-B14F-4D97-AF65-F5344CB8AC3E}">
        <p14:creationId xmlns:p14="http://schemas.microsoft.com/office/powerpoint/2010/main" val="277752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AFA3DB-2484-4141-B075-BB2ED497C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401" y="333335"/>
            <a:ext cx="5314013" cy="83944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“The Journey of a thousand miles begins with a single step” – Lao Tzu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1B583E2-645B-4333-9C6E-3AD0BB26C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01" y="1566472"/>
            <a:ext cx="4965602" cy="5014209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What are your Goals?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Diapers 24/7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Better Career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Build a Play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Fitness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Buy a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Join or Start an AB/DL Community </a:t>
            </a:r>
            <a:endParaRPr lang="en-US" sz="2000" b="1" dirty="0"/>
          </a:p>
        </p:txBody>
      </p:sp>
      <p:pic>
        <p:nvPicPr>
          <p:cNvPr id="7" name="Picture 6" descr="Encircled red dot">
            <a:extLst>
              <a:ext uri="{FF2B5EF4-FFF2-40B4-BE49-F238E27FC236}">
                <a16:creationId xmlns:a16="http://schemas.microsoft.com/office/drawing/2014/main" id="{7B21183F-FCE4-4F71-9E37-387D63DE41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561" y="1483635"/>
            <a:ext cx="276225" cy="27622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A1F8ED-5766-A62D-940B-D3DB78339F7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409" y="174260"/>
            <a:ext cx="4339652" cy="325473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21A091-0ED8-1E88-82B2-59107A301F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786" y="3221011"/>
            <a:ext cx="4616971" cy="3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0893-A611-557A-1CBF-B4C5A5C22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2" y="418011"/>
            <a:ext cx="10441577" cy="1184366"/>
          </a:xfrm>
        </p:spPr>
        <p:txBody>
          <a:bodyPr>
            <a:normAutofit/>
          </a:bodyPr>
          <a:lstStyle/>
          <a:p>
            <a:r>
              <a:rPr lang="en-US" sz="3600" dirty="0"/>
              <a:t>Achieving Goals comes down to one big thing… </a:t>
            </a:r>
            <a:br>
              <a:rPr lang="en-US" sz="3600" dirty="0"/>
            </a:br>
            <a:r>
              <a:rPr lang="en-US" sz="3600" dirty="0"/>
              <a:t>your determination.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6A5CC-7E91-805E-FBA7-34CFC28D0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327" y="1602377"/>
            <a:ext cx="4744387" cy="4648521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100" b="1" dirty="0"/>
              <a:t>Personal Goals can only be Accomplished by </a:t>
            </a:r>
            <a:r>
              <a:rPr lang="en-US" sz="5100" b="1" u="sng" dirty="0"/>
              <a:t>You!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100" b="1" dirty="0"/>
              <a:t>Remove Self Imposed Obstacles: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bg1"/>
                </a:solidFill>
              </a:rPr>
              <a:t>The Self Doubts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bg1"/>
                </a:solidFill>
              </a:rPr>
              <a:t>The Can Nots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bg1"/>
                </a:solidFill>
              </a:rPr>
              <a:t>The Excuses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bg1"/>
                </a:solidFill>
              </a:rPr>
              <a:t>The Negativity</a:t>
            </a:r>
          </a:p>
          <a:p>
            <a:pPr lvl="1" indent="-45720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5100" b="1" dirty="0">
                <a:solidFill>
                  <a:schemeClr val="bg1"/>
                </a:solidFill>
              </a:rPr>
              <a:t>Understand that failures aren’t an End… they are a lesson to learn from for next time    </a:t>
            </a:r>
          </a:p>
          <a:p>
            <a:r>
              <a:rPr lang="en-US" sz="1800" b="1" dirty="0"/>
              <a:t>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5CE3CF-912D-1BA4-E607-AA2B9F0E097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270781" y="1147763"/>
            <a:ext cx="6120838" cy="5292725"/>
          </a:xfrm>
        </p:spPr>
      </p:pic>
    </p:spTree>
    <p:extLst>
      <p:ext uri="{BB962C8B-B14F-4D97-AF65-F5344CB8AC3E}">
        <p14:creationId xmlns:p14="http://schemas.microsoft.com/office/powerpoint/2010/main" val="54976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96F0-2E2B-58ED-7F49-356ABD680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9318" y="180597"/>
            <a:ext cx="6948798" cy="608984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Short-Term Goals verses Long-Term Goals</a:t>
            </a:r>
            <a:br>
              <a:rPr lang="en-US" sz="3600" b="1" u="sng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64344-A78A-9D43-3454-B33AA5977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2885" y="884649"/>
            <a:ext cx="5139265" cy="48865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Short-Term Goals are the steppingstones to Achieve a Long-Term 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Short-Term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Days, Weeks, or Months time frame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Requires little to no planning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Example: Completing a workout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Long-Term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One, Five, or Ten-Year time frame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require long-term research and planning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Example: Reaching a Weight loss goal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6920CD-5E7B-99D5-00EA-3211F533022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96" y="1158240"/>
            <a:ext cx="5848237" cy="4386177"/>
          </a:xfrm>
        </p:spPr>
      </p:pic>
    </p:spTree>
    <p:extLst>
      <p:ext uri="{BB962C8B-B14F-4D97-AF65-F5344CB8AC3E}">
        <p14:creationId xmlns:p14="http://schemas.microsoft.com/office/powerpoint/2010/main" val="400089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CB938-1F0B-C87F-9E00-14B596B88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7253" y="330141"/>
            <a:ext cx="3762374" cy="1061653"/>
          </a:xfrm>
        </p:spPr>
        <p:txBody>
          <a:bodyPr>
            <a:normAutofit/>
          </a:bodyPr>
          <a:lstStyle/>
          <a:p>
            <a:r>
              <a:rPr lang="en-US" sz="4400" dirty="0"/>
              <a:t>Goal Planning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CA8EFFB-C400-30F9-7FA4-77E266C961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5282" y="221069"/>
            <a:ext cx="9602842" cy="6479177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u="sng" dirty="0"/>
              <a:t>Identify: </a:t>
            </a:r>
          </a:p>
          <a:p>
            <a:pPr algn="l">
              <a:spcBef>
                <a:spcPts val="600"/>
              </a:spcBef>
            </a:pPr>
            <a:r>
              <a:rPr lang="en-US" sz="2400" b="1" dirty="0"/>
              <a:t>What Change you want to Make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u="sng" dirty="0"/>
              <a:t>Research: </a:t>
            </a:r>
          </a:p>
          <a:p>
            <a:pPr algn="l">
              <a:spcBef>
                <a:spcPts val="600"/>
              </a:spcBef>
            </a:pPr>
            <a:r>
              <a:rPr lang="en-US" sz="2400" b="1" dirty="0"/>
              <a:t>How you can Accomplish the Goal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u="sng" dirty="0"/>
              <a:t>Plan: </a:t>
            </a:r>
          </a:p>
          <a:p>
            <a:pPr algn="l">
              <a:spcBef>
                <a:spcPts val="600"/>
              </a:spcBef>
            </a:pPr>
            <a:r>
              <a:rPr lang="en-US" sz="2400" b="1" dirty="0"/>
              <a:t>Set up a Step-by-Step guide with Short-term Goals to Achieve the Long-term Goal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u="sng" dirty="0"/>
              <a:t>Adjust: </a:t>
            </a:r>
          </a:p>
          <a:p>
            <a:pPr algn="l">
              <a:spcBef>
                <a:spcPts val="600"/>
              </a:spcBef>
            </a:pPr>
            <a:r>
              <a:rPr lang="en-US" sz="2400" b="1" dirty="0"/>
              <a:t>Account for issues. Don’t give up for a bump along the road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u="sng" dirty="0"/>
              <a:t>Measure: </a:t>
            </a:r>
          </a:p>
          <a:p>
            <a:pPr algn="l">
              <a:spcBef>
                <a:spcPts val="600"/>
              </a:spcBef>
            </a:pPr>
            <a:r>
              <a:rPr lang="en-US" sz="2400" b="1" dirty="0"/>
              <a:t>Try to measure and gauge progress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u="sng" dirty="0"/>
              <a:t>Motivation:</a:t>
            </a:r>
          </a:p>
          <a:p>
            <a:pPr algn="l">
              <a:spcBef>
                <a:spcPts val="600"/>
              </a:spcBef>
            </a:pPr>
            <a:r>
              <a:rPr lang="en-US" sz="2400" b="1" dirty="0"/>
              <a:t>Find or create a way to keep your “eye on the prize” </a:t>
            </a:r>
          </a:p>
          <a:p>
            <a:pPr algn="l">
              <a:spcBef>
                <a:spcPts val="600"/>
              </a:spcBef>
            </a:pP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2135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22DF-8FCD-6EF9-DAF4-B588A9A4A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134" y="954994"/>
            <a:ext cx="9553732" cy="3307231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Let’s Talk about some Goals and Ways to accomplish them</a:t>
            </a:r>
          </a:p>
        </p:txBody>
      </p:sp>
      <p:pic>
        <p:nvPicPr>
          <p:cNvPr id="4" name="Content Placeholder 8" descr="Hubble Space Telescope">
            <a:extLst>
              <a:ext uri="{FF2B5EF4-FFF2-40B4-BE49-F238E27FC236}">
                <a16:creationId xmlns:a16="http://schemas.microsoft.com/office/drawing/2014/main" id="{40492985-EC06-C205-BD96-E2270920D9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662" y="843400"/>
            <a:ext cx="6909827" cy="60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1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41421-8B7E-B6CE-8341-225ECEA75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72" y="193048"/>
            <a:ext cx="6921568" cy="2291072"/>
          </a:xfrm>
        </p:spPr>
        <p:txBody>
          <a:bodyPr>
            <a:normAutofit fontScale="90000"/>
          </a:bodyPr>
          <a:lstStyle/>
          <a:p>
            <a:r>
              <a:rPr lang="en-US" sz="7300" b="1" dirty="0"/>
              <a:t>Finding a Better Career</a:t>
            </a:r>
            <a:br>
              <a:rPr lang="en-US" sz="2800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DC3E8-1AE9-47A1-3AC0-395CE007D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1738" y="193048"/>
            <a:ext cx="4747861" cy="64896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The Job hunt can be a daunting one, but in the famous words of Commander Peter Quincy Taggart… “Never Give Up… Never Surrender.”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Things to look for in a new Career: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Benefits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FSA/HSA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Hours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Ladder for Growth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Positive Environment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401k/Retirement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Other career goals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-Tailor your Resume and Cover Letter for every career application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-Sets goals Recommend applying 3-5 jobs a day or a week.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-Go in with the expectation of learning and starting a new life.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     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B11269-E90B-4565-D212-4FDBEF07B9A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56472" y="2944936"/>
            <a:ext cx="6809709" cy="28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786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Agency FB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01558_3D PowerPoint (Hubble Telescope model)_wac_SL_V2" id="{8FAF1455-86BD-4393-B5F2-CC2B89B27074}" vid="{31F7FC5D-4E2C-4016-A80E-6C79199FFE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B0A49F-C218-4AC3-AC01-E53A81E6540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A43C11-1A92-4339-AF1D-8633DDF2B7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A2B631-D4A2-41D7-AF04-82AE81DB98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3D PowerPoint (Hubble Telescope model)</Template>
  <TotalTime>5821</TotalTime>
  <Words>1092</Words>
  <Application>Microsoft Office PowerPoint</Application>
  <PresentationFormat>Widescreen</PresentationFormat>
  <Paragraphs>148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Agency FB</vt:lpstr>
      <vt:lpstr>Arial</vt:lpstr>
      <vt:lpstr>Arial Black</vt:lpstr>
      <vt:lpstr>Calibri</vt:lpstr>
      <vt:lpstr>Segoe UI Light</vt:lpstr>
      <vt:lpstr>Custom</vt:lpstr>
      <vt:lpstr>It’s All Just Baby Steps… Working towards your Goals</vt:lpstr>
      <vt:lpstr>A Little about Me  (Age play Community) </vt:lpstr>
      <vt:lpstr>A Big About ME (Adulting Side)</vt:lpstr>
      <vt:lpstr>“The Journey of a thousand miles begins with a single step” – Lao Tzu </vt:lpstr>
      <vt:lpstr>Achieving Goals comes down to one big thing…  your determination.</vt:lpstr>
      <vt:lpstr>Short-Term Goals verses Long-Term Goals </vt:lpstr>
      <vt:lpstr>Goal Planning</vt:lpstr>
      <vt:lpstr>Let’s Talk about some Goals and Ways to accomplish them</vt:lpstr>
      <vt:lpstr>Finding a Better Career </vt:lpstr>
      <vt:lpstr>Going AB/DL 24/7 </vt:lpstr>
      <vt:lpstr>Buy a House or Move Out </vt:lpstr>
      <vt:lpstr>Building a Play Space </vt:lpstr>
      <vt:lpstr>Join or Start an AB/DL Community  </vt:lpstr>
      <vt:lpstr>Fitness Change </vt:lpstr>
      <vt:lpstr>Coming Out </vt:lpstr>
      <vt:lpstr>Questions?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Jp Smith</dc:creator>
  <cp:lastModifiedBy>Jp Smith</cp:lastModifiedBy>
  <cp:revision>12</cp:revision>
  <dcterms:created xsi:type="dcterms:W3CDTF">2026-02-10T14:19:30Z</dcterms:created>
  <dcterms:modified xsi:type="dcterms:W3CDTF">2026-03-11T00:46:18Z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