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60" r:id="rId3"/>
    <p:sldId id="283" r:id="rId4"/>
    <p:sldId id="279" r:id="rId5"/>
    <p:sldId id="280" r:id="rId6"/>
    <p:sldId id="273" r:id="rId7"/>
    <p:sldId id="268" r:id="rId8"/>
    <p:sldId id="282" r:id="rId9"/>
    <p:sldId id="269" r:id="rId10"/>
    <p:sldId id="267" r:id="rId11"/>
    <p:sldId id="270" r:id="rId12"/>
    <p:sldId id="271" r:id="rId13"/>
    <p:sldId id="272" r:id="rId14"/>
    <p:sldId id="281" r:id="rId15"/>
    <p:sldId id="265" r:id="rId16"/>
    <p:sldId id="275"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8CC63E"/>
    <a:srgbClr val="008751"/>
    <a:srgbClr val="D5984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56" d="100"/>
          <a:sy n="56" d="100"/>
        </p:scale>
        <p:origin x="35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96EEC9D-3AFE-414E-AF67-8A7E9726AED4}" type="datetimeFigureOut">
              <a:rPr lang="en-US" smtClean="0"/>
              <a:t>5/23/2020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8175857-7507-43A9-851B-474D6D7E466C}" type="slidenum">
              <a:rPr lang="en-US" smtClean="0"/>
              <a:t>‹#›</a:t>
            </a:fld>
            <a:endParaRPr lang="en-US"/>
          </a:p>
        </p:txBody>
      </p:sp>
    </p:spTree>
    <p:extLst>
      <p:ext uri="{BB962C8B-B14F-4D97-AF65-F5344CB8AC3E}">
        <p14:creationId xmlns:p14="http://schemas.microsoft.com/office/powerpoint/2010/main" val="377075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A65691DE-16E6-4E93-BD5A-5DAC1035EBE9}" type="datetimeFigureOut">
              <a:rPr lang="en-US" smtClean="0"/>
              <a:t>5/23/2020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7ECF1F80-8DFD-4109-912B-BE7BC26D16AF}" type="slidenum">
              <a:rPr lang="en-US" smtClean="0"/>
              <a:t>‹#›</a:t>
            </a:fld>
            <a:endParaRPr lang="en-US"/>
          </a:p>
        </p:txBody>
      </p:sp>
    </p:spTree>
    <p:extLst>
      <p:ext uri="{BB962C8B-B14F-4D97-AF65-F5344CB8AC3E}">
        <p14:creationId xmlns:p14="http://schemas.microsoft.com/office/powerpoint/2010/main" val="123140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2D588-7FE1-4E3C-A0FA-E272C413C9A5}" type="slidenum">
              <a:rPr lang="en-US" smtClean="0"/>
              <a:t>1</a:t>
            </a:fld>
            <a:endParaRPr lang="en-US"/>
          </a:p>
        </p:txBody>
      </p:sp>
    </p:spTree>
    <p:extLst>
      <p:ext uri="{BB962C8B-B14F-4D97-AF65-F5344CB8AC3E}">
        <p14:creationId xmlns:p14="http://schemas.microsoft.com/office/powerpoint/2010/main" val="35387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C00000"/>
              </a:solidFill>
            </a:endParaRPr>
          </a:p>
        </p:txBody>
      </p:sp>
      <p:sp>
        <p:nvSpPr>
          <p:cNvPr id="4" name="Slide Number Placeholder 3"/>
          <p:cNvSpPr>
            <a:spLocks noGrp="1"/>
          </p:cNvSpPr>
          <p:nvPr>
            <p:ph type="sldNum" sz="quarter" idx="10"/>
          </p:nvPr>
        </p:nvSpPr>
        <p:spPr/>
        <p:txBody>
          <a:bodyPr/>
          <a:lstStyle/>
          <a:p>
            <a:fld id="{0C72D588-7FE1-4E3C-A0FA-E272C413C9A5}" type="slidenum">
              <a:rPr lang="en-US" smtClean="0"/>
              <a:t>10</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2D588-7FE1-4E3C-A0FA-E272C413C9A5}" type="slidenum">
              <a:rPr lang="en-US" smtClean="0"/>
              <a:t>11</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2D588-7FE1-4E3C-A0FA-E272C413C9A5}" type="slidenum">
              <a:rPr lang="en-US" smtClean="0"/>
              <a:t>12</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2D588-7FE1-4E3C-A0FA-E272C413C9A5}" type="slidenum">
              <a:rPr lang="en-US" smtClean="0"/>
              <a:t>13</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81">
              <a:defRPr/>
            </a:pPr>
            <a:r>
              <a:rPr lang="en-US" sz="1300" dirty="0">
                <a:latin typeface="Helvetica" pitchFamily="34" charset="0"/>
              </a:rPr>
              <a:t>As our partner, you represent your school and JA when you welcome volunteers into your classroom, encourage student participation, and represent our mission in the community. </a:t>
            </a:r>
            <a:endParaRPr lang="en-US" sz="1400" dirty="0">
              <a:solidFill>
                <a:srgbClr val="003399"/>
              </a:solidFill>
              <a:latin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22ADAA11-D09D-4A63-8A21-B11BE286B62F}" type="slidenum">
              <a:rPr lang="en-US" smtClean="0"/>
              <a:t>14</a:t>
            </a:fld>
            <a:endParaRPr lang="en-US"/>
          </a:p>
        </p:txBody>
      </p:sp>
    </p:spTree>
    <p:extLst>
      <p:ext uri="{BB962C8B-B14F-4D97-AF65-F5344CB8AC3E}">
        <p14:creationId xmlns:p14="http://schemas.microsoft.com/office/powerpoint/2010/main" val="278092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0C72D588-7FE1-4E3C-A0FA-E272C413C9A5}" type="slidenum">
              <a:rPr lang="en-US" smtClean="0"/>
              <a:t>15</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0C72D588-7FE1-4E3C-A0FA-E272C413C9A5}" type="slidenum">
              <a:rPr lang="en-US" smtClean="0"/>
              <a:t>16</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0C72D588-7FE1-4E3C-A0FA-E272C413C9A5}" type="slidenum">
              <a:rPr lang="en-US" smtClean="0"/>
              <a:t>2</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Overview Video(or click “What is Junior Achievement?” to play the video online)</a:t>
            </a:r>
          </a:p>
        </p:txBody>
      </p:sp>
      <p:sp>
        <p:nvSpPr>
          <p:cNvPr id="4" name="Slide Number Placeholder 3"/>
          <p:cNvSpPr>
            <a:spLocks noGrp="1"/>
          </p:cNvSpPr>
          <p:nvPr>
            <p:ph type="sldNum" sz="quarter" idx="10"/>
          </p:nvPr>
        </p:nvSpPr>
        <p:spPr/>
        <p:txBody>
          <a:bodyPr/>
          <a:lstStyle/>
          <a:p>
            <a:fld id="{0C72D588-7FE1-4E3C-A0FA-E272C413C9A5}" type="slidenum">
              <a:rPr lang="en-US" smtClean="0"/>
              <a:t>3</a:t>
            </a:fld>
            <a:endParaRPr lang="en-US"/>
          </a:p>
        </p:txBody>
      </p:sp>
    </p:spTree>
    <p:extLst>
      <p:ext uri="{BB962C8B-B14F-4D97-AF65-F5344CB8AC3E}">
        <p14:creationId xmlns:p14="http://schemas.microsoft.com/office/powerpoint/2010/main" val="35387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81">
              <a:defRPr/>
            </a:pPr>
            <a:r>
              <a:rPr lang="en-US" sz="1300" dirty="0">
                <a:latin typeface="Helvetica" pitchFamily="34" charset="0"/>
              </a:rPr>
              <a:t>As our partner, you represent your school and JA when you welcome volunteers into your classroom, encourage student participation, and represent our mission in the community. </a:t>
            </a:r>
            <a:endParaRPr lang="en-US" sz="1400" dirty="0">
              <a:solidFill>
                <a:srgbClr val="003399"/>
              </a:solidFill>
              <a:latin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22ADAA11-D09D-4A63-8A21-B11BE286B62F}" type="slidenum">
              <a:rPr lang="en-US" smtClean="0"/>
              <a:t>4</a:t>
            </a:fld>
            <a:endParaRPr lang="en-US"/>
          </a:p>
        </p:txBody>
      </p:sp>
    </p:spTree>
    <p:extLst>
      <p:ext uri="{BB962C8B-B14F-4D97-AF65-F5344CB8AC3E}">
        <p14:creationId xmlns:p14="http://schemas.microsoft.com/office/powerpoint/2010/main" val="278092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72D588-7FE1-4E3C-A0FA-E272C413C9A5}" type="slidenum">
              <a:rPr lang="en-US" smtClean="0"/>
              <a:t>5</a:t>
            </a:fld>
            <a:endParaRPr lang="en-US"/>
          </a:p>
        </p:txBody>
      </p:sp>
    </p:spTree>
    <p:extLst>
      <p:ext uri="{BB962C8B-B14F-4D97-AF65-F5344CB8AC3E}">
        <p14:creationId xmlns:p14="http://schemas.microsoft.com/office/powerpoint/2010/main" val="380671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STUDENT STORY: For Selene </a:t>
            </a:r>
            <a:r>
              <a:rPr lang="en-US" sz="1200" kern="1200" dirty="0" err="1">
                <a:solidFill>
                  <a:schemeClr val="tx1"/>
                </a:solidFill>
                <a:effectLst/>
                <a:latin typeface="+mn-lt"/>
                <a:ea typeface="+mn-ea"/>
                <a:cs typeface="+mn-cs"/>
              </a:rPr>
              <a:t>Lares</a:t>
            </a:r>
            <a:r>
              <a:rPr lang="en-US" sz="1200" kern="1200" dirty="0">
                <a:solidFill>
                  <a:schemeClr val="tx1"/>
                </a:solidFill>
                <a:effectLst/>
                <a:latin typeface="+mn-lt"/>
                <a:ea typeface="+mn-ea"/>
                <a:cs typeface="+mn-cs"/>
              </a:rPr>
              <a:t>, Junior Achievement has been a way to gain work readiness skills, and put them into action. Selene was selected in 2011 and 2012 to participate in the JA You're Hired!™ Internship Professional Development Program.  "It is a great way to get work experience and knowledge," Selene says.  "I would encourage students to take the opportunity to get an internship through Junior Achievement".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Junior Achievement's programs are made possible through the time and commitment of JA volunteers who make a true impact in the lives of students. "The best part are the Junior Achievement volunteers, like Anita, who take time to help us students grow," Selene says.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Selene graduated in 2012 from </a:t>
            </a:r>
            <a:r>
              <a:rPr lang="en-US" sz="1200" kern="1200" dirty="0" err="1">
                <a:solidFill>
                  <a:schemeClr val="tx1"/>
                </a:solidFill>
                <a:effectLst/>
                <a:latin typeface="+mn-lt"/>
                <a:ea typeface="+mn-ea"/>
                <a:cs typeface="+mn-cs"/>
              </a:rPr>
              <a:t>Maryvale</a:t>
            </a:r>
            <a:r>
              <a:rPr lang="en-US" sz="1200" kern="1200" dirty="0">
                <a:solidFill>
                  <a:schemeClr val="tx1"/>
                </a:solidFill>
                <a:effectLst/>
                <a:latin typeface="+mn-lt"/>
                <a:ea typeface="+mn-ea"/>
                <a:cs typeface="+mn-cs"/>
              </a:rPr>
              <a:t> High School and hopes to finish college with a degree in business with aspirations to complete her masters.  Last summer during Selene’s JA</a:t>
            </a:r>
            <a:r>
              <a:rPr lang="en-US" sz="1200" kern="1200" baseline="0" dirty="0">
                <a:solidFill>
                  <a:schemeClr val="tx1"/>
                </a:solidFill>
                <a:effectLst/>
                <a:latin typeface="+mn-lt"/>
                <a:ea typeface="+mn-ea"/>
                <a:cs typeface="+mn-cs"/>
              </a:rPr>
              <a:t> presentation, she connected with someone at the Governor’s office and followed up with them regarding the possibility of an internship.  This past fall she</a:t>
            </a:r>
            <a:r>
              <a:rPr lang="en-US" sz="1200" kern="1200" dirty="0">
                <a:solidFill>
                  <a:schemeClr val="tx1"/>
                </a:solidFill>
                <a:effectLst/>
                <a:latin typeface="+mn-lt"/>
                <a:ea typeface="+mn-ea"/>
                <a:cs typeface="+mn-cs"/>
              </a:rPr>
              <a:t> was</a:t>
            </a:r>
            <a:r>
              <a:rPr lang="en-US" sz="1200" kern="1200" baseline="0" dirty="0">
                <a:solidFill>
                  <a:schemeClr val="tx1"/>
                </a:solidFill>
                <a:effectLst/>
                <a:latin typeface="+mn-lt"/>
                <a:ea typeface="+mn-ea"/>
                <a:cs typeface="+mn-cs"/>
              </a:rPr>
              <a:t> accepted as an intern at the Governor’s office during her first semester of college.  From her JA experience and her drive to succeed, Selene now has a part time job with the Department of Economic Security.  Even in </a:t>
            </a:r>
            <a:r>
              <a:rPr lang="en-US" sz="1200" kern="1200" dirty="0">
                <a:solidFill>
                  <a:schemeClr val="tx1"/>
                </a:solidFill>
                <a:effectLst/>
                <a:latin typeface="+mn-lt"/>
                <a:ea typeface="+mn-ea"/>
                <a:cs typeface="+mn-cs"/>
              </a:rPr>
              <a:t>Selene’s busy schedule, she gives</a:t>
            </a:r>
            <a:r>
              <a:rPr lang="en-US" sz="1200" kern="1200" baseline="0" dirty="0">
                <a:solidFill>
                  <a:schemeClr val="tx1"/>
                </a:solidFill>
                <a:effectLst/>
                <a:latin typeface="+mn-lt"/>
                <a:ea typeface="+mn-ea"/>
                <a:cs typeface="+mn-cs"/>
              </a:rPr>
              <a:t> back to JA by volunteering a few hours every week with various JA projects.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2D588-7FE1-4E3C-A0FA-E272C413C9A5}" type="slidenum">
              <a:rPr lang="en-US" smtClean="0"/>
              <a:t>6</a:t>
            </a:fld>
            <a:endParaRPr lang="en-US"/>
          </a:p>
        </p:txBody>
      </p:sp>
    </p:spTree>
    <p:extLst>
      <p:ext uri="{BB962C8B-B14F-4D97-AF65-F5344CB8AC3E}">
        <p14:creationId xmlns:p14="http://schemas.microsoft.com/office/powerpoint/2010/main" val="281986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Mandatory Video “Working with the JA Staff”</a:t>
            </a:r>
          </a:p>
          <a:p>
            <a:pPr defTabSz="966554">
              <a:defRPr/>
            </a:pPr>
            <a:r>
              <a:rPr lang="en-US" i="1" dirty="0"/>
              <a:t>Direct volunteers to review the Volunteer Conduct and Social Media Policies in their packets.  Tell volunteers that Junior Achievement establishes policies to protect the youth we serve and our volunteers.  New volunteers must view this video and agree to abide by the policy. Returning volunteers must review and sign the Volunteer Conduct Policy each school year. </a:t>
            </a:r>
          </a:p>
          <a:p>
            <a:endParaRPr lang="en-US" i="1" dirty="0"/>
          </a:p>
          <a:p>
            <a:r>
              <a:rPr lang="en-US" i="1" dirty="0"/>
              <a:t>Show the Working with the JA Staff video (mandatory) to help volunteers understand our volunteer conduct standards when working with young people. </a:t>
            </a:r>
          </a:p>
          <a:p>
            <a:r>
              <a:rPr lang="en-US" i="1" dirty="0"/>
              <a:t> </a:t>
            </a:r>
          </a:p>
          <a:p>
            <a:r>
              <a:rPr lang="en-US" i="1" dirty="0"/>
              <a:t>If the Volunteer Conduct Policy (VCP) and Social Media Policy were not reviewed and signed by all volunteers prior to the training session, pass them out. Ask them review the document(s) and complete the volunteer information forms. </a:t>
            </a:r>
          </a:p>
          <a:p>
            <a:r>
              <a:rPr lang="en-US" i="1" dirty="0"/>
              <a:t>  </a:t>
            </a:r>
          </a:p>
          <a:p>
            <a:r>
              <a:rPr lang="en-US" i="1" dirty="0"/>
              <a:t>Collect the white copy of the VCP and the Social Media Policy. Invite volunteers to keep the yellow copy of the VCP for their records.</a:t>
            </a:r>
          </a:p>
        </p:txBody>
      </p:sp>
      <p:sp>
        <p:nvSpPr>
          <p:cNvPr id="4" name="Slide Number Placeholder 3"/>
          <p:cNvSpPr>
            <a:spLocks noGrp="1"/>
          </p:cNvSpPr>
          <p:nvPr>
            <p:ph type="sldNum" sz="quarter" idx="10"/>
          </p:nvPr>
        </p:nvSpPr>
        <p:spPr/>
        <p:txBody>
          <a:bodyPr/>
          <a:lstStyle/>
          <a:p>
            <a:fld id="{0C72D588-7FE1-4E3C-A0FA-E272C413C9A5}" type="slidenum">
              <a:rPr lang="en-US" smtClean="0"/>
              <a:t>7</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Mandatory Video “Working with the JA Staff”</a:t>
            </a:r>
          </a:p>
          <a:p>
            <a:pPr defTabSz="966554">
              <a:defRPr/>
            </a:pPr>
            <a:r>
              <a:rPr lang="en-US" i="1" dirty="0"/>
              <a:t>Direct volunteers to review the Volunteer Conduct and Social Media Policies in their packets.  Tell volunteers that Junior Achievement establishes policies to protect the youth we serve and our volunteers.  New volunteers must view this video and agree to abide by the policy. Returning volunteers must review and sign the Volunteer Conduct Policy each school year. </a:t>
            </a:r>
          </a:p>
          <a:p>
            <a:endParaRPr lang="en-US" i="1" dirty="0"/>
          </a:p>
          <a:p>
            <a:r>
              <a:rPr lang="en-US" i="1" dirty="0"/>
              <a:t>Show the Working with the JA Staff video (mandatory) to help volunteers understand our volunteer conduct standards when working with young people. </a:t>
            </a:r>
          </a:p>
          <a:p>
            <a:r>
              <a:rPr lang="en-US" i="1" dirty="0"/>
              <a:t> </a:t>
            </a:r>
          </a:p>
          <a:p>
            <a:r>
              <a:rPr lang="en-US" i="1" dirty="0"/>
              <a:t>If the Volunteer Conduct Policy (VCP) and Social Media Policy were not reviewed and signed by all volunteers prior to the training session, pass them out. Ask them review the document(s) and complete the volunteer information forms. </a:t>
            </a:r>
          </a:p>
          <a:p>
            <a:r>
              <a:rPr lang="en-US" i="1" dirty="0"/>
              <a:t>  </a:t>
            </a:r>
          </a:p>
          <a:p>
            <a:r>
              <a:rPr lang="en-US" i="1" dirty="0"/>
              <a:t>Collect the white copy of the VCP and the Social Media Policy. Invite volunteers to keep the yellow copy of the VCP for their records.</a:t>
            </a:r>
          </a:p>
        </p:txBody>
      </p:sp>
      <p:sp>
        <p:nvSpPr>
          <p:cNvPr id="4" name="Slide Number Placeholder 3"/>
          <p:cNvSpPr>
            <a:spLocks noGrp="1"/>
          </p:cNvSpPr>
          <p:nvPr>
            <p:ph type="sldNum" sz="quarter" idx="10"/>
          </p:nvPr>
        </p:nvSpPr>
        <p:spPr/>
        <p:txBody>
          <a:bodyPr/>
          <a:lstStyle/>
          <a:p>
            <a:fld id="{0C72D588-7FE1-4E3C-A0FA-E272C413C9A5}" type="slidenum">
              <a:rPr lang="en-US" smtClean="0"/>
              <a:t>8</a:t>
            </a:fld>
            <a:endParaRPr lang="en-US"/>
          </a:p>
        </p:txBody>
      </p:sp>
    </p:spTree>
    <p:extLst>
      <p:ext uri="{BB962C8B-B14F-4D97-AF65-F5344CB8AC3E}">
        <p14:creationId xmlns:p14="http://schemas.microsoft.com/office/powerpoint/2010/main" val="291338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2D588-7FE1-4E3C-A0FA-E272C413C9A5}" type="slidenum">
              <a:rPr lang="en-US" smtClean="0"/>
              <a:t>9</a:t>
            </a:fld>
            <a:endParaRPr lang="en-US"/>
          </a:p>
        </p:txBody>
      </p:sp>
    </p:spTree>
    <p:extLst>
      <p:ext uri="{BB962C8B-B14F-4D97-AF65-F5344CB8AC3E}">
        <p14:creationId xmlns:p14="http://schemas.microsoft.com/office/powerpoint/2010/main" val="291338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F671F4-071E-43AF-AEF7-A61C1587378C}"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226442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671F4-071E-43AF-AEF7-A61C1587378C}"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36388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671F4-071E-43AF-AEF7-A61C1587378C}"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99360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671F4-071E-43AF-AEF7-A61C1587378C}"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20689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F671F4-071E-43AF-AEF7-A61C1587378C}"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200257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F671F4-071E-43AF-AEF7-A61C1587378C}"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265431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F671F4-071E-43AF-AEF7-A61C1587378C}"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3338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671F4-071E-43AF-AEF7-A61C1587378C}"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418921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671F4-071E-43AF-AEF7-A61C1587378C}"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328230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671F4-071E-43AF-AEF7-A61C1587378C}"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47014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671F4-071E-43AF-AEF7-A61C1587378C}"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362D9-80E4-491F-8A85-7D8374A8CCE0}" type="slidenum">
              <a:rPr lang="en-US" smtClean="0"/>
              <a:t>‹#›</a:t>
            </a:fld>
            <a:endParaRPr lang="en-US"/>
          </a:p>
        </p:txBody>
      </p:sp>
    </p:spTree>
    <p:extLst>
      <p:ext uri="{BB962C8B-B14F-4D97-AF65-F5344CB8AC3E}">
        <p14:creationId xmlns:p14="http://schemas.microsoft.com/office/powerpoint/2010/main" val="291793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671F4-071E-43AF-AEF7-A61C1587378C}" type="datetimeFigureOut">
              <a:rPr lang="en-US" smtClean="0"/>
              <a:t>5/23/2020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362D9-80E4-491F-8A85-7D8374A8CCE0}" type="slidenum">
              <a:rPr lang="en-US" smtClean="0"/>
              <a:t>‹#›</a:t>
            </a:fld>
            <a:endParaRPr lang="en-US"/>
          </a:p>
        </p:txBody>
      </p:sp>
    </p:spTree>
    <p:extLst>
      <p:ext uri="{BB962C8B-B14F-4D97-AF65-F5344CB8AC3E}">
        <p14:creationId xmlns:p14="http://schemas.microsoft.com/office/powerpoint/2010/main" val="27482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ja.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ja.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hyperlink" Target="http://www.twitter.com/jaarizona" TargetMode="External"/><Relationship Id="rId3" Type="http://schemas.openxmlformats.org/officeDocument/2006/relationships/image" Target="../media/image2.png"/><Relationship Id="rId7" Type="http://schemas.openxmlformats.org/officeDocument/2006/relationships/image" Target="../media/image4.jpg"/><Relationship Id="rId12" Type="http://schemas.openxmlformats.org/officeDocument/2006/relationships/hyperlink" Target="http://www.jaaz/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linkedin.com/groups?about=&amp;gid=1840592&amp;trk=anet_ug_grppro" TargetMode="External"/><Relationship Id="rId11" Type="http://schemas.openxmlformats.org/officeDocument/2006/relationships/hyperlink" Target="https://twitter.com/JAArizona" TargetMode="External"/><Relationship Id="rId5" Type="http://schemas.openxmlformats.org/officeDocument/2006/relationships/image" Target="../media/image3.jpg"/><Relationship Id="rId10" Type="http://schemas.openxmlformats.org/officeDocument/2006/relationships/hyperlink" Target="https://www.facebook.com/JAArizona" TargetMode="External"/><Relationship Id="rId4" Type="http://schemas.openxmlformats.org/officeDocument/2006/relationships/hyperlink" Target="http://www.facebook.com/jaarizona" TargetMode="External"/><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vimeo.com/10776846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vimeo.com/107768470" TargetMode="External"/><Relationship Id="rId5" Type="http://schemas.openxmlformats.org/officeDocument/2006/relationships/hyperlink" Target="http://www.youtube.com/watch?v=hBU9f5eLooU"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vimeo.com/10774592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355554"/>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3" name="TextBox 2"/>
          <p:cNvSpPr txBox="1"/>
          <p:nvPr/>
        </p:nvSpPr>
        <p:spPr>
          <a:xfrm>
            <a:off x="144378" y="1890135"/>
            <a:ext cx="5342022" cy="584775"/>
          </a:xfrm>
          <a:prstGeom prst="rect">
            <a:avLst/>
          </a:prstGeom>
          <a:noFill/>
        </p:spPr>
        <p:txBody>
          <a:bodyPr wrap="square" rtlCol="0">
            <a:spAutoFit/>
          </a:bodyPr>
          <a:lstStyle/>
          <a:p>
            <a:r>
              <a:rPr lang="en-US" sz="3200" b="1" u="sng" dirty="0">
                <a:latin typeface="Garamond" pitchFamily="18" charset="0"/>
              </a:rPr>
              <a:t>Getting Started:</a:t>
            </a:r>
            <a:endParaRPr lang="en-US" sz="2400" b="1" u="sng" dirty="0">
              <a:latin typeface="Arial" pitchFamily="34" charset="0"/>
              <a:cs typeface="Arial" pitchFamily="34" charset="0"/>
            </a:endParaRPr>
          </a:p>
        </p:txBody>
      </p:sp>
      <p:sp>
        <p:nvSpPr>
          <p:cNvPr id="11" name="TextBox 10"/>
          <p:cNvSpPr txBox="1"/>
          <p:nvPr/>
        </p:nvSpPr>
        <p:spPr>
          <a:xfrm>
            <a:off x="129138" y="2559389"/>
            <a:ext cx="4062096" cy="4031873"/>
          </a:xfrm>
          <a:prstGeom prst="rect">
            <a:avLst/>
          </a:prstGeom>
          <a:noFill/>
        </p:spPr>
        <p:txBody>
          <a:bodyPr wrap="square" rtlCol="0">
            <a:spAutoFit/>
          </a:bodyPr>
          <a:lstStyle/>
          <a:p>
            <a:pPr marL="457200" indent="-457200">
              <a:buFont typeface="+mj-lt"/>
              <a:buAutoNum type="arabicPeriod"/>
            </a:pPr>
            <a:r>
              <a:rPr lang="en-US" dirty="0">
                <a:latin typeface="Arial" pitchFamily="34" charset="0"/>
                <a:cs typeface="Arial" pitchFamily="34" charset="0"/>
              </a:rPr>
              <a:t>Please review pages 1 – 3 in your JA Volunteer Training Guide. </a:t>
            </a:r>
          </a:p>
          <a:p>
            <a:pPr marL="228600" indent="-228600">
              <a:buFont typeface="+mj-lt"/>
              <a:buAutoNum type="arabicPeriod"/>
            </a:pPr>
            <a:endParaRPr lang="en-US" sz="1100" dirty="0">
              <a:latin typeface="Arial" pitchFamily="34" charset="0"/>
              <a:cs typeface="Arial" pitchFamily="34" charset="0"/>
            </a:endParaRPr>
          </a:p>
          <a:p>
            <a:pPr marL="457200" indent="-457200">
              <a:buFont typeface="+mj-lt"/>
              <a:buAutoNum type="arabicPeriod"/>
            </a:pPr>
            <a:r>
              <a:rPr lang="en-US" dirty="0">
                <a:latin typeface="Arial" pitchFamily="34" charset="0"/>
                <a:cs typeface="Arial" pitchFamily="34" charset="0"/>
              </a:rPr>
              <a:t>On page 3, record your hopes, fears and questions about your upcoming JA experience.</a:t>
            </a:r>
          </a:p>
          <a:p>
            <a:pPr marL="228600" indent="-228600">
              <a:buFont typeface="+mj-lt"/>
              <a:buAutoNum type="arabicPeriod"/>
            </a:pPr>
            <a:endParaRPr lang="en-US" sz="1100" dirty="0">
              <a:latin typeface="Arial" pitchFamily="34" charset="0"/>
              <a:cs typeface="Arial" pitchFamily="34" charset="0"/>
            </a:endParaRPr>
          </a:p>
          <a:p>
            <a:pPr marL="457200" indent="-457200">
              <a:buFont typeface="+mj-lt"/>
              <a:buAutoNum type="arabicPeriod"/>
            </a:pPr>
            <a:r>
              <a:rPr lang="en-US" dirty="0">
                <a:latin typeface="Arial" pitchFamily="34" charset="0"/>
                <a:cs typeface="Arial" pitchFamily="34" charset="0"/>
              </a:rPr>
              <a:t>Like JA of Arizona and Check-in on Social Media.</a:t>
            </a:r>
          </a:p>
          <a:p>
            <a:pPr marL="457200" indent="-457200">
              <a:buFont typeface="+mj-lt"/>
              <a:buAutoNum type="arabicPeriod"/>
            </a:pP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b="1" dirty="0">
                <a:latin typeface="Arial" pitchFamily="34" charset="0"/>
                <a:cs typeface="Arial" pitchFamily="34" charset="0"/>
              </a:rPr>
              <a:t>Housekeeping:</a:t>
            </a:r>
          </a:p>
          <a:p>
            <a:pPr marL="285750" indent="-285750">
              <a:buFont typeface="Arial" pitchFamily="34" charset="0"/>
              <a:buChar char="•"/>
            </a:pPr>
            <a:r>
              <a:rPr lang="en-US" dirty="0">
                <a:latin typeface="Arial" pitchFamily="34" charset="0"/>
                <a:cs typeface="Arial" pitchFamily="34" charset="0"/>
              </a:rPr>
              <a:t>Turn cell phones off</a:t>
            </a:r>
          </a:p>
          <a:p>
            <a:pPr marL="285750" indent="-285750">
              <a:buFont typeface="Arial" pitchFamily="34" charset="0"/>
              <a:buChar char="•"/>
            </a:pPr>
            <a:r>
              <a:rPr lang="en-US" dirty="0">
                <a:latin typeface="Arial" pitchFamily="34" charset="0"/>
                <a:cs typeface="Arial" pitchFamily="34" charset="0"/>
              </a:rPr>
              <a:t>Refreshments &amp; Restrooms</a:t>
            </a:r>
          </a:p>
          <a:p>
            <a:pPr marL="285750" indent="-285750">
              <a:buFont typeface="Arial" pitchFamily="34" charset="0"/>
              <a:buChar char="•"/>
            </a:pPr>
            <a:r>
              <a:rPr lang="en-US" dirty="0">
                <a:latin typeface="Arial" pitchFamily="34" charset="0"/>
                <a:cs typeface="Arial" pitchFamily="34" charset="0"/>
              </a:rPr>
              <a:t>Modeling Teaching Techniques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3892">
            <a:off x="4697661" y="2405504"/>
            <a:ext cx="4056711" cy="27044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0332" y="136523"/>
            <a:ext cx="1413741" cy="438061"/>
          </a:xfrm>
          <a:prstGeom prst="rect">
            <a:avLst/>
          </a:prstGeom>
        </p:spPr>
      </p:pic>
      <p:sp>
        <p:nvSpPr>
          <p:cNvPr id="9" name="TextBox 8"/>
          <p:cNvSpPr txBox="1"/>
          <p:nvPr/>
        </p:nvSpPr>
        <p:spPr>
          <a:xfrm>
            <a:off x="144379" y="706215"/>
            <a:ext cx="8763000" cy="1107996"/>
          </a:xfrm>
          <a:prstGeom prst="rect">
            <a:avLst/>
          </a:prstGeom>
          <a:noFill/>
        </p:spPr>
        <p:txBody>
          <a:bodyPr wrap="square" rtlCol="0">
            <a:spAutoFit/>
          </a:bodyPr>
          <a:lstStyle/>
          <a:p>
            <a:pPr algn="ctr"/>
            <a:r>
              <a:rPr lang="en-US" sz="4400" b="1" dirty="0">
                <a:solidFill>
                  <a:srgbClr val="D59844"/>
                </a:solidFill>
                <a:latin typeface="Garamond" pitchFamily="18" charset="0"/>
              </a:rPr>
              <a:t>Welcome to Junior Achievement!</a:t>
            </a:r>
          </a:p>
          <a:p>
            <a:endParaRPr lang="en-US" sz="500" b="1" dirty="0">
              <a:solidFill>
                <a:srgbClr val="92D050"/>
              </a:solidFill>
              <a:latin typeface="Arial" pitchFamily="34" charset="0"/>
              <a:cs typeface="Arial" pitchFamily="34" charset="0"/>
            </a:endParaRPr>
          </a:p>
          <a:p>
            <a:r>
              <a:rPr lang="en-US" sz="1700" b="1" dirty="0">
                <a:solidFill>
                  <a:srgbClr val="8CC63E"/>
                </a:solidFill>
                <a:latin typeface="Arial" pitchFamily="34" charset="0"/>
                <a:cs typeface="Arial" pitchFamily="34" charset="0"/>
              </a:rPr>
              <a:t>Our mission: to inspire and prepare young people to succeed in a global economy</a:t>
            </a:r>
          </a:p>
        </p:txBody>
      </p:sp>
      <p:sp>
        <p:nvSpPr>
          <p:cNvPr id="4" name="TextBox 3"/>
          <p:cNvSpPr txBox="1"/>
          <p:nvPr/>
        </p:nvSpPr>
        <p:spPr>
          <a:xfrm rot="478278">
            <a:off x="4326278" y="5218399"/>
            <a:ext cx="4379667" cy="584775"/>
          </a:xfrm>
          <a:prstGeom prst="rect">
            <a:avLst/>
          </a:prstGeom>
          <a:noFill/>
        </p:spPr>
        <p:txBody>
          <a:bodyPr wrap="square" rtlCol="0">
            <a:spAutoFit/>
          </a:bodyPr>
          <a:lstStyle/>
          <a:p>
            <a:pPr algn="ctr"/>
            <a:r>
              <a:rPr lang="en-US" sz="1600" i="1" dirty="0"/>
              <a:t>Two of the </a:t>
            </a:r>
            <a:r>
              <a:rPr lang="en-US" sz="1600" b="1" i="1" dirty="0"/>
              <a:t>millions of  students </a:t>
            </a:r>
            <a:r>
              <a:rPr lang="en-US" sz="1600" i="1" dirty="0"/>
              <a:t>that JA served worldwide last year!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549" y="4575325"/>
            <a:ext cx="342219" cy="34221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600" y="4575325"/>
            <a:ext cx="338330" cy="34221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5020" y="4584319"/>
            <a:ext cx="326691" cy="333225"/>
          </a:xfrm>
          <a:prstGeom prst="rect">
            <a:avLst/>
          </a:prstGeom>
        </p:spPr>
      </p:pic>
    </p:spTree>
    <p:extLst>
      <p:ext uri="{BB962C8B-B14F-4D97-AF65-F5344CB8AC3E}">
        <p14:creationId xmlns:p14="http://schemas.microsoft.com/office/powerpoint/2010/main" val="225642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096960"/>
          </a:xfrm>
        </p:spPr>
        <p:txBody>
          <a:bodyPr anchor="t">
            <a:normAutofit fontScale="90000"/>
          </a:bodyPr>
          <a:lstStyle/>
          <a:p>
            <a:r>
              <a:rPr lang="en-US" b="1" dirty="0">
                <a:solidFill>
                  <a:srgbClr val="D59844"/>
                </a:solidFill>
                <a:latin typeface="Garamond" pitchFamily="18" charset="0"/>
              </a:rPr>
              <a:t>Student Characteristics</a:t>
            </a:r>
            <a:br>
              <a:rPr lang="en-US" b="1" dirty="0">
                <a:solidFill>
                  <a:srgbClr val="D59844"/>
                </a:solidFill>
                <a:latin typeface="Garamond" pitchFamily="18" charset="0"/>
              </a:rPr>
            </a:br>
            <a:br>
              <a:rPr lang="en-US" sz="1200" b="1" dirty="0">
                <a:solidFill>
                  <a:srgbClr val="D59844"/>
                </a:solidFill>
                <a:latin typeface="Garamond" pitchFamily="18" charset="0"/>
              </a:rPr>
            </a:br>
            <a:endParaRPr lang="en-US" sz="1200" b="1" dirty="0">
              <a:solidFill>
                <a:srgbClr val="008751"/>
              </a:solidFill>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sp>
        <p:nvSpPr>
          <p:cNvPr id="11" name="TextBox 10"/>
          <p:cNvSpPr txBox="1"/>
          <p:nvPr/>
        </p:nvSpPr>
        <p:spPr>
          <a:xfrm>
            <a:off x="152400" y="3962400"/>
            <a:ext cx="8705849" cy="1785104"/>
          </a:xfrm>
          <a:prstGeom prst="rect">
            <a:avLst/>
          </a:prstGeom>
          <a:noFill/>
        </p:spPr>
        <p:txBody>
          <a:bodyPr wrap="square" rtlCol="0">
            <a:spAutoFit/>
          </a:bodyPr>
          <a:lstStyle/>
          <a:p>
            <a:pPr marL="742950" lvl="1" indent="-285750">
              <a:buFont typeface="Arial" pitchFamily="34" charset="0"/>
              <a:buChar char="•"/>
            </a:pPr>
            <a:r>
              <a:rPr lang="en-US" sz="2200" dirty="0">
                <a:latin typeface="Arial" pitchFamily="34" charset="0"/>
                <a:cs typeface="Arial" pitchFamily="34" charset="0"/>
              </a:rPr>
              <a:t>Characteristics depend on ages and stages</a:t>
            </a:r>
          </a:p>
          <a:p>
            <a:pPr marL="742950" lvl="1" indent="-285750">
              <a:buFont typeface="Arial" pitchFamily="34" charset="0"/>
              <a:buChar char="•"/>
            </a:pPr>
            <a:r>
              <a:rPr lang="en-US" sz="2200" dirty="0">
                <a:latin typeface="Arial" pitchFamily="34" charset="0"/>
                <a:cs typeface="Arial" pitchFamily="34" charset="0"/>
              </a:rPr>
              <a:t>Your observation or teacher meeting will provide invaluable insight </a:t>
            </a:r>
          </a:p>
          <a:p>
            <a:pPr marL="742950" lvl="1" indent="-285750">
              <a:buFont typeface="Arial" pitchFamily="34" charset="0"/>
              <a:buChar char="•"/>
            </a:pPr>
            <a:r>
              <a:rPr lang="en-US" sz="2200" dirty="0">
                <a:latin typeface="Arial" pitchFamily="34" charset="0"/>
                <a:cs typeface="Arial" pitchFamily="34" charset="0"/>
              </a:rPr>
              <a:t>After today: View the Volunteer Training video on Student Characteristics at </a:t>
            </a:r>
            <a:r>
              <a:rPr lang="en-US" sz="2200" dirty="0">
                <a:latin typeface="Arial" pitchFamily="34" charset="0"/>
                <a:cs typeface="Arial" pitchFamily="34" charset="0"/>
                <a:hlinkClick r:id="rId4"/>
              </a:rPr>
              <a:t>www.ja.org</a:t>
            </a:r>
            <a:r>
              <a:rPr lang="en-US" sz="2200" dirty="0">
                <a:latin typeface="Arial" pitchFamily="34" charset="0"/>
                <a:cs typeface="Arial" pitchFamily="34" charset="0"/>
              </a:rPr>
              <a: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26814">
            <a:off x="5346712" y="1309903"/>
            <a:ext cx="3095009" cy="20633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431730" y="1993612"/>
            <a:ext cx="4343400" cy="954107"/>
          </a:xfrm>
          <a:prstGeom prst="rect">
            <a:avLst/>
          </a:prstGeom>
          <a:noFill/>
        </p:spPr>
        <p:txBody>
          <a:bodyPr wrap="square" rtlCol="0">
            <a:spAutoFit/>
          </a:bodyPr>
          <a:lstStyle/>
          <a:p>
            <a:r>
              <a:rPr lang="en-US" sz="2800" b="1" dirty="0">
                <a:latin typeface="Arial" pitchFamily="34" charset="0"/>
                <a:cs typeface="Arial" pitchFamily="34" charset="0"/>
              </a:rPr>
              <a:t>What will the students</a:t>
            </a:r>
          </a:p>
          <a:p>
            <a:r>
              <a:rPr lang="en-US" sz="2800" b="1" dirty="0">
                <a:latin typeface="Arial" pitchFamily="34" charset="0"/>
                <a:cs typeface="Arial" pitchFamily="34" charset="0"/>
              </a:rPr>
              <a:t>I work with be like?</a:t>
            </a:r>
          </a:p>
        </p:txBody>
      </p:sp>
    </p:spTree>
    <p:extLst>
      <p:ext uri="{BB962C8B-B14F-4D97-AF65-F5344CB8AC3E}">
        <p14:creationId xmlns:p14="http://schemas.microsoft.com/office/powerpoint/2010/main" val="148013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What You Will Teach</a:t>
            </a:r>
            <a:br>
              <a:rPr lang="en-US" b="1" dirty="0">
                <a:solidFill>
                  <a:srgbClr val="D59844"/>
                </a:solidFill>
                <a:latin typeface="Garamond" pitchFamily="18" charset="0"/>
              </a:rPr>
            </a:br>
            <a:endParaRPr lang="en-US" sz="2400" b="1" dirty="0">
              <a:solidFill>
                <a:srgbClr val="008751"/>
              </a:solidFill>
              <a:latin typeface="Arial" pitchFamily="34" charset="0"/>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095"/>
          <a:stretch/>
        </p:blipFill>
        <p:spPr>
          <a:xfrm>
            <a:off x="304800" y="1622826"/>
            <a:ext cx="3124200" cy="43538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3657600" y="1622826"/>
            <a:ext cx="5410200" cy="4462760"/>
          </a:xfrm>
          <a:prstGeom prst="rect">
            <a:avLst/>
          </a:prstGeom>
          <a:noFill/>
        </p:spPr>
        <p:txBody>
          <a:bodyPr wrap="square" rtlCol="0">
            <a:spAutoFit/>
          </a:bodyPr>
          <a:lstStyle/>
          <a:p>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What is the workshop Model of Instruction?</a:t>
            </a:r>
            <a:endParaRPr lang="en-US" sz="2000" dirty="0">
              <a:latin typeface="Arial" pitchFamily="34" charset="0"/>
              <a:cs typeface="Arial" pitchFamily="34" charset="0"/>
            </a:endParaRPr>
          </a:p>
          <a:p>
            <a:r>
              <a:rPr lang="en-US" dirty="0">
                <a:latin typeface="Arial" pitchFamily="34" charset="0"/>
                <a:cs typeface="Arial" pitchFamily="34" charset="0"/>
              </a:rPr>
              <a:t>         (Page 15)</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What’s in a Junior Achievement kit?</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How do I use the Volunteer Guide?</a:t>
            </a:r>
          </a:p>
          <a:p>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How do I best prepare? </a:t>
            </a:r>
          </a:p>
          <a:p>
            <a:r>
              <a:rPr lang="en-US" dirty="0">
                <a:latin typeface="Arial" pitchFamily="34" charset="0"/>
                <a:cs typeface="Arial" pitchFamily="34" charset="0"/>
              </a:rPr>
              <a:t>         (Session Planning Tool – page 16)</a:t>
            </a:r>
            <a:endParaRPr lang="en-US" b="1" dirty="0">
              <a:latin typeface="Arial" pitchFamily="34" charset="0"/>
              <a:cs typeface="Arial" pitchFamily="34" charset="0"/>
            </a:endParaRPr>
          </a:p>
          <a:p>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9574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63E"/>
              </a:solidFill>
            </a:endParaRPr>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What Will I Teach?</a:t>
            </a:r>
            <a:br>
              <a:rPr lang="en-US" b="1" dirty="0">
                <a:solidFill>
                  <a:srgbClr val="D59844"/>
                </a:solidFill>
                <a:latin typeface="Garamond" pitchFamily="18" charset="0"/>
              </a:rPr>
            </a:br>
            <a:r>
              <a:rPr lang="en-US" sz="2400" b="1" dirty="0">
                <a:solidFill>
                  <a:srgbClr val="008751"/>
                </a:solidFill>
                <a:latin typeface="Arial" pitchFamily="34" charset="0"/>
                <a:cs typeface="Arial" pitchFamily="34" charset="0"/>
              </a:rPr>
              <a:t>Activity</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466630"/>
            <a:ext cx="3409565" cy="22730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55723" y="1752600"/>
            <a:ext cx="4841310" cy="4524315"/>
          </a:xfrm>
          <a:prstGeom prst="rect">
            <a:avLst/>
          </a:prstGeom>
          <a:noFill/>
        </p:spPr>
        <p:txBody>
          <a:bodyPr wrap="square" rtlCol="0">
            <a:spAutoFit/>
          </a:bodyPr>
          <a:lstStyle/>
          <a:p>
            <a:endParaRPr lang="en-US" sz="2200" dirty="0">
              <a:latin typeface="Arial" pitchFamily="34" charset="0"/>
              <a:cs typeface="Arial" pitchFamily="34" charset="0"/>
            </a:endParaRPr>
          </a:p>
          <a:p>
            <a:pPr marL="342900" indent="-342900">
              <a:buFont typeface="Arial" pitchFamily="34" charset="0"/>
              <a:buChar char="•"/>
            </a:pPr>
            <a:r>
              <a:rPr lang="en-US" sz="2200" dirty="0">
                <a:latin typeface="Arial" pitchFamily="34" charset="0"/>
                <a:cs typeface="Arial" pitchFamily="34" charset="0"/>
              </a:rPr>
              <a:t>Find materials needed for Session 1 and review Session1 in your Volunteer Guide</a:t>
            </a:r>
          </a:p>
          <a:p>
            <a:pPr marL="342900" indent="-342900">
              <a:buFont typeface="Arial" pitchFamily="34" charset="0"/>
              <a:buChar char="•"/>
            </a:pPr>
            <a:endParaRPr lang="en-US" sz="2200" dirty="0">
              <a:latin typeface="Arial" pitchFamily="34" charset="0"/>
              <a:cs typeface="Arial" pitchFamily="34" charset="0"/>
            </a:endParaRPr>
          </a:p>
          <a:p>
            <a:pPr marL="342900" indent="-342900">
              <a:buFont typeface="Arial" pitchFamily="34" charset="0"/>
              <a:buChar char="•"/>
            </a:pPr>
            <a:r>
              <a:rPr lang="en-US" sz="2200" dirty="0">
                <a:latin typeface="Arial" pitchFamily="34" charset="0"/>
                <a:cs typeface="Arial" pitchFamily="34" charset="0"/>
              </a:rPr>
              <a:t>Be prepared to </a:t>
            </a:r>
            <a:r>
              <a:rPr lang="en-US" sz="2200" b="1" dirty="0">
                <a:solidFill>
                  <a:srgbClr val="8CC63E"/>
                </a:solidFill>
                <a:latin typeface="Arial Black" panose="020B0A04020102020204" pitchFamily="34" charset="0"/>
                <a:cs typeface="Arial" pitchFamily="34" charset="0"/>
              </a:rPr>
              <a:t>SHOW </a:t>
            </a:r>
            <a:r>
              <a:rPr lang="en-US" sz="2200" dirty="0">
                <a:latin typeface="Arial" pitchFamily="34" charset="0"/>
                <a:cs typeface="Arial" pitchFamily="34" charset="0"/>
              </a:rPr>
              <a:t>materials and </a:t>
            </a:r>
            <a:r>
              <a:rPr lang="en-US" sz="2200" b="1" dirty="0">
                <a:solidFill>
                  <a:srgbClr val="8CC63E"/>
                </a:solidFill>
                <a:latin typeface="Arial Black" panose="020B0A04020102020204" pitchFamily="34" charset="0"/>
                <a:cs typeface="Arial" pitchFamily="34" charset="0"/>
              </a:rPr>
              <a:t>TELL</a:t>
            </a:r>
            <a:r>
              <a:rPr lang="en-US" sz="2200" dirty="0">
                <a:latin typeface="Arial" pitchFamily="34" charset="0"/>
                <a:cs typeface="Arial" pitchFamily="34" charset="0"/>
              </a:rPr>
              <a:t> us about your first session</a:t>
            </a:r>
          </a:p>
          <a:p>
            <a:pPr marL="342900" indent="-342900">
              <a:buFont typeface="Arial" pitchFamily="34" charset="0"/>
              <a:buChar char="•"/>
            </a:pPr>
            <a:endParaRPr lang="en-US" sz="2200" dirty="0">
              <a:latin typeface="Arial" pitchFamily="34" charset="0"/>
              <a:cs typeface="Arial" pitchFamily="34" charset="0"/>
            </a:endParaRPr>
          </a:p>
          <a:p>
            <a:pPr marL="342900" indent="-342900">
              <a:buFont typeface="Arial" pitchFamily="34" charset="0"/>
              <a:buChar char="•"/>
            </a:pPr>
            <a:r>
              <a:rPr lang="en-US" sz="2200" dirty="0">
                <a:latin typeface="Arial" pitchFamily="34" charset="0"/>
                <a:cs typeface="Arial" pitchFamily="34" charset="0"/>
              </a:rPr>
              <a:t>Not sure what to focus on?  Use page 16 in your Training Packet as a guide</a:t>
            </a:r>
            <a:endParaRPr lang="en-US" sz="22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10" name="TextBox 9"/>
          <p:cNvSpPr txBox="1"/>
          <p:nvPr/>
        </p:nvSpPr>
        <p:spPr>
          <a:xfrm>
            <a:off x="286203" y="1460212"/>
            <a:ext cx="2707905" cy="584775"/>
          </a:xfrm>
          <a:prstGeom prst="rect">
            <a:avLst/>
          </a:prstGeom>
          <a:noFill/>
        </p:spPr>
        <p:txBody>
          <a:bodyPr wrap="square" rtlCol="0">
            <a:spAutoFit/>
          </a:bodyPr>
          <a:lstStyle/>
          <a:p>
            <a:pPr algn="ctr"/>
            <a:r>
              <a:rPr lang="en-US" sz="3200" b="1" dirty="0">
                <a:solidFill>
                  <a:srgbClr val="D59844"/>
                </a:solidFill>
                <a:latin typeface="Garamond" pitchFamily="18" charset="0"/>
              </a:rPr>
              <a:t>Instructions</a:t>
            </a:r>
            <a:endParaRPr lang="en-US" sz="3200" b="1" dirty="0">
              <a:solidFill>
                <a:srgbClr val="92D050"/>
              </a:solidFill>
              <a:latin typeface="Arial" pitchFamily="34" charset="0"/>
              <a:cs typeface="Arial" pitchFamily="34" charset="0"/>
            </a:endParaRPr>
          </a:p>
        </p:txBody>
      </p:sp>
    </p:spTree>
    <p:extLst>
      <p:ext uri="{BB962C8B-B14F-4D97-AF65-F5344CB8AC3E}">
        <p14:creationId xmlns:p14="http://schemas.microsoft.com/office/powerpoint/2010/main" val="37414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What You Will Teach</a:t>
            </a:r>
            <a:br>
              <a:rPr lang="en-US" b="1" dirty="0">
                <a:solidFill>
                  <a:srgbClr val="D59844"/>
                </a:solidFill>
                <a:latin typeface="Garamond" pitchFamily="18" charset="0"/>
              </a:rPr>
            </a:br>
            <a:r>
              <a:rPr lang="en-US" sz="2400" b="1" dirty="0">
                <a:solidFill>
                  <a:srgbClr val="008751"/>
                </a:solidFill>
                <a:latin typeface="Arial" pitchFamily="34" charset="0"/>
                <a:cs typeface="Arial" pitchFamily="34" charset="0"/>
              </a:rPr>
              <a:t>Sharing and Reflection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sp>
        <p:nvSpPr>
          <p:cNvPr id="4" name="TextBox 3"/>
          <p:cNvSpPr txBox="1"/>
          <p:nvPr/>
        </p:nvSpPr>
        <p:spPr>
          <a:xfrm>
            <a:off x="4114800" y="1584542"/>
            <a:ext cx="4924033" cy="3970318"/>
          </a:xfrm>
          <a:prstGeom prst="rect">
            <a:avLst/>
          </a:prstGeom>
          <a:noFill/>
        </p:spPr>
        <p:txBody>
          <a:bodyPr wrap="square" rtlCol="0">
            <a:spAutoFit/>
          </a:bodyPr>
          <a:lstStyle/>
          <a:p>
            <a:pPr marL="342900" indent="-342900">
              <a:buFont typeface="Arial" pitchFamily="34" charset="0"/>
              <a:buChar char="•"/>
            </a:pPr>
            <a:r>
              <a:rPr lang="en-US" sz="2400" dirty="0">
                <a:latin typeface="Arial" pitchFamily="34" charset="0"/>
                <a:cs typeface="Arial" pitchFamily="34" charset="0"/>
              </a:rPr>
              <a:t>Show &amp; Tell</a:t>
            </a:r>
          </a:p>
          <a:p>
            <a:pPr lvl="1"/>
            <a:r>
              <a:rPr lang="en-US" i="1" dirty="0">
                <a:latin typeface="Arial" pitchFamily="34" charset="0"/>
                <a:cs typeface="Arial" pitchFamily="34" charset="0"/>
              </a:rPr>
              <a:t>Share session overview, session materials, and workplace connections</a:t>
            </a:r>
          </a:p>
          <a:p>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Teaching Tips video at </a:t>
            </a:r>
            <a:r>
              <a:rPr lang="en-US" sz="2400" dirty="0">
                <a:latin typeface="Arial" pitchFamily="34" charset="0"/>
                <a:cs typeface="Arial" pitchFamily="34" charset="0"/>
                <a:hlinkClick r:id="rId4"/>
              </a:rPr>
              <a:t>www.ja.org</a:t>
            </a:r>
            <a:r>
              <a:rPr lang="en-US" sz="2400" dirty="0">
                <a:latin typeface="Arial" pitchFamily="34" charset="0"/>
                <a:cs typeface="Arial" pitchFamily="34" charset="0"/>
              </a:rPr>
              <a:t> </a:t>
            </a:r>
          </a:p>
          <a:p>
            <a:pPr lvl="1"/>
            <a:r>
              <a:rPr lang="en-US" i="1" dirty="0">
                <a:latin typeface="Arial" pitchFamily="34" charset="0"/>
                <a:cs typeface="Arial" pitchFamily="34" charset="0"/>
              </a:rPr>
              <a:t>Click on: Get Involved; Volunteers; Volunteer Orientation DVD; Teaching Tips</a:t>
            </a:r>
          </a:p>
          <a:p>
            <a:pPr lvl="1"/>
            <a:endParaRPr lang="en-US" b="1"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Preparation</a:t>
            </a:r>
            <a:r>
              <a:rPr lang="en-US" dirty="0">
                <a:latin typeface="Arial" pitchFamily="34" charset="0"/>
                <a:cs typeface="Arial" pitchFamily="34" charset="0"/>
              </a:rPr>
              <a:t> </a:t>
            </a:r>
          </a:p>
          <a:p>
            <a:r>
              <a:rPr lang="en-US" dirty="0">
                <a:latin typeface="Arial" pitchFamily="34" charset="0"/>
                <a:cs typeface="Arial" pitchFamily="34" charset="0"/>
              </a:rPr>
              <a:t>         (Session Plan - page 17)</a:t>
            </a:r>
          </a:p>
          <a:p>
            <a:endParaRPr lang="en-US" sz="2400" b="1" dirty="0">
              <a:latin typeface="Arial" pitchFamily="34" charset="0"/>
              <a:cs typeface="Arial"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0825">
            <a:off x="-79375" y="1502432"/>
            <a:ext cx="4425950"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788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7826" y="6329838"/>
            <a:ext cx="1407105"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2" name="Title 1"/>
          <p:cNvSpPr>
            <a:spLocks noGrp="1"/>
          </p:cNvSpPr>
          <p:nvPr>
            <p:ph type="title"/>
          </p:nvPr>
        </p:nvSpPr>
        <p:spPr>
          <a:xfrm>
            <a:off x="0" y="304800"/>
            <a:ext cx="9144000" cy="792162"/>
          </a:xfrm>
        </p:spPr>
        <p:txBody>
          <a:bodyPr anchor="t">
            <a:noAutofit/>
          </a:bodyPr>
          <a:lstStyle/>
          <a:p>
            <a:r>
              <a:rPr lang="en-US" b="1" dirty="0">
                <a:solidFill>
                  <a:srgbClr val="D59844"/>
                </a:solidFill>
                <a:latin typeface="Garamond" pitchFamily="18" charset="0"/>
              </a:rPr>
              <a:t>K-12 Program Overview</a:t>
            </a:r>
          </a:p>
        </p:txBody>
      </p:sp>
      <p:sp>
        <p:nvSpPr>
          <p:cNvPr id="4" name="Rectangle 3"/>
          <p:cNvSpPr/>
          <p:nvPr/>
        </p:nvSpPr>
        <p:spPr>
          <a:xfrm>
            <a:off x="152400" y="1236820"/>
            <a:ext cx="2962275" cy="4716163"/>
          </a:xfrm>
          <a:prstGeom prst="rect">
            <a:avLst/>
          </a:prstGeom>
        </p:spPr>
        <p:txBody>
          <a:bodyPr wrap="square">
            <a:spAutoFit/>
          </a:bodyPr>
          <a:lstStyle/>
          <a:p>
            <a:pPr>
              <a:lnSpc>
                <a:spcPct val="80000"/>
              </a:lnSpc>
              <a:spcBef>
                <a:spcPts val="192"/>
              </a:spcBef>
              <a:defRPr/>
            </a:pPr>
            <a:r>
              <a:rPr lang="en-US" sz="1600" b="1" dirty="0">
                <a:latin typeface="Arial" charset="0"/>
              </a:rPr>
              <a:t>JA Ourselves</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Our Families</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Our Community</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Our City</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Our Region</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Our Nation</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Global Marketplace</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It’s My Future</a:t>
            </a:r>
            <a:br>
              <a:rPr lang="en-US" sz="1600" b="1" dirty="0">
                <a:latin typeface="Arial" charset="0"/>
              </a:rPr>
            </a:br>
            <a:endParaRPr lang="en-US" sz="1600" b="1" dirty="0">
              <a:latin typeface="Arial" charset="0"/>
            </a:endParaRPr>
          </a:p>
          <a:p>
            <a:pPr>
              <a:lnSpc>
                <a:spcPct val="80000"/>
              </a:lnSpc>
              <a:spcBef>
                <a:spcPts val="192"/>
              </a:spcBef>
              <a:defRPr/>
            </a:pPr>
            <a:r>
              <a:rPr lang="en-US" sz="1600" b="1" dirty="0">
                <a:latin typeface="Arial" charset="0"/>
              </a:rPr>
              <a:t>JA More than Money</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America Works</a:t>
            </a:r>
          </a:p>
          <a:p>
            <a:pPr>
              <a:lnSpc>
                <a:spcPct val="80000"/>
              </a:lnSpc>
              <a:spcBef>
                <a:spcPts val="192"/>
              </a:spcBef>
              <a:defRPr/>
            </a:pPr>
            <a:endParaRPr lang="en-US" sz="1600" b="1" dirty="0">
              <a:latin typeface="Arial" charset="0"/>
            </a:endParaRPr>
          </a:p>
          <a:p>
            <a:pPr>
              <a:lnSpc>
                <a:spcPct val="80000"/>
              </a:lnSpc>
              <a:spcBef>
                <a:spcPts val="192"/>
              </a:spcBef>
              <a:defRPr/>
            </a:pPr>
            <a:r>
              <a:rPr lang="en-US" sz="1600" b="1" dirty="0">
                <a:latin typeface="Arial" charset="0"/>
              </a:rPr>
              <a:t>JA It’s My Business!</a:t>
            </a:r>
          </a:p>
        </p:txBody>
      </p:sp>
      <p:sp>
        <p:nvSpPr>
          <p:cNvPr id="5" name="Rectangle 4"/>
          <p:cNvSpPr/>
          <p:nvPr/>
        </p:nvSpPr>
        <p:spPr>
          <a:xfrm>
            <a:off x="4495076" y="1219200"/>
            <a:ext cx="4572000" cy="4721292"/>
          </a:xfrm>
          <a:prstGeom prst="rect">
            <a:avLst/>
          </a:prstGeom>
        </p:spPr>
        <p:txBody>
          <a:bodyPr>
            <a:spAutoFit/>
          </a:bodyPr>
          <a:lstStyle/>
          <a:p>
            <a:pPr algn="r">
              <a:lnSpc>
                <a:spcPct val="80000"/>
              </a:lnSpc>
              <a:spcBef>
                <a:spcPct val="10000"/>
              </a:spcBef>
              <a:buClr>
                <a:schemeClr val="tx1"/>
              </a:buClr>
              <a:buSzPct val="100000"/>
              <a:defRPr/>
            </a:pPr>
            <a:r>
              <a:rPr lang="en-US" sz="1600" b="1" dirty="0">
                <a:latin typeface="Arial" charset="0"/>
              </a:rPr>
              <a:t>JA Economics for Success</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Be Entrepreneurial</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Personal Finance</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Titan</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Company Program</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Economics</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Exploring Economics</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Career Success </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You’re Hired</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Map Your Success</a:t>
            </a:r>
          </a:p>
          <a:p>
            <a:pPr algn="r">
              <a:lnSpc>
                <a:spcPct val="80000"/>
              </a:lnSpc>
              <a:spcBef>
                <a:spcPct val="10000"/>
              </a:spcBef>
              <a:buClr>
                <a:schemeClr val="tx1"/>
              </a:buClr>
              <a:buSzPct val="100000"/>
              <a:defRPr/>
            </a:pPr>
            <a:endParaRPr lang="en-US" sz="1600" b="1" dirty="0">
              <a:latin typeface="Arial" charset="0"/>
            </a:endParaRPr>
          </a:p>
          <a:p>
            <a:pPr algn="r">
              <a:lnSpc>
                <a:spcPct val="80000"/>
              </a:lnSpc>
              <a:spcBef>
                <a:spcPct val="10000"/>
              </a:spcBef>
              <a:buClr>
                <a:schemeClr val="tx1"/>
              </a:buClr>
              <a:buSzPct val="100000"/>
              <a:defRPr/>
            </a:pPr>
            <a:r>
              <a:rPr lang="en-US" sz="1600" b="1" dirty="0">
                <a:latin typeface="Arial" charset="0"/>
              </a:rPr>
              <a:t>JA Student Stock Market Challenge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725" y="1464866"/>
            <a:ext cx="2508885" cy="3772759"/>
          </a:xfrm>
          <a:prstGeom prst="rect">
            <a:avLst/>
          </a:prstGeom>
        </p:spPr>
      </p:pic>
    </p:spTree>
    <p:extLst>
      <p:ext uri="{BB962C8B-B14F-4D97-AF65-F5344CB8AC3E}">
        <p14:creationId xmlns:p14="http://schemas.microsoft.com/office/powerpoint/2010/main" val="63358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What Are My Next Steps?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2618" b="99302" l="3310" r="96901">
                        <a14:foregroundMark x1="9718" y1="81065" x2="9718" y2="81065"/>
                        <a14:foregroundMark x1="9718" y1="84991" x2="9718" y2="84991"/>
                        <a14:foregroundMark x1="8451" y1="89791" x2="8451" y2="89791"/>
                        <a14:foregroundMark x1="7817" y1="89005" x2="7817" y2="89005"/>
                        <a14:foregroundMark x1="70704" y1="28185" x2="70704" y2="28185"/>
                        <a14:foregroundMark x1="69437" y1="26614" x2="69437" y2="26614"/>
                        <a14:foregroundMark x1="71972" y1="30890" x2="71972" y2="30890"/>
                        <a14:foregroundMark x1="38732" y1="93194" x2="38732" y2="93194"/>
                        <a14:foregroundMark x1="38732" y1="93717" x2="38732" y2="93717"/>
                      </a14:backgroundRemoval>
                    </a14:imgEffect>
                  </a14:imgLayer>
                </a14:imgProps>
              </a:ext>
              <a:ext uri="{28A0092B-C50C-407E-A947-70E740481C1C}">
                <a14:useLocalDpi xmlns:a14="http://schemas.microsoft.com/office/drawing/2010/main"/>
              </a:ext>
            </a:extLst>
          </a:blip>
          <a:stretch>
            <a:fillRect/>
          </a:stretch>
        </p:blipFill>
        <p:spPr>
          <a:xfrm>
            <a:off x="-3412" y="2895600"/>
            <a:ext cx="4485588" cy="3619500"/>
          </a:xfrm>
          <a:prstGeom prst="rect">
            <a:avLst/>
          </a:prstGeom>
        </p:spPr>
      </p:pic>
      <p:sp>
        <p:nvSpPr>
          <p:cNvPr id="8" name="TextBox 7"/>
          <p:cNvSpPr txBox="1"/>
          <p:nvPr/>
        </p:nvSpPr>
        <p:spPr>
          <a:xfrm>
            <a:off x="3886200" y="1066800"/>
            <a:ext cx="5257800" cy="4893647"/>
          </a:xfrm>
          <a:prstGeom prst="rect">
            <a:avLst/>
          </a:prstGeom>
          <a:noFill/>
        </p:spPr>
        <p:txBody>
          <a:bodyPr wrap="square" rtlCol="0">
            <a:spAutoFit/>
          </a:bodyPr>
          <a:lstStyle/>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What is the plan for ongoing communication?</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What do I do with the materials after completing the JA program?</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What questions does the group still have?</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How do I verify that I finished all of the JA sessions and give feedback?</a:t>
            </a:r>
          </a:p>
        </p:txBody>
      </p:sp>
    </p:spTree>
    <p:extLst>
      <p:ext uri="{BB962C8B-B14F-4D97-AF65-F5344CB8AC3E}">
        <p14:creationId xmlns:p14="http://schemas.microsoft.com/office/powerpoint/2010/main" val="295238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Connect With Us!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Rectangle 6"/>
          <p:cNvSpPr>
            <a:spLocks noChangeArrowheads="1"/>
          </p:cNvSpPr>
          <p:nvPr/>
        </p:nvSpPr>
        <p:spPr bwMode="auto">
          <a:xfrm>
            <a:off x="0" y="70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942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139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8" name="Picture 1" descr="Description: facebook-emai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120" y="133433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Description: linkedi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120" y="334863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Description: twitt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12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18840" y="1265158"/>
            <a:ext cx="3972560" cy="1200329"/>
          </a:xfrm>
          <a:prstGeom prst="rect">
            <a:avLst/>
          </a:prstGeom>
          <a:noFill/>
        </p:spPr>
        <p:txBody>
          <a:bodyPr wrap="square" rtlCol="0">
            <a:spAutoFit/>
          </a:bodyPr>
          <a:lstStyle/>
          <a:p>
            <a:r>
              <a:rPr lang="en-US" b="1" dirty="0">
                <a:latin typeface="Arial" pitchFamily="34" charset="0"/>
                <a:cs typeface="Arial" pitchFamily="34" charset="0"/>
              </a:rPr>
              <a:t>Like</a:t>
            </a:r>
            <a:r>
              <a:rPr lang="en-US" dirty="0">
                <a:latin typeface="Arial" pitchFamily="34" charset="0"/>
                <a:cs typeface="Arial" pitchFamily="34" charset="0"/>
              </a:rPr>
              <a:t> our Facebook Page!</a:t>
            </a:r>
          </a:p>
          <a:p>
            <a:r>
              <a:rPr lang="en-US" dirty="0">
                <a:latin typeface="Arial" pitchFamily="34" charset="0"/>
                <a:cs typeface="Arial" pitchFamily="34" charset="0"/>
              </a:rPr>
              <a:t>Junior Achievement of Arizona</a:t>
            </a:r>
          </a:p>
          <a:p>
            <a:r>
              <a:rPr lang="en-US" dirty="0">
                <a:latin typeface="Arial" pitchFamily="34" charset="0"/>
                <a:cs typeface="Arial" pitchFamily="34" charset="0"/>
                <a:hlinkClick r:id="rId10"/>
              </a:rPr>
              <a:t>https://www.facebook.com/JAArizona</a:t>
            </a: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20" name="TextBox 19"/>
          <p:cNvSpPr txBox="1"/>
          <p:nvPr/>
        </p:nvSpPr>
        <p:spPr>
          <a:xfrm>
            <a:off x="3489960" y="2280821"/>
            <a:ext cx="3291840" cy="1200329"/>
          </a:xfrm>
          <a:prstGeom prst="rect">
            <a:avLst/>
          </a:prstGeom>
          <a:noFill/>
        </p:spPr>
        <p:txBody>
          <a:bodyPr wrap="square" rtlCol="0">
            <a:spAutoFit/>
          </a:bodyPr>
          <a:lstStyle/>
          <a:p>
            <a:r>
              <a:rPr lang="en-US" b="1" dirty="0">
                <a:latin typeface="Arial" pitchFamily="34" charset="0"/>
                <a:cs typeface="Arial" pitchFamily="34" charset="0"/>
              </a:rPr>
              <a:t>Follow</a:t>
            </a:r>
            <a:r>
              <a:rPr lang="en-US" dirty="0">
                <a:latin typeface="Arial" pitchFamily="34" charset="0"/>
                <a:cs typeface="Arial" pitchFamily="34" charset="0"/>
              </a:rPr>
              <a:t> us on Twitter</a:t>
            </a:r>
          </a:p>
          <a:p>
            <a:r>
              <a:rPr lang="en-US" dirty="0">
                <a:latin typeface="Arial" pitchFamily="34" charset="0"/>
                <a:cs typeface="Arial" pitchFamily="34" charset="0"/>
              </a:rPr>
              <a:t>Junior Achievement of Arizona</a:t>
            </a:r>
          </a:p>
          <a:p>
            <a:r>
              <a:rPr lang="en-US" dirty="0">
                <a:latin typeface="Arial" pitchFamily="34" charset="0"/>
                <a:cs typeface="Arial" pitchFamily="34" charset="0"/>
                <a:hlinkClick r:id="rId11"/>
              </a:rPr>
              <a:t>https://twitter.com/JAArizona</a:t>
            </a: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21" name="TextBox 20"/>
          <p:cNvSpPr txBox="1"/>
          <p:nvPr/>
        </p:nvSpPr>
        <p:spPr>
          <a:xfrm>
            <a:off x="3505200" y="3296484"/>
            <a:ext cx="3505200" cy="923330"/>
          </a:xfrm>
          <a:prstGeom prst="rect">
            <a:avLst/>
          </a:prstGeom>
          <a:noFill/>
        </p:spPr>
        <p:txBody>
          <a:bodyPr wrap="square" rtlCol="0">
            <a:spAutoFit/>
          </a:bodyPr>
          <a:lstStyle/>
          <a:p>
            <a:r>
              <a:rPr lang="en-US" b="1" dirty="0">
                <a:latin typeface="Arial" pitchFamily="34" charset="0"/>
                <a:cs typeface="Arial" pitchFamily="34" charset="0"/>
              </a:rPr>
              <a:t>Link</a:t>
            </a:r>
            <a:r>
              <a:rPr lang="en-US" dirty="0">
                <a:latin typeface="Arial" pitchFamily="34" charset="0"/>
                <a:cs typeface="Arial" pitchFamily="34" charset="0"/>
              </a:rPr>
              <a:t> to our Group and Follow us</a:t>
            </a:r>
          </a:p>
          <a:p>
            <a:r>
              <a:rPr lang="en-US" dirty="0">
                <a:latin typeface="Arial" pitchFamily="34" charset="0"/>
                <a:cs typeface="Arial" pitchFamily="34" charset="0"/>
              </a:rPr>
              <a:t>Junior Achievement of Arizona</a:t>
            </a:r>
          </a:p>
          <a:p>
            <a:endParaRPr lang="en-US" dirty="0">
              <a:latin typeface="Arial" pitchFamily="34" charset="0"/>
              <a:cs typeface="Arial" pitchFamily="34" charset="0"/>
            </a:endParaRPr>
          </a:p>
        </p:txBody>
      </p:sp>
      <p:sp>
        <p:nvSpPr>
          <p:cNvPr id="3" name="TextBox 2"/>
          <p:cNvSpPr txBox="1"/>
          <p:nvPr/>
        </p:nvSpPr>
        <p:spPr>
          <a:xfrm>
            <a:off x="381000" y="4419600"/>
            <a:ext cx="8382000" cy="1508105"/>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Visit the Junior Achievement of Arizona website at </a:t>
            </a:r>
            <a:r>
              <a:rPr lang="en-US" sz="2000" b="1" dirty="0">
                <a:latin typeface="Arial" panose="020B0604020202020204" pitchFamily="34" charset="0"/>
                <a:cs typeface="Arial" panose="020B0604020202020204" pitchFamily="34" charset="0"/>
                <a:hlinkClick r:id="rId12"/>
              </a:rPr>
              <a:t>www.jaaz/org</a:t>
            </a: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Please be sure to turn in all paperwork and your training </a:t>
            </a:r>
          </a:p>
          <a:p>
            <a:pPr algn="ctr"/>
            <a:r>
              <a:rPr lang="en-US" b="1" dirty="0">
                <a:latin typeface="Arial" panose="020B0604020202020204" pitchFamily="34" charset="0"/>
                <a:cs typeface="Arial" panose="020B0604020202020204" pitchFamily="34" charset="0"/>
              </a:rPr>
              <a:t>evaluation (page 18) before you leave.  Thank you! </a:t>
            </a:r>
            <a:endParaRPr lang="en-US" b="1" dirty="0">
              <a:solidFill>
                <a:srgbClr val="33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830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Agenda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5467">
            <a:off x="505033" y="1993107"/>
            <a:ext cx="4490114" cy="2993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5486400" y="1220746"/>
            <a:ext cx="3538104" cy="5447645"/>
          </a:xfrm>
          <a:prstGeom prst="rect">
            <a:avLst/>
          </a:prstGeom>
          <a:noFill/>
        </p:spPr>
        <p:txBody>
          <a:bodyPr wrap="square" rtlCol="0">
            <a:spAutoFit/>
          </a:bodyPr>
          <a:lstStyle/>
          <a:p>
            <a:r>
              <a:rPr lang="en-US" sz="2200" dirty="0">
                <a:latin typeface="Arial" pitchFamily="34" charset="0"/>
                <a:cs typeface="Arial" pitchFamily="34" charset="0"/>
              </a:rPr>
              <a:t>Introduction</a:t>
            </a:r>
          </a:p>
          <a:p>
            <a:endParaRPr lang="en-US" sz="2200" dirty="0">
              <a:latin typeface="Arial" pitchFamily="34" charset="0"/>
              <a:cs typeface="Arial" pitchFamily="34" charset="0"/>
            </a:endParaRPr>
          </a:p>
          <a:p>
            <a:r>
              <a:rPr lang="en-US" sz="2200" dirty="0">
                <a:latin typeface="Arial" pitchFamily="34" charset="0"/>
                <a:cs typeface="Arial" pitchFamily="34" charset="0"/>
              </a:rPr>
              <a:t>Workshop 1: Student Engagement Strategies</a:t>
            </a:r>
          </a:p>
          <a:p>
            <a:endParaRPr lang="en-US" sz="2200" i="1" dirty="0">
              <a:latin typeface="Arial" pitchFamily="34" charset="0"/>
              <a:cs typeface="Arial" pitchFamily="34" charset="0"/>
            </a:endParaRPr>
          </a:p>
          <a:p>
            <a:r>
              <a:rPr lang="en-US" sz="2200" dirty="0">
                <a:latin typeface="Arial" pitchFamily="34" charset="0"/>
                <a:cs typeface="Arial" pitchFamily="34" charset="0"/>
              </a:rPr>
              <a:t>Workshop 2: Session Planning			</a:t>
            </a:r>
          </a:p>
          <a:p>
            <a:r>
              <a:rPr lang="en-US" sz="2200" dirty="0">
                <a:latin typeface="Arial" pitchFamily="34" charset="0"/>
                <a:cs typeface="Arial" pitchFamily="34" charset="0"/>
              </a:rPr>
              <a:t>Workshop 3: Session Practice			</a:t>
            </a:r>
          </a:p>
          <a:p>
            <a:r>
              <a:rPr lang="en-US" sz="2200" dirty="0">
                <a:latin typeface="Arial" pitchFamily="34" charset="0"/>
                <a:cs typeface="Arial" pitchFamily="34" charset="0"/>
              </a:rPr>
              <a:t>Closing &amp; Evaluation	</a:t>
            </a:r>
          </a:p>
          <a:p>
            <a:endParaRPr lang="en-US" sz="2200" dirty="0">
              <a:latin typeface="Arial" pitchFamily="34" charset="0"/>
              <a:cs typeface="Arial" pitchFamily="34" charset="0"/>
            </a:endParaRPr>
          </a:p>
          <a:p>
            <a:r>
              <a:rPr lang="en-US" sz="2200" dirty="0">
                <a:latin typeface="Arial" pitchFamily="34" charset="0"/>
                <a:cs typeface="Arial" pitchFamily="34" charset="0"/>
              </a:rPr>
              <a:t>Junior Achievement Tour</a:t>
            </a:r>
          </a:p>
          <a:p>
            <a:endParaRPr lang="en-US" sz="22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51945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48930"/>
            <a:ext cx="8763000" cy="769441"/>
          </a:xfrm>
          <a:prstGeom prst="rect">
            <a:avLst/>
          </a:prstGeom>
          <a:noFill/>
        </p:spPr>
        <p:txBody>
          <a:bodyPr wrap="square" rtlCol="0">
            <a:spAutoFit/>
          </a:bodyPr>
          <a:lstStyle/>
          <a:p>
            <a:pPr algn="ctr"/>
            <a:r>
              <a:rPr lang="en-US" sz="4400" b="1" dirty="0">
                <a:solidFill>
                  <a:srgbClr val="D59844"/>
                </a:solidFill>
                <a:latin typeface="Garamond" pitchFamily="18" charset="0"/>
              </a:rPr>
              <a:t>What is Junior Achievement?</a:t>
            </a:r>
            <a:endParaRPr lang="en-US" sz="1700" b="1" dirty="0">
              <a:solidFill>
                <a:srgbClr val="8CC63E"/>
              </a:solidFill>
              <a:latin typeface="Arial" pitchFamily="34" charset="0"/>
              <a:cs typeface="Arial" pitchFamily="34" charset="0"/>
            </a:endParaRPr>
          </a:p>
        </p:txBody>
      </p:sp>
      <p:sp>
        <p:nvSpPr>
          <p:cNvPr id="10" name="Rectangle 9"/>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12" name="TextBox 11"/>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2" name="Rectangle 1"/>
          <p:cNvSpPr/>
          <p:nvPr/>
        </p:nvSpPr>
        <p:spPr>
          <a:xfrm>
            <a:off x="3200400" y="5245905"/>
            <a:ext cx="2514600" cy="369332"/>
          </a:xfrm>
          <a:prstGeom prst="rect">
            <a:avLst/>
          </a:prstGeom>
        </p:spPr>
        <p:txBody>
          <a:bodyPr wrap="square">
            <a:spAutoFit/>
          </a:bodyPr>
          <a:lstStyle/>
          <a:p>
            <a:r>
              <a:rPr lang="en-US" dirty="0">
                <a:hlinkClick r:id="rId4"/>
              </a:rPr>
              <a:t>Click HERE to play video</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524000"/>
            <a:ext cx="5181600" cy="3454400"/>
          </a:xfrm>
          <a:prstGeom prst="rect">
            <a:avLst/>
          </a:prstGeom>
        </p:spPr>
      </p:pic>
    </p:spTree>
    <p:extLst>
      <p:ext uri="{BB962C8B-B14F-4D97-AF65-F5344CB8AC3E}">
        <p14:creationId xmlns:p14="http://schemas.microsoft.com/office/powerpoint/2010/main" val="152776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7826" y="6329838"/>
            <a:ext cx="1407105"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2" name="Title 1"/>
          <p:cNvSpPr>
            <a:spLocks noGrp="1"/>
          </p:cNvSpPr>
          <p:nvPr>
            <p:ph type="title"/>
          </p:nvPr>
        </p:nvSpPr>
        <p:spPr>
          <a:xfrm>
            <a:off x="0" y="457200"/>
            <a:ext cx="9144000" cy="914400"/>
          </a:xfrm>
        </p:spPr>
        <p:txBody>
          <a:bodyPr anchor="t">
            <a:noAutofit/>
          </a:bodyPr>
          <a:lstStyle/>
          <a:p>
            <a:r>
              <a:rPr lang="en-US" b="1" dirty="0">
                <a:solidFill>
                  <a:srgbClr val="D59844"/>
                </a:solidFill>
                <a:latin typeface="Garamond" pitchFamily="18" charset="0"/>
              </a:rPr>
              <a:t>Did you know?</a:t>
            </a:r>
          </a:p>
        </p:txBody>
      </p:sp>
      <p:sp>
        <p:nvSpPr>
          <p:cNvPr id="11" name="Rectangle 3"/>
          <p:cNvSpPr txBox="1">
            <a:spLocks noChangeArrowheads="1"/>
          </p:cNvSpPr>
          <p:nvPr/>
        </p:nvSpPr>
        <p:spPr>
          <a:xfrm>
            <a:off x="304800" y="1371600"/>
            <a:ext cx="8550131" cy="4572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altLang="en-US" sz="8000" dirty="0">
                <a:latin typeface="Arial" panose="020B0604020202020204" pitchFamily="34" charset="0"/>
                <a:cs typeface="Arial" panose="020B0604020202020204" pitchFamily="34" charset="0"/>
              </a:rPr>
              <a:t>With one of the highest dropout rates in the nation, Arizona’s kids are dropping out at a rate of 48 per day.  </a:t>
            </a:r>
          </a:p>
          <a:p>
            <a:pPr marL="0" indent="0">
              <a:lnSpc>
                <a:spcPct val="120000"/>
              </a:lnSpc>
              <a:spcBef>
                <a:spcPts val="0"/>
              </a:spcBef>
              <a:buNone/>
            </a:pPr>
            <a:endParaRPr lang="en-US" sz="4000" dirty="0">
              <a:latin typeface="Arial" panose="020B0604020202020204" pitchFamily="34" charset="0"/>
              <a:cs typeface="Arial" panose="020B0604020202020204" pitchFamily="34" charset="0"/>
            </a:endParaRPr>
          </a:p>
          <a:p>
            <a:pPr>
              <a:lnSpc>
                <a:spcPct val="120000"/>
              </a:lnSpc>
              <a:spcBef>
                <a:spcPts val="0"/>
              </a:spcBef>
            </a:pPr>
            <a:r>
              <a:rPr lang="en-US" sz="8000" dirty="0">
                <a:solidFill>
                  <a:srgbClr val="008751"/>
                </a:solidFill>
                <a:latin typeface="Arial" panose="020B0604020202020204" pitchFamily="34" charset="0"/>
                <a:cs typeface="Arial" panose="020B0604020202020204" pitchFamily="34" charset="0"/>
              </a:rPr>
              <a:t>Of every 10 students entering Arizona high schools, only 7 graduate. </a:t>
            </a:r>
          </a:p>
          <a:p>
            <a:pPr marL="0" indent="0">
              <a:lnSpc>
                <a:spcPct val="120000"/>
              </a:lnSpc>
              <a:spcBef>
                <a:spcPts val="0"/>
              </a:spcBef>
              <a:buNone/>
            </a:pPr>
            <a:endParaRPr lang="en-US" sz="2000" dirty="0">
              <a:latin typeface="Arial" panose="020B0604020202020204" pitchFamily="34" charset="0"/>
              <a:cs typeface="Arial" panose="020B0604020202020204" pitchFamily="34" charset="0"/>
            </a:endParaRPr>
          </a:p>
          <a:p>
            <a:pPr>
              <a:lnSpc>
                <a:spcPct val="120000"/>
              </a:lnSpc>
              <a:spcBef>
                <a:spcPts val="0"/>
              </a:spcBef>
            </a:pPr>
            <a:endParaRPr lang="en-US" sz="4000" dirty="0">
              <a:latin typeface="Arial" panose="020B0604020202020204" pitchFamily="34" charset="0"/>
              <a:cs typeface="Arial" panose="020B0604020202020204" pitchFamily="34" charset="0"/>
            </a:endParaRPr>
          </a:p>
          <a:p>
            <a:pPr>
              <a:lnSpc>
                <a:spcPct val="120000"/>
              </a:lnSpc>
              <a:spcBef>
                <a:spcPts val="0"/>
              </a:spcBef>
            </a:pPr>
            <a:r>
              <a:rPr lang="en-US" sz="8000" dirty="0">
                <a:latin typeface="Arial" panose="020B0604020202020204" pitchFamily="34" charset="0"/>
                <a:cs typeface="Arial" panose="020B0604020202020204" pitchFamily="34" charset="0"/>
              </a:rPr>
              <a:t>According to Money Management International, young people ages 21-25 are one of the fastest growing groups filing for bankruptcy.</a:t>
            </a:r>
          </a:p>
          <a:p>
            <a:pPr>
              <a:lnSpc>
                <a:spcPct val="120000"/>
              </a:lnSpc>
              <a:spcBef>
                <a:spcPts val="0"/>
              </a:spcBef>
            </a:pPr>
            <a:endParaRPr lang="en-US" sz="4400" dirty="0">
              <a:latin typeface="Arial" panose="020B0604020202020204" pitchFamily="34" charset="0"/>
              <a:cs typeface="Arial" panose="020B0604020202020204" pitchFamily="34" charset="0"/>
            </a:endParaRPr>
          </a:p>
          <a:p>
            <a:pPr>
              <a:lnSpc>
                <a:spcPct val="120000"/>
              </a:lnSpc>
              <a:spcBef>
                <a:spcPts val="0"/>
              </a:spcBef>
            </a:pPr>
            <a:endParaRPr lang="en-US" altLang="en-US" sz="2400" i="1" dirty="0">
              <a:latin typeface="Arial" panose="020B0604020202020204" pitchFamily="34" charset="0"/>
              <a:cs typeface="Arial" panose="020B0604020202020204" pitchFamily="34" charset="0"/>
            </a:endParaRPr>
          </a:p>
          <a:p>
            <a:pPr marL="342900" lvl="1" indent="-342900">
              <a:lnSpc>
                <a:spcPct val="120000"/>
              </a:lnSpc>
              <a:spcBef>
                <a:spcPts val="0"/>
              </a:spcBef>
              <a:buFont typeface="Arial" pitchFamily="34" charset="0"/>
              <a:buChar char="•"/>
            </a:pPr>
            <a:r>
              <a:rPr lang="en-US" altLang="en-US" sz="8000" dirty="0">
                <a:solidFill>
                  <a:srgbClr val="008751"/>
                </a:solidFill>
                <a:latin typeface="Arial" panose="020B0604020202020204" pitchFamily="34" charset="0"/>
                <a:cs typeface="Arial" panose="020B0604020202020204" pitchFamily="34" charset="0"/>
              </a:rPr>
              <a:t>Employers report that nearly 70% of high school graduates are deficient in critical thinking and problem solving.</a:t>
            </a:r>
            <a:endParaRPr lang="en-US" sz="8000" dirty="0">
              <a:solidFill>
                <a:srgbClr val="008751"/>
              </a:solidFill>
              <a:latin typeface="Arial" panose="020B0604020202020204" pitchFamily="34" charset="0"/>
              <a:cs typeface="Arial" panose="020B0604020202020204" pitchFamily="34" charset="0"/>
            </a:endParaRPr>
          </a:p>
          <a:p>
            <a:pPr marL="342900" lvl="1" indent="-342900">
              <a:buFont typeface="Arial" pitchFamily="34" charset="0"/>
              <a:buChar char="•"/>
            </a:pPr>
            <a:endParaRPr lang="en-US" sz="4400" dirty="0">
              <a:latin typeface="Arial" panose="020B0604020202020204" pitchFamily="34" charset="0"/>
              <a:cs typeface="Arial" panose="020B0604020202020204" pitchFamily="34" charset="0"/>
            </a:endParaRPr>
          </a:p>
          <a:p>
            <a:pPr marL="342900" lvl="1" indent="-342900">
              <a:buFont typeface="Arial" pitchFamily="34" charset="0"/>
              <a:buChar char="•"/>
            </a:pPr>
            <a:r>
              <a:rPr lang="en-US" sz="8000" dirty="0">
                <a:latin typeface="Arial" panose="020B0604020202020204" pitchFamily="34" charset="0"/>
                <a:cs typeface="Arial" panose="020B0604020202020204" pitchFamily="34" charset="0"/>
              </a:rPr>
              <a:t>Economic education is only a half credit requirement upon graduation in Arizona, thus reducing the focus on the global economy and personal finance for students in our schools. </a:t>
            </a:r>
          </a:p>
          <a:p>
            <a:pPr marL="342900" lvl="1" indent="-342900">
              <a:buFont typeface="Arial" pitchFamily="34" charset="0"/>
              <a:buChar char="•"/>
            </a:pPr>
            <a:endParaRPr lang="en-US" sz="4000" dirty="0">
              <a:latin typeface="Arial" panose="020B0604020202020204" pitchFamily="34" charset="0"/>
              <a:cs typeface="Arial" panose="020B0604020202020204" pitchFamily="34" charset="0"/>
            </a:endParaRPr>
          </a:p>
          <a:p>
            <a:pPr algn="ctr">
              <a:lnSpc>
                <a:spcPct val="120000"/>
              </a:lnSpc>
              <a:spcBef>
                <a:spcPts val="0"/>
              </a:spcBef>
              <a:buFontTx/>
              <a:buNone/>
            </a:pPr>
            <a:endParaRPr lang="en-US" sz="1200" dirty="0">
              <a:solidFill>
                <a:srgbClr val="626366"/>
              </a:solidFill>
              <a:latin typeface="Arial" pitchFamily="34" charset="0"/>
              <a:cs typeface="Arial" pitchFamily="34" charset="0"/>
            </a:endParaRPr>
          </a:p>
          <a:p>
            <a:pPr algn="ctr">
              <a:lnSpc>
                <a:spcPct val="120000"/>
              </a:lnSpc>
              <a:spcBef>
                <a:spcPts val="0"/>
              </a:spcBef>
              <a:buFontTx/>
              <a:buNone/>
            </a:pPr>
            <a:r>
              <a:rPr lang="en-US" sz="4800" dirty="0">
                <a:solidFill>
                  <a:srgbClr val="626366"/>
                </a:solidFill>
                <a:latin typeface="Arial" pitchFamily="34" charset="0"/>
                <a:cs typeface="Arial" pitchFamily="34" charset="0"/>
              </a:rPr>
              <a:t>Sources – AZ Community Foundation, United Way Human Resource Professionals, </a:t>
            </a:r>
          </a:p>
          <a:p>
            <a:pPr algn="ctr">
              <a:lnSpc>
                <a:spcPct val="120000"/>
              </a:lnSpc>
              <a:spcBef>
                <a:spcPts val="0"/>
              </a:spcBef>
              <a:buFontTx/>
              <a:buNone/>
            </a:pPr>
            <a:r>
              <a:rPr lang="en-US" sz="4800" dirty="0">
                <a:solidFill>
                  <a:srgbClr val="626366"/>
                </a:solidFill>
                <a:latin typeface="Arial" pitchFamily="34" charset="0"/>
                <a:cs typeface="Arial" pitchFamily="34" charset="0"/>
              </a:rPr>
              <a:t>&amp; Ellis Center for Educational Excellence</a:t>
            </a:r>
          </a:p>
          <a:p>
            <a:pPr>
              <a:lnSpc>
                <a:spcPct val="80000"/>
              </a:lnSpc>
              <a:buFontTx/>
              <a:buNone/>
            </a:pPr>
            <a:endParaRPr lang="en-US" sz="1200" dirty="0">
              <a:latin typeface="Helvetica" pitchFamily="34" charset="0"/>
            </a:endParaRPr>
          </a:p>
        </p:txBody>
      </p:sp>
    </p:spTree>
    <p:extLst>
      <p:ext uri="{BB962C8B-B14F-4D97-AF65-F5344CB8AC3E}">
        <p14:creationId xmlns:p14="http://schemas.microsoft.com/office/powerpoint/2010/main" val="21819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685800"/>
            <a:chOff x="0" y="6172200"/>
            <a:chExt cx="9144000" cy="68580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4763" y="6331998"/>
              <a:ext cx="1393231" cy="43374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grpSp>
      <p:sp>
        <p:nvSpPr>
          <p:cNvPr id="2" name="Title 1"/>
          <p:cNvSpPr>
            <a:spLocks noGrp="1"/>
          </p:cNvSpPr>
          <p:nvPr>
            <p:ph type="title"/>
          </p:nvPr>
        </p:nvSpPr>
        <p:spPr>
          <a:xfrm>
            <a:off x="381000" y="838200"/>
            <a:ext cx="6096000" cy="792162"/>
          </a:xfrm>
        </p:spPr>
        <p:txBody>
          <a:bodyPr anchor="t">
            <a:noAutofit/>
          </a:bodyPr>
          <a:lstStyle/>
          <a:p>
            <a:r>
              <a:rPr lang="en-US" b="1" dirty="0">
                <a:solidFill>
                  <a:srgbClr val="D59844"/>
                </a:solidFill>
                <a:latin typeface="Garamond" pitchFamily="18" charset="0"/>
              </a:rPr>
              <a:t>You + JA = The Solution</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4849" y="304800"/>
            <a:ext cx="2171700" cy="1447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341889" y="2057400"/>
            <a:ext cx="8460222" cy="3908762"/>
          </a:xfrm>
          <a:prstGeom prst="rect">
            <a:avLst/>
          </a:prstGeom>
        </p:spPr>
        <p:txBody>
          <a:bodyPr wrap="square">
            <a:spAutoFit/>
          </a:bodyPr>
          <a:lstStyle/>
          <a:p>
            <a:pPr marL="285750" lvl="1" indent="-285750">
              <a:buFont typeface="Arial" panose="020B0604020202020204" pitchFamily="34" charset="0"/>
              <a:buChar char="•"/>
            </a:pPr>
            <a:r>
              <a:rPr lang="en-US" sz="2000" dirty="0">
                <a:solidFill>
                  <a:srgbClr val="008751"/>
                </a:solidFill>
                <a:latin typeface="Arial" panose="020B0604020202020204" pitchFamily="34" charset="0"/>
                <a:cs typeface="Arial" panose="020B0604020202020204" pitchFamily="34" charset="0"/>
              </a:rPr>
              <a:t>JA students outperform other non-JA students on objective-referenced tests and have a more positive self-concept and higher self-esteem.</a:t>
            </a:r>
          </a:p>
          <a:p>
            <a:pPr marL="0" lvl="1"/>
            <a:endParaRPr lang="en-US" sz="2000" dirty="0">
              <a:solidFill>
                <a:srgbClr val="0087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JA students are more likely to graduate high school (</a:t>
            </a:r>
            <a:r>
              <a:rPr lang="en-US" sz="2000" b="1" dirty="0">
                <a:latin typeface="Arial" panose="020B0604020202020204" pitchFamily="34" charset="0"/>
                <a:cs typeface="Arial" panose="020B0604020202020204" pitchFamily="34" charset="0"/>
              </a:rPr>
              <a:t>93</a:t>
            </a:r>
            <a:r>
              <a:rPr lang="en-US" sz="2000" dirty="0">
                <a:latin typeface="Arial" panose="020B0604020202020204" pitchFamily="34" charset="0"/>
                <a:cs typeface="Arial" panose="020B0604020202020204" pitchFamily="34" charset="0"/>
              </a:rPr>
              <a:t>% versus </a:t>
            </a:r>
            <a:r>
              <a:rPr lang="en-US" sz="2000" b="1" dirty="0">
                <a:latin typeface="Arial" panose="020B0604020202020204" pitchFamily="34" charset="0"/>
                <a:cs typeface="Arial" panose="020B0604020202020204" pitchFamily="34" charset="0"/>
              </a:rPr>
              <a:t>70%</a:t>
            </a: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2000" dirty="0">
              <a:solidFill>
                <a:srgbClr val="00875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008751"/>
                </a:solidFill>
                <a:latin typeface="Arial" panose="020B0604020202020204" pitchFamily="34" charset="0"/>
                <a:cs typeface="Arial" panose="020B0604020202020204" pitchFamily="34" charset="0"/>
              </a:rPr>
              <a:t>JA students are more likely to attend college (</a:t>
            </a:r>
            <a:r>
              <a:rPr lang="en-US" sz="2000" b="1" dirty="0">
                <a:solidFill>
                  <a:srgbClr val="008751"/>
                </a:solidFill>
                <a:latin typeface="Arial" panose="020B0604020202020204" pitchFamily="34" charset="0"/>
                <a:cs typeface="Arial" panose="020B0604020202020204" pitchFamily="34" charset="0"/>
              </a:rPr>
              <a:t>73%</a:t>
            </a:r>
            <a:r>
              <a:rPr lang="en-US" sz="2000" dirty="0">
                <a:solidFill>
                  <a:srgbClr val="008751"/>
                </a:solidFill>
                <a:latin typeface="Arial" panose="020B0604020202020204" pitchFamily="34" charset="0"/>
                <a:cs typeface="Arial" panose="020B0604020202020204" pitchFamily="34" charset="0"/>
              </a:rPr>
              <a:t> versus </a:t>
            </a:r>
            <a:r>
              <a:rPr lang="en-US" sz="2000" b="1" dirty="0">
                <a:solidFill>
                  <a:srgbClr val="008751"/>
                </a:solidFill>
                <a:latin typeface="Arial" panose="020B0604020202020204" pitchFamily="34" charset="0"/>
                <a:cs typeface="Arial" panose="020B0604020202020204" pitchFamily="34" charset="0"/>
              </a:rPr>
              <a:t>60%</a:t>
            </a:r>
            <a:r>
              <a:rPr lang="en-US" sz="2000" dirty="0">
                <a:solidFill>
                  <a:srgbClr val="008751"/>
                </a:solidFill>
                <a:latin typeface="Arial" panose="020B0604020202020204" pitchFamily="34" charset="0"/>
                <a:cs typeface="Arial" panose="020B0604020202020204" pitchFamily="34" charset="0"/>
              </a:rPr>
              <a:t>).</a:t>
            </a:r>
          </a:p>
          <a:p>
            <a:pPr marL="342900" lvl="1" indent="-342900">
              <a:buFont typeface="Arial" pitchFamily="34" charset="0"/>
              <a:buChar char="•"/>
            </a:pPr>
            <a:endParaRPr lang="en-US" sz="2000" dirty="0">
              <a:latin typeface="Arial" panose="020B0604020202020204" pitchFamily="34" charset="0"/>
              <a:cs typeface="Arial" panose="020B0604020202020204" pitchFamily="34" charset="0"/>
            </a:endParaRPr>
          </a:p>
          <a:p>
            <a:pPr marL="342900" lvl="1" indent="-342900">
              <a:buFont typeface="Arial" pitchFamily="34" charset="0"/>
              <a:buChar char="•"/>
            </a:pPr>
            <a:r>
              <a:rPr lang="en-US" sz="2000" dirty="0">
                <a:latin typeface="Arial" panose="020B0604020202020204" pitchFamily="34" charset="0"/>
                <a:cs typeface="Arial" panose="020B0604020202020204" pitchFamily="34" charset="0"/>
              </a:rPr>
              <a:t>Students who receive JA are more likely to graduate from high school and obtain a Bachelor’s degree or higher (</a:t>
            </a:r>
            <a:r>
              <a:rPr lang="en-US" sz="2000" b="1" dirty="0">
                <a:latin typeface="Arial" panose="020B0604020202020204" pitchFamily="34" charset="0"/>
                <a:cs typeface="Arial" panose="020B0604020202020204" pitchFamily="34" charset="0"/>
              </a:rPr>
              <a:t>69%</a:t>
            </a:r>
            <a:r>
              <a:rPr lang="en-US" sz="2000" dirty="0">
                <a:latin typeface="Arial" panose="020B0604020202020204" pitchFamily="34" charset="0"/>
                <a:cs typeface="Arial" panose="020B0604020202020204" pitchFamily="34" charset="0"/>
              </a:rPr>
              <a:t> versus </a:t>
            </a:r>
            <a:r>
              <a:rPr lang="en-US" sz="2000" b="1" dirty="0">
                <a:latin typeface="Arial" panose="020B0604020202020204" pitchFamily="34" charset="0"/>
                <a:cs typeface="Arial" panose="020B0604020202020204" pitchFamily="34" charset="0"/>
              </a:rPr>
              <a:t>27%</a:t>
            </a:r>
            <a:r>
              <a:rPr lang="en-US" sz="2000" dirty="0">
                <a:latin typeface="Arial" panose="020B0604020202020204" pitchFamily="34" charset="0"/>
                <a:cs typeface="Arial" panose="020B0604020202020204" pitchFamily="34" charset="0"/>
              </a:rPr>
              <a:t>).</a:t>
            </a:r>
          </a:p>
          <a:p>
            <a:pPr marL="342900" lvl="1" indent="-342900">
              <a:buFont typeface="Arial" pitchFamily="34" charset="0"/>
              <a:buChar char="•"/>
            </a:pPr>
            <a:endParaRPr lang="en-US" sz="2000" dirty="0">
              <a:latin typeface="Arial" panose="020B0604020202020204" pitchFamily="34" charset="0"/>
              <a:cs typeface="Arial" panose="020B0604020202020204" pitchFamily="34" charset="0"/>
            </a:endParaRPr>
          </a:p>
          <a:p>
            <a:pPr marL="342900" lvl="1" indent="-342900">
              <a:buFont typeface="Arial" pitchFamily="34" charset="0"/>
              <a:buChar char="•"/>
            </a:pPr>
            <a:endParaRPr lang="en-US" dirty="0">
              <a:latin typeface="Arial" panose="020B0604020202020204" pitchFamily="34" charset="0"/>
              <a:cs typeface="Arial" panose="020B0604020202020204" pitchFamily="34" charset="0"/>
            </a:endParaRPr>
          </a:p>
          <a:p>
            <a:pPr marL="0" lvl="1" algn="ctr"/>
            <a:r>
              <a:rPr lang="en-US" sz="1600" dirty="0">
                <a:latin typeface="Arial" panose="020B0604020202020204" pitchFamily="34" charset="0"/>
                <a:cs typeface="Arial" panose="020B0604020202020204" pitchFamily="34" charset="0"/>
              </a:rPr>
              <a:t>Junior Achievement is one of a few nonprofits to use independent, third-party evaluators to gauge the impact of its programs.</a:t>
            </a:r>
          </a:p>
        </p:txBody>
      </p:sp>
    </p:spTree>
    <p:extLst>
      <p:ext uri="{BB962C8B-B14F-4D97-AF65-F5344CB8AC3E}">
        <p14:creationId xmlns:p14="http://schemas.microsoft.com/office/powerpoint/2010/main" val="41022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nchor="t"/>
          <a:lstStyle/>
          <a:p>
            <a:r>
              <a:rPr lang="en-US" b="1" dirty="0">
                <a:solidFill>
                  <a:srgbClr val="D59844"/>
                </a:solidFill>
                <a:latin typeface="Garamond" pitchFamily="18" charset="0"/>
              </a:rPr>
              <a:t>Making a Long-term Impact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3" name="TextBox 2"/>
          <p:cNvSpPr txBox="1"/>
          <p:nvPr/>
        </p:nvSpPr>
        <p:spPr>
          <a:xfrm>
            <a:off x="1007823" y="5461871"/>
            <a:ext cx="7297977" cy="584775"/>
          </a:xfrm>
          <a:prstGeom prst="rect">
            <a:avLst/>
          </a:prstGeom>
          <a:noFill/>
        </p:spPr>
        <p:txBody>
          <a:bodyPr wrap="square" rtlCol="0">
            <a:spAutoFit/>
          </a:bodyPr>
          <a:lstStyle/>
          <a:p>
            <a:pPr algn="ctr"/>
            <a:r>
              <a:rPr lang="en-US" sz="1600" b="1" dirty="0">
                <a:latin typeface="Helvetica" pitchFamily="34" charset="0"/>
              </a:rPr>
              <a:t>We invite you to sponsor a student like MJ today for only $36 or </a:t>
            </a:r>
          </a:p>
          <a:p>
            <a:pPr algn="ctr"/>
            <a:r>
              <a:rPr lang="en-US" sz="1600" b="1" dirty="0">
                <a:latin typeface="Helvetica" pitchFamily="34" charset="0"/>
              </a:rPr>
              <a:t>sponsor 3 JA students for only $108.  Thank you for your support!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62438" y="4800600"/>
            <a:ext cx="2419124" cy="369332"/>
          </a:xfrm>
          <a:prstGeom prst="rect">
            <a:avLst/>
          </a:prstGeom>
        </p:spPr>
        <p:txBody>
          <a:bodyPr wrap="none">
            <a:spAutoFit/>
          </a:bodyPr>
          <a:lstStyle/>
          <a:p>
            <a:pPr lvl="0"/>
            <a:r>
              <a:rPr lang="en-US" dirty="0">
                <a:solidFill>
                  <a:prstClr val="black"/>
                </a:solidFill>
                <a:hlinkClick r:id="rId5"/>
              </a:rPr>
              <a:t>Click </a:t>
            </a:r>
            <a:r>
              <a:rPr lang="en-US" dirty="0">
                <a:solidFill>
                  <a:prstClr val="black"/>
                </a:solidFill>
                <a:hlinkClick r:id="rId6"/>
              </a:rPr>
              <a:t>HERE </a:t>
            </a:r>
            <a:r>
              <a:rPr lang="en-US" dirty="0">
                <a:solidFill>
                  <a:prstClr val="black"/>
                </a:solidFill>
                <a:hlinkClick r:id="rId5"/>
              </a:rPr>
              <a:t>to play video</a:t>
            </a:r>
            <a:endParaRPr lang="en-US" dirty="0">
              <a:solidFill>
                <a:prstClr val="black"/>
              </a:solidFill>
            </a:endParaRPr>
          </a:p>
        </p:txBody>
      </p:sp>
    </p:spTree>
    <p:extLst>
      <p:ext uri="{BB962C8B-B14F-4D97-AF65-F5344CB8AC3E}">
        <p14:creationId xmlns:p14="http://schemas.microsoft.com/office/powerpoint/2010/main" val="281157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Student Engagement</a:t>
            </a:r>
            <a:br>
              <a:rPr lang="en-US" b="1" dirty="0">
                <a:solidFill>
                  <a:srgbClr val="D59844"/>
                </a:solidFill>
                <a:latin typeface="Garamond" pitchFamily="18" charset="0"/>
              </a:rPr>
            </a:br>
            <a:r>
              <a:rPr lang="en-US" sz="2400" b="1" dirty="0">
                <a:solidFill>
                  <a:srgbClr val="008751"/>
                </a:solidFill>
                <a:latin typeface="Arial" pitchFamily="34" charset="0"/>
                <a:cs typeface="Arial" pitchFamily="34" charset="0"/>
              </a:rPr>
              <a:t>Volunteer Conduct Standards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26814">
            <a:off x="5897115" y="1810610"/>
            <a:ext cx="2633789" cy="39506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416490" y="1905000"/>
            <a:ext cx="4841310" cy="3785652"/>
          </a:xfrm>
          <a:prstGeom prst="rect">
            <a:avLst/>
          </a:prstGeom>
          <a:noFill/>
        </p:spPr>
        <p:txBody>
          <a:bodyPr wrap="square" rtlCol="0">
            <a:spAutoFit/>
          </a:bodyPr>
          <a:lstStyle/>
          <a:p>
            <a:r>
              <a:rPr lang="en-US" sz="2000" dirty="0">
                <a:latin typeface="Arial" pitchFamily="34" charset="0"/>
                <a:cs typeface="Arial" pitchFamily="34" charset="0"/>
              </a:rPr>
              <a:t>As a youth serving organization, Junior Achievement reached almost 96,000 students in Arizona and over 10 million worldwide. </a:t>
            </a:r>
          </a:p>
          <a:p>
            <a:endParaRPr lang="en-US" sz="2000" dirty="0">
              <a:latin typeface="Arial" pitchFamily="34" charset="0"/>
              <a:cs typeface="Arial" pitchFamily="34" charset="0"/>
            </a:endParaRPr>
          </a:p>
          <a:p>
            <a:r>
              <a:rPr lang="en-US" sz="2000" dirty="0">
                <a:latin typeface="Arial" pitchFamily="34" charset="0"/>
                <a:cs typeface="Arial" pitchFamily="34" charset="0"/>
              </a:rPr>
              <a:t>We care about the young people we serve and our volunteers and teachers. </a:t>
            </a:r>
          </a:p>
          <a:p>
            <a:endParaRPr lang="en-US" sz="2000" dirty="0">
              <a:latin typeface="Arial" pitchFamily="34" charset="0"/>
              <a:cs typeface="Arial" pitchFamily="34" charset="0"/>
            </a:endParaRPr>
          </a:p>
          <a:p>
            <a:r>
              <a:rPr lang="en-US" sz="2000" dirty="0">
                <a:latin typeface="Arial" pitchFamily="34" charset="0"/>
                <a:cs typeface="Arial" pitchFamily="34" charset="0"/>
              </a:rPr>
              <a:t>The Volunteer Conduct and Social Media policies are renewed annually and are meant to protect Junior Achievement students and volunteers. </a:t>
            </a:r>
          </a:p>
        </p:txBody>
      </p:sp>
    </p:spTree>
    <p:extLst>
      <p:ext uri="{BB962C8B-B14F-4D97-AF65-F5344CB8AC3E}">
        <p14:creationId xmlns:p14="http://schemas.microsoft.com/office/powerpoint/2010/main" val="482999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t">
            <a:normAutofit/>
          </a:bodyPr>
          <a:lstStyle/>
          <a:p>
            <a:r>
              <a:rPr lang="en-US" b="1" dirty="0">
                <a:solidFill>
                  <a:srgbClr val="D59844"/>
                </a:solidFill>
                <a:latin typeface="Garamond" pitchFamily="18" charset="0"/>
              </a:rPr>
              <a:t>Volunteer Conduct Standards</a:t>
            </a:r>
            <a:br>
              <a:rPr lang="en-US" b="1" dirty="0">
                <a:solidFill>
                  <a:srgbClr val="D59844"/>
                </a:solidFill>
                <a:latin typeface="Garamond" pitchFamily="18" charset="0"/>
              </a:rPr>
            </a:br>
            <a:r>
              <a:rPr lang="en-US" sz="2200" b="1" dirty="0">
                <a:solidFill>
                  <a:srgbClr val="008751"/>
                </a:solidFill>
                <a:latin typeface="Arial" pitchFamily="34" charset="0"/>
                <a:cs typeface="Arial" pitchFamily="34" charset="0"/>
              </a:rPr>
              <a:t>Volunteer Conduct Policy &amp; Social Media Policy</a:t>
            </a:r>
            <a:endParaRPr lang="en-US" sz="2200" b="1" dirty="0">
              <a:solidFill>
                <a:srgbClr val="D59844"/>
              </a:solidFill>
              <a:latin typeface="Garamond"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sp>
        <p:nvSpPr>
          <p:cNvPr id="4" name="TextBox 3"/>
          <p:cNvSpPr txBox="1"/>
          <p:nvPr/>
        </p:nvSpPr>
        <p:spPr>
          <a:xfrm>
            <a:off x="416490" y="1371600"/>
            <a:ext cx="8441759" cy="307777"/>
          </a:xfrm>
          <a:prstGeom prst="rect">
            <a:avLst/>
          </a:prstGeom>
          <a:noFill/>
        </p:spPr>
        <p:txBody>
          <a:bodyPr wrap="square" rtlCol="0">
            <a:spAutoFit/>
          </a:bodyPr>
          <a:lstStyle/>
          <a:p>
            <a:r>
              <a:rPr lang="en-US" sz="1400" dirty="0">
                <a:latin typeface="Arial" pitchFamily="34" charset="0"/>
                <a:cs typeface="Arial" pitchFamily="34" charset="0"/>
              </a:rPr>
              <a:t>As a youth serving organization, we care about the young people, volunteers, and teachers we serve. </a:t>
            </a:r>
          </a:p>
        </p:txBody>
      </p:sp>
      <p:sp>
        <p:nvSpPr>
          <p:cNvPr id="8" name="TextBox 7"/>
          <p:cNvSpPr txBox="1"/>
          <p:nvPr/>
        </p:nvSpPr>
        <p:spPr>
          <a:xfrm>
            <a:off x="838200" y="5885490"/>
            <a:ext cx="7619999" cy="430887"/>
          </a:xfrm>
          <a:prstGeom prst="rect">
            <a:avLst/>
          </a:prstGeom>
          <a:noFill/>
        </p:spPr>
        <p:txBody>
          <a:bodyPr wrap="square" rtlCol="0">
            <a:spAutoFit/>
          </a:bodyPr>
          <a:lstStyle/>
          <a:p>
            <a:r>
              <a:rPr lang="en-US" sz="1100" b="1" dirty="0">
                <a:latin typeface="Arial" pitchFamily="34" charset="0"/>
                <a:cs typeface="Arial" pitchFamily="34" charset="0"/>
              </a:rPr>
              <a:t>These policies are renewed annually and are meant to protect Junior Achievement students and volunteers. </a:t>
            </a:r>
          </a:p>
          <a:p>
            <a:endParaRPr lang="en-US" sz="1100" b="1" dirty="0"/>
          </a:p>
        </p:txBody>
      </p:sp>
      <p:sp>
        <p:nvSpPr>
          <p:cNvPr id="3" name="Rectangle 2"/>
          <p:cNvSpPr/>
          <p:nvPr/>
        </p:nvSpPr>
        <p:spPr>
          <a:xfrm>
            <a:off x="3526340" y="5524712"/>
            <a:ext cx="2472319" cy="369332"/>
          </a:xfrm>
          <a:prstGeom prst="rect">
            <a:avLst/>
          </a:prstGeom>
        </p:spPr>
        <p:txBody>
          <a:bodyPr wrap="square">
            <a:spAutoFit/>
          </a:bodyPr>
          <a:lstStyle/>
          <a:p>
            <a:r>
              <a:rPr lang="en-US" dirty="0">
                <a:hlinkClick r:id="rId4"/>
              </a:rPr>
              <a:t>Click HERE to play video </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868" y="1723096"/>
            <a:ext cx="5715001" cy="3810001"/>
          </a:xfrm>
          <a:prstGeom prst="rect">
            <a:avLst/>
          </a:prstGeom>
        </p:spPr>
      </p:pic>
    </p:spTree>
    <p:extLst>
      <p:ext uri="{BB962C8B-B14F-4D97-AF65-F5344CB8AC3E}">
        <p14:creationId xmlns:p14="http://schemas.microsoft.com/office/powerpoint/2010/main" val="364880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06897">
            <a:off x="5738525" y="3628491"/>
            <a:ext cx="2952542" cy="19683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8"/>
          <p:cNvSpPr/>
          <p:nvPr/>
        </p:nvSpPr>
        <p:spPr>
          <a:xfrm>
            <a:off x="0" y="6172200"/>
            <a:ext cx="9144000" cy="685800"/>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2210" y="66931"/>
            <a:ext cx="8229600" cy="1782763"/>
          </a:xfrm>
        </p:spPr>
        <p:txBody>
          <a:bodyPr anchor="t">
            <a:normAutofit/>
          </a:bodyPr>
          <a:lstStyle/>
          <a:p>
            <a:r>
              <a:rPr lang="en-US" b="1" dirty="0">
                <a:solidFill>
                  <a:srgbClr val="D59844"/>
                </a:solidFill>
                <a:latin typeface="Garamond" pitchFamily="18" charset="0"/>
              </a:rPr>
              <a:t>Teaching Techniques</a:t>
            </a:r>
            <a:br>
              <a:rPr lang="en-US" b="1" dirty="0">
                <a:solidFill>
                  <a:srgbClr val="D59844"/>
                </a:solidFill>
                <a:latin typeface="Garamond" pitchFamily="18" charset="0"/>
              </a:rPr>
            </a:br>
            <a:r>
              <a:rPr lang="en-US" b="1" dirty="0">
                <a:solidFill>
                  <a:srgbClr val="D59844"/>
                </a:solidFill>
                <a:latin typeface="Garamond" pitchFamily="18" charset="0"/>
              </a:rPr>
              <a:t>How do I engage the students?</a:t>
            </a:r>
            <a:br>
              <a:rPr lang="en-US" b="1" dirty="0">
                <a:solidFill>
                  <a:srgbClr val="D59844"/>
                </a:solidFill>
                <a:latin typeface="Garamond" pitchFamily="18" charset="0"/>
              </a:rPr>
            </a:br>
            <a:r>
              <a:rPr lang="en-US" sz="1800" b="1" dirty="0">
                <a:solidFill>
                  <a:srgbClr val="D59844"/>
                </a:solidFill>
                <a:latin typeface="Garamond" pitchFamily="18" charset="0"/>
              </a:rPr>
              <a:t>(Pages 6-12)</a:t>
            </a:r>
            <a:endParaRPr lang="en-US" sz="1800" b="1" dirty="0">
              <a:solidFill>
                <a:srgbClr val="008751"/>
              </a:solidFill>
              <a:latin typeface="Arial" pitchFamily="34" charset="0"/>
              <a:cs typeface="Arial"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4508" y="6329838"/>
            <a:ext cx="1413741" cy="438061"/>
          </a:xfrm>
          <a:prstGeom prst="rect">
            <a:avLst/>
          </a:prstGeom>
        </p:spPr>
      </p:pic>
      <p:sp>
        <p:nvSpPr>
          <p:cNvPr id="7" name="TextBox 6"/>
          <p:cNvSpPr txBox="1"/>
          <p:nvPr/>
        </p:nvSpPr>
        <p:spPr>
          <a:xfrm>
            <a:off x="152400" y="6490900"/>
            <a:ext cx="4419600" cy="276999"/>
          </a:xfrm>
          <a:prstGeom prst="rect">
            <a:avLst/>
          </a:prstGeom>
          <a:noFill/>
        </p:spPr>
        <p:txBody>
          <a:bodyPr wrap="square" rtlCol="0">
            <a:spAutoFit/>
          </a:bodyPr>
          <a:lstStyle/>
          <a:p>
            <a:r>
              <a:rPr lang="en-US" sz="1200" dirty="0">
                <a:latin typeface="Helvetica" pitchFamily="34" charset="0"/>
              </a:rPr>
              <a:t>Workforce Readiness | Entrepreneurship | Financial Literacy</a:t>
            </a:r>
          </a:p>
        </p:txBody>
      </p:sp>
      <p:sp>
        <p:nvSpPr>
          <p:cNvPr id="5" name="TextBox 4"/>
          <p:cNvSpPr txBox="1"/>
          <p:nvPr/>
        </p:nvSpPr>
        <p:spPr>
          <a:xfrm>
            <a:off x="2133600" y="2286000"/>
            <a:ext cx="4724400" cy="369332"/>
          </a:xfrm>
          <a:prstGeom prst="rect">
            <a:avLst/>
          </a:prstGeom>
          <a:noFill/>
        </p:spPr>
        <p:txBody>
          <a:bodyPr wrap="square" rtlCol="0">
            <a:spAutoFit/>
          </a:bodyPr>
          <a:lstStyle/>
          <a:p>
            <a:r>
              <a:rPr lang="en-US" dirty="0"/>
              <a: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5829">
            <a:off x="5758651" y="1675716"/>
            <a:ext cx="2938850" cy="19592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533400" y="2159915"/>
            <a:ext cx="4495800" cy="3477875"/>
          </a:xfrm>
          <a:prstGeom prst="rect">
            <a:avLst/>
          </a:prstGeom>
          <a:noFill/>
        </p:spPr>
        <p:txBody>
          <a:bodyPr wrap="square" rtlCol="0">
            <a:spAutoFit/>
          </a:bodyPr>
          <a:lstStyle/>
          <a:p>
            <a:r>
              <a:rPr lang="en-US" sz="2000" b="1" dirty="0">
                <a:latin typeface="Arial" pitchFamily="34" charset="0"/>
                <a:cs typeface="Arial" pitchFamily="34" charset="0"/>
              </a:rPr>
              <a:t>Review and discuss your assigned topic (#1 - #5)</a:t>
            </a:r>
          </a:p>
          <a:p>
            <a:endParaRPr lang="en-US" sz="2000" b="1" dirty="0">
              <a:latin typeface="Arial" pitchFamily="34" charset="0"/>
              <a:cs typeface="Arial" pitchFamily="34" charset="0"/>
            </a:endParaRPr>
          </a:p>
          <a:p>
            <a:r>
              <a:rPr lang="en-US" sz="2000" b="1" dirty="0">
                <a:latin typeface="Arial" pitchFamily="34" charset="0"/>
                <a:cs typeface="Arial" pitchFamily="34" charset="0"/>
              </a:rPr>
              <a:t>Record notes on your topic on page 13.</a:t>
            </a:r>
          </a:p>
          <a:p>
            <a:endParaRPr lang="en-US" sz="2000" b="1" dirty="0">
              <a:latin typeface="Arial" pitchFamily="34" charset="0"/>
              <a:cs typeface="Arial" pitchFamily="34" charset="0"/>
            </a:endParaRPr>
          </a:p>
          <a:p>
            <a:r>
              <a:rPr lang="en-US" sz="2000" b="1" dirty="0">
                <a:latin typeface="Arial" pitchFamily="34" charset="0"/>
                <a:cs typeface="Arial" pitchFamily="34" charset="0"/>
              </a:rPr>
              <a:t>Select a speaker to report out 2 key ideas from your topic.</a:t>
            </a:r>
          </a:p>
          <a:p>
            <a:endParaRPr lang="en-US" sz="2000" b="1" dirty="0">
              <a:latin typeface="Arial" pitchFamily="34" charset="0"/>
              <a:cs typeface="Arial" pitchFamily="34" charset="0"/>
            </a:endParaRPr>
          </a:p>
          <a:p>
            <a:r>
              <a:rPr lang="en-US" sz="2000" b="1" dirty="0">
                <a:latin typeface="Arial" pitchFamily="34" charset="0"/>
                <a:cs typeface="Arial" pitchFamily="34" charset="0"/>
              </a:rPr>
              <a:t>Audience - Record key ideas on page 13.</a:t>
            </a:r>
          </a:p>
        </p:txBody>
      </p:sp>
    </p:spTree>
    <p:extLst>
      <p:ext uri="{BB962C8B-B14F-4D97-AF65-F5344CB8AC3E}">
        <p14:creationId xmlns:p14="http://schemas.microsoft.com/office/powerpoint/2010/main" val="1243109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1789</Words>
  <Application>Microsoft Office PowerPoint</Application>
  <PresentationFormat>On-screen Show (4:3)</PresentationFormat>
  <Paragraphs>242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Garamond</vt:lpstr>
      <vt:lpstr>Helvetica</vt:lpstr>
      <vt:lpstr>Office Theme</vt:lpstr>
      <vt:lpstr>PowerPoint Presentation</vt:lpstr>
      <vt:lpstr>Agenda </vt:lpstr>
      <vt:lpstr>PowerPoint Presentation</vt:lpstr>
      <vt:lpstr>Did you know?</vt:lpstr>
      <vt:lpstr>You + JA = The Solution</vt:lpstr>
      <vt:lpstr>Making a Long-term Impact</vt:lpstr>
      <vt:lpstr>Student Engagement Volunteer Conduct Standards</vt:lpstr>
      <vt:lpstr>Volunteer Conduct Standards Volunteer Conduct Policy &amp; Social Media Policy</vt:lpstr>
      <vt:lpstr>Teaching Techniques How do I engage the students? (Pages 6-12)</vt:lpstr>
      <vt:lpstr>Student Characteristics  </vt:lpstr>
      <vt:lpstr>What You Will Teach </vt:lpstr>
      <vt:lpstr>What Will I Teach? Activity</vt:lpstr>
      <vt:lpstr>What You Will Teach Sharing and Reflection</vt:lpstr>
      <vt:lpstr>K-12 Program Overview</vt:lpstr>
      <vt:lpstr>What Are My Next Steps?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Hancock</dc:creator>
  <cp:lastModifiedBy>Charles Clark</cp:lastModifiedBy>
  <cp:revision>111</cp:revision>
  <cp:lastPrinted>2012-10-16T21:59:38Z</cp:lastPrinted>
  <dcterms:created xsi:type="dcterms:W3CDTF">2012-08-08T23:35:27Z</dcterms:created>
  <dcterms:modified xsi:type="dcterms:W3CDTF">2020-05-23T18:41:00Z</dcterms:modified>
</cp:coreProperties>
</file>