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1" r:id="rId4"/>
    <p:sldId id="258" r:id="rId5"/>
    <p:sldId id="271" r:id="rId6"/>
    <p:sldId id="263" r:id="rId7"/>
    <p:sldId id="262" r:id="rId8"/>
    <p:sldId id="265" r:id="rId9"/>
    <p:sldId id="257" r:id="rId10"/>
    <p:sldId id="270" r:id="rId11"/>
    <p:sldId id="266" r:id="rId12"/>
    <p:sldId id="273" r:id="rId13"/>
    <p:sldId id="274" r:id="rId14"/>
    <p:sldId id="268" r:id="rId15"/>
    <p:sldId id="267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58961" autoAdjust="0"/>
  </p:normalViewPr>
  <p:slideViewPr>
    <p:cSldViewPr>
      <p:cViewPr varScale="1">
        <p:scale>
          <a:sx n="43" d="100"/>
          <a:sy n="43" d="100"/>
        </p:scale>
        <p:origin x="15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2C743-F275-4EF2-8BE8-C54AA6ACB47D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53128-D048-4D15-A1AE-CBCF29BFF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14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6AA5B-7078-4E80-B605-FA3C0CCE96B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6059A-3037-4B9E-B03F-082ED383DE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5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16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Protective</a:t>
            </a:r>
            <a:r>
              <a:rPr lang="en-US" baseline="0" dirty="0">
                <a:solidFill>
                  <a:srgbClr val="C00000"/>
                </a:solidFill>
              </a:rPr>
              <a:t> factors have been shown to help a suicidal person even when issues have gone on long term.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43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62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39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4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8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86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40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2D3DF-8D25-4868-800B-7B99BD7BEA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88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 attempt – between 20-50%</a:t>
            </a:r>
            <a:r>
              <a:rPr lang="en-US" baseline="0" dirty="0"/>
              <a:t> of people who kill themselves had previously attempted suicide.</a:t>
            </a:r>
          </a:p>
          <a:p>
            <a:endParaRPr lang="en-US" baseline="0" dirty="0"/>
          </a:p>
          <a:p>
            <a:r>
              <a:rPr lang="en-US" baseline="0" dirty="0"/>
              <a:t>At least 90% of those that kill themselves have a diagnosable and treatable psychiatric illness</a:t>
            </a:r>
          </a:p>
          <a:p>
            <a:endParaRPr lang="en-US" baseline="0" dirty="0"/>
          </a:p>
          <a:p>
            <a:r>
              <a:rPr lang="en-US" baseline="0" dirty="0"/>
              <a:t>Depression – people with major depression are at risk for suicide about 20x vs. general population.  Individuals who have had multiple </a:t>
            </a:r>
            <a:r>
              <a:rPr lang="en-US" baseline="0" dirty="0" err="1"/>
              <a:t>epides</a:t>
            </a:r>
            <a:r>
              <a:rPr lang="en-US" baseline="0" dirty="0"/>
              <a:t> of depression are at greater risk for suicide vs. those with one episode of depression.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2D3DF-8D25-4868-800B-7B99BD7BEA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66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81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76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/>
              <a:t>http://www.suicidology.org/resources/mutlimedia-resources/suicide-warning-signs</a:t>
            </a:r>
          </a:p>
          <a:p>
            <a:endParaRPr lang="en-US" b="1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059A-3037-4B9E-B03F-082ED383DE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95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2D3DF-8D25-4868-800B-7B99BD7BEA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98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Suicide</a:t>
            </a:r>
            <a:r>
              <a:rPr lang="en-US" b="1" baseline="0" dirty="0"/>
              <a:t> is preventable.</a:t>
            </a:r>
          </a:p>
          <a:p>
            <a:endParaRPr lang="en-US" b="1" baseline="0" dirty="0"/>
          </a:p>
          <a:p>
            <a:pPr eaLnBrk="1" hangingPunct="1"/>
            <a:r>
              <a:rPr lang="en-US" sz="1000" dirty="0"/>
              <a:t>It is important to know </a:t>
            </a:r>
            <a:r>
              <a:rPr lang="en-US" sz="1000" i="1" dirty="0"/>
              <a:t>your</a:t>
            </a:r>
            <a:r>
              <a:rPr lang="en-US" sz="1000" dirty="0"/>
              <a:t> agency’s policy.  </a:t>
            </a:r>
          </a:p>
          <a:p>
            <a:pPr eaLnBrk="1" hangingPunct="1"/>
            <a:r>
              <a:rPr lang="en-US" sz="1000" dirty="0"/>
              <a:t>Crisis ph #:</a:t>
            </a:r>
          </a:p>
          <a:p>
            <a:r>
              <a:rPr lang="en-US" sz="1000" dirty="0"/>
              <a:t>Lifeline: 1-800-273-TALK – second to have link on </a:t>
            </a:r>
            <a:r>
              <a:rPr lang="en-US" sz="1000" dirty="0" err="1"/>
              <a:t>google</a:t>
            </a:r>
            <a:r>
              <a:rPr lang="en-US" sz="1000" dirty="0"/>
              <a:t> with red phone</a:t>
            </a:r>
            <a:r>
              <a:rPr lang="en-US" sz="1000" baseline="0" dirty="0"/>
              <a:t> (after poison control)</a:t>
            </a:r>
            <a:endParaRPr lang="en-US" sz="1000" dirty="0"/>
          </a:p>
          <a:p>
            <a:pPr lvl="1">
              <a:buFontTx/>
              <a:buChar char="•"/>
            </a:pPr>
            <a:r>
              <a:rPr lang="en-US" sz="1000" dirty="0"/>
              <a:t>From 2007 to 2008, Lifeline has seen a 36% increase in call volume</a:t>
            </a:r>
          </a:p>
          <a:p>
            <a:pPr lvl="1">
              <a:buFontTx/>
              <a:buChar char="•"/>
            </a:pPr>
            <a:r>
              <a:rPr lang="en-US" sz="1000" dirty="0"/>
              <a:t>In a news release on 8/31/09 – Lifeline reports receiving 50,000 calls per month from people in crisis.</a:t>
            </a:r>
          </a:p>
          <a:p>
            <a:pPr lvl="1">
              <a:buFontTx/>
              <a:buChar char="•"/>
            </a:pPr>
            <a:r>
              <a:rPr lang="en-US" sz="1000" dirty="0"/>
              <a:t>Operates 24/7</a:t>
            </a:r>
          </a:p>
          <a:p>
            <a:pPr eaLnBrk="1" hangingPunct="1"/>
            <a:r>
              <a:rPr lang="en-US" sz="1000" dirty="0" err="1"/>
              <a:t>Hopeline</a:t>
            </a:r>
            <a:r>
              <a:rPr lang="en-US" sz="1000" dirty="0"/>
              <a:t>: 1-800-SUICIDE</a:t>
            </a:r>
            <a:endParaRPr lang="en-US" b="1" baseline="0" dirty="0"/>
          </a:p>
          <a:p>
            <a:endParaRPr lang="en-US" b="0" baseline="0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2D3DF-8D25-4868-800B-7B99BD7BEA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4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D1EEA6-B3F0-4320-AD5F-D6A514FD92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EED43C-2005-46B4-A142-8B82ADED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edppd.com/" TargetMode="External"/><Relationship Id="rId13" Type="http://schemas.openxmlformats.org/officeDocument/2006/relationships/hyperlink" Target="http://postpartummen.com/forum/" TargetMode="External"/><Relationship Id="rId3" Type="http://schemas.openxmlformats.org/officeDocument/2006/relationships/hyperlink" Target="http://www.nmha.org/" TargetMode="External"/><Relationship Id="rId7" Type="http://schemas.openxmlformats.org/officeDocument/2006/relationships/hyperlink" Target="http://www.webmd.com/" TargetMode="External"/><Relationship Id="rId12" Type="http://schemas.openxmlformats.org/officeDocument/2006/relationships/hyperlink" Target="http://www.postpartumdads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menshealth.gov/faq/depression-pregnancy.cfm" TargetMode="External"/><Relationship Id="rId11" Type="http://schemas.openxmlformats.org/officeDocument/2006/relationships/hyperlink" Target="http://postpartumdadsproject.org/" TargetMode="External"/><Relationship Id="rId5" Type="http://schemas.openxmlformats.org/officeDocument/2006/relationships/hyperlink" Target="http://www.nimh.nih.gov/health/topics/women-and-mental-health/index.shtml" TargetMode="External"/><Relationship Id="rId10" Type="http://schemas.openxmlformats.org/officeDocument/2006/relationships/hyperlink" Target="http://www.suicidepreventionlifeline.org/" TargetMode="External"/><Relationship Id="rId4" Type="http://schemas.openxmlformats.org/officeDocument/2006/relationships/hyperlink" Target="http://www.postpartum.net/" TargetMode="External"/><Relationship Id="rId9" Type="http://schemas.openxmlformats.org/officeDocument/2006/relationships/hyperlink" Target="http://www.suicidology.org/" TargetMode="External"/><Relationship Id="rId14" Type="http://schemas.openxmlformats.org/officeDocument/2006/relationships/hyperlink" Target="http://www.womensmentalhealth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Suicide Prevention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Updated 4/24/14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Receiving effective mental health care.</a:t>
            </a:r>
          </a:p>
          <a:p>
            <a:endParaRPr lang="en-US" dirty="0"/>
          </a:p>
          <a:p>
            <a:r>
              <a:rPr lang="en-US" dirty="0"/>
              <a:t>Positive connections: family, friends, support system!!</a:t>
            </a:r>
          </a:p>
          <a:p>
            <a:endParaRPr lang="en-US" dirty="0"/>
          </a:p>
          <a:p>
            <a:r>
              <a:rPr lang="en-US" dirty="0"/>
              <a:t>The skills and ability to solve problems.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Protective Factors for a suicidal person: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/>
              <a:t>EPDS</a:t>
            </a:r>
          </a:p>
          <a:p>
            <a:r>
              <a:rPr lang="en-US" sz="5400" dirty="0"/>
              <a:t>Personal Safety Plan</a:t>
            </a:r>
          </a:p>
          <a:p>
            <a:pPr>
              <a:buNone/>
            </a:pPr>
            <a:endParaRPr lang="en-US" sz="5400" dirty="0"/>
          </a:p>
          <a:p>
            <a:pPr>
              <a:buNone/>
            </a:pPr>
            <a:endParaRPr lang="en-US" sz="5400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you can use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dinburgh page 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38200" y="1143000"/>
            <a:ext cx="3596318" cy="462545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EPDS:</a:t>
            </a:r>
          </a:p>
        </p:txBody>
      </p:sp>
      <p:pic>
        <p:nvPicPr>
          <p:cNvPr id="5" name="Picture 4" descr="Edinburgh page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199" y="1143000"/>
            <a:ext cx="3593592" cy="46366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rsonal safety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16164" y="1481138"/>
            <a:ext cx="3593592" cy="46315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Safety Plan: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How could you address:</a:t>
            </a:r>
          </a:p>
          <a:p>
            <a:pPr lvl="1"/>
            <a:r>
              <a:rPr lang="en-US" sz="2400" dirty="0"/>
              <a:t>I think about suicide but I wouldn’t do it.</a:t>
            </a:r>
          </a:p>
          <a:p>
            <a:pPr lvl="1"/>
            <a:r>
              <a:rPr lang="en-US" sz="2400" dirty="0"/>
              <a:t>I attempted suicide two weeks ago by cutting my wrist and then I took pills.  </a:t>
            </a:r>
          </a:p>
          <a:p>
            <a:pPr lvl="1"/>
            <a:r>
              <a:rPr lang="en-US" sz="2400" dirty="0"/>
              <a:t>I miss ____ and I think about wanting to be with them.</a:t>
            </a:r>
          </a:p>
          <a:p>
            <a:pPr lvl="1"/>
            <a:r>
              <a:rPr lang="en-US" sz="2400" dirty="0"/>
              <a:t>I have thoughts of hurting myself.  I was driving and I thought about driving my car into a tree.</a:t>
            </a:r>
          </a:p>
          <a:p>
            <a:pPr lvl="1"/>
            <a:r>
              <a:rPr lang="en-US" sz="2400" dirty="0"/>
              <a:t>Will CPS be called on me for going to the hospital for an assessment?</a:t>
            </a:r>
          </a:p>
          <a:p>
            <a:pPr lvl="1"/>
            <a:r>
              <a:rPr lang="en-US" sz="2400" dirty="0"/>
              <a:t>What if the hospital wants to keep me (institutionalize)?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What are your questions/experiences?</a:t>
            </a:r>
            <a:br>
              <a:rPr lang="en-US" sz="4400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/>
              <a:t>Remember</a:t>
            </a:r>
          </a:p>
          <a:p>
            <a:pPr algn="ctr">
              <a:buNone/>
            </a:pPr>
            <a:r>
              <a:rPr lang="en-US" sz="6600" dirty="0"/>
              <a:t>YOU </a:t>
            </a:r>
            <a:r>
              <a:rPr lang="en-US" sz="6600" u="sng" dirty="0"/>
              <a:t>can</a:t>
            </a:r>
            <a:r>
              <a:rPr lang="en-US" sz="6600" dirty="0"/>
              <a:t> and </a:t>
            </a:r>
            <a:r>
              <a:rPr lang="en-US" sz="6600" u="sng" dirty="0"/>
              <a:t>do</a:t>
            </a:r>
            <a:r>
              <a:rPr lang="en-US" sz="6600" dirty="0"/>
              <a:t> make a difference…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1-800-273 TALK (8255)</a:t>
            </a:r>
          </a:p>
          <a:p>
            <a:r>
              <a:rPr lang="en-US" dirty="0"/>
              <a:t>National Mental Health Association</a:t>
            </a:r>
          </a:p>
          <a:p>
            <a:r>
              <a:rPr lang="en-US" dirty="0"/>
              <a:t>NAMI: National Alliance on Mental Illness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Resources: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 fontScale="32500" lnSpcReduction="20000"/>
          </a:bodyPr>
          <a:lstStyle/>
          <a:p>
            <a:r>
              <a:rPr lang="en-US" sz="2800" b="1" u="sng" dirty="0"/>
              <a:t>Suicide Prevention Resources</a:t>
            </a:r>
            <a:endParaRPr lang="en-US" sz="2400" dirty="0"/>
          </a:p>
          <a:p>
            <a:pPr lvl="0"/>
            <a:r>
              <a:rPr lang="en-US" sz="2800" u="sng" dirty="0">
                <a:hlinkClick r:id="rId3"/>
              </a:rPr>
              <a:t>http://www.nmha.org/</a:t>
            </a:r>
            <a:r>
              <a:rPr lang="en-US" sz="2400" dirty="0"/>
              <a:t> </a:t>
            </a:r>
            <a:r>
              <a:rPr lang="en-US" sz="2800" dirty="0"/>
              <a:t>  - Mental Health America</a:t>
            </a:r>
            <a:endParaRPr lang="en-US" sz="2400" dirty="0"/>
          </a:p>
          <a:p>
            <a:pPr lvl="0"/>
            <a:r>
              <a:rPr lang="en-US" sz="2800" dirty="0"/>
              <a:t>PSI </a:t>
            </a:r>
            <a:r>
              <a:rPr lang="en-US" sz="2800" dirty="0" err="1"/>
              <a:t>Warmline</a:t>
            </a:r>
            <a:r>
              <a:rPr lang="en-US" sz="2800" dirty="0"/>
              <a:t> at 1-800-944-4PPD (4773)  </a:t>
            </a:r>
            <a:endParaRPr lang="en-US" sz="2400" dirty="0"/>
          </a:p>
          <a:p>
            <a:pPr lvl="1"/>
            <a:r>
              <a:rPr lang="en-US" sz="2400" u="sng" dirty="0">
                <a:hlinkClick r:id="rId4"/>
              </a:rPr>
              <a:t>www.postpartum.net</a:t>
            </a:r>
            <a:r>
              <a:rPr lang="en-US" sz="2400" dirty="0"/>
              <a:t> – Postpartum Support International</a:t>
            </a:r>
            <a:endParaRPr lang="en-US" sz="2000" dirty="0"/>
          </a:p>
          <a:p>
            <a:pPr lvl="1"/>
            <a:r>
              <a:rPr lang="en-US" sz="2400" i="1" dirty="0"/>
              <a:t>PSI is Postpartum Support International</a:t>
            </a:r>
            <a:endParaRPr lang="en-US" sz="3200" dirty="0"/>
          </a:p>
          <a:p>
            <a:pPr lvl="1"/>
            <a:r>
              <a:rPr lang="en-US" sz="2400" i="1" dirty="0"/>
              <a:t>The PSI </a:t>
            </a:r>
            <a:r>
              <a:rPr lang="en-US" sz="2400" i="1" dirty="0" err="1"/>
              <a:t>Warmline</a:t>
            </a:r>
            <a:r>
              <a:rPr lang="en-US" sz="2400" i="1" dirty="0"/>
              <a:t> is a toll-free telephone number anyone can call to get basic information on postpartum depression and resources. Dial extension 1 for Spanish and extension 2 for English. The </a:t>
            </a:r>
            <a:r>
              <a:rPr lang="en-US" sz="2400" i="1" dirty="0" err="1"/>
              <a:t>Warmline</a:t>
            </a:r>
            <a:r>
              <a:rPr lang="en-US" sz="2400" i="1" dirty="0"/>
              <a:t> is answered Monday through Friday, 8am to 4:30pm Pacific. You are always welcome to leave a confidential message any time, however, and your call will be returned as soon as possible.</a:t>
            </a:r>
            <a:endParaRPr lang="en-US" sz="3200" dirty="0"/>
          </a:p>
          <a:p>
            <a:pPr lvl="0"/>
            <a:r>
              <a:rPr lang="en-US" sz="2800" dirty="0"/>
              <a:t>Suicide Hotline – 1-800-273-TALK</a:t>
            </a:r>
            <a:endParaRPr lang="en-US" sz="2400" dirty="0"/>
          </a:p>
          <a:p>
            <a:pPr lvl="0"/>
            <a:r>
              <a:rPr lang="en-US" sz="2800" u="sng" dirty="0">
                <a:hlinkClick r:id="rId5"/>
              </a:rPr>
              <a:t>http://www.nimh.nih.gov/health/topics/women-and-mental-health/index.shtml</a:t>
            </a:r>
            <a:r>
              <a:rPr lang="en-US" sz="2800" dirty="0"/>
              <a:t> - National Institute of Mental Health</a:t>
            </a:r>
            <a:endParaRPr lang="en-US" sz="2400" dirty="0"/>
          </a:p>
          <a:p>
            <a:pPr lvl="0"/>
            <a:r>
              <a:rPr lang="en-US" sz="2800" u="sng" dirty="0">
                <a:hlinkClick r:id="rId6"/>
              </a:rPr>
              <a:t>http://www.womenshealth.gov/faq/depression-pregnancy.cfm</a:t>
            </a:r>
            <a:r>
              <a:rPr lang="en-US" sz="2800" dirty="0"/>
              <a:t> - The National Women’s Health Information Center</a:t>
            </a:r>
            <a:endParaRPr lang="en-US" sz="2400" dirty="0"/>
          </a:p>
          <a:p>
            <a:pPr lvl="0"/>
            <a:r>
              <a:rPr lang="en-US" sz="2800" u="sng" dirty="0">
                <a:hlinkClick r:id="rId7"/>
              </a:rPr>
              <a:t>http://www.webmd.com</a:t>
            </a:r>
            <a:r>
              <a:rPr lang="en-US" sz="2800" dirty="0"/>
              <a:t> – WebMD</a:t>
            </a:r>
            <a:endParaRPr lang="en-US" sz="2400" dirty="0"/>
          </a:p>
          <a:p>
            <a:pPr lvl="0"/>
            <a:r>
              <a:rPr lang="en-US" sz="2800" u="sng" dirty="0">
                <a:hlinkClick r:id="rId8"/>
              </a:rPr>
              <a:t>http://www.mededppd.com</a:t>
            </a:r>
            <a:r>
              <a:rPr lang="en-US" sz="2800" dirty="0"/>
              <a:t> – </a:t>
            </a:r>
            <a:r>
              <a:rPr lang="en-US" sz="2800" dirty="0" err="1"/>
              <a:t>MedEd</a:t>
            </a:r>
            <a:endParaRPr lang="en-US" sz="2400" dirty="0"/>
          </a:p>
          <a:p>
            <a:pPr lvl="0"/>
            <a:r>
              <a:rPr lang="en-US" sz="2800" u="sng" dirty="0">
                <a:hlinkClick r:id="rId9"/>
              </a:rPr>
              <a:t>http://www.suicidology.org</a:t>
            </a:r>
            <a:r>
              <a:rPr lang="en-US" sz="2800" dirty="0"/>
              <a:t>  - American Association of </a:t>
            </a:r>
            <a:r>
              <a:rPr lang="en-US" sz="2800" dirty="0" err="1"/>
              <a:t>Suicidology</a:t>
            </a:r>
            <a:r>
              <a:rPr lang="en-US" sz="2800" dirty="0"/>
              <a:t>  </a:t>
            </a:r>
            <a:endParaRPr lang="en-US" sz="2400" dirty="0"/>
          </a:p>
          <a:p>
            <a:pPr lvl="0"/>
            <a:r>
              <a:rPr lang="en-US" sz="2800" u="sng" dirty="0">
                <a:hlinkClick r:id="rId10"/>
              </a:rPr>
              <a:t>http://www.suicidepreventionlifeline.org/</a:t>
            </a:r>
            <a:r>
              <a:rPr lang="en-US" sz="2800" dirty="0"/>
              <a:t> - National Suicide Prevention Lifeline</a:t>
            </a:r>
            <a:endParaRPr lang="en-US" sz="2400" dirty="0"/>
          </a:p>
          <a:p>
            <a:pPr lvl="0"/>
            <a:r>
              <a:rPr lang="en-US" sz="2800" u="sng" dirty="0">
                <a:hlinkClick r:id="rId11"/>
              </a:rPr>
              <a:t>http://postpartumdadsproject.org/</a:t>
            </a:r>
            <a:r>
              <a:rPr lang="en-US" sz="2800" dirty="0"/>
              <a:t> - Postpartum Dads Project</a:t>
            </a:r>
            <a:endParaRPr lang="en-US" sz="2400" dirty="0"/>
          </a:p>
          <a:p>
            <a:pPr lvl="0"/>
            <a:r>
              <a:rPr lang="en-US" sz="2800" u="sng" dirty="0">
                <a:hlinkClick r:id="rId12"/>
              </a:rPr>
              <a:t>http://www.postpartumdads.org/</a:t>
            </a:r>
            <a:r>
              <a:rPr lang="en-US" sz="2800" dirty="0"/>
              <a:t> - Postpartum Dads</a:t>
            </a:r>
            <a:endParaRPr lang="en-US" sz="2400" dirty="0"/>
          </a:p>
          <a:p>
            <a:pPr lvl="0"/>
            <a:r>
              <a:rPr lang="en-US" sz="2800" dirty="0"/>
              <a:t>PSI – Weekly Phone Forums for dads – every Monday (info on </a:t>
            </a:r>
            <a:r>
              <a:rPr lang="en-US" sz="2800" u="sng" dirty="0">
                <a:hlinkClick r:id="rId4"/>
              </a:rPr>
              <a:t>www.postpartum.net</a:t>
            </a:r>
            <a:r>
              <a:rPr lang="en-US" sz="2800" dirty="0"/>
              <a:t>) </a:t>
            </a:r>
            <a:endParaRPr lang="en-US" sz="2400" dirty="0"/>
          </a:p>
          <a:p>
            <a:pPr lvl="0"/>
            <a:r>
              <a:rPr lang="en-US" sz="2800" u="sng" dirty="0">
                <a:hlinkClick r:id="rId13"/>
              </a:rPr>
              <a:t>http://postpartummen.com/forum/</a:t>
            </a:r>
            <a:r>
              <a:rPr lang="en-US" sz="2800" dirty="0"/>
              <a:t> - Postpartum Men Online Forum</a:t>
            </a:r>
            <a:endParaRPr lang="en-US" sz="2400" dirty="0"/>
          </a:p>
          <a:p>
            <a:pPr lvl="0"/>
            <a:r>
              <a:rPr lang="en-US" sz="2800" u="sng" dirty="0">
                <a:hlinkClick r:id="rId14"/>
              </a:rPr>
              <a:t>www.womensmentalhealth.com</a:t>
            </a:r>
            <a:r>
              <a:rPr lang="en-US" sz="2800" dirty="0"/>
              <a:t> – Massachusetts General Hospital</a:t>
            </a:r>
            <a:endParaRPr lang="en-US" sz="2400" dirty="0"/>
          </a:p>
          <a:p>
            <a:pPr lvl="0"/>
            <a:r>
              <a:rPr lang="en-US" sz="2800" dirty="0"/>
              <a:t>Books:</a:t>
            </a:r>
            <a:endParaRPr lang="en-US" sz="2400" dirty="0"/>
          </a:p>
          <a:p>
            <a:pPr lvl="1"/>
            <a:r>
              <a:rPr lang="en-US" sz="2400" b="1" dirty="0"/>
              <a:t>This Isn’t What I Expected, </a:t>
            </a:r>
            <a:r>
              <a:rPr lang="en-US" sz="2400" dirty="0"/>
              <a:t>Karen </a:t>
            </a:r>
            <a:r>
              <a:rPr lang="en-US" sz="2400" dirty="0" err="1"/>
              <a:t>Kleiman</a:t>
            </a:r>
            <a:r>
              <a:rPr lang="en-US" sz="2400" dirty="0"/>
              <a:t>, MSW and Valerie </a:t>
            </a:r>
            <a:r>
              <a:rPr lang="en-US" sz="2400" dirty="0" err="1"/>
              <a:t>Raskin</a:t>
            </a:r>
            <a:r>
              <a:rPr lang="en-US" sz="2400" dirty="0"/>
              <a:t>, MD</a:t>
            </a:r>
            <a:endParaRPr lang="en-US" sz="2000" dirty="0"/>
          </a:p>
          <a:p>
            <a:pPr lvl="1"/>
            <a:r>
              <a:rPr lang="en-US" sz="2400" b="1" dirty="0"/>
              <a:t>The Mother to Mother Postpartum Depression Support Book, </a:t>
            </a:r>
            <a:r>
              <a:rPr lang="en-US" sz="2400" dirty="0"/>
              <a:t>Sandra </a:t>
            </a:r>
            <a:r>
              <a:rPr lang="en-US" sz="2400" dirty="0" err="1"/>
              <a:t>Poulin</a:t>
            </a:r>
            <a:endParaRPr lang="en-US" sz="2000" dirty="0"/>
          </a:p>
          <a:p>
            <a:pPr lvl="1"/>
            <a:r>
              <a:rPr lang="en-US" sz="2400" b="1" dirty="0"/>
              <a:t>The Postpartum Husband:  Practical Solutions for Living with Postpartum Depression</a:t>
            </a:r>
            <a:r>
              <a:rPr lang="en-US" sz="2000" dirty="0"/>
              <a:t>, </a:t>
            </a:r>
            <a:r>
              <a:rPr lang="en-US" sz="2400" dirty="0"/>
              <a:t>Karen </a:t>
            </a:r>
            <a:r>
              <a:rPr lang="en-US" sz="2400" dirty="0" err="1"/>
              <a:t>Kleiman</a:t>
            </a:r>
            <a:r>
              <a:rPr lang="en-US" sz="2000" dirty="0"/>
              <a:t>, MSW</a:t>
            </a:r>
          </a:p>
          <a:p>
            <a:pPr lvl="1"/>
            <a:r>
              <a:rPr lang="en-US" sz="2400" b="1" dirty="0"/>
              <a:t>Beyond the Blues:  A Guide to Understanding and Treating Prenatal and Postpartum Depression, </a:t>
            </a:r>
            <a:r>
              <a:rPr lang="en-US" sz="2400" dirty="0" err="1"/>
              <a:t>Pec</a:t>
            </a:r>
            <a:r>
              <a:rPr lang="en-US" sz="2400" dirty="0"/>
              <a:t> </a:t>
            </a:r>
            <a:r>
              <a:rPr lang="en-US" sz="2400" dirty="0" err="1"/>
              <a:t>Indman</a:t>
            </a:r>
            <a:r>
              <a:rPr lang="en-US" sz="2400" dirty="0"/>
              <a:t>, MFT and Shoshanna Bennett, PhD</a:t>
            </a:r>
            <a:endParaRPr lang="en-US" sz="2000" dirty="0"/>
          </a:p>
          <a:p>
            <a:pPr lvl="1"/>
            <a:r>
              <a:rPr lang="en-US" sz="2400" b="1" dirty="0"/>
              <a:t>What Am I thinking?  Having a Baby After Postpartum Depression</a:t>
            </a:r>
            <a:r>
              <a:rPr lang="en-US" sz="2400" dirty="0"/>
              <a:t>.</a:t>
            </a:r>
            <a:r>
              <a:rPr lang="en-US" sz="2000" dirty="0"/>
              <a:t>, </a:t>
            </a:r>
            <a:r>
              <a:rPr lang="en-US" sz="2800" dirty="0"/>
              <a:t>Karen </a:t>
            </a:r>
            <a:r>
              <a:rPr lang="en-US" sz="2800" dirty="0" err="1"/>
              <a:t>Kleiman</a:t>
            </a:r>
            <a:r>
              <a:rPr lang="en-US" sz="2800" dirty="0"/>
              <a:t>, MSW</a:t>
            </a:r>
            <a:endParaRPr lang="en-US" sz="2400" dirty="0"/>
          </a:p>
          <a:p>
            <a:pPr lvl="1"/>
            <a:r>
              <a:rPr lang="en-US" sz="2400" b="1" dirty="0"/>
              <a:t>Pregnancy Blues:  What Every Woman Needs to Know About Depression During Pregnancy</a:t>
            </a:r>
            <a:r>
              <a:rPr lang="en-US" sz="2000" dirty="0"/>
              <a:t>, </a:t>
            </a:r>
            <a:r>
              <a:rPr lang="en-US" sz="2800" dirty="0" err="1"/>
              <a:t>Shaila</a:t>
            </a:r>
            <a:r>
              <a:rPr lang="en-US" sz="2800" dirty="0"/>
              <a:t> </a:t>
            </a:r>
            <a:r>
              <a:rPr lang="en-US" sz="2800" dirty="0" err="1"/>
              <a:t>Misri</a:t>
            </a:r>
            <a:r>
              <a:rPr lang="en-US" sz="2800" dirty="0"/>
              <a:t>, MD</a:t>
            </a:r>
            <a:endParaRPr lang="en-US" sz="2400" dirty="0"/>
          </a:p>
          <a:p>
            <a:pPr lvl="1"/>
            <a:r>
              <a:rPr lang="en-US" sz="2400" b="1" dirty="0"/>
              <a:t>Non-Pharmacologic Treatments for Depression in New Mothers, </a:t>
            </a:r>
            <a:r>
              <a:rPr lang="en-US" sz="2400" dirty="0"/>
              <a:t>Kathleen Kendall-</a:t>
            </a:r>
            <a:r>
              <a:rPr lang="en-US" sz="2400" dirty="0" err="1"/>
              <a:t>Tacket</a:t>
            </a:r>
            <a:r>
              <a:rPr lang="en-US" sz="2400" dirty="0"/>
              <a:t> PhD, IBCLC</a:t>
            </a:r>
          </a:p>
          <a:p>
            <a:pPr lvl="1"/>
            <a:r>
              <a:rPr lang="en-US" sz="2400" dirty="0"/>
              <a:t>Thirteen Reasons Why, Jay Asher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/>
              <a:t>Resources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goal today….</a:t>
            </a:r>
          </a:p>
        </p:txBody>
      </p:sp>
      <p:pic>
        <p:nvPicPr>
          <p:cNvPr id="4" name="Content Placeholder 3" descr="cat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905000" y="1066801"/>
            <a:ext cx="3830983" cy="5523476"/>
          </a:xfrm>
        </p:spPr>
      </p:pic>
      <p:sp>
        <p:nvSpPr>
          <p:cNvPr id="5" name="TextBox 4"/>
          <p:cNvSpPr txBox="1"/>
          <p:nvPr/>
        </p:nvSpPr>
        <p:spPr>
          <a:xfrm>
            <a:off x="6019800" y="1794570"/>
            <a:ext cx="251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want to build your confidence in helping someone that might be suicidal.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dirty="0"/>
              <a:t>“You can plan a monologue but you can’t plan a dialogue.”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There isn’t a script for helping someone having suicidal thoughts…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suicide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Previous attempts</a:t>
            </a:r>
          </a:p>
          <a:p>
            <a:r>
              <a:rPr lang="en-US" dirty="0"/>
              <a:t>History of mental disorders</a:t>
            </a:r>
          </a:p>
          <a:p>
            <a:r>
              <a:rPr lang="en-US" dirty="0"/>
              <a:t>History of substance abuse </a:t>
            </a:r>
          </a:p>
          <a:p>
            <a:r>
              <a:rPr lang="en-US" dirty="0"/>
              <a:t>Family history</a:t>
            </a:r>
          </a:p>
          <a:p>
            <a:r>
              <a:rPr lang="en-US" dirty="0"/>
              <a:t>History of child abuse</a:t>
            </a:r>
          </a:p>
          <a:p>
            <a:r>
              <a:rPr lang="en-US" dirty="0"/>
              <a:t>Feeling hopeless</a:t>
            </a:r>
          </a:p>
          <a:p>
            <a:r>
              <a:rPr lang="en-US" dirty="0"/>
              <a:t>Impulsive</a:t>
            </a:r>
          </a:p>
          <a:p>
            <a:r>
              <a:rPr lang="en-US" dirty="0"/>
              <a:t>loss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Physical illness</a:t>
            </a:r>
          </a:p>
          <a:p>
            <a:r>
              <a:rPr lang="en-US" dirty="0"/>
              <a:t>Access to method</a:t>
            </a:r>
          </a:p>
          <a:p>
            <a:r>
              <a:rPr lang="en-US" dirty="0"/>
              <a:t>Unwilling to seek help</a:t>
            </a:r>
          </a:p>
          <a:p>
            <a:r>
              <a:rPr lang="en-US" dirty="0"/>
              <a:t>Isolated</a:t>
            </a:r>
          </a:p>
          <a:p>
            <a:r>
              <a:rPr lang="en-US" dirty="0"/>
              <a:t>Concrete plans</a:t>
            </a:r>
          </a:p>
          <a:p>
            <a:r>
              <a:rPr lang="en-US" dirty="0"/>
              <a:t>Belief others would be better off</a:t>
            </a:r>
          </a:p>
          <a:p>
            <a:r>
              <a:rPr lang="en-US" dirty="0"/>
              <a:t>Wanting to join deceased loved one</a:t>
            </a:r>
          </a:p>
          <a:p>
            <a:r>
              <a:rPr lang="en-US" dirty="0"/>
              <a:t>Prolonged stress due to financial difficulties, unemployment,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suicidal person may show signs by saying something like, “I just want the pain to end” or “I can see a way out.”</a:t>
            </a:r>
          </a:p>
          <a:p>
            <a:r>
              <a:rPr lang="en-US" dirty="0"/>
              <a:t>May become socially isolated or withdrawn.</a:t>
            </a:r>
          </a:p>
          <a:p>
            <a:r>
              <a:rPr lang="en-US" dirty="0"/>
              <a:t>May act irritable or agitated.</a:t>
            </a:r>
          </a:p>
          <a:p>
            <a:r>
              <a:rPr lang="en-US" dirty="0"/>
              <a:t>Lose interest in things.</a:t>
            </a:r>
          </a:p>
          <a:p>
            <a:r>
              <a:rPr lang="en-US" dirty="0"/>
              <a:t>Have the feeling of being a burden to others.</a:t>
            </a:r>
          </a:p>
          <a:p>
            <a:r>
              <a:rPr lang="en-US" dirty="0"/>
              <a:t>Look for ways to kill themselves such as hoarding medicine.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Warning signs: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/>
              <a:t>80% of people suicidal display warning signs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/>
              <a:t>I</a:t>
            </a:r>
            <a:r>
              <a:rPr lang="en-US" b="1" dirty="0"/>
              <a:t>deation—Threatened or communicated</a:t>
            </a:r>
          </a:p>
          <a:p>
            <a:r>
              <a:rPr lang="en-US" b="1" u="sng" dirty="0"/>
              <a:t>S</a:t>
            </a:r>
            <a:r>
              <a:rPr lang="en-US" b="1" dirty="0"/>
              <a:t>ubstance abuse—Excessive or increased</a:t>
            </a:r>
          </a:p>
          <a:p>
            <a:r>
              <a:rPr lang="en-US" b="1" u="sng" dirty="0"/>
              <a:t>P</a:t>
            </a:r>
            <a:r>
              <a:rPr lang="en-US" b="1" dirty="0"/>
              <a:t>urposeless—No reasons for living</a:t>
            </a:r>
          </a:p>
          <a:p>
            <a:r>
              <a:rPr lang="en-US" b="1" u="sng" dirty="0"/>
              <a:t>A</a:t>
            </a:r>
            <a:r>
              <a:rPr lang="en-US" b="1" dirty="0"/>
              <a:t>nxiety—Agitation/Insomnia</a:t>
            </a:r>
          </a:p>
          <a:p>
            <a:r>
              <a:rPr lang="en-US" b="1" u="sng" dirty="0"/>
              <a:t>T</a:t>
            </a:r>
            <a:r>
              <a:rPr lang="en-US" b="1" dirty="0"/>
              <a:t>rapped—Feeling there is no way out</a:t>
            </a:r>
          </a:p>
          <a:p>
            <a:r>
              <a:rPr lang="en-US" b="1" u="sng" dirty="0"/>
              <a:t>H</a:t>
            </a:r>
            <a:r>
              <a:rPr lang="en-US" b="1" dirty="0"/>
              <a:t>opelessness</a:t>
            </a:r>
          </a:p>
          <a:p>
            <a:r>
              <a:rPr lang="en-US" b="1" u="sng" dirty="0"/>
              <a:t>W</a:t>
            </a:r>
            <a:r>
              <a:rPr lang="en-US" b="1" dirty="0"/>
              <a:t>ithdrawing—From friends, family, society</a:t>
            </a:r>
          </a:p>
          <a:p>
            <a:r>
              <a:rPr lang="en-US" b="1" u="sng" dirty="0"/>
              <a:t>A</a:t>
            </a:r>
            <a:r>
              <a:rPr lang="en-US" b="1" dirty="0"/>
              <a:t>nger (uncontrolled)—Rage, seeking revenge</a:t>
            </a:r>
          </a:p>
          <a:p>
            <a:r>
              <a:rPr lang="en-US" b="1" u="sng" dirty="0"/>
              <a:t>R</a:t>
            </a:r>
            <a:r>
              <a:rPr lang="en-US" b="1" dirty="0"/>
              <a:t>ecklessness—Risky acts, unthinking</a:t>
            </a:r>
          </a:p>
          <a:p>
            <a:r>
              <a:rPr lang="en-US" b="1" u="sng" dirty="0"/>
              <a:t>M</a:t>
            </a:r>
            <a:r>
              <a:rPr lang="en-US" b="1" dirty="0"/>
              <a:t>ood changes (dramatic)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dirty="0"/>
              <a:t>IS PATH WARM?</a:t>
            </a:r>
            <a:br>
              <a:rPr lang="en-US" sz="4400" dirty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Here are some possible questions to follow up with </a:t>
            </a:r>
            <a:r>
              <a:rPr lang="en-US" sz="3600" dirty="0">
                <a:solidFill>
                  <a:schemeClr val="tx1"/>
                </a:solidFill>
              </a:rPr>
              <a:t>someone suicidal</a:t>
            </a:r>
            <a:r>
              <a:rPr lang="en-US" sz="36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13004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sz="3100" dirty="0"/>
              <a:t>How often do you have thoughts of harming yourself?</a:t>
            </a:r>
          </a:p>
          <a:p>
            <a:r>
              <a:rPr lang="en-US" sz="3100" dirty="0"/>
              <a:t>When is the last time you’ve had these thoughts?</a:t>
            </a:r>
          </a:p>
          <a:p>
            <a:r>
              <a:rPr lang="en-US" sz="3100" dirty="0"/>
              <a:t>When did these thoughts start for you?</a:t>
            </a:r>
          </a:p>
          <a:p>
            <a:r>
              <a:rPr lang="en-US" sz="3100" dirty="0"/>
              <a:t>Do you notice when you have them?  (i.e. if you can’t get the baby to stop crying?  When you haven’t been able to sleep? Etc.)</a:t>
            </a:r>
          </a:p>
          <a:p>
            <a:r>
              <a:rPr lang="en-US" sz="3100" dirty="0"/>
              <a:t>Have you had these thoughts before?</a:t>
            </a:r>
          </a:p>
          <a:p>
            <a:r>
              <a:rPr lang="en-US" sz="3100" dirty="0"/>
              <a:t>When you have these thoughts, do you have a plan how you might harm yourself?</a:t>
            </a:r>
          </a:p>
          <a:p>
            <a:r>
              <a:rPr lang="en-US" dirty="0"/>
              <a:t>Do you have access to this plan?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90525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sz="3100" dirty="0"/>
              <a:t>Have you ever tried to harm yourself before?</a:t>
            </a:r>
          </a:p>
          <a:p>
            <a:r>
              <a:rPr lang="en-US" sz="3100" dirty="0"/>
              <a:t>Tell me about your support system.  Do you have anyone you can call to ask for help?</a:t>
            </a:r>
          </a:p>
          <a:p>
            <a:r>
              <a:rPr lang="en-US" sz="3100" dirty="0"/>
              <a:t>Are you seeing a mental health provider?</a:t>
            </a:r>
          </a:p>
          <a:p>
            <a:r>
              <a:rPr lang="en-US" sz="3100" dirty="0"/>
              <a:t>I want to make sure you’re safe.  Would you be willing to sign a no harm agreement?  This means you will call the numbers on the agreement if you have these thoughts again. </a:t>
            </a:r>
          </a:p>
          <a:p>
            <a:r>
              <a:rPr lang="en-US" sz="3100" dirty="0"/>
              <a:t>Would you be willing to go for an assessment?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respond to someone suicidal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DO:</a:t>
            </a:r>
          </a:p>
          <a:p>
            <a:pPr lvl="1"/>
            <a:r>
              <a:rPr lang="en-US" dirty="0"/>
              <a:t>Be direct</a:t>
            </a:r>
          </a:p>
          <a:p>
            <a:pPr lvl="1"/>
            <a:r>
              <a:rPr lang="en-US" dirty="0"/>
              <a:t>Talk openly</a:t>
            </a:r>
          </a:p>
          <a:p>
            <a:pPr lvl="1"/>
            <a:r>
              <a:rPr lang="en-US" dirty="0"/>
              <a:t>Work to create support</a:t>
            </a:r>
          </a:p>
          <a:p>
            <a:pPr lvl="1"/>
            <a:r>
              <a:rPr lang="en-US" dirty="0"/>
              <a:t>Get involved</a:t>
            </a:r>
          </a:p>
          <a:p>
            <a:pPr lvl="1"/>
            <a:r>
              <a:rPr lang="en-US" dirty="0"/>
              <a:t>Seek help from supervisor</a:t>
            </a:r>
          </a:p>
          <a:p>
            <a:pPr lvl="1"/>
            <a:r>
              <a:rPr lang="en-US" dirty="0"/>
              <a:t>Be nonjudgmental</a:t>
            </a:r>
          </a:p>
          <a:p>
            <a:pPr lvl="1"/>
            <a:r>
              <a:rPr lang="en-US" dirty="0"/>
              <a:t>Take 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 NOT</a:t>
            </a:r>
          </a:p>
          <a:p>
            <a:pPr lvl="1"/>
            <a:r>
              <a:rPr lang="en-US" dirty="0"/>
              <a:t>Do not act shocked</a:t>
            </a:r>
          </a:p>
          <a:p>
            <a:pPr lvl="1"/>
            <a:r>
              <a:rPr lang="en-US" dirty="0"/>
              <a:t>Do not promise to keep a secret</a:t>
            </a:r>
          </a:p>
          <a:p>
            <a:pPr lvl="1"/>
            <a:r>
              <a:rPr lang="en-US" dirty="0"/>
              <a:t>Do not try to cheer the person up</a:t>
            </a:r>
          </a:p>
          <a:p>
            <a:pPr lvl="1"/>
            <a:r>
              <a:rPr lang="en-US" dirty="0"/>
              <a:t>Do not assume that the person will not attempt suicide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879</Words>
  <Application>Microsoft Office PowerPoint</Application>
  <PresentationFormat>On-screen Show (4:3)</PresentationFormat>
  <Paragraphs>157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Lucida Sans Unicode</vt:lpstr>
      <vt:lpstr>Verdana</vt:lpstr>
      <vt:lpstr>Wingdings 2</vt:lpstr>
      <vt:lpstr>Wingdings 3</vt:lpstr>
      <vt:lpstr>Concourse</vt:lpstr>
      <vt:lpstr>Suicide Prevention Training</vt:lpstr>
      <vt:lpstr>The goal today….</vt:lpstr>
      <vt:lpstr>There isn’t a script for helping someone having suicidal thoughts…</vt:lpstr>
      <vt:lpstr>Risk factors for suicide</vt:lpstr>
      <vt:lpstr>Warning signs:</vt:lpstr>
      <vt:lpstr>PowerPoint Presentation</vt:lpstr>
      <vt:lpstr>IS PATH WARM? </vt:lpstr>
      <vt:lpstr>Here are some possible questions to follow up with someone suicidal:</vt:lpstr>
      <vt:lpstr>Ways to respond to someone suicidal</vt:lpstr>
      <vt:lpstr>Protective Factors for a suicidal person:</vt:lpstr>
      <vt:lpstr>Tools you can use</vt:lpstr>
      <vt:lpstr>EPDS:</vt:lpstr>
      <vt:lpstr>Personal Safety Plan:</vt:lpstr>
      <vt:lpstr>What are your questions/experiences? </vt:lpstr>
      <vt:lpstr>PowerPoint Presentation</vt:lpstr>
      <vt:lpstr>Resources:</vt:lpstr>
      <vt:lpstr>Resources</vt:lpstr>
    </vt:vector>
  </TitlesOfParts>
  <Company>SCAN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hsims</dc:creator>
  <cp:lastModifiedBy>Charles Clark</cp:lastModifiedBy>
  <cp:revision>27</cp:revision>
  <dcterms:created xsi:type="dcterms:W3CDTF">2011-01-20T17:57:03Z</dcterms:created>
  <dcterms:modified xsi:type="dcterms:W3CDTF">2017-11-02T05:25:42Z</dcterms:modified>
</cp:coreProperties>
</file>