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52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24" r:id="rId8"/>
  </p:sldMasterIdLst>
  <p:notesMasterIdLst>
    <p:notesMasterId r:id="rId24"/>
  </p:notesMasterIdLst>
  <p:sldIdLst>
    <p:sldId id="373" r:id="rId9"/>
    <p:sldId id="401" r:id="rId10"/>
    <p:sldId id="402" r:id="rId11"/>
    <p:sldId id="399" r:id="rId12"/>
    <p:sldId id="403" r:id="rId13"/>
    <p:sldId id="404" r:id="rId14"/>
    <p:sldId id="405" r:id="rId15"/>
    <p:sldId id="406" r:id="rId16"/>
    <p:sldId id="407" r:id="rId17"/>
    <p:sldId id="396" r:id="rId18"/>
    <p:sldId id="408" r:id="rId19"/>
    <p:sldId id="409" r:id="rId20"/>
    <p:sldId id="411" r:id="rId21"/>
    <p:sldId id="410" r:id="rId22"/>
    <p:sldId id="31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33"/>
    <a:srgbClr val="FFCC66"/>
    <a:srgbClr val="CC6600"/>
    <a:srgbClr val="0000FF"/>
    <a:srgbClr val="FFFFCC"/>
    <a:srgbClr val="FF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1518"/>
    </p:cViewPr>
  </p:sorterViewPr>
  <p:notesViewPr>
    <p:cSldViewPr>
      <p:cViewPr>
        <p:scale>
          <a:sx n="75" d="100"/>
          <a:sy n="75" d="100"/>
        </p:scale>
        <p:origin x="-241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D1B78A-94E5-4162-92D0-CB49FABF9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1B78A-94E5-4162-92D0-CB49FABF91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AWY00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67200"/>
            <a:ext cx="91440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601980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745A7-06C8-4C52-9302-83861B907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9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A3623-1A60-4EDB-BD0D-9506D629FC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0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1B6B-55E4-4783-B73D-A5191331395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7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537B-74DD-4CD6-924D-C165DEFF90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4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BF33-485C-431B-BEBD-00600329B30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9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709B2-22AD-43BC-9E77-E613042E976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6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D73A7-EDE0-4FEA-B96B-F446B184BF2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89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AA49-4B1B-41D7-BCFA-7EF6581838B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5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530E6-F591-4038-B54B-C94845DC2E1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EE33-8110-425B-AAC7-9A73A2DF28B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8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5A04-F54B-4BFB-A24E-3FB92B96A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02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57B3-336B-4672-969E-15D05D9618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25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5F255-4A04-4F24-ABC0-175C433CEE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32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3D2E-69A8-4FB2-B866-249CF7C897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3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F7-EE66-46FB-B72B-9C3B9E14D2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65AB-8219-4513-B106-5295E0C78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76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5A04-F54B-4BFB-A24E-3FB92B96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25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C7A1-CFB2-41EE-8113-422E1E030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97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063E-775E-400F-9411-8250EE666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84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09F4-F42C-4CA7-B591-B160BFA16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32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7A0-3714-44EB-A933-B07A5D8E3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30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0C7A1-CFB2-41EE-8113-422E1E030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04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579C-B8BC-4F7C-B94E-0CDA67549D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583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8B01-94D7-425B-A98E-B6EA893229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8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45A7-06C8-4C52-9302-83861B907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70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3623-1A60-4EDB-BD0D-9506D629FC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3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F7-EE66-46FB-B72B-9C3B9E14D2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65AB-8219-4513-B106-5295E0C78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15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5A04-F54B-4BFB-A24E-3FB92B96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92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C7A1-CFB2-41EE-8113-422E1E030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73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063E-775E-400F-9411-8250EE666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63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09F4-F42C-4CA7-B591-B160BFA16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90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7A0-3714-44EB-A933-B07A5D8E3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2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A063E-775E-400F-9411-8250EE666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20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579C-B8BC-4F7C-B94E-0CDA67549D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42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8B01-94D7-425B-A98E-B6EA893229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3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45A7-06C8-4C52-9302-83861B907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5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3623-1A60-4EDB-BD0D-9506D629FC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85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F7-EE66-46FB-B72B-9C3B9E14D2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65AB-8219-4513-B106-5295E0C78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8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5A04-F54B-4BFB-A24E-3FB92B96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9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C7A1-CFB2-41EE-8113-422E1E030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57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063E-775E-400F-9411-8250EE666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75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09F4-F42C-4CA7-B591-B160BFA16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2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09F4-F42C-4CA7-B591-B160BFA16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43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7A0-3714-44EB-A933-B07A5D8E3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69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87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579C-B8BC-4F7C-B94E-0CDA67549D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867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8B01-94D7-425B-A98E-B6EA893229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38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45A7-06C8-4C52-9302-83861B907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119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3623-1A60-4EDB-BD0D-9506D629FC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2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F7-EE66-46FB-B72B-9C3B9E14D2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65AB-8219-4513-B106-5295E0C78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53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5A04-F54B-4BFB-A24E-3FB92B96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96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C7A1-CFB2-41EE-8113-422E1E030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11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063E-775E-400F-9411-8250EE666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5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067A0-3714-44EB-A933-B07A5D8E3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46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09F4-F42C-4CA7-B591-B160BFA16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78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7A0-3714-44EB-A933-B07A5D8E3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38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308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579C-B8BC-4F7C-B94E-0CDA67549D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9239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8B01-94D7-425B-A98E-B6EA893229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78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45A7-06C8-4C52-9302-83861B907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1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3623-1A60-4EDB-BD0D-9506D629FC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63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F7-EE66-46FB-B72B-9C3B9E14D2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65AB-8219-4513-B106-5295E0C78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281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5A04-F54B-4BFB-A24E-3FB92B96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830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C7A1-CFB2-41EE-8113-422E1E030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2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760CA-F182-4207-A048-CA08CC41A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37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063E-775E-400F-9411-8250EE666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03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09F4-F42C-4CA7-B591-B160BFA16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394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7A0-3714-44EB-A933-B07A5D8E3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57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72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579C-B8BC-4F7C-B94E-0CDA67549D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899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8B01-94D7-425B-A98E-B6EA893229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94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45A7-06C8-4C52-9302-83861B907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352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3623-1A60-4EDB-BD0D-9506D629FC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26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F7-EE66-46FB-B72B-9C3B9E14D2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65AB-8219-4513-B106-5295E0C78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026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5A04-F54B-4BFB-A24E-3FB92B96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A579C-B8BC-4F7C-B94E-0CDA67549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717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C7A1-CFB2-41EE-8113-422E1E030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048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063E-775E-400F-9411-8250EE666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337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09F4-F42C-4CA7-B591-B160BFA16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25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7A0-3714-44EB-A933-B07A5D8E3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0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54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579C-B8BC-4F7C-B94E-0CDA67549D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6420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8B01-94D7-425B-A98E-B6EA893229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618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45A7-06C8-4C52-9302-83861B907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107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3623-1A60-4EDB-BD0D-9506D629FC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9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A8B01-94D7-425B-A98E-B6EA89322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9BFB69D7-34FD-4A28-BAD8-E4DE32611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C8FDA3-B512-4B65-9026-C1EF1C4B5464}" type="slidenum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13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BFB69D7-34FD-4A28-BAD8-E4DE32611BA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3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BFB69D7-34FD-4A28-BAD8-E4DE32611BA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4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BFB69D7-34FD-4A28-BAD8-E4DE32611BA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7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BFB69D7-34FD-4A28-BAD8-E4DE32611BA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BFB69D7-34FD-4A28-BAD8-E4DE32611BA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4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BFB69D7-34FD-4A28-BAD8-E4DE32611BA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3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772400" cy="1470025"/>
          </a:xfrm>
        </p:spPr>
        <p:txBody>
          <a:bodyPr/>
          <a:lstStyle/>
          <a:p>
            <a:pPr eaLnBrk="1" hangingPunct="1"/>
            <a:br>
              <a:rPr lang="es-UY" altLang="en-US" dirty="0"/>
            </a:br>
            <a:br>
              <a:rPr lang="es-UY" altLang="en-US" dirty="0"/>
            </a:br>
            <a:endParaRPr lang="es-ES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352266" y="990600"/>
            <a:ext cx="6696064" cy="2308324"/>
          </a:xfrm>
          <a:prstGeom prst="rect">
            <a:avLst/>
          </a:prstGeom>
          <a:noFill/>
          <a:ln w="76200" cap="rnd" cmpd="thinThick"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Lucida Handwriting" panose="03010101010101010101" pitchFamily="66" charset="0"/>
              </a:rPr>
              <a:t>K-2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Lucida Handwriting" panose="03010101010101010101" pitchFamily="66" charset="0"/>
              </a:rPr>
              <a:t>Personal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Lucida Handwriting" panose="03010101010101010101" pitchFamily="66" charset="0"/>
              </a:rPr>
              <a:t>Financial Literacy</a:t>
            </a:r>
          </a:p>
        </p:txBody>
      </p:sp>
    </p:spTree>
    <p:extLst>
      <p:ext uri="{BB962C8B-B14F-4D97-AF65-F5344CB8AC3E}">
        <p14:creationId xmlns:p14="http://schemas.microsoft.com/office/powerpoint/2010/main" val="192344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78867"/>
              </p:ext>
            </p:extLst>
          </p:nvPr>
        </p:nvGraphicFramePr>
        <p:xfrm>
          <a:off x="525864" y="1143000"/>
          <a:ext cx="8077199" cy="4876801"/>
        </p:xfrm>
        <a:graphic>
          <a:graphicData uri="http://schemas.openxmlformats.org/drawingml/2006/table">
            <a:tbl>
              <a:tblPr firstRow="1" firstCol="1" bandRow="1"/>
              <a:tblGrid>
                <a:gridCol w="186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1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Item wanted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it is a good idea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it is a bad idea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I have enough money?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call home whenever needed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Will have to pay a monthly bill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TV in my room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watch my favorite programs while Dad watches football games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Mom says I need to pay attention to my schoolwork and can’t have a TV in my room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4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Trampoline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get exercise and play with my friends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much room in our backyard and someone could get hurt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533400"/>
            <a:ext cx="2118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Maria’s Wants</a:t>
            </a:r>
          </a:p>
        </p:txBody>
      </p:sp>
    </p:spTree>
    <p:extLst>
      <p:ext uri="{BB962C8B-B14F-4D97-AF65-F5344CB8AC3E}">
        <p14:creationId xmlns:p14="http://schemas.microsoft.com/office/powerpoint/2010/main" val="418483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721464"/>
              </p:ext>
            </p:extLst>
          </p:nvPr>
        </p:nvGraphicFramePr>
        <p:xfrm>
          <a:off x="1752600" y="1447800"/>
          <a:ext cx="5486399" cy="4387723"/>
        </p:xfrm>
        <a:graphic>
          <a:graphicData uri="http://schemas.openxmlformats.org/drawingml/2006/table">
            <a:tbl>
              <a:tblPr firstRow="1" firstCol="1" bandRow="1"/>
              <a:tblGrid>
                <a:gridCol w="390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Weekly income:  $500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phone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haircut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Movie &amp; dinner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jacket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Tennis shoes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Groceries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612190"/>
            <a:ext cx="2738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Wants and Needs</a:t>
            </a:r>
          </a:p>
        </p:txBody>
      </p:sp>
    </p:spTree>
    <p:extLst>
      <p:ext uri="{BB962C8B-B14F-4D97-AF65-F5344CB8AC3E}">
        <p14:creationId xmlns:p14="http://schemas.microsoft.com/office/powerpoint/2010/main" val="329851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04800"/>
            <a:ext cx="841057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40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85" y="1219200"/>
            <a:ext cx="50958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57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152400"/>
            <a:ext cx="53244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76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_fi" descr="http://i.istockimg.com/file_thumbview_approve/13900917/2/stock-photo-13900917-money-paper-and-coin-currency-bord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4725" y="1451535"/>
            <a:ext cx="6314550" cy="39549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en-US" sz="12500" dirty="0">
                <a:solidFill>
                  <a:srgbClr val="0000FF"/>
                </a:solidFill>
                <a:latin typeface="Edwardian Script ITC" pitchFamily="66" charset="0"/>
              </a:rPr>
              <a:t>Thank You </a:t>
            </a:r>
          </a:p>
          <a:p>
            <a:pPr lvl="0" algn="ctr"/>
            <a:r>
              <a:rPr lang="en-US" sz="5400" dirty="0">
                <a:solidFill>
                  <a:srgbClr val="0000FF"/>
                </a:solidFill>
                <a:latin typeface="Edwardian Script ITC" pitchFamily="66" charset="0"/>
              </a:rPr>
              <a:t>from </a:t>
            </a:r>
            <a:r>
              <a:rPr lang="en-US" sz="5400" dirty="0">
                <a:solidFill>
                  <a:srgbClr val="0000FF"/>
                </a:solidFill>
                <a:latin typeface="Lucida Calligraphy" pitchFamily="66" charset="0"/>
              </a:rPr>
              <a:t>TCEE</a:t>
            </a:r>
            <a:r>
              <a:rPr lang="en-US" sz="5400" dirty="0">
                <a:solidFill>
                  <a:srgbClr val="0000FF"/>
                </a:solidFill>
                <a:latin typeface="Edwardian Script ITC" pitchFamily="66" charset="0"/>
              </a:rPr>
              <a:t> </a:t>
            </a:r>
          </a:p>
          <a:p>
            <a:pPr lvl="0" algn="ctr"/>
            <a:r>
              <a:rPr lang="en-US" sz="5400" dirty="0">
                <a:solidFill>
                  <a:srgbClr val="0000FF"/>
                </a:solidFill>
                <a:latin typeface="Edwardian Script ITC" pitchFamily="66" charset="0"/>
              </a:rPr>
              <a:t>and Valerie </a:t>
            </a:r>
            <a:r>
              <a:rPr lang="en-US" sz="5400" dirty="0" err="1">
                <a:solidFill>
                  <a:srgbClr val="0000FF"/>
                </a:solidFill>
                <a:latin typeface="Edwardian Script ITC" pitchFamily="66" charset="0"/>
              </a:rPr>
              <a:t>Johse</a:t>
            </a:r>
            <a:endParaRPr lang="en-US" sz="5400" dirty="0">
              <a:solidFill>
                <a:srgbClr val="0000FF"/>
              </a:solidFill>
              <a:latin typeface="Edwardian Script ITC" pitchFamily="66" charset="0"/>
            </a:endParaRPr>
          </a:p>
          <a:p>
            <a:pPr lvl="0" algn="ctr"/>
            <a:r>
              <a:rPr lang="en-US" dirty="0">
                <a:solidFill>
                  <a:srgbClr val="0000FF"/>
                </a:solidFill>
              </a:rPr>
              <a:t>vjohse@aol.com</a:t>
            </a:r>
          </a:p>
        </p:txBody>
      </p:sp>
    </p:spTree>
    <p:extLst>
      <p:ext uri="{BB962C8B-B14F-4D97-AF65-F5344CB8AC3E}">
        <p14:creationId xmlns:p14="http://schemas.microsoft.com/office/powerpoint/2010/main" val="404049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35" y="96195"/>
            <a:ext cx="8229600" cy="1173162"/>
          </a:xfrm>
        </p:spPr>
        <p:txBody>
          <a:bodyPr/>
          <a:lstStyle/>
          <a:p>
            <a:pPr algn="ctr"/>
            <a:r>
              <a:rPr lang="en-US" dirty="0"/>
              <a:t>The PFL Math TEKS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742" y="1789331"/>
            <a:ext cx="83928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prstClr val="black"/>
                </a:solidFill>
              </a:rPr>
              <a:t>Kindergarten</a:t>
            </a:r>
          </a:p>
          <a:p>
            <a:endParaRPr lang="en-US" sz="2400" u="sng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K.9A  identify ways to earn income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K.9B  differentiate between money received as income 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and money received as gifts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K.9C  list simple skills required for jobs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K.9D  distinguish between wants and needs and identify 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income as a source to meet one’s wants and needs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8" y="1143000"/>
            <a:ext cx="8605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Personal financial literacy. </a:t>
            </a:r>
            <a:r>
              <a:rPr lang="en-US" dirty="0">
                <a:solidFill>
                  <a:prstClr val="black"/>
                </a:solidFill>
              </a:rPr>
              <a:t>The student applies mathematical process standards </a:t>
            </a:r>
          </a:p>
          <a:p>
            <a:r>
              <a:rPr lang="en-US" dirty="0">
                <a:solidFill>
                  <a:prstClr val="black"/>
                </a:solidFill>
              </a:rPr>
              <a:t>to manage one’s financial resources effectively for lifetime financial security.</a:t>
            </a:r>
          </a:p>
        </p:txBody>
      </p:sp>
    </p:spTree>
    <p:extLst>
      <p:ext uri="{BB962C8B-B14F-4D97-AF65-F5344CB8AC3E}">
        <p14:creationId xmlns:p14="http://schemas.microsoft.com/office/powerpoint/2010/main" val="250038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867" y="882309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PFL Math TEKS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60CA-F182-4207-A048-CA08CC41A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" y="2057400"/>
            <a:ext cx="844333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prstClr val="black"/>
                </a:solidFill>
              </a:rPr>
              <a:t>Grade 1</a:t>
            </a:r>
          </a:p>
          <a:p>
            <a:endParaRPr lang="en-US" sz="2400" u="sng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1.9A   define money earned as income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1.9B   identify income as a means of obtaining goods and 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services, oftentimes making choices between wants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and needs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1.9C  distinguish between spending and saving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1.9D  consider charitable giving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637" y="1295400"/>
            <a:ext cx="8605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Personal financial literacy. </a:t>
            </a:r>
            <a:r>
              <a:rPr lang="en-US" dirty="0">
                <a:solidFill>
                  <a:prstClr val="black"/>
                </a:solidFill>
              </a:rPr>
              <a:t>The student applies mathematical process standards </a:t>
            </a:r>
          </a:p>
          <a:p>
            <a:r>
              <a:rPr lang="en-US" dirty="0">
                <a:solidFill>
                  <a:prstClr val="black"/>
                </a:solidFill>
              </a:rPr>
              <a:t>to manage one’s financial resources effectively for lifetime financial security.</a:t>
            </a:r>
          </a:p>
        </p:txBody>
      </p:sp>
    </p:spTree>
    <p:extLst>
      <p:ext uri="{BB962C8B-B14F-4D97-AF65-F5344CB8AC3E}">
        <p14:creationId xmlns:p14="http://schemas.microsoft.com/office/powerpoint/2010/main" val="352352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24200"/>
            <a:ext cx="7543800" cy="1295400"/>
          </a:xfrm>
        </p:spPr>
        <p:txBody>
          <a:bodyPr>
            <a:normAutofit/>
          </a:bodyPr>
          <a:lstStyle/>
          <a:p>
            <a:r>
              <a:rPr lang="en-US" sz="2000" dirty="0"/>
              <a:t>Kindergarten, Lesson 1</a:t>
            </a:r>
            <a:br>
              <a:rPr lang="en-US" dirty="0"/>
            </a:br>
            <a:r>
              <a:rPr lang="en-US" dirty="0"/>
              <a:t>The Money Making Farm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62000" y="4267200"/>
            <a:ext cx="7848600" cy="1981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400" dirty="0"/>
              <a:t>Objectives:</a:t>
            </a:r>
          </a:p>
          <a:p>
            <a:pPr marL="0" indent="0">
              <a:buNone/>
            </a:pPr>
            <a:endParaRPr lang="en-US" sz="3200" dirty="0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9600" b="1" dirty="0">
                <a:latin typeface="Calibri"/>
                <a:ea typeface="Calibri"/>
                <a:cs typeface="Calibri"/>
              </a:rPr>
              <a:t>PFL Math </a:t>
            </a:r>
            <a:r>
              <a:rPr lang="en-US" sz="9600" b="1" dirty="0">
                <a:latin typeface="Calibri"/>
                <a:ea typeface="Calibri"/>
                <a:cs typeface="Times New Roman"/>
              </a:rPr>
              <a:t>K.9A:</a:t>
            </a:r>
            <a:r>
              <a:rPr lang="en-US" sz="9600" dirty="0">
                <a:latin typeface="Calibri"/>
                <a:ea typeface="Calibri"/>
                <a:cs typeface="Times New Roman"/>
              </a:rPr>
              <a:t>  identify ways to earn income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9600" b="1" dirty="0">
                <a:latin typeface="Calibri"/>
                <a:ea typeface="Calibri"/>
                <a:cs typeface="Times New Roman"/>
              </a:rPr>
              <a:t>Social Studies K.7A:  </a:t>
            </a:r>
            <a:r>
              <a:rPr lang="en-US" sz="9600" dirty="0">
                <a:latin typeface="Calibri"/>
                <a:ea typeface="Calibri"/>
                <a:cs typeface="Times New Roman"/>
              </a:rPr>
              <a:t>identify jobs in the home, school, and community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9600" b="1" dirty="0">
                <a:latin typeface="Calibri"/>
                <a:ea typeface="Calibri"/>
                <a:cs typeface="Times New Roman"/>
              </a:rPr>
              <a:t>Social Studies K.7B:  </a:t>
            </a:r>
            <a:r>
              <a:rPr lang="en-US" sz="9600" dirty="0">
                <a:latin typeface="Calibri"/>
                <a:ea typeface="Calibri"/>
                <a:cs typeface="Times New Roman"/>
              </a:rPr>
              <a:t>explain why people have jobs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1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" y="152400"/>
            <a:ext cx="4072265" cy="2419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5A04-F54B-4BFB-A24E-3FB92B96A29A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17" y="533400"/>
            <a:ext cx="3711304" cy="5095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4083749" cy="56578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5A04-F54B-4BFB-A24E-3FB92B96A29A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251"/>
            <a:ext cx="4191000" cy="567550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522789"/>
            <a:ext cx="4238089" cy="56629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6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5A04-F54B-4BFB-A24E-3FB92B96A29A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6" y="442454"/>
            <a:ext cx="2667000" cy="301112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2684764" cy="303900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52" y="412554"/>
            <a:ext cx="2684476" cy="303786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684476" cy="303246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5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924800" cy="129540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Grade 1, Lesson 3</a:t>
            </a:r>
            <a:br>
              <a:rPr lang="en-US" dirty="0"/>
            </a:br>
            <a:r>
              <a:rPr lang="en-US" sz="4400" dirty="0"/>
              <a:t>My Eyes are Bigger than my wallet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62000" y="4267200"/>
            <a:ext cx="7848600" cy="1981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400" dirty="0"/>
              <a:t>Objectives:</a:t>
            </a:r>
          </a:p>
          <a:p>
            <a:pPr marL="0" indent="0">
              <a:buNone/>
            </a:pPr>
            <a:endParaRPr lang="en-US" sz="32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9600" b="1" dirty="0">
                <a:latin typeface="Calibri"/>
                <a:ea typeface="Calibri"/>
                <a:cs typeface="Calibri"/>
              </a:rPr>
              <a:t>PFL Math </a:t>
            </a:r>
            <a:r>
              <a:rPr lang="en-US" sz="9600" b="1" dirty="0">
                <a:latin typeface="Calibri"/>
                <a:ea typeface="Calibri"/>
                <a:cs typeface="Times New Roman"/>
              </a:rPr>
              <a:t>1.9B:</a:t>
            </a:r>
            <a:r>
              <a:rPr lang="en-US" sz="9600" dirty="0">
                <a:latin typeface="Calibri"/>
                <a:ea typeface="Calibri"/>
                <a:cs typeface="Times New Roman"/>
              </a:rPr>
              <a:t> identify income as a means of obtaining goods and services, oftentimes making choices between wants and needs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9600" b="1" dirty="0">
                <a:latin typeface="Calibri"/>
                <a:ea typeface="Calibri"/>
                <a:cs typeface="Calibri"/>
              </a:rPr>
              <a:t>PFL Math </a:t>
            </a:r>
            <a:r>
              <a:rPr lang="en-US" sz="9600" b="1" dirty="0">
                <a:latin typeface="Calibri"/>
                <a:ea typeface="Calibri"/>
                <a:cs typeface="Times New Roman"/>
              </a:rPr>
              <a:t>K.9A:</a:t>
            </a:r>
            <a:r>
              <a:rPr lang="en-US" sz="9600" dirty="0">
                <a:latin typeface="Calibri"/>
                <a:ea typeface="Calibri"/>
                <a:cs typeface="Times New Roman"/>
              </a:rPr>
              <a:t>  identify ways to earn income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9600" b="1" dirty="0">
                <a:latin typeface="Calibri"/>
                <a:ea typeface="Calibri"/>
                <a:cs typeface="Times New Roman"/>
              </a:rPr>
              <a:t>Social Studies K.7A:  </a:t>
            </a:r>
            <a:r>
              <a:rPr lang="en-US" sz="9600" dirty="0">
                <a:latin typeface="Calibri"/>
                <a:ea typeface="Calibri"/>
                <a:cs typeface="Times New Roman"/>
              </a:rPr>
              <a:t>identify jobs in the home, school, and community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9600" b="1" dirty="0">
                <a:latin typeface="Calibri"/>
                <a:ea typeface="Calibri"/>
                <a:cs typeface="Times New Roman"/>
              </a:rPr>
              <a:t>Social Studies K.7B:  </a:t>
            </a:r>
            <a:r>
              <a:rPr lang="en-US" sz="9600" dirty="0">
                <a:latin typeface="Calibri"/>
                <a:ea typeface="Calibri"/>
                <a:cs typeface="Times New Roman"/>
              </a:rPr>
              <a:t>explain why people have jobs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3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C7A1-CFB2-41EE-8113-422E1E030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90701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>
                <a:latin typeface="Calibri"/>
                <a:ea typeface="Calibri"/>
                <a:cs typeface="Times New Roman"/>
              </a:rPr>
              <a:t>Math 1.1: 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Mathematical Process Standards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>
                <a:latin typeface="Calibri"/>
                <a:ea typeface="Calibri"/>
                <a:cs typeface="Times New Roman"/>
              </a:rPr>
              <a:t>Math 1.3A: 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use concrete and pictorial models to determine the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/>
                <a:ea typeface="Calibri"/>
                <a:cs typeface="Times New Roman"/>
              </a:rPr>
              <a:t>     sum of a multiple of 10 and a one-digit number in problems up to 99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>
                <a:latin typeface="Calibri"/>
                <a:ea typeface="Calibri"/>
                <a:cs typeface="Times New Roman"/>
              </a:rPr>
              <a:t>Math 1.5B: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skip count by twos, fives, and tens to determine the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/>
                <a:ea typeface="Calibri"/>
                <a:cs typeface="Times New Roman"/>
              </a:rPr>
              <a:t>     total number of objects up to 120 in a set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>
                <a:latin typeface="Calibri"/>
                <a:ea typeface="Calibri"/>
                <a:cs typeface="Times New Roman"/>
              </a:rPr>
              <a:t>Social Studies 1.9A: </a:t>
            </a:r>
            <a:r>
              <a:rPr lang="en-US" sz="2400" dirty="0">
                <a:latin typeface="Calibri"/>
                <a:ea typeface="Calibri"/>
                <a:cs typeface="Arial"/>
              </a:rPr>
              <a:t>identify examples of people wanting more than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/>
                <a:ea typeface="Calibri"/>
                <a:cs typeface="Arial"/>
              </a:rPr>
              <a:t>     they can have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>
                <a:latin typeface="Calibri"/>
                <a:ea typeface="Calibri"/>
                <a:cs typeface="Times New Roman"/>
              </a:rPr>
              <a:t>Social Studies 1.9B: </a:t>
            </a:r>
            <a:r>
              <a:rPr lang="en-US" sz="2400" dirty="0">
                <a:latin typeface="Calibri"/>
                <a:ea typeface="Calibri"/>
                <a:cs typeface="Arial"/>
              </a:rPr>
              <a:t>explain why wanting more than they can have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/>
                <a:ea typeface="Calibri"/>
                <a:cs typeface="Arial"/>
              </a:rPr>
              <a:t>     requires that people make choices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>
                <a:latin typeface="Calibri"/>
                <a:ea typeface="Calibri"/>
                <a:cs typeface="Times New Roman"/>
              </a:rPr>
              <a:t>Social Studies 1.9C: 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identify examples of choices families make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/>
                <a:ea typeface="Calibri"/>
                <a:cs typeface="Times New Roman"/>
              </a:rPr>
              <a:t>     when buying goods and services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012022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resentation5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Presentation5</Template>
  <TotalTime>1357</TotalTime>
  <Words>534</Words>
  <Application>Microsoft Office PowerPoint</Application>
  <PresentationFormat>On-screen Show (4:3)</PresentationFormat>
  <Paragraphs>108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Edwardian Script ITC</vt:lpstr>
      <vt:lpstr>Impact</vt:lpstr>
      <vt:lpstr>Lucida Calligraphy</vt:lpstr>
      <vt:lpstr>Lucida Handwriting</vt:lpstr>
      <vt:lpstr>Symbol</vt:lpstr>
      <vt:lpstr>Times New Roman</vt:lpstr>
      <vt:lpstr>Presentation5</vt:lpstr>
      <vt:lpstr>Diseño predeterminado</vt:lpstr>
      <vt:lpstr>NewsPrint</vt:lpstr>
      <vt:lpstr>1_NewsPrint</vt:lpstr>
      <vt:lpstr>2_NewsPrint</vt:lpstr>
      <vt:lpstr>3_NewsPrint</vt:lpstr>
      <vt:lpstr>4_NewsPrint</vt:lpstr>
      <vt:lpstr>5_NewsPrint</vt:lpstr>
      <vt:lpstr>  </vt:lpstr>
      <vt:lpstr>The PFL Math TEKS</vt:lpstr>
      <vt:lpstr>The PFL Math TEKS </vt:lpstr>
      <vt:lpstr>Kindergarten, Lesson 1 The Money Making Farm</vt:lpstr>
      <vt:lpstr>PowerPoint Presentation</vt:lpstr>
      <vt:lpstr>PowerPoint Presentation</vt:lpstr>
      <vt:lpstr>PowerPoint Presentation</vt:lpstr>
      <vt:lpstr>Grade 1, Lesson 3 My Eyes are Bigger than my wallet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Literacy  for  Children</dc:title>
  <dc:creator>Owner</dc:creator>
  <cp:lastModifiedBy>Charles Clark</cp:lastModifiedBy>
  <cp:revision>167</cp:revision>
  <dcterms:created xsi:type="dcterms:W3CDTF">2011-07-06T02:26:31Z</dcterms:created>
  <dcterms:modified xsi:type="dcterms:W3CDTF">2020-05-23T18:42:04Z</dcterms:modified>
</cp:coreProperties>
</file>