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sldIdLst>
    <p:sldId id="256" r:id="rId2"/>
    <p:sldId id="258" r:id="rId3"/>
    <p:sldId id="257"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8" autoAdjust="0"/>
    <p:restoredTop sz="94660"/>
  </p:normalViewPr>
  <p:slideViewPr>
    <p:cSldViewPr snapToGrid="0">
      <p:cViewPr varScale="1">
        <p:scale>
          <a:sx n="63" d="100"/>
          <a:sy n="63" d="100"/>
        </p:scale>
        <p:origin x="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ED69555-EE48-4B19-812B-4E1068DBF976}"/>
              </a:ext>
            </a:extLst>
          </p:cNvPr>
          <p:cNvSpPr/>
          <p:nvPr/>
        </p:nvSpPr>
        <p:spPr>
          <a:xfrm>
            <a:off x="7573754" y="0"/>
            <a:ext cx="4618246"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57">
            <a:extLst>
              <a:ext uri="{FF2B5EF4-FFF2-40B4-BE49-F238E27FC236}">
                <a16:creationId xmlns:a16="http://schemas.microsoft.com/office/drawing/2014/main" id="{57AEB73D-F521-4B19-820F-12DB6BCC8406}"/>
              </a:ext>
            </a:extLst>
          </p:cNvPr>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 name="Title 1"/>
          <p:cNvSpPr>
            <a:spLocks noGrp="1"/>
          </p:cNvSpPr>
          <p:nvPr>
            <p:ph type="ctrTitle"/>
          </p:nvPr>
        </p:nvSpPr>
        <p:spPr>
          <a:xfrm>
            <a:off x="855388" y="863068"/>
            <a:ext cx="6007691" cy="4985916"/>
          </a:xfrm>
        </p:spPr>
        <p:txBody>
          <a:bodyPr anchor="ctr">
            <a:noAutofit/>
          </a:bodyPr>
          <a:lstStyle>
            <a:lvl1pPr algn="l">
              <a:lnSpc>
                <a:spcPct val="125000"/>
              </a:lnSpc>
              <a:defRPr sz="6000" b="0" cap="all" spc="150" baseline="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197352" y="863068"/>
            <a:ext cx="3351729" cy="5120069"/>
          </a:xfrm>
        </p:spPr>
        <p:txBody>
          <a:bodyPr anchor="ctr">
            <a:normAutofit/>
          </a:bodyPr>
          <a:lstStyle>
            <a:lvl1pPr marL="0" indent="0" algn="l">
              <a:lnSpc>
                <a:spcPct val="150000"/>
              </a:lnSpc>
              <a:buNone/>
              <a:defRPr sz="2400" b="0" cap="none"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Rectangle 6">
            <a:extLst>
              <a:ext uri="{FF2B5EF4-FFF2-40B4-BE49-F238E27FC236}">
                <a16:creationId xmlns:a16="http://schemas.microsoft.com/office/drawing/2014/main" id="{6B72EEBA-3A5D-41CE-8465-A45A0F65674E}"/>
              </a:ext>
            </a:extLst>
          </p:cNvPr>
          <p:cNvSpPr/>
          <p:nvPr/>
        </p:nvSpPr>
        <p:spPr>
          <a:xfrm rot="5400000">
            <a:off x="410121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ate Placeholder 12">
            <a:extLst>
              <a:ext uri="{FF2B5EF4-FFF2-40B4-BE49-F238E27FC236}">
                <a16:creationId xmlns:a16="http://schemas.microsoft.com/office/drawing/2014/main" id="{79F4CF2F-CDFA-4A37-837C-819D5238EAB4}"/>
              </a:ext>
            </a:extLst>
          </p:cNvPr>
          <p:cNvSpPr>
            <a:spLocks noGrp="1"/>
          </p:cNvSpPr>
          <p:nvPr>
            <p:ph type="dt" sz="half" idx="10"/>
          </p:nvPr>
        </p:nvSpPr>
        <p:spPr>
          <a:xfrm>
            <a:off x="8197353" y="6309360"/>
            <a:ext cx="2151134" cy="457200"/>
          </a:xfrm>
        </p:spPr>
        <p:txBody>
          <a:bodyPr/>
          <a:lstStyle/>
          <a:p>
            <a:pPr algn="l"/>
            <a:fld id="{0DCFB061-4267-4D9F-8017-6F550D3068DF}" type="datetime1">
              <a:rPr lang="en-US" smtClean="0"/>
              <a:t>8/16/2020</a:t>
            </a:fld>
            <a:endParaRPr lang="en-US" dirty="0"/>
          </a:p>
        </p:txBody>
      </p:sp>
      <p:sp>
        <p:nvSpPr>
          <p:cNvPr id="15" name="Footer Placeholder 14">
            <a:extLst>
              <a:ext uri="{FF2B5EF4-FFF2-40B4-BE49-F238E27FC236}">
                <a16:creationId xmlns:a16="http://schemas.microsoft.com/office/drawing/2014/main" id="{CFECE62A-61A4-407D-8F0B-D459CD977C75}"/>
              </a:ext>
            </a:extLst>
          </p:cNvPr>
          <p:cNvSpPr>
            <a:spLocks noGrp="1"/>
          </p:cNvSpPr>
          <p:nvPr>
            <p:ph type="ftr" sz="quarter" idx="11"/>
          </p:nvPr>
        </p:nvSpPr>
        <p:spPr>
          <a:xfrm>
            <a:off x="855388" y="6309360"/>
            <a:ext cx="6007691" cy="457200"/>
          </a:xfrm>
        </p:spPr>
        <p:txBody>
          <a:bodyPr/>
          <a:lstStyle>
            <a:lvl1pPr algn="r">
              <a:defRPr/>
            </a:lvl1pPr>
          </a:lstStyle>
          <a:p>
            <a:pPr algn="l"/>
            <a:endParaRPr lang="en-US" dirty="0"/>
          </a:p>
        </p:txBody>
      </p:sp>
      <p:sp>
        <p:nvSpPr>
          <p:cNvPr id="27" name="Slide Number Placeholder 26">
            <a:extLst>
              <a:ext uri="{FF2B5EF4-FFF2-40B4-BE49-F238E27FC236}">
                <a16:creationId xmlns:a16="http://schemas.microsoft.com/office/drawing/2014/main" id="{99FE60A9-FE2A-451F-9244-60FCE7FE9AD7}"/>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102304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41BC61-5547-4A60-8DA1-6699760D9972}" type="datetime1">
              <a:rPr lang="en-US" smtClean="0"/>
              <a:t>8/16/2020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792930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24B9D1C6-60D0-4CD1-8F31-F912522EB041}" type="datetime1">
              <a:rPr lang="en-US" smtClean="0"/>
              <a:t>8/16/2020</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dirty="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8151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A4ED5C-5A53-433E-8A55-46F54CE81DA5}" type="datetime1">
              <a:rPr lang="en-US" smtClean="0"/>
              <a:t>8/16/2020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1984824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BFD12B6-57DE-4B63-A723-500B050FB7DD}"/>
              </a:ext>
            </a:extLst>
          </p:cNvPr>
          <p:cNvSpPr/>
          <p:nvPr/>
        </p:nvSpPr>
        <p:spPr>
          <a:xfrm>
            <a:off x="0" y="4215384"/>
            <a:ext cx="12192000" cy="264261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5316" y="1406284"/>
            <a:ext cx="10593694" cy="2597841"/>
          </a:xfrm>
        </p:spPr>
        <p:txBody>
          <a:bodyPr anchor="b">
            <a:normAutofit/>
          </a:bodyPr>
          <a:lstStyle>
            <a:lvl1pPr algn="ctr">
              <a:lnSpc>
                <a:spcPct val="125000"/>
              </a:lnSpc>
              <a:defRPr sz="4400" baseline="0">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818312" y="4527856"/>
            <a:ext cx="6559018" cy="1570245"/>
          </a:xfrm>
        </p:spPr>
        <p:txBody>
          <a:bodyPr anchor="t">
            <a:normAutofit/>
          </a:bodyPr>
          <a:lstStyle>
            <a:lvl1pPr marL="0" indent="0" algn="ctr">
              <a:lnSpc>
                <a:spcPct val="130000"/>
              </a:lnSpc>
              <a:spcBef>
                <a:spcPts val="0"/>
              </a:spcBef>
              <a:buNone/>
              <a:defRPr sz="2400" b="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5F1E2E75-4758-4930-8024-39287C962987}"/>
              </a:ext>
            </a:extLst>
          </p:cNvPr>
          <p:cNvSpPr>
            <a:spLocks noGrp="1"/>
          </p:cNvSpPr>
          <p:nvPr>
            <p:ph type="dt" sz="half" idx="10"/>
          </p:nvPr>
        </p:nvSpPr>
        <p:spPr/>
        <p:txBody>
          <a:bodyPr/>
          <a:lstStyle/>
          <a:p>
            <a:fld id="{29CABC0C-B6DF-45E9-B954-11C99AA62C3E}" type="datetime1">
              <a:rPr lang="en-US" smtClean="0"/>
              <a:t>8/16/2020</a:t>
            </a:fld>
            <a:endParaRPr lang="en-US" dirty="0"/>
          </a:p>
        </p:txBody>
      </p:sp>
      <p:sp>
        <p:nvSpPr>
          <p:cNvPr id="8" name="Footer Placeholder 7">
            <a:extLst>
              <a:ext uri="{FF2B5EF4-FFF2-40B4-BE49-F238E27FC236}">
                <a16:creationId xmlns:a16="http://schemas.microsoft.com/office/drawing/2014/main" id="{488B9949-402C-42C2-9A94-16590FC0C59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39D83F6-DAF4-4876-AA41-F246EC970F7D}"/>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11" name="Rectangle 10">
            <a:extLst>
              <a:ext uri="{FF2B5EF4-FFF2-40B4-BE49-F238E27FC236}">
                <a16:creationId xmlns:a16="http://schemas.microsoft.com/office/drawing/2014/main" id="{91613A19-DDA2-44F6-9ED4-F87771C684B8}"/>
              </a:ext>
            </a:extLst>
          </p:cNvPr>
          <p:cNvSpPr/>
          <p:nvPr/>
        </p:nvSpPr>
        <p:spPr>
          <a:xfrm>
            <a:off x="0" y="4215384"/>
            <a:ext cx="1218895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30546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hasCustomPrompt="1"/>
          </p:nvPr>
        </p:nvSpPr>
        <p:spPr>
          <a:xfrm>
            <a:off x="5376670" y="705114"/>
            <a:ext cx="6172412" cy="2403846"/>
          </a:xfrm>
        </p:spPr>
        <p:txBody>
          <a:bodyPr anchor="b"/>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376670" y="3749040"/>
            <a:ext cx="6172411" cy="2346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AB71B9-2624-4F21-93EE-35A78B1A0DAD}" type="datetime1">
              <a:rPr lang="en-US" smtClean="0"/>
              <a:t>8/16/2020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dirty="0"/>
              <a:t>‹#›</a:t>
            </a:fld>
            <a:endParaRPr lang="en-US" dirty="0"/>
          </a:p>
        </p:txBody>
      </p:sp>
      <p:sp>
        <p:nvSpPr>
          <p:cNvPr id="10" name="Rectangle 9">
            <a:extLst>
              <a:ext uri="{FF2B5EF4-FFF2-40B4-BE49-F238E27FC236}">
                <a16:creationId xmlns:a16="http://schemas.microsoft.com/office/drawing/2014/main" id="{5CE6B9B5-A5D1-4099-B52B-78F39AB0AFCB}"/>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53500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76667" y="658999"/>
            <a:ext cx="6166422" cy="457200"/>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76668" y="1116199"/>
            <a:ext cx="6166422" cy="20621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376668" y="3623098"/>
            <a:ext cx="6166421" cy="457200"/>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5376670" y="4102370"/>
            <a:ext cx="6166419" cy="206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D37C2A-BE2E-4840-A907-3254E2916C96}" type="datetime1">
              <a:rPr lang="en-US" smtClean="0"/>
              <a:t>8/16/2020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dirty="0"/>
              <a:t>‹#›</a:t>
            </a:fld>
            <a:endParaRPr lang="en-US" dirty="0"/>
          </a:p>
        </p:txBody>
      </p:sp>
      <p:sp>
        <p:nvSpPr>
          <p:cNvPr id="10" name="Title 9">
            <a:extLst>
              <a:ext uri="{FF2B5EF4-FFF2-40B4-BE49-F238E27FC236}">
                <a16:creationId xmlns:a16="http://schemas.microsoft.com/office/drawing/2014/main" id="{D26B370B-8381-431F-9492-0EA1205113EE}"/>
              </a:ext>
            </a:extLst>
          </p:cNvPr>
          <p:cNvSpPr>
            <a:spLocks noGrp="1"/>
          </p:cNvSpPr>
          <p:nvPr>
            <p:ph type="title"/>
          </p:nvPr>
        </p:nvSpPr>
        <p:spPr/>
        <p:txBody>
          <a:bodyPr/>
          <a:lstStyle/>
          <a:p>
            <a:r>
              <a:rPr lang="en-US"/>
              <a:t>Click to edit Master title style</a:t>
            </a:r>
          </a:p>
        </p:txBody>
      </p:sp>
      <p:sp>
        <p:nvSpPr>
          <p:cNvPr id="12" name="Rectangle 11">
            <a:extLst>
              <a:ext uri="{FF2B5EF4-FFF2-40B4-BE49-F238E27FC236}">
                <a16:creationId xmlns:a16="http://schemas.microsoft.com/office/drawing/2014/main" id="{DCA89085-2231-4A9C-B23C-B199A9DD26C5}"/>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15997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5CD215-1C45-48A0-8534-39FFE8A7C95A}" type="datetime1">
              <a:rPr lang="en-US" smtClean="0"/>
              <a:t>8/16/2020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41544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C7CF41D3-C6B9-4E99-9321-87C4E2168F46}"/>
              </a:ext>
            </a:extLst>
          </p:cNvPr>
          <p:cNvSpPr>
            <a:spLocks noGrp="1"/>
          </p:cNvSpPr>
          <p:nvPr>
            <p:ph type="dt" sz="half" idx="10"/>
          </p:nvPr>
        </p:nvSpPr>
        <p:spPr/>
        <p:txBody>
          <a:bodyPr/>
          <a:lstStyle/>
          <a:p>
            <a:fld id="{D3363A0F-DEF3-4134-98D0-2E1276938A8B}" type="datetime1">
              <a:rPr lang="en-US" smtClean="0"/>
              <a:t>8/16/2020</a:t>
            </a:fld>
            <a:endParaRPr lang="en-US" dirty="0"/>
          </a:p>
        </p:txBody>
      </p:sp>
      <p:sp>
        <p:nvSpPr>
          <p:cNvPr id="6" name="Footer Placeholder 5">
            <a:extLst>
              <a:ext uri="{FF2B5EF4-FFF2-40B4-BE49-F238E27FC236}">
                <a16:creationId xmlns:a16="http://schemas.microsoft.com/office/drawing/2014/main" id="{8B5BC6EB-07B1-46AF-AC33-E998BC6AA43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3E3A0C1-6562-4819-9E88-4C1378FD5DE4}"/>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779803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ACA29BA-0143-49FF-8608-DB1623D99537}"/>
              </a:ext>
            </a:extLst>
          </p:cNvPr>
          <p:cNvSpPr/>
          <p:nvPr/>
        </p:nvSpPr>
        <p:spPr>
          <a:xfrm>
            <a:off x="0" y="0"/>
            <a:ext cx="8248592"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753015" y="640079"/>
            <a:ext cx="2796066" cy="2551751"/>
          </a:xfrm>
        </p:spPr>
        <p:txBody>
          <a:bodyPr anchor="b">
            <a:normAutofit/>
          </a:bodyPr>
          <a:lstStyle>
            <a:lvl1pPr algn="l">
              <a:lnSpc>
                <a:spcPct val="135000"/>
              </a:lnSpc>
              <a:defRPr sz="3200"/>
            </a:lvl1pPr>
          </a:lstStyle>
          <a:p>
            <a:r>
              <a:rPr lang="en-US"/>
              <a:t>Click to edit Master title style</a:t>
            </a:r>
            <a:endParaRPr lang="en-US" dirty="0"/>
          </a:p>
        </p:txBody>
      </p:sp>
      <p:sp>
        <p:nvSpPr>
          <p:cNvPr id="3" name="Content Placeholder 2"/>
          <p:cNvSpPr>
            <a:spLocks noGrp="1"/>
          </p:cNvSpPr>
          <p:nvPr>
            <p:ph idx="1"/>
          </p:nvPr>
        </p:nvSpPr>
        <p:spPr>
          <a:xfrm>
            <a:off x="638818" y="640078"/>
            <a:ext cx="6969693" cy="5455921"/>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753015" y="3223803"/>
            <a:ext cx="2796066" cy="2872197"/>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Rectangle 8">
            <a:extLst>
              <a:ext uri="{FF2B5EF4-FFF2-40B4-BE49-F238E27FC236}">
                <a16:creationId xmlns:a16="http://schemas.microsoft.com/office/drawing/2014/main" id="{3010CF18-370D-4E80-AE4C-396FFDFCAE5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9">
            <a:extLst>
              <a:ext uri="{FF2B5EF4-FFF2-40B4-BE49-F238E27FC236}">
                <a16:creationId xmlns:a16="http://schemas.microsoft.com/office/drawing/2014/main" id="{C5EBFE9C-5A22-4462-9C51-E00C03F55C3D}"/>
              </a:ext>
            </a:extLst>
          </p:cNvPr>
          <p:cNvSpPr>
            <a:spLocks noGrp="1"/>
          </p:cNvSpPr>
          <p:nvPr>
            <p:ph type="dt" sz="half" idx="10"/>
          </p:nvPr>
        </p:nvSpPr>
        <p:spPr>
          <a:xfrm>
            <a:off x="8753015" y="6309360"/>
            <a:ext cx="1734207" cy="457200"/>
          </a:xfrm>
        </p:spPr>
        <p:txBody>
          <a:bodyPr/>
          <a:lstStyle>
            <a:lvl1pPr algn="l">
              <a:defRPr/>
            </a:lvl1pPr>
          </a:lstStyle>
          <a:p>
            <a:fld id="{61A2E4C8-2960-4ADD-862C-4D9643CB15AC}" type="datetime1">
              <a:rPr lang="en-US" smtClean="0"/>
              <a:t>8/16/2020</a:t>
            </a:fld>
            <a:endParaRPr lang="en-US" dirty="0"/>
          </a:p>
        </p:txBody>
      </p:sp>
      <p:sp>
        <p:nvSpPr>
          <p:cNvPr id="11" name="Footer Placeholder 10">
            <a:extLst>
              <a:ext uri="{FF2B5EF4-FFF2-40B4-BE49-F238E27FC236}">
                <a16:creationId xmlns:a16="http://schemas.microsoft.com/office/drawing/2014/main" id="{2EBBFF2E-AA66-4B76-9139-CB000B5A45D5}"/>
              </a:ext>
            </a:extLst>
          </p:cNvPr>
          <p:cNvSpPr>
            <a:spLocks noGrp="1"/>
          </p:cNvSpPr>
          <p:nvPr>
            <p:ph type="ftr" sz="quarter" idx="11"/>
          </p:nvPr>
        </p:nvSpPr>
        <p:spPr>
          <a:xfrm>
            <a:off x="638818" y="6309360"/>
            <a:ext cx="6993867" cy="457200"/>
          </a:xfrm>
        </p:spPr>
        <p:txBody>
          <a:bodyPr/>
          <a:lstStyle/>
          <a:p>
            <a:endParaRPr lang="en-US" dirty="0"/>
          </a:p>
        </p:txBody>
      </p:sp>
      <p:sp>
        <p:nvSpPr>
          <p:cNvPr id="12" name="Slide Number Placeholder 11">
            <a:extLst>
              <a:ext uri="{FF2B5EF4-FFF2-40B4-BE49-F238E27FC236}">
                <a16:creationId xmlns:a16="http://schemas.microsoft.com/office/drawing/2014/main" id="{A44F64C4-BF20-4F6B-B650-57C71C828A68}"/>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596523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34996" y="640079"/>
            <a:ext cx="2714085" cy="2695903"/>
          </a:xfrm>
        </p:spPr>
        <p:txBody>
          <a:bodyPr anchor="b">
            <a:noAutofit/>
          </a:bodyPr>
          <a:lstStyle>
            <a:lvl1pPr algn="l">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248592"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hasCustomPrompt="1"/>
          </p:nvPr>
        </p:nvSpPr>
        <p:spPr>
          <a:xfrm>
            <a:off x="8834996" y="3429000"/>
            <a:ext cx="2714085" cy="2508026"/>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Rectangle 8">
            <a:extLst>
              <a:ext uri="{FF2B5EF4-FFF2-40B4-BE49-F238E27FC236}">
                <a16:creationId xmlns:a16="http://schemas.microsoft.com/office/drawing/2014/main" id="{90949BC8-9ABF-49F6-851C-5DB0B86CA70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a:extLst>
              <a:ext uri="{FF2B5EF4-FFF2-40B4-BE49-F238E27FC236}">
                <a16:creationId xmlns:a16="http://schemas.microsoft.com/office/drawing/2014/main" id="{04E1EE21-E3FA-4D43-B224-C664959637B0}"/>
              </a:ext>
            </a:extLst>
          </p:cNvPr>
          <p:cNvSpPr>
            <a:spLocks noGrp="1"/>
          </p:cNvSpPr>
          <p:nvPr>
            <p:ph type="dt" sz="half" idx="10"/>
          </p:nvPr>
        </p:nvSpPr>
        <p:spPr>
          <a:xfrm>
            <a:off x="8834997" y="6309360"/>
            <a:ext cx="1645920" cy="457200"/>
          </a:xfrm>
        </p:spPr>
        <p:txBody>
          <a:bodyPr/>
          <a:lstStyle/>
          <a:p>
            <a:fld id="{48BDEA15-09CD-4275-A8E0-385C965F48B0}" type="datetime1">
              <a:rPr lang="en-US" smtClean="0"/>
              <a:t>8/16/2020</a:t>
            </a:fld>
            <a:endParaRPr lang="en-US" dirty="0"/>
          </a:p>
        </p:txBody>
      </p:sp>
      <p:sp>
        <p:nvSpPr>
          <p:cNvPr id="7" name="Slide Number Placeholder 6">
            <a:extLst>
              <a:ext uri="{FF2B5EF4-FFF2-40B4-BE49-F238E27FC236}">
                <a16:creationId xmlns:a16="http://schemas.microsoft.com/office/drawing/2014/main" id="{A32D7F83-8993-4ED4-9F02-663CC085052F}"/>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6" name="Footer Placeholder 5">
            <a:extLst>
              <a:ext uri="{FF2B5EF4-FFF2-40B4-BE49-F238E27FC236}">
                <a16:creationId xmlns:a16="http://schemas.microsoft.com/office/drawing/2014/main" id="{8E3678B7-E511-4CE1-BEE5-89E959B9BFD6}"/>
              </a:ext>
            </a:extLst>
          </p:cNvPr>
          <p:cNvSpPr>
            <a:spLocks noGrp="1"/>
          </p:cNvSpPr>
          <p:nvPr>
            <p:ph type="ftr" sz="quarter" idx="11"/>
          </p:nvPr>
        </p:nvSpPr>
        <p:spPr>
          <a:xfrm>
            <a:off x="640080" y="6309360"/>
            <a:ext cx="4946592" cy="457200"/>
          </a:xfrm>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dirty="0"/>
          </a:p>
        </p:txBody>
      </p:sp>
    </p:spTree>
    <p:extLst>
      <p:ext uri="{BB962C8B-B14F-4D97-AF65-F5344CB8AC3E}">
        <p14:creationId xmlns:p14="http://schemas.microsoft.com/office/powerpoint/2010/main" val="3277185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786F82F-1B47-46ED-8EAE-53EF71E59E9A}"/>
              </a:ext>
            </a:extLst>
          </p:cNvPr>
          <p:cNvSpPr/>
          <p:nvPr/>
        </p:nvSpPr>
        <p:spPr>
          <a:xfrm>
            <a:off x="4718302" y="0"/>
            <a:ext cx="7473698"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42918" y="705113"/>
            <a:ext cx="3411973" cy="5197498"/>
          </a:xfrm>
          <a:prstGeom prst="rect">
            <a:avLst/>
          </a:prstGeom>
        </p:spPr>
        <p:txBody>
          <a:bodyPr vert="horz" lIns="109728" tIns="109728" rIns="109728" bIns="9144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76671" y="705113"/>
            <a:ext cx="6172412" cy="5197497"/>
          </a:xfrm>
          <a:prstGeom prst="rect">
            <a:avLst/>
          </a:prstGeom>
        </p:spPr>
        <p:txBody>
          <a:bodyPr vert="horz" lIns="109728" tIns="109728" rIns="109728" bIns="9144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2917" y="6309360"/>
            <a:ext cx="3411973"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fld id="{4AF8082C-0922-4249-A612-B415F5231620}" type="datetime1">
              <a:rPr lang="en-US" smtClean="0"/>
              <a:t>8/16/2020</a:t>
            </a:fld>
            <a:endParaRPr lang="en-US" dirty="0"/>
          </a:p>
        </p:txBody>
      </p:sp>
      <p:sp>
        <p:nvSpPr>
          <p:cNvPr id="5" name="Footer Placeholder 4"/>
          <p:cNvSpPr>
            <a:spLocks noGrp="1"/>
          </p:cNvSpPr>
          <p:nvPr>
            <p:ph type="ftr" sz="quarter" idx="3"/>
          </p:nvPr>
        </p:nvSpPr>
        <p:spPr>
          <a:xfrm>
            <a:off x="5376670" y="6309360"/>
            <a:ext cx="4946592"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10569202" y="6309360"/>
            <a:ext cx="979879" cy="457200"/>
          </a:xfrm>
          <a:prstGeom prst="rect">
            <a:avLst/>
          </a:prstGeom>
        </p:spPr>
        <p:txBody>
          <a:bodyPr vert="horz" lIns="109728" tIns="109728" rIns="109728" bIns="91440" rtlCol="0" anchor="b"/>
          <a:lstStyle>
            <a:lvl1pPr algn="r">
              <a:defRPr sz="1600" b="1" spc="150" baseline="0">
                <a:solidFill>
                  <a:schemeClr val="tx1">
                    <a:lumMod val="75000"/>
                    <a:lumOff val="25000"/>
                  </a:schemeClr>
                </a:solidFill>
                <a:latin typeface="+mj-lt"/>
              </a:defRPr>
            </a:lvl1pPr>
          </a:lstStyle>
          <a:p>
            <a:fld id="{FAEF9944-A4F6-4C59-AEBD-678D6480B8EA}" type="slidenum">
              <a:rPr lang="en-US" smtClean="0"/>
              <a:pPr/>
              <a:t>‹#›</a:t>
            </a:fld>
            <a:endParaRPr lang="en-US" dirty="0"/>
          </a:p>
        </p:txBody>
      </p:sp>
      <p:sp>
        <p:nvSpPr>
          <p:cNvPr id="21" name="Rectangle 20">
            <a:extLst>
              <a:ext uri="{FF2B5EF4-FFF2-40B4-BE49-F238E27FC236}">
                <a16:creationId xmlns:a16="http://schemas.microsoft.com/office/drawing/2014/main" id="{EF1BAF6F-6275-4646-9C59-331B29B9550F}"/>
              </a:ext>
            </a:extLst>
          </p:cNvPr>
          <p:cNvSpPr/>
          <p:nvPr/>
        </p:nvSpPr>
        <p:spPr>
          <a:xfrm rot="5400000">
            <a:off x="1257298"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3130154"/>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6" r:id="rId5"/>
    <p:sldLayoutId id="2147483680" r:id="rId6"/>
    <p:sldLayoutId id="2147483681" r:id="rId7"/>
    <p:sldLayoutId id="2147483682" r:id="rId8"/>
    <p:sldLayoutId id="2147483685" r:id="rId9"/>
    <p:sldLayoutId id="2147483683" r:id="rId10"/>
    <p:sldLayoutId id="2147483684" r:id="rId11"/>
  </p:sldLayoutIdLst>
  <p:hf sldNum="0" hdr="0" ftr="0" dt="0"/>
  <p:txStyles>
    <p:titleStyle>
      <a:lvl1pPr algn="l" defTabSz="914400" rtl="0" eaLnBrk="1" latinLnBrk="0" hangingPunct="1">
        <a:lnSpc>
          <a:spcPct val="150000"/>
        </a:lnSpc>
        <a:spcBef>
          <a:spcPct val="0"/>
        </a:spcBef>
        <a:buNone/>
        <a:defRPr sz="36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theladders.com/career-advice/author/jfabiano" TargetMode="External"/><Relationship Id="rId2" Type="http://schemas.openxmlformats.org/officeDocument/2006/relationships/hyperlink" Target="https://www.theladders.com/career-advice/tag/parentin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theladders.com/career-advice/ive-been-working-from-home-for-nearly-a-decade-here-are-my-top-9-productivity-hacks-to-stay-organized-and-avoid-distraction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theladders.com/career-advice/fear-can-spread-from-person-to-person-faster-than-the-coronavirus-but-there-are-ways-to-slow-it-dow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theladders.com/career-advice/coronavirus-slee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EA164D6B-6878-4B9F-A2D0-985D39B17B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a:extLst>
              <a:ext uri="{FF2B5EF4-FFF2-40B4-BE49-F238E27FC236}">
                <a16:creationId xmlns:a16="http://schemas.microsoft.com/office/drawing/2014/main" id="{7FA0C833-0EA0-4035-B081-EBE62E3C8F13}"/>
              </a:ext>
            </a:extLst>
          </p:cNvPr>
          <p:cNvPicPr>
            <a:picLocks noChangeAspect="1"/>
          </p:cNvPicPr>
          <p:nvPr/>
        </p:nvPicPr>
        <p:blipFill rotWithShape="1">
          <a:blip r:embed="rId2"/>
          <a:srcRect t="32700" r="9092" b="16151"/>
          <a:stretch/>
        </p:blipFill>
        <p:spPr>
          <a:xfrm>
            <a:off x="1525" y="10"/>
            <a:ext cx="12188950" cy="6857990"/>
          </a:xfrm>
          <a:prstGeom prst="rect">
            <a:avLst/>
          </a:prstGeom>
        </p:spPr>
      </p:pic>
      <p:sp>
        <p:nvSpPr>
          <p:cNvPr id="18" name="Rectangle 17">
            <a:extLst>
              <a:ext uri="{FF2B5EF4-FFF2-40B4-BE49-F238E27FC236}">
                <a16:creationId xmlns:a16="http://schemas.microsoft.com/office/drawing/2014/main" id="{064738AB-B6BE-4867-889A-52CE4AC8D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095508"/>
            <a:ext cx="4668819" cy="501689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46F2B7-788C-48D7-B773-A57FFDD84A12}"/>
              </a:ext>
            </a:extLst>
          </p:cNvPr>
          <p:cNvSpPr>
            <a:spLocks noGrp="1"/>
          </p:cNvSpPr>
          <p:nvPr>
            <p:ph type="ctrTitle"/>
          </p:nvPr>
        </p:nvSpPr>
        <p:spPr>
          <a:xfrm>
            <a:off x="463825" y="1709530"/>
            <a:ext cx="3754671" cy="2528515"/>
          </a:xfrm>
        </p:spPr>
        <p:txBody>
          <a:bodyPr anchor="b">
            <a:normAutofit/>
          </a:bodyPr>
          <a:lstStyle/>
          <a:p>
            <a:r>
              <a:rPr lang="en-US" sz="3600">
                <a:solidFill>
                  <a:schemeClr val="bg1"/>
                </a:solidFill>
              </a:rPr>
              <a:t>OnLine Learning Tips</a:t>
            </a:r>
          </a:p>
        </p:txBody>
      </p:sp>
      <p:sp>
        <p:nvSpPr>
          <p:cNvPr id="3" name="Subtitle 2">
            <a:extLst>
              <a:ext uri="{FF2B5EF4-FFF2-40B4-BE49-F238E27FC236}">
                <a16:creationId xmlns:a16="http://schemas.microsoft.com/office/drawing/2014/main" id="{E11ECD45-82B0-4D35-AF07-E2BD7807F050}"/>
              </a:ext>
            </a:extLst>
          </p:cNvPr>
          <p:cNvSpPr>
            <a:spLocks noGrp="1"/>
          </p:cNvSpPr>
          <p:nvPr>
            <p:ph type="subTitle" idx="1"/>
          </p:nvPr>
        </p:nvSpPr>
        <p:spPr>
          <a:xfrm>
            <a:off x="408166" y="4238046"/>
            <a:ext cx="3806919" cy="1741404"/>
          </a:xfrm>
        </p:spPr>
        <p:txBody>
          <a:bodyPr anchor="t">
            <a:normAutofit/>
          </a:bodyPr>
          <a:lstStyle/>
          <a:p>
            <a:r>
              <a:rPr lang="en-US" sz="2000">
                <a:solidFill>
                  <a:schemeClr val="bg1"/>
                </a:solidFill>
              </a:rPr>
              <a:t>For Students</a:t>
            </a:r>
          </a:p>
        </p:txBody>
      </p:sp>
      <p:sp>
        <p:nvSpPr>
          <p:cNvPr id="20" name="Rectangle 19">
            <a:extLst>
              <a:ext uri="{FF2B5EF4-FFF2-40B4-BE49-F238E27FC236}">
                <a16:creationId xmlns:a16="http://schemas.microsoft.com/office/drawing/2014/main" id="{7C60369F-A41B-4D6E-8990-30E2715C57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06534"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08384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2349D-AAF2-4F1C-8EFC-0F2AD9340D4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D1BFB56-CF4C-48D9-B915-BE2EBC436F66}"/>
              </a:ext>
            </a:extLst>
          </p:cNvPr>
          <p:cNvSpPr>
            <a:spLocks noGrp="1"/>
          </p:cNvSpPr>
          <p:nvPr>
            <p:ph idx="1"/>
          </p:nvPr>
        </p:nvSpPr>
        <p:spPr/>
        <p:txBody>
          <a:bodyPr/>
          <a:lstStyle/>
          <a:p>
            <a:r>
              <a:rPr lang="en-US" b="1" i="0" dirty="0">
                <a:solidFill>
                  <a:srgbClr val="000000"/>
                </a:solidFill>
                <a:effectLst/>
                <a:latin typeface="Arial" panose="020B0604020202020204" pitchFamily="34" charset="0"/>
              </a:rPr>
              <a:t>Remember to schedule time for fun</a:t>
            </a:r>
            <a:br>
              <a:rPr lang="en-US" dirty="0"/>
            </a:br>
            <a:r>
              <a:rPr lang="en-US" b="0" i="0" dirty="0">
                <a:solidFill>
                  <a:srgbClr val="000000"/>
                </a:solidFill>
                <a:effectLst/>
                <a:latin typeface="Arial" panose="020B0604020202020204" pitchFamily="34" charset="0"/>
              </a:rPr>
              <a:t>While this is most certainly not a vacation, it’s important to have some fun with your children while they are at home. It’s rare that you have this much time with your children, so use it as an opportunity to bond. Experts at Children and Screens recommend organizing a tournament, family card games, charades, or chess, or getting outside for a hike or walk together.</a:t>
            </a:r>
            <a:endParaRPr lang="en-US" dirty="0"/>
          </a:p>
        </p:txBody>
      </p:sp>
    </p:spTree>
    <p:extLst>
      <p:ext uri="{BB962C8B-B14F-4D97-AF65-F5344CB8AC3E}">
        <p14:creationId xmlns:p14="http://schemas.microsoft.com/office/powerpoint/2010/main" val="1746505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C980F-6AE9-4149-A5E8-1E2495261A8D}"/>
              </a:ext>
            </a:extLst>
          </p:cNvPr>
          <p:cNvSpPr>
            <a:spLocks noGrp="1"/>
          </p:cNvSpPr>
          <p:nvPr>
            <p:ph type="title"/>
          </p:nvPr>
        </p:nvSpPr>
        <p:spPr/>
        <p:txBody>
          <a:bodyPr/>
          <a:lstStyle/>
          <a:p>
            <a:r>
              <a:rPr lang="en-US" dirty="0"/>
              <a:t>Compiled by Dr. Charles H. Clark Jr.</a:t>
            </a:r>
          </a:p>
        </p:txBody>
      </p:sp>
      <p:sp>
        <p:nvSpPr>
          <p:cNvPr id="3" name="Content Placeholder 2">
            <a:extLst>
              <a:ext uri="{FF2B5EF4-FFF2-40B4-BE49-F238E27FC236}">
                <a16:creationId xmlns:a16="http://schemas.microsoft.com/office/drawing/2014/main" id="{11EB0535-F252-43A2-AD72-A540EA1FA55E}"/>
              </a:ext>
            </a:extLst>
          </p:cNvPr>
          <p:cNvSpPr>
            <a:spLocks noGrp="1"/>
          </p:cNvSpPr>
          <p:nvPr>
            <p:ph idx="1"/>
          </p:nvPr>
        </p:nvSpPr>
        <p:spPr/>
        <p:txBody>
          <a:bodyPr/>
          <a:lstStyle/>
          <a:p>
            <a:pPr algn="ctr"/>
            <a:r>
              <a:rPr lang="en-US" b="1" i="0" u="none" strike="noStrike" cap="all" dirty="0">
                <a:solidFill>
                  <a:srgbClr val="000000"/>
                </a:solidFill>
                <a:effectLst/>
                <a:latin typeface="Arial" panose="020B0604020202020204" pitchFamily="34" charset="0"/>
                <a:hlinkClick r:id="rId2"/>
              </a:rPr>
              <a:t>Reference: PARENTING</a:t>
            </a:r>
          </a:p>
          <a:p>
            <a:pPr algn="ctr"/>
            <a:r>
              <a:rPr lang="en-US" b="1" i="0" dirty="0">
                <a:solidFill>
                  <a:srgbClr val="000000"/>
                </a:solidFill>
                <a:effectLst/>
                <a:latin typeface="Arial" panose="020B0604020202020204" pitchFamily="34" charset="0"/>
              </a:rPr>
              <a:t>9 tips for parents navigating online learning with their children due to Coronavirus</a:t>
            </a:r>
          </a:p>
          <a:p>
            <a:pPr algn="ctr"/>
            <a:r>
              <a:rPr lang="en-US" b="0" i="0" u="none" strike="noStrike" dirty="0">
                <a:solidFill>
                  <a:srgbClr val="00C0D1"/>
                </a:solidFill>
                <a:effectLst/>
                <a:latin typeface="Arial" panose="020B0604020202020204" pitchFamily="34" charset="0"/>
                <a:hlinkClick r:id="rId3"/>
              </a:rPr>
              <a:t>Jennifer Fabiano</a:t>
            </a:r>
            <a:endParaRPr lang="en-US" b="0" i="0" dirty="0">
              <a:solidFill>
                <a:srgbClr val="000000"/>
              </a:solidFill>
              <a:effectLst/>
              <a:latin typeface="Arial" panose="020B0604020202020204" pitchFamily="34" charset="0"/>
            </a:endParaRPr>
          </a:p>
          <a:p>
            <a:pPr algn="ctr"/>
            <a:r>
              <a:rPr lang="en-US" b="0" i="0" dirty="0">
                <a:solidFill>
                  <a:srgbClr val="9B9B9B"/>
                </a:solidFill>
                <a:effectLst/>
                <a:latin typeface="Arial" panose="020B0604020202020204" pitchFamily="34" charset="0"/>
              </a:rPr>
              <a:t>March 16, 2020</a:t>
            </a:r>
            <a:endParaRPr lang="en-US" b="0" i="0" dirty="0">
              <a:solidFill>
                <a:srgbClr val="000000"/>
              </a:solidFill>
              <a:effectLst/>
              <a:latin typeface="Arial" panose="020B0604020202020204" pitchFamily="34" charset="0"/>
            </a:endParaRPr>
          </a:p>
          <a:p>
            <a:endParaRPr lang="en-US" dirty="0"/>
          </a:p>
        </p:txBody>
      </p:sp>
    </p:spTree>
    <p:extLst>
      <p:ext uri="{BB962C8B-B14F-4D97-AF65-F5344CB8AC3E}">
        <p14:creationId xmlns:p14="http://schemas.microsoft.com/office/powerpoint/2010/main" val="1082046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3134F-D3C4-4001-B8A6-B6D0A764605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47A828D-76D4-41BC-B290-D3F90B396957}"/>
              </a:ext>
            </a:extLst>
          </p:cNvPr>
          <p:cNvSpPr>
            <a:spLocks noGrp="1"/>
          </p:cNvSpPr>
          <p:nvPr>
            <p:ph idx="1"/>
          </p:nvPr>
        </p:nvSpPr>
        <p:spPr/>
        <p:txBody>
          <a:bodyPr/>
          <a:lstStyle/>
          <a:p>
            <a:r>
              <a:rPr lang="en-US" b="1" i="0" u="none" strike="noStrike" dirty="0">
                <a:solidFill>
                  <a:srgbClr val="000000"/>
                </a:solidFill>
                <a:effectLst/>
                <a:latin typeface="Arial" panose="020B0604020202020204" pitchFamily="34" charset="0"/>
                <a:hlinkClick r:id="rId2"/>
              </a:rPr>
              <a:t>Limit distraction</a:t>
            </a:r>
            <a:br>
              <a:rPr lang="en-US" dirty="0"/>
            </a:br>
            <a:r>
              <a:rPr lang="en-US" b="0" i="0" dirty="0">
                <a:solidFill>
                  <a:srgbClr val="000000"/>
                </a:solidFill>
                <a:effectLst/>
                <a:latin typeface="Arial" panose="020B0604020202020204" pitchFamily="34" charset="0"/>
              </a:rPr>
              <a:t>A “digital quarantine” might be necessary to keep your child’s attention focused on their schoolwork. You should limit their use of their devices, other than what is needed to complete their work, until their schoolwork is done. If you choose, you can allow your child to play on a device during a designated break but make them aware that they only have a limited amount of time until they need to get back to work.</a:t>
            </a:r>
            <a:endParaRPr lang="en-US" dirty="0"/>
          </a:p>
        </p:txBody>
      </p:sp>
    </p:spTree>
    <p:extLst>
      <p:ext uri="{BB962C8B-B14F-4D97-AF65-F5344CB8AC3E}">
        <p14:creationId xmlns:p14="http://schemas.microsoft.com/office/powerpoint/2010/main" val="2931279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E5BE9-47CF-4678-98C5-9CF8E57CDA4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0018718-7B43-40BE-AA5F-E256B6BBBFDA}"/>
              </a:ext>
            </a:extLst>
          </p:cNvPr>
          <p:cNvSpPr>
            <a:spLocks noGrp="1"/>
          </p:cNvSpPr>
          <p:nvPr>
            <p:ph idx="1"/>
          </p:nvPr>
        </p:nvSpPr>
        <p:spPr/>
        <p:txBody>
          <a:bodyPr/>
          <a:lstStyle/>
          <a:p>
            <a:r>
              <a:rPr lang="en-US" b="1" i="0" dirty="0">
                <a:solidFill>
                  <a:srgbClr val="000000"/>
                </a:solidFill>
                <a:effectLst/>
                <a:latin typeface="Arial" panose="020B0604020202020204" pitchFamily="34" charset="0"/>
              </a:rPr>
              <a:t>Make space for learning</a:t>
            </a:r>
            <a:br>
              <a:rPr lang="en-US" b="1" i="0" dirty="0">
                <a:solidFill>
                  <a:srgbClr val="000000"/>
                </a:solidFill>
                <a:effectLst/>
                <a:latin typeface="Arial" panose="020B0604020202020204" pitchFamily="34" charset="0"/>
              </a:rPr>
            </a:br>
            <a:r>
              <a:rPr lang="en-US" b="0" i="0" dirty="0">
                <a:solidFill>
                  <a:srgbClr val="000000"/>
                </a:solidFill>
                <a:effectLst/>
                <a:latin typeface="Arial" panose="020B0604020202020204" pitchFamily="34" charset="0"/>
              </a:rPr>
              <a:t>Many adults have a specific area of the home in which they do work, and it’s important that you create a similar space for your child. Your children will achieve their best work in a quiet, comfortable, and dedicated space that is strictly devoted to learning. This space should be a different set-up than where they normally play games or watch television. </a:t>
            </a:r>
            <a:endParaRPr lang="en-US" dirty="0"/>
          </a:p>
        </p:txBody>
      </p:sp>
    </p:spTree>
    <p:extLst>
      <p:ext uri="{BB962C8B-B14F-4D97-AF65-F5344CB8AC3E}">
        <p14:creationId xmlns:p14="http://schemas.microsoft.com/office/powerpoint/2010/main" val="422763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C4F2-74EA-4417-84E2-6C30F9A6D7C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EB36327-47C6-41D4-8F91-4B0E54281816}"/>
              </a:ext>
            </a:extLst>
          </p:cNvPr>
          <p:cNvSpPr>
            <a:spLocks noGrp="1"/>
          </p:cNvSpPr>
          <p:nvPr>
            <p:ph idx="1"/>
          </p:nvPr>
        </p:nvSpPr>
        <p:spPr/>
        <p:txBody>
          <a:bodyPr/>
          <a:lstStyle/>
          <a:p>
            <a:r>
              <a:rPr lang="en-US" b="1" i="0" dirty="0">
                <a:solidFill>
                  <a:srgbClr val="000000"/>
                </a:solidFill>
                <a:effectLst/>
                <a:latin typeface="Arial" panose="020B0604020202020204" pitchFamily="34" charset="0"/>
              </a:rPr>
              <a:t>Maintain breaks such as snack time and recess</a:t>
            </a:r>
            <a:br>
              <a:rPr lang="en-US" b="1" i="0" dirty="0">
                <a:solidFill>
                  <a:srgbClr val="000000"/>
                </a:solidFill>
                <a:effectLst/>
                <a:latin typeface="Arial" panose="020B0604020202020204" pitchFamily="34" charset="0"/>
              </a:rPr>
            </a:br>
            <a:r>
              <a:rPr lang="en-US" b="0" i="0" dirty="0">
                <a:solidFill>
                  <a:srgbClr val="000000"/>
                </a:solidFill>
                <a:effectLst/>
                <a:latin typeface="Arial" panose="020B0604020202020204" pitchFamily="34" charset="0"/>
              </a:rPr>
              <a:t>Routines and schedules are extremely important for children at school, and this is no different in their at-home school. Children will function best if they maintain their routine as close to normal as possible. Setting alarms similar to those they would encounter at school can be helpful for keeping them on a schedule. Around lunch time, encourage them to get up, get some fresh air, go for a walk or bike ride, or have a snack so that they are not sedentary for the entire day.</a:t>
            </a:r>
            <a:endParaRPr lang="en-US" dirty="0"/>
          </a:p>
        </p:txBody>
      </p:sp>
    </p:spTree>
    <p:extLst>
      <p:ext uri="{BB962C8B-B14F-4D97-AF65-F5344CB8AC3E}">
        <p14:creationId xmlns:p14="http://schemas.microsoft.com/office/powerpoint/2010/main" val="556341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8848B-D8EE-48CC-A550-EAB65800D25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F675FE1-3992-4218-9FC3-6BE7B2095764}"/>
              </a:ext>
            </a:extLst>
          </p:cNvPr>
          <p:cNvSpPr>
            <a:spLocks noGrp="1"/>
          </p:cNvSpPr>
          <p:nvPr>
            <p:ph idx="1"/>
          </p:nvPr>
        </p:nvSpPr>
        <p:spPr/>
        <p:txBody>
          <a:bodyPr>
            <a:normAutofit fontScale="92500" lnSpcReduction="10000"/>
          </a:bodyPr>
          <a:lstStyle/>
          <a:p>
            <a:r>
              <a:rPr lang="en-US" b="1" i="0" dirty="0">
                <a:solidFill>
                  <a:srgbClr val="000000"/>
                </a:solidFill>
                <a:effectLst/>
                <a:latin typeface="Arial" panose="020B0604020202020204" pitchFamily="34" charset="0"/>
              </a:rPr>
              <a:t>Allow them to interact with friends via video chats</a:t>
            </a:r>
            <a:br>
              <a:rPr lang="en-US" b="1" i="0" dirty="0">
                <a:solidFill>
                  <a:srgbClr val="000000"/>
                </a:solidFill>
                <a:effectLst/>
                <a:latin typeface="Arial" panose="020B0604020202020204" pitchFamily="34" charset="0"/>
              </a:rPr>
            </a:br>
            <a:r>
              <a:rPr lang="en-US" b="0" i="0" dirty="0">
                <a:solidFill>
                  <a:srgbClr val="000000"/>
                </a:solidFill>
                <a:effectLst/>
                <a:latin typeface="Arial" panose="020B0604020202020204" pitchFamily="34" charset="0"/>
              </a:rPr>
              <a:t>Your children are used to lots of social contact at school, so they will definitely feel the effects of being distanced from them even after a few days. While it might not be safe for your kids to see their friends in person, you should allow them to interact with them online, beyond social media or text messaging. Video chats are often the closest thing to seeing someone in person and are a great way to get in social time without endangering yourself or others. If your child does  not regularly video chat with their friends, you can speak with other parents to set up a video chat playdate.</a:t>
            </a:r>
            <a:endParaRPr lang="en-US" dirty="0"/>
          </a:p>
        </p:txBody>
      </p:sp>
    </p:spTree>
    <p:extLst>
      <p:ext uri="{BB962C8B-B14F-4D97-AF65-F5344CB8AC3E}">
        <p14:creationId xmlns:p14="http://schemas.microsoft.com/office/powerpoint/2010/main" val="2802771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9D2BA-C60A-4266-98C9-5AE975DBC44D}"/>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FE2CF8D-8C5E-4208-B7BB-CF9D7A9434B1}"/>
              </a:ext>
            </a:extLst>
          </p:cNvPr>
          <p:cNvSpPr>
            <a:spLocks noGrp="1"/>
          </p:cNvSpPr>
          <p:nvPr>
            <p:ph idx="1"/>
          </p:nvPr>
        </p:nvSpPr>
        <p:spPr/>
        <p:txBody>
          <a:bodyPr>
            <a:normAutofit fontScale="92500" lnSpcReduction="10000"/>
          </a:bodyPr>
          <a:lstStyle/>
          <a:p>
            <a:r>
              <a:rPr lang="en-US" b="1" i="0" dirty="0">
                <a:solidFill>
                  <a:srgbClr val="000000"/>
                </a:solidFill>
                <a:effectLst/>
                <a:latin typeface="Arial" panose="020B0604020202020204" pitchFamily="34" charset="0"/>
              </a:rPr>
              <a:t>Mix screen time with old school learning mediums</a:t>
            </a:r>
            <a:br>
              <a:rPr lang="en-US" b="1" i="0" dirty="0">
                <a:solidFill>
                  <a:srgbClr val="000000"/>
                </a:solidFill>
                <a:effectLst/>
                <a:latin typeface="Arial" panose="020B0604020202020204" pitchFamily="34" charset="0"/>
              </a:rPr>
            </a:br>
            <a:r>
              <a:rPr lang="en-US" b="0" i="0" dirty="0">
                <a:solidFill>
                  <a:srgbClr val="000000"/>
                </a:solidFill>
                <a:effectLst/>
                <a:latin typeface="Arial" panose="020B0604020202020204" pitchFamily="34" charset="0"/>
              </a:rPr>
              <a:t>Overuse of screen time can have adverse impacts on young brains, so it’s important to mix it up during a time like this. It’s likely that your children will want to continue to use a screen of some sort during their breaks from doing work, so it’s important to limit screen time by mixing in old school mediums as well. Hopefully teachers have sent home hard copy packets that they are able to work from. If not, print out anything you can for your child. As much as possible, parents should encourage print and book reading and, if possible, request textbooks from your child’s school.</a:t>
            </a:r>
            <a:endParaRPr lang="en-US" dirty="0"/>
          </a:p>
        </p:txBody>
      </p:sp>
    </p:spTree>
    <p:extLst>
      <p:ext uri="{BB962C8B-B14F-4D97-AF65-F5344CB8AC3E}">
        <p14:creationId xmlns:p14="http://schemas.microsoft.com/office/powerpoint/2010/main" val="1015820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5B3AD-3E75-43DC-9E97-B0BE9B4C28D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A1EBBA0-7EFD-4A5E-8F80-21BE4CC5651F}"/>
              </a:ext>
            </a:extLst>
          </p:cNvPr>
          <p:cNvSpPr>
            <a:spLocks noGrp="1"/>
          </p:cNvSpPr>
          <p:nvPr>
            <p:ph idx="1"/>
          </p:nvPr>
        </p:nvSpPr>
        <p:spPr/>
        <p:txBody>
          <a:bodyPr/>
          <a:lstStyle/>
          <a:p>
            <a:r>
              <a:rPr lang="en-US" b="1" i="0" dirty="0">
                <a:solidFill>
                  <a:srgbClr val="000000"/>
                </a:solidFill>
                <a:effectLst/>
                <a:latin typeface="Arial" panose="020B0604020202020204" pitchFamily="34" charset="0"/>
              </a:rPr>
              <a:t>Keep in touch with other parents</a:t>
            </a:r>
            <a:br>
              <a:rPr lang="en-US" b="1" i="0" dirty="0">
                <a:solidFill>
                  <a:srgbClr val="000000"/>
                </a:solidFill>
                <a:effectLst/>
                <a:latin typeface="Arial" panose="020B0604020202020204" pitchFamily="34" charset="0"/>
              </a:rPr>
            </a:br>
            <a:r>
              <a:rPr lang="en-US" b="1" i="0" u="none" strike="noStrike" dirty="0">
                <a:solidFill>
                  <a:srgbClr val="09AEBC"/>
                </a:solidFill>
                <a:effectLst/>
                <a:latin typeface="Arial" panose="020B0604020202020204" pitchFamily="34" charset="0"/>
                <a:hlinkClick r:id="rId2"/>
              </a:rPr>
              <a:t>Social distancing is important</a:t>
            </a:r>
            <a:r>
              <a:rPr lang="en-US" b="0" i="0" dirty="0">
                <a:solidFill>
                  <a:srgbClr val="000000"/>
                </a:solidFill>
                <a:effectLst/>
                <a:latin typeface="Arial" panose="020B0604020202020204" pitchFamily="34" charset="0"/>
              </a:rPr>
              <a:t> during this time, but staying in touch with others via virtual communication is very important. Each parent that has a child home is going to be going through a new experience. Check in with other parents to see what they’ve found effective, and ask if they need help as well.</a:t>
            </a:r>
            <a:endParaRPr lang="en-US" dirty="0"/>
          </a:p>
        </p:txBody>
      </p:sp>
    </p:spTree>
    <p:extLst>
      <p:ext uri="{BB962C8B-B14F-4D97-AF65-F5344CB8AC3E}">
        <p14:creationId xmlns:p14="http://schemas.microsoft.com/office/powerpoint/2010/main" val="3724403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A1749-01C6-47B6-B18B-69B832D8ABC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A1DCB70-76E2-4755-BE19-3E93FE373164}"/>
              </a:ext>
            </a:extLst>
          </p:cNvPr>
          <p:cNvSpPr>
            <a:spLocks noGrp="1"/>
          </p:cNvSpPr>
          <p:nvPr>
            <p:ph idx="1"/>
          </p:nvPr>
        </p:nvSpPr>
        <p:spPr/>
        <p:txBody>
          <a:bodyPr>
            <a:normAutofit fontScale="92500" lnSpcReduction="20000"/>
          </a:bodyPr>
          <a:lstStyle/>
          <a:p>
            <a:r>
              <a:rPr lang="en-US" b="1" i="0" dirty="0">
                <a:solidFill>
                  <a:srgbClr val="000000"/>
                </a:solidFill>
                <a:effectLst/>
                <a:latin typeface="Arial" panose="020B0604020202020204" pitchFamily="34" charset="0"/>
              </a:rPr>
              <a:t>Don’t underestimate the power of a schedule</a:t>
            </a:r>
            <a:br>
              <a:rPr lang="en-US" b="1" i="0" dirty="0">
                <a:solidFill>
                  <a:srgbClr val="000000"/>
                </a:solidFill>
                <a:effectLst/>
                <a:latin typeface="Arial" panose="020B0604020202020204" pitchFamily="34" charset="0"/>
              </a:rPr>
            </a:br>
            <a:r>
              <a:rPr lang="en-US" b="0" i="0" dirty="0">
                <a:solidFill>
                  <a:srgbClr val="000000"/>
                </a:solidFill>
                <a:effectLst/>
                <a:latin typeface="Arial" panose="020B0604020202020204" pitchFamily="34" charset="0"/>
              </a:rPr>
              <a:t>If you and your children are all doing work from your home, it’s likely that this is the first time that has ever happened. A schedule, for your work and your child’s work, is extremely important. To start, experts recommend keeping them on the same or similar </a:t>
            </a:r>
            <a:r>
              <a:rPr lang="en-US" b="1" i="0" u="none" strike="noStrike" dirty="0">
                <a:solidFill>
                  <a:srgbClr val="09AEBC"/>
                </a:solidFill>
                <a:effectLst/>
                <a:latin typeface="Arial" panose="020B0604020202020204" pitchFamily="34" charset="0"/>
                <a:hlinkClick r:id="rId2"/>
              </a:rPr>
              <a:t>sleeping schedule</a:t>
            </a:r>
            <a:r>
              <a:rPr lang="en-US" b="0" i="0" dirty="0">
                <a:solidFill>
                  <a:srgbClr val="000000"/>
                </a:solidFill>
                <a:effectLst/>
                <a:latin typeface="Arial" panose="020B0604020202020204" pitchFamily="34" charset="0"/>
              </a:rPr>
              <a:t> that they have when they are going into school. If a schedule was not provided by their teachers, help them write one for not only each day, but each week, as well. Having a clear vision of what is expected of your child will help them see that just because they are home does not mean they don’t have work to do. Experts recommend helping them prioritize and learn to create goals, tasks, and deadlines, just like adults do when they go to work.</a:t>
            </a:r>
            <a:endParaRPr lang="en-US" dirty="0"/>
          </a:p>
        </p:txBody>
      </p:sp>
    </p:spTree>
    <p:extLst>
      <p:ext uri="{BB962C8B-B14F-4D97-AF65-F5344CB8AC3E}">
        <p14:creationId xmlns:p14="http://schemas.microsoft.com/office/powerpoint/2010/main" val="4217615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C13C7-A8A9-4C73-A616-2F6DF9EFEEC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407E996-A189-4EA1-82C5-46DCCE898533}"/>
              </a:ext>
            </a:extLst>
          </p:cNvPr>
          <p:cNvSpPr>
            <a:spLocks noGrp="1"/>
          </p:cNvSpPr>
          <p:nvPr>
            <p:ph idx="1"/>
          </p:nvPr>
        </p:nvSpPr>
        <p:spPr/>
        <p:txBody>
          <a:bodyPr/>
          <a:lstStyle/>
          <a:p>
            <a:r>
              <a:rPr lang="en-US" b="1" i="0" dirty="0">
                <a:solidFill>
                  <a:srgbClr val="000000"/>
                </a:solidFill>
                <a:effectLst/>
                <a:latin typeface="Arial" panose="020B0604020202020204" pitchFamily="34" charset="0"/>
              </a:rPr>
              <a:t>Don’t let your children treat this as a vacation</a:t>
            </a:r>
            <a:br>
              <a:rPr lang="en-US" dirty="0"/>
            </a:br>
            <a:r>
              <a:rPr lang="en-US" b="0" i="0" dirty="0">
                <a:solidFill>
                  <a:srgbClr val="000000"/>
                </a:solidFill>
                <a:effectLst/>
                <a:latin typeface="Arial" panose="020B0604020202020204" pitchFamily="34" charset="0"/>
              </a:rPr>
              <a:t>This time at home might feel like a vacation for your child, but it’s important to remind them that their education still comes first. Obligations like class assignments, grades, tests, state exams, SATs, and ACTs aren’t going away just because classes have moved online.</a:t>
            </a:r>
            <a:endParaRPr lang="en-US" dirty="0"/>
          </a:p>
        </p:txBody>
      </p:sp>
    </p:spTree>
    <p:extLst>
      <p:ext uri="{BB962C8B-B14F-4D97-AF65-F5344CB8AC3E}">
        <p14:creationId xmlns:p14="http://schemas.microsoft.com/office/powerpoint/2010/main" val="1310804461"/>
      </p:ext>
    </p:extLst>
  </p:cSld>
  <p:clrMapOvr>
    <a:masterClrMapping/>
  </p:clrMapOvr>
</p:sld>
</file>

<file path=ppt/theme/theme1.xml><?xml version="1.0" encoding="utf-8"?>
<a:theme xmlns:a="http://schemas.openxmlformats.org/drawingml/2006/main" name="ShojiVTI">
  <a:themeElements>
    <a:clrScheme name="AnalogousFromDarkSeedLeftStep">
      <a:dk1>
        <a:srgbClr val="000000"/>
      </a:dk1>
      <a:lt1>
        <a:srgbClr val="FFFFFF"/>
      </a:lt1>
      <a:dk2>
        <a:srgbClr val="223C23"/>
      </a:dk2>
      <a:lt2>
        <a:srgbClr val="E8E3E2"/>
      </a:lt2>
      <a:accent1>
        <a:srgbClr val="38B1C2"/>
      </a:accent1>
      <a:accent2>
        <a:srgbClr val="28B48B"/>
      </a:accent2>
      <a:accent3>
        <a:srgbClr val="35B95B"/>
      </a:accent3>
      <a:accent4>
        <a:srgbClr val="3BB829"/>
      </a:accent4>
      <a:accent5>
        <a:srgbClr val="77B033"/>
      </a:accent5>
      <a:accent6>
        <a:srgbClr val="A3A825"/>
      </a:accent6>
      <a:hlink>
        <a:srgbClr val="549030"/>
      </a:hlink>
      <a:folHlink>
        <a:srgbClr val="828282"/>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ojiVTI" id="{00D0DDEB-E771-48E5-9E96-0647434F08B1}" vid="{9D22D596-7FD0-4F89-958C-AD79A0949111}"/>
    </a:ext>
  </a:extLst>
</a:theme>
</file>

<file path=docProps/app.xml><?xml version="1.0" encoding="utf-8"?>
<Properties xmlns="http://schemas.openxmlformats.org/officeDocument/2006/extended-properties" xmlns:vt="http://schemas.openxmlformats.org/officeDocument/2006/docPropsVTypes">
  <TotalTime>10</TotalTime>
  <Words>918</Words>
  <Application>Microsoft Office PowerPoint</Application>
  <PresentationFormat>Widescreen</PresentationFormat>
  <Paragraphs>16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Meiryo</vt:lpstr>
      <vt:lpstr>Arial</vt:lpstr>
      <vt:lpstr>Corbel</vt:lpstr>
      <vt:lpstr>ShojiVTI</vt:lpstr>
      <vt:lpstr>OnLine Learning Tips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Compiled by Dr. Charles H. Clark Jr.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OnLine Learning Tips</dc:title>
  <dc:creator>Charles Clark</dc:creator>
  <cp:lastModifiedBy>Charles Clark</cp:lastModifiedBy>
  <cp:revision>2</cp:revision>
  <dcterms:created xsi:type="dcterms:W3CDTF">2020-08-16T17:36:22Z</dcterms:created>
  <dcterms:modified xsi:type="dcterms:W3CDTF">2020-08-16T17:46:44Z</dcterms:modified>
</cp:coreProperties>
</file>