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12" autoAdjust="0"/>
    <p:restoredTop sz="94660"/>
  </p:normalViewPr>
  <p:slideViewPr>
    <p:cSldViewPr snapToGrid="0">
      <p:cViewPr varScale="1">
        <p:scale>
          <a:sx n="62" d="100"/>
          <a:sy n="62" d="100"/>
        </p:scale>
        <p:origin x="90" y="21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9E06E54-2507-4E59-BA60-14BF41E9A7DC}" type="datetimeFigureOut">
              <a:rPr lang="en-US" smtClean="0"/>
              <a:t>8/16/2020</a:t>
            </a:fld>
            <a:endParaRPr lang="en-US"/>
          </a:p>
        </p:txBody>
      </p:sp>
      <p:sp>
        <p:nvSpPr>
          <p:cNvPr id="5" name="Footer Placeholder 4"/>
          <p:cNvSpPr>
            <a:spLocks noGrp="1"/>
          </p:cNvSpPr>
          <p:nvPr>
            <p:ph type="ftr" sz="quarter" idx="11"/>
          </p:nvPr>
        </p:nvSpPr>
        <p:spPr>
          <a:xfrm>
            <a:off x="2416500" y="329307"/>
            <a:ext cx="4973915" cy="309201"/>
          </a:xfrm>
        </p:spPr>
        <p:txBody>
          <a:bodyPr/>
          <a:lstStyle/>
          <a:p>
            <a:endParaRPr lang="en-US"/>
          </a:p>
        </p:txBody>
      </p:sp>
      <p:sp>
        <p:nvSpPr>
          <p:cNvPr id="6" name="Slide Number Placeholder 5"/>
          <p:cNvSpPr>
            <a:spLocks noGrp="1"/>
          </p:cNvSpPr>
          <p:nvPr>
            <p:ph type="sldNum" sz="quarter" idx="12"/>
          </p:nvPr>
        </p:nvSpPr>
        <p:spPr>
          <a:xfrm>
            <a:off x="1437664" y="798973"/>
            <a:ext cx="811019" cy="503578"/>
          </a:xfrm>
        </p:spPr>
        <p:txBody>
          <a:bodyPr/>
          <a:lstStyle/>
          <a:p>
            <a:fld id="{A9D46405-EF68-4447-9F64-0EDD08C43DC4}" type="slidenum">
              <a:rPr lang="en-US" smtClean="0"/>
              <a:t>‹#›</a:t>
            </a:fld>
            <a:endParaRPr lang="en-US"/>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0169975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9E06E54-2507-4E59-BA60-14BF41E9A7DC}" type="datetimeFigureOut">
              <a:rPr lang="en-US" smtClean="0"/>
              <a:t>8/16/2020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D46405-EF68-4447-9F64-0EDD08C43DC4}" type="slidenum">
              <a:rPr lang="en-US" smtClean="0"/>
              <a:t>‹#›</a:t>
            </a:fld>
            <a:endParaRPr lang="en-US"/>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9529915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9E06E54-2507-4E59-BA60-14BF41E9A7DC}" type="datetimeFigureOut">
              <a:rPr lang="en-US" smtClean="0"/>
              <a:t>8/16/2020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D46405-EF68-4447-9F64-0EDD08C43DC4}" type="slidenum">
              <a:rPr lang="en-US" smtClean="0"/>
              <a:t>‹#›</a:t>
            </a:fld>
            <a:endParaRPr lang="en-US"/>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1048028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9E06E54-2507-4E59-BA60-14BF41E9A7DC}" type="datetimeFigureOut">
              <a:rPr lang="en-US" smtClean="0"/>
              <a:t>8/16/2020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D46405-EF68-4447-9F64-0EDD08C43DC4}" type="slidenum">
              <a:rPr lang="en-US" smtClean="0"/>
              <a:t>‹#›</a:t>
            </a:fld>
            <a:endParaRPr lang="en-US"/>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5172667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9E06E54-2507-4E59-BA60-14BF41E9A7DC}" type="datetimeFigureOut">
              <a:rPr lang="en-US" smtClean="0"/>
              <a:t>8/16/2020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D46405-EF68-4447-9F64-0EDD08C43DC4}" type="slidenum">
              <a:rPr lang="en-US" smtClean="0"/>
              <a:t>‹#›</a:t>
            </a:fld>
            <a:endParaRPr lang="en-US"/>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0202302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9E06E54-2507-4E59-BA60-14BF41E9A7DC}" type="datetimeFigureOut">
              <a:rPr lang="en-US" smtClean="0"/>
              <a:t>8/16/2020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9D46405-EF68-4447-9F64-0EDD08C43DC4}" type="slidenum">
              <a:rPr lang="en-US" smtClean="0"/>
              <a:t>‹#›</a:t>
            </a:fld>
            <a:endParaRPr lang="en-US"/>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2856991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9E06E54-2507-4E59-BA60-14BF41E9A7DC}" type="datetimeFigureOut">
              <a:rPr lang="en-US" smtClean="0"/>
              <a:t>8/16/2020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9D46405-EF68-4447-9F64-0EDD08C43DC4}" type="slidenum">
              <a:rPr lang="en-US" smtClean="0"/>
              <a:t>‹#›</a:t>
            </a:fld>
            <a:endParaRPr lang="en-US"/>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0554739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9E06E54-2507-4E59-BA60-14BF41E9A7DC}" type="datetimeFigureOut">
              <a:rPr lang="en-US" smtClean="0"/>
              <a:t>8/16/2020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9D46405-EF68-4447-9F64-0EDD08C43DC4}" type="slidenum">
              <a:rPr lang="en-US" smtClean="0"/>
              <a:t>‹#›</a:t>
            </a:fld>
            <a:endParaRPr lang="en-US"/>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7532047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9E06E54-2507-4E59-BA60-14BF41E9A7DC}" type="datetimeFigureOut">
              <a:rPr lang="en-US" smtClean="0"/>
              <a:t>8/16/2020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9D46405-EF68-4447-9F64-0EDD08C43DC4}" type="slidenum">
              <a:rPr lang="en-US" smtClean="0"/>
              <a:t>‹#›</a:t>
            </a:fld>
            <a:endParaRPr lang="en-US"/>
          </a:p>
        </p:txBody>
      </p:sp>
    </p:spTree>
    <p:extLst>
      <p:ext uri="{BB962C8B-B14F-4D97-AF65-F5344CB8AC3E}">
        <p14:creationId xmlns:p14="http://schemas.microsoft.com/office/powerpoint/2010/main" val="35823432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9E06E54-2507-4E59-BA60-14BF41E9A7DC}" type="datetimeFigureOut">
              <a:rPr lang="en-US" smtClean="0"/>
              <a:t>8/16/2020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9D46405-EF68-4447-9F64-0EDD08C43DC4}" type="slidenum">
              <a:rPr lang="en-US" smtClean="0"/>
              <a:t>‹#›</a:t>
            </a:fld>
            <a:endParaRPr lang="en-US"/>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8315291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59E06E54-2507-4E59-BA60-14BF41E9A7DC}" type="datetimeFigureOut">
              <a:rPr lang="en-US" smtClean="0"/>
              <a:t>8/16/2020</a:t>
            </a:fld>
            <a:endParaRPr lang="en-US"/>
          </a:p>
        </p:txBody>
      </p:sp>
      <p:sp>
        <p:nvSpPr>
          <p:cNvPr id="6" name="Footer Placeholder 5"/>
          <p:cNvSpPr>
            <a:spLocks noGrp="1"/>
          </p:cNvSpPr>
          <p:nvPr>
            <p:ph type="ftr" sz="quarter" idx="11"/>
          </p:nvPr>
        </p:nvSpPr>
        <p:spPr>
          <a:xfrm>
            <a:off x="1447382" y="318640"/>
            <a:ext cx="5541004" cy="320931"/>
          </a:xfrm>
        </p:spPr>
        <p:txBody>
          <a:bodyPr/>
          <a:lstStyle/>
          <a:p>
            <a:endParaRPr lang="en-US"/>
          </a:p>
        </p:txBody>
      </p:sp>
      <p:sp>
        <p:nvSpPr>
          <p:cNvPr id="7" name="Slide Number Placeholder 6"/>
          <p:cNvSpPr>
            <a:spLocks noGrp="1"/>
          </p:cNvSpPr>
          <p:nvPr>
            <p:ph type="sldNum" sz="quarter" idx="12"/>
          </p:nvPr>
        </p:nvSpPr>
        <p:spPr/>
        <p:txBody>
          <a:bodyPr/>
          <a:lstStyle/>
          <a:p>
            <a:fld id="{A9D46405-EF68-4447-9F64-0EDD08C43DC4}" type="slidenum">
              <a:rPr lang="en-US" smtClean="0"/>
              <a:t>‹#›</a:t>
            </a:fld>
            <a:endParaRPr lang="en-US"/>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567576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59E06E54-2507-4E59-BA60-14BF41E9A7DC}" type="datetimeFigureOut">
              <a:rPr lang="en-US" smtClean="0"/>
              <a:t>8/16/2020</a:t>
            </a:fld>
            <a:endParaRPr lang="en-US"/>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A9D46405-EF68-4447-9F64-0EDD08C43DC4}" type="slidenum">
              <a:rPr lang="en-US" smtClean="0"/>
              <a:t>‹#›</a:t>
            </a:fld>
            <a:endParaRPr lang="en-US"/>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2861827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4000"/>
                <a:satMod val="80000"/>
                <a:lumMod val="106000"/>
              </a:schemeClr>
            </a:gs>
            <a:gs pos="100000">
              <a:schemeClr val="bg1">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5F9E98A-4FF4-43D6-9C48-6DF0E7F2D2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D207A636-DC99-4588-80C4-9E069B97C3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dirty="0"/>
          </a:p>
        </p:txBody>
      </p:sp>
      <p:sp>
        <p:nvSpPr>
          <p:cNvPr id="2" name="Title 1">
            <a:extLst>
              <a:ext uri="{FF2B5EF4-FFF2-40B4-BE49-F238E27FC236}">
                <a16:creationId xmlns:a16="http://schemas.microsoft.com/office/drawing/2014/main" id="{FF235E09-959D-4BBF-B1B9-3F0564A9185D}"/>
              </a:ext>
            </a:extLst>
          </p:cNvPr>
          <p:cNvSpPr>
            <a:spLocks noGrp="1"/>
          </p:cNvSpPr>
          <p:nvPr>
            <p:ph type="ctrTitle"/>
          </p:nvPr>
        </p:nvSpPr>
        <p:spPr>
          <a:xfrm>
            <a:off x="960933" y="960241"/>
            <a:ext cx="6849699" cy="4203872"/>
          </a:xfrm>
        </p:spPr>
        <p:txBody>
          <a:bodyPr anchor="ctr">
            <a:normAutofit/>
          </a:bodyPr>
          <a:lstStyle/>
          <a:p>
            <a:pPr algn="r"/>
            <a:r>
              <a:rPr lang="en-US" sz="5400"/>
              <a:t>Study Tips For Students</a:t>
            </a:r>
          </a:p>
        </p:txBody>
      </p:sp>
      <p:sp>
        <p:nvSpPr>
          <p:cNvPr id="3" name="Subtitle 2">
            <a:extLst>
              <a:ext uri="{FF2B5EF4-FFF2-40B4-BE49-F238E27FC236}">
                <a16:creationId xmlns:a16="http://schemas.microsoft.com/office/drawing/2014/main" id="{42D3948D-E893-4DE3-A16D-8CDFE77A9361}"/>
              </a:ext>
            </a:extLst>
          </p:cNvPr>
          <p:cNvSpPr>
            <a:spLocks noGrp="1"/>
          </p:cNvSpPr>
          <p:nvPr>
            <p:ph type="subTitle" idx="1"/>
          </p:nvPr>
        </p:nvSpPr>
        <p:spPr>
          <a:xfrm>
            <a:off x="8453071" y="964028"/>
            <a:ext cx="2770873" cy="4196299"/>
          </a:xfrm>
        </p:spPr>
        <p:txBody>
          <a:bodyPr anchor="ctr">
            <a:normAutofit/>
          </a:bodyPr>
          <a:lstStyle/>
          <a:p>
            <a:r>
              <a:rPr lang="en-US" dirty="0"/>
              <a:t>Plan on studying</a:t>
            </a:r>
          </a:p>
          <a:p>
            <a:endParaRPr lang="en-US" dirty="0"/>
          </a:p>
          <a:p>
            <a:r>
              <a:rPr lang="en-US" dirty="0"/>
              <a:t>Make sure your child is dressed for school which is dressed for learning. Compiled by Dr. Charles H. Clark Jr.</a:t>
            </a:r>
          </a:p>
        </p:txBody>
      </p:sp>
      <p:cxnSp>
        <p:nvCxnSpPr>
          <p:cNvPr id="12" name="Straight Connector 11">
            <a:extLst>
              <a:ext uri="{FF2B5EF4-FFF2-40B4-BE49-F238E27FC236}">
                <a16:creationId xmlns:a16="http://schemas.microsoft.com/office/drawing/2014/main" id="{0F2BAA51-3181-4303-929A-FCD9C33F890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127685" y="1328764"/>
            <a:ext cx="0" cy="3466826"/>
          </a:xfrm>
          <a:prstGeom prst="line">
            <a:avLst/>
          </a:prstGeom>
          <a:ln w="31750">
            <a:solidFill>
              <a:schemeClr val="accent1"/>
            </a:solidFill>
          </a:ln>
        </p:spPr>
        <p:style>
          <a:lnRef idx="1">
            <a:schemeClr val="accent1"/>
          </a:lnRef>
          <a:fillRef idx="0">
            <a:schemeClr val="accent1"/>
          </a:fillRef>
          <a:effectRef idx="0">
            <a:schemeClr val="accent1"/>
          </a:effectRef>
          <a:fontRef idx="minor">
            <a:schemeClr val="tx1"/>
          </a:fontRef>
        </p:style>
      </p:cxnSp>
      <p:pic>
        <p:nvPicPr>
          <p:cNvPr id="14" name="Picture 13">
            <a:extLst>
              <a:ext uri="{FF2B5EF4-FFF2-40B4-BE49-F238E27FC236}">
                <a16:creationId xmlns:a16="http://schemas.microsoft.com/office/drawing/2014/main" id="{D4ED6A5F-3B06-48C5-850F-8045C4DF69AE}"/>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cxnSp>
        <p:nvCxnSpPr>
          <p:cNvPr id="16" name="Straight Connector 15">
            <a:extLst>
              <a:ext uri="{FF2B5EF4-FFF2-40B4-BE49-F238E27FC236}">
                <a16:creationId xmlns:a16="http://schemas.microsoft.com/office/drawing/2014/main" id="{C9A60B9D-8DAC-4DA9-88DE-9911621A2B9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05169430"/>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E9B50B-4C4F-40B8-B8CF-23E71F1EE5E2}"/>
              </a:ext>
            </a:extLst>
          </p:cNvPr>
          <p:cNvSpPr>
            <a:spLocks noGrp="1"/>
          </p:cNvSpPr>
          <p:nvPr>
            <p:ph type="title"/>
          </p:nvPr>
        </p:nvSpPr>
        <p:spPr/>
        <p:txBody>
          <a:bodyPr/>
          <a:lstStyle/>
          <a:p>
            <a:r>
              <a:rPr lang="en-US" sz="1800" b="1" i="0" dirty="0">
                <a:solidFill>
                  <a:srgbClr val="333333"/>
                </a:solidFill>
                <a:effectLst/>
                <a:latin typeface="Arial" panose="020B0604020202020204" pitchFamily="34" charset="0"/>
              </a:rPr>
              <a:t>If you are struggling, ask for help</a:t>
            </a:r>
            <a:endParaRPr lang="en-US" dirty="0"/>
          </a:p>
        </p:txBody>
      </p:sp>
      <p:sp>
        <p:nvSpPr>
          <p:cNvPr id="3" name="Content Placeholder 2">
            <a:extLst>
              <a:ext uri="{FF2B5EF4-FFF2-40B4-BE49-F238E27FC236}">
                <a16:creationId xmlns:a16="http://schemas.microsoft.com/office/drawing/2014/main" id="{7C51466A-A132-490A-AC5E-DEA79A3C9E18}"/>
              </a:ext>
            </a:extLst>
          </p:cNvPr>
          <p:cNvSpPr>
            <a:spLocks noGrp="1"/>
          </p:cNvSpPr>
          <p:nvPr>
            <p:ph idx="1"/>
          </p:nvPr>
        </p:nvSpPr>
        <p:spPr/>
        <p:txBody>
          <a:bodyPr/>
          <a:lstStyle/>
          <a:p>
            <a:r>
              <a:rPr lang="en-US" b="0" i="0" dirty="0">
                <a:solidFill>
                  <a:srgbClr val="000000"/>
                </a:solidFill>
                <a:effectLst/>
                <a:latin typeface="Arial" panose="020B0604020202020204" pitchFamily="34" charset="0"/>
              </a:rPr>
              <a:t>Start by talking to the teacher. The guidance counselor generally has a list of tutors in the area. Some high school students need to complete community service hours to be in clubs or in honor societies. </a:t>
            </a:r>
            <a:endParaRPr lang="en-US" dirty="0"/>
          </a:p>
        </p:txBody>
      </p:sp>
    </p:spTree>
    <p:extLst>
      <p:ext uri="{BB962C8B-B14F-4D97-AF65-F5344CB8AC3E}">
        <p14:creationId xmlns:p14="http://schemas.microsoft.com/office/powerpoint/2010/main" val="10518445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7E5F7F-B1ED-4796-AE52-A799AFAA525B}"/>
              </a:ext>
            </a:extLst>
          </p:cNvPr>
          <p:cNvSpPr>
            <a:spLocks noGrp="1"/>
          </p:cNvSpPr>
          <p:nvPr>
            <p:ph type="title"/>
          </p:nvPr>
        </p:nvSpPr>
        <p:spPr/>
        <p:txBody>
          <a:bodyPr/>
          <a:lstStyle/>
          <a:p>
            <a:r>
              <a:rPr lang="en-US" sz="1800" b="1" i="0" dirty="0">
                <a:solidFill>
                  <a:srgbClr val="333333"/>
                </a:solidFill>
                <a:effectLst/>
                <a:latin typeface="Arial" panose="020B0604020202020204" pitchFamily="34" charset="0"/>
              </a:rPr>
              <a:t>Make academics a focus in your life</a:t>
            </a:r>
            <a:endParaRPr lang="en-US" dirty="0"/>
          </a:p>
        </p:txBody>
      </p:sp>
      <p:sp>
        <p:nvSpPr>
          <p:cNvPr id="3" name="Content Placeholder 2">
            <a:extLst>
              <a:ext uri="{FF2B5EF4-FFF2-40B4-BE49-F238E27FC236}">
                <a16:creationId xmlns:a16="http://schemas.microsoft.com/office/drawing/2014/main" id="{B37818E2-C4B0-421F-B319-FE287E49B848}"/>
              </a:ext>
            </a:extLst>
          </p:cNvPr>
          <p:cNvSpPr>
            <a:spLocks noGrp="1"/>
          </p:cNvSpPr>
          <p:nvPr>
            <p:ph idx="1"/>
          </p:nvPr>
        </p:nvSpPr>
        <p:spPr/>
        <p:txBody>
          <a:bodyPr/>
          <a:lstStyle/>
          <a:p>
            <a:pPr marL="0" marR="0" algn="l">
              <a:spcBef>
                <a:spcPts val="0"/>
              </a:spcBef>
              <a:spcAft>
                <a:spcPts val="0"/>
              </a:spcAft>
            </a:pPr>
            <a:r>
              <a:rPr lang="en-US" sz="1800" b="0" i="0" dirty="0">
                <a:solidFill>
                  <a:srgbClr val="000000"/>
                </a:solidFill>
                <a:effectLst/>
                <a:latin typeface="Arial" panose="020B0604020202020204" pitchFamily="34" charset="0"/>
              </a:rPr>
              <a:t>Studying takes time and effort. Get organized, ask for help and put forth effort aimed at improving your study habits now.</a:t>
            </a:r>
            <a:endParaRPr lang="en-US" b="0" i="0" dirty="0">
              <a:solidFill>
                <a:srgbClr val="333333"/>
              </a:solidFill>
              <a:effectLst/>
              <a:latin typeface="Cambria" panose="02040503050406030204" pitchFamily="18" charset="0"/>
            </a:endParaRPr>
          </a:p>
          <a:p>
            <a:pPr marL="0" marR="0" algn="l">
              <a:spcBef>
                <a:spcPts val="0"/>
              </a:spcBef>
              <a:spcAft>
                <a:spcPts val="0"/>
              </a:spcAft>
            </a:pPr>
            <a:r>
              <a:rPr lang="en-US" b="0" i="0" dirty="0">
                <a:solidFill>
                  <a:srgbClr val="333333"/>
                </a:solidFill>
                <a:effectLst/>
                <a:latin typeface="Cambria" panose="02040503050406030204" pitchFamily="18" charset="0"/>
              </a:rPr>
              <a:t> </a:t>
            </a:r>
          </a:p>
          <a:p>
            <a:endParaRPr lang="en-US" dirty="0"/>
          </a:p>
        </p:txBody>
      </p:sp>
    </p:spTree>
    <p:extLst>
      <p:ext uri="{BB962C8B-B14F-4D97-AF65-F5344CB8AC3E}">
        <p14:creationId xmlns:p14="http://schemas.microsoft.com/office/powerpoint/2010/main" val="32370160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D4BA9D-7C2E-4366-8A84-0BF466E72591}"/>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71C3C438-0DB4-40D4-847F-9F6F2DF9B7B0}"/>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22805766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292D90-4284-483E-9C21-9B4267273E73}"/>
              </a:ext>
            </a:extLst>
          </p:cNvPr>
          <p:cNvSpPr>
            <a:spLocks noGrp="1"/>
          </p:cNvSpPr>
          <p:nvPr>
            <p:ph type="title"/>
          </p:nvPr>
        </p:nvSpPr>
        <p:spPr/>
        <p:txBody>
          <a:bodyPr>
            <a:normAutofit fontScale="90000"/>
          </a:bodyPr>
          <a:lstStyle/>
          <a:p>
            <a:r>
              <a:rPr lang="en-US" sz="1800" b="1" i="0" dirty="0">
                <a:solidFill>
                  <a:srgbClr val="333333"/>
                </a:solidFill>
                <a:effectLst/>
                <a:latin typeface="Arial" panose="020B0604020202020204" pitchFamily="34" charset="0"/>
              </a:rPr>
              <a:t>Lessons Learnt</a:t>
            </a:r>
            <a:br>
              <a:rPr lang="en-US" b="0" i="0" dirty="0">
                <a:solidFill>
                  <a:srgbClr val="333333"/>
                </a:solidFill>
                <a:effectLst/>
                <a:latin typeface="Cantarell"/>
              </a:rPr>
            </a:br>
            <a:r>
              <a:rPr lang="en-US" b="0" i="0" dirty="0">
                <a:solidFill>
                  <a:srgbClr val="333333"/>
                </a:solidFill>
                <a:effectLst/>
                <a:latin typeface="Cambria" panose="02040503050406030204" pitchFamily="18" charset="0"/>
              </a:rPr>
              <a:t> </a:t>
            </a:r>
            <a:br>
              <a:rPr lang="en-US" b="0" i="0" dirty="0">
                <a:solidFill>
                  <a:srgbClr val="333333"/>
                </a:solidFill>
                <a:effectLst/>
                <a:latin typeface="Cambria" panose="02040503050406030204" pitchFamily="18" charset="0"/>
              </a:rPr>
            </a:br>
            <a:endParaRPr lang="en-US" dirty="0"/>
          </a:p>
        </p:txBody>
      </p:sp>
      <p:sp>
        <p:nvSpPr>
          <p:cNvPr id="3" name="Content Placeholder 2">
            <a:extLst>
              <a:ext uri="{FF2B5EF4-FFF2-40B4-BE49-F238E27FC236}">
                <a16:creationId xmlns:a16="http://schemas.microsoft.com/office/drawing/2014/main" id="{7EA93813-F655-4D6F-8A47-23B96BB1D1D6}"/>
              </a:ext>
            </a:extLst>
          </p:cNvPr>
          <p:cNvSpPr>
            <a:spLocks noGrp="1"/>
          </p:cNvSpPr>
          <p:nvPr>
            <p:ph idx="1"/>
          </p:nvPr>
        </p:nvSpPr>
        <p:spPr/>
        <p:txBody>
          <a:bodyPr/>
          <a:lstStyle/>
          <a:p>
            <a:pPr algn="l"/>
            <a:r>
              <a:rPr lang="en-US" sz="1800" b="0" i="0" dirty="0">
                <a:solidFill>
                  <a:srgbClr val="000000"/>
                </a:solidFill>
                <a:effectLst/>
                <a:latin typeface="Arial" panose="020B0604020202020204" pitchFamily="34" charset="0"/>
              </a:rPr>
              <a:t>The lessons taught in middle school are building blocks for high school and college. Starting good study habits now will help you later in life. It does take more effort to study and to become organized; however, academic success will make you feel good about yourself and your parents smile.</a:t>
            </a:r>
            <a:endParaRPr lang="en-US" b="0" i="0" dirty="0">
              <a:solidFill>
                <a:srgbClr val="333333"/>
              </a:solidFill>
              <a:effectLst/>
              <a:latin typeface="Cantarell"/>
            </a:endParaRPr>
          </a:p>
          <a:p>
            <a:pPr marL="0" marR="0" algn="l">
              <a:spcBef>
                <a:spcPts val="0"/>
              </a:spcBef>
              <a:spcAft>
                <a:spcPts val="0"/>
              </a:spcAft>
            </a:pPr>
            <a:r>
              <a:rPr lang="en-US" b="0" i="0" dirty="0">
                <a:solidFill>
                  <a:srgbClr val="333333"/>
                </a:solidFill>
                <a:effectLst/>
                <a:latin typeface="Cambria" panose="02040503050406030204" pitchFamily="18" charset="0"/>
              </a:rPr>
              <a:t> </a:t>
            </a:r>
          </a:p>
          <a:p>
            <a:pPr algn="l"/>
            <a:r>
              <a:rPr lang="en-US" sz="1800" b="0" i="0" dirty="0">
                <a:solidFill>
                  <a:srgbClr val="000000"/>
                </a:solidFill>
                <a:effectLst/>
                <a:latin typeface="Arial" panose="020B0604020202020204" pitchFamily="34" charset="0"/>
              </a:rPr>
              <a:t>Reference: These "Top 10 Study Tips" are provided by author, Kellie Hayden</a:t>
            </a:r>
          </a:p>
          <a:p>
            <a:pPr algn="l"/>
            <a:endParaRPr lang="en-US" sz="1800" dirty="0">
              <a:solidFill>
                <a:srgbClr val="000000"/>
              </a:solidFill>
              <a:latin typeface="Arial" panose="020B0604020202020204" pitchFamily="34" charset="0"/>
            </a:endParaRPr>
          </a:p>
          <a:p>
            <a:pPr algn="l"/>
            <a:r>
              <a:rPr lang="en-US" sz="1800" dirty="0">
                <a:solidFill>
                  <a:srgbClr val="000000"/>
                </a:solidFill>
                <a:latin typeface="Arial" panose="020B0604020202020204" pitchFamily="34" charset="0"/>
              </a:rPr>
              <a:t>Compiled by Dr. Charles H. Clark Jr.</a:t>
            </a:r>
            <a:endParaRPr lang="en-US" dirty="0"/>
          </a:p>
        </p:txBody>
      </p:sp>
    </p:spTree>
    <p:extLst>
      <p:ext uri="{BB962C8B-B14F-4D97-AF65-F5344CB8AC3E}">
        <p14:creationId xmlns:p14="http://schemas.microsoft.com/office/powerpoint/2010/main" val="33796573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B9493E-C5C3-4BE7-8A18-EB357A825F1F}"/>
              </a:ext>
            </a:extLst>
          </p:cNvPr>
          <p:cNvSpPr>
            <a:spLocks noGrp="1"/>
          </p:cNvSpPr>
          <p:nvPr>
            <p:ph type="title"/>
          </p:nvPr>
        </p:nvSpPr>
        <p:spPr/>
        <p:txBody>
          <a:bodyPr>
            <a:normAutofit fontScale="90000"/>
          </a:bodyPr>
          <a:lstStyle/>
          <a:p>
            <a:r>
              <a:rPr lang="en-US" sz="4400" b="1" i="0" dirty="0">
                <a:solidFill>
                  <a:srgbClr val="333333"/>
                </a:solidFill>
                <a:effectLst/>
                <a:latin typeface="Arial" panose="020B0604020202020204" pitchFamily="34" charset="0"/>
              </a:rPr>
              <a:t>10.   Select a consistent place to study</a:t>
            </a:r>
            <a:br>
              <a:rPr lang="en-US" b="0" i="0" dirty="0">
                <a:solidFill>
                  <a:srgbClr val="333333"/>
                </a:solidFill>
                <a:effectLst/>
                <a:latin typeface="Cantarell"/>
              </a:rPr>
            </a:br>
            <a:endParaRPr lang="en-US" dirty="0"/>
          </a:p>
        </p:txBody>
      </p:sp>
      <p:sp>
        <p:nvSpPr>
          <p:cNvPr id="3" name="Content Placeholder 2">
            <a:extLst>
              <a:ext uri="{FF2B5EF4-FFF2-40B4-BE49-F238E27FC236}">
                <a16:creationId xmlns:a16="http://schemas.microsoft.com/office/drawing/2014/main" id="{AC416CCA-05B4-4A65-AABD-F398C60C5B79}"/>
              </a:ext>
            </a:extLst>
          </p:cNvPr>
          <p:cNvSpPr>
            <a:spLocks noGrp="1"/>
          </p:cNvSpPr>
          <p:nvPr>
            <p:ph idx="1"/>
          </p:nvPr>
        </p:nvSpPr>
        <p:spPr/>
        <p:txBody>
          <a:bodyPr/>
          <a:lstStyle/>
          <a:p>
            <a:pPr marL="0" marR="0" algn="l">
              <a:spcBef>
                <a:spcPts val="0"/>
              </a:spcBef>
              <a:spcAft>
                <a:spcPts val="0"/>
              </a:spcAft>
            </a:pPr>
            <a:r>
              <a:rPr lang="en-US" sz="1800" b="0" i="0" dirty="0">
                <a:solidFill>
                  <a:srgbClr val="000000"/>
                </a:solidFill>
                <a:effectLst/>
                <a:latin typeface="Arial" panose="020B0604020202020204" pitchFamily="34" charset="0"/>
              </a:rPr>
              <a:t>Some people need total quiet while others can study well with music in the background. The key is to find a comfortable place and study there regularly, such as the kitchen table, a desk, a favorite chair, bed, etc.</a:t>
            </a:r>
            <a:endParaRPr lang="en-US" b="0" i="0" dirty="0">
              <a:solidFill>
                <a:srgbClr val="333333"/>
              </a:solidFill>
              <a:effectLst/>
              <a:latin typeface="Cambria" panose="02040503050406030204" pitchFamily="18" charset="0"/>
            </a:endParaRPr>
          </a:p>
          <a:p>
            <a:endParaRPr lang="en-US" dirty="0"/>
          </a:p>
        </p:txBody>
      </p:sp>
    </p:spTree>
    <p:extLst>
      <p:ext uri="{BB962C8B-B14F-4D97-AF65-F5344CB8AC3E}">
        <p14:creationId xmlns:p14="http://schemas.microsoft.com/office/powerpoint/2010/main" val="30492208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80FE78-CAF9-4B10-82C5-27B6220FD86C}"/>
              </a:ext>
            </a:extLst>
          </p:cNvPr>
          <p:cNvSpPr>
            <a:spLocks noGrp="1"/>
          </p:cNvSpPr>
          <p:nvPr>
            <p:ph type="title"/>
          </p:nvPr>
        </p:nvSpPr>
        <p:spPr>
          <a:xfrm>
            <a:off x="640079" y="2053641"/>
            <a:ext cx="3669161" cy="2760098"/>
          </a:xfrm>
        </p:spPr>
        <p:txBody>
          <a:bodyPr>
            <a:normAutofit/>
          </a:bodyPr>
          <a:lstStyle/>
          <a:p>
            <a:r>
              <a:rPr lang="en-US" sz="1800" b="1" i="0" dirty="0">
                <a:solidFill>
                  <a:srgbClr val="333333"/>
                </a:solidFill>
                <a:effectLst/>
                <a:latin typeface="Arial" panose="020B0604020202020204" pitchFamily="34" charset="0"/>
              </a:rPr>
              <a:t>Don’t wait until the last minute</a:t>
            </a:r>
            <a:endParaRPr lang="en-US" dirty="0">
              <a:solidFill>
                <a:srgbClr val="FFFFFF"/>
              </a:solidFill>
            </a:endParaRPr>
          </a:p>
        </p:txBody>
      </p:sp>
      <p:sp>
        <p:nvSpPr>
          <p:cNvPr id="3" name="Content Placeholder 2">
            <a:extLst>
              <a:ext uri="{FF2B5EF4-FFF2-40B4-BE49-F238E27FC236}">
                <a16:creationId xmlns:a16="http://schemas.microsoft.com/office/drawing/2014/main" id="{029C690B-4B28-4620-8099-7E33B37CC416}"/>
              </a:ext>
            </a:extLst>
          </p:cNvPr>
          <p:cNvSpPr>
            <a:spLocks noGrp="1"/>
          </p:cNvSpPr>
          <p:nvPr>
            <p:ph idx="1"/>
          </p:nvPr>
        </p:nvSpPr>
        <p:spPr>
          <a:xfrm>
            <a:off x="6090574" y="801866"/>
            <a:ext cx="5306084" cy="5230634"/>
          </a:xfrm>
        </p:spPr>
        <p:txBody>
          <a:bodyPr anchor="ctr">
            <a:normAutofit/>
          </a:bodyPr>
          <a:lstStyle/>
          <a:p>
            <a:r>
              <a:rPr lang="en-US" sz="2000" b="0" i="0" dirty="0">
                <a:solidFill>
                  <a:srgbClr val="000000"/>
                </a:solidFill>
                <a:effectLst/>
                <a:latin typeface="Arial" panose="020B0604020202020204" pitchFamily="34" charset="0"/>
              </a:rPr>
              <a:t>Study a little every night instead of cramming late the night before the test. A good night’s sleep helps. Bleary eyes and a tired body do not.</a:t>
            </a:r>
            <a:endParaRPr lang="en-US" sz="2400" dirty="0">
              <a:solidFill>
                <a:srgbClr val="000000"/>
              </a:solidFill>
            </a:endParaRPr>
          </a:p>
        </p:txBody>
      </p:sp>
    </p:spTree>
    <p:extLst>
      <p:ext uri="{BB962C8B-B14F-4D97-AF65-F5344CB8AC3E}">
        <p14:creationId xmlns:p14="http://schemas.microsoft.com/office/powerpoint/2010/main" val="31944984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E3E8C1-6445-47FC-9067-FBDB6FB1EA1C}"/>
              </a:ext>
            </a:extLst>
          </p:cNvPr>
          <p:cNvSpPr>
            <a:spLocks noGrp="1"/>
          </p:cNvSpPr>
          <p:nvPr>
            <p:ph type="title"/>
          </p:nvPr>
        </p:nvSpPr>
        <p:spPr/>
        <p:txBody>
          <a:bodyPr/>
          <a:lstStyle/>
          <a:p>
            <a:r>
              <a:rPr lang="en-US" sz="1800" b="1" i="0" dirty="0">
                <a:solidFill>
                  <a:srgbClr val="333333"/>
                </a:solidFill>
                <a:effectLst/>
                <a:latin typeface="Arial" panose="020B0604020202020204" pitchFamily="34" charset="0"/>
              </a:rPr>
              <a:t>Buy an agenda book and use it</a:t>
            </a:r>
            <a:endParaRPr lang="en-US" dirty="0"/>
          </a:p>
        </p:txBody>
      </p:sp>
      <p:sp>
        <p:nvSpPr>
          <p:cNvPr id="3" name="Content Placeholder 2">
            <a:extLst>
              <a:ext uri="{FF2B5EF4-FFF2-40B4-BE49-F238E27FC236}">
                <a16:creationId xmlns:a16="http://schemas.microsoft.com/office/drawing/2014/main" id="{30DF746E-38D3-4CD6-A78E-9D26D4B66383}"/>
              </a:ext>
            </a:extLst>
          </p:cNvPr>
          <p:cNvSpPr>
            <a:spLocks noGrp="1"/>
          </p:cNvSpPr>
          <p:nvPr>
            <p:ph idx="1"/>
          </p:nvPr>
        </p:nvSpPr>
        <p:spPr/>
        <p:txBody>
          <a:bodyPr/>
          <a:lstStyle/>
          <a:p>
            <a:pPr marL="0" marR="0" algn="l">
              <a:spcBef>
                <a:spcPts val="0"/>
              </a:spcBef>
              <a:spcAft>
                <a:spcPts val="0"/>
              </a:spcAft>
            </a:pPr>
            <a:r>
              <a:rPr lang="en-US" sz="1800" b="0" i="0" dirty="0">
                <a:solidFill>
                  <a:srgbClr val="000000"/>
                </a:solidFill>
                <a:effectLst/>
                <a:latin typeface="Arial" panose="020B0604020202020204" pitchFamily="34" charset="0"/>
              </a:rPr>
              <a:t>Most students have an agenda book, but they don’t write anything in it. On Monday, write down all of the week’s assignments. Most teachers have them posted in the classroom.</a:t>
            </a:r>
            <a:endParaRPr lang="en-US" b="0" i="0" dirty="0">
              <a:solidFill>
                <a:srgbClr val="333333"/>
              </a:solidFill>
              <a:effectLst/>
              <a:latin typeface="Cambria" panose="02040503050406030204" pitchFamily="18" charset="0"/>
            </a:endParaRPr>
          </a:p>
          <a:p>
            <a:pPr marL="0" marR="0" algn="l">
              <a:spcBef>
                <a:spcPts val="0"/>
              </a:spcBef>
              <a:spcAft>
                <a:spcPts val="0"/>
              </a:spcAft>
            </a:pPr>
            <a:r>
              <a:rPr lang="en-US" b="0" i="0" dirty="0">
                <a:solidFill>
                  <a:srgbClr val="333333"/>
                </a:solidFill>
                <a:effectLst/>
                <a:latin typeface="Cambria" panose="02040503050406030204" pitchFamily="18" charset="0"/>
              </a:rPr>
              <a:t> </a:t>
            </a:r>
          </a:p>
          <a:p>
            <a:endParaRPr lang="en-US" dirty="0"/>
          </a:p>
        </p:txBody>
      </p:sp>
    </p:spTree>
    <p:extLst>
      <p:ext uri="{BB962C8B-B14F-4D97-AF65-F5344CB8AC3E}">
        <p14:creationId xmlns:p14="http://schemas.microsoft.com/office/powerpoint/2010/main" val="18898930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C57C03-11EC-4086-A6CC-0CCCC433E3ED}"/>
              </a:ext>
            </a:extLst>
          </p:cNvPr>
          <p:cNvSpPr>
            <a:spLocks noGrp="1"/>
          </p:cNvSpPr>
          <p:nvPr>
            <p:ph type="title"/>
          </p:nvPr>
        </p:nvSpPr>
        <p:spPr/>
        <p:txBody>
          <a:bodyPr/>
          <a:lstStyle/>
          <a:p>
            <a:r>
              <a:rPr lang="en-US" sz="1800" b="1" i="0" dirty="0">
                <a:solidFill>
                  <a:srgbClr val="333333"/>
                </a:solidFill>
                <a:effectLst/>
                <a:latin typeface="Arial" panose="020B0604020202020204" pitchFamily="34" charset="0"/>
              </a:rPr>
              <a:t>Dedicate a space for every class in your book bag</a:t>
            </a:r>
            <a:endParaRPr lang="en-US" dirty="0"/>
          </a:p>
        </p:txBody>
      </p:sp>
      <p:sp>
        <p:nvSpPr>
          <p:cNvPr id="3" name="Content Placeholder 2">
            <a:extLst>
              <a:ext uri="{FF2B5EF4-FFF2-40B4-BE49-F238E27FC236}">
                <a16:creationId xmlns:a16="http://schemas.microsoft.com/office/drawing/2014/main" id="{D5C3BF48-F2CF-4D62-9487-FE0290658BAE}"/>
              </a:ext>
            </a:extLst>
          </p:cNvPr>
          <p:cNvSpPr>
            <a:spLocks noGrp="1"/>
          </p:cNvSpPr>
          <p:nvPr>
            <p:ph idx="1"/>
          </p:nvPr>
        </p:nvSpPr>
        <p:spPr/>
        <p:txBody>
          <a:bodyPr/>
          <a:lstStyle/>
          <a:p>
            <a:r>
              <a:rPr lang="en-US" b="0" i="0" dirty="0">
                <a:solidFill>
                  <a:srgbClr val="000000"/>
                </a:solidFill>
                <a:effectLst/>
                <a:latin typeface="Arial" panose="020B0604020202020204" pitchFamily="34" charset="0"/>
              </a:rPr>
              <a:t>Keep papers separated by class with a binder. There should be a place for class notes, handouts and homework assignments. Some of the larger binders can accommodate all classes. It is really a matter of personal choice; just keep papers separated by class.</a:t>
            </a:r>
            <a:endParaRPr lang="en-US" dirty="0"/>
          </a:p>
        </p:txBody>
      </p:sp>
    </p:spTree>
    <p:extLst>
      <p:ext uri="{BB962C8B-B14F-4D97-AF65-F5344CB8AC3E}">
        <p14:creationId xmlns:p14="http://schemas.microsoft.com/office/powerpoint/2010/main" val="39527864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59AD09-BD64-42D7-AEEE-5F9C9BD55961}"/>
              </a:ext>
            </a:extLst>
          </p:cNvPr>
          <p:cNvSpPr>
            <a:spLocks noGrp="1"/>
          </p:cNvSpPr>
          <p:nvPr>
            <p:ph type="title"/>
          </p:nvPr>
        </p:nvSpPr>
        <p:spPr/>
        <p:txBody>
          <a:bodyPr/>
          <a:lstStyle/>
          <a:p>
            <a:r>
              <a:rPr lang="en-US" sz="1800" b="1" i="0" dirty="0">
                <a:solidFill>
                  <a:srgbClr val="333333"/>
                </a:solidFill>
                <a:effectLst/>
                <a:latin typeface="Arial" panose="020B0604020202020204" pitchFamily="34" charset="0"/>
              </a:rPr>
              <a:t>Stay organized throughout the year</a:t>
            </a:r>
            <a:endParaRPr lang="en-US" dirty="0"/>
          </a:p>
        </p:txBody>
      </p:sp>
      <p:sp>
        <p:nvSpPr>
          <p:cNvPr id="3" name="Content Placeholder 2">
            <a:extLst>
              <a:ext uri="{FF2B5EF4-FFF2-40B4-BE49-F238E27FC236}">
                <a16:creationId xmlns:a16="http://schemas.microsoft.com/office/drawing/2014/main" id="{3FF24CE0-6351-487C-A4DB-D06CA2D627E0}"/>
              </a:ext>
            </a:extLst>
          </p:cNvPr>
          <p:cNvSpPr>
            <a:spLocks noGrp="1"/>
          </p:cNvSpPr>
          <p:nvPr>
            <p:ph idx="1"/>
          </p:nvPr>
        </p:nvSpPr>
        <p:spPr/>
        <p:txBody>
          <a:bodyPr/>
          <a:lstStyle/>
          <a:p>
            <a:r>
              <a:rPr lang="en-US" b="0" i="0" dirty="0">
                <a:solidFill>
                  <a:srgbClr val="000000"/>
                </a:solidFill>
                <a:effectLst/>
                <a:latin typeface="Arial" panose="020B0604020202020204" pitchFamily="34" charset="0"/>
              </a:rPr>
              <a:t>Most students have many binders and folders, but they do not use them. Many stuff every single paper from school into one binder. Half of their papers become misplaced or lost. Do not use the “shove” method when papers are returned, i.e. shove everything in one binder. Place them in the correct folder. If you are using a three-ring binder to keep papers organized, take the time to open the metal prongs and place them securely in it. If someone helps you organize your papers, take the time to continue putting everything in its place.</a:t>
            </a:r>
            <a:endParaRPr lang="en-US" dirty="0"/>
          </a:p>
        </p:txBody>
      </p:sp>
    </p:spTree>
    <p:extLst>
      <p:ext uri="{BB962C8B-B14F-4D97-AF65-F5344CB8AC3E}">
        <p14:creationId xmlns:p14="http://schemas.microsoft.com/office/powerpoint/2010/main" val="39233703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408B34-5FF9-4662-928F-9D1B9D681D10}"/>
              </a:ext>
            </a:extLst>
          </p:cNvPr>
          <p:cNvSpPr>
            <a:spLocks noGrp="1"/>
          </p:cNvSpPr>
          <p:nvPr>
            <p:ph type="title"/>
          </p:nvPr>
        </p:nvSpPr>
        <p:spPr/>
        <p:txBody>
          <a:bodyPr/>
          <a:lstStyle/>
          <a:p>
            <a:r>
              <a:rPr lang="en-US" sz="1800" b="1" i="0" dirty="0">
                <a:solidFill>
                  <a:srgbClr val="333333"/>
                </a:solidFill>
                <a:effectLst/>
                <a:latin typeface="Arial" panose="020B0604020202020204" pitchFamily="34" charset="0"/>
              </a:rPr>
              <a:t> Make study cards</a:t>
            </a:r>
            <a:endParaRPr lang="en-US" dirty="0"/>
          </a:p>
        </p:txBody>
      </p:sp>
      <p:sp>
        <p:nvSpPr>
          <p:cNvPr id="3" name="Content Placeholder 2">
            <a:extLst>
              <a:ext uri="{FF2B5EF4-FFF2-40B4-BE49-F238E27FC236}">
                <a16:creationId xmlns:a16="http://schemas.microsoft.com/office/drawing/2014/main" id="{4541309B-FD98-4008-BEB0-3C55CDD1CBC2}"/>
              </a:ext>
            </a:extLst>
          </p:cNvPr>
          <p:cNvSpPr>
            <a:spLocks noGrp="1"/>
          </p:cNvSpPr>
          <p:nvPr>
            <p:ph idx="1"/>
          </p:nvPr>
        </p:nvSpPr>
        <p:spPr/>
        <p:txBody>
          <a:bodyPr/>
          <a:lstStyle/>
          <a:p>
            <a:pPr marL="0" marR="0" algn="l">
              <a:spcBef>
                <a:spcPts val="0"/>
              </a:spcBef>
              <a:spcAft>
                <a:spcPts val="0"/>
              </a:spcAft>
            </a:pPr>
            <a:r>
              <a:rPr lang="en-US" sz="1800" b="0" i="0" dirty="0">
                <a:solidFill>
                  <a:srgbClr val="000000"/>
                </a:solidFill>
                <a:effectLst/>
                <a:latin typeface="Arial" panose="020B0604020202020204" pitchFamily="34" charset="0"/>
              </a:rPr>
              <a:t>On the front of a note card write the word or idea. On the back, write the definition or important information. Have a friend or parent ask you about the word and/or provide a definition. (Digital flashcards like Quizlet and </a:t>
            </a:r>
            <a:r>
              <a:rPr lang="en-US" sz="1800" b="0" i="0" dirty="0" err="1">
                <a:solidFill>
                  <a:srgbClr val="000000"/>
                </a:solidFill>
                <a:effectLst/>
                <a:latin typeface="Arial" panose="020B0604020202020204" pitchFamily="34" charset="0"/>
              </a:rPr>
              <a:t>Studystack</a:t>
            </a:r>
            <a:r>
              <a:rPr lang="en-US" sz="1800" b="0" i="0" dirty="0">
                <a:solidFill>
                  <a:srgbClr val="000000"/>
                </a:solidFill>
                <a:effectLst/>
                <a:latin typeface="Arial" panose="020B0604020202020204" pitchFamily="34" charset="0"/>
              </a:rPr>
              <a:t> can also be used.)</a:t>
            </a:r>
            <a:endParaRPr lang="en-US" b="0" i="0" dirty="0">
              <a:solidFill>
                <a:srgbClr val="333333"/>
              </a:solidFill>
              <a:effectLst/>
              <a:latin typeface="Cambria" panose="02040503050406030204" pitchFamily="18" charset="0"/>
            </a:endParaRPr>
          </a:p>
          <a:p>
            <a:pPr marL="0" marR="0" algn="l">
              <a:spcBef>
                <a:spcPts val="0"/>
              </a:spcBef>
              <a:spcAft>
                <a:spcPts val="0"/>
              </a:spcAft>
            </a:pPr>
            <a:r>
              <a:rPr lang="en-US" b="0" i="0" dirty="0">
                <a:solidFill>
                  <a:srgbClr val="333333"/>
                </a:solidFill>
                <a:effectLst/>
                <a:latin typeface="Cambria" panose="02040503050406030204" pitchFamily="18" charset="0"/>
              </a:rPr>
              <a:t> </a:t>
            </a:r>
          </a:p>
          <a:p>
            <a:endParaRPr lang="en-US" dirty="0"/>
          </a:p>
        </p:txBody>
      </p:sp>
    </p:spTree>
    <p:extLst>
      <p:ext uri="{BB962C8B-B14F-4D97-AF65-F5344CB8AC3E}">
        <p14:creationId xmlns:p14="http://schemas.microsoft.com/office/powerpoint/2010/main" val="1928317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922D2C-9375-437C-BA7C-556697F87BD1}"/>
              </a:ext>
            </a:extLst>
          </p:cNvPr>
          <p:cNvSpPr>
            <a:spLocks noGrp="1"/>
          </p:cNvSpPr>
          <p:nvPr>
            <p:ph type="title"/>
          </p:nvPr>
        </p:nvSpPr>
        <p:spPr/>
        <p:txBody>
          <a:bodyPr/>
          <a:lstStyle/>
          <a:p>
            <a:r>
              <a:rPr lang="en-US" sz="1800" b="1" i="0" dirty="0">
                <a:solidFill>
                  <a:srgbClr val="333333"/>
                </a:solidFill>
                <a:effectLst/>
                <a:latin typeface="Arial" panose="020B0604020202020204" pitchFamily="34" charset="0"/>
              </a:rPr>
              <a:t>Make your own study guide</a:t>
            </a:r>
            <a:endParaRPr lang="en-US" dirty="0"/>
          </a:p>
        </p:txBody>
      </p:sp>
      <p:sp>
        <p:nvSpPr>
          <p:cNvPr id="3" name="Content Placeholder 2">
            <a:extLst>
              <a:ext uri="{FF2B5EF4-FFF2-40B4-BE49-F238E27FC236}">
                <a16:creationId xmlns:a16="http://schemas.microsoft.com/office/drawing/2014/main" id="{4BE354A1-AB26-46C7-837A-D48C9560B7EE}"/>
              </a:ext>
            </a:extLst>
          </p:cNvPr>
          <p:cNvSpPr>
            <a:spLocks noGrp="1"/>
          </p:cNvSpPr>
          <p:nvPr>
            <p:ph idx="1"/>
          </p:nvPr>
        </p:nvSpPr>
        <p:spPr/>
        <p:txBody>
          <a:bodyPr/>
          <a:lstStyle/>
          <a:p>
            <a:r>
              <a:rPr lang="en-US" b="0" i="0" dirty="0">
                <a:solidFill>
                  <a:srgbClr val="000000"/>
                </a:solidFill>
                <a:effectLst/>
                <a:latin typeface="Arial" panose="020B0604020202020204" pitchFamily="34" charset="0"/>
              </a:rPr>
              <a:t>One great way to study is to make a list of the important information from a chapter and write it in your own words. Copy down any words that are written in bold or in italics. Look at chapter headings, section headings and review sections at the end of a chapter for other important information to add to your study guide. Merge this information with class notes.</a:t>
            </a:r>
            <a:endParaRPr lang="en-US" dirty="0"/>
          </a:p>
        </p:txBody>
      </p:sp>
    </p:spTree>
    <p:extLst>
      <p:ext uri="{BB962C8B-B14F-4D97-AF65-F5344CB8AC3E}">
        <p14:creationId xmlns:p14="http://schemas.microsoft.com/office/powerpoint/2010/main" val="19907801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AB8EAC-E4EE-4183-A33C-BD329EC86DD9}"/>
              </a:ext>
            </a:extLst>
          </p:cNvPr>
          <p:cNvSpPr>
            <a:spLocks noGrp="1"/>
          </p:cNvSpPr>
          <p:nvPr>
            <p:ph type="title"/>
          </p:nvPr>
        </p:nvSpPr>
        <p:spPr/>
        <p:txBody>
          <a:bodyPr/>
          <a:lstStyle/>
          <a:p>
            <a:r>
              <a:rPr lang="en-US" sz="1800" b="1" i="0" dirty="0">
                <a:solidFill>
                  <a:srgbClr val="333333"/>
                </a:solidFill>
                <a:effectLst/>
                <a:latin typeface="Arial" panose="020B0604020202020204" pitchFamily="34" charset="0"/>
              </a:rPr>
              <a:t> Talk about assignments with friends</a:t>
            </a:r>
            <a:endParaRPr lang="en-US" dirty="0"/>
          </a:p>
        </p:txBody>
      </p:sp>
      <p:sp>
        <p:nvSpPr>
          <p:cNvPr id="3" name="Content Placeholder 2">
            <a:extLst>
              <a:ext uri="{FF2B5EF4-FFF2-40B4-BE49-F238E27FC236}">
                <a16:creationId xmlns:a16="http://schemas.microsoft.com/office/drawing/2014/main" id="{17862BBE-DC82-4B22-93E6-F5D9C88A7613}"/>
              </a:ext>
            </a:extLst>
          </p:cNvPr>
          <p:cNvSpPr>
            <a:spLocks noGrp="1"/>
          </p:cNvSpPr>
          <p:nvPr>
            <p:ph idx="1"/>
          </p:nvPr>
        </p:nvSpPr>
        <p:spPr/>
        <p:txBody>
          <a:bodyPr/>
          <a:lstStyle/>
          <a:p>
            <a:r>
              <a:rPr lang="en-US" b="0" i="0" dirty="0">
                <a:solidFill>
                  <a:srgbClr val="000000"/>
                </a:solidFill>
                <a:effectLst/>
                <a:latin typeface="Arial" panose="020B0604020202020204" pitchFamily="34" charset="0"/>
              </a:rPr>
              <a:t>Discussing assignments with friends is another great way to study. This is very helpful when studying for novel tests. Friendly discussions about books help deepen understanding.</a:t>
            </a:r>
            <a:endParaRPr lang="en-US" dirty="0"/>
          </a:p>
        </p:txBody>
      </p:sp>
    </p:spTree>
    <p:extLst>
      <p:ext uri="{BB962C8B-B14F-4D97-AF65-F5344CB8AC3E}">
        <p14:creationId xmlns:p14="http://schemas.microsoft.com/office/powerpoint/2010/main" val="1949809308"/>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otalTime>11</TotalTime>
  <Words>676</Words>
  <Application>Microsoft Office PowerPoint</Application>
  <PresentationFormat>Widescreen</PresentationFormat>
  <Paragraphs>33</Paragraphs>
  <Slides>13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Cambria</vt:lpstr>
      <vt:lpstr>Cantarell</vt:lpstr>
      <vt:lpstr>Gill Sans MT</vt:lpstr>
      <vt:lpstr>Gallery</vt:lpstr>
      <vt:lpstr>Study Tips For Students</vt:lpstr>
      <vt:lpstr>10.   Select a consistent place to study </vt:lpstr>
      <vt:lpstr>Don’t wait until the last minute</vt:lpstr>
      <vt:lpstr>Buy an agenda book and use it</vt:lpstr>
      <vt:lpstr>Dedicate a space for every class in your book bag</vt:lpstr>
      <vt:lpstr>Stay organized throughout the year</vt:lpstr>
      <vt:lpstr> Make study cards</vt:lpstr>
      <vt:lpstr>Make your own study guide</vt:lpstr>
      <vt:lpstr> Talk about assignments with friends</vt:lpstr>
      <vt:lpstr>If you are struggling, ask for help</vt:lpstr>
      <vt:lpstr>Make academics a focus in your life</vt:lpstr>
      <vt:lpstr>PowerPoint Presentation</vt:lpstr>
      <vt:lpstr>Lessons Learnt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Study Tips For Students</dc:title>
  <dc:creator>Charles Clark</dc:creator>
  <cp:lastModifiedBy>Charles Clark</cp:lastModifiedBy>
  <cp:revision>3</cp:revision>
  <dcterms:created xsi:type="dcterms:W3CDTF">2020-08-16T17:58:48Z</dcterms:created>
  <dcterms:modified xsi:type="dcterms:W3CDTF">2020-08-16T18:09:52Z</dcterms:modified>
</cp:coreProperties>
</file>