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0" r:id="rId3"/>
    <p:sldId id="259" r:id="rId4"/>
    <p:sldId id="261" r:id="rId5"/>
    <p:sldId id="262" r:id="rId6"/>
    <p:sldId id="266"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10/6/2019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Game control</a:t>
            </a:r>
          </a:p>
        </p:txBody>
      </p:sp>
      <p:sp>
        <p:nvSpPr>
          <p:cNvPr id="3" name="Content Placeholder 2"/>
          <p:cNvSpPr>
            <a:spLocks noGrp="1"/>
          </p:cNvSpPr>
          <p:nvPr>
            <p:ph sz="quarter" idx="13"/>
          </p:nvPr>
        </p:nvSpPr>
        <p:spPr>
          <a:xfrm>
            <a:off x="913774" y="2718147"/>
            <a:ext cx="10363826" cy="1703541"/>
          </a:xfrm>
        </p:spPr>
        <p:txBody>
          <a:bodyPr>
            <a:normAutofit/>
          </a:bodyPr>
          <a:lstStyle/>
          <a:p>
            <a:pPr algn="ctr"/>
            <a:r>
              <a:rPr lang="en-US" sz="3600" dirty="0"/>
              <a:t>One of the primary keys to success!</a:t>
            </a:r>
          </a:p>
        </p:txBody>
      </p:sp>
    </p:spTree>
    <p:extLst>
      <p:ext uri="{BB962C8B-B14F-4D97-AF65-F5344CB8AC3E}">
        <p14:creationId xmlns:p14="http://schemas.microsoft.com/office/powerpoint/2010/main" val="299620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839243"/>
            <a:ext cx="10364451" cy="1377863"/>
          </a:xfrm>
        </p:spPr>
        <p:txBody>
          <a:bodyPr>
            <a:normAutofit/>
          </a:bodyPr>
          <a:lstStyle/>
          <a:p>
            <a:r>
              <a:rPr lang="en-US" sz="4000" b="1" dirty="0">
                <a:effectLst/>
              </a:rPr>
              <a:t>Fair but Firm!</a:t>
            </a:r>
            <a:br>
              <a:rPr lang="en-US" sz="4000" dirty="0">
                <a:effectLst/>
              </a:rPr>
            </a:br>
            <a:endParaRPr lang="en-US" sz="4000" dirty="0"/>
          </a:p>
        </p:txBody>
      </p:sp>
      <p:sp>
        <p:nvSpPr>
          <p:cNvPr id="3" name="Content Placeholder 2"/>
          <p:cNvSpPr>
            <a:spLocks noGrp="1"/>
          </p:cNvSpPr>
          <p:nvPr>
            <p:ph sz="quarter" idx="13"/>
          </p:nvPr>
        </p:nvSpPr>
        <p:spPr>
          <a:xfrm>
            <a:off x="913774" y="1766170"/>
            <a:ext cx="10363826" cy="4025029"/>
          </a:xfrm>
        </p:spPr>
        <p:txBody>
          <a:bodyPr>
            <a:normAutofit lnSpcReduction="10000"/>
          </a:bodyPr>
          <a:lstStyle/>
          <a:p>
            <a:pPr lvl="0"/>
            <a:r>
              <a:rPr lang="en-US" b="1" dirty="0">
                <a:effectLst/>
              </a:rPr>
              <a:t>Mills Lane </a:t>
            </a:r>
            <a:r>
              <a:rPr lang="en-US" dirty="0">
                <a:effectLst/>
              </a:rPr>
              <a:t>was a great boxing referee who was elected to the International Boxing Hall of Fame in 2013. he was a district court judge in </a:t>
            </a:r>
            <a:r>
              <a:rPr lang="en-US" dirty="0" err="1">
                <a:effectLst/>
              </a:rPr>
              <a:t>nevada</a:t>
            </a:r>
            <a:r>
              <a:rPr lang="en-US" dirty="0">
                <a:effectLst/>
              </a:rPr>
              <a:t> </a:t>
            </a:r>
          </a:p>
          <a:p>
            <a:pPr lvl="0"/>
            <a:r>
              <a:rPr lang="en-US" dirty="0">
                <a:effectLst/>
              </a:rPr>
              <a:t>He had complete command of every fight that he ever refereed. he did it in the most unobtrusive manner. You almost didn’t know he was there.</a:t>
            </a:r>
          </a:p>
          <a:p>
            <a:pPr lvl="0"/>
            <a:r>
              <a:rPr lang="en-US" dirty="0">
                <a:effectLst/>
              </a:rPr>
              <a:t>He set the tone in the dressing room in his prefight meeting with the fighters and their trainers. (much like we do with the coaches 90 minutes prior to </a:t>
            </a:r>
            <a:r>
              <a:rPr lang="en-US" dirty="0" err="1">
                <a:effectLst/>
              </a:rPr>
              <a:t>ko</a:t>
            </a:r>
            <a:r>
              <a:rPr lang="en-US" dirty="0">
                <a:effectLst/>
              </a:rPr>
              <a:t>)</a:t>
            </a:r>
          </a:p>
          <a:p>
            <a:pPr lvl="0"/>
            <a:r>
              <a:rPr lang="en-US" dirty="0">
                <a:effectLst/>
              </a:rPr>
              <a:t>In the ring just prior to the start of the fight, he would gather the fighters in the middle of the ring and say with conviction, “I’ve given you your instructions in the locker room! Any questions from either corner? Remember, I’m fair but I’m firm! Let’s get it on!” </a:t>
            </a:r>
          </a:p>
          <a:p>
            <a:endParaRPr lang="en-US" dirty="0"/>
          </a:p>
        </p:txBody>
      </p:sp>
    </p:spTree>
    <p:extLst>
      <p:ext uri="{BB962C8B-B14F-4D97-AF65-F5344CB8AC3E}">
        <p14:creationId xmlns:p14="http://schemas.microsoft.com/office/powerpoint/2010/main" val="10675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3775" y="864296"/>
            <a:ext cx="10364451" cy="1327760"/>
          </a:xfrm>
        </p:spPr>
        <p:txBody>
          <a:bodyPr>
            <a:normAutofit/>
          </a:bodyPr>
          <a:lstStyle/>
          <a:p>
            <a:r>
              <a:rPr lang="en-US" sz="4400" b="1" dirty="0">
                <a:effectLst/>
              </a:rPr>
              <a:t>What is Game Control?</a:t>
            </a:r>
            <a:br>
              <a:rPr lang="en-US" sz="4400" dirty="0">
                <a:effectLst/>
              </a:rPr>
            </a:br>
            <a:endParaRPr lang="en-US" sz="4400" dirty="0"/>
          </a:p>
        </p:txBody>
      </p:sp>
      <p:sp>
        <p:nvSpPr>
          <p:cNvPr id="4" name="Content Placeholder 3"/>
          <p:cNvSpPr>
            <a:spLocks noGrp="1"/>
          </p:cNvSpPr>
          <p:nvPr>
            <p:ph sz="quarter" idx="13"/>
          </p:nvPr>
        </p:nvSpPr>
        <p:spPr>
          <a:xfrm>
            <a:off x="913774" y="1749972"/>
            <a:ext cx="10363826" cy="4233042"/>
          </a:xfrm>
        </p:spPr>
        <p:txBody>
          <a:bodyPr>
            <a:normAutofit fontScale="92500" lnSpcReduction="10000"/>
          </a:bodyPr>
          <a:lstStyle/>
          <a:p>
            <a:pPr lvl="0"/>
            <a:r>
              <a:rPr lang="en-US" sz="2200" dirty="0">
                <a:effectLst/>
              </a:rPr>
              <a:t>“When I see you on the game, I know it’s going to be a really well-managed game and you never lose control!”  </a:t>
            </a:r>
            <a:r>
              <a:rPr lang="en-US" sz="2200" u="sng" dirty="0">
                <a:effectLst/>
              </a:rPr>
              <a:t>It is the single greatest compliment that a Referee can get.</a:t>
            </a:r>
          </a:p>
          <a:p>
            <a:pPr lvl="0"/>
            <a:r>
              <a:rPr lang="en-US" sz="2200" u="sng" dirty="0">
                <a:effectLst/>
              </a:rPr>
              <a:t>Setting the tone</a:t>
            </a:r>
            <a:r>
              <a:rPr lang="en-US" sz="2200" dirty="0">
                <a:effectLst/>
              </a:rPr>
              <a:t>! It starts with the Crew in your pre-game meeting. </a:t>
            </a:r>
          </a:p>
          <a:p>
            <a:pPr lvl="0"/>
            <a:r>
              <a:rPr lang="en-US" sz="2200" dirty="0">
                <a:effectLst/>
              </a:rPr>
              <a:t>It continues with the Head Coaches in the Coaches meeting 90 minutes prior to the game. It’s your posture, your demeanor, your focus and your attitude!</a:t>
            </a:r>
          </a:p>
          <a:p>
            <a:pPr lvl="0"/>
            <a:r>
              <a:rPr lang="en-US" sz="2200" dirty="0">
                <a:effectLst/>
              </a:rPr>
              <a:t>Trust me, they have done their homework on you! You better have already done your homework on them!</a:t>
            </a:r>
          </a:p>
          <a:p>
            <a:pPr lvl="0"/>
            <a:r>
              <a:rPr lang="en-US" sz="2200" b="1" u="sng" dirty="0">
                <a:effectLst/>
              </a:rPr>
              <a:t>Minimally Invasive</a:t>
            </a:r>
            <a:r>
              <a:rPr lang="en-US" sz="2200" b="1" i="1" dirty="0">
                <a:effectLst/>
              </a:rPr>
              <a:t>!</a:t>
            </a:r>
            <a:r>
              <a:rPr lang="en-US" sz="2200" dirty="0">
                <a:effectLst/>
              </a:rPr>
              <a:t> - Interjecting ourselves into the game </a:t>
            </a:r>
            <a:r>
              <a:rPr lang="en-US" sz="2200" b="1" u="sng" dirty="0">
                <a:effectLst/>
              </a:rPr>
              <a:t>only</a:t>
            </a:r>
            <a:r>
              <a:rPr lang="en-US" sz="2200" dirty="0">
                <a:effectLst/>
              </a:rPr>
              <a:t> when it’s necessary. </a:t>
            </a:r>
          </a:p>
          <a:p>
            <a:endParaRPr lang="en-US" dirty="0"/>
          </a:p>
        </p:txBody>
      </p:sp>
    </p:spTree>
    <p:extLst>
      <p:ext uri="{BB962C8B-B14F-4D97-AF65-F5344CB8AC3E}">
        <p14:creationId xmlns:p14="http://schemas.microsoft.com/office/powerpoint/2010/main" val="124986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Pre-game Meeting with the Coaches</a:t>
            </a:r>
            <a:br>
              <a:rPr lang="en-US" dirty="0">
                <a:effectLst/>
              </a:rPr>
            </a:br>
            <a:endParaRPr lang="en-US" dirty="0"/>
          </a:p>
        </p:txBody>
      </p:sp>
      <p:sp>
        <p:nvSpPr>
          <p:cNvPr id="3" name="Content Placeholder 2"/>
          <p:cNvSpPr>
            <a:spLocks noGrp="1"/>
          </p:cNvSpPr>
          <p:nvPr>
            <p:ph sz="quarter" idx="13"/>
          </p:nvPr>
        </p:nvSpPr>
        <p:spPr>
          <a:xfrm>
            <a:off x="913774" y="1441939"/>
            <a:ext cx="10363826" cy="4923692"/>
          </a:xfrm>
        </p:spPr>
        <p:txBody>
          <a:bodyPr>
            <a:normAutofit fontScale="92500" lnSpcReduction="10000"/>
          </a:bodyPr>
          <a:lstStyle/>
          <a:p>
            <a:pPr lvl="0"/>
            <a:r>
              <a:rPr lang="en-US" dirty="0">
                <a:effectLst/>
              </a:rPr>
              <a:t>I walk into that meeting and take my hat off as a sign of respect and I look them directly into the eyes, body erect and I shake their hand firmly! </a:t>
            </a:r>
            <a:r>
              <a:rPr lang="en-US" b="1" dirty="0">
                <a:effectLst/>
              </a:rPr>
              <a:t>I control the meeting.</a:t>
            </a:r>
            <a:r>
              <a:rPr lang="en-US" dirty="0">
                <a:effectLst/>
              </a:rPr>
              <a:t> I have a brief outline of topics since I’ve already done my homework on them.</a:t>
            </a:r>
            <a:endParaRPr lang="en-US" sz="1800" dirty="0">
              <a:effectLst/>
            </a:endParaRPr>
          </a:p>
          <a:p>
            <a:pPr lvl="1"/>
            <a:r>
              <a:rPr lang="en-US" dirty="0">
                <a:effectLst/>
              </a:rPr>
              <a:t>Captains</a:t>
            </a:r>
            <a:endParaRPr lang="en-US" sz="1600" dirty="0">
              <a:effectLst/>
            </a:endParaRPr>
          </a:p>
          <a:p>
            <a:pPr lvl="1"/>
            <a:r>
              <a:rPr lang="en-US" dirty="0">
                <a:effectLst/>
              </a:rPr>
              <a:t>Any unusual plays or formations</a:t>
            </a:r>
            <a:endParaRPr lang="en-US" sz="1600" dirty="0">
              <a:effectLst/>
            </a:endParaRPr>
          </a:p>
          <a:p>
            <a:pPr lvl="1"/>
            <a:r>
              <a:rPr lang="en-US" dirty="0">
                <a:effectLst/>
              </a:rPr>
              <a:t>Any concerns – this is their opportunity to voice concerns about the opponent, pace of play, etc.</a:t>
            </a:r>
            <a:endParaRPr lang="en-US" sz="1600" dirty="0">
              <a:effectLst/>
            </a:endParaRPr>
          </a:p>
          <a:p>
            <a:pPr lvl="1"/>
            <a:r>
              <a:rPr lang="en-US" dirty="0">
                <a:effectLst/>
              </a:rPr>
              <a:t>I’ll make the obvious decisions on penalties. you always have the right to overrule at any time. let my LOS official know! If it’s complicated, I’m coming to you. </a:t>
            </a:r>
            <a:r>
              <a:rPr lang="en-US" u="sng" dirty="0">
                <a:effectLst/>
              </a:rPr>
              <a:t>Never</a:t>
            </a:r>
            <a:r>
              <a:rPr lang="en-US" dirty="0">
                <a:effectLst/>
              </a:rPr>
              <a:t> let a captain make a mistake. Same on coin toss!</a:t>
            </a:r>
            <a:endParaRPr lang="en-US" sz="1600" dirty="0">
              <a:effectLst/>
            </a:endParaRPr>
          </a:p>
          <a:p>
            <a:pPr lvl="1"/>
            <a:r>
              <a:rPr lang="en-US" dirty="0">
                <a:effectLst/>
              </a:rPr>
              <a:t>Certify players are equipped according to rule!</a:t>
            </a:r>
            <a:endParaRPr lang="en-US" sz="1600" dirty="0">
              <a:effectLst/>
            </a:endParaRPr>
          </a:p>
          <a:p>
            <a:pPr lvl="0"/>
            <a:r>
              <a:rPr lang="en-US" dirty="0">
                <a:effectLst/>
              </a:rPr>
              <a:t>Final eye contact and one more firm handshake and I’m out of there! Don’t be too gabby! Short and to the point! They are usually dealing with recruits so be respectful of their time.</a:t>
            </a:r>
            <a:endParaRPr lang="en-US" sz="1800" dirty="0">
              <a:effectLst/>
            </a:endParaRPr>
          </a:p>
          <a:p>
            <a:endParaRPr lang="en-US" dirty="0"/>
          </a:p>
        </p:txBody>
      </p:sp>
    </p:spTree>
    <p:extLst>
      <p:ext uri="{BB962C8B-B14F-4D97-AF65-F5344CB8AC3E}">
        <p14:creationId xmlns:p14="http://schemas.microsoft.com/office/powerpoint/2010/main" val="28696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47236"/>
          </a:xfrm>
        </p:spPr>
        <p:txBody>
          <a:bodyPr/>
          <a:lstStyle/>
          <a:p>
            <a:r>
              <a:rPr lang="en-US" sz="2400" b="1" dirty="0">
                <a:effectLst/>
              </a:rPr>
              <a:t>One-hour pre-game warm up Duties</a:t>
            </a:r>
            <a:br>
              <a:rPr lang="en-US" dirty="0">
                <a:effectLst/>
              </a:rPr>
            </a:br>
            <a:endParaRPr lang="en-US" dirty="0"/>
          </a:p>
        </p:txBody>
      </p:sp>
      <p:sp>
        <p:nvSpPr>
          <p:cNvPr id="3" name="Content Placeholder 2"/>
          <p:cNvSpPr>
            <a:spLocks noGrp="1"/>
          </p:cNvSpPr>
          <p:nvPr>
            <p:ph sz="quarter" idx="13"/>
          </p:nvPr>
        </p:nvSpPr>
        <p:spPr>
          <a:xfrm>
            <a:off x="913774" y="1052186"/>
            <a:ext cx="10363826" cy="5196214"/>
          </a:xfrm>
        </p:spPr>
        <p:txBody>
          <a:bodyPr>
            <a:noAutofit/>
          </a:bodyPr>
          <a:lstStyle/>
          <a:p>
            <a:pPr lvl="0"/>
            <a:r>
              <a:rPr lang="en-US" dirty="0">
                <a:effectLst/>
              </a:rPr>
              <a:t>Come out of the locker room on point! </a:t>
            </a:r>
          </a:p>
          <a:p>
            <a:pPr lvl="0"/>
            <a:r>
              <a:rPr lang="en-US" dirty="0">
                <a:effectLst/>
              </a:rPr>
              <a:t>Everything from here on has a purpose! </a:t>
            </a:r>
          </a:p>
          <a:p>
            <a:pPr lvl="0"/>
            <a:r>
              <a:rPr lang="en-US" dirty="0">
                <a:effectLst/>
              </a:rPr>
              <a:t>Take the entire crew to the headset to test pagers first (keeps Replay and Referee from trying to find everyone)</a:t>
            </a:r>
          </a:p>
          <a:p>
            <a:pPr lvl="0"/>
            <a:r>
              <a:rPr lang="en-US" dirty="0">
                <a:effectLst/>
              </a:rPr>
              <a:t>Disperse crew and finish with Replay. </a:t>
            </a:r>
          </a:p>
          <a:p>
            <a:pPr lvl="0"/>
            <a:r>
              <a:rPr lang="en-US" dirty="0">
                <a:effectLst/>
              </a:rPr>
              <a:t>Test the stadium microphone. </a:t>
            </a:r>
          </a:p>
          <a:p>
            <a:pPr lvl="0"/>
            <a:r>
              <a:rPr lang="en-US" u="sng" dirty="0">
                <a:effectLst/>
              </a:rPr>
              <a:t>IMPORTANT</a:t>
            </a:r>
            <a:r>
              <a:rPr lang="en-US" dirty="0">
                <a:effectLst/>
              </a:rPr>
              <a:t>: Coordinate visiting players coming on to the field and exiting for warm-ups. </a:t>
            </a:r>
            <a:r>
              <a:rPr lang="en-US" u="sng" dirty="0">
                <a:effectLst/>
              </a:rPr>
              <a:t>Have a plan</a:t>
            </a:r>
            <a:r>
              <a:rPr lang="en-US" dirty="0">
                <a:effectLst/>
              </a:rPr>
              <a:t> - use enough officials to get them on and off while avoiding confrontation! </a:t>
            </a:r>
          </a:p>
          <a:p>
            <a:pPr lvl="0"/>
            <a:r>
              <a:rPr lang="en-US" dirty="0">
                <a:effectLst/>
              </a:rPr>
              <a:t>Same thing applies at the end of the half. know if you have teams that cross. who is going first? who is holding? Discuss this in the pregame meeting with the Head Coaches!</a:t>
            </a:r>
          </a:p>
        </p:txBody>
      </p:sp>
    </p:spTree>
    <p:extLst>
      <p:ext uri="{BB962C8B-B14F-4D97-AF65-F5344CB8AC3E}">
        <p14:creationId xmlns:p14="http://schemas.microsoft.com/office/powerpoint/2010/main" val="119404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501288"/>
            <a:ext cx="10364451" cy="964098"/>
          </a:xfrm>
        </p:spPr>
        <p:txBody>
          <a:bodyPr/>
          <a:lstStyle/>
          <a:p>
            <a:r>
              <a:rPr lang="en-US" sz="2400" b="1" dirty="0">
                <a:effectLst/>
              </a:rPr>
              <a:t>One-hour pre-game warm up Duties Cont</a:t>
            </a:r>
            <a:r>
              <a:rPr lang="en-US" b="1" dirty="0">
                <a:effectLst/>
              </a:rPr>
              <a:t>.</a:t>
            </a:r>
            <a:endParaRPr lang="en-US" dirty="0"/>
          </a:p>
        </p:txBody>
      </p:sp>
      <p:sp>
        <p:nvSpPr>
          <p:cNvPr id="3" name="Content Placeholder 2"/>
          <p:cNvSpPr>
            <a:spLocks noGrp="1"/>
          </p:cNvSpPr>
          <p:nvPr>
            <p:ph sz="quarter" idx="13"/>
          </p:nvPr>
        </p:nvSpPr>
        <p:spPr>
          <a:xfrm>
            <a:off x="913774" y="1382354"/>
            <a:ext cx="10363826" cy="4889492"/>
          </a:xfrm>
        </p:spPr>
        <p:txBody>
          <a:bodyPr>
            <a:normAutofit fontScale="92500" lnSpcReduction="10000"/>
          </a:bodyPr>
          <a:lstStyle/>
          <a:p>
            <a:pPr lvl="0"/>
            <a:r>
              <a:rPr lang="en-US" sz="2200" dirty="0">
                <a:effectLst/>
              </a:rPr>
              <a:t>Once </a:t>
            </a:r>
            <a:r>
              <a:rPr lang="en-US" sz="2200" b="1" u="sng" dirty="0">
                <a:effectLst/>
              </a:rPr>
              <a:t>BOTH</a:t>
            </a:r>
            <a:r>
              <a:rPr lang="en-US" sz="2200" dirty="0">
                <a:effectLst/>
              </a:rPr>
              <a:t> QB’s are on the field warming up: go to one. introduce yourself. call him by his first name. let him know that you’re there to protect him as much as you can within the framework of the rules! Ask him to come to you with any concerns and let him know that if you have any issues, you’re coming to him for assistance! Then immediately go to the other QB and repeat it. (I try not to interrupt their routine – pick your moment).</a:t>
            </a:r>
          </a:p>
          <a:p>
            <a:pPr lvl="0"/>
            <a:r>
              <a:rPr lang="en-US" sz="2200" dirty="0">
                <a:effectLst/>
              </a:rPr>
              <a:t>Finally, once either team has its full team out, split the team to each 45-yard line and manage this tightly. </a:t>
            </a:r>
          </a:p>
          <a:p>
            <a:pPr lvl="0"/>
            <a:r>
              <a:rPr lang="en-US" sz="2200" dirty="0">
                <a:effectLst/>
              </a:rPr>
              <a:t>Use as many officials to keep this area as clean as you need. Pay attention to the coaches too! they will facilitate this action! If anything begins, handle this firmly and get the Head Coaches attention if needed! </a:t>
            </a:r>
          </a:p>
          <a:p>
            <a:pPr lvl="0"/>
            <a:r>
              <a:rPr lang="en-US" sz="2200" dirty="0">
                <a:effectLst/>
              </a:rPr>
              <a:t>Body language, eye contact and a firm message here sets the tone for what you’re going to allow!</a:t>
            </a:r>
          </a:p>
          <a:p>
            <a:endParaRPr lang="en-US" dirty="0"/>
          </a:p>
          <a:p>
            <a:endParaRPr lang="en-US" dirty="0"/>
          </a:p>
        </p:txBody>
      </p:sp>
    </p:spTree>
    <p:extLst>
      <p:ext uri="{BB962C8B-B14F-4D97-AF65-F5344CB8AC3E}">
        <p14:creationId xmlns:p14="http://schemas.microsoft.com/office/powerpoint/2010/main" val="137692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789140"/>
            <a:ext cx="10364451" cy="1577952"/>
          </a:xfrm>
        </p:spPr>
        <p:txBody>
          <a:bodyPr>
            <a:normAutofit/>
          </a:bodyPr>
          <a:lstStyle/>
          <a:p>
            <a:r>
              <a:rPr lang="en-US" b="1" dirty="0">
                <a:effectLst/>
              </a:rPr>
              <a:t>Setting the Tone - Final briefing with crew</a:t>
            </a:r>
            <a:br>
              <a:rPr lang="en-US" b="1" dirty="0">
                <a:effectLst/>
              </a:rPr>
            </a:br>
            <a:r>
              <a:rPr lang="en-US" b="1" dirty="0">
                <a:effectLst/>
              </a:rPr>
              <a:t>locker room – prior to kickoff</a:t>
            </a:r>
            <a:br>
              <a:rPr lang="en-US" dirty="0">
                <a:effectLst/>
              </a:rPr>
            </a:br>
            <a:endParaRPr lang="en-US" dirty="0"/>
          </a:p>
        </p:txBody>
      </p:sp>
      <p:sp>
        <p:nvSpPr>
          <p:cNvPr id="3" name="Content Placeholder 2"/>
          <p:cNvSpPr>
            <a:spLocks noGrp="1"/>
          </p:cNvSpPr>
          <p:nvPr>
            <p:ph sz="quarter" idx="13"/>
          </p:nvPr>
        </p:nvSpPr>
        <p:spPr/>
        <p:txBody>
          <a:bodyPr/>
          <a:lstStyle/>
          <a:p>
            <a:pPr lvl="0"/>
            <a:r>
              <a:rPr lang="en-US" sz="2800" dirty="0">
                <a:effectLst/>
              </a:rPr>
              <a:t>Final message to the crew before we leave the locker room – “If anyone gets stupid out there early, step on their necks and keep stepping on them until they quit!” </a:t>
            </a:r>
          </a:p>
          <a:p>
            <a:pPr lvl="0"/>
            <a:r>
              <a:rPr lang="en-US" sz="2800" dirty="0">
                <a:effectLst/>
              </a:rPr>
              <a:t>Once you get past the first couple of series, the adrenaline wears off and it is just football from there on!</a:t>
            </a:r>
          </a:p>
          <a:p>
            <a:endParaRPr lang="en-US" dirty="0"/>
          </a:p>
        </p:txBody>
      </p:sp>
    </p:spTree>
    <p:extLst>
      <p:ext uri="{BB962C8B-B14F-4D97-AF65-F5344CB8AC3E}">
        <p14:creationId xmlns:p14="http://schemas.microsoft.com/office/powerpoint/2010/main" val="2559698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726510"/>
            <a:ext cx="10364451" cy="1139868"/>
          </a:xfrm>
        </p:spPr>
        <p:txBody>
          <a:bodyPr/>
          <a:lstStyle/>
          <a:p>
            <a:r>
              <a:rPr lang="en-US" b="1" dirty="0">
                <a:effectLst/>
              </a:rPr>
              <a:t>Dealing with Adversity</a:t>
            </a:r>
            <a:br>
              <a:rPr lang="en-US" dirty="0">
                <a:effectLst/>
              </a:rPr>
            </a:br>
            <a:endParaRPr lang="en-US" dirty="0"/>
          </a:p>
        </p:txBody>
      </p:sp>
      <p:sp>
        <p:nvSpPr>
          <p:cNvPr id="3" name="Content Placeholder 2"/>
          <p:cNvSpPr>
            <a:spLocks noGrp="1"/>
          </p:cNvSpPr>
          <p:nvPr>
            <p:ph sz="quarter" idx="13"/>
          </p:nvPr>
        </p:nvSpPr>
        <p:spPr>
          <a:xfrm>
            <a:off x="913774" y="1866378"/>
            <a:ext cx="10363826" cy="3872270"/>
          </a:xfrm>
        </p:spPr>
        <p:txBody>
          <a:bodyPr>
            <a:normAutofit/>
          </a:bodyPr>
          <a:lstStyle/>
          <a:p>
            <a:pPr lvl="0"/>
            <a:r>
              <a:rPr lang="en-US" sz="2200" dirty="0">
                <a:effectLst/>
              </a:rPr>
              <a:t>When something unusual or controversial happens (and it will), deal with it! Don’t wash it away or ignore it! Confront it and go to the coach and explain. They may not agree with you but they will respect you for addressing the issue!</a:t>
            </a:r>
          </a:p>
          <a:p>
            <a:pPr lvl="0"/>
            <a:r>
              <a:rPr lang="en-US" sz="2200" dirty="0">
                <a:effectLst/>
              </a:rPr>
              <a:t>Be the problem solver!</a:t>
            </a:r>
          </a:p>
          <a:p>
            <a:pPr lvl="0"/>
            <a:r>
              <a:rPr lang="en-US" sz="2200" dirty="0">
                <a:effectLst/>
              </a:rPr>
              <a:t>When talking with coaches, always look them straight in the eye.</a:t>
            </a:r>
          </a:p>
          <a:p>
            <a:pPr lvl="0"/>
            <a:r>
              <a:rPr lang="en-US" sz="2200" dirty="0">
                <a:effectLst/>
              </a:rPr>
              <a:t>Be aware of your body language – Confident, not Confrontational</a:t>
            </a:r>
          </a:p>
          <a:p>
            <a:pPr lvl="0"/>
            <a:r>
              <a:rPr lang="en-US" sz="2200" dirty="0">
                <a:effectLst/>
              </a:rPr>
              <a:t>Fair but Firm!</a:t>
            </a:r>
          </a:p>
          <a:p>
            <a:endParaRPr lang="en-US" dirty="0"/>
          </a:p>
        </p:txBody>
      </p:sp>
    </p:spTree>
    <p:extLst>
      <p:ext uri="{BB962C8B-B14F-4D97-AF65-F5344CB8AC3E}">
        <p14:creationId xmlns:p14="http://schemas.microsoft.com/office/powerpoint/2010/main" val="70957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rPr>
              <a:t>Conclusion</a:t>
            </a:r>
            <a:br>
              <a:rPr lang="en-US" dirty="0">
                <a:effectLst/>
              </a:rPr>
            </a:br>
            <a:endParaRPr lang="en-US" dirty="0"/>
          </a:p>
        </p:txBody>
      </p:sp>
      <p:sp>
        <p:nvSpPr>
          <p:cNvPr id="3" name="Content Placeholder 2"/>
          <p:cNvSpPr>
            <a:spLocks noGrp="1"/>
          </p:cNvSpPr>
          <p:nvPr>
            <p:ph sz="quarter" idx="13"/>
          </p:nvPr>
        </p:nvSpPr>
        <p:spPr>
          <a:xfrm>
            <a:off x="913774" y="1691014"/>
            <a:ext cx="10363826" cy="4100185"/>
          </a:xfrm>
        </p:spPr>
        <p:txBody>
          <a:bodyPr>
            <a:normAutofit/>
          </a:bodyPr>
          <a:lstStyle/>
          <a:p>
            <a:pPr lvl="0"/>
            <a:r>
              <a:rPr lang="en-US" dirty="0">
                <a:effectLst/>
              </a:rPr>
              <a:t>Find moments out there where you can smile and enjoy but remember your purpose!</a:t>
            </a:r>
          </a:p>
          <a:p>
            <a:pPr lvl="0"/>
            <a:r>
              <a:rPr lang="en-US" dirty="0">
                <a:effectLst/>
              </a:rPr>
              <a:t> This is business and you are the CEO. </a:t>
            </a:r>
          </a:p>
          <a:p>
            <a:pPr lvl="0"/>
            <a:r>
              <a:rPr lang="en-US" dirty="0">
                <a:effectLst/>
              </a:rPr>
              <a:t>You own this thing from an hour before all the way to the conclusion!</a:t>
            </a:r>
          </a:p>
          <a:p>
            <a:r>
              <a:rPr lang="en-US" sz="3200" b="1" dirty="0">
                <a:effectLst/>
              </a:rPr>
              <a:t>It is YOUR game! </a:t>
            </a:r>
          </a:p>
          <a:p>
            <a:r>
              <a:rPr lang="en-US" sz="3200" b="1" dirty="0">
                <a:effectLst/>
              </a:rPr>
              <a:t>It is YOUR reputation! </a:t>
            </a:r>
          </a:p>
          <a:p>
            <a:r>
              <a:rPr lang="en-US" sz="3200" b="1" dirty="0">
                <a:effectLst/>
              </a:rPr>
              <a:t>OWN IT!</a:t>
            </a:r>
            <a:endParaRPr lang="en-US" sz="3200" dirty="0">
              <a:effectLst/>
            </a:endParaRPr>
          </a:p>
          <a:p>
            <a:endParaRPr lang="en-US" sz="3200" dirty="0"/>
          </a:p>
        </p:txBody>
      </p:sp>
    </p:spTree>
    <p:extLst>
      <p:ext uri="{BB962C8B-B14F-4D97-AF65-F5344CB8AC3E}">
        <p14:creationId xmlns:p14="http://schemas.microsoft.com/office/powerpoint/2010/main" val="256867796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TM04033925[[fn=Droplet]]</Template>
  <TotalTime>65</TotalTime>
  <Words>980</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Droplet</vt:lpstr>
      <vt:lpstr>Game control</vt:lpstr>
      <vt:lpstr>Fair but Firm! </vt:lpstr>
      <vt:lpstr>What is Game Control? </vt:lpstr>
      <vt:lpstr>Pre-game Meeting with the Coaches </vt:lpstr>
      <vt:lpstr>One-hour pre-game warm up Duties </vt:lpstr>
      <vt:lpstr>One-hour pre-game warm up Duties Cont.</vt:lpstr>
      <vt:lpstr>Setting the Tone - Final briefing with crew locker room – prior to kickoff </vt:lpstr>
      <vt:lpstr>Dealing with Adversity </vt:lpstr>
      <vt:lpstr>Conclusion </vt:lpstr>
    </vt:vector>
  </TitlesOfParts>
  <Company>Newtron Beaumont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Defee</dc:creator>
  <cp:lastModifiedBy>Michael Cole</cp:lastModifiedBy>
  <cp:revision>6</cp:revision>
  <dcterms:created xsi:type="dcterms:W3CDTF">2017-04-05T20:02:50Z</dcterms:created>
  <dcterms:modified xsi:type="dcterms:W3CDTF">2019-10-07T03:31:04Z</dcterms:modified>
</cp:coreProperties>
</file>