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821" r:id="rId1"/>
  </p:sldMasterIdLst>
  <p:notesMasterIdLst>
    <p:notesMasterId r:id="rId13"/>
  </p:notesMasterIdLst>
  <p:handoutMasterIdLst>
    <p:handoutMasterId r:id="rId14"/>
  </p:handoutMasterIdLst>
  <p:sldIdLst>
    <p:sldId id="372" r:id="rId2"/>
    <p:sldId id="287" r:id="rId3"/>
    <p:sldId id="373" r:id="rId4"/>
    <p:sldId id="389" r:id="rId5"/>
    <p:sldId id="376" r:id="rId6"/>
    <p:sldId id="391" r:id="rId7"/>
    <p:sldId id="392" r:id="rId8"/>
    <p:sldId id="377" r:id="rId9"/>
    <p:sldId id="393" r:id="rId10"/>
    <p:sldId id="386" r:id="rId11"/>
    <p:sldId id="279" r:id="rId12"/>
  </p:sldIdLst>
  <p:sldSz cx="9144000" cy="5143500" type="screen16x9"/>
  <p:notesSz cx="6858000" cy="9144000"/>
  <p:embeddedFontLst>
    <p:embeddedFont>
      <p:font typeface="Gill Sans MT" panose="020B0502020104020203" pitchFamily="34" charset="0"/>
      <p:regular r:id="rId15"/>
      <p:bold r:id="rId16"/>
      <p:italic r:id="rId17"/>
      <p:boldItalic r:id="rId18"/>
    </p:embeddedFont>
    <p:embeddedFont>
      <p:font typeface="Montserrat" panose="00000500000000000000" pitchFamily="2" charset="0"/>
      <p:regular r:id="rId19"/>
      <p:bold r:id="rId20"/>
      <p:italic r:id="rId21"/>
      <p:boldItalic r:id="rId22"/>
    </p:embeddedFont>
    <p:embeddedFont>
      <p:font typeface="Montserrat Black" panose="00000A00000000000000" pitchFamily="2" charset="0"/>
      <p:bold r:id="rId23"/>
      <p:italic r:id="rId24"/>
      <p:boldItalic r:id="rId25"/>
    </p:embeddedFont>
    <p:embeddedFont>
      <p:font typeface="Montserrat ExtraBold" panose="00000900000000000000" pitchFamily="2" charset="0"/>
      <p:bold r:id="rId26"/>
      <p:italic r:id="rId27"/>
      <p:boldItalic r:id="rId28"/>
    </p:embeddedFont>
    <p:embeddedFont>
      <p:font typeface="Montserrat Medium" panose="00000600000000000000" pitchFamily="2" charset="0"/>
      <p:regular r:id="rId29"/>
      <p:bold r:id="rId30"/>
      <p:italic r:id="rId31"/>
      <p:boldItalic r:id="rId32"/>
    </p:embeddedFont>
    <p:embeddedFont>
      <p:font typeface="Montserrat SemiBold" panose="00000700000000000000" pitchFamily="2" charset="0"/>
      <p:regular r:id="rId33"/>
      <p:bold r:id="rId34"/>
      <p:italic r:id="rId35"/>
      <p:boldItalic r:id="rId36"/>
    </p:embeddedFont>
    <p:embeddedFont>
      <p:font typeface="Ubuntu Light" panose="020B0304030602030204" pitchFamily="34" charset="0"/>
      <p:regular r:id="rId37"/>
      <p:italic r:id="rId38"/>
    </p:embeddedFont>
    <p:embeddedFont>
      <p:font typeface="Wingdings 2" panose="05020102010507070707" pitchFamily="18" charset="2"/>
      <p:regular r:id="rId3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B92017-0FFB-AA08-454F-C58A44446762}" name="Adriana Barrero" initials="AB" userId="S::adriana@paradigmseniors.com::7133659a-9e2c-45ac-a386-e647b7691649" providerId="AD"/>
  <p188:author id="{9DD9F724-DF4F-67F8-2BE1-867ADC6A1CE1}" name="Arielle Newman" initials="AN" userId="S::anewman@paradigmseniors.com::4460850a-a690-4299-8a0d-067221c051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7A"/>
    <a:srgbClr val="E7E7DE"/>
    <a:srgbClr val="0F3057"/>
    <a:srgbClr val="7DD8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906"/>
    <p:restoredTop sz="94694"/>
  </p:normalViewPr>
  <p:slideViewPr>
    <p:cSldViewPr snapToGrid="0">
      <p:cViewPr>
        <p:scale>
          <a:sx n="150" d="100"/>
          <a:sy n="150" d="100"/>
        </p:scale>
        <p:origin x="76" y="2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font" Target="fonts/font25.fntdata"/><Relationship Id="rId21" Type="http://schemas.openxmlformats.org/officeDocument/2006/relationships/font" Target="fonts/font7.fntdata"/><Relationship Id="rId34" Type="http://schemas.openxmlformats.org/officeDocument/2006/relationships/font" Target="fonts/font20.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font" Target="fonts/font2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font" Target="fonts/font2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2340A8-58F6-BC1F-F326-4623EA95CC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7167BF7-4ED4-F807-5748-EF014E7850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72E27C-266C-40DD-B8AE-27DED66E891F}" type="datetimeFigureOut">
              <a:rPr lang="en-US" smtClean="0"/>
              <a:t>6/26/2024</a:t>
            </a:fld>
            <a:endParaRPr lang="en-US"/>
          </a:p>
        </p:txBody>
      </p:sp>
      <p:sp>
        <p:nvSpPr>
          <p:cNvPr id="4" name="Footer Placeholder 3">
            <a:extLst>
              <a:ext uri="{FF2B5EF4-FFF2-40B4-BE49-F238E27FC236}">
                <a16:creationId xmlns:a16="http://schemas.microsoft.com/office/drawing/2014/main" id="{55D69C29-E461-861D-C033-1CACA17E1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C5DB99D-48FE-DA82-7D0F-D6C43D297D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040512-5E16-458C-9575-50A5EF7F0818}" type="slidenum">
              <a:rPr lang="en-US" smtClean="0"/>
              <a:t>‹#›</a:t>
            </a:fld>
            <a:endParaRPr lang="en-US"/>
          </a:p>
        </p:txBody>
      </p:sp>
    </p:spTree>
    <p:extLst>
      <p:ext uri="{BB962C8B-B14F-4D97-AF65-F5344CB8AC3E}">
        <p14:creationId xmlns:p14="http://schemas.microsoft.com/office/powerpoint/2010/main" val="19892553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
        <p:cNvGrpSpPr/>
        <p:nvPr/>
      </p:nvGrpSpPr>
      <p:grpSpPr>
        <a:xfrm>
          <a:off x="0" y="0"/>
          <a:ext cx="0" cy="0"/>
          <a:chOff x="0" y="0"/>
          <a:chExt cx="0" cy="0"/>
        </a:xfrm>
      </p:grpSpPr>
      <p:sp>
        <p:nvSpPr>
          <p:cNvPr id="12" name="Google Shape;12;g1347a3ea77c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 name="Google Shape;13;g1347a3ea77c_0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206f8a83fc0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 name="Google Shape;37;g206f8a83fc0_0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416157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206f8a83fc0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 name="Google Shape;37;g206f8a83fc0_0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442304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206f8a83fc0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 name="Google Shape;37;g206f8a83fc0_0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569349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206f8a83fc0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 name="Google Shape;37;g206f8a83fc0_0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578825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206f8a83fc0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 name="Google Shape;37;g206f8a83fc0_0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219693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206f8a83fc0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 name="Google Shape;37;g206f8a83fc0_0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529603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206f8a83fc0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 name="Google Shape;37;g206f8a83fc0_0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149540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343d6d9bf1_1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g1343d6d9bf1_1_1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34900" y="2314324"/>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765324"/>
            <a:ext cx="8245162" cy="1106260"/>
          </a:xfrm>
          <a:effectLst/>
        </p:spPr>
        <p:txBody>
          <a:bodyPr anchor="b">
            <a:normAutofit/>
          </a:bodyPr>
          <a:lstStyle>
            <a:lvl1pPr>
              <a:defRPr sz="27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435895" y="1871584"/>
            <a:ext cx="8245160" cy="442741"/>
          </a:xfr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704463" y="4467103"/>
            <a:ext cx="2133600" cy="273844"/>
          </a:xfrm>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a:xfrm>
            <a:off x="435894" y="4463859"/>
            <a:ext cx="5187908" cy="273844"/>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7918725" y="4467103"/>
            <a:ext cx="762330" cy="273844"/>
          </a:xfrm>
        </p:spPr>
        <p:txBody>
          <a:bodyPr/>
          <a:lstStyle>
            <a:lvl1pPr>
              <a:defRPr>
                <a:solidFill>
                  <a:schemeClr val="accent1">
                    <a:lumMod val="75000"/>
                    <a:lumOff val="25000"/>
                  </a:schemeClr>
                </a:solidFill>
              </a:defRPr>
            </a:lvl1pPr>
          </a:lstStyle>
          <a:p>
            <a:fld id="{07A63875-4197-BF4A-B64B-02E4819A942C}" type="slidenum">
              <a:rPr lang="en-US" smtClean="0"/>
              <a:t>‹#›</a:t>
            </a:fld>
            <a:endParaRPr lang="en-US"/>
          </a:p>
        </p:txBody>
      </p:sp>
    </p:spTree>
    <p:extLst>
      <p:ext uri="{BB962C8B-B14F-4D97-AF65-F5344CB8AC3E}">
        <p14:creationId xmlns:p14="http://schemas.microsoft.com/office/powerpoint/2010/main" val="50104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435894" y="526617"/>
            <a:ext cx="8272212" cy="76035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63875-4197-BF4A-B64B-02E4819A942C}" type="slidenum">
              <a:rPr lang="en-US" smtClean="0"/>
              <a:t>‹#›</a:t>
            </a:fld>
            <a:endParaRPr lang="en-US"/>
          </a:p>
        </p:txBody>
      </p:sp>
    </p:spTree>
    <p:extLst>
      <p:ext uri="{BB962C8B-B14F-4D97-AF65-F5344CB8AC3E}">
        <p14:creationId xmlns:p14="http://schemas.microsoft.com/office/powerpoint/2010/main" val="323734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1" y="449794"/>
            <a:ext cx="2180113" cy="43627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506795"/>
            <a:ext cx="1503123" cy="38873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3" y="506795"/>
            <a:ext cx="5922209" cy="388730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4467103"/>
            <a:ext cx="996106" cy="273844"/>
          </a:xfrm>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a:xfrm>
            <a:off x="581193" y="4463859"/>
            <a:ext cx="5922209" cy="273844"/>
          </a:xfrm>
        </p:spPr>
        <p:txBody>
          <a:bodyPr/>
          <a:lstStyle/>
          <a:p>
            <a:endParaRPr lang="en-US"/>
          </a:p>
        </p:txBody>
      </p:sp>
      <p:sp>
        <p:nvSpPr>
          <p:cNvPr id="6" name="Slide Number Placeholder 5"/>
          <p:cNvSpPr>
            <a:spLocks noGrp="1"/>
          </p:cNvSpPr>
          <p:nvPr>
            <p:ph type="sldNum" sz="quarter" idx="12"/>
          </p:nvPr>
        </p:nvSpPr>
        <p:spPr>
          <a:xfrm>
            <a:off x="7834962" y="4467103"/>
            <a:ext cx="873146" cy="273844"/>
          </a:xfrm>
        </p:spPr>
        <p:txBody>
          <a:bodyPr/>
          <a:lstStyle>
            <a:lvl1pPr>
              <a:defRPr>
                <a:solidFill>
                  <a:schemeClr val="accent1">
                    <a:lumMod val="75000"/>
                    <a:lumOff val="25000"/>
                  </a:schemeClr>
                </a:solidFill>
              </a:defRPr>
            </a:lvl1pPr>
          </a:lstStyle>
          <a:p>
            <a:fld id="{07A63875-4197-BF4A-B64B-02E4819A942C}" type="slidenum">
              <a:rPr lang="en-US" smtClean="0"/>
              <a:t>‹#›</a:t>
            </a:fld>
            <a:endParaRPr lang="en-US"/>
          </a:p>
        </p:txBody>
      </p:sp>
    </p:spTree>
    <p:extLst>
      <p:ext uri="{BB962C8B-B14F-4D97-AF65-F5344CB8AC3E}">
        <p14:creationId xmlns:p14="http://schemas.microsoft.com/office/powerpoint/2010/main" val="3041885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3980284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617"/>
            <a:ext cx="8272212" cy="760350"/>
          </a:xfrm>
        </p:spPr>
        <p:txBody>
          <a:bodyPr/>
          <a:lstStyle/>
          <a:p>
            <a:r>
              <a:rPr lang="en-US"/>
              <a:t>Click to edit Master title style</a:t>
            </a:r>
            <a:endParaRPr lang="en-US" dirty="0"/>
          </a:p>
        </p:txBody>
      </p:sp>
      <p:sp>
        <p:nvSpPr>
          <p:cNvPr id="3" name="Content Placeholder 2"/>
          <p:cNvSpPr>
            <a:spLocks noGrp="1"/>
          </p:cNvSpPr>
          <p:nvPr>
            <p:ph idx="1"/>
          </p:nvPr>
        </p:nvSpPr>
        <p:spPr>
          <a:xfrm>
            <a:off x="435895" y="1635373"/>
            <a:ext cx="8272211" cy="2758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18725" y="4467103"/>
            <a:ext cx="789381" cy="273844"/>
          </a:xfrm>
        </p:spPr>
        <p:txBody>
          <a:bodyPr/>
          <a:lstStyle/>
          <a:p>
            <a:fld id="{07A63875-4197-BF4A-B64B-02E4819A942C}" type="slidenum">
              <a:rPr lang="en-US" smtClean="0"/>
              <a:t>‹#›</a:t>
            </a:fld>
            <a:endParaRPr lang="en-US"/>
          </a:p>
        </p:txBody>
      </p:sp>
    </p:spTree>
    <p:extLst>
      <p:ext uri="{BB962C8B-B14F-4D97-AF65-F5344CB8AC3E}">
        <p14:creationId xmlns:p14="http://schemas.microsoft.com/office/powerpoint/2010/main" val="4148353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3" y="3856481"/>
            <a:ext cx="8468145"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2282933"/>
            <a:ext cx="8272211" cy="1123130"/>
          </a:xfrm>
        </p:spPr>
        <p:txBody>
          <a:bodyPr anchor="b">
            <a:normAutofit/>
          </a:bodyPr>
          <a:lstStyle>
            <a:lvl1pPr algn="l">
              <a:defRPr sz="27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35895" y="3406063"/>
            <a:ext cx="8272211" cy="450417"/>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07A63875-4197-BF4A-B64B-02E4819A942C}" type="slidenum">
              <a:rPr lang="en-US" smtClean="0"/>
              <a:t>‹#›</a:t>
            </a:fld>
            <a:endParaRPr lang="en-US"/>
          </a:p>
        </p:txBody>
      </p:sp>
    </p:spTree>
    <p:extLst>
      <p:ext uri="{BB962C8B-B14F-4D97-AF65-F5344CB8AC3E}">
        <p14:creationId xmlns:p14="http://schemas.microsoft.com/office/powerpoint/2010/main" val="3718832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547244"/>
            <a:ext cx="8272212" cy="74124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35895" y="1671003"/>
            <a:ext cx="4066793" cy="272478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1313" y="1671003"/>
            <a:ext cx="4066794" cy="272478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A63875-4197-BF4A-B64B-02E4819A942C}" type="slidenum">
              <a:rPr lang="en-US" smtClean="0"/>
              <a:t>‹#›</a:t>
            </a:fld>
            <a:endParaRPr lang="en-US"/>
          </a:p>
        </p:txBody>
      </p:sp>
    </p:spTree>
    <p:extLst>
      <p:ext uri="{BB962C8B-B14F-4D97-AF65-F5344CB8AC3E}">
        <p14:creationId xmlns:p14="http://schemas.microsoft.com/office/powerpoint/2010/main" val="30184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547244"/>
            <a:ext cx="8272212" cy="741249"/>
          </a:xfrm>
        </p:spPr>
        <p:txBody>
          <a:bodyPr/>
          <a:lstStyle/>
          <a:p>
            <a:r>
              <a:rPr lang="en-US"/>
              <a:t>Click to edit Master title style</a:t>
            </a:r>
            <a:endParaRPr lang="en-US" dirty="0"/>
          </a:p>
        </p:txBody>
      </p:sp>
      <p:sp>
        <p:nvSpPr>
          <p:cNvPr id="3" name="Text Placeholder 2"/>
          <p:cNvSpPr>
            <a:spLocks noGrp="1"/>
          </p:cNvSpPr>
          <p:nvPr>
            <p:ph type="body" idx="1"/>
          </p:nvPr>
        </p:nvSpPr>
        <p:spPr>
          <a:xfrm>
            <a:off x="665415" y="1688169"/>
            <a:ext cx="3815306" cy="402004"/>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35896" y="2194540"/>
            <a:ext cx="4044825" cy="22012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2802" y="1688169"/>
            <a:ext cx="3815305" cy="415030"/>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282" y="2194540"/>
            <a:ext cx="4044825" cy="22012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A63875-4197-BF4A-B64B-02E4819A942C}" type="slidenum">
              <a:rPr lang="en-US" smtClean="0"/>
              <a:t>‹#›</a:t>
            </a:fld>
            <a:endParaRPr lang="en-US"/>
          </a:p>
        </p:txBody>
      </p:sp>
    </p:spTree>
    <p:extLst>
      <p:ext uri="{BB962C8B-B14F-4D97-AF65-F5344CB8AC3E}">
        <p14:creationId xmlns:p14="http://schemas.microsoft.com/office/powerpoint/2010/main" val="2074008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330512"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1" y="547244"/>
            <a:ext cx="8272212" cy="741249"/>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A63875-4197-BF4A-B64B-02E4819A942C}" type="slidenum">
              <a:rPr lang="en-US" smtClean="0"/>
              <a:t>‹#›</a:t>
            </a:fld>
            <a:endParaRPr lang="en-US"/>
          </a:p>
        </p:txBody>
      </p:sp>
    </p:spTree>
    <p:extLst>
      <p:ext uri="{BB962C8B-B14F-4D97-AF65-F5344CB8AC3E}">
        <p14:creationId xmlns:p14="http://schemas.microsoft.com/office/powerpoint/2010/main" val="962368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A63875-4197-BF4A-B64B-02E4819A942C}" type="slidenum">
              <a:rPr lang="en-US" smtClean="0"/>
              <a:t>‹#›</a:t>
            </a:fld>
            <a:endParaRPr lang="en-US"/>
          </a:p>
        </p:txBody>
      </p:sp>
    </p:spTree>
    <p:extLst>
      <p:ext uri="{BB962C8B-B14F-4D97-AF65-F5344CB8AC3E}">
        <p14:creationId xmlns:p14="http://schemas.microsoft.com/office/powerpoint/2010/main" val="292088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35863" y="3856480"/>
            <a:ext cx="8473650" cy="9560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3946722"/>
            <a:ext cx="3682084" cy="517136"/>
          </a:xfrm>
        </p:spPr>
        <p:txBody>
          <a:bodyPr anchor="ctr"/>
          <a:lstStyle>
            <a:lvl1pPr algn="l">
              <a:defRPr sz="15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335862" y="450900"/>
            <a:ext cx="8469630" cy="31536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8" y="3946723"/>
            <a:ext cx="4402490" cy="517136"/>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07A63875-4197-BF4A-B64B-02E4819A942C}" type="slidenum">
              <a:rPr lang="en-US" smtClean="0"/>
              <a:t>‹#›</a:t>
            </a:fld>
            <a:endParaRPr lang="en-US"/>
          </a:p>
        </p:txBody>
      </p:sp>
    </p:spTree>
    <p:extLst>
      <p:ext uri="{BB962C8B-B14F-4D97-AF65-F5344CB8AC3E}">
        <p14:creationId xmlns:p14="http://schemas.microsoft.com/office/powerpoint/2010/main" val="766664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895" y="3520042"/>
            <a:ext cx="8272212" cy="425054"/>
          </a:xfrm>
        </p:spPr>
        <p:txBody>
          <a:bodyPr anchor="b">
            <a:normAutofit/>
          </a:bodyPr>
          <a:lstStyle>
            <a:lvl1pPr algn="l">
              <a:defRPr sz="18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35863" y="449794"/>
            <a:ext cx="8468144" cy="266793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435894" y="3945096"/>
            <a:ext cx="8272213" cy="449003"/>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A63875-4197-BF4A-B64B-02E4819A942C}" type="slidenum">
              <a:rPr lang="en-US" smtClean="0"/>
              <a:t>‹#›</a:t>
            </a:fld>
            <a:endParaRPr lang="en-US"/>
          </a:p>
        </p:txBody>
      </p:sp>
    </p:spTree>
    <p:extLst>
      <p:ext uri="{BB962C8B-B14F-4D97-AF65-F5344CB8AC3E}">
        <p14:creationId xmlns:p14="http://schemas.microsoft.com/office/powerpoint/2010/main" val="3499386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1752002"/>
            <a:ext cx="8272212" cy="2642096"/>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4467103"/>
            <a:ext cx="2133599" cy="273844"/>
          </a:xfrm>
          <a:prstGeom prst="rect">
            <a:avLst/>
          </a:prstGeom>
        </p:spPr>
        <p:txBody>
          <a:bodyPr vert="horz" lIns="91440" tIns="45720" rIns="91440" bIns="45720" rtlCol="0" anchor="ctr"/>
          <a:lstStyle>
            <a:lvl1pPr algn="r">
              <a:defRPr sz="675">
                <a:solidFill>
                  <a:schemeClr val="accent2"/>
                </a:solidFill>
              </a:defRPr>
            </a:lvl1pPr>
          </a:lstStyle>
          <a:p>
            <a:endParaRPr lang="en-US" dirty="0"/>
          </a:p>
        </p:txBody>
      </p:sp>
      <p:sp>
        <p:nvSpPr>
          <p:cNvPr id="5" name="Footer Placeholder 4"/>
          <p:cNvSpPr>
            <a:spLocks noGrp="1"/>
          </p:cNvSpPr>
          <p:nvPr>
            <p:ph type="ftr" sz="quarter" idx="3"/>
          </p:nvPr>
        </p:nvSpPr>
        <p:spPr>
          <a:xfrm>
            <a:off x="435894" y="4463859"/>
            <a:ext cx="5187908" cy="273844"/>
          </a:xfrm>
          <a:prstGeom prst="rect">
            <a:avLst/>
          </a:prstGeom>
        </p:spPr>
        <p:txBody>
          <a:bodyPr vert="horz" lIns="91440" tIns="45720" rIns="91440" bIns="45720" rtlCol="0" anchor="ctr"/>
          <a:lstStyle>
            <a:lvl1pPr algn="l">
              <a:defRPr sz="675"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7918725" y="4467103"/>
            <a:ext cx="789383" cy="273844"/>
          </a:xfrm>
          <a:prstGeom prst="rect">
            <a:avLst/>
          </a:prstGeom>
        </p:spPr>
        <p:txBody>
          <a:bodyPr vert="horz" lIns="91440" tIns="45720" rIns="91440" bIns="45720" rtlCol="0" anchor="ctr"/>
          <a:lstStyle>
            <a:lvl1pPr algn="r">
              <a:defRPr sz="675">
                <a:solidFill>
                  <a:schemeClr val="accent2"/>
                </a:solidFill>
              </a:defRPr>
            </a:lvl1pPr>
          </a:lstStyle>
          <a:p>
            <a:fld id="{6D22F896-40B5-4ADD-8801-0D06FADFA095}" type="slidenum">
              <a:rPr lang="en-US" smtClean="0"/>
              <a:pPr/>
              <a:t>‹#›</a:t>
            </a:fld>
            <a:endParaRPr lang="en-US" dirty="0"/>
          </a:p>
        </p:txBody>
      </p:sp>
      <p:sp>
        <p:nvSpPr>
          <p:cNvPr id="9" name="Rectangle 8"/>
          <p:cNvSpPr/>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485503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hf sldNum="0" hdr="0" ftr="0" dt="0"/>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
        <p:cNvGrpSpPr/>
        <p:nvPr/>
      </p:nvGrpSpPr>
      <p:grpSpPr>
        <a:xfrm>
          <a:off x="0" y="0"/>
          <a:ext cx="0" cy="0"/>
          <a:chOff x="0" y="0"/>
          <a:chExt cx="0" cy="0"/>
        </a:xfrm>
      </p:grpSpPr>
      <p:sp>
        <p:nvSpPr>
          <p:cNvPr id="1031" name="Rectangle 1030">
            <a:extLst>
              <a:ext uri="{FF2B5EF4-FFF2-40B4-BE49-F238E27FC236}">
                <a16:creationId xmlns:a16="http://schemas.microsoft.com/office/drawing/2014/main" id="{0DBD4729-DBDF-40A6-9BA4-E4C97EF6D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33" name="Rectangle 1032">
            <a:extLst>
              <a:ext uri="{FF2B5EF4-FFF2-40B4-BE49-F238E27FC236}">
                <a16:creationId xmlns:a16="http://schemas.microsoft.com/office/drawing/2014/main" id="{55125130-F4AB-465E-8AE2-E583FCAAB2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35" name="Rectangle 1034">
            <a:extLst>
              <a:ext uri="{FF2B5EF4-FFF2-40B4-BE49-F238E27FC236}">
                <a16:creationId xmlns:a16="http://schemas.microsoft.com/office/drawing/2014/main" id="{E0BA65A2-0302-4468-ADA7-9EC3F9593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37" name="Rectangle 1036">
            <a:extLst>
              <a:ext uri="{FF2B5EF4-FFF2-40B4-BE49-F238E27FC236}">
                <a16:creationId xmlns:a16="http://schemas.microsoft.com/office/drawing/2014/main" id="{587D26DA-9773-4A0E-B213-DDF20A1F1F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7;p3"/>
          <p:cNvSpPr/>
          <p:nvPr/>
        </p:nvSpPr>
        <p:spPr>
          <a:xfrm>
            <a:off x="6623640" y="4886325"/>
            <a:ext cx="1160280" cy="131400"/>
          </a:xfrm>
          <a:prstGeom prst="rect">
            <a:avLst/>
          </a:prstGeom>
          <a:noFill/>
          <a:ln>
            <a:noFill/>
          </a:ln>
        </p:spPr>
        <p:txBody>
          <a:bodyPr spcFirstLastPara="1" wrap="square" lIns="0" tIns="0" rIns="0" bIns="0" anchor="t" anchorCtr="0">
            <a:noAutofit/>
          </a:bodyPr>
          <a:lstStyle/>
          <a:p>
            <a:pPr algn="r" defTabSz="548640">
              <a:lnSpc>
                <a:spcPct val="125000"/>
              </a:lnSpc>
              <a:buSzPts val="1200"/>
            </a:pPr>
            <a:endParaRPr sz="720" dirty="0">
              <a:solidFill>
                <a:srgbClr val="7DD8C7"/>
              </a:solidFill>
              <a:latin typeface="Montserrat"/>
              <a:ea typeface="Montserrat"/>
              <a:cs typeface="Montserrat"/>
              <a:sym typeface="Montserrat"/>
            </a:endParaRPr>
          </a:p>
        </p:txBody>
      </p:sp>
      <p:sp>
        <p:nvSpPr>
          <p:cNvPr id="16" name="Google Shape;16;p3"/>
          <p:cNvSpPr/>
          <p:nvPr/>
        </p:nvSpPr>
        <p:spPr>
          <a:xfrm>
            <a:off x="3200382" y="482599"/>
            <a:ext cx="5263757" cy="2105748"/>
          </a:xfrm>
          <a:prstGeom prst="rect">
            <a:avLst/>
          </a:prstGeom>
          <a:noFill/>
          <a:ln>
            <a:noFill/>
          </a:ln>
        </p:spPr>
        <p:txBody>
          <a:bodyPr spcFirstLastPara="1" wrap="square" lIns="0" tIns="0" rIns="0" bIns="0" anchor="b" anchorCtr="0">
            <a:noAutofit/>
          </a:bodyPr>
          <a:lstStyle/>
          <a:p>
            <a:pPr algn="r" defTabSz="532181">
              <a:lnSpc>
                <a:spcPct val="122500"/>
              </a:lnSpc>
              <a:spcAft>
                <a:spcPts val="600"/>
              </a:spcAft>
            </a:pPr>
            <a:r>
              <a:rPr lang="en-US" sz="2328" kern="1200" dirty="0">
                <a:solidFill>
                  <a:schemeClr val="accent2"/>
                </a:solidFill>
                <a:latin typeface="Montserrat Black" panose="00000A00000000000000" pitchFamily="2" charset="0"/>
                <a:ea typeface="+mn-ea"/>
                <a:cs typeface="+mn-cs"/>
                <a:sym typeface="Montserrat SemiBold"/>
              </a:rPr>
              <a:t>Caring for Our Heroes </a:t>
            </a:r>
          </a:p>
          <a:p>
            <a:pPr algn="r" defTabSz="532181">
              <a:lnSpc>
                <a:spcPct val="122500"/>
              </a:lnSpc>
              <a:spcAft>
                <a:spcPts val="600"/>
              </a:spcAft>
            </a:pPr>
            <a:r>
              <a:rPr lang="en-US" sz="2328" kern="1200" dirty="0">
                <a:solidFill>
                  <a:schemeClr val="accent2"/>
                </a:solidFill>
                <a:latin typeface="Montserrat Black" panose="00000A00000000000000" pitchFamily="2" charset="0"/>
                <a:ea typeface="+mn-ea"/>
                <a:cs typeface="+mn-cs"/>
                <a:sym typeface="Montserrat SemiBold"/>
              </a:rPr>
              <a:t>Home Care for Veterans</a:t>
            </a:r>
            <a:endParaRPr lang="en-US" sz="2400" dirty="0">
              <a:solidFill>
                <a:schemeClr val="accent2"/>
              </a:solidFill>
              <a:latin typeface="Montserrat Black" panose="00000A00000000000000" pitchFamily="2" charset="0"/>
              <a:ea typeface="Montserrat SemiBold"/>
              <a:cs typeface="Montserrat SemiBold"/>
              <a:sym typeface="Montserrat SemiBold"/>
            </a:endParaRPr>
          </a:p>
        </p:txBody>
      </p:sp>
      <p:cxnSp>
        <p:nvCxnSpPr>
          <p:cNvPr id="18" name="Google Shape;18;p3"/>
          <p:cNvCxnSpPr>
            <a:cxnSpLocks/>
          </p:cNvCxnSpPr>
          <p:nvPr/>
        </p:nvCxnSpPr>
        <p:spPr>
          <a:xfrm>
            <a:off x="416276" y="4660899"/>
            <a:ext cx="8311447" cy="0"/>
          </a:xfrm>
          <a:prstGeom prst="straightConnector1">
            <a:avLst/>
          </a:prstGeom>
          <a:noFill/>
          <a:ln w="28575" cap="flat" cmpd="sng">
            <a:solidFill>
              <a:schemeClr val="accent2"/>
            </a:solidFill>
            <a:prstDash val="solid"/>
            <a:round/>
            <a:headEnd type="none" w="sm" len="sm"/>
            <a:tailEnd type="none" w="sm" len="sm"/>
          </a:ln>
        </p:spPr>
      </p:cxnSp>
      <p:sp>
        <p:nvSpPr>
          <p:cNvPr id="19" name="Google Shape;19;p3"/>
          <p:cNvSpPr/>
          <p:nvPr/>
        </p:nvSpPr>
        <p:spPr>
          <a:xfrm>
            <a:off x="3575965" y="2987125"/>
            <a:ext cx="4888100" cy="894947"/>
          </a:xfrm>
          <a:prstGeom prst="rect">
            <a:avLst/>
          </a:prstGeom>
          <a:noFill/>
          <a:ln>
            <a:noFill/>
          </a:ln>
        </p:spPr>
        <p:txBody>
          <a:bodyPr spcFirstLastPara="1" wrap="square" lIns="0" tIns="0" rIns="0" bIns="0" anchor="t" anchorCtr="0">
            <a:noAutofit/>
          </a:bodyPr>
          <a:lstStyle/>
          <a:p>
            <a:pPr algn="r" defTabSz="532181">
              <a:spcAft>
                <a:spcPts val="600"/>
              </a:spcAft>
              <a:buSzPts val="6000"/>
            </a:pPr>
            <a:r>
              <a:rPr lang="en-US" sz="1862" kern="1200" dirty="0">
                <a:solidFill>
                  <a:schemeClr val="accent2"/>
                </a:solidFill>
                <a:latin typeface="Montserrat" panose="00000500000000000000" pitchFamily="2" charset="0"/>
                <a:ea typeface="+mn-ea"/>
                <a:cs typeface="+mn-cs"/>
                <a:sym typeface="Montserrat Medium"/>
              </a:rPr>
              <a:t>A Guide to Programs &amp; Opportunities </a:t>
            </a:r>
          </a:p>
          <a:p>
            <a:pPr algn="r" defTabSz="532181">
              <a:spcAft>
                <a:spcPts val="600"/>
              </a:spcAft>
              <a:buSzPts val="6000"/>
            </a:pPr>
            <a:endParaRPr lang="en-US" sz="1552" kern="1200" dirty="0">
              <a:solidFill>
                <a:srgbClr val="00614F"/>
              </a:solidFill>
              <a:latin typeface="Montserrat" panose="00000500000000000000" pitchFamily="2" charset="0"/>
              <a:ea typeface="+mn-ea"/>
              <a:cs typeface="+mn-cs"/>
              <a:sym typeface="Montserrat Medium"/>
            </a:endParaRPr>
          </a:p>
          <a:p>
            <a:pPr algn="r" defTabSz="548640">
              <a:spcAft>
                <a:spcPts val="600"/>
              </a:spcAft>
              <a:buSzPts val="6000"/>
            </a:pPr>
            <a:endParaRPr lang="en-US" sz="1600" dirty="0">
              <a:solidFill>
                <a:srgbClr val="7DD8C7"/>
              </a:solidFill>
              <a:latin typeface="Montserrat" panose="00000500000000000000" pitchFamily="2" charset="0"/>
              <a:ea typeface="Montserrat Medium"/>
              <a:cs typeface="Montserrat Medium"/>
              <a:sym typeface="Montserrat Medium"/>
            </a:endParaRPr>
          </a:p>
        </p:txBody>
      </p:sp>
      <p:pic>
        <p:nvPicPr>
          <p:cNvPr id="1026" name="Picture 2" descr="Nurse Next Door | San Mateo CA">
            <a:extLst>
              <a:ext uri="{FF2B5EF4-FFF2-40B4-BE49-F238E27FC236}">
                <a16:creationId xmlns:a16="http://schemas.microsoft.com/office/drawing/2014/main" id="{070BECB6-ED28-CC21-50C6-9D0F68154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276" y="1535473"/>
            <a:ext cx="2784106" cy="27841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F1AF950-8FC4-49C1-C146-5C8A39E336EE}"/>
              </a:ext>
            </a:extLst>
          </p:cNvPr>
          <p:cNvPicPr>
            <a:picLocks noChangeAspect="1"/>
          </p:cNvPicPr>
          <p:nvPr/>
        </p:nvPicPr>
        <p:blipFill>
          <a:blip r:embed="rId4"/>
          <a:stretch>
            <a:fillRect/>
          </a:stretch>
        </p:blipFill>
        <p:spPr>
          <a:xfrm>
            <a:off x="7696679" y="337897"/>
            <a:ext cx="614876" cy="621487"/>
          </a:xfrm>
          <a:prstGeom prst="rect">
            <a:avLst/>
          </a:prstGeom>
        </p:spPr>
      </p:pic>
      <p:sp>
        <p:nvSpPr>
          <p:cNvPr id="5" name="TextBox 4">
            <a:extLst>
              <a:ext uri="{FF2B5EF4-FFF2-40B4-BE49-F238E27FC236}">
                <a16:creationId xmlns:a16="http://schemas.microsoft.com/office/drawing/2014/main" id="{B3E9A4D2-4152-320A-472A-3F615D6B0307}"/>
              </a:ext>
            </a:extLst>
          </p:cNvPr>
          <p:cNvSpPr txBox="1"/>
          <p:nvPr/>
        </p:nvSpPr>
        <p:spPr>
          <a:xfrm>
            <a:off x="2286000" y="2386518"/>
            <a:ext cx="4572000" cy="369332"/>
          </a:xfrm>
          <a:prstGeom prst="rect">
            <a:avLst/>
          </a:prstGeom>
          <a:noFill/>
        </p:spPr>
        <p:txBody>
          <a:bodyPr wrap="square">
            <a:spAutoFit/>
          </a:bodyPr>
          <a:lstStyle/>
          <a:p>
            <a:r>
              <a:rPr lang="en-US" b="0" i="0" u="none" strike="noStrike" dirty="0">
                <a:solidFill>
                  <a:srgbClr val="000000"/>
                </a:solidFill>
                <a:effectLst/>
              </a:rPr>
              <a:t> </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cxnSp>
        <p:nvCxnSpPr>
          <p:cNvPr id="42" name="Google Shape;42;p5"/>
          <p:cNvCxnSpPr/>
          <p:nvPr/>
        </p:nvCxnSpPr>
        <p:spPr>
          <a:xfrm>
            <a:off x="619020" y="4804343"/>
            <a:ext cx="7905960" cy="1260"/>
          </a:xfrm>
          <a:prstGeom prst="straightConnector1">
            <a:avLst/>
          </a:prstGeom>
          <a:noFill/>
          <a:ln w="19050" cap="flat" cmpd="sng">
            <a:solidFill>
              <a:schemeClr val="accent2"/>
            </a:solidFill>
            <a:prstDash val="solid"/>
            <a:round/>
            <a:headEnd type="none" w="sm" len="sm"/>
            <a:tailEnd type="none" w="sm" len="sm"/>
          </a:ln>
        </p:spPr>
      </p:cxnSp>
      <p:sp>
        <p:nvSpPr>
          <p:cNvPr id="4" name="Google Shape;103;p6">
            <a:extLst>
              <a:ext uri="{FF2B5EF4-FFF2-40B4-BE49-F238E27FC236}">
                <a16:creationId xmlns:a16="http://schemas.microsoft.com/office/drawing/2014/main" id="{671F54AC-7E3F-1BD8-D2D0-B5A05C4B1F69}"/>
              </a:ext>
            </a:extLst>
          </p:cNvPr>
          <p:cNvSpPr/>
          <p:nvPr/>
        </p:nvSpPr>
        <p:spPr>
          <a:xfrm>
            <a:off x="619021" y="432967"/>
            <a:ext cx="6735554" cy="333360"/>
          </a:xfrm>
          <a:prstGeom prst="rect">
            <a:avLst/>
          </a:prstGeom>
          <a:noFill/>
          <a:ln>
            <a:noFill/>
          </a:ln>
        </p:spPr>
        <p:txBody>
          <a:bodyPr spcFirstLastPara="1" wrap="square" lIns="0" tIns="0" rIns="0" bIns="0" anchor="b" anchorCtr="0">
            <a:noAutofit/>
          </a:bodyPr>
          <a:lstStyle/>
          <a:p>
            <a:pPr marL="0" marR="0" lvl="0" indent="0" algn="l" defTabSz="548627" rtl="0" eaLnBrk="1" fontAlgn="auto" latinLnBrk="0" hangingPunct="1">
              <a:lnSpc>
                <a:spcPct val="100000"/>
              </a:lnSpc>
              <a:spcBef>
                <a:spcPts val="0"/>
              </a:spcBef>
              <a:spcAft>
                <a:spcPts val="0"/>
              </a:spcAft>
              <a:buClr>
                <a:srgbClr val="000000"/>
              </a:buClr>
              <a:buSzPts val="2700"/>
              <a:buFont typeface="Arial"/>
              <a:buNone/>
              <a:tabLst/>
              <a:defRPr/>
            </a:pPr>
            <a:r>
              <a:rPr kumimoji="0" lang="en-US" sz="2100" b="0" i="0" u="none" strike="noStrike" kern="0" cap="none" spc="0" normalizeH="0" baseline="0" noProof="0" dirty="0">
                <a:ln>
                  <a:noFill/>
                </a:ln>
                <a:solidFill>
                  <a:schemeClr val="accent2"/>
                </a:solidFill>
                <a:effectLst/>
                <a:uLnTx/>
                <a:uFillTx/>
                <a:latin typeface="Montserrat SemiBold"/>
                <a:ea typeface="Montserrat SemiBold"/>
                <a:cs typeface="Montserrat SemiBold"/>
                <a:sym typeface="Montserrat SemiBold"/>
              </a:rPr>
              <a:t>Veterans Community Care Program </a:t>
            </a:r>
          </a:p>
        </p:txBody>
      </p:sp>
      <p:sp>
        <p:nvSpPr>
          <p:cNvPr id="6" name="Rectangle: Rounded Corners 5">
            <a:extLst>
              <a:ext uri="{FF2B5EF4-FFF2-40B4-BE49-F238E27FC236}">
                <a16:creationId xmlns:a16="http://schemas.microsoft.com/office/drawing/2014/main" id="{BAA5A0FC-E5CD-2530-3098-3B45D34329F5}"/>
              </a:ext>
            </a:extLst>
          </p:cNvPr>
          <p:cNvSpPr/>
          <p:nvPr/>
        </p:nvSpPr>
        <p:spPr>
          <a:xfrm>
            <a:off x="619018" y="1106209"/>
            <a:ext cx="6735554" cy="3604324"/>
          </a:xfrm>
          <a:prstGeom prst="roundRect">
            <a:avLst/>
          </a:prstGeom>
          <a:solidFill>
            <a:schemeClr val="accent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548640" rtl="0" eaLnBrk="1" fontAlgn="auto" latinLnBrk="0" hangingPunct="1">
              <a:lnSpc>
                <a:spcPct val="114000"/>
              </a:lnSpc>
              <a:spcBef>
                <a:spcPts val="0"/>
              </a:spcBef>
              <a:spcAft>
                <a:spcPts val="240"/>
              </a:spcAft>
              <a:buClr>
                <a:srgbClr val="FFFFFF"/>
              </a:buClr>
              <a:buSzPts val="1800"/>
              <a:buFont typeface="Arial" panose="020B0604020202020204" pitchFamily="34" charset="0"/>
              <a:buChar char="•"/>
              <a:tabLst/>
              <a:defRPr/>
            </a:pPr>
            <a:endParaRPr kumimoji="0" lang="en-US" sz="1080" b="1" i="0" u="none" strike="noStrike" kern="0" cap="none" spc="0" normalizeH="0" baseline="0" noProof="0">
              <a:ln>
                <a:noFill/>
              </a:ln>
              <a:solidFill>
                <a:srgbClr val="7DD8C7"/>
              </a:solidFill>
              <a:effectLst/>
              <a:uLnTx/>
              <a:uFillTx/>
              <a:latin typeface="Montserrat Black" panose="00000A00000000000000" pitchFamily="2" charset="0"/>
              <a:ea typeface="+mn-ea"/>
              <a:cs typeface="Arial"/>
              <a:sym typeface="Montserrat Light"/>
            </a:endParaRPr>
          </a:p>
          <a:p>
            <a:pPr marL="0" marR="0" lvl="0" indent="0" algn="l" defTabSz="548640" rtl="0" eaLnBrk="1" fontAlgn="auto" latinLnBrk="0" hangingPunct="1">
              <a:lnSpc>
                <a:spcPct val="114000"/>
              </a:lnSpc>
              <a:spcBef>
                <a:spcPts val="0"/>
              </a:spcBef>
              <a:spcAft>
                <a:spcPts val="240"/>
              </a:spcAft>
              <a:buClr>
                <a:srgbClr val="FFFFFF"/>
              </a:buClr>
              <a:buSzPts val="1800"/>
              <a:buFont typeface="Arial"/>
              <a:buNone/>
              <a:tabLst/>
              <a:defRPr/>
            </a:pPr>
            <a:endParaRPr kumimoji="0" lang="en-US" sz="1080" b="0" i="0" u="none" strike="noStrike" kern="0" cap="none" spc="0" normalizeH="0" baseline="0" noProof="0">
              <a:ln>
                <a:noFill/>
              </a:ln>
              <a:solidFill>
                <a:srgbClr val="E7E6E6"/>
              </a:solidFill>
              <a:effectLst/>
              <a:uLnTx/>
              <a:uFillTx/>
              <a:latin typeface="Montserrat SemiBold" panose="00000700000000000000" pitchFamily="2" charset="0"/>
              <a:ea typeface="+mn-ea"/>
              <a:cs typeface="Arial"/>
              <a:sym typeface="Montserrat Light"/>
            </a:endParaRPr>
          </a:p>
          <a:p>
            <a:pPr marL="0" marR="0" lvl="0" indent="0" algn="l" defTabSz="548640" rtl="0" eaLnBrk="1" fontAlgn="auto" latinLnBrk="0" hangingPunct="1">
              <a:lnSpc>
                <a:spcPct val="114000"/>
              </a:lnSpc>
              <a:spcBef>
                <a:spcPts val="0"/>
              </a:spcBef>
              <a:spcAft>
                <a:spcPts val="240"/>
              </a:spcAft>
              <a:buClr>
                <a:srgbClr val="FFFFFF"/>
              </a:buClr>
              <a:buSzPts val="1800"/>
              <a:buFont typeface="Arial"/>
              <a:buNone/>
              <a:tabLst/>
              <a:defRPr/>
            </a:pPr>
            <a:endParaRPr kumimoji="0" lang="en-US" sz="1080" b="0" i="0" u="none" strike="noStrike" kern="0" cap="none" spc="0" normalizeH="0" baseline="0" noProof="0">
              <a:ln>
                <a:noFill/>
              </a:ln>
              <a:solidFill>
                <a:srgbClr val="E7E6E6"/>
              </a:solidFill>
              <a:effectLst/>
              <a:uLnTx/>
              <a:uFillTx/>
              <a:latin typeface="Montserrat SemiBold" panose="00000700000000000000" pitchFamily="2" charset="0"/>
              <a:ea typeface="+mn-ea"/>
              <a:cs typeface="Arial"/>
              <a:sym typeface="Montserrat Light"/>
            </a:endParaRPr>
          </a:p>
        </p:txBody>
      </p:sp>
      <p:pic>
        <p:nvPicPr>
          <p:cNvPr id="2" name="Picture 1">
            <a:extLst>
              <a:ext uri="{FF2B5EF4-FFF2-40B4-BE49-F238E27FC236}">
                <a16:creationId xmlns:a16="http://schemas.microsoft.com/office/drawing/2014/main" id="{C80A2841-C9B3-4F42-9884-2AC2FFBAB18E}"/>
              </a:ext>
            </a:extLst>
          </p:cNvPr>
          <p:cNvPicPr>
            <a:picLocks noChangeAspect="1"/>
          </p:cNvPicPr>
          <p:nvPr/>
        </p:nvPicPr>
        <p:blipFill>
          <a:blip r:embed="rId3"/>
          <a:stretch>
            <a:fillRect/>
          </a:stretch>
        </p:blipFill>
        <p:spPr>
          <a:xfrm>
            <a:off x="7611620" y="599647"/>
            <a:ext cx="614876" cy="621487"/>
          </a:xfrm>
          <a:prstGeom prst="rect">
            <a:avLst/>
          </a:prstGeom>
        </p:spPr>
      </p:pic>
      <p:sp>
        <p:nvSpPr>
          <p:cNvPr id="5" name="Google Shape;188;p19">
            <a:extLst>
              <a:ext uri="{FF2B5EF4-FFF2-40B4-BE49-F238E27FC236}">
                <a16:creationId xmlns:a16="http://schemas.microsoft.com/office/drawing/2014/main" id="{6AAF0D93-8263-A29B-568B-B8AE5893858F}"/>
              </a:ext>
            </a:extLst>
          </p:cNvPr>
          <p:cNvSpPr txBox="1"/>
          <p:nvPr/>
        </p:nvSpPr>
        <p:spPr>
          <a:xfrm>
            <a:off x="742392" y="1395445"/>
            <a:ext cx="1240323"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7DD8C7"/>
                </a:solidFill>
                <a:effectLst/>
                <a:uLnTx/>
                <a:uFillTx/>
                <a:latin typeface="Montserrat ExtraBold"/>
                <a:ea typeface="Montserrat ExtraBold"/>
                <a:cs typeface="Montserrat ExtraBold"/>
                <a:sym typeface="Montserrat ExtraBold"/>
              </a:rPr>
              <a:t> </a:t>
            </a:r>
            <a:endParaRPr kumimoji="0" sz="1400" b="0" i="0" u="none" strike="noStrike" kern="0" cap="none" spc="0" normalizeH="0" baseline="0" noProof="0">
              <a:ln>
                <a:noFill/>
              </a:ln>
              <a:solidFill>
                <a:srgbClr val="7DD8C7"/>
              </a:solidFill>
              <a:effectLst/>
              <a:uLnTx/>
              <a:uFillTx/>
              <a:latin typeface="Montserrat ExtraBold"/>
              <a:ea typeface="Montserrat ExtraBold"/>
              <a:cs typeface="Montserrat ExtraBold"/>
              <a:sym typeface="Montserrat ExtraBold"/>
            </a:endParaRPr>
          </a:p>
        </p:txBody>
      </p:sp>
      <p:sp>
        <p:nvSpPr>
          <p:cNvPr id="7" name="TextBox 6">
            <a:extLst>
              <a:ext uri="{FF2B5EF4-FFF2-40B4-BE49-F238E27FC236}">
                <a16:creationId xmlns:a16="http://schemas.microsoft.com/office/drawing/2014/main" id="{B5D31CA4-D288-4CDE-E950-34CF1345AF3A}"/>
              </a:ext>
            </a:extLst>
          </p:cNvPr>
          <p:cNvSpPr txBox="1"/>
          <p:nvPr/>
        </p:nvSpPr>
        <p:spPr>
          <a:xfrm>
            <a:off x="697631" y="1337306"/>
            <a:ext cx="6562151"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E7E6E6"/>
                </a:solidFill>
                <a:effectLst/>
                <a:uLnTx/>
                <a:uFillTx/>
                <a:latin typeface="Montserrat"/>
                <a:cs typeface="Arial"/>
                <a:sym typeface="Montserrat"/>
              </a:rPr>
              <a:t>The Care Act was passed in 2014 to grant Veterans the right to choose from who and where they will receive care.</a:t>
            </a:r>
            <a:endParaRPr kumimoji="0" lang="en-US" sz="1200" b="0" i="0" u="none" strike="noStrike" kern="0" cap="none" spc="0" normalizeH="0" baseline="0" noProof="0">
              <a:ln>
                <a:noFill/>
              </a:ln>
              <a:solidFill>
                <a:srgbClr val="E7E6E6"/>
              </a:solidFill>
              <a:effectLst/>
              <a:uLnTx/>
              <a:uFillTx/>
              <a:latin typeface="Montserrat"/>
              <a:cs typeface="Arial"/>
              <a:sym typeface="Montserra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000000"/>
              </a:solidFill>
              <a:effectLst/>
              <a:uLnTx/>
              <a:uFillTx/>
              <a:latin typeface="Arial"/>
              <a:cs typeface="Arial"/>
              <a:sym typeface="Arial"/>
            </a:endParaRPr>
          </a:p>
        </p:txBody>
      </p:sp>
      <p:pic>
        <p:nvPicPr>
          <p:cNvPr id="14" name="Graphic 13" descr="Document with solid fill">
            <a:extLst>
              <a:ext uri="{FF2B5EF4-FFF2-40B4-BE49-F238E27FC236}">
                <a16:creationId xmlns:a16="http://schemas.microsoft.com/office/drawing/2014/main" id="{C031DBC7-5B9F-EDC3-D3D3-AF9DEBACDD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5863" y="2851216"/>
            <a:ext cx="232229" cy="232229"/>
          </a:xfrm>
          <a:prstGeom prst="rect">
            <a:avLst/>
          </a:prstGeom>
        </p:spPr>
      </p:pic>
      <p:pic>
        <p:nvPicPr>
          <p:cNvPr id="10" name="Picture 9">
            <a:extLst>
              <a:ext uri="{FF2B5EF4-FFF2-40B4-BE49-F238E27FC236}">
                <a16:creationId xmlns:a16="http://schemas.microsoft.com/office/drawing/2014/main" id="{CDC15D00-315A-462E-3A4E-8EA806E61F4F}"/>
              </a:ext>
            </a:extLst>
          </p:cNvPr>
          <p:cNvPicPr>
            <a:picLocks noChangeAspect="1"/>
          </p:cNvPicPr>
          <p:nvPr/>
        </p:nvPicPr>
        <p:blipFill>
          <a:blip r:embed="rId6"/>
          <a:stretch>
            <a:fillRect/>
          </a:stretch>
        </p:blipFill>
        <p:spPr>
          <a:xfrm>
            <a:off x="1466090" y="1950330"/>
            <a:ext cx="5232583" cy="2381291"/>
          </a:xfrm>
          <a:prstGeom prst="rect">
            <a:avLst/>
          </a:prstGeom>
          <a:ln w="28575">
            <a:solidFill>
              <a:schemeClr val="bg1">
                <a:lumMod val="85000"/>
              </a:schemeClr>
            </a:solidFill>
          </a:ln>
        </p:spPr>
      </p:pic>
      <p:pic>
        <p:nvPicPr>
          <p:cNvPr id="8" name="Picture 7" descr="A logo with a heart and flower&#10;&#10;Description automatically generated">
            <a:extLst>
              <a:ext uri="{FF2B5EF4-FFF2-40B4-BE49-F238E27FC236}">
                <a16:creationId xmlns:a16="http://schemas.microsoft.com/office/drawing/2014/main" id="{5F154AE0-2A63-AE10-194D-C9D15A533848}"/>
              </a:ext>
            </a:extLst>
          </p:cNvPr>
          <p:cNvPicPr>
            <a:picLocks noChangeAspect="1"/>
          </p:cNvPicPr>
          <p:nvPr/>
        </p:nvPicPr>
        <p:blipFill>
          <a:blip r:embed="rId7"/>
          <a:stretch>
            <a:fillRect/>
          </a:stretch>
        </p:blipFill>
        <p:spPr>
          <a:xfrm>
            <a:off x="7159826" y="3640892"/>
            <a:ext cx="1926409" cy="1300738"/>
          </a:xfrm>
          <a:prstGeom prst="rect">
            <a:avLst/>
          </a:prstGeom>
        </p:spPr>
      </p:pic>
    </p:spTree>
    <p:extLst>
      <p:ext uri="{BB962C8B-B14F-4D97-AF65-F5344CB8AC3E}">
        <p14:creationId xmlns:p14="http://schemas.microsoft.com/office/powerpoint/2010/main" val="4196411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34"/>
        <p:cNvGrpSpPr/>
        <p:nvPr/>
      </p:nvGrpSpPr>
      <p:grpSpPr>
        <a:xfrm>
          <a:off x="0" y="0"/>
          <a:ext cx="0" cy="0"/>
          <a:chOff x="0" y="0"/>
          <a:chExt cx="0" cy="0"/>
        </a:xfrm>
      </p:grpSpPr>
      <p:sp>
        <p:nvSpPr>
          <p:cNvPr id="243" name="Rectangle 242">
            <a:extLst>
              <a:ext uri="{FF2B5EF4-FFF2-40B4-BE49-F238E27FC236}">
                <a16:creationId xmlns:a16="http://schemas.microsoft.com/office/drawing/2014/main" id="{1BB1D3B0-1E2E-48E2-ACCC-EE147A9A0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5" name="Rectangle 244">
            <a:extLst>
              <a:ext uri="{FF2B5EF4-FFF2-40B4-BE49-F238E27FC236}">
                <a16:creationId xmlns:a16="http://schemas.microsoft.com/office/drawing/2014/main" id="{4BB8B191-5BC6-486A-8E6E-13B1C9EEE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7" name="Rectangle 246">
            <a:extLst>
              <a:ext uri="{FF2B5EF4-FFF2-40B4-BE49-F238E27FC236}">
                <a16:creationId xmlns:a16="http://schemas.microsoft.com/office/drawing/2014/main" id="{06E3DE27-4115-4B5D-A9DB-3C7CDC82B1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9" name="Rectangle 248">
            <a:extLst>
              <a:ext uri="{FF2B5EF4-FFF2-40B4-BE49-F238E27FC236}">
                <a16:creationId xmlns:a16="http://schemas.microsoft.com/office/drawing/2014/main" id="{FC4E03DE-1C4E-4337-B54B-247C1E94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460805"/>
            <a:ext cx="8482004" cy="8919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5" name="Rectangle 274">
            <a:extLst>
              <a:ext uri="{FF2B5EF4-FFF2-40B4-BE49-F238E27FC236}">
                <a16:creationId xmlns:a16="http://schemas.microsoft.com/office/drawing/2014/main" id="{00401440-1DC9-4C9E-A3BA-4DECEEB46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0EB5D66-63D6-3F97-5BDC-8A25BD9A390E}"/>
              </a:ext>
            </a:extLst>
          </p:cNvPr>
          <p:cNvPicPr>
            <a:picLocks noChangeAspect="1"/>
          </p:cNvPicPr>
          <p:nvPr/>
        </p:nvPicPr>
        <p:blipFill>
          <a:blip r:embed="rId3"/>
          <a:stretch>
            <a:fillRect/>
          </a:stretch>
        </p:blipFill>
        <p:spPr>
          <a:xfrm>
            <a:off x="7111671" y="3470732"/>
            <a:ext cx="1522629" cy="1460385"/>
          </a:xfrm>
          <a:prstGeom prst="rect">
            <a:avLst/>
          </a:prstGeom>
        </p:spPr>
      </p:pic>
      <p:cxnSp>
        <p:nvCxnSpPr>
          <p:cNvPr id="276" name="Straight Connector 275">
            <a:extLst>
              <a:ext uri="{FF2B5EF4-FFF2-40B4-BE49-F238E27FC236}">
                <a16:creationId xmlns:a16="http://schemas.microsoft.com/office/drawing/2014/main" id="{EEE3F140-02CB-4BBC-ABC0-8BF046C9D1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077037"/>
            <a:ext cx="0" cy="1234440"/>
          </a:xfrm>
          <a:prstGeom prst="line">
            <a:avLst/>
          </a:prstGeom>
          <a:ln w="19050">
            <a:solidFill>
              <a:srgbClr val="465359"/>
            </a:solidFill>
          </a:ln>
        </p:spPr>
        <p:style>
          <a:lnRef idx="1">
            <a:schemeClr val="accent1"/>
          </a:lnRef>
          <a:fillRef idx="0">
            <a:schemeClr val="accent1"/>
          </a:fillRef>
          <a:effectRef idx="0">
            <a:schemeClr val="accent1"/>
          </a:effectRef>
          <a:fontRef idx="minor">
            <a:schemeClr val="tx1"/>
          </a:fontRef>
        </p:style>
      </p:cxnSp>
      <p:sp useBgFill="1">
        <p:nvSpPr>
          <p:cNvPr id="277" name="Rectangle 276">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5425" y="3164430"/>
            <a:ext cx="8476488" cy="71247"/>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57" name="Rectangle 256">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5425" y="3269717"/>
            <a:ext cx="8477720" cy="1538357"/>
          </a:xfrm>
          <a:prstGeom prst="rect">
            <a:avLst/>
          </a:prstGeom>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8" name="Google Shape;238;p26"/>
          <p:cNvSpPr/>
          <p:nvPr/>
        </p:nvSpPr>
        <p:spPr>
          <a:xfrm>
            <a:off x="509700" y="3447744"/>
            <a:ext cx="2515074" cy="1205259"/>
          </a:xfrm>
          <a:prstGeom prst="rect">
            <a:avLst/>
          </a:prstGeom>
        </p:spPr>
        <p:txBody>
          <a:bodyPr spcFirstLastPara="1" vert="horz" lIns="91440" tIns="45720" rIns="91440" bIns="45720" rtlCol="0" anchor="ctr" anchorCtr="0">
            <a:normAutofit/>
          </a:bodyPr>
          <a:lstStyle/>
          <a:p>
            <a:pPr>
              <a:spcBef>
                <a:spcPct val="0"/>
              </a:spcBef>
              <a:spcAft>
                <a:spcPts val="600"/>
              </a:spcAft>
              <a:buSzPts val="3600"/>
            </a:pPr>
            <a:r>
              <a:rPr lang="en-US" sz="2800" cap="all" dirty="0">
                <a:solidFill>
                  <a:schemeClr val="tx2"/>
                </a:solidFill>
                <a:latin typeface="+mj-lt"/>
                <a:ea typeface="+mj-ea"/>
                <a:cs typeface="+mj-cs"/>
                <a:sym typeface="Montserrat SemiBold"/>
              </a:rPr>
              <a:t>Questions?</a:t>
            </a:r>
            <a:endParaRPr lang="en-US" sz="2800" cap="all" dirty="0">
              <a:solidFill>
                <a:schemeClr val="tx2"/>
              </a:solidFill>
              <a:latin typeface="+mj-lt"/>
              <a:ea typeface="+mj-ea"/>
              <a:cs typeface="+mj-cs"/>
              <a:sym typeface="Calibri"/>
            </a:endParaRPr>
          </a:p>
        </p:txBody>
      </p:sp>
      <p:sp>
        <p:nvSpPr>
          <p:cNvPr id="237" name="Google Shape;237;p26"/>
          <p:cNvSpPr/>
          <p:nvPr/>
        </p:nvSpPr>
        <p:spPr>
          <a:xfrm>
            <a:off x="3203618" y="3447744"/>
            <a:ext cx="5430682" cy="1205259"/>
          </a:xfrm>
          <a:prstGeom prst="rect">
            <a:avLst/>
          </a:prstGeom>
        </p:spPr>
        <p:txBody>
          <a:bodyPr spcFirstLastPara="1" vert="horz" lIns="91440" tIns="45720" rIns="91440" bIns="45720" rtlCol="0" anchor="ctr" anchorCtr="0">
            <a:normAutofit/>
          </a:bodyPr>
          <a:lstStyle/>
          <a:p>
            <a:pPr>
              <a:lnSpc>
                <a:spcPct val="90000"/>
              </a:lnSpc>
              <a:spcBef>
                <a:spcPct val="20000"/>
              </a:spcBef>
              <a:spcAft>
                <a:spcPts val="600"/>
              </a:spcAft>
              <a:buClr>
                <a:schemeClr val="accent2"/>
              </a:buClr>
              <a:buSzPct val="92000"/>
              <a:buFont typeface="Wingdings 2" panose="05020102010507070707" pitchFamily="18" charset="2"/>
              <a:buChar char=""/>
            </a:pPr>
            <a:r>
              <a:rPr lang="en-US" sz="1700" b="1" dirty="0">
                <a:solidFill>
                  <a:schemeClr val="tx2"/>
                </a:solidFill>
                <a:sym typeface="Montserrat"/>
              </a:rPr>
              <a:t>Sandy Kaur</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700" dirty="0">
                <a:solidFill>
                  <a:schemeClr val="tx2"/>
                </a:solidFill>
                <a:sym typeface="Montserrat Medium"/>
              </a:rPr>
              <a:t>President – Nurse Next Door San Mateo</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700" dirty="0">
                <a:solidFill>
                  <a:schemeClr val="tx2"/>
                </a:solidFill>
                <a:sym typeface="Montserrat Medium"/>
              </a:rPr>
              <a:t>650-622-6885, Sandy.kaur@nursenextdoor.com</a:t>
            </a:r>
          </a:p>
        </p:txBody>
      </p:sp>
      <p:sp>
        <p:nvSpPr>
          <p:cNvPr id="236" name="Google Shape;236;p26"/>
          <p:cNvSpPr/>
          <p:nvPr/>
        </p:nvSpPr>
        <p:spPr>
          <a:xfrm>
            <a:off x="1588953" y="4910184"/>
            <a:ext cx="0" cy="61920"/>
          </a:xfrm>
          <a:prstGeom prst="rect">
            <a:avLst/>
          </a:prstGeom>
          <a:noFill/>
          <a:ln>
            <a:noFill/>
          </a:ln>
        </p:spPr>
        <p:txBody>
          <a:bodyPr spcFirstLastPara="1" wrap="square" lIns="0" tIns="0" rIns="0" bIns="0" anchor="ctr" anchorCtr="0">
            <a:noAutofit/>
          </a:bodyPr>
          <a:lstStyle/>
          <a:p>
            <a:pPr defTabSz="548640">
              <a:lnSpc>
                <a:spcPct val="8800000"/>
              </a:lnSpc>
              <a:buSzPts val="1800"/>
            </a:pPr>
            <a:endParaRPr sz="1080">
              <a:solidFill>
                <a:srgbClr val="0F3057"/>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952D0BD9-EED1-45F6-627A-6855A1973474}"/>
              </a:ext>
            </a:extLst>
          </p:cNvPr>
          <p:cNvPicPr>
            <a:picLocks noChangeAspect="1"/>
          </p:cNvPicPr>
          <p:nvPr/>
        </p:nvPicPr>
        <p:blipFill>
          <a:blip r:embed="rId4"/>
          <a:stretch>
            <a:fillRect/>
          </a:stretch>
        </p:blipFill>
        <p:spPr>
          <a:xfrm>
            <a:off x="4673121" y="260741"/>
            <a:ext cx="2915906" cy="2915906"/>
          </a:xfrm>
          <a:prstGeom prst="rect">
            <a:avLst/>
          </a:prstGeom>
        </p:spPr>
      </p:pic>
      <p:pic>
        <p:nvPicPr>
          <p:cNvPr id="5" name="Picture 4">
            <a:extLst>
              <a:ext uri="{FF2B5EF4-FFF2-40B4-BE49-F238E27FC236}">
                <a16:creationId xmlns:a16="http://schemas.microsoft.com/office/drawing/2014/main" id="{356CB7B2-0FC9-CDA7-09E7-EBDF3F8B2CA3}"/>
              </a:ext>
            </a:extLst>
          </p:cNvPr>
          <p:cNvPicPr>
            <a:picLocks noChangeAspect="1"/>
          </p:cNvPicPr>
          <p:nvPr/>
        </p:nvPicPr>
        <p:blipFill>
          <a:blip r:embed="rId5"/>
          <a:stretch>
            <a:fillRect/>
          </a:stretch>
        </p:blipFill>
        <p:spPr>
          <a:xfrm>
            <a:off x="1313714" y="207609"/>
            <a:ext cx="2915906" cy="2890712"/>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cxnSp>
        <p:nvCxnSpPr>
          <p:cNvPr id="42" name="Google Shape;42;p5"/>
          <p:cNvCxnSpPr/>
          <p:nvPr/>
        </p:nvCxnSpPr>
        <p:spPr>
          <a:xfrm>
            <a:off x="619020" y="4804343"/>
            <a:ext cx="7905960" cy="1260"/>
          </a:xfrm>
          <a:prstGeom prst="straightConnector1">
            <a:avLst/>
          </a:prstGeom>
          <a:noFill/>
          <a:ln w="19050" cap="flat" cmpd="sng">
            <a:solidFill>
              <a:schemeClr val="accent2"/>
            </a:solidFill>
            <a:prstDash val="solid"/>
            <a:round/>
            <a:headEnd type="none" w="sm" len="sm"/>
            <a:tailEnd type="none" w="sm" len="sm"/>
          </a:ln>
        </p:spPr>
      </p:cxnSp>
      <p:sp>
        <p:nvSpPr>
          <p:cNvPr id="4" name="Google Shape;103;p6">
            <a:extLst>
              <a:ext uri="{FF2B5EF4-FFF2-40B4-BE49-F238E27FC236}">
                <a16:creationId xmlns:a16="http://schemas.microsoft.com/office/drawing/2014/main" id="{671F54AC-7E3F-1BD8-D2D0-B5A05C4B1F69}"/>
              </a:ext>
            </a:extLst>
          </p:cNvPr>
          <p:cNvSpPr/>
          <p:nvPr/>
        </p:nvSpPr>
        <p:spPr>
          <a:xfrm>
            <a:off x="619021" y="432967"/>
            <a:ext cx="6705680" cy="333360"/>
          </a:xfrm>
          <a:prstGeom prst="rect">
            <a:avLst/>
          </a:prstGeom>
          <a:noFill/>
          <a:ln>
            <a:noFill/>
          </a:ln>
        </p:spPr>
        <p:txBody>
          <a:bodyPr spcFirstLastPara="1" wrap="square" lIns="0" tIns="0" rIns="0" bIns="0" anchor="b" anchorCtr="0">
            <a:noAutofit/>
          </a:bodyPr>
          <a:lstStyle/>
          <a:p>
            <a:pPr defTabSz="548640">
              <a:buSzPts val="2700"/>
              <a:defRPr/>
            </a:pPr>
            <a:r>
              <a:rPr lang="en-US" sz="2100" dirty="0">
                <a:solidFill>
                  <a:schemeClr val="accent2"/>
                </a:solidFill>
                <a:latin typeface="Montserrat SemiBold"/>
                <a:ea typeface="Montserrat SemiBold"/>
                <a:cs typeface="Montserrat SemiBold"/>
                <a:sym typeface="Montserrat SemiBold"/>
              </a:rPr>
              <a:t>Your</a:t>
            </a:r>
            <a:r>
              <a:rPr lang="en-US" sz="2100" dirty="0">
                <a:solidFill>
                  <a:srgbClr val="00587A"/>
                </a:solidFill>
                <a:latin typeface="Montserrat SemiBold"/>
                <a:ea typeface="Montserrat SemiBold"/>
                <a:cs typeface="Montserrat SemiBold"/>
                <a:sym typeface="Montserrat SemiBold"/>
              </a:rPr>
              <a:t> </a:t>
            </a:r>
            <a:r>
              <a:rPr lang="en-US" sz="2100" dirty="0">
                <a:solidFill>
                  <a:schemeClr val="accent2"/>
                </a:solidFill>
                <a:latin typeface="Montserrat SemiBold"/>
                <a:ea typeface="Montserrat SemiBold"/>
                <a:cs typeface="Montserrat SemiBold"/>
                <a:sym typeface="Montserrat SemiBold"/>
              </a:rPr>
              <a:t>Presenter</a:t>
            </a:r>
            <a:r>
              <a:rPr lang="en-US" sz="2100" dirty="0">
                <a:solidFill>
                  <a:srgbClr val="00587A"/>
                </a:solidFill>
                <a:latin typeface="Montserrat SemiBold"/>
                <a:ea typeface="Montserrat SemiBold"/>
                <a:cs typeface="Montserrat SemiBold"/>
                <a:sym typeface="Montserrat SemiBold"/>
              </a:rPr>
              <a:t> </a:t>
            </a:r>
          </a:p>
        </p:txBody>
      </p:sp>
      <p:sp>
        <p:nvSpPr>
          <p:cNvPr id="6" name="Rectangle: Rounded Corners 5">
            <a:extLst>
              <a:ext uri="{FF2B5EF4-FFF2-40B4-BE49-F238E27FC236}">
                <a16:creationId xmlns:a16="http://schemas.microsoft.com/office/drawing/2014/main" id="{BAA5A0FC-E5CD-2530-3098-3B45D34329F5}"/>
              </a:ext>
            </a:extLst>
          </p:cNvPr>
          <p:cNvSpPr/>
          <p:nvPr/>
        </p:nvSpPr>
        <p:spPr>
          <a:xfrm>
            <a:off x="619020" y="1509409"/>
            <a:ext cx="7850066" cy="2448884"/>
          </a:xfrm>
          <a:prstGeom prst="roundRect">
            <a:avLst/>
          </a:prstGeom>
          <a:solidFill>
            <a:schemeClr val="accent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48640">
              <a:lnSpc>
                <a:spcPct val="200000"/>
              </a:lnSpc>
              <a:buClr>
                <a:srgbClr val="FFFFFF"/>
              </a:buClr>
              <a:buSzPts val="1800"/>
              <a:defRPr/>
            </a:pPr>
            <a:endParaRPr lang="en-US" sz="1440">
              <a:solidFill>
                <a:srgbClr val="E7E7DE"/>
              </a:solidFill>
              <a:latin typeface="Montserrat" panose="00000500000000000000" pitchFamily="2" charset="0"/>
              <a:sym typeface="Montserrat Light"/>
            </a:endParaRPr>
          </a:p>
        </p:txBody>
      </p:sp>
      <p:sp>
        <p:nvSpPr>
          <p:cNvPr id="7" name="Rectangle: Rounded Corners 6">
            <a:extLst>
              <a:ext uri="{FF2B5EF4-FFF2-40B4-BE49-F238E27FC236}">
                <a16:creationId xmlns:a16="http://schemas.microsoft.com/office/drawing/2014/main" id="{9578C8F3-B389-7F2F-F7A4-D1BECA8F1A4D}"/>
              </a:ext>
            </a:extLst>
          </p:cNvPr>
          <p:cNvSpPr/>
          <p:nvPr/>
        </p:nvSpPr>
        <p:spPr>
          <a:xfrm>
            <a:off x="929727" y="1990116"/>
            <a:ext cx="897518" cy="989869"/>
          </a:xfrm>
          <a:prstGeom prst="roundRect">
            <a:avLst/>
          </a:prstGeom>
          <a:solidFill>
            <a:schemeClr val="accent5"/>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48640">
              <a:defRPr/>
            </a:pPr>
            <a:endParaRPr lang="en-US" sz="1050">
              <a:solidFill>
                <a:srgbClr val="00587A"/>
              </a:solidFill>
              <a:latin typeface="Montserrat Medium" panose="00000600000000000000" pitchFamily="2" charset="0"/>
            </a:endParaRPr>
          </a:p>
        </p:txBody>
      </p:sp>
      <p:sp>
        <p:nvSpPr>
          <p:cNvPr id="10" name="TextBox 9">
            <a:extLst>
              <a:ext uri="{FF2B5EF4-FFF2-40B4-BE49-F238E27FC236}">
                <a16:creationId xmlns:a16="http://schemas.microsoft.com/office/drawing/2014/main" id="{A9C8DAC8-D6C7-BE02-3718-7E3809468151}"/>
              </a:ext>
            </a:extLst>
          </p:cNvPr>
          <p:cNvSpPr txBox="1"/>
          <p:nvPr/>
        </p:nvSpPr>
        <p:spPr>
          <a:xfrm>
            <a:off x="2011593" y="1911009"/>
            <a:ext cx="6196236" cy="1777410"/>
          </a:xfrm>
          <a:prstGeom prst="rect">
            <a:avLst/>
          </a:prstGeom>
          <a:noFill/>
        </p:spPr>
        <p:txBody>
          <a:bodyPr wrap="square" rtlCol="0">
            <a:spAutoFit/>
          </a:bodyPr>
          <a:lstStyle/>
          <a:p>
            <a:pPr defTabSz="548640">
              <a:buClr>
                <a:srgbClr val="FFFFFF"/>
              </a:buClr>
              <a:buSzPts val="1800"/>
              <a:defRPr/>
            </a:pPr>
            <a:r>
              <a:rPr lang="en-US" sz="1500" dirty="0">
                <a:solidFill>
                  <a:srgbClr val="FFFFFF"/>
                </a:solidFill>
                <a:latin typeface="Montserrat Black" panose="00000A00000000000000" pitchFamily="2" charset="0"/>
                <a:sym typeface="Montserrat Light"/>
              </a:rPr>
              <a:t>Sandy Kaur – President: Nurse Next Door San Mateo</a:t>
            </a:r>
            <a:r>
              <a:rPr lang="en-US" sz="1500" dirty="0">
                <a:solidFill>
                  <a:srgbClr val="FFFFFF"/>
                </a:solidFill>
                <a:latin typeface="Montserrat Black" panose="00000A00000000000000" pitchFamily="2" charset="0"/>
                <a:ea typeface="+mn-ea"/>
                <a:sym typeface="Montserrat Light"/>
              </a:rPr>
              <a:t> </a:t>
            </a:r>
          </a:p>
          <a:p>
            <a:pPr defTabSz="548640">
              <a:buClr>
                <a:srgbClr val="FFFFFF"/>
              </a:buClr>
              <a:buSzPts val="1800"/>
              <a:defRPr/>
            </a:pPr>
            <a:endParaRPr lang="en-US" sz="1050" dirty="0">
              <a:solidFill>
                <a:srgbClr val="E7E7DE"/>
              </a:solidFill>
              <a:latin typeface="Montserrat" panose="00000500000000000000" pitchFamily="2" charset="0"/>
              <a:ea typeface="+mn-ea"/>
            </a:endParaRPr>
          </a:p>
          <a:p>
            <a:pPr defTabSz="548640">
              <a:buClr>
                <a:srgbClr val="FFFFFF"/>
              </a:buClr>
              <a:buSzPts val="1800"/>
              <a:defRPr/>
            </a:pPr>
            <a:r>
              <a:rPr lang="en-US" sz="1050" b="0" i="0" u="none" strike="noStrike" dirty="0">
                <a:solidFill>
                  <a:schemeClr val="bg1"/>
                </a:solidFill>
                <a:effectLst/>
                <a:latin typeface="Montserrat" pitchFamily="2" charset="77"/>
              </a:rPr>
              <a:t>Sandy started her franchise with Nurse Next Door because of her own personal experiences in her family, taking care of her loved ones and her strong passion for giving back to her community. She and her team are dedicated to provide the highest quality of care  to meet the </a:t>
            </a:r>
            <a:r>
              <a:rPr lang="en-US" sz="1050" dirty="0">
                <a:solidFill>
                  <a:schemeClr val="bg1"/>
                </a:solidFill>
                <a:latin typeface="Montserrat" pitchFamily="2" charset="77"/>
              </a:rPr>
              <a:t>unique needs of each veteran to provide support and assistance with daily activities, as well as specialized care for those with chronic conditions or other health concerns</a:t>
            </a:r>
            <a:r>
              <a:rPr lang="en-US" sz="1050" b="0" i="0" u="none" strike="noStrike" dirty="0">
                <a:solidFill>
                  <a:schemeClr val="bg1"/>
                </a:solidFill>
                <a:effectLst/>
                <a:latin typeface="Montserrat" pitchFamily="2" charset="77"/>
              </a:rPr>
              <a:t>.</a:t>
            </a:r>
            <a:r>
              <a:rPr lang="en-US" sz="1050" dirty="0">
                <a:solidFill>
                  <a:schemeClr val="bg1"/>
                </a:solidFill>
                <a:latin typeface="Montserrat" pitchFamily="2" charset="77"/>
                <a:sym typeface="Montserrat Light"/>
              </a:rPr>
              <a:t> </a:t>
            </a:r>
            <a:r>
              <a:rPr lang="en-US" sz="1050" b="0" i="0" u="none" strike="noStrike" dirty="0">
                <a:solidFill>
                  <a:schemeClr val="bg1"/>
                </a:solidFill>
                <a:effectLst/>
                <a:latin typeface="Montserrat" pitchFamily="2" charset="77"/>
              </a:rPr>
              <a:t>She is focused on making a positive impact on the lives of her clients and caregivers. She is driven by her commitment to making a difference and revolutionizing the standard for home care in the communities she serves.</a:t>
            </a:r>
            <a:endParaRPr lang="en-US" sz="1050" dirty="0">
              <a:solidFill>
                <a:schemeClr val="bg1"/>
              </a:solidFill>
              <a:latin typeface="Montserrat" pitchFamily="2" charset="77"/>
              <a:sym typeface="Montserrat Light"/>
            </a:endParaRPr>
          </a:p>
        </p:txBody>
      </p:sp>
      <p:pic>
        <p:nvPicPr>
          <p:cNvPr id="2" name="Picture 1">
            <a:extLst>
              <a:ext uri="{FF2B5EF4-FFF2-40B4-BE49-F238E27FC236}">
                <a16:creationId xmlns:a16="http://schemas.microsoft.com/office/drawing/2014/main" id="{48A96E8F-5BCD-EF4A-6065-A3AC532DECA0}"/>
              </a:ext>
            </a:extLst>
          </p:cNvPr>
          <p:cNvPicPr>
            <a:picLocks noChangeAspect="1"/>
          </p:cNvPicPr>
          <p:nvPr/>
        </p:nvPicPr>
        <p:blipFill>
          <a:blip r:embed="rId3"/>
          <a:stretch>
            <a:fillRect/>
          </a:stretch>
        </p:blipFill>
        <p:spPr>
          <a:xfrm>
            <a:off x="7854210" y="516381"/>
            <a:ext cx="614876" cy="621487"/>
          </a:xfrm>
          <a:prstGeom prst="rect">
            <a:avLst/>
          </a:prstGeom>
        </p:spPr>
      </p:pic>
      <p:pic>
        <p:nvPicPr>
          <p:cNvPr id="9" name="Picture 8" descr="A person in a pink car&#10;&#10;Description automatically generated">
            <a:extLst>
              <a:ext uri="{FF2B5EF4-FFF2-40B4-BE49-F238E27FC236}">
                <a16:creationId xmlns:a16="http://schemas.microsoft.com/office/drawing/2014/main" id="{F56042F1-AE0E-0C47-5D49-B76451004014}"/>
              </a:ext>
            </a:extLst>
          </p:cNvPr>
          <p:cNvPicPr>
            <a:picLocks noChangeAspect="1"/>
          </p:cNvPicPr>
          <p:nvPr/>
        </p:nvPicPr>
        <p:blipFill>
          <a:blip r:embed="rId4"/>
          <a:stretch>
            <a:fillRect/>
          </a:stretch>
        </p:blipFill>
        <p:spPr>
          <a:xfrm>
            <a:off x="799642" y="1796598"/>
            <a:ext cx="1186677" cy="1780016"/>
          </a:xfrm>
          <a:prstGeom prst="rect">
            <a:avLst/>
          </a:prstGeom>
        </p:spPr>
      </p:pic>
    </p:spTree>
    <p:extLst>
      <p:ext uri="{BB962C8B-B14F-4D97-AF65-F5344CB8AC3E}">
        <p14:creationId xmlns:p14="http://schemas.microsoft.com/office/powerpoint/2010/main" val="653595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cxnSp>
        <p:nvCxnSpPr>
          <p:cNvPr id="42" name="Google Shape;42;p5"/>
          <p:cNvCxnSpPr/>
          <p:nvPr/>
        </p:nvCxnSpPr>
        <p:spPr>
          <a:xfrm>
            <a:off x="619020" y="4804343"/>
            <a:ext cx="7905960" cy="1260"/>
          </a:xfrm>
          <a:prstGeom prst="straightConnector1">
            <a:avLst/>
          </a:prstGeom>
          <a:noFill/>
          <a:ln w="19050" cap="flat" cmpd="sng">
            <a:solidFill>
              <a:schemeClr val="accent2"/>
            </a:solidFill>
            <a:prstDash val="solid"/>
            <a:round/>
            <a:headEnd type="none" w="sm" len="sm"/>
            <a:tailEnd type="none" w="sm" len="sm"/>
          </a:ln>
        </p:spPr>
      </p:cxnSp>
      <p:sp>
        <p:nvSpPr>
          <p:cNvPr id="4" name="Google Shape;103;p6">
            <a:extLst>
              <a:ext uri="{FF2B5EF4-FFF2-40B4-BE49-F238E27FC236}">
                <a16:creationId xmlns:a16="http://schemas.microsoft.com/office/drawing/2014/main" id="{671F54AC-7E3F-1BD8-D2D0-B5A05C4B1F69}"/>
              </a:ext>
            </a:extLst>
          </p:cNvPr>
          <p:cNvSpPr/>
          <p:nvPr/>
        </p:nvSpPr>
        <p:spPr>
          <a:xfrm>
            <a:off x="619021" y="432967"/>
            <a:ext cx="6705680" cy="333360"/>
          </a:xfrm>
          <a:prstGeom prst="rect">
            <a:avLst/>
          </a:prstGeom>
          <a:noFill/>
          <a:ln>
            <a:noFill/>
          </a:ln>
        </p:spPr>
        <p:txBody>
          <a:bodyPr spcFirstLastPara="1" wrap="square" lIns="0" tIns="0" rIns="0" bIns="0" anchor="b" anchorCtr="0">
            <a:noAutofit/>
          </a:bodyPr>
          <a:lstStyle/>
          <a:p>
            <a:pPr defTabSz="548627">
              <a:buSzPts val="2700"/>
              <a:defRPr/>
            </a:pPr>
            <a:r>
              <a:rPr lang="en-US" sz="2100" dirty="0">
                <a:solidFill>
                  <a:schemeClr val="accent2"/>
                </a:solidFill>
                <a:latin typeface="Montserrat SemiBold"/>
                <a:ea typeface="Montserrat SemiBold"/>
                <a:cs typeface="Montserrat SemiBold"/>
                <a:sym typeface="Montserrat SemiBold"/>
              </a:rPr>
              <a:t>Home Care for Veterans</a:t>
            </a:r>
          </a:p>
        </p:txBody>
      </p:sp>
      <p:sp>
        <p:nvSpPr>
          <p:cNvPr id="6" name="Rectangle: Rounded Corners 5">
            <a:extLst>
              <a:ext uri="{FF2B5EF4-FFF2-40B4-BE49-F238E27FC236}">
                <a16:creationId xmlns:a16="http://schemas.microsoft.com/office/drawing/2014/main" id="{BAA5A0FC-E5CD-2530-3098-3B45D34329F5}"/>
              </a:ext>
            </a:extLst>
          </p:cNvPr>
          <p:cNvSpPr/>
          <p:nvPr/>
        </p:nvSpPr>
        <p:spPr>
          <a:xfrm>
            <a:off x="619020" y="1159356"/>
            <a:ext cx="6797436" cy="3251957"/>
          </a:xfrm>
          <a:prstGeom prst="roundRect">
            <a:avLst/>
          </a:prstGeom>
          <a:solidFill>
            <a:schemeClr val="accent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48627">
              <a:lnSpc>
                <a:spcPct val="150000"/>
              </a:lnSpc>
              <a:buClr>
                <a:srgbClr val="00587A"/>
              </a:buClr>
              <a:defRPr/>
            </a:pPr>
            <a:r>
              <a:rPr lang="en-US" sz="1200" dirty="0">
                <a:solidFill>
                  <a:srgbClr val="E7E7DE"/>
                </a:solidFill>
                <a:latin typeface="Montserrat" panose="00000500000000000000" pitchFamily="2" charset="0"/>
              </a:rPr>
              <a:t>1. Aid &amp; Attendance </a:t>
            </a:r>
          </a:p>
          <a:p>
            <a:pPr defTabSz="548627">
              <a:lnSpc>
                <a:spcPct val="150000"/>
              </a:lnSpc>
              <a:buClr>
                <a:srgbClr val="00587A"/>
              </a:buClr>
              <a:defRPr/>
            </a:pPr>
            <a:r>
              <a:rPr lang="en-US" sz="1600" dirty="0">
                <a:solidFill>
                  <a:srgbClr val="E7E7DE"/>
                </a:solidFill>
                <a:latin typeface="Montserrat" panose="00000500000000000000" pitchFamily="2" charset="0"/>
              </a:rPr>
              <a:t>2. Homemaker/Home Health Aide</a:t>
            </a:r>
          </a:p>
          <a:p>
            <a:pPr defTabSz="548627">
              <a:lnSpc>
                <a:spcPct val="150000"/>
              </a:lnSpc>
              <a:buClr>
                <a:srgbClr val="00587A"/>
              </a:buClr>
              <a:defRPr/>
            </a:pPr>
            <a:r>
              <a:rPr lang="en-US" sz="1200" dirty="0">
                <a:solidFill>
                  <a:srgbClr val="E7E7DE"/>
                </a:solidFill>
                <a:latin typeface="Montserrat" panose="00000500000000000000" pitchFamily="2" charset="0"/>
              </a:rPr>
              <a:t>3. Veteran Directed Care (VDC)</a:t>
            </a:r>
          </a:p>
          <a:p>
            <a:pPr defTabSz="548627">
              <a:lnSpc>
                <a:spcPct val="150000"/>
              </a:lnSpc>
              <a:buClr>
                <a:srgbClr val="00587A"/>
              </a:buClr>
              <a:defRPr/>
            </a:pPr>
            <a:r>
              <a:rPr lang="en-US" sz="1200" dirty="0">
                <a:solidFill>
                  <a:srgbClr val="E7E7DE"/>
                </a:solidFill>
                <a:latin typeface="Montserrat" panose="00000500000000000000" pitchFamily="2" charset="0"/>
              </a:rPr>
              <a:t>4. Comprehensive Assistance for Family</a:t>
            </a:r>
          </a:p>
          <a:p>
            <a:pPr defTabSz="548627">
              <a:lnSpc>
                <a:spcPct val="150000"/>
              </a:lnSpc>
              <a:buClr>
                <a:srgbClr val="00587A"/>
              </a:buClr>
              <a:defRPr/>
            </a:pPr>
            <a:r>
              <a:rPr lang="en-US" sz="1200" dirty="0">
                <a:solidFill>
                  <a:srgbClr val="E7E7DE"/>
                </a:solidFill>
                <a:latin typeface="Montserrat" panose="00000500000000000000" pitchFamily="2" charset="0"/>
              </a:rPr>
              <a:t>5. Program of General Caregiver Support</a:t>
            </a:r>
          </a:p>
          <a:p>
            <a:pPr defTabSz="548627">
              <a:lnSpc>
                <a:spcPct val="150000"/>
              </a:lnSpc>
              <a:buClr>
                <a:srgbClr val="00587A"/>
              </a:buClr>
              <a:defRPr/>
            </a:pPr>
            <a:r>
              <a:rPr lang="en-US" sz="1200" dirty="0">
                <a:solidFill>
                  <a:srgbClr val="E7E7DE"/>
                </a:solidFill>
                <a:latin typeface="Montserrat" panose="00000500000000000000" pitchFamily="2" charset="0"/>
              </a:rPr>
              <a:t>6.  VA Authorization </a:t>
            </a:r>
          </a:p>
          <a:p>
            <a:pPr defTabSz="548627">
              <a:lnSpc>
                <a:spcPct val="150000"/>
              </a:lnSpc>
              <a:buClr>
                <a:srgbClr val="00587A"/>
              </a:buClr>
              <a:defRPr/>
            </a:pPr>
            <a:r>
              <a:rPr lang="en-US" sz="1200" dirty="0">
                <a:solidFill>
                  <a:srgbClr val="E7E7DE"/>
                </a:solidFill>
                <a:latin typeface="Montserrat" panose="00000500000000000000" pitchFamily="2" charset="0"/>
              </a:rPr>
              <a:t> </a:t>
            </a:r>
          </a:p>
          <a:p>
            <a:pPr defTabSz="548627">
              <a:lnSpc>
                <a:spcPct val="150000"/>
              </a:lnSpc>
              <a:buClr>
                <a:srgbClr val="00587A"/>
              </a:buClr>
              <a:defRPr/>
            </a:pPr>
            <a:r>
              <a:rPr lang="en-US" sz="1200" b="1" dirty="0">
                <a:solidFill>
                  <a:srgbClr val="E7E7DE"/>
                </a:solidFill>
                <a:latin typeface="Montserrat" panose="00000500000000000000" pitchFamily="2" charset="0"/>
              </a:rPr>
              <a:t>Q&amp;A</a:t>
            </a:r>
          </a:p>
        </p:txBody>
      </p:sp>
      <p:sp>
        <p:nvSpPr>
          <p:cNvPr id="24" name="TextBox 23">
            <a:extLst>
              <a:ext uri="{FF2B5EF4-FFF2-40B4-BE49-F238E27FC236}">
                <a16:creationId xmlns:a16="http://schemas.microsoft.com/office/drawing/2014/main" id="{1424110B-32E6-516D-E63C-89D4D6DBB844}"/>
              </a:ext>
            </a:extLst>
          </p:cNvPr>
          <p:cNvSpPr txBox="1"/>
          <p:nvPr/>
        </p:nvSpPr>
        <p:spPr>
          <a:xfrm>
            <a:off x="1109620" y="1097955"/>
            <a:ext cx="1401968" cy="436402"/>
          </a:xfrm>
          <a:prstGeom prst="rect">
            <a:avLst/>
          </a:prstGeom>
          <a:noFill/>
        </p:spPr>
        <p:txBody>
          <a:bodyPr wrap="square">
            <a:spAutoFit/>
          </a:bodyPr>
          <a:lstStyle/>
          <a:p>
            <a:pPr indent="-342892" defTabSz="548627">
              <a:lnSpc>
                <a:spcPct val="150000"/>
              </a:lnSpc>
              <a:defRPr/>
            </a:pPr>
            <a:r>
              <a:rPr lang="en-US" sz="1680" b="1">
                <a:solidFill>
                  <a:srgbClr val="F7F7F7"/>
                </a:solidFill>
                <a:latin typeface="Montserrat Black" panose="00000A00000000000000" pitchFamily="2" charset="0"/>
                <a:ea typeface="+mn-ea"/>
              </a:rPr>
              <a:t>Overview</a:t>
            </a:r>
            <a:endParaRPr lang="en-US" sz="1680">
              <a:solidFill>
                <a:srgbClr val="F7F7F7"/>
              </a:solidFill>
              <a:latin typeface="Montserrat Black" panose="00000A00000000000000" pitchFamily="2" charset="0"/>
              <a:ea typeface="+mn-ea"/>
            </a:endParaRPr>
          </a:p>
        </p:txBody>
      </p:sp>
      <p:pic>
        <p:nvPicPr>
          <p:cNvPr id="2" name="Picture 1">
            <a:extLst>
              <a:ext uri="{FF2B5EF4-FFF2-40B4-BE49-F238E27FC236}">
                <a16:creationId xmlns:a16="http://schemas.microsoft.com/office/drawing/2014/main" id="{4BD44A2D-5538-AF5B-C38B-DE45EB8778D0}"/>
              </a:ext>
            </a:extLst>
          </p:cNvPr>
          <p:cNvPicPr>
            <a:picLocks noChangeAspect="1"/>
          </p:cNvPicPr>
          <p:nvPr/>
        </p:nvPicPr>
        <p:blipFill>
          <a:blip r:embed="rId3"/>
          <a:stretch>
            <a:fillRect/>
          </a:stretch>
        </p:blipFill>
        <p:spPr>
          <a:xfrm>
            <a:off x="7815301" y="537869"/>
            <a:ext cx="614876" cy="621487"/>
          </a:xfrm>
          <a:prstGeom prst="rect">
            <a:avLst/>
          </a:prstGeom>
        </p:spPr>
      </p:pic>
      <p:pic>
        <p:nvPicPr>
          <p:cNvPr id="5" name="Picture 4" descr="A logo with a flower and heart&#10;&#10;Description automatically generated">
            <a:extLst>
              <a:ext uri="{FF2B5EF4-FFF2-40B4-BE49-F238E27FC236}">
                <a16:creationId xmlns:a16="http://schemas.microsoft.com/office/drawing/2014/main" id="{1E519ED1-106B-D4D0-1E6E-30C2A740A791}"/>
              </a:ext>
            </a:extLst>
          </p:cNvPr>
          <p:cNvPicPr>
            <a:picLocks noChangeAspect="1"/>
          </p:cNvPicPr>
          <p:nvPr/>
        </p:nvPicPr>
        <p:blipFill>
          <a:blip r:embed="rId4"/>
          <a:stretch>
            <a:fillRect/>
          </a:stretch>
        </p:blipFill>
        <p:spPr>
          <a:xfrm>
            <a:off x="7324701" y="3874942"/>
            <a:ext cx="1476374" cy="731949"/>
          </a:xfrm>
          <a:prstGeom prst="rect">
            <a:avLst/>
          </a:prstGeom>
        </p:spPr>
      </p:pic>
    </p:spTree>
    <p:extLst>
      <p:ext uri="{BB962C8B-B14F-4D97-AF65-F5344CB8AC3E}">
        <p14:creationId xmlns:p14="http://schemas.microsoft.com/office/powerpoint/2010/main" val="3461270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 name="Google Shape;103;p6">
            <a:extLst>
              <a:ext uri="{FF2B5EF4-FFF2-40B4-BE49-F238E27FC236}">
                <a16:creationId xmlns:a16="http://schemas.microsoft.com/office/drawing/2014/main" id="{671F54AC-7E3F-1BD8-D2D0-B5A05C4B1F69}"/>
              </a:ext>
            </a:extLst>
          </p:cNvPr>
          <p:cNvSpPr/>
          <p:nvPr/>
        </p:nvSpPr>
        <p:spPr>
          <a:xfrm>
            <a:off x="619021" y="432967"/>
            <a:ext cx="6705680" cy="333360"/>
          </a:xfrm>
          <a:prstGeom prst="rect">
            <a:avLst/>
          </a:prstGeom>
          <a:noFill/>
          <a:ln>
            <a:noFill/>
          </a:ln>
        </p:spPr>
        <p:txBody>
          <a:bodyPr spcFirstLastPara="1" wrap="square" lIns="0" tIns="0" rIns="0" bIns="0" anchor="b" anchorCtr="0">
            <a:noAutofit/>
          </a:bodyPr>
          <a:lstStyle/>
          <a:p>
            <a:pPr defTabSz="548640">
              <a:buSzPts val="2700"/>
              <a:defRPr/>
            </a:pPr>
            <a:r>
              <a:rPr lang="en-US" sz="2100">
                <a:solidFill>
                  <a:srgbClr val="00587A"/>
                </a:solidFill>
                <a:latin typeface="Montserrat SemiBold"/>
                <a:ea typeface="Montserrat SemiBold"/>
                <a:cs typeface="Montserrat SemiBold"/>
                <a:sym typeface="Montserrat SemiBold"/>
              </a:rPr>
              <a:t>Veterans in Your Community  </a:t>
            </a:r>
          </a:p>
        </p:txBody>
      </p:sp>
      <p:sp>
        <p:nvSpPr>
          <p:cNvPr id="6" name="Rectangle: Rounded Corners 5">
            <a:extLst>
              <a:ext uri="{FF2B5EF4-FFF2-40B4-BE49-F238E27FC236}">
                <a16:creationId xmlns:a16="http://schemas.microsoft.com/office/drawing/2014/main" id="{BAA5A0FC-E5CD-2530-3098-3B45D34329F5}"/>
              </a:ext>
            </a:extLst>
          </p:cNvPr>
          <p:cNvSpPr/>
          <p:nvPr/>
        </p:nvSpPr>
        <p:spPr>
          <a:xfrm>
            <a:off x="481264" y="1173456"/>
            <a:ext cx="7185446" cy="3066792"/>
          </a:xfrm>
          <a:prstGeom prst="roundRect">
            <a:avLst/>
          </a:prstGeom>
          <a:solidFill>
            <a:schemeClr val="bg1"/>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48640">
              <a:lnSpc>
                <a:spcPct val="200000"/>
              </a:lnSpc>
              <a:buClr>
                <a:srgbClr val="FFFFFF"/>
              </a:buClr>
              <a:buSzPts val="1800"/>
              <a:defRPr/>
            </a:pPr>
            <a:endParaRPr lang="en-US" sz="1680">
              <a:solidFill>
                <a:srgbClr val="FFFFFF"/>
              </a:solidFill>
              <a:latin typeface="Ubuntu Light" panose="020B0304030602030204" pitchFamily="34" charset="0"/>
              <a:sym typeface="Montserrat Light"/>
            </a:endParaRPr>
          </a:p>
        </p:txBody>
      </p:sp>
      <p:sp>
        <p:nvSpPr>
          <p:cNvPr id="7" name="Rectangle: Rounded Corners 6">
            <a:extLst>
              <a:ext uri="{FF2B5EF4-FFF2-40B4-BE49-F238E27FC236}">
                <a16:creationId xmlns:a16="http://schemas.microsoft.com/office/drawing/2014/main" id="{9578C8F3-B389-7F2F-F7A4-D1BECA8F1A4D}"/>
              </a:ext>
            </a:extLst>
          </p:cNvPr>
          <p:cNvSpPr/>
          <p:nvPr/>
        </p:nvSpPr>
        <p:spPr>
          <a:xfrm>
            <a:off x="6743320" y="1791899"/>
            <a:ext cx="1846780" cy="1214181"/>
          </a:xfrm>
          <a:prstGeom prst="roundRect">
            <a:avLst/>
          </a:prstGeom>
          <a:solidFill>
            <a:schemeClr val="accent1">
              <a:lumMod val="75000"/>
              <a:lumOff val="25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r>
              <a:rPr lang="en-US" sz="1050" dirty="0">
                <a:solidFill>
                  <a:schemeClr val="bg1"/>
                </a:solidFill>
                <a:latin typeface="Montserrat SemiBold" panose="00000700000000000000" pitchFamily="2" charset="0"/>
              </a:rPr>
              <a:t>Only 165,000 are enrolled in HHA program.</a:t>
            </a:r>
          </a:p>
          <a:p>
            <a:pPr algn="ctr" defTabSz="548640">
              <a:defRPr/>
            </a:pPr>
            <a:endParaRPr lang="en-US" sz="1050" dirty="0">
              <a:solidFill>
                <a:schemeClr val="bg1"/>
              </a:solidFill>
              <a:latin typeface="Montserrat SemiBold" panose="00000700000000000000" pitchFamily="2" charset="0"/>
            </a:endParaRPr>
          </a:p>
        </p:txBody>
      </p:sp>
      <p:graphicFrame>
        <p:nvGraphicFramePr>
          <p:cNvPr id="2" name="Google Shape;73;g209742048e4_1_11">
            <a:extLst>
              <a:ext uri="{FF2B5EF4-FFF2-40B4-BE49-F238E27FC236}">
                <a16:creationId xmlns:a16="http://schemas.microsoft.com/office/drawing/2014/main" id="{C6AF32D9-4E0E-F1EC-307E-E1F0CEB28971}"/>
              </a:ext>
            </a:extLst>
          </p:cNvPr>
          <p:cNvGraphicFramePr/>
          <p:nvPr>
            <p:extLst>
              <p:ext uri="{D42A27DB-BD31-4B8C-83A1-F6EECF244321}">
                <p14:modId xmlns:p14="http://schemas.microsoft.com/office/powerpoint/2010/main" val="443198422"/>
              </p:ext>
            </p:extLst>
          </p:nvPr>
        </p:nvGraphicFramePr>
        <p:xfrm>
          <a:off x="940417" y="1433526"/>
          <a:ext cx="5643155" cy="2644314"/>
        </p:xfrm>
        <a:graphic>
          <a:graphicData uri="http://schemas.openxmlformats.org/drawingml/2006/table">
            <a:tbl>
              <a:tblPr>
                <a:noFill/>
              </a:tblPr>
              <a:tblGrid>
                <a:gridCol w="1366041">
                  <a:extLst>
                    <a:ext uri="{9D8B030D-6E8A-4147-A177-3AD203B41FA5}">
                      <a16:colId xmlns:a16="http://schemas.microsoft.com/office/drawing/2014/main" val="20000"/>
                    </a:ext>
                  </a:extLst>
                </a:gridCol>
                <a:gridCol w="1366041">
                  <a:extLst>
                    <a:ext uri="{9D8B030D-6E8A-4147-A177-3AD203B41FA5}">
                      <a16:colId xmlns:a16="http://schemas.microsoft.com/office/drawing/2014/main" val="20001"/>
                    </a:ext>
                  </a:extLst>
                </a:gridCol>
                <a:gridCol w="1366041">
                  <a:extLst>
                    <a:ext uri="{9D8B030D-6E8A-4147-A177-3AD203B41FA5}">
                      <a16:colId xmlns:a16="http://schemas.microsoft.com/office/drawing/2014/main" val="20002"/>
                    </a:ext>
                  </a:extLst>
                </a:gridCol>
                <a:gridCol w="1545032">
                  <a:extLst>
                    <a:ext uri="{9D8B030D-6E8A-4147-A177-3AD203B41FA5}">
                      <a16:colId xmlns:a16="http://schemas.microsoft.com/office/drawing/2014/main" val="20003"/>
                    </a:ext>
                  </a:extLst>
                </a:gridCol>
              </a:tblGrid>
              <a:tr h="322150">
                <a:tc>
                  <a:txBody>
                    <a:bodyPr/>
                    <a:lstStyle/>
                    <a:p>
                      <a:pPr marL="0" marR="0" lvl="0" indent="0" algn="ctr" rtl="0">
                        <a:lnSpc>
                          <a:spcPct val="115000"/>
                        </a:lnSpc>
                        <a:spcBef>
                          <a:spcPts val="0"/>
                        </a:spcBef>
                        <a:spcAft>
                          <a:spcPts val="0"/>
                        </a:spcAft>
                        <a:buClr>
                          <a:srgbClr val="000000"/>
                        </a:buClr>
                        <a:buSzPts val="1800"/>
                        <a:buFont typeface="Arial"/>
                        <a:buNone/>
                      </a:pPr>
                      <a:r>
                        <a:rPr lang="en" sz="1100" b="1" u="none" strike="noStrike" cap="none" dirty="0">
                          <a:solidFill>
                            <a:schemeClr val="bg1"/>
                          </a:solidFill>
                          <a:latin typeface="Montserrat"/>
                          <a:ea typeface="Montserrat"/>
                          <a:cs typeface="Montserrat"/>
                          <a:sym typeface="Montserrat"/>
                        </a:rPr>
                        <a:t>State</a:t>
                      </a:r>
                      <a:endParaRPr sz="1100" b="1" u="none" strike="noStrike" cap="none" dirty="0">
                        <a:solidFill>
                          <a:schemeClr val="bg1"/>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chemeClr val="accent1">
                        <a:lumMod val="75000"/>
                        <a:lumOff val="25000"/>
                      </a:schemeClr>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100" b="1" u="none" strike="noStrike" cap="none">
                          <a:solidFill>
                            <a:schemeClr val="bg1"/>
                          </a:solidFill>
                          <a:latin typeface="Montserrat"/>
                          <a:ea typeface="Montserrat"/>
                          <a:cs typeface="Montserrat"/>
                          <a:sym typeface="Montserrat"/>
                        </a:rPr>
                        <a:t>Ages 85+</a:t>
                      </a:r>
                      <a:endParaRPr sz="1100" b="1" u="none" strike="noStrike" cap="none">
                        <a:solidFill>
                          <a:schemeClr val="bg1"/>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chemeClr val="accent1">
                        <a:lumMod val="75000"/>
                        <a:lumOff val="25000"/>
                      </a:schemeClr>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100" b="1" u="none" strike="noStrike" cap="none">
                          <a:solidFill>
                            <a:schemeClr val="bg1"/>
                          </a:solidFill>
                          <a:latin typeface="Montserrat"/>
                          <a:ea typeface="Montserrat"/>
                          <a:cs typeface="Montserrat"/>
                          <a:sym typeface="Montserrat"/>
                        </a:rPr>
                        <a:t>Ages 65-84</a:t>
                      </a:r>
                      <a:endParaRPr sz="1100" b="1" u="none" strike="noStrike" cap="none">
                        <a:solidFill>
                          <a:schemeClr val="bg1"/>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chemeClr val="accent1">
                        <a:lumMod val="75000"/>
                        <a:lumOff val="25000"/>
                      </a:schemeClr>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100" b="1" u="none" strike="noStrike" cap="none" dirty="0">
                          <a:solidFill>
                            <a:schemeClr val="bg1"/>
                          </a:solidFill>
                          <a:latin typeface="Montserrat"/>
                          <a:ea typeface="Montserrat"/>
                          <a:cs typeface="Montserrat"/>
                          <a:sym typeface="Montserrat"/>
                        </a:rPr>
                        <a:t>All Ages</a:t>
                      </a:r>
                      <a:endParaRPr sz="1100" b="1" u="none" strike="noStrike" cap="none" dirty="0">
                        <a:solidFill>
                          <a:schemeClr val="bg1"/>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chemeClr val="accent1">
                        <a:lumMod val="75000"/>
                        <a:lumOff val="25000"/>
                      </a:schemeClr>
                    </a:solidFill>
                  </a:tcPr>
                </a:tc>
                <a:extLst>
                  <a:ext uri="{0D108BD9-81ED-4DB2-BD59-A6C34878D82A}">
                    <a16:rowId xmlns:a16="http://schemas.microsoft.com/office/drawing/2014/main" val="10000"/>
                  </a:ext>
                </a:extLst>
              </a:tr>
              <a:tr h="305062">
                <a:tc>
                  <a:txBody>
                    <a:bodyPr/>
                    <a:lstStyle/>
                    <a:p>
                      <a:pPr marL="0" marR="0" lvl="0" indent="0" algn="ctr" rtl="0">
                        <a:lnSpc>
                          <a:spcPct val="115000"/>
                        </a:lnSpc>
                        <a:spcBef>
                          <a:spcPts val="0"/>
                        </a:spcBef>
                        <a:spcAft>
                          <a:spcPts val="0"/>
                        </a:spcAft>
                        <a:buClr>
                          <a:srgbClr val="000000"/>
                        </a:buClr>
                        <a:buSzPts val="1600"/>
                        <a:buFont typeface="Arial"/>
                        <a:buNone/>
                      </a:pPr>
                      <a:r>
                        <a:rPr lang="en" sz="1000" b="1" u="none" strike="noStrike" cap="none" dirty="0">
                          <a:solidFill>
                            <a:schemeClr val="bg1"/>
                          </a:solidFill>
                          <a:latin typeface="Montserrat"/>
                          <a:ea typeface="Montserrat"/>
                          <a:cs typeface="Montserrat"/>
                          <a:sym typeface="Montserrat"/>
                        </a:rPr>
                        <a:t>FL</a:t>
                      </a:r>
                      <a:endParaRPr sz="1000" b="1" u="none" strike="noStrike" cap="none" dirty="0">
                        <a:solidFill>
                          <a:schemeClr val="bg1"/>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chemeClr val="accent4"/>
                    </a:solidFill>
                  </a:tcPr>
                </a:tc>
                <a:tc>
                  <a:txBody>
                    <a:bodyPr/>
                    <a:lstStyle/>
                    <a:p>
                      <a:pPr marL="0" marR="0" lvl="0" indent="0" algn="ctr" rtl="0">
                        <a:lnSpc>
                          <a:spcPct val="115000"/>
                        </a:lnSpc>
                        <a:spcBef>
                          <a:spcPts val="0"/>
                        </a:spcBef>
                        <a:spcAft>
                          <a:spcPts val="0"/>
                        </a:spcAft>
                        <a:buClr>
                          <a:srgbClr val="000000"/>
                        </a:buClr>
                        <a:buSzPts val="1500"/>
                        <a:buFont typeface="Arial"/>
                        <a:buNone/>
                      </a:pPr>
                      <a:r>
                        <a:rPr lang="en" sz="800" b="1" u="none" strike="noStrike" cap="none">
                          <a:solidFill>
                            <a:schemeClr val="accent4"/>
                          </a:solidFill>
                          <a:latin typeface="Montserrat"/>
                          <a:ea typeface="Montserrat"/>
                          <a:cs typeface="Montserrat"/>
                          <a:sym typeface="Montserrat"/>
                        </a:rPr>
                        <a:t>126,110.77</a:t>
                      </a:r>
                      <a:endParaRPr sz="800" b="1" u="none" strike="noStrike" cap="none">
                        <a:solidFill>
                          <a:schemeClr val="accent4"/>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 sz="800" b="1" u="none" strike="noStrike" cap="none">
                          <a:solidFill>
                            <a:schemeClr val="accent4"/>
                          </a:solidFill>
                          <a:latin typeface="Montserrat"/>
                          <a:ea typeface="Montserrat"/>
                          <a:cs typeface="Montserrat"/>
                          <a:sym typeface="Montserrat"/>
                        </a:rPr>
                        <a:t>601,964.85</a:t>
                      </a:r>
                      <a:endParaRPr sz="800" b="1" u="none" strike="noStrike" cap="none">
                        <a:solidFill>
                          <a:schemeClr val="accent4"/>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 sz="800" b="1" u="none" strike="noStrike" cap="none" dirty="0">
                          <a:solidFill>
                            <a:schemeClr val="accent4"/>
                          </a:solidFill>
                          <a:latin typeface="Montserrat"/>
                          <a:ea typeface="Montserrat"/>
                          <a:cs typeface="Montserrat"/>
                          <a:sym typeface="Montserrat"/>
                        </a:rPr>
                        <a:t>728,075.63</a:t>
                      </a:r>
                      <a:endParaRPr sz="800" b="1" u="none" strike="noStrike" cap="none" dirty="0">
                        <a:solidFill>
                          <a:schemeClr val="accent4"/>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tcPr>
                </a:tc>
                <a:extLst>
                  <a:ext uri="{0D108BD9-81ED-4DB2-BD59-A6C34878D82A}">
                    <a16:rowId xmlns:a16="http://schemas.microsoft.com/office/drawing/2014/main" val="10001"/>
                  </a:ext>
                </a:extLst>
              </a:tr>
              <a:tr h="305062">
                <a:tc>
                  <a:txBody>
                    <a:bodyPr/>
                    <a:lstStyle/>
                    <a:p>
                      <a:pPr marL="0" marR="0" lvl="0" indent="0" algn="ctr" rtl="0">
                        <a:lnSpc>
                          <a:spcPct val="115000"/>
                        </a:lnSpc>
                        <a:spcBef>
                          <a:spcPts val="0"/>
                        </a:spcBef>
                        <a:spcAft>
                          <a:spcPts val="0"/>
                        </a:spcAft>
                        <a:buClr>
                          <a:srgbClr val="000000"/>
                        </a:buClr>
                        <a:buSzPts val="1600"/>
                        <a:buFont typeface="Arial"/>
                        <a:buNone/>
                      </a:pPr>
                      <a:r>
                        <a:rPr lang="en" sz="1600" b="1" u="none" strike="noStrike" cap="none" dirty="0">
                          <a:solidFill>
                            <a:schemeClr val="bg1"/>
                          </a:solidFill>
                          <a:latin typeface="Montserrat"/>
                          <a:ea typeface="Montserrat"/>
                          <a:cs typeface="Montserrat"/>
                          <a:sym typeface="Montserrat"/>
                        </a:rPr>
                        <a:t>CA</a:t>
                      </a:r>
                      <a:endParaRPr sz="1600" b="1" u="none" strike="noStrike" cap="none" dirty="0">
                        <a:solidFill>
                          <a:schemeClr val="bg1"/>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chemeClr val="accent1">
                        <a:lumMod val="75000"/>
                        <a:lumOff val="25000"/>
                      </a:schemeClr>
                    </a:solidFill>
                  </a:tcPr>
                </a:tc>
                <a:tc>
                  <a:txBody>
                    <a:bodyPr/>
                    <a:lstStyle/>
                    <a:p>
                      <a:pPr marL="0" marR="0" lvl="0" indent="0" algn="ctr" rtl="0">
                        <a:lnSpc>
                          <a:spcPct val="115000"/>
                        </a:lnSpc>
                        <a:spcBef>
                          <a:spcPts val="0"/>
                        </a:spcBef>
                        <a:spcAft>
                          <a:spcPts val="0"/>
                        </a:spcAft>
                        <a:buClr>
                          <a:srgbClr val="000000"/>
                        </a:buClr>
                        <a:buSzPts val="1500"/>
                        <a:buFont typeface="Arial"/>
                        <a:buNone/>
                      </a:pPr>
                      <a:r>
                        <a:rPr lang="en" sz="1600" b="1" u="none" strike="noStrike" cap="none" dirty="0">
                          <a:solidFill>
                            <a:schemeClr val="bg1"/>
                          </a:solidFill>
                          <a:latin typeface="Montserrat"/>
                          <a:ea typeface="Montserrat"/>
                          <a:cs typeface="Montserrat"/>
                          <a:sym typeface="Montserrat"/>
                        </a:rPr>
                        <a:t>125,406.01</a:t>
                      </a:r>
                      <a:endParaRPr sz="1600" b="1" u="none" strike="noStrike" cap="none" dirty="0">
                        <a:solidFill>
                          <a:schemeClr val="bg1"/>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chemeClr val="accent1">
                        <a:lumMod val="75000"/>
                        <a:lumOff val="25000"/>
                      </a:schemeClr>
                    </a:solidFill>
                  </a:tcPr>
                </a:tc>
                <a:tc>
                  <a:txBody>
                    <a:bodyPr/>
                    <a:lstStyle/>
                    <a:p>
                      <a:pPr marL="0" marR="0" lvl="0" indent="0" algn="ctr" rtl="0">
                        <a:lnSpc>
                          <a:spcPct val="115000"/>
                        </a:lnSpc>
                        <a:spcBef>
                          <a:spcPts val="0"/>
                        </a:spcBef>
                        <a:spcAft>
                          <a:spcPts val="0"/>
                        </a:spcAft>
                        <a:buClr>
                          <a:srgbClr val="000000"/>
                        </a:buClr>
                        <a:buSzPts val="1500"/>
                        <a:buFont typeface="Arial"/>
                        <a:buNone/>
                      </a:pPr>
                      <a:r>
                        <a:rPr lang="en" sz="1600" b="1" u="none" strike="noStrike" cap="none" dirty="0">
                          <a:solidFill>
                            <a:schemeClr val="bg1"/>
                          </a:solidFill>
                          <a:latin typeface="Montserrat"/>
                          <a:ea typeface="Montserrat"/>
                          <a:cs typeface="Montserrat"/>
                          <a:sym typeface="Montserrat"/>
                        </a:rPr>
                        <a:t>593,131.18</a:t>
                      </a:r>
                      <a:endParaRPr sz="1600" b="1" u="none" strike="noStrike" cap="none" dirty="0">
                        <a:solidFill>
                          <a:schemeClr val="bg1"/>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chemeClr val="accent1">
                        <a:lumMod val="75000"/>
                        <a:lumOff val="25000"/>
                      </a:schemeClr>
                    </a:solidFill>
                  </a:tcPr>
                </a:tc>
                <a:tc>
                  <a:txBody>
                    <a:bodyPr/>
                    <a:lstStyle/>
                    <a:p>
                      <a:pPr marL="0" marR="0" lvl="0" indent="0" algn="ctr" rtl="0">
                        <a:lnSpc>
                          <a:spcPct val="115000"/>
                        </a:lnSpc>
                        <a:spcBef>
                          <a:spcPts val="0"/>
                        </a:spcBef>
                        <a:spcAft>
                          <a:spcPts val="0"/>
                        </a:spcAft>
                        <a:buClr>
                          <a:srgbClr val="000000"/>
                        </a:buClr>
                        <a:buSzPts val="1500"/>
                        <a:buFont typeface="Arial"/>
                        <a:buNone/>
                      </a:pPr>
                      <a:r>
                        <a:rPr lang="en" sz="1600" b="1" u="none" strike="noStrike" cap="none" dirty="0">
                          <a:solidFill>
                            <a:schemeClr val="bg1"/>
                          </a:solidFill>
                          <a:latin typeface="Montserrat"/>
                          <a:ea typeface="Montserrat"/>
                          <a:cs typeface="Montserrat"/>
                          <a:sym typeface="Montserrat"/>
                        </a:rPr>
                        <a:t>718,537.19</a:t>
                      </a:r>
                      <a:endParaRPr sz="1600" b="1" u="none" strike="noStrike" cap="none" dirty="0">
                        <a:solidFill>
                          <a:schemeClr val="bg1"/>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chemeClr val="accent1">
                        <a:lumMod val="75000"/>
                        <a:lumOff val="25000"/>
                      </a:schemeClr>
                    </a:solidFill>
                  </a:tcPr>
                </a:tc>
                <a:extLst>
                  <a:ext uri="{0D108BD9-81ED-4DB2-BD59-A6C34878D82A}">
                    <a16:rowId xmlns:a16="http://schemas.microsoft.com/office/drawing/2014/main" val="10002"/>
                  </a:ext>
                </a:extLst>
              </a:tr>
              <a:tr h="305062">
                <a:tc>
                  <a:txBody>
                    <a:bodyPr/>
                    <a:lstStyle/>
                    <a:p>
                      <a:pPr marL="0" marR="0" lvl="0" indent="0" algn="ctr" rtl="0">
                        <a:lnSpc>
                          <a:spcPct val="115000"/>
                        </a:lnSpc>
                        <a:spcBef>
                          <a:spcPts val="0"/>
                        </a:spcBef>
                        <a:spcAft>
                          <a:spcPts val="0"/>
                        </a:spcAft>
                        <a:buClr>
                          <a:srgbClr val="000000"/>
                        </a:buClr>
                        <a:buSzPts val="1600"/>
                        <a:buFont typeface="Arial"/>
                        <a:buNone/>
                      </a:pPr>
                      <a:r>
                        <a:rPr lang="en" sz="1000" b="1" u="none" strike="noStrike" cap="none" dirty="0">
                          <a:solidFill>
                            <a:schemeClr val="bg1"/>
                          </a:solidFill>
                          <a:latin typeface="Montserrat"/>
                          <a:ea typeface="Montserrat"/>
                          <a:cs typeface="Montserrat"/>
                          <a:sym typeface="Montserrat"/>
                        </a:rPr>
                        <a:t>TX</a:t>
                      </a:r>
                      <a:endParaRPr sz="1000" b="1" u="none" strike="noStrike" cap="none" dirty="0">
                        <a:solidFill>
                          <a:schemeClr val="bg1"/>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chemeClr val="accent4"/>
                    </a:solidFill>
                  </a:tcPr>
                </a:tc>
                <a:tc>
                  <a:txBody>
                    <a:bodyPr/>
                    <a:lstStyle/>
                    <a:p>
                      <a:pPr marL="0" marR="0" lvl="0" indent="0" algn="ctr" rtl="0">
                        <a:lnSpc>
                          <a:spcPct val="115000"/>
                        </a:lnSpc>
                        <a:spcBef>
                          <a:spcPts val="0"/>
                        </a:spcBef>
                        <a:spcAft>
                          <a:spcPts val="0"/>
                        </a:spcAft>
                        <a:buClr>
                          <a:srgbClr val="000000"/>
                        </a:buClr>
                        <a:buSzPts val="1500"/>
                        <a:buFont typeface="Arial"/>
                        <a:buNone/>
                      </a:pPr>
                      <a:r>
                        <a:rPr lang="en" sz="800" b="1" u="none" strike="noStrike" cap="none" dirty="0">
                          <a:solidFill>
                            <a:schemeClr val="accent4"/>
                          </a:solidFill>
                          <a:latin typeface="Montserrat"/>
                          <a:ea typeface="Montserrat"/>
                          <a:cs typeface="Montserrat"/>
                          <a:sym typeface="Montserrat"/>
                        </a:rPr>
                        <a:t>80,731.19</a:t>
                      </a:r>
                      <a:endParaRPr sz="800" b="1" u="none" strike="noStrike" cap="none" dirty="0">
                        <a:solidFill>
                          <a:schemeClr val="accent4"/>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 sz="800" b="1" u="none" strike="noStrike" cap="none">
                          <a:solidFill>
                            <a:schemeClr val="accent4"/>
                          </a:solidFill>
                          <a:latin typeface="Montserrat"/>
                          <a:ea typeface="Montserrat"/>
                          <a:cs typeface="Montserrat"/>
                          <a:sym typeface="Montserrat"/>
                        </a:rPr>
                        <a:t>522,369.48</a:t>
                      </a:r>
                      <a:endParaRPr sz="800" b="1" u="none" strike="noStrike" cap="none">
                        <a:solidFill>
                          <a:schemeClr val="accent4"/>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 sz="800" b="1" u="none" strike="noStrike" cap="none" dirty="0">
                          <a:solidFill>
                            <a:schemeClr val="accent4"/>
                          </a:solidFill>
                          <a:latin typeface="Montserrat"/>
                          <a:ea typeface="Montserrat"/>
                          <a:cs typeface="Montserrat"/>
                          <a:sym typeface="Montserrat"/>
                        </a:rPr>
                        <a:t>603,100.67</a:t>
                      </a:r>
                      <a:endParaRPr sz="800" b="1" u="none" strike="noStrike" cap="none" dirty="0">
                        <a:solidFill>
                          <a:schemeClr val="accent4"/>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tcPr>
                </a:tc>
                <a:extLst>
                  <a:ext uri="{0D108BD9-81ED-4DB2-BD59-A6C34878D82A}">
                    <a16:rowId xmlns:a16="http://schemas.microsoft.com/office/drawing/2014/main" val="10003"/>
                  </a:ext>
                </a:extLst>
              </a:tr>
              <a:tr h="305062">
                <a:tc>
                  <a:txBody>
                    <a:bodyPr/>
                    <a:lstStyle/>
                    <a:p>
                      <a:pPr marL="0" marR="0" lvl="0" indent="0" algn="ctr" rtl="0">
                        <a:lnSpc>
                          <a:spcPct val="115000"/>
                        </a:lnSpc>
                        <a:spcBef>
                          <a:spcPts val="0"/>
                        </a:spcBef>
                        <a:spcAft>
                          <a:spcPts val="0"/>
                        </a:spcAft>
                        <a:buClr>
                          <a:srgbClr val="000000"/>
                        </a:buClr>
                        <a:buSzPts val="1600"/>
                        <a:buFont typeface="Arial"/>
                        <a:buNone/>
                      </a:pPr>
                      <a:r>
                        <a:rPr lang="en" sz="1000" b="1" u="none" strike="noStrike" cap="none">
                          <a:solidFill>
                            <a:schemeClr val="bg1"/>
                          </a:solidFill>
                          <a:latin typeface="Montserrat"/>
                          <a:ea typeface="Montserrat"/>
                          <a:cs typeface="Montserrat"/>
                          <a:sym typeface="Montserrat"/>
                        </a:rPr>
                        <a:t>PA</a:t>
                      </a:r>
                      <a:endParaRPr sz="1000" b="1" u="none" strike="noStrike" cap="none">
                        <a:solidFill>
                          <a:schemeClr val="bg1"/>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chemeClr val="accent4"/>
                    </a:solidFill>
                  </a:tcPr>
                </a:tc>
                <a:tc>
                  <a:txBody>
                    <a:bodyPr/>
                    <a:lstStyle/>
                    <a:p>
                      <a:pPr marL="0" marR="0" lvl="0" indent="0" algn="ctr" rtl="0">
                        <a:lnSpc>
                          <a:spcPct val="115000"/>
                        </a:lnSpc>
                        <a:spcBef>
                          <a:spcPts val="0"/>
                        </a:spcBef>
                        <a:spcAft>
                          <a:spcPts val="0"/>
                        </a:spcAft>
                        <a:buClr>
                          <a:srgbClr val="000000"/>
                        </a:buClr>
                        <a:buSzPts val="1500"/>
                        <a:buFont typeface="Arial"/>
                        <a:buNone/>
                      </a:pPr>
                      <a:r>
                        <a:rPr lang="en" sz="800" b="1" u="none" strike="noStrike" cap="none" dirty="0">
                          <a:solidFill>
                            <a:schemeClr val="accent4"/>
                          </a:solidFill>
                          <a:latin typeface="Montserrat"/>
                          <a:ea typeface="Montserrat"/>
                          <a:cs typeface="Montserrat"/>
                          <a:sym typeface="Montserrat"/>
                        </a:rPr>
                        <a:t>68,730.82</a:t>
                      </a:r>
                      <a:endParaRPr sz="800" b="1" u="none" strike="noStrike" cap="none" dirty="0">
                        <a:solidFill>
                          <a:schemeClr val="accent4"/>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 sz="800" b="1" u="none" strike="noStrike" cap="none">
                          <a:solidFill>
                            <a:schemeClr val="accent4"/>
                          </a:solidFill>
                          <a:latin typeface="Montserrat"/>
                          <a:ea typeface="Montserrat"/>
                          <a:cs typeface="Montserrat"/>
                          <a:sym typeface="Montserrat"/>
                        </a:rPr>
                        <a:t>302,325.84</a:t>
                      </a:r>
                      <a:endParaRPr sz="800" b="1" u="none" strike="noStrike" cap="none">
                        <a:solidFill>
                          <a:schemeClr val="accent4"/>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 sz="800" b="1" u="none" strike="noStrike" cap="none">
                          <a:solidFill>
                            <a:schemeClr val="accent4"/>
                          </a:solidFill>
                          <a:latin typeface="Montserrat"/>
                          <a:ea typeface="Montserrat"/>
                          <a:cs typeface="Montserrat"/>
                          <a:sym typeface="Montserrat"/>
                        </a:rPr>
                        <a:t>371,056.65</a:t>
                      </a:r>
                      <a:endParaRPr sz="800" b="1" u="none" strike="noStrike" cap="none">
                        <a:solidFill>
                          <a:schemeClr val="accent4"/>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tcPr>
                </a:tc>
                <a:extLst>
                  <a:ext uri="{0D108BD9-81ED-4DB2-BD59-A6C34878D82A}">
                    <a16:rowId xmlns:a16="http://schemas.microsoft.com/office/drawing/2014/main" val="10004"/>
                  </a:ext>
                </a:extLst>
              </a:tr>
              <a:tr h="321923">
                <a:tc>
                  <a:txBody>
                    <a:bodyPr/>
                    <a:lstStyle/>
                    <a:p>
                      <a:pPr marL="0" marR="0" lvl="0" indent="0" algn="ctr" rtl="0">
                        <a:lnSpc>
                          <a:spcPct val="115000"/>
                        </a:lnSpc>
                        <a:spcBef>
                          <a:spcPts val="0"/>
                        </a:spcBef>
                        <a:spcAft>
                          <a:spcPts val="0"/>
                        </a:spcAft>
                        <a:buClr>
                          <a:srgbClr val="000000"/>
                        </a:buClr>
                        <a:buSzPts val="1600"/>
                        <a:buFont typeface="Arial"/>
                        <a:buNone/>
                      </a:pPr>
                      <a:r>
                        <a:rPr lang="en" sz="1000" b="1" u="none" strike="noStrike" cap="none">
                          <a:solidFill>
                            <a:schemeClr val="bg1"/>
                          </a:solidFill>
                          <a:latin typeface="Montserrat"/>
                          <a:ea typeface="Montserrat"/>
                          <a:cs typeface="Montserrat"/>
                          <a:sym typeface="Montserrat"/>
                        </a:rPr>
                        <a:t>NY</a:t>
                      </a:r>
                      <a:endParaRPr sz="1000" b="1" u="none" strike="noStrike" cap="none">
                        <a:solidFill>
                          <a:schemeClr val="bg1"/>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chemeClr val="accent4"/>
                    </a:solidFill>
                  </a:tcPr>
                </a:tc>
                <a:tc>
                  <a:txBody>
                    <a:bodyPr/>
                    <a:lstStyle/>
                    <a:p>
                      <a:pPr marL="0" marR="0" lvl="0" indent="0" algn="ctr" rtl="0">
                        <a:lnSpc>
                          <a:spcPct val="115000"/>
                        </a:lnSpc>
                        <a:spcBef>
                          <a:spcPts val="0"/>
                        </a:spcBef>
                        <a:spcAft>
                          <a:spcPts val="0"/>
                        </a:spcAft>
                        <a:buClr>
                          <a:srgbClr val="000000"/>
                        </a:buClr>
                        <a:buSzPts val="1500"/>
                        <a:buFont typeface="Arial"/>
                        <a:buNone/>
                      </a:pPr>
                      <a:r>
                        <a:rPr lang="en" sz="800" b="1" u="none" strike="noStrike" cap="none" dirty="0">
                          <a:solidFill>
                            <a:schemeClr val="accent4"/>
                          </a:solidFill>
                          <a:latin typeface="Montserrat"/>
                          <a:ea typeface="Montserrat"/>
                          <a:cs typeface="Montserrat"/>
                          <a:sym typeface="Montserrat"/>
                        </a:rPr>
                        <a:t>68,407.56</a:t>
                      </a:r>
                      <a:endParaRPr sz="800" b="1" u="none" strike="noStrike" cap="none" dirty="0">
                        <a:solidFill>
                          <a:schemeClr val="accent4"/>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 sz="800" b="1" u="none" strike="noStrike" cap="none">
                          <a:solidFill>
                            <a:schemeClr val="accent4"/>
                          </a:solidFill>
                          <a:latin typeface="Montserrat"/>
                          <a:ea typeface="Montserrat"/>
                          <a:cs typeface="Montserrat"/>
                          <a:sym typeface="Montserrat"/>
                        </a:rPr>
                        <a:t>274,804.64</a:t>
                      </a:r>
                      <a:endParaRPr sz="800" b="1" u="none" strike="noStrike" cap="none">
                        <a:solidFill>
                          <a:schemeClr val="accent4"/>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 sz="800" b="1" u="none" strike="noStrike" cap="none" dirty="0">
                          <a:solidFill>
                            <a:schemeClr val="accent4"/>
                          </a:solidFill>
                          <a:latin typeface="Montserrat"/>
                          <a:ea typeface="Montserrat"/>
                          <a:cs typeface="Montserrat"/>
                          <a:sym typeface="Montserrat"/>
                        </a:rPr>
                        <a:t>343,212.20</a:t>
                      </a:r>
                      <a:endParaRPr sz="800" b="1" u="none" strike="noStrike" cap="none" dirty="0">
                        <a:solidFill>
                          <a:schemeClr val="accent4"/>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tcPr>
                </a:tc>
                <a:extLst>
                  <a:ext uri="{0D108BD9-81ED-4DB2-BD59-A6C34878D82A}">
                    <a16:rowId xmlns:a16="http://schemas.microsoft.com/office/drawing/2014/main" val="10005"/>
                  </a:ext>
                </a:extLst>
              </a:tr>
              <a:tr h="663002">
                <a:tc>
                  <a:txBody>
                    <a:bodyPr/>
                    <a:lstStyle/>
                    <a:p>
                      <a:pPr marL="0" marR="0" lvl="0" indent="0" algn="ctr" rtl="0">
                        <a:lnSpc>
                          <a:spcPct val="200000"/>
                        </a:lnSpc>
                        <a:spcBef>
                          <a:spcPts val="0"/>
                        </a:spcBef>
                        <a:spcAft>
                          <a:spcPts val="0"/>
                        </a:spcAft>
                        <a:buClr>
                          <a:srgbClr val="000000"/>
                        </a:buClr>
                        <a:buSzPts val="1800"/>
                        <a:buFont typeface="Arial"/>
                        <a:buNone/>
                      </a:pPr>
                      <a:r>
                        <a:rPr lang="en" sz="1200" b="1" u="none" strike="noStrike" cap="none">
                          <a:solidFill>
                            <a:schemeClr val="bg2"/>
                          </a:solidFill>
                          <a:latin typeface="Montserrat"/>
                          <a:ea typeface="Montserrat"/>
                          <a:cs typeface="Montserrat"/>
                          <a:sym typeface="Montserrat"/>
                        </a:rPr>
                        <a:t>All US States</a:t>
                      </a:r>
                      <a:endParaRPr sz="1200" b="1" u="none" strike="noStrike" cap="none">
                        <a:solidFill>
                          <a:schemeClr val="bg2"/>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chemeClr val="tx1"/>
                    </a:solidFill>
                  </a:tcPr>
                </a:tc>
                <a:tc>
                  <a:txBody>
                    <a:bodyPr/>
                    <a:lstStyle/>
                    <a:p>
                      <a:pPr marL="0" marR="0" lvl="0" indent="0" algn="ctr" rtl="0">
                        <a:lnSpc>
                          <a:spcPct val="200000"/>
                        </a:lnSpc>
                        <a:spcBef>
                          <a:spcPts val="0"/>
                        </a:spcBef>
                        <a:spcAft>
                          <a:spcPts val="0"/>
                        </a:spcAft>
                        <a:buClr>
                          <a:srgbClr val="000000"/>
                        </a:buClr>
                        <a:buSzPts val="1600"/>
                        <a:buFont typeface="Arial"/>
                        <a:buNone/>
                      </a:pPr>
                      <a:r>
                        <a:rPr lang="en" sz="1200" b="1" u="none" strike="noStrike" cap="none" dirty="0">
                          <a:solidFill>
                            <a:schemeClr val="bg2"/>
                          </a:solidFill>
                          <a:latin typeface="Montserrat"/>
                          <a:ea typeface="Montserrat"/>
                          <a:cs typeface="Montserrat"/>
                          <a:sym typeface="Montserrat"/>
                        </a:rPr>
                        <a:t> 1,355,042.68</a:t>
                      </a:r>
                      <a:endParaRPr sz="1200" b="1" u="none" strike="noStrike" cap="none" dirty="0">
                        <a:solidFill>
                          <a:schemeClr val="bg2"/>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chemeClr val="dk1"/>
                    </a:solidFill>
                  </a:tcPr>
                </a:tc>
                <a:tc>
                  <a:txBody>
                    <a:bodyPr/>
                    <a:lstStyle/>
                    <a:p>
                      <a:pPr marL="0" marR="0" lvl="0" indent="0" algn="ctr" rtl="0">
                        <a:lnSpc>
                          <a:spcPct val="200000"/>
                        </a:lnSpc>
                        <a:spcBef>
                          <a:spcPts val="0"/>
                        </a:spcBef>
                        <a:spcAft>
                          <a:spcPts val="0"/>
                        </a:spcAft>
                        <a:buClr>
                          <a:srgbClr val="000000"/>
                        </a:buClr>
                        <a:buSzPts val="1600"/>
                        <a:buFont typeface="Arial"/>
                        <a:buNone/>
                      </a:pPr>
                      <a:r>
                        <a:rPr lang="en" sz="1200" b="1" u="none" strike="noStrike" cap="none" dirty="0">
                          <a:solidFill>
                            <a:schemeClr val="bg2"/>
                          </a:solidFill>
                          <a:latin typeface="Montserrat"/>
                          <a:ea typeface="Montserrat"/>
                          <a:cs typeface="Montserrat"/>
                          <a:sym typeface="Montserrat"/>
                        </a:rPr>
                        <a:t> 7,187,571.07</a:t>
                      </a:r>
                      <a:endParaRPr sz="1200" b="1" u="none" strike="noStrike" cap="none" dirty="0">
                        <a:solidFill>
                          <a:schemeClr val="bg2"/>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chemeClr val="dk1"/>
                    </a:solidFill>
                  </a:tcPr>
                </a:tc>
                <a:tc>
                  <a:txBody>
                    <a:bodyPr/>
                    <a:lstStyle/>
                    <a:p>
                      <a:pPr marL="0" marR="0" lvl="0" indent="0" algn="ctr" rtl="0">
                        <a:lnSpc>
                          <a:spcPct val="200000"/>
                        </a:lnSpc>
                        <a:spcBef>
                          <a:spcPts val="0"/>
                        </a:spcBef>
                        <a:spcAft>
                          <a:spcPts val="0"/>
                        </a:spcAft>
                        <a:buClr>
                          <a:srgbClr val="000000"/>
                        </a:buClr>
                        <a:buSzPts val="1600"/>
                        <a:buFont typeface="Arial"/>
                        <a:buNone/>
                      </a:pPr>
                      <a:r>
                        <a:rPr lang="en" sz="1200" b="1" u="none" strike="noStrike" cap="none" dirty="0">
                          <a:solidFill>
                            <a:schemeClr val="bg2"/>
                          </a:solidFill>
                          <a:latin typeface="Montserrat"/>
                          <a:ea typeface="Montserrat"/>
                          <a:cs typeface="Montserrat"/>
                          <a:sym typeface="Montserrat"/>
                        </a:rPr>
                        <a:t> 8,542,613.76</a:t>
                      </a:r>
                      <a:endParaRPr sz="1200" b="1" u="none" strike="noStrike" cap="none" dirty="0">
                        <a:solidFill>
                          <a:schemeClr val="bg2"/>
                        </a:solidFill>
                        <a:latin typeface="Montserrat"/>
                        <a:ea typeface="Montserrat"/>
                        <a:cs typeface="Montserrat"/>
                        <a:sym typeface="Montserrat"/>
                      </a:endParaRPr>
                    </a:p>
                  </a:txBody>
                  <a:tcPr marL="73140" marR="73140" marT="73140" marB="73140">
                    <a:lnL w="19050" cap="flat" cmpd="sng">
                      <a:solidFill>
                        <a:srgbClr val="31538F"/>
                      </a:solidFill>
                      <a:prstDash val="solid"/>
                      <a:round/>
                      <a:headEnd type="none" w="sm" len="sm"/>
                      <a:tailEnd type="none" w="sm" len="sm"/>
                    </a:lnL>
                    <a:lnR w="19050" cap="flat" cmpd="sng">
                      <a:solidFill>
                        <a:srgbClr val="31538F"/>
                      </a:solidFill>
                      <a:prstDash val="solid"/>
                      <a:round/>
                      <a:headEnd type="none" w="sm" len="sm"/>
                      <a:tailEnd type="none" w="sm" len="sm"/>
                    </a:lnR>
                    <a:lnT w="19050" cap="flat" cmpd="sng">
                      <a:solidFill>
                        <a:srgbClr val="31538F"/>
                      </a:solidFill>
                      <a:prstDash val="solid"/>
                      <a:round/>
                      <a:headEnd type="none" w="sm" len="sm"/>
                      <a:tailEnd type="none" w="sm" len="sm"/>
                    </a:lnT>
                    <a:lnB w="19050" cap="flat" cmpd="sng">
                      <a:solidFill>
                        <a:srgbClr val="31538F"/>
                      </a:solidFill>
                      <a:prstDash val="solid"/>
                      <a:round/>
                      <a:headEnd type="none" w="sm" len="sm"/>
                      <a:tailEnd type="none" w="sm" len="sm"/>
                    </a:lnB>
                    <a:solidFill>
                      <a:schemeClr val="dk1"/>
                    </a:solidFill>
                  </a:tcPr>
                </a:tc>
                <a:extLst>
                  <a:ext uri="{0D108BD9-81ED-4DB2-BD59-A6C34878D82A}">
                    <a16:rowId xmlns:a16="http://schemas.microsoft.com/office/drawing/2014/main" val="10006"/>
                  </a:ext>
                </a:extLst>
              </a:tr>
            </a:tbl>
          </a:graphicData>
        </a:graphic>
      </p:graphicFrame>
      <p:pic>
        <p:nvPicPr>
          <p:cNvPr id="8" name="Picture 7" descr="A logo with a flower and heart&#10;&#10;Description automatically generated">
            <a:extLst>
              <a:ext uri="{FF2B5EF4-FFF2-40B4-BE49-F238E27FC236}">
                <a16:creationId xmlns:a16="http://schemas.microsoft.com/office/drawing/2014/main" id="{2C343E41-681F-045D-0819-AAD04FF7422B}"/>
              </a:ext>
            </a:extLst>
          </p:cNvPr>
          <p:cNvPicPr>
            <a:picLocks noChangeAspect="1"/>
          </p:cNvPicPr>
          <p:nvPr/>
        </p:nvPicPr>
        <p:blipFill>
          <a:blip r:embed="rId3"/>
          <a:stretch>
            <a:fillRect/>
          </a:stretch>
        </p:blipFill>
        <p:spPr>
          <a:xfrm>
            <a:off x="7222344" y="4140583"/>
            <a:ext cx="1485762" cy="662685"/>
          </a:xfrm>
          <a:prstGeom prst="rect">
            <a:avLst/>
          </a:prstGeom>
        </p:spPr>
      </p:pic>
      <p:pic>
        <p:nvPicPr>
          <p:cNvPr id="9" name="Picture 8">
            <a:extLst>
              <a:ext uri="{FF2B5EF4-FFF2-40B4-BE49-F238E27FC236}">
                <a16:creationId xmlns:a16="http://schemas.microsoft.com/office/drawing/2014/main" id="{7DABD1C5-742B-5143-9079-C0EF39F2833D}"/>
              </a:ext>
            </a:extLst>
          </p:cNvPr>
          <p:cNvPicPr>
            <a:picLocks noChangeAspect="1"/>
          </p:cNvPicPr>
          <p:nvPr/>
        </p:nvPicPr>
        <p:blipFill>
          <a:blip r:embed="rId4"/>
          <a:stretch>
            <a:fillRect/>
          </a:stretch>
        </p:blipFill>
        <p:spPr>
          <a:xfrm>
            <a:off x="7739211" y="535230"/>
            <a:ext cx="614876" cy="621487"/>
          </a:xfrm>
          <a:prstGeom prst="rect">
            <a:avLst/>
          </a:prstGeom>
        </p:spPr>
      </p:pic>
    </p:spTree>
    <p:extLst>
      <p:ext uri="{BB962C8B-B14F-4D97-AF65-F5344CB8AC3E}">
        <p14:creationId xmlns:p14="http://schemas.microsoft.com/office/powerpoint/2010/main" val="4158122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cxnSp>
        <p:nvCxnSpPr>
          <p:cNvPr id="42" name="Google Shape;42;p5"/>
          <p:cNvCxnSpPr/>
          <p:nvPr/>
        </p:nvCxnSpPr>
        <p:spPr>
          <a:xfrm>
            <a:off x="619020" y="4804343"/>
            <a:ext cx="7905960" cy="1260"/>
          </a:xfrm>
          <a:prstGeom prst="straightConnector1">
            <a:avLst/>
          </a:prstGeom>
          <a:noFill/>
          <a:ln w="19050" cap="flat" cmpd="sng">
            <a:solidFill>
              <a:schemeClr val="accent2"/>
            </a:solidFill>
            <a:prstDash val="solid"/>
            <a:round/>
            <a:headEnd type="none" w="sm" len="sm"/>
            <a:tailEnd type="none" w="sm" len="sm"/>
          </a:ln>
        </p:spPr>
      </p:cxnSp>
      <p:sp>
        <p:nvSpPr>
          <p:cNvPr id="4" name="Google Shape;103;p6">
            <a:extLst>
              <a:ext uri="{FF2B5EF4-FFF2-40B4-BE49-F238E27FC236}">
                <a16:creationId xmlns:a16="http://schemas.microsoft.com/office/drawing/2014/main" id="{671F54AC-7E3F-1BD8-D2D0-B5A05C4B1F69}"/>
              </a:ext>
            </a:extLst>
          </p:cNvPr>
          <p:cNvSpPr/>
          <p:nvPr/>
        </p:nvSpPr>
        <p:spPr>
          <a:xfrm>
            <a:off x="619021" y="432967"/>
            <a:ext cx="6735554" cy="333360"/>
          </a:xfrm>
          <a:prstGeom prst="rect">
            <a:avLst/>
          </a:prstGeom>
          <a:noFill/>
          <a:ln>
            <a:noFill/>
          </a:ln>
        </p:spPr>
        <p:txBody>
          <a:bodyPr spcFirstLastPara="1" wrap="square" lIns="0" tIns="0" rIns="0" bIns="0" anchor="b" anchorCtr="0">
            <a:noAutofit/>
          </a:bodyPr>
          <a:lstStyle/>
          <a:p>
            <a:pPr defTabSz="548627">
              <a:buSzPts val="2700"/>
              <a:defRPr/>
            </a:pPr>
            <a:r>
              <a:rPr lang="en-US" sz="2100" dirty="0">
                <a:solidFill>
                  <a:schemeClr val="accent2"/>
                </a:solidFill>
                <a:latin typeface="Montserrat SemiBold"/>
                <a:ea typeface="Montserrat SemiBold"/>
                <a:cs typeface="Montserrat SemiBold"/>
                <a:sym typeface="Montserrat SemiBold"/>
              </a:rPr>
              <a:t>Homemaker &amp; Home Health Aide  </a:t>
            </a:r>
          </a:p>
        </p:txBody>
      </p:sp>
      <p:sp>
        <p:nvSpPr>
          <p:cNvPr id="6" name="Rectangle: Rounded Corners 5">
            <a:extLst>
              <a:ext uri="{FF2B5EF4-FFF2-40B4-BE49-F238E27FC236}">
                <a16:creationId xmlns:a16="http://schemas.microsoft.com/office/drawing/2014/main" id="{BAA5A0FC-E5CD-2530-3098-3B45D34329F5}"/>
              </a:ext>
            </a:extLst>
          </p:cNvPr>
          <p:cNvSpPr/>
          <p:nvPr/>
        </p:nvSpPr>
        <p:spPr>
          <a:xfrm>
            <a:off x="485379" y="1106209"/>
            <a:ext cx="6510790" cy="3490014"/>
          </a:xfrm>
          <a:prstGeom prst="roundRect">
            <a:avLst/>
          </a:prstGeom>
          <a:solidFill>
            <a:schemeClr val="accent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48627">
              <a:buSzPts val="1700"/>
              <a:defRPr/>
            </a:pPr>
            <a:endParaRPr lang="en-US" sz="1680" b="1">
              <a:solidFill>
                <a:srgbClr val="F7F7F7"/>
              </a:solidFill>
              <a:highlight>
                <a:srgbClr val="00587A"/>
              </a:highlight>
              <a:latin typeface="Montserrat"/>
              <a:ea typeface="Montserrat"/>
              <a:cs typeface="Montserrat"/>
              <a:sym typeface="Montserrat"/>
            </a:endParaRPr>
          </a:p>
          <a:p>
            <a:pPr defTabSz="548627">
              <a:buSzPts val="1700"/>
              <a:defRPr/>
            </a:pPr>
            <a:endParaRPr lang="en-US" sz="1200">
              <a:solidFill>
                <a:srgbClr val="F7F7F7"/>
              </a:solidFill>
              <a:latin typeface="Montserrat"/>
              <a:ea typeface="Montserrat"/>
              <a:cs typeface="Montserrat"/>
              <a:sym typeface="Montserrat"/>
            </a:endParaRPr>
          </a:p>
        </p:txBody>
      </p:sp>
      <p:sp>
        <p:nvSpPr>
          <p:cNvPr id="7" name="Rectangle: Rounded Corners 6">
            <a:extLst>
              <a:ext uri="{FF2B5EF4-FFF2-40B4-BE49-F238E27FC236}">
                <a16:creationId xmlns:a16="http://schemas.microsoft.com/office/drawing/2014/main" id="{9578C8F3-B389-7F2F-F7A4-D1BECA8F1A4D}"/>
              </a:ext>
            </a:extLst>
          </p:cNvPr>
          <p:cNvSpPr/>
          <p:nvPr/>
        </p:nvSpPr>
        <p:spPr>
          <a:xfrm>
            <a:off x="5246915" y="2121606"/>
            <a:ext cx="3278066" cy="2130995"/>
          </a:xfrm>
          <a:prstGeom prst="roundRect">
            <a:avLst/>
          </a:prstGeom>
          <a:solidFill>
            <a:srgbClr val="FFFFFF"/>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27"/>
            <a:endParaRPr lang="en-US" sz="1050" b="1">
              <a:solidFill>
                <a:srgbClr val="00587A"/>
              </a:solidFill>
              <a:latin typeface="Montserrat Medium" panose="00000600000000000000" pitchFamily="2" charset="0"/>
            </a:endParaRPr>
          </a:p>
          <a:p>
            <a:pPr algn="ctr" defTabSz="548627"/>
            <a:endParaRPr lang="en-US" sz="1050" b="1">
              <a:solidFill>
                <a:srgbClr val="00587A"/>
              </a:solidFill>
              <a:latin typeface="Montserrat Medium" panose="00000600000000000000" pitchFamily="2" charset="0"/>
            </a:endParaRPr>
          </a:p>
          <a:p>
            <a:pPr algn="ctr" defTabSz="548627"/>
            <a:endParaRPr lang="en-US" sz="1050" b="1">
              <a:solidFill>
                <a:srgbClr val="00587A"/>
              </a:solidFill>
              <a:latin typeface="Montserrat Medium" panose="00000600000000000000" pitchFamily="2" charset="0"/>
            </a:endParaRPr>
          </a:p>
          <a:p>
            <a:pPr algn="ctr" defTabSz="548627"/>
            <a:endParaRPr lang="en-US" sz="1050" b="1">
              <a:solidFill>
                <a:srgbClr val="00587A"/>
              </a:solidFill>
              <a:latin typeface="Montserrat Medium" panose="00000600000000000000" pitchFamily="2" charset="0"/>
            </a:endParaRPr>
          </a:p>
          <a:p>
            <a:pPr algn="ctr" defTabSz="548627"/>
            <a:endParaRPr lang="en-US" sz="1050" b="1">
              <a:solidFill>
                <a:srgbClr val="00587A"/>
              </a:solidFill>
              <a:latin typeface="Montserrat Medium" panose="00000600000000000000" pitchFamily="2" charset="0"/>
            </a:endParaRPr>
          </a:p>
          <a:p>
            <a:pPr algn="ctr" defTabSz="548627"/>
            <a:endParaRPr lang="en-US" sz="1050" b="1">
              <a:solidFill>
                <a:srgbClr val="00587A"/>
              </a:solidFill>
              <a:latin typeface="Montserrat Medium" panose="00000600000000000000" pitchFamily="2" charset="0"/>
            </a:endParaRPr>
          </a:p>
          <a:p>
            <a:pPr algn="ctr" defTabSz="548627"/>
            <a:endParaRPr lang="en-US" b="1">
              <a:solidFill>
                <a:srgbClr val="00587A"/>
              </a:solidFill>
              <a:latin typeface="Montserrat Black" panose="00000A00000000000000" pitchFamily="2" charset="0"/>
            </a:endParaRPr>
          </a:p>
          <a:p>
            <a:pPr defTabSz="548627"/>
            <a:endParaRPr lang="en-US" sz="1050" b="1">
              <a:solidFill>
                <a:srgbClr val="00587A"/>
              </a:solidFill>
              <a:latin typeface="Montserrat Medium" panose="00000600000000000000" pitchFamily="2" charset="0"/>
            </a:endParaRPr>
          </a:p>
          <a:p>
            <a:pPr defTabSz="548627"/>
            <a:endParaRPr lang="en-US" sz="1050" b="1">
              <a:solidFill>
                <a:srgbClr val="00587A"/>
              </a:solidFill>
              <a:latin typeface="Montserrat Medium" panose="00000600000000000000" pitchFamily="2" charset="0"/>
            </a:endParaRPr>
          </a:p>
          <a:p>
            <a:pPr algn="ctr" defTabSz="548627"/>
            <a:endParaRPr lang="en-US" sz="1050" b="1">
              <a:solidFill>
                <a:srgbClr val="00587A"/>
              </a:solidFill>
              <a:latin typeface="Montserrat Medium" panose="00000600000000000000" pitchFamily="2" charset="0"/>
            </a:endParaRPr>
          </a:p>
          <a:p>
            <a:pPr algn="ctr" defTabSz="548627"/>
            <a:endParaRPr lang="en-US" sz="1050" b="1">
              <a:solidFill>
                <a:srgbClr val="00587A"/>
              </a:solidFill>
              <a:latin typeface="Montserrat Medium" panose="00000600000000000000" pitchFamily="2" charset="0"/>
            </a:endParaRPr>
          </a:p>
          <a:p>
            <a:pPr algn="ctr" defTabSz="548627"/>
            <a:endParaRPr lang="en-US" sz="1050" b="1">
              <a:solidFill>
                <a:srgbClr val="00587A"/>
              </a:solidFill>
              <a:latin typeface="Montserrat Medium" panose="00000600000000000000" pitchFamily="2" charset="0"/>
            </a:endParaRPr>
          </a:p>
          <a:p>
            <a:pPr algn="ctr" defTabSz="548627"/>
            <a:endParaRPr lang="en-US" sz="1050" b="1">
              <a:solidFill>
                <a:srgbClr val="00587A"/>
              </a:solidFill>
              <a:latin typeface="Montserrat Medium" panose="00000600000000000000" pitchFamily="2" charset="0"/>
            </a:endParaRPr>
          </a:p>
          <a:p>
            <a:pPr algn="ctr" defTabSz="548627"/>
            <a:r>
              <a:rPr lang="en-US" sz="1050">
                <a:solidFill>
                  <a:srgbClr val="00587A"/>
                </a:solidFill>
                <a:latin typeface="Montserrat Medium" panose="00000600000000000000" pitchFamily="2" charset="0"/>
              </a:rPr>
              <a:t> </a:t>
            </a:r>
          </a:p>
        </p:txBody>
      </p:sp>
      <p:sp>
        <p:nvSpPr>
          <p:cNvPr id="16" name="TextBox 15">
            <a:extLst>
              <a:ext uri="{FF2B5EF4-FFF2-40B4-BE49-F238E27FC236}">
                <a16:creationId xmlns:a16="http://schemas.microsoft.com/office/drawing/2014/main" id="{36D14FC4-1D43-E4A9-62B0-D9E93ADCEE68}"/>
              </a:ext>
            </a:extLst>
          </p:cNvPr>
          <p:cNvSpPr txBox="1"/>
          <p:nvPr/>
        </p:nvSpPr>
        <p:spPr>
          <a:xfrm>
            <a:off x="802450" y="1243516"/>
            <a:ext cx="5933328" cy="2185214"/>
          </a:xfrm>
          <a:prstGeom prst="rect">
            <a:avLst/>
          </a:prstGeom>
          <a:noFill/>
        </p:spPr>
        <p:txBody>
          <a:bodyPr wrap="square" rtlCol="0">
            <a:spAutoFit/>
          </a:bodyPr>
          <a:lstStyle/>
          <a:p>
            <a:pPr defTabSz="548627">
              <a:buSzPts val="1700"/>
              <a:defRPr/>
            </a:pPr>
            <a:r>
              <a:rPr lang="en-US" sz="1500" b="1" dirty="0">
                <a:solidFill>
                  <a:srgbClr val="E7E6E6"/>
                </a:solidFill>
                <a:latin typeface="Montserrat"/>
                <a:ea typeface="Montserrat"/>
                <a:cs typeface="Montserrat"/>
                <a:sym typeface="Montserrat"/>
              </a:rPr>
              <a:t>The Community Care Network (CCN) offers Home Health Aide/Homemaker and Respite Care programs for eligible veterans to receive home care services. This is a health program over a pension program.</a:t>
            </a:r>
          </a:p>
          <a:p>
            <a:pPr defTabSz="548627">
              <a:buSzPts val="1700"/>
              <a:defRPr/>
            </a:pPr>
            <a:endParaRPr lang="en-US" b="1" dirty="0">
              <a:solidFill>
                <a:srgbClr val="E7E6E6"/>
              </a:solidFill>
              <a:latin typeface="Montserrat"/>
              <a:ea typeface="Montserrat"/>
              <a:cs typeface="Montserrat"/>
              <a:sym typeface="Montserrat"/>
            </a:endParaRPr>
          </a:p>
          <a:p>
            <a:pPr defTabSz="548627">
              <a:buSzPts val="1700"/>
              <a:defRPr/>
            </a:pPr>
            <a:r>
              <a:rPr lang="en-US" b="1" dirty="0">
                <a:solidFill>
                  <a:srgbClr val="E7E6E6"/>
                </a:solidFill>
                <a:latin typeface="Montserrat"/>
                <a:ea typeface="Montserrat"/>
                <a:cs typeface="Montserrat"/>
                <a:sym typeface="Montserrat"/>
              </a:rPr>
              <a:t>The CCN is divided into five regions</a:t>
            </a:r>
          </a:p>
          <a:p>
            <a:pPr defTabSz="548627">
              <a:buSzPts val="1700"/>
              <a:defRPr/>
            </a:pPr>
            <a:endParaRPr lang="en-US" b="1" dirty="0">
              <a:solidFill>
                <a:srgbClr val="E7E6E6"/>
              </a:solidFill>
              <a:latin typeface="Montserrat"/>
              <a:ea typeface="Montserrat"/>
              <a:cs typeface="Montserrat"/>
              <a:sym typeface="Montserrat"/>
            </a:endParaRPr>
          </a:p>
          <a:p>
            <a:pPr defTabSz="548627">
              <a:buSzPts val="1700"/>
              <a:defRPr/>
            </a:pPr>
            <a:endParaRPr lang="en-US" b="1" dirty="0">
              <a:solidFill>
                <a:srgbClr val="E7E6E6"/>
              </a:solidFill>
              <a:latin typeface="Montserrat"/>
              <a:ea typeface="Montserrat"/>
              <a:cs typeface="Montserrat"/>
              <a:sym typeface="Montserrat"/>
            </a:endParaRPr>
          </a:p>
        </p:txBody>
      </p:sp>
      <p:pic>
        <p:nvPicPr>
          <p:cNvPr id="2" name="Picture 1">
            <a:extLst>
              <a:ext uri="{FF2B5EF4-FFF2-40B4-BE49-F238E27FC236}">
                <a16:creationId xmlns:a16="http://schemas.microsoft.com/office/drawing/2014/main" id="{C80A2841-C9B3-4F42-9884-2AC2FFBAB18E}"/>
              </a:ext>
            </a:extLst>
          </p:cNvPr>
          <p:cNvPicPr>
            <a:picLocks noChangeAspect="1"/>
          </p:cNvPicPr>
          <p:nvPr/>
        </p:nvPicPr>
        <p:blipFill>
          <a:blip r:embed="rId3"/>
          <a:stretch>
            <a:fillRect/>
          </a:stretch>
        </p:blipFill>
        <p:spPr>
          <a:xfrm>
            <a:off x="7609594" y="582598"/>
            <a:ext cx="614876" cy="621487"/>
          </a:xfrm>
          <a:prstGeom prst="rect">
            <a:avLst/>
          </a:prstGeom>
        </p:spPr>
      </p:pic>
      <p:pic>
        <p:nvPicPr>
          <p:cNvPr id="9" name="Picture 8">
            <a:extLst>
              <a:ext uri="{FF2B5EF4-FFF2-40B4-BE49-F238E27FC236}">
                <a16:creationId xmlns:a16="http://schemas.microsoft.com/office/drawing/2014/main" id="{10E21BCE-3046-6B6D-2CE9-E9FED662418A}"/>
              </a:ext>
            </a:extLst>
          </p:cNvPr>
          <p:cNvPicPr>
            <a:picLocks noChangeAspect="1"/>
          </p:cNvPicPr>
          <p:nvPr/>
        </p:nvPicPr>
        <p:blipFill>
          <a:blip r:embed="rId4"/>
          <a:stretch>
            <a:fillRect/>
          </a:stretch>
        </p:blipFill>
        <p:spPr>
          <a:xfrm>
            <a:off x="5522685" y="2409820"/>
            <a:ext cx="2701785" cy="1627471"/>
          </a:xfrm>
          <a:prstGeom prst="rect">
            <a:avLst/>
          </a:prstGeom>
        </p:spPr>
      </p:pic>
      <p:sp>
        <p:nvSpPr>
          <p:cNvPr id="10" name="TextBox 9">
            <a:extLst>
              <a:ext uri="{FF2B5EF4-FFF2-40B4-BE49-F238E27FC236}">
                <a16:creationId xmlns:a16="http://schemas.microsoft.com/office/drawing/2014/main" id="{34A00432-5A44-F8B3-9C79-E8C9674D6802}"/>
              </a:ext>
            </a:extLst>
          </p:cNvPr>
          <p:cNvSpPr txBox="1"/>
          <p:nvPr/>
        </p:nvSpPr>
        <p:spPr>
          <a:xfrm>
            <a:off x="802450" y="3145899"/>
            <a:ext cx="4001779" cy="1550233"/>
          </a:xfrm>
          <a:prstGeom prst="rect">
            <a:avLst/>
          </a:prstGeom>
          <a:noFill/>
        </p:spPr>
        <p:txBody>
          <a:bodyPr wrap="square">
            <a:spAutoFit/>
          </a:bodyPr>
          <a:lstStyle/>
          <a:p>
            <a:pPr marR="0" lvl="0" algn="l" defTabSz="548640" rtl="0" eaLnBrk="1" fontAlgn="auto" latinLnBrk="0" hangingPunct="1">
              <a:lnSpc>
                <a:spcPct val="114000"/>
              </a:lnSpc>
              <a:spcBef>
                <a:spcPts val="0"/>
              </a:spcBef>
              <a:spcAft>
                <a:spcPts val="240"/>
              </a:spcAft>
              <a:buClr>
                <a:srgbClr val="7DD8C7"/>
              </a:buClr>
              <a:buSzPct val="75000"/>
              <a:tabLst/>
              <a:defRPr/>
            </a:pPr>
            <a:r>
              <a:rPr kumimoji="0" lang="en-US" sz="1080" b="1" i="0" u="none" strike="noStrike" kern="0" cap="none" spc="0" normalizeH="0" baseline="0" noProof="0" dirty="0">
                <a:ln>
                  <a:noFill/>
                </a:ln>
                <a:solidFill>
                  <a:srgbClr val="FFFFFF"/>
                </a:solidFill>
                <a:effectLst/>
                <a:uLnTx/>
                <a:uFillTx/>
                <a:latin typeface="Montserrat SemiBold" panose="00000700000000000000" pitchFamily="2" charset="0"/>
                <a:ea typeface="+mn-ea"/>
                <a:cs typeface="Arial"/>
                <a:sym typeface="Montserrat Light"/>
              </a:rPr>
              <a:t>Homemaker services typically include assistance with household tasks.</a:t>
            </a:r>
            <a:endParaRPr lang="en-US" sz="1080" b="1" dirty="0">
              <a:solidFill>
                <a:srgbClr val="FFFFFF"/>
              </a:solidFill>
              <a:latin typeface="Montserrat SemiBold" panose="00000700000000000000" pitchFamily="2" charset="0"/>
              <a:ea typeface="+mn-ea"/>
              <a:sym typeface="Montserrat Light"/>
            </a:endParaRPr>
          </a:p>
          <a:p>
            <a:pPr marR="0" lvl="0" algn="l" defTabSz="548640" rtl="0" eaLnBrk="1" fontAlgn="auto" latinLnBrk="0" hangingPunct="1">
              <a:lnSpc>
                <a:spcPct val="114000"/>
              </a:lnSpc>
              <a:spcBef>
                <a:spcPts val="0"/>
              </a:spcBef>
              <a:spcAft>
                <a:spcPts val="240"/>
              </a:spcAft>
              <a:buClr>
                <a:srgbClr val="7DD8C7"/>
              </a:buClr>
              <a:buSzPct val="75000"/>
              <a:tabLst/>
              <a:defRPr/>
            </a:pPr>
            <a:endParaRPr lang="en-US" sz="1080" b="1" dirty="0">
              <a:solidFill>
                <a:srgbClr val="FFFFFF"/>
              </a:solidFill>
              <a:latin typeface="Montserrat SemiBold" panose="00000700000000000000" pitchFamily="2" charset="0"/>
              <a:ea typeface="+mn-ea"/>
              <a:sym typeface="Montserrat Light"/>
            </a:endParaRPr>
          </a:p>
          <a:p>
            <a:pPr marR="0" lvl="0" algn="l" defTabSz="548640" rtl="0" eaLnBrk="1" fontAlgn="auto" latinLnBrk="0" hangingPunct="1">
              <a:lnSpc>
                <a:spcPct val="114000"/>
              </a:lnSpc>
              <a:spcBef>
                <a:spcPts val="0"/>
              </a:spcBef>
              <a:spcAft>
                <a:spcPts val="240"/>
              </a:spcAft>
              <a:buClr>
                <a:srgbClr val="7DD8C7"/>
              </a:buClr>
              <a:buSzPct val="75000"/>
              <a:tabLst/>
              <a:defRPr/>
            </a:pPr>
            <a:r>
              <a:rPr lang="en-US" sz="1200" b="1" dirty="0">
                <a:solidFill>
                  <a:srgbClr val="FFFFFF"/>
                </a:solidFill>
                <a:latin typeface="Montserrat SemiBold" panose="00000700000000000000" pitchFamily="2" charset="0"/>
                <a:ea typeface="+mn-ea"/>
                <a:sym typeface="Montserrat Light"/>
              </a:rPr>
              <a:t>Home health aide services involve more direct and personal care.</a:t>
            </a:r>
            <a:endParaRPr kumimoji="0" lang="en-US" sz="1200" b="1" i="0" u="none" strike="noStrike" kern="0" cap="none" spc="0" normalizeH="0" baseline="0" noProof="0" dirty="0">
              <a:ln>
                <a:noFill/>
              </a:ln>
              <a:solidFill>
                <a:srgbClr val="7DD8C7"/>
              </a:solidFill>
              <a:effectLst/>
              <a:uLnTx/>
              <a:uFillTx/>
              <a:latin typeface="Montserrat Black" panose="00000A00000000000000" pitchFamily="2" charset="0"/>
              <a:ea typeface="+mn-ea"/>
              <a:cs typeface="Arial"/>
              <a:sym typeface="Montserrat Light"/>
            </a:endParaRPr>
          </a:p>
          <a:p>
            <a:pPr marL="171450" marR="0" lvl="0" indent="-171450" algn="l" defTabSz="548640" rtl="0" eaLnBrk="1" fontAlgn="auto" latinLnBrk="0" hangingPunct="1">
              <a:lnSpc>
                <a:spcPct val="114000"/>
              </a:lnSpc>
              <a:spcBef>
                <a:spcPts val="0"/>
              </a:spcBef>
              <a:spcAft>
                <a:spcPts val="240"/>
              </a:spcAft>
              <a:buClr>
                <a:srgbClr val="FFFFFF"/>
              </a:buClr>
              <a:buSzPts val="1800"/>
              <a:buFont typeface="Arial" panose="020B0604020202020204" pitchFamily="34" charset="0"/>
              <a:buChar char="•"/>
              <a:tabLst/>
              <a:defRPr/>
            </a:pPr>
            <a:endParaRPr lang="en-US" sz="1080" b="1" i="1" dirty="0">
              <a:solidFill>
                <a:srgbClr val="E7E6E6"/>
              </a:solidFill>
              <a:latin typeface="Montserrat SemiBold" panose="00000700000000000000" pitchFamily="2" charset="0"/>
              <a:ea typeface="+mn-ea"/>
              <a:sym typeface="Montserrat Light"/>
            </a:endParaRPr>
          </a:p>
          <a:p>
            <a:pPr marR="0" lvl="0" algn="l" defTabSz="548640" rtl="0" eaLnBrk="1" fontAlgn="auto" latinLnBrk="0" hangingPunct="1">
              <a:lnSpc>
                <a:spcPct val="114000"/>
              </a:lnSpc>
              <a:spcBef>
                <a:spcPts val="0"/>
              </a:spcBef>
              <a:spcAft>
                <a:spcPts val="240"/>
              </a:spcAft>
              <a:buClr>
                <a:srgbClr val="FFFFFF"/>
              </a:buClr>
              <a:buSzPts val="1800"/>
              <a:tabLst/>
              <a:defRPr/>
            </a:pPr>
            <a:endParaRPr kumimoji="0" lang="en-US" sz="1080" b="1" i="0" u="none" strike="noStrike" kern="0" cap="none" spc="0" normalizeH="0" baseline="0" noProof="0" dirty="0">
              <a:ln>
                <a:noFill/>
              </a:ln>
              <a:solidFill>
                <a:srgbClr val="7DD8C7"/>
              </a:solidFill>
              <a:effectLst/>
              <a:uLnTx/>
              <a:uFillTx/>
              <a:latin typeface="Montserrat Black" panose="00000A00000000000000" pitchFamily="2" charset="0"/>
              <a:ea typeface="+mn-ea"/>
              <a:cs typeface="Arial"/>
              <a:sym typeface="Montserrat Light"/>
            </a:endParaRPr>
          </a:p>
        </p:txBody>
      </p:sp>
      <p:pic>
        <p:nvPicPr>
          <p:cNvPr id="5" name="Picture 4" descr="A logo with a heart and flower&#10;&#10;Description automatically generated">
            <a:extLst>
              <a:ext uri="{FF2B5EF4-FFF2-40B4-BE49-F238E27FC236}">
                <a16:creationId xmlns:a16="http://schemas.microsoft.com/office/drawing/2014/main" id="{C5586216-1ECC-D7C0-F89A-E6C20D082A5D}"/>
              </a:ext>
            </a:extLst>
          </p:cNvPr>
          <p:cNvPicPr>
            <a:picLocks noChangeAspect="1"/>
          </p:cNvPicPr>
          <p:nvPr/>
        </p:nvPicPr>
        <p:blipFill>
          <a:blip r:embed="rId5"/>
          <a:stretch>
            <a:fillRect/>
          </a:stretch>
        </p:blipFill>
        <p:spPr>
          <a:xfrm>
            <a:off x="7893389" y="4037291"/>
            <a:ext cx="1270199" cy="857656"/>
          </a:xfrm>
          <a:prstGeom prst="rect">
            <a:avLst/>
          </a:prstGeom>
        </p:spPr>
      </p:pic>
    </p:spTree>
    <p:extLst>
      <p:ext uri="{BB962C8B-B14F-4D97-AF65-F5344CB8AC3E}">
        <p14:creationId xmlns:p14="http://schemas.microsoft.com/office/powerpoint/2010/main" val="382065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cxnSp>
        <p:nvCxnSpPr>
          <p:cNvPr id="42" name="Google Shape;42;p5"/>
          <p:cNvCxnSpPr/>
          <p:nvPr/>
        </p:nvCxnSpPr>
        <p:spPr>
          <a:xfrm>
            <a:off x="619020" y="4804343"/>
            <a:ext cx="7905960" cy="1260"/>
          </a:xfrm>
          <a:prstGeom prst="straightConnector1">
            <a:avLst/>
          </a:prstGeom>
          <a:noFill/>
          <a:ln w="19050" cap="flat" cmpd="sng">
            <a:solidFill>
              <a:schemeClr val="accent2"/>
            </a:solidFill>
            <a:prstDash val="solid"/>
            <a:round/>
            <a:headEnd type="none" w="sm" len="sm"/>
            <a:tailEnd type="none" w="sm" len="sm"/>
          </a:ln>
        </p:spPr>
      </p:cxnSp>
      <p:sp>
        <p:nvSpPr>
          <p:cNvPr id="4" name="Google Shape;103;p6">
            <a:extLst>
              <a:ext uri="{FF2B5EF4-FFF2-40B4-BE49-F238E27FC236}">
                <a16:creationId xmlns:a16="http://schemas.microsoft.com/office/drawing/2014/main" id="{671F54AC-7E3F-1BD8-D2D0-B5A05C4B1F69}"/>
              </a:ext>
            </a:extLst>
          </p:cNvPr>
          <p:cNvSpPr/>
          <p:nvPr/>
        </p:nvSpPr>
        <p:spPr>
          <a:xfrm>
            <a:off x="619020" y="432967"/>
            <a:ext cx="6735554" cy="333360"/>
          </a:xfrm>
          <a:prstGeom prst="rect">
            <a:avLst/>
          </a:prstGeom>
          <a:noFill/>
          <a:ln>
            <a:noFill/>
          </a:ln>
        </p:spPr>
        <p:txBody>
          <a:bodyPr spcFirstLastPara="1" wrap="square" lIns="0" tIns="0" rIns="0" bIns="0" anchor="b" anchorCtr="0">
            <a:noAutofit/>
          </a:bodyPr>
          <a:lstStyle/>
          <a:p>
            <a:pPr defTabSz="548640">
              <a:buSzPts val="2700"/>
              <a:defRPr/>
            </a:pPr>
            <a:r>
              <a:rPr lang="en-US" sz="2100" dirty="0">
                <a:solidFill>
                  <a:schemeClr val="accent2"/>
                </a:solidFill>
                <a:latin typeface="Montserrat SemiBold"/>
                <a:ea typeface="Montserrat SemiBold"/>
                <a:cs typeface="Montserrat SemiBold"/>
                <a:sym typeface="Montserrat SemiBold"/>
              </a:rPr>
              <a:t>What does it look like? </a:t>
            </a:r>
          </a:p>
        </p:txBody>
      </p:sp>
      <p:sp>
        <p:nvSpPr>
          <p:cNvPr id="6" name="Rectangle: Rounded Corners 5">
            <a:extLst>
              <a:ext uri="{FF2B5EF4-FFF2-40B4-BE49-F238E27FC236}">
                <a16:creationId xmlns:a16="http://schemas.microsoft.com/office/drawing/2014/main" id="{BAA5A0FC-E5CD-2530-3098-3B45D34329F5}"/>
              </a:ext>
            </a:extLst>
          </p:cNvPr>
          <p:cNvSpPr/>
          <p:nvPr/>
        </p:nvSpPr>
        <p:spPr>
          <a:xfrm>
            <a:off x="485378" y="1106209"/>
            <a:ext cx="6510790" cy="3066792"/>
          </a:xfrm>
          <a:prstGeom prst="roundRect">
            <a:avLst/>
          </a:prstGeom>
          <a:solidFill>
            <a:schemeClr val="accent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48640">
              <a:buSzPts val="1700"/>
              <a:defRPr/>
            </a:pPr>
            <a:endParaRPr lang="en-US" sz="1680" b="1">
              <a:solidFill>
                <a:srgbClr val="F7F7F7"/>
              </a:solidFill>
              <a:highlight>
                <a:srgbClr val="00587A"/>
              </a:highlight>
              <a:latin typeface="Montserrat"/>
              <a:ea typeface="Montserrat"/>
              <a:cs typeface="Montserrat"/>
              <a:sym typeface="Montserrat"/>
            </a:endParaRPr>
          </a:p>
          <a:p>
            <a:pPr defTabSz="548640">
              <a:buSzPts val="1700"/>
              <a:defRPr/>
            </a:pPr>
            <a:endParaRPr lang="en-US" sz="1200">
              <a:solidFill>
                <a:srgbClr val="F7F7F7"/>
              </a:solidFill>
              <a:latin typeface="Montserrat"/>
              <a:ea typeface="Montserrat"/>
              <a:cs typeface="Montserrat"/>
              <a:sym typeface="Montserrat"/>
            </a:endParaRPr>
          </a:p>
        </p:txBody>
      </p:sp>
      <p:sp>
        <p:nvSpPr>
          <p:cNvPr id="7" name="Rectangle: Rounded Corners 6">
            <a:extLst>
              <a:ext uri="{FF2B5EF4-FFF2-40B4-BE49-F238E27FC236}">
                <a16:creationId xmlns:a16="http://schemas.microsoft.com/office/drawing/2014/main" id="{9578C8F3-B389-7F2F-F7A4-D1BECA8F1A4D}"/>
              </a:ext>
            </a:extLst>
          </p:cNvPr>
          <p:cNvSpPr/>
          <p:nvPr/>
        </p:nvSpPr>
        <p:spPr>
          <a:xfrm>
            <a:off x="5864304" y="2347934"/>
            <a:ext cx="2139813" cy="1973452"/>
          </a:xfrm>
          <a:prstGeom prst="roundRect">
            <a:avLst/>
          </a:prstGeom>
          <a:solidFill>
            <a:schemeClr val="accent2"/>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r>
              <a:rPr lang="en-US" b="1" dirty="0">
                <a:solidFill>
                  <a:schemeClr val="bg1"/>
                </a:solidFill>
                <a:latin typeface="Montserrat Black" panose="00000A00000000000000" pitchFamily="2" charset="0"/>
              </a:rPr>
              <a:t>Contact  Today</a:t>
            </a:r>
          </a:p>
          <a:p>
            <a:pPr algn="ctr" defTabSz="548640"/>
            <a:endParaRPr lang="en-US" b="1" dirty="0">
              <a:solidFill>
                <a:schemeClr val="bg1"/>
              </a:solidFill>
              <a:latin typeface="Montserrat Black" panose="00000A00000000000000" pitchFamily="2" charset="0"/>
            </a:endParaRPr>
          </a:p>
          <a:p>
            <a:pPr lvl="0">
              <a:buClr>
                <a:srgbClr val="00587A"/>
              </a:buClr>
              <a:buSzPct val="75000"/>
            </a:pPr>
            <a:r>
              <a:rPr lang="en-US" sz="1050" dirty="0">
                <a:solidFill>
                  <a:schemeClr val="bg1"/>
                </a:solidFill>
                <a:latin typeface="Montserrat SemiBold" panose="00000700000000000000" pitchFamily="2" charset="0"/>
              </a:rPr>
              <a:t>For an in person / over the phone consultation to assess and put together a Home Care Plan specially designed for YOU !!</a:t>
            </a:r>
            <a:endParaRPr lang="en-US" sz="1050" b="1" dirty="0">
              <a:solidFill>
                <a:srgbClr val="00587A"/>
              </a:solidFill>
              <a:latin typeface="Montserrat Medium" panose="00000600000000000000" pitchFamily="2" charset="0"/>
            </a:endParaRPr>
          </a:p>
          <a:p>
            <a:pP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r>
              <a:rPr lang="en-US" sz="1050" dirty="0">
                <a:solidFill>
                  <a:srgbClr val="00587A"/>
                </a:solidFill>
                <a:latin typeface="Montserrat Medium" panose="00000600000000000000" pitchFamily="2" charset="0"/>
              </a:rPr>
              <a:t> </a:t>
            </a:r>
          </a:p>
        </p:txBody>
      </p:sp>
      <p:sp>
        <p:nvSpPr>
          <p:cNvPr id="17" name="TextBox 16">
            <a:extLst>
              <a:ext uri="{FF2B5EF4-FFF2-40B4-BE49-F238E27FC236}">
                <a16:creationId xmlns:a16="http://schemas.microsoft.com/office/drawing/2014/main" id="{D433E948-381D-B161-88C1-3C0482038B96}"/>
              </a:ext>
            </a:extLst>
          </p:cNvPr>
          <p:cNvSpPr txBox="1"/>
          <p:nvPr/>
        </p:nvSpPr>
        <p:spPr>
          <a:xfrm>
            <a:off x="837890" y="1397668"/>
            <a:ext cx="4786301" cy="2989088"/>
          </a:xfrm>
          <a:prstGeom prst="rect">
            <a:avLst/>
          </a:prstGeom>
          <a:noFill/>
        </p:spPr>
        <p:txBody>
          <a:bodyPr wrap="square" rtlCol="0">
            <a:spAutoFit/>
          </a:bodyPr>
          <a:lstStyle/>
          <a:p>
            <a:pPr marL="0" marR="0">
              <a:lnSpc>
                <a:spcPct val="107000"/>
              </a:lnSpc>
              <a:spcBef>
                <a:spcPts val="0"/>
              </a:spcBef>
              <a:spcAft>
                <a:spcPts val="800"/>
              </a:spcAft>
            </a:pPr>
            <a:r>
              <a:rPr lang="en-US" sz="1200" kern="100" dirty="0">
                <a:solidFill>
                  <a:srgbClr val="FFFF00"/>
                </a:solidFill>
                <a:effectLst/>
                <a:latin typeface="Montserrat SemiBold" panose="00000700000000000000" pitchFamily="2" charset="0"/>
                <a:ea typeface="Aptos" panose="020B0004020202020204" pitchFamily="34" charset="0"/>
                <a:cs typeface="Times New Roman" panose="02020603050405020304" pitchFamily="18" charset="0"/>
              </a:rPr>
              <a:t>What is HHA program?</a:t>
            </a:r>
          </a:p>
          <a:p>
            <a:pPr marL="0" marR="0">
              <a:lnSpc>
                <a:spcPct val="107000"/>
              </a:lnSpc>
              <a:spcBef>
                <a:spcPts val="0"/>
              </a:spcBef>
              <a:spcAft>
                <a:spcPts val="800"/>
              </a:spcAft>
            </a:pPr>
            <a:r>
              <a:rPr lang="en-US" sz="1000" kern="100" dirty="0">
                <a:solidFill>
                  <a:schemeClr val="bg1"/>
                </a:solidFill>
                <a:effectLst/>
                <a:latin typeface="Montserrat SemiBold" panose="00000700000000000000" pitchFamily="2" charset="0"/>
                <a:ea typeface="Aptos" panose="020B0004020202020204" pitchFamily="34" charset="0"/>
                <a:cs typeface="Times New Roman" panose="02020603050405020304" pitchFamily="18" charset="0"/>
              </a:rPr>
              <a:t> Non skilled caregiving services available to qualifying Veterans paid for by the VA</a:t>
            </a:r>
          </a:p>
          <a:p>
            <a:pPr marR="0" lvl="0">
              <a:lnSpc>
                <a:spcPct val="107000"/>
              </a:lnSpc>
              <a:spcBef>
                <a:spcPts val="0"/>
              </a:spcBef>
              <a:spcAft>
                <a:spcPts val="800"/>
              </a:spcAft>
            </a:pPr>
            <a:r>
              <a:rPr lang="en-US" sz="1000" kern="100" dirty="0">
                <a:solidFill>
                  <a:schemeClr val="bg1"/>
                </a:solidFill>
                <a:effectLst/>
                <a:latin typeface="Montserrat SemiBold" panose="00000700000000000000" pitchFamily="2" charset="0"/>
                <a:ea typeface="Aptos" panose="020B0004020202020204" pitchFamily="34" charset="0"/>
                <a:cs typeface="Times New Roman" panose="02020603050405020304" pitchFamily="18" charset="0"/>
              </a:rPr>
              <a:t>Help with Activities of Daily Living (ADLS)</a:t>
            </a:r>
            <a:endParaRPr lang="en-US" sz="1080" b="1" dirty="0">
              <a:solidFill>
                <a:srgbClr val="FFFFFF"/>
              </a:solidFill>
              <a:latin typeface="Montserrat SemiBold" panose="00000700000000000000" pitchFamily="2" charset="0"/>
              <a:sym typeface="Montserrat Light"/>
            </a:endParaRPr>
          </a:p>
          <a:p>
            <a:pPr marL="171450" indent="-171450" defTabSz="548640">
              <a:lnSpc>
                <a:spcPct val="114000"/>
              </a:lnSpc>
              <a:spcAft>
                <a:spcPts val="240"/>
              </a:spcAft>
              <a:buClr>
                <a:srgbClr val="7DD8C7"/>
              </a:buClr>
              <a:buSzPct val="75000"/>
              <a:buFont typeface="Arial" panose="020B0604020202020204" pitchFamily="34" charset="0"/>
              <a:buChar char="•"/>
              <a:defRPr/>
            </a:pPr>
            <a:r>
              <a:rPr lang="en-US" sz="1080" b="1" dirty="0">
                <a:solidFill>
                  <a:srgbClr val="FFFFFF"/>
                </a:solidFill>
                <a:latin typeface="Montserrat SemiBold" panose="00000700000000000000" pitchFamily="2" charset="0"/>
                <a:sym typeface="Montserrat Light"/>
              </a:rPr>
              <a:t>Mobility and Independence</a:t>
            </a:r>
            <a:endParaRPr lang="en-US" sz="1080" b="1" dirty="0">
              <a:solidFill>
                <a:schemeClr val="bg2"/>
              </a:solidFill>
              <a:latin typeface="Montserrat Black" panose="00000A00000000000000" pitchFamily="2" charset="0"/>
              <a:ea typeface="+mn-ea"/>
              <a:sym typeface="Montserrat Light"/>
            </a:endParaRPr>
          </a:p>
          <a:p>
            <a:pPr marL="171450" indent="-171450" defTabSz="548640">
              <a:lnSpc>
                <a:spcPct val="114000"/>
              </a:lnSpc>
              <a:spcAft>
                <a:spcPts val="240"/>
              </a:spcAft>
              <a:buClr>
                <a:srgbClr val="7DD8C7"/>
              </a:buClr>
              <a:buSzPct val="75000"/>
              <a:buFont typeface="Arial" panose="020B0604020202020204" pitchFamily="34" charset="0"/>
              <a:buChar char="•"/>
              <a:defRPr/>
            </a:pPr>
            <a:r>
              <a:rPr lang="en-US" sz="1080" b="1" dirty="0">
                <a:solidFill>
                  <a:srgbClr val="FFFFFF"/>
                </a:solidFill>
                <a:latin typeface="Montserrat SemiBold" panose="00000700000000000000" pitchFamily="2" charset="0"/>
                <a:sym typeface="Montserrat Light"/>
              </a:rPr>
              <a:t>Medication Management</a:t>
            </a:r>
            <a:endParaRPr lang="en-US" sz="1080" b="1" dirty="0">
              <a:solidFill>
                <a:schemeClr val="bg2"/>
              </a:solidFill>
              <a:latin typeface="Montserrat Black" panose="00000A00000000000000" pitchFamily="2" charset="0"/>
              <a:ea typeface="+mn-ea"/>
              <a:sym typeface="Montserrat Light"/>
            </a:endParaRPr>
          </a:p>
          <a:p>
            <a:pPr marL="171450" indent="-171450" defTabSz="548640">
              <a:lnSpc>
                <a:spcPct val="114000"/>
              </a:lnSpc>
              <a:spcAft>
                <a:spcPts val="240"/>
              </a:spcAft>
              <a:buClr>
                <a:srgbClr val="7DD8C7"/>
              </a:buClr>
              <a:buSzPct val="75000"/>
              <a:buFont typeface="Arial" panose="020B0604020202020204" pitchFamily="34" charset="0"/>
              <a:buChar char="•"/>
              <a:defRPr/>
            </a:pPr>
            <a:r>
              <a:rPr lang="en-US" sz="1080" b="1" dirty="0">
                <a:solidFill>
                  <a:srgbClr val="FFFFFF"/>
                </a:solidFill>
                <a:latin typeface="Montserrat SemiBold" panose="00000700000000000000" pitchFamily="2" charset="0"/>
                <a:sym typeface="Montserrat Light"/>
              </a:rPr>
              <a:t>Housekeeping- Dishes, Cleaning, Laundry etc.</a:t>
            </a:r>
          </a:p>
          <a:p>
            <a:pPr marL="171450" indent="-171450" defTabSz="548640">
              <a:lnSpc>
                <a:spcPct val="114000"/>
              </a:lnSpc>
              <a:spcAft>
                <a:spcPts val="240"/>
              </a:spcAft>
              <a:buClr>
                <a:srgbClr val="7DD8C7"/>
              </a:buClr>
              <a:buSzPct val="75000"/>
              <a:buFont typeface="Arial" panose="020B0604020202020204" pitchFamily="34" charset="0"/>
              <a:buChar char="•"/>
              <a:defRPr/>
            </a:pPr>
            <a:r>
              <a:rPr lang="en-US" sz="1080" b="1" dirty="0">
                <a:solidFill>
                  <a:srgbClr val="FFFFFF"/>
                </a:solidFill>
                <a:latin typeface="Montserrat SemiBold" panose="00000700000000000000" pitchFamily="2" charset="0"/>
                <a:ea typeface="+mn-ea"/>
                <a:sym typeface="Montserrat Light"/>
              </a:rPr>
              <a:t>Co</a:t>
            </a:r>
            <a:r>
              <a:rPr lang="en-US" sz="1080" b="1" dirty="0">
                <a:solidFill>
                  <a:srgbClr val="FFFFFF"/>
                </a:solidFill>
                <a:latin typeface="Montserrat SemiBold" panose="00000700000000000000" pitchFamily="2" charset="0"/>
                <a:sym typeface="Montserrat Light"/>
              </a:rPr>
              <a:t>mpanionship and Emotional Support</a:t>
            </a:r>
          </a:p>
          <a:p>
            <a:pPr marL="171450" indent="-171450" defTabSz="548640">
              <a:lnSpc>
                <a:spcPct val="114000"/>
              </a:lnSpc>
              <a:spcAft>
                <a:spcPts val="240"/>
              </a:spcAft>
              <a:buClr>
                <a:srgbClr val="7DD8C7"/>
              </a:buClr>
              <a:buSzPct val="75000"/>
              <a:buFont typeface="Arial" panose="020B0604020202020204" pitchFamily="34" charset="0"/>
              <a:buChar char="•"/>
              <a:defRPr/>
            </a:pPr>
            <a:r>
              <a:rPr lang="en-US" sz="1080" b="1" dirty="0">
                <a:solidFill>
                  <a:srgbClr val="FFFFFF"/>
                </a:solidFill>
                <a:latin typeface="Montserrat SemiBold" panose="00000700000000000000" pitchFamily="2" charset="0"/>
                <a:ea typeface="+mn-ea"/>
                <a:sym typeface="Montserrat Light"/>
              </a:rPr>
              <a:t>Personal Care and Hygiene- Showers, Dressing, Grooming </a:t>
            </a:r>
            <a:r>
              <a:rPr lang="en-US" sz="1080" b="1" dirty="0" err="1">
                <a:solidFill>
                  <a:srgbClr val="FFFFFF"/>
                </a:solidFill>
                <a:latin typeface="Montserrat SemiBold" panose="00000700000000000000" pitchFamily="2" charset="0"/>
                <a:ea typeface="+mn-ea"/>
                <a:sym typeface="Montserrat Light"/>
              </a:rPr>
              <a:t>etc</a:t>
            </a:r>
            <a:endParaRPr lang="en-US" sz="1080" b="1" dirty="0">
              <a:solidFill>
                <a:srgbClr val="FFFFFF"/>
              </a:solidFill>
              <a:latin typeface="Montserrat SemiBold" panose="00000700000000000000" pitchFamily="2" charset="0"/>
              <a:ea typeface="+mn-ea"/>
              <a:sym typeface="Montserrat Light"/>
            </a:endParaRPr>
          </a:p>
          <a:p>
            <a:pPr marL="171450" indent="-171450" defTabSz="548640">
              <a:lnSpc>
                <a:spcPct val="114000"/>
              </a:lnSpc>
              <a:spcAft>
                <a:spcPts val="240"/>
              </a:spcAft>
              <a:buClr>
                <a:srgbClr val="7DD8C7"/>
              </a:buClr>
              <a:buSzPct val="75000"/>
              <a:buFont typeface="Arial" panose="020B0604020202020204" pitchFamily="34" charset="0"/>
              <a:buChar char="•"/>
              <a:defRPr/>
            </a:pPr>
            <a:r>
              <a:rPr lang="en-US" sz="1080" b="1" dirty="0">
                <a:solidFill>
                  <a:srgbClr val="FFFFFF"/>
                </a:solidFill>
                <a:latin typeface="Montserrat SemiBold" panose="00000700000000000000" pitchFamily="2" charset="0"/>
                <a:sym typeface="Montserrat Light"/>
              </a:rPr>
              <a:t>Dementia and Alzheimer’s</a:t>
            </a:r>
          </a:p>
          <a:p>
            <a:pPr marL="171450" indent="-171450" defTabSz="548640">
              <a:lnSpc>
                <a:spcPct val="114000"/>
              </a:lnSpc>
              <a:spcAft>
                <a:spcPts val="240"/>
              </a:spcAft>
              <a:buClr>
                <a:srgbClr val="7DD8C7"/>
              </a:buClr>
              <a:buSzPct val="75000"/>
              <a:buFont typeface="Arial" panose="020B0604020202020204" pitchFamily="34" charset="0"/>
              <a:buChar char="•"/>
              <a:defRPr/>
            </a:pPr>
            <a:r>
              <a:rPr lang="en-US" sz="1080" b="1" dirty="0">
                <a:solidFill>
                  <a:srgbClr val="FFFFFF"/>
                </a:solidFill>
                <a:latin typeface="Montserrat SemiBold" panose="00000700000000000000" pitchFamily="2" charset="0"/>
                <a:sym typeface="Montserrat Light"/>
              </a:rPr>
              <a:t>Hospice care</a:t>
            </a:r>
          </a:p>
          <a:p>
            <a:pPr marL="171450" indent="-171450" defTabSz="548640">
              <a:lnSpc>
                <a:spcPct val="114000"/>
              </a:lnSpc>
              <a:spcAft>
                <a:spcPts val="240"/>
              </a:spcAft>
              <a:buClr>
                <a:srgbClr val="7DD8C7"/>
              </a:buClr>
              <a:buSzPct val="75000"/>
              <a:buFont typeface="Arial" panose="020B0604020202020204" pitchFamily="34" charset="0"/>
              <a:buChar char="•"/>
              <a:defRPr/>
            </a:pPr>
            <a:endParaRPr lang="en-US" sz="1080" b="1" dirty="0">
              <a:solidFill>
                <a:srgbClr val="FFFFFF"/>
              </a:solidFill>
              <a:latin typeface="Montserrat SemiBold" panose="00000700000000000000" pitchFamily="2" charset="0"/>
              <a:sym typeface="Montserrat Light"/>
            </a:endParaRPr>
          </a:p>
          <a:p>
            <a:pPr marL="171450" indent="-171450" defTabSz="548640">
              <a:lnSpc>
                <a:spcPct val="114000"/>
              </a:lnSpc>
              <a:spcAft>
                <a:spcPts val="240"/>
              </a:spcAft>
              <a:buClr>
                <a:srgbClr val="7DD8C7"/>
              </a:buClr>
              <a:buSzPct val="75000"/>
              <a:buFont typeface="Arial" panose="020B0604020202020204" pitchFamily="34" charset="0"/>
              <a:buChar char="•"/>
              <a:defRPr/>
            </a:pPr>
            <a:endParaRPr lang="en-US" sz="1080" b="1" dirty="0">
              <a:solidFill>
                <a:schemeClr val="bg2"/>
              </a:solidFill>
              <a:latin typeface="Montserrat Black" panose="00000A00000000000000" pitchFamily="2" charset="0"/>
              <a:ea typeface="+mn-ea"/>
              <a:sym typeface="Montserrat Light"/>
            </a:endParaRPr>
          </a:p>
        </p:txBody>
      </p:sp>
      <p:pic>
        <p:nvPicPr>
          <p:cNvPr id="2" name="Picture 1">
            <a:extLst>
              <a:ext uri="{FF2B5EF4-FFF2-40B4-BE49-F238E27FC236}">
                <a16:creationId xmlns:a16="http://schemas.microsoft.com/office/drawing/2014/main" id="{C80A2841-C9B3-4F42-9884-2AC2FFBAB18E}"/>
              </a:ext>
            </a:extLst>
          </p:cNvPr>
          <p:cNvPicPr>
            <a:picLocks noChangeAspect="1"/>
          </p:cNvPicPr>
          <p:nvPr/>
        </p:nvPicPr>
        <p:blipFill>
          <a:blip r:embed="rId3"/>
          <a:stretch>
            <a:fillRect/>
          </a:stretch>
        </p:blipFill>
        <p:spPr>
          <a:xfrm>
            <a:off x="7696528" y="557900"/>
            <a:ext cx="615178" cy="621792"/>
          </a:xfrm>
          <a:prstGeom prst="rect">
            <a:avLst/>
          </a:prstGeom>
        </p:spPr>
      </p:pic>
      <p:pic>
        <p:nvPicPr>
          <p:cNvPr id="9" name="Graphic 8" descr="Document with solid fill">
            <a:extLst>
              <a:ext uri="{FF2B5EF4-FFF2-40B4-BE49-F238E27FC236}">
                <a16:creationId xmlns:a16="http://schemas.microsoft.com/office/drawing/2014/main" id="{C6E444B8-D500-0A0C-AB7E-808FC2BABE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8531" y="2754988"/>
            <a:ext cx="232229" cy="232229"/>
          </a:xfrm>
          <a:prstGeom prst="rect">
            <a:avLst/>
          </a:prstGeom>
        </p:spPr>
      </p:pic>
      <p:pic>
        <p:nvPicPr>
          <p:cNvPr id="8" name="Picture 7" descr="A logo with a heart and flower&#10;&#10;Description automatically generated">
            <a:extLst>
              <a:ext uri="{FF2B5EF4-FFF2-40B4-BE49-F238E27FC236}">
                <a16:creationId xmlns:a16="http://schemas.microsoft.com/office/drawing/2014/main" id="{69A2A614-0F6D-56EF-592A-BCC73C129CEF}"/>
              </a:ext>
            </a:extLst>
          </p:cNvPr>
          <p:cNvPicPr>
            <a:picLocks noChangeAspect="1"/>
          </p:cNvPicPr>
          <p:nvPr/>
        </p:nvPicPr>
        <p:blipFill>
          <a:blip r:embed="rId6"/>
          <a:stretch>
            <a:fillRect/>
          </a:stretch>
        </p:blipFill>
        <p:spPr>
          <a:xfrm>
            <a:off x="7470507" y="3829614"/>
            <a:ext cx="1604765" cy="1083559"/>
          </a:xfrm>
          <a:prstGeom prst="rect">
            <a:avLst/>
          </a:prstGeom>
        </p:spPr>
      </p:pic>
    </p:spTree>
    <p:extLst>
      <p:ext uri="{BB962C8B-B14F-4D97-AF65-F5344CB8AC3E}">
        <p14:creationId xmlns:p14="http://schemas.microsoft.com/office/powerpoint/2010/main" val="1213992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098FE-F01C-55C3-D66B-34E94CB3F9CB}"/>
              </a:ext>
            </a:extLst>
          </p:cNvPr>
          <p:cNvSpPr/>
          <p:nvPr/>
        </p:nvSpPr>
        <p:spPr>
          <a:xfrm>
            <a:off x="485377" y="823994"/>
            <a:ext cx="5783900" cy="1956784"/>
          </a:xfrm>
          <a:prstGeom prst="roundRect">
            <a:avLst/>
          </a:prstGeom>
          <a:solidFill>
            <a:schemeClr val="accent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a:lnSpc>
                <a:spcPct val="107000"/>
              </a:lnSpc>
              <a:spcBef>
                <a:spcPts val="0"/>
              </a:spcBef>
              <a:spcAft>
                <a:spcPts val="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-Qualifying Veteran</a:t>
            </a:r>
          </a:p>
          <a:p>
            <a:pPr marL="914400" marR="0">
              <a:lnSpc>
                <a:spcPct val="107000"/>
              </a:lnSpc>
              <a:spcBef>
                <a:spcPts val="0"/>
              </a:spcBef>
              <a:spcAft>
                <a:spcPts val="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-Must be enrolled in the VA health system</a:t>
            </a:r>
          </a:p>
          <a:p>
            <a:pPr marL="914400" marR="0">
              <a:lnSpc>
                <a:spcPct val="107000"/>
              </a:lnSpc>
              <a:spcBef>
                <a:spcPts val="0"/>
              </a:spcBef>
              <a:spcAft>
                <a:spcPts val="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-Must have need for caregiving services</a:t>
            </a:r>
          </a:p>
          <a:p>
            <a:pPr marL="91440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Google Shape;103;p6">
            <a:extLst>
              <a:ext uri="{FF2B5EF4-FFF2-40B4-BE49-F238E27FC236}">
                <a16:creationId xmlns:a16="http://schemas.microsoft.com/office/drawing/2014/main" id="{1C44E1CC-37B6-0E4F-FBBC-DE017A6340EE}"/>
              </a:ext>
            </a:extLst>
          </p:cNvPr>
          <p:cNvSpPr/>
          <p:nvPr/>
        </p:nvSpPr>
        <p:spPr>
          <a:xfrm>
            <a:off x="619020" y="432967"/>
            <a:ext cx="6735554" cy="333360"/>
          </a:xfrm>
          <a:prstGeom prst="rect">
            <a:avLst/>
          </a:prstGeom>
          <a:noFill/>
          <a:ln>
            <a:noFill/>
          </a:ln>
        </p:spPr>
        <p:txBody>
          <a:bodyPr spcFirstLastPara="1" wrap="square" lIns="0" tIns="0" rIns="0" bIns="0" anchor="b" anchorCtr="0">
            <a:noAutofit/>
          </a:bodyPr>
          <a:lstStyle/>
          <a:p>
            <a:pPr defTabSz="548640">
              <a:buSzPts val="2700"/>
              <a:defRPr/>
            </a:pPr>
            <a:r>
              <a:rPr lang="en-US" sz="2100" dirty="0">
                <a:solidFill>
                  <a:schemeClr val="accent2"/>
                </a:solidFill>
                <a:latin typeface="Montserrat SemiBold"/>
                <a:ea typeface="Montserrat SemiBold"/>
                <a:cs typeface="Montserrat SemiBold"/>
                <a:sym typeface="Montserrat SemiBold"/>
              </a:rPr>
              <a:t>Who can access this service </a:t>
            </a:r>
          </a:p>
        </p:txBody>
      </p:sp>
      <p:sp>
        <p:nvSpPr>
          <p:cNvPr id="4" name="Rectangle: Rounded Corners 3">
            <a:extLst>
              <a:ext uri="{FF2B5EF4-FFF2-40B4-BE49-F238E27FC236}">
                <a16:creationId xmlns:a16="http://schemas.microsoft.com/office/drawing/2014/main" id="{5F24B235-41F8-42A0-1F43-606624D798B8}"/>
              </a:ext>
            </a:extLst>
          </p:cNvPr>
          <p:cNvSpPr/>
          <p:nvPr/>
        </p:nvSpPr>
        <p:spPr>
          <a:xfrm>
            <a:off x="485378" y="3177137"/>
            <a:ext cx="5783899" cy="1533396"/>
          </a:xfrm>
          <a:prstGeom prst="roundRect">
            <a:avLst/>
          </a:prstGeom>
          <a:solidFill>
            <a:schemeClr val="accent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a:lnSpc>
                <a:spcPct val="107000"/>
              </a:lnSpc>
              <a:spcBef>
                <a:spcPts val="0"/>
              </a:spcBef>
              <a:spcAft>
                <a:spcPts val="0"/>
              </a:spcAft>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914400" marR="0">
              <a:lnSpc>
                <a:spcPct val="107000"/>
              </a:lnSpc>
              <a:spcBef>
                <a:spcPts val="0"/>
              </a:spcBef>
              <a:spcAft>
                <a:spcPts val="0"/>
              </a:spcAft>
            </a:pPr>
            <a:r>
              <a:rPr lang="en-US" kern="100" dirty="0">
                <a:latin typeface="Aptos" panose="020B0004020202020204" pitchFamily="34" charset="0"/>
                <a:ea typeface="Aptos" panose="020B0004020202020204" pitchFamily="34" charset="0"/>
                <a:cs typeface="Times New Roman" panose="02020603050405020304" pitchFamily="18" charset="0"/>
              </a:rPr>
              <a:t>-</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Local Veteran Services Office (VSO)</a:t>
            </a:r>
          </a:p>
          <a:p>
            <a:pPr marL="914400" marR="0">
              <a:lnSpc>
                <a:spcPct val="107000"/>
              </a:lnSpc>
              <a:spcBef>
                <a:spcPts val="0"/>
              </a:spcBef>
              <a:spcAft>
                <a:spcPts val="80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-Member Services (VA)</a:t>
            </a:r>
          </a:p>
          <a:p>
            <a:pPr marL="914400" marR="0">
              <a:lnSpc>
                <a:spcPct val="107000"/>
              </a:lnSpc>
              <a:spcBef>
                <a:spcPts val="0"/>
              </a:spcBef>
              <a:spcAft>
                <a:spcPts val="800"/>
              </a:spcAft>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Google Shape;103;p6">
            <a:extLst>
              <a:ext uri="{FF2B5EF4-FFF2-40B4-BE49-F238E27FC236}">
                <a16:creationId xmlns:a16="http://schemas.microsoft.com/office/drawing/2014/main" id="{C965AAD4-2D3B-DC72-7A9F-54728E0089DC}"/>
              </a:ext>
            </a:extLst>
          </p:cNvPr>
          <p:cNvSpPr/>
          <p:nvPr/>
        </p:nvSpPr>
        <p:spPr>
          <a:xfrm>
            <a:off x="539688" y="2785623"/>
            <a:ext cx="6735554" cy="333360"/>
          </a:xfrm>
          <a:prstGeom prst="rect">
            <a:avLst/>
          </a:prstGeom>
          <a:noFill/>
          <a:ln>
            <a:noFill/>
          </a:ln>
        </p:spPr>
        <p:txBody>
          <a:bodyPr spcFirstLastPara="1" wrap="square" lIns="0" tIns="0" rIns="0" bIns="0" anchor="b" anchorCtr="0">
            <a:noAutofit/>
          </a:bodyPr>
          <a:lstStyle/>
          <a:p>
            <a:pPr defTabSz="548640">
              <a:buSzPts val="2700"/>
              <a:defRPr/>
            </a:pPr>
            <a:r>
              <a:rPr lang="en-US" sz="2100" dirty="0">
                <a:solidFill>
                  <a:schemeClr val="accent2"/>
                </a:solidFill>
                <a:latin typeface="Montserrat SemiBold"/>
                <a:ea typeface="Montserrat SemiBold"/>
                <a:cs typeface="Montserrat SemiBold"/>
                <a:sym typeface="Montserrat SemiBold"/>
              </a:rPr>
              <a:t>Where to start </a:t>
            </a:r>
          </a:p>
        </p:txBody>
      </p:sp>
      <p:pic>
        <p:nvPicPr>
          <p:cNvPr id="6" name="Picture 5" descr="A logo with a heart and flower&#10;&#10;Description automatically generated">
            <a:extLst>
              <a:ext uri="{FF2B5EF4-FFF2-40B4-BE49-F238E27FC236}">
                <a16:creationId xmlns:a16="http://schemas.microsoft.com/office/drawing/2014/main" id="{547EAAFD-2E70-2444-D966-B4CFD58C9280}"/>
              </a:ext>
            </a:extLst>
          </p:cNvPr>
          <p:cNvPicPr>
            <a:picLocks noChangeAspect="1"/>
          </p:cNvPicPr>
          <p:nvPr/>
        </p:nvPicPr>
        <p:blipFill>
          <a:blip r:embed="rId2"/>
          <a:stretch>
            <a:fillRect/>
          </a:stretch>
        </p:blipFill>
        <p:spPr>
          <a:xfrm>
            <a:off x="7818233" y="4037291"/>
            <a:ext cx="1270199" cy="857656"/>
          </a:xfrm>
          <a:prstGeom prst="rect">
            <a:avLst/>
          </a:prstGeom>
        </p:spPr>
      </p:pic>
      <p:sp>
        <p:nvSpPr>
          <p:cNvPr id="7" name="Rectangle: Rounded Corners 6">
            <a:extLst>
              <a:ext uri="{FF2B5EF4-FFF2-40B4-BE49-F238E27FC236}">
                <a16:creationId xmlns:a16="http://schemas.microsoft.com/office/drawing/2014/main" id="{C51B00C7-5E6C-B91C-04C3-2C2F870FFC78}"/>
              </a:ext>
            </a:extLst>
          </p:cNvPr>
          <p:cNvSpPr/>
          <p:nvPr/>
        </p:nvSpPr>
        <p:spPr>
          <a:xfrm>
            <a:off x="5864304" y="2347934"/>
            <a:ext cx="2139813" cy="1343533"/>
          </a:xfrm>
          <a:prstGeom prst="roundRect">
            <a:avLst/>
          </a:prstGeom>
          <a:solidFill>
            <a:schemeClr val="accent2"/>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r>
              <a:rPr lang="en-US" sz="1100" dirty="0">
                <a:solidFill>
                  <a:schemeClr val="bg1"/>
                </a:solidFill>
                <a:latin typeface="Montserrat Black" panose="00000A00000000000000" pitchFamily="2" charset="0"/>
              </a:rPr>
              <a:t>Confused?</a:t>
            </a:r>
          </a:p>
          <a:p>
            <a:pPr algn="ctr" defTabSz="548640"/>
            <a:endParaRPr lang="en-US" sz="1100" dirty="0">
              <a:solidFill>
                <a:schemeClr val="bg1"/>
              </a:solidFill>
              <a:latin typeface="Montserrat Black" panose="00000A00000000000000" pitchFamily="2" charset="0"/>
            </a:endParaRPr>
          </a:p>
          <a:p>
            <a:pPr algn="ctr" defTabSz="548640"/>
            <a:r>
              <a:rPr lang="en-US" sz="1100" dirty="0">
                <a:solidFill>
                  <a:schemeClr val="bg1"/>
                </a:solidFill>
                <a:latin typeface="Montserrat Black" panose="00000A00000000000000" pitchFamily="2" charset="0"/>
              </a:rPr>
              <a:t>Call me and I can </a:t>
            </a:r>
          </a:p>
          <a:p>
            <a:pPr algn="ctr" defTabSz="548640"/>
            <a:r>
              <a:rPr lang="en-US" sz="1100" dirty="0">
                <a:solidFill>
                  <a:schemeClr val="bg1"/>
                </a:solidFill>
                <a:latin typeface="Montserrat Black" panose="00000A00000000000000" pitchFamily="2" charset="0"/>
              </a:rPr>
              <a:t>help you figure it out</a:t>
            </a:r>
          </a:p>
          <a:p>
            <a:pPr algn="ctr" defTabSz="548640"/>
            <a:endParaRPr lang="en-US" b="1" dirty="0">
              <a:solidFill>
                <a:schemeClr val="bg1"/>
              </a:solidFill>
              <a:latin typeface="Montserrat Black" panose="00000A00000000000000" pitchFamily="2" charset="0"/>
            </a:endParaRPr>
          </a:p>
          <a:p>
            <a:pPr lvl="0">
              <a:buClr>
                <a:srgbClr val="00587A"/>
              </a:buClr>
              <a:buSzPct val="75000"/>
            </a:pPr>
            <a:endParaRPr lang="en-US" sz="1050" b="1" dirty="0">
              <a:solidFill>
                <a:srgbClr val="00587A"/>
              </a:solidFill>
              <a:latin typeface="Montserrat Medium" panose="00000600000000000000" pitchFamily="2" charset="0"/>
            </a:endParaRPr>
          </a:p>
          <a:p>
            <a:pP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r>
              <a:rPr lang="en-US" sz="1050" dirty="0">
                <a:solidFill>
                  <a:srgbClr val="00587A"/>
                </a:solidFill>
                <a:latin typeface="Montserrat Medium" panose="00000600000000000000" pitchFamily="2" charset="0"/>
              </a:rPr>
              <a:t> .</a:t>
            </a:r>
          </a:p>
        </p:txBody>
      </p:sp>
      <p:pic>
        <p:nvPicPr>
          <p:cNvPr id="9" name="Picture 8">
            <a:extLst>
              <a:ext uri="{FF2B5EF4-FFF2-40B4-BE49-F238E27FC236}">
                <a16:creationId xmlns:a16="http://schemas.microsoft.com/office/drawing/2014/main" id="{E42CCB3E-1109-08E3-E6DC-A19D64E2DDFF}"/>
              </a:ext>
            </a:extLst>
          </p:cNvPr>
          <p:cNvPicPr>
            <a:picLocks noChangeAspect="1"/>
          </p:cNvPicPr>
          <p:nvPr/>
        </p:nvPicPr>
        <p:blipFill>
          <a:blip r:embed="rId3"/>
          <a:stretch>
            <a:fillRect/>
          </a:stretch>
        </p:blipFill>
        <p:spPr>
          <a:xfrm>
            <a:off x="7611620" y="599647"/>
            <a:ext cx="614876" cy="621487"/>
          </a:xfrm>
          <a:prstGeom prst="rect">
            <a:avLst/>
          </a:prstGeom>
        </p:spPr>
      </p:pic>
    </p:spTree>
    <p:extLst>
      <p:ext uri="{BB962C8B-B14F-4D97-AF65-F5344CB8AC3E}">
        <p14:creationId xmlns:p14="http://schemas.microsoft.com/office/powerpoint/2010/main" val="3036760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cxnSp>
        <p:nvCxnSpPr>
          <p:cNvPr id="42" name="Google Shape;42;p5"/>
          <p:cNvCxnSpPr/>
          <p:nvPr/>
        </p:nvCxnSpPr>
        <p:spPr>
          <a:xfrm>
            <a:off x="619020" y="4804343"/>
            <a:ext cx="7905960" cy="1260"/>
          </a:xfrm>
          <a:prstGeom prst="straightConnector1">
            <a:avLst/>
          </a:prstGeom>
          <a:noFill/>
          <a:ln w="19050" cap="flat" cmpd="sng">
            <a:solidFill>
              <a:schemeClr val="accent2"/>
            </a:solidFill>
            <a:prstDash val="solid"/>
            <a:round/>
            <a:headEnd type="none" w="sm" len="sm"/>
            <a:tailEnd type="none" w="sm" len="sm"/>
          </a:ln>
        </p:spPr>
      </p:cxnSp>
      <p:sp>
        <p:nvSpPr>
          <p:cNvPr id="4" name="Google Shape;103;p6">
            <a:extLst>
              <a:ext uri="{FF2B5EF4-FFF2-40B4-BE49-F238E27FC236}">
                <a16:creationId xmlns:a16="http://schemas.microsoft.com/office/drawing/2014/main" id="{671F54AC-7E3F-1BD8-D2D0-B5A05C4B1F69}"/>
              </a:ext>
            </a:extLst>
          </p:cNvPr>
          <p:cNvSpPr/>
          <p:nvPr/>
        </p:nvSpPr>
        <p:spPr>
          <a:xfrm>
            <a:off x="619021" y="432967"/>
            <a:ext cx="6735554" cy="333360"/>
          </a:xfrm>
          <a:prstGeom prst="rect">
            <a:avLst/>
          </a:prstGeom>
          <a:noFill/>
          <a:ln>
            <a:noFill/>
          </a:ln>
        </p:spPr>
        <p:txBody>
          <a:bodyPr spcFirstLastPara="1" wrap="square" lIns="0" tIns="0" rIns="0" bIns="0" anchor="b" anchorCtr="0">
            <a:noAutofit/>
          </a:bodyPr>
          <a:lstStyle/>
          <a:p>
            <a:pPr marL="0" marR="0" lvl="0" indent="0" algn="l" defTabSz="548627" rtl="0" eaLnBrk="1" fontAlgn="auto" latinLnBrk="0" hangingPunct="1">
              <a:lnSpc>
                <a:spcPct val="100000"/>
              </a:lnSpc>
              <a:spcBef>
                <a:spcPts val="0"/>
              </a:spcBef>
              <a:spcAft>
                <a:spcPts val="0"/>
              </a:spcAft>
              <a:buClr>
                <a:srgbClr val="000000"/>
              </a:buClr>
              <a:buSzPts val="2700"/>
              <a:buFont typeface="Arial"/>
              <a:buNone/>
              <a:tabLst/>
              <a:defRPr/>
            </a:pPr>
            <a:r>
              <a:rPr kumimoji="0" lang="en-US" sz="2100" b="0" i="0" u="none" strike="noStrike" kern="0" cap="none" spc="0" normalizeH="0" baseline="0" noProof="0" dirty="0">
                <a:ln>
                  <a:noFill/>
                </a:ln>
                <a:solidFill>
                  <a:schemeClr val="accent2"/>
                </a:solidFill>
                <a:effectLst/>
                <a:uLnTx/>
                <a:uFillTx/>
                <a:latin typeface="Montserrat SemiBold"/>
                <a:ea typeface="Montserrat SemiBold"/>
                <a:cs typeface="Montserrat SemiBold"/>
                <a:sym typeface="Montserrat SemiBold"/>
              </a:rPr>
              <a:t>Homemaker &amp; Home Health Aide  </a:t>
            </a:r>
          </a:p>
        </p:txBody>
      </p:sp>
      <p:sp>
        <p:nvSpPr>
          <p:cNvPr id="6" name="Rectangle: Rounded Corners 5">
            <a:extLst>
              <a:ext uri="{FF2B5EF4-FFF2-40B4-BE49-F238E27FC236}">
                <a16:creationId xmlns:a16="http://schemas.microsoft.com/office/drawing/2014/main" id="{BAA5A0FC-E5CD-2530-3098-3B45D34329F5}"/>
              </a:ext>
            </a:extLst>
          </p:cNvPr>
          <p:cNvSpPr/>
          <p:nvPr/>
        </p:nvSpPr>
        <p:spPr>
          <a:xfrm>
            <a:off x="485379" y="1106209"/>
            <a:ext cx="6510790" cy="3490014"/>
          </a:xfrm>
          <a:prstGeom prst="roundRect">
            <a:avLst/>
          </a:prstGeom>
          <a:solidFill>
            <a:schemeClr val="accent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48627" rtl="0" eaLnBrk="1" fontAlgn="auto" latinLnBrk="0" hangingPunct="1">
              <a:lnSpc>
                <a:spcPct val="100000"/>
              </a:lnSpc>
              <a:spcBef>
                <a:spcPts val="0"/>
              </a:spcBef>
              <a:spcAft>
                <a:spcPts val="0"/>
              </a:spcAft>
              <a:buClr>
                <a:srgbClr val="000000"/>
              </a:buClr>
              <a:buSzPts val="1700"/>
              <a:buFont typeface="Arial"/>
              <a:buNone/>
              <a:tabLst/>
              <a:defRPr/>
            </a:pPr>
            <a:endParaRPr kumimoji="0" lang="en-US" sz="1680" b="1" i="0" u="none" strike="noStrike" kern="0" cap="none" spc="0" normalizeH="0" baseline="0" noProof="0">
              <a:ln>
                <a:noFill/>
              </a:ln>
              <a:solidFill>
                <a:srgbClr val="F7F7F7"/>
              </a:solidFill>
              <a:effectLst/>
              <a:highlight>
                <a:srgbClr val="00587A"/>
              </a:highlight>
              <a:uLnTx/>
              <a:uFillTx/>
              <a:latin typeface="Montserrat"/>
              <a:ea typeface="Montserrat"/>
              <a:cs typeface="Montserrat"/>
              <a:sym typeface="Montserrat"/>
            </a:endParaRPr>
          </a:p>
          <a:p>
            <a:pPr marL="0" marR="0" lvl="0" indent="0" algn="l" defTabSz="548627" rtl="0" eaLnBrk="1" fontAlgn="auto" latinLnBrk="0" hangingPunct="1">
              <a:lnSpc>
                <a:spcPct val="100000"/>
              </a:lnSpc>
              <a:spcBef>
                <a:spcPts val="0"/>
              </a:spcBef>
              <a:spcAft>
                <a:spcPts val="0"/>
              </a:spcAft>
              <a:buClr>
                <a:srgbClr val="000000"/>
              </a:buClr>
              <a:buSzPts val="1700"/>
              <a:buFont typeface="Arial"/>
              <a:buNone/>
              <a:tabLst/>
              <a:defRPr/>
            </a:pPr>
            <a:endParaRPr kumimoji="0" lang="en-US" sz="1200" b="0" i="0" u="none" strike="noStrike" kern="0" cap="none" spc="0" normalizeH="0" baseline="0" noProof="0">
              <a:ln>
                <a:noFill/>
              </a:ln>
              <a:solidFill>
                <a:srgbClr val="F7F7F7"/>
              </a:solidFill>
              <a:effectLst/>
              <a:uLnTx/>
              <a:uFillTx/>
              <a:latin typeface="Montserrat"/>
              <a:ea typeface="Montserrat"/>
              <a:cs typeface="Montserrat"/>
              <a:sym typeface="Montserrat"/>
            </a:endParaRPr>
          </a:p>
        </p:txBody>
      </p:sp>
      <p:pic>
        <p:nvPicPr>
          <p:cNvPr id="2" name="Picture 1">
            <a:extLst>
              <a:ext uri="{FF2B5EF4-FFF2-40B4-BE49-F238E27FC236}">
                <a16:creationId xmlns:a16="http://schemas.microsoft.com/office/drawing/2014/main" id="{C80A2841-C9B3-4F42-9884-2AC2FFBAB18E}"/>
              </a:ext>
            </a:extLst>
          </p:cNvPr>
          <p:cNvPicPr>
            <a:picLocks noChangeAspect="1"/>
          </p:cNvPicPr>
          <p:nvPr/>
        </p:nvPicPr>
        <p:blipFill>
          <a:blip r:embed="rId3"/>
          <a:stretch>
            <a:fillRect/>
          </a:stretch>
        </p:blipFill>
        <p:spPr>
          <a:xfrm>
            <a:off x="7540647" y="599240"/>
            <a:ext cx="615178" cy="621792"/>
          </a:xfrm>
          <a:prstGeom prst="rect">
            <a:avLst/>
          </a:prstGeom>
        </p:spPr>
      </p:pic>
      <p:sp>
        <p:nvSpPr>
          <p:cNvPr id="11" name="Rectangle: Rounded Corners 10">
            <a:extLst>
              <a:ext uri="{FF2B5EF4-FFF2-40B4-BE49-F238E27FC236}">
                <a16:creationId xmlns:a16="http://schemas.microsoft.com/office/drawing/2014/main" id="{6128DF8D-1E83-C1C6-85D0-136AE7B5979B}"/>
              </a:ext>
            </a:extLst>
          </p:cNvPr>
          <p:cNvSpPr/>
          <p:nvPr/>
        </p:nvSpPr>
        <p:spPr>
          <a:xfrm>
            <a:off x="5864304" y="2347934"/>
            <a:ext cx="2139813" cy="1885430"/>
          </a:xfrm>
          <a:prstGeom prst="roundRect">
            <a:avLst/>
          </a:prstGeom>
          <a:solidFill>
            <a:schemeClr val="accent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b="1" dirty="0">
              <a:solidFill>
                <a:srgbClr val="00587A"/>
              </a:solidFill>
              <a:latin typeface="Montserrat Black" panose="00000A00000000000000" pitchFamily="2" charset="0"/>
            </a:endParaRPr>
          </a:p>
          <a:p>
            <a:pPr algn="ctr" defTabSz="548640"/>
            <a:r>
              <a:rPr lang="en-US" b="1" dirty="0">
                <a:solidFill>
                  <a:schemeClr val="bg1"/>
                </a:solidFill>
                <a:latin typeface="Montserrat Black" panose="00000A00000000000000" pitchFamily="2" charset="0"/>
              </a:rPr>
              <a:t>Eligibility</a:t>
            </a:r>
          </a:p>
          <a:p>
            <a:pPr algn="ctr" defTabSz="548640"/>
            <a:endParaRPr lang="en-US" sz="1050" b="1" dirty="0">
              <a:solidFill>
                <a:schemeClr val="bg1"/>
              </a:solidFill>
              <a:latin typeface="Montserrat Medium" panose="00000600000000000000" pitchFamily="2" charset="0"/>
            </a:endParaRPr>
          </a:p>
          <a:p>
            <a:pPr marL="228600" indent="-228600" defTabSz="548640">
              <a:buClr>
                <a:srgbClr val="00587A"/>
              </a:buClr>
              <a:buFont typeface="+mj-lt"/>
              <a:buAutoNum type="arabicPeriod"/>
            </a:pPr>
            <a:r>
              <a:rPr lang="en-US" sz="1050" b="1" dirty="0">
                <a:solidFill>
                  <a:schemeClr val="bg1"/>
                </a:solidFill>
                <a:latin typeface="Montserrat Medium" panose="00000600000000000000" pitchFamily="2" charset="0"/>
              </a:rPr>
              <a:t>Military history</a:t>
            </a:r>
          </a:p>
          <a:p>
            <a:pPr marL="228600" indent="-228600" defTabSz="548640">
              <a:buClr>
                <a:srgbClr val="00587A"/>
              </a:buClr>
              <a:buFont typeface="+mj-lt"/>
              <a:buAutoNum type="arabicPeriod"/>
            </a:pPr>
            <a:r>
              <a:rPr lang="en-US" sz="1050" b="1" dirty="0">
                <a:solidFill>
                  <a:schemeClr val="bg1"/>
                </a:solidFill>
                <a:latin typeface="Montserrat Medium" panose="00000600000000000000" pitchFamily="2" charset="0"/>
              </a:rPr>
              <a:t>Enrolment in the VA Health System</a:t>
            </a:r>
          </a:p>
          <a:p>
            <a:pPr marL="228600" indent="-228600" defTabSz="548640">
              <a:buClr>
                <a:srgbClr val="00587A"/>
              </a:buClr>
              <a:buFont typeface="+mj-lt"/>
              <a:buAutoNum type="arabicPeriod"/>
            </a:pPr>
            <a:r>
              <a:rPr lang="en-US" sz="1050" b="1" dirty="0">
                <a:solidFill>
                  <a:schemeClr val="bg1"/>
                </a:solidFill>
                <a:latin typeface="Montserrat Medium" panose="00000600000000000000" pitchFamily="2" charset="0"/>
              </a:rPr>
              <a:t>Need considerations</a:t>
            </a:r>
          </a:p>
          <a:p>
            <a:pPr marL="228600" indent="-228600" defTabSz="548640">
              <a:buClr>
                <a:srgbClr val="00587A"/>
              </a:buClr>
              <a:buFont typeface="+mj-lt"/>
              <a:buAutoNum type="arabicPeriod"/>
            </a:pPr>
            <a:r>
              <a:rPr lang="en-US" sz="1050" b="1" dirty="0">
                <a:solidFill>
                  <a:schemeClr val="bg1"/>
                </a:solidFill>
                <a:latin typeface="Montserrat Medium" panose="00000600000000000000" pitchFamily="2" charset="0"/>
              </a:rPr>
              <a:t>No income or network requirements</a:t>
            </a:r>
          </a:p>
          <a:p>
            <a:pPr defTabSz="548640"/>
            <a:endParaRPr lang="en-US" sz="1050" b="1" dirty="0">
              <a:solidFill>
                <a:srgbClr val="00587A"/>
              </a:solidFill>
              <a:latin typeface="Montserrat Medium" panose="00000600000000000000" pitchFamily="2" charset="0"/>
            </a:endParaRPr>
          </a:p>
          <a:p>
            <a:pP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endParaRPr lang="en-US" sz="1050" b="1" dirty="0">
              <a:solidFill>
                <a:srgbClr val="00587A"/>
              </a:solidFill>
              <a:latin typeface="Montserrat Medium" panose="00000600000000000000" pitchFamily="2" charset="0"/>
            </a:endParaRPr>
          </a:p>
          <a:p>
            <a:pPr algn="ctr" defTabSz="548640"/>
            <a:r>
              <a:rPr lang="en-US" sz="1050" dirty="0">
                <a:solidFill>
                  <a:srgbClr val="00587A"/>
                </a:solidFill>
                <a:latin typeface="Montserrat Medium" panose="00000600000000000000" pitchFamily="2" charset="0"/>
              </a:rPr>
              <a:t> </a:t>
            </a:r>
          </a:p>
        </p:txBody>
      </p:sp>
      <p:pic>
        <p:nvPicPr>
          <p:cNvPr id="13" name="Graphic 12" descr="Document with solid fill">
            <a:extLst>
              <a:ext uri="{FF2B5EF4-FFF2-40B4-BE49-F238E27FC236}">
                <a16:creationId xmlns:a16="http://schemas.microsoft.com/office/drawing/2014/main" id="{682BCAC8-8688-C6CA-FE63-42219248ED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07065" y="2599108"/>
            <a:ext cx="232229" cy="232229"/>
          </a:xfrm>
          <a:prstGeom prst="rect">
            <a:avLst/>
          </a:prstGeom>
        </p:spPr>
      </p:pic>
      <p:sp>
        <p:nvSpPr>
          <p:cNvPr id="14" name="TextBox 13">
            <a:extLst>
              <a:ext uri="{FF2B5EF4-FFF2-40B4-BE49-F238E27FC236}">
                <a16:creationId xmlns:a16="http://schemas.microsoft.com/office/drawing/2014/main" id="{7C3FDF2A-0AF2-F06B-357A-6AD56FC78AED}"/>
              </a:ext>
            </a:extLst>
          </p:cNvPr>
          <p:cNvSpPr txBox="1"/>
          <p:nvPr/>
        </p:nvSpPr>
        <p:spPr>
          <a:xfrm>
            <a:off x="779797" y="1909116"/>
            <a:ext cx="4001779" cy="2290050"/>
          </a:xfrm>
          <a:prstGeom prst="rect">
            <a:avLst/>
          </a:prstGeom>
          <a:noFill/>
        </p:spPr>
        <p:txBody>
          <a:bodyPr wrap="square">
            <a:spAutoFit/>
          </a:bodyPr>
          <a:lstStyle/>
          <a:p>
            <a:pPr marL="171450" marR="0" lvl="0" indent="-171450" algn="l" defTabSz="548640" rtl="0" eaLnBrk="1" fontAlgn="auto" latinLnBrk="0" hangingPunct="1">
              <a:lnSpc>
                <a:spcPct val="114000"/>
              </a:lnSpc>
              <a:spcBef>
                <a:spcPts val="0"/>
              </a:spcBef>
              <a:spcAft>
                <a:spcPts val="240"/>
              </a:spcAft>
              <a:buClr>
                <a:srgbClr val="7DD8C7"/>
              </a:buClr>
              <a:buSzPct val="75000"/>
              <a:buFont typeface="Arial" panose="020B0604020202020204" pitchFamily="34" charset="0"/>
              <a:buChar char="•"/>
              <a:tabLst/>
              <a:defRPr/>
            </a:pPr>
            <a:r>
              <a:rPr lang="en-US" sz="1200" dirty="0">
                <a:solidFill>
                  <a:schemeClr val="bg1"/>
                </a:solidFill>
                <a:latin typeface="Montserrat SemiBold" panose="00000700000000000000" pitchFamily="2" charset="0"/>
                <a:ea typeface="+mn-ea"/>
                <a:sym typeface="Montserrat Light"/>
              </a:rPr>
              <a:t>Average hours per week</a:t>
            </a:r>
            <a:r>
              <a:rPr kumimoji="0" lang="en-US" sz="1200" b="0" i="0" u="none" strike="noStrike" kern="0" cap="none" spc="0" normalizeH="0" baseline="0" noProof="0" dirty="0">
                <a:ln>
                  <a:noFill/>
                </a:ln>
                <a:solidFill>
                  <a:schemeClr val="bg1"/>
                </a:solidFill>
                <a:effectLst/>
                <a:uLnTx/>
                <a:uFillTx/>
                <a:latin typeface="Montserrat SemiBold" panose="00000700000000000000" pitchFamily="2" charset="0"/>
                <a:ea typeface="+mn-ea"/>
                <a:cs typeface="Arial"/>
                <a:sym typeface="Montserrat Light"/>
              </a:rPr>
              <a:t> </a:t>
            </a:r>
            <a:r>
              <a:rPr kumimoji="0" lang="en-US" sz="1200" b="1" i="0" u="none" strike="noStrike" kern="0" cap="none" spc="0" normalizeH="0" baseline="0" noProof="0" dirty="0">
                <a:ln>
                  <a:noFill/>
                </a:ln>
                <a:solidFill>
                  <a:schemeClr val="bg1"/>
                </a:solidFill>
                <a:effectLst/>
                <a:uLnTx/>
                <a:uFillTx/>
                <a:latin typeface="Montserrat Black" panose="00000A00000000000000" pitchFamily="2" charset="0"/>
                <a:ea typeface="+mn-ea"/>
                <a:cs typeface="Arial"/>
                <a:sym typeface="Montserrat Light"/>
              </a:rPr>
              <a:t>6 </a:t>
            </a:r>
            <a:r>
              <a:rPr kumimoji="0" lang="en-US" sz="1200" i="0" u="none" strike="noStrike" kern="0" cap="none" spc="0" normalizeH="0" baseline="0" noProof="0" dirty="0">
                <a:ln>
                  <a:noFill/>
                </a:ln>
                <a:solidFill>
                  <a:schemeClr val="bg1"/>
                </a:solidFill>
                <a:effectLst/>
                <a:uLnTx/>
                <a:uFillTx/>
                <a:latin typeface="Montserrat SemiBold" panose="00000700000000000000" pitchFamily="2" charset="0"/>
                <a:ea typeface="+mn-ea"/>
                <a:sym typeface="Montserrat Light"/>
              </a:rPr>
              <a:t>to</a:t>
            </a:r>
            <a:r>
              <a:rPr kumimoji="0" lang="en-US" sz="1200" b="1" i="0" u="none" strike="noStrike" kern="0" cap="none" spc="0" normalizeH="0" baseline="0" noProof="0" dirty="0">
                <a:ln>
                  <a:noFill/>
                </a:ln>
                <a:solidFill>
                  <a:schemeClr val="bg1"/>
                </a:solidFill>
                <a:effectLst/>
                <a:uLnTx/>
                <a:uFillTx/>
                <a:latin typeface="Montserrat Black" panose="00000A00000000000000" pitchFamily="2" charset="0"/>
                <a:ea typeface="+mn-ea"/>
                <a:cs typeface="Arial"/>
                <a:sym typeface="Montserrat Light"/>
              </a:rPr>
              <a:t> 168</a:t>
            </a:r>
          </a:p>
          <a:p>
            <a:pPr marL="171450" marR="0" lvl="0" indent="-171450" algn="l" defTabSz="548640" rtl="0" eaLnBrk="1" fontAlgn="auto" latinLnBrk="0" hangingPunct="1">
              <a:lnSpc>
                <a:spcPct val="114000"/>
              </a:lnSpc>
              <a:spcBef>
                <a:spcPts val="0"/>
              </a:spcBef>
              <a:spcAft>
                <a:spcPts val="240"/>
              </a:spcAft>
              <a:buClr>
                <a:srgbClr val="FFFFFF"/>
              </a:buClr>
              <a:buSzPts val="1800"/>
              <a:buFont typeface="Arial" panose="020B0604020202020204" pitchFamily="34" charset="0"/>
              <a:buChar char="•"/>
              <a:tabLst/>
              <a:defRPr/>
            </a:pPr>
            <a:endParaRPr kumimoji="0" lang="en-US" sz="1080" b="1" i="0" u="none" strike="noStrike" kern="0" cap="none" spc="0" normalizeH="0" baseline="0" noProof="0" dirty="0">
              <a:ln>
                <a:noFill/>
              </a:ln>
              <a:solidFill>
                <a:srgbClr val="7DD8C7"/>
              </a:solidFill>
              <a:effectLst/>
              <a:uLnTx/>
              <a:uFillTx/>
              <a:latin typeface="Montserrat Black" panose="00000A00000000000000" pitchFamily="2" charset="0"/>
              <a:ea typeface="+mn-ea"/>
              <a:cs typeface="Arial"/>
              <a:sym typeface="Montserrat Light"/>
            </a:endParaRPr>
          </a:p>
          <a:p>
            <a:pPr marL="0" marR="0" lvl="0" indent="0" algn="l" defTabSz="548640" rtl="0" eaLnBrk="1" fontAlgn="auto" latinLnBrk="0" hangingPunct="1">
              <a:lnSpc>
                <a:spcPct val="114000"/>
              </a:lnSpc>
              <a:spcBef>
                <a:spcPts val="0"/>
              </a:spcBef>
              <a:spcAft>
                <a:spcPts val="240"/>
              </a:spcAft>
              <a:buClr>
                <a:srgbClr val="FFFFFF"/>
              </a:buClr>
              <a:buSzPts val="1800"/>
              <a:buFont typeface="Arial"/>
              <a:buNone/>
              <a:tabLst/>
              <a:defRPr/>
            </a:pPr>
            <a:r>
              <a:rPr lang="en-US" sz="1200" dirty="0">
                <a:solidFill>
                  <a:srgbClr val="E7E6E6"/>
                </a:solidFill>
                <a:latin typeface="Montserrat SemiBold" panose="00000700000000000000" pitchFamily="2" charset="0"/>
                <a:ea typeface="+mn-ea"/>
                <a:sym typeface="Montserrat Light"/>
              </a:rPr>
              <a:t>Hours are determined by the needs of the Veteran and authorized by the service care coordinator. </a:t>
            </a:r>
          </a:p>
          <a:p>
            <a:pPr marL="0" marR="0" lvl="0" indent="0" algn="l" defTabSz="548640" rtl="0" eaLnBrk="1" fontAlgn="auto" latinLnBrk="0" hangingPunct="1">
              <a:lnSpc>
                <a:spcPct val="114000"/>
              </a:lnSpc>
              <a:spcBef>
                <a:spcPts val="0"/>
              </a:spcBef>
              <a:spcAft>
                <a:spcPts val="240"/>
              </a:spcAft>
              <a:buClr>
                <a:srgbClr val="FFFFFF"/>
              </a:buClr>
              <a:buSzPts val="1800"/>
              <a:buFont typeface="Arial"/>
              <a:buNone/>
              <a:tabLst/>
              <a:defRPr/>
            </a:pPr>
            <a:endParaRPr lang="en-US" sz="1200" i="1" dirty="0">
              <a:solidFill>
                <a:srgbClr val="E7E6E6"/>
              </a:solidFill>
              <a:latin typeface="Montserrat SemiBold" panose="00000700000000000000" pitchFamily="2" charset="0"/>
              <a:ea typeface="+mn-ea"/>
              <a:sym typeface="Montserrat Light"/>
            </a:endParaRPr>
          </a:p>
          <a:p>
            <a:pPr defTabSz="548640">
              <a:lnSpc>
                <a:spcPct val="114000"/>
              </a:lnSpc>
              <a:spcAft>
                <a:spcPts val="240"/>
              </a:spcAft>
              <a:buClr>
                <a:srgbClr val="FFFFFF"/>
              </a:buClr>
              <a:buSzPts val="1800"/>
              <a:defRPr/>
            </a:pPr>
            <a:r>
              <a:rPr lang="en-US" sz="1200" kern="100" dirty="0">
                <a:solidFill>
                  <a:schemeClr val="bg1"/>
                </a:solidFill>
                <a:effectLst/>
                <a:latin typeface="Montserrat SemiBold" panose="00000700000000000000" pitchFamily="2" charset="0"/>
                <a:ea typeface="Aptos" panose="020B0004020202020204" pitchFamily="34" charset="0"/>
                <a:cs typeface="Times New Roman" panose="02020603050405020304" pitchFamily="18" charset="0"/>
              </a:rPr>
              <a:t>Agency of your choice or picked by the case manager will provide caregiving for the allocated hours</a:t>
            </a:r>
          </a:p>
          <a:p>
            <a:pPr marL="0" marR="0" lvl="0" indent="0" algn="l" defTabSz="548640" rtl="0" eaLnBrk="1" fontAlgn="auto" latinLnBrk="0" hangingPunct="1">
              <a:lnSpc>
                <a:spcPct val="114000"/>
              </a:lnSpc>
              <a:spcBef>
                <a:spcPts val="0"/>
              </a:spcBef>
              <a:spcAft>
                <a:spcPts val="240"/>
              </a:spcAft>
              <a:buClr>
                <a:srgbClr val="FFFFFF"/>
              </a:buClr>
              <a:buSzPts val="1800"/>
              <a:buFont typeface="Arial"/>
              <a:buNone/>
              <a:tabLst/>
              <a:defRPr/>
            </a:pPr>
            <a:endParaRPr kumimoji="0" lang="en-US" sz="1200" b="1" i="1" u="none" strike="noStrike" kern="0" cap="none" spc="0" normalizeH="0" baseline="0" noProof="0" dirty="0">
              <a:ln>
                <a:noFill/>
              </a:ln>
              <a:solidFill>
                <a:srgbClr val="E7E6E6"/>
              </a:solidFill>
              <a:effectLst/>
              <a:uLnTx/>
              <a:uFillTx/>
              <a:latin typeface="Montserrat SemiBold" panose="00000700000000000000" pitchFamily="2" charset="0"/>
              <a:ea typeface="+mn-ea"/>
              <a:cs typeface="Arial"/>
              <a:sym typeface="Montserrat Light"/>
            </a:endParaRPr>
          </a:p>
        </p:txBody>
      </p:sp>
      <p:sp>
        <p:nvSpPr>
          <p:cNvPr id="17" name="TextBox 16">
            <a:extLst>
              <a:ext uri="{FF2B5EF4-FFF2-40B4-BE49-F238E27FC236}">
                <a16:creationId xmlns:a16="http://schemas.microsoft.com/office/drawing/2014/main" id="{47C9ECA5-37FA-C9B7-6921-3A8D0669AA2D}"/>
              </a:ext>
            </a:extLst>
          </p:cNvPr>
          <p:cNvSpPr txBox="1"/>
          <p:nvPr/>
        </p:nvSpPr>
        <p:spPr>
          <a:xfrm>
            <a:off x="877608" y="1240080"/>
            <a:ext cx="4884058" cy="369332"/>
          </a:xfrm>
          <a:prstGeom prst="rect">
            <a:avLst/>
          </a:prstGeom>
          <a:noFill/>
        </p:spPr>
        <p:txBody>
          <a:bodyPr wrap="square">
            <a:spAutoFit/>
          </a:bodyPr>
          <a:lstStyle/>
          <a:p>
            <a:r>
              <a:rPr lang="en-CA" i="1" dirty="0">
                <a:solidFill>
                  <a:schemeClr val="bg1"/>
                </a:solidFill>
                <a:latin typeface="Montserrat" pitchFamily="2" charset="77"/>
              </a:rPr>
              <a:t>What to expect after you Qualify</a:t>
            </a:r>
          </a:p>
        </p:txBody>
      </p:sp>
      <p:pic>
        <p:nvPicPr>
          <p:cNvPr id="5" name="Picture 4" descr="A logo with a heart and flower&#10;&#10;Description automatically generated">
            <a:extLst>
              <a:ext uri="{FF2B5EF4-FFF2-40B4-BE49-F238E27FC236}">
                <a16:creationId xmlns:a16="http://schemas.microsoft.com/office/drawing/2014/main" id="{7174F7FC-34C9-4AFB-F22F-3898B39696F7}"/>
              </a:ext>
            </a:extLst>
          </p:cNvPr>
          <p:cNvPicPr>
            <a:picLocks noChangeAspect="1"/>
          </p:cNvPicPr>
          <p:nvPr/>
        </p:nvPicPr>
        <p:blipFill>
          <a:blip r:embed="rId6"/>
          <a:stretch>
            <a:fillRect/>
          </a:stretch>
        </p:blipFill>
        <p:spPr>
          <a:xfrm>
            <a:off x="7540647" y="3696983"/>
            <a:ext cx="1485900" cy="1003300"/>
          </a:xfrm>
          <a:prstGeom prst="rect">
            <a:avLst/>
          </a:prstGeom>
        </p:spPr>
      </p:pic>
    </p:spTree>
    <p:extLst>
      <p:ext uri="{BB962C8B-B14F-4D97-AF65-F5344CB8AC3E}">
        <p14:creationId xmlns:p14="http://schemas.microsoft.com/office/powerpoint/2010/main" val="2322804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3;p6">
            <a:extLst>
              <a:ext uri="{FF2B5EF4-FFF2-40B4-BE49-F238E27FC236}">
                <a16:creationId xmlns:a16="http://schemas.microsoft.com/office/drawing/2014/main" id="{13105B62-52E3-D13F-BA90-2782F9C971D5}"/>
              </a:ext>
            </a:extLst>
          </p:cNvPr>
          <p:cNvSpPr/>
          <p:nvPr/>
        </p:nvSpPr>
        <p:spPr>
          <a:xfrm>
            <a:off x="619021" y="432967"/>
            <a:ext cx="5268212" cy="333360"/>
          </a:xfrm>
          <a:prstGeom prst="rect">
            <a:avLst/>
          </a:prstGeom>
          <a:noFill/>
          <a:ln>
            <a:noFill/>
          </a:ln>
        </p:spPr>
        <p:txBody>
          <a:bodyPr spcFirstLastPara="1" wrap="square" lIns="0" tIns="0" rIns="0" bIns="0" anchor="b" anchorCtr="0">
            <a:noAutofit/>
          </a:bodyPr>
          <a:lstStyle/>
          <a:p>
            <a:pPr marL="0" marR="0" lvl="0" indent="0" algn="l" defTabSz="548627" rtl="0" eaLnBrk="1" fontAlgn="auto" latinLnBrk="0" hangingPunct="1">
              <a:lnSpc>
                <a:spcPct val="100000"/>
              </a:lnSpc>
              <a:spcBef>
                <a:spcPts val="0"/>
              </a:spcBef>
              <a:spcAft>
                <a:spcPts val="0"/>
              </a:spcAft>
              <a:buClr>
                <a:srgbClr val="000000"/>
              </a:buClr>
              <a:buSzPts val="2700"/>
              <a:buFont typeface="Arial"/>
              <a:buNone/>
              <a:tabLst/>
              <a:defRPr/>
            </a:pPr>
            <a:r>
              <a:rPr lang="en-US" sz="2100" kern="0" dirty="0">
                <a:solidFill>
                  <a:schemeClr val="accent2"/>
                </a:solidFill>
                <a:latin typeface="Montserrat SemiBold"/>
                <a:ea typeface="Montserrat SemiBold"/>
                <a:cs typeface="Montserrat SemiBold"/>
                <a:sym typeface="Montserrat SemiBold"/>
              </a:rPr>
              <a:t>Frequently asked questions</a:t>
            </a:r>
            <a:r>
              <a:rPr kumimoji="0" lang="en-US" sz="2100" b="0" i="0" u="none" strike="noStrike" kern="0" cap="none" spc="0" normalizeH="0" baseline="0" noProof="0" dirty="0">
                <a:ln>
                  <a:noFill/>
                </a:ln>
                <a:solidFill>
                  <a:schemeClr val="accent2"/>
                </a:solidFill>
                <a:effectLst/>
                <a:uLnTx/>
                <a:uFillTx/>
                <a:latin typeface="Montserrat SemiBold"/>
                <a:ea typeface="Montserrat SemiBold"/>
                <a:cs typeface="Montserrat SemiBold"/>
                <a:sym typeface="Montserrat SemiBold"/>
              </a:rPr>
              <a:t>  </a:t>
            </a:r>
          </a:p>
        </p:txBody>
      </p:sp>
      <p:sp>
        <p:nvSpPr>
          <p:cNvPr id="3" name="Rectangle: Rounded Corners 2">
            <a:extLst>
              <a:ext uri="{FF2B5EF4-FFF2-40B4-BE49-F238E27FC236}">
                <a16:creationId xmlns:a16="http://schemas.microsoft.com/office/drawing/2014/main" id="{4AA8B33A-37C4-2C3B-8809-F563416478ED}"/>
              </a:ext>
            </a:extLst>
          </p:cNvPr>
          <p:cNvSpPr/>
          <p:nvPr/>
        </p:nvSpPr>
        <p:spPr>
          <a:xfrm>
            <a:off x="485379" y="968423"/>
            <a:ext cx="6510790" cy="3490014"/>
          </a:xfrm>
          <a:prstGeom prst="roundRect">
            <a:avLst/>
          </a:prstGeom>
          <a:solidFill>
            <a:schemeClr val="accent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nSpc>
                <a:spcPct val="107000"/>
              </a:lnSpc>
              <a:spcBef>
                <a:spcPts val="0"/>
              </a:spcBef>
              <a:spcAft>
                <a:spcPts val="0"/>
              </a:spcAft>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like my doctor from Kaiser or other health insurance. Do I have to leave him/her?</a:t>
            </a:r>
          </a:p>
          <a:p>
            <a:pPr marL="342900" marR="0" lvl="0" indent="-342900">
              <a:lnSpc>
                <a:spcPct val="107000"/>
              </a:lnSpc>
              <a:spcBef>
                <a:spcPts val="0"/>
              </a:spcBef>
              <a:spcAft>
                <a:spcPts val="0"/>
              </a:spcAft>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My family member is my caregiver through VA. Can I still get an outside caregiver?</a:t>
            </a:r>
          </a:p>
          <a:p>
            <a:pPr marL="342900" marR="0" lvl="0" indent="-342900">
              <a:lnSpc>
                <a:spcPct val="107000"/>
              </a:lnSpc>
              <a:spcBef>
                <a:spcPts val="0"/>
              </a:spcBef>
              <a:spcAft>
                <a:spcPts val="0"/>
              </a:spcAft>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Do I have to pay anyone for the paperwork needed for the process?</a:t>
            </a:r>
          </a:p>
          <a:p>
            <a:pPr marL="342900" marR="0" lvl="0" indent="-342900">
              <a:lnSpc>
                <a:spcPct val="107000"/>
              </a:lnSpc>
              <a:spcBef>
                <a:spcPts val="0"/>
              </a:spcBef>
              <a:spcAft>
                <a:spcPts val="0"/>
              </a:spcAft>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Can I choose my agency(provider)?</a:t>
            </a:r>
          </a:p>
          <a:p>
            <a:pPr marL="342900" marR="0" lvl="0" indent="-342900">
              <a:lnSpc>
                <a:spcPct val="107000"/>
              </a:lnSpc>
              <a:spcBef>
                <a:spcPts val="0"/>
              </a:spcBef>
              <a:spcAft>
                <a:spcPts val="800"/>
              </a:spcAft>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get Aid and attendance(pension). Can I still get HHA?</a:t>
            </a:r>
          </a:p>
          <a:p>
            <a:pPr marL="342900" marR="0" lvl="0" indent="-342900">
              <a:lnSpc>
                <a:spcPct val="107000"/>
              </a:lnSpc>
              <a:spcBef>
                <a:spcPts val="0"/>
              </a:spcBef>
              <a:spcAft>
                <a:spcPts val="800"/>
              </a:spcAft>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Who do I reach out  to if I need help with the process or have further questions?</a:t>
            </a:r>
          </a:p>
        </p:txBody>
      </p:sp>
      <p:pic>
        <p:nvPicPr>
          <p:cNvPr id="4" name="Picture 3">
            <a:extLst>
              <a:ext uri="{FF2B5EF4-FFF2-40B4-BE49-F238E27FC236}">
                <a16:creationId xmlns:a16="http://schemas.microsoft.com/office/drawing/2014/main" id="{BAA4E2D6-F1B5-A8FE-575A-E932C5F09975}"/>
              </a:ext>
            </a:extLst>
          </p:cNvPr>
          <p:cNvPicPr>
            <a:picLocks noChangeAspect="1"/>
          </p:cNvPicPr>
          <p:nvPr/>
        </p:nvPicPr>
        <p:blipFill>
          <a:blip r:embed="rId2"/>
          <a:stretch>
            <a:fillRect/>
          </a:stretch>
        </p:blipFill>
        <p:spPr>
          <a:xfrm>
            <a:off x="7611620" y="599647"/>
            <a:ext cx="614876" cy="621487"/>
          </a:xfrm>
          <a:prstGeom prst="rect">
            <a:avLst/>
          </a:prstGeom>
        </p:spPr>
      </p:pic>
      <p:pic>
        <p:nvPicPr>
          <p:cNvPr id="5" name="Picture 4" descr="A logo with a heart and flower&#10;&#10;Description automatically generated">
            <a:extLst>
              <a:ext uri="{FF2B5EF4-FFF2-40B4-BE49-F238E27FC236}">
                <a16:creationId xmlns:a16="http://schemas.microsoft.com/office/drawing/2014/main" id="{F942FEFB-C3EC-2C24-2199-7681807F3607}"/>
              </a:ext>
            </a:extLst>
          </p:cNvPr>
          <p:cNvPicPr>
            <a:picLocks noChangeAspect="1"/>
          </p:cNvPicPr>
          <p:nvPr/>
        </p:nvPicPr>
        <p:blipFill>
          <a:blip r:embed="rId3"/>
          <a:stretch>
            <a:fillRect/>
          </a:stretch>
        </p:blipFill>
        <p:spPr>
          <a:xfrm>
            <a:off x="7818233" y="4037291"/>
            <a:ext cx="1270199" cy="857656"/>
          </a:xfrm>
          <a:prstGeom prst="rect">
            <a:avLst/>
          </a:prstGeom>
        </p:spPr>
      </p:pic>
    </p:spTree>
    <p:extLst>
      <p:ext uri="{BB962C8B-B14F-4D97-AF65-F5344CB8AC3E}">
        <p14:creationId xmlns:p14="http://schemas.microsoft.com/office/powerpoint/2010/main" val="381677919"/>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{1CEBEBB7-B7A5-954A-A760-8ABAB38FD06B}tf10001123</Template>
  <TotalTime>548</TotalTime>
  <Words>669</Words>
  <Application>Microsoft Office PowerPoint</Application>
  <PresentationFormat>On-screen Show (16:9)</PresentationFormat>
  <Paragraphs>163</Paragraphs>
  <Slides>11</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Arial</vt:lpstr>
      <vt:lpstr>Wingdings 2</vt:lpstr>
      <vt:lpstr>Montserrat Medium</vt:lpstr>
      <vt:lpstr>Montserrat Black</vt:lpstr>
      <vt:lpstr>Calibri</vt:lpstr>
      <vt:lpstr>Montserrat ExtraBold</vt:lpstr>
      <vt:lpstr>Montserrat SemiBold</vt:lpstr>
      <vt:lpstr>Ubuntu Light</vt:lpstr>
      <vt:lpstr>Gill Sans MT</vt:lpstr>
      <vt:lpstr>Aptos</vt:lpstr>
      <vt:lpstr>Montserrat</vt:lpstr>
      <vt:lpstr>Dividend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Caring for our Heroes -  Home Care for Veterans</dc:title>
  <dc:creator>Greg Bean</dc:creator>
  <cp:lastModifiedBy>Sundeep Bhandal</cp:lastModifiedBy>
  <cp:revision>13</cp:revision>
  <dcterms:modified xsi:type="dcterms:W3CDTF">2024-06-26T14:22:45Z</dcterms:modified>
</cp:coreProperties>
</file>