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5" r:id="rId2"/>
    <p:sldId id="2828" r:id="rId3"/>
    <p:sldId id="2829" r:id="rId4"/>
    <p:sldId id="2830" r:id="rId5"/>
    <p:sldId id="2827" r:id="rId6"/>
    <p:sldId id="2832" r:id="rId7"/>
    <p:sldId id="283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i Heaton" userId="54cfaf921075c028" providerId="LiveId" clId="{D781F318-9D0B-4483-8868-7FF32541DCC0}"/>
    <pc:docChg chg="custSel addSld modSld">
      <pc:chgData name="Toni Heaton" userId="54cfaf921075c028" providerId="LiveId" clId="{D781F318-9D0B-4483-8868-7FF32541DCC0}" dt="2024-09-03T15:29:15.391" v="2" actId="478"/>
      <pc:docMkLst>
        <pc:docMk/>
      </pc:docMkLst>
      <pc:sldChg chg="delSp new mod">
        <pc:chgData name="Toni Heaton" userId="54cfaf921075c028" providerId="LiveId" clId="{D781F318-9D0B-4483-8868-7FF32541DCC0}" dt="2024-09-03T15:29:15.391" v="2" actId="478"/>
        <pc:sldMkLst>
          <pc:docMk/>
          <pc:sldMk cId="3376165221" sldId="2833"/>
        </pc:sldMkLst>
        <pc:spChg chg="del">
          <ac:chgData name="Toni Heaton" userId="54cfaf921075c028" providerId="LiveId" clId="{D781F318-9D0B-4483-8868-7FF32541DCC0}" dt="2024-09-03T15:29:12.779" v="1" actId="478"/>
          <ac:spMkLst>
            <pc:docMk/>
            <pc:sldMk cId="3376165221" sldId="2833"/>
            <ac:spMk id="2" creationId="{5CFC87F8-5AFE-ECF5-0311-F6E728EB710A}"/>
          </ac:spMkLst>
        </pc:spChg>
        <pc:spChg chg="del">
          <ac:chgData name="Toni Heaton" userId="54cfaf921075c028" providerId="LiveId" clId="{D781F318-9D0B-4483-8868-7FF32541DCC0}" dt="2024-09-03T15:29:15.391" v="2" actId="478"/>
          <ac:spMkLst>
            <pc:docMk/>
            <pc:sldMk cId="3376165221" sldId="2833"/>
            <ac:spMk id="3" creationId="{CC38641F-6220-126B-46B5-6775AC0B92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6694-C716-445F-8697-9842F2BD3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EE45A-BE1E-4F6D-AFE4-8D2F8C383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6DB65-0A58-4902-A6B0-22328A610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D5673-8394-4B16-93F6-5BD44833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E3325-06FF-4A69-BFC2-69699B8B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2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F54C6-C503-4894-B729-651D1FA76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5B8F4-513B-4C1C-8E41-D1A3CE2B6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02ACA-D38D-40E4-A147-54BE4E80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DCE60-31B0-4A50-B246-10275203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EA012-913A-42CF-AC56-68F53647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A465A-B5C9-4A31-A93E-D83DC6346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38E44-483A-43D2-8292-125ECBCA8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F732-FE0A-4D30-84BB-CD463573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661F-7E1E-4994-80FA-818A6677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6A7F-D97C-4B59-AA88-B78F4A38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3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EBAFC-F856-47F6-83BA-2C582314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49AD3-474B-4460-98EB-316913452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E5520-4831-4892-9421-95735458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0A06E-A5DD-4407-8C8D-EFAEB318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03074-0806-4A73-93E7-C37193F4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39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E6DFE-03D9-48ED-A218-C214BDFDC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965FD-D753-4B4E-B5B1-A7C007573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C45B-E9FA-4A69-B62C-53D97D68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3D9A-C950-4D51-A6AC-D07A8A07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6FDF6-EB52-43B7-88ED-9BBE25EA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95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FED5-D970-4E6C-9C12-C776F2E0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30C2A-B5EA-4375-9321-1DFFD0EFC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CB21A-DC4C-419B-A992-DE065A8B6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9D77A-1BBE-4832-88DC-08C5A6E25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ACB91-EC3D-47AE-95B9-A972AE53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92AAE-DD68-492E-9580-C6D5F9A0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07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5B3DD-0EA6-424F-9B0C-082397E2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97334-C7EE-4CC3-99BB-48230C8F6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A202E-CEE1-43A1-A038-C2B10F811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2CE4F0-AE36-415E-BA44-14C179DF9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7FBDA0-B033-48BF-BFC4-2ABE0285B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50698-60C3-4116-8E1E-DE8108DD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134CE-4D0A-477D-B544-A81707D2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3F56D5-5525-4373-84F7-B4B4D19BF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5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3A35-2529-4212-87A8-883EC269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739D31-296E-4E2B-A934-304DD058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79B1F-73BD-4F45-BC2E-C48FD2F7F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148BFE-9EE6-48EA-AD41-16874A2BA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7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14D54-9887-4906-A9D8-C0078C7B0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99E9D-417D-4895-98A0-DA116C10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25303-0402-4803-B90A-973AF06B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8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71C0-C748-4E33-8C3C-F8A200BD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31BFC-B9BB-48ED-9B62-50700331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4E0BD-8765-4431-8FE7-6D4E537E6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2960D-40AF-4345-B889-2FCD3184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16492-6136-4D94-AD7B-C0AFEF3D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4AE9B-DAFB-4470-97F5-145F64FD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45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F1EC-49C1-417E-9E30-85E6BA07A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60827-2D6A-4577-A2D4-2D072B41B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8BC73-B443-4E7D-8A31-675A706C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64C3E-A68B-4C94-AC33-AFDF63D82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D1952-118E-4061-955B-2F08E66C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9874B-7927-49C1-9837-EEBADE0F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9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C622F-9F6F-43CF-9243-C49F9BD4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9D0A-CCB2-4DBC-9B7A-695A9176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4ACAF-A51B-47E8-A0F6-4263FC6C1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A8135-CD65-46E8-ACB0-9005D1E1BEA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5F807-B554-4325-8805-AF3DC4B30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86D59-5568-435C-BB02-EADF12FD3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517C4-C516-424A-8D11-74AD7DFAE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31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4F6134-53FE-4956-926F-0833DCEE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45" y="277202"/>
            <a:ext cx="11617570" cy="1325563"/>
          </a:xfrm>
        </p:spPr>
        <p:txBody>
          <a:bodyPr/>
          <a:lstStyle/>
          <a:p>
            <a:r>
              <a:rPr lang="en-GB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Expressions, Equations, Identities and Formulae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2D720A-0818-460B-B782-90DC71918BE2}"/>
              </a:ext>
            </a:extLst>
          </p:cNvPr>
          <p:cNvSpPr txBox="1"/>
          <p:nvPr/>
        </p:nvSpPr>
        <p:spPr>
          <a:xfrm>
            <a:off x="178776" y="1723292"/>
            <a:ext cx="2612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u="sng" dirty="0"/>
              <a:t>Expressions</a:t>
            </a:r>
            <a:endParaRPr lang="en-GB" sz="2000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F4CF7-A546-4458-9967-FE1ACA992AB0}"/>
              </a:ext>
            </a:extLst>
          </p:cNvPr>
          <p:cNvSpPr txBox="1"/>
          <p:nvPr/>
        </p:nvSpPr>
        <p:spPr>
          <a:xfrm>
            <a:off x="178775" y="2431178"/>
            <a:ext cx="67400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An Expression is a statement which:</a:t>
            </a:r>
          </a:p>
          <a:p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/>
              <a:t>Has no equals sign</a:t>
            </a:r>
          </a:p>
          <a:p>
            <a:pPr marL="457200" indent="-457200">
              <a:buAutoNum type="alphaLcParenR"/>
            </a:pPr>
            <a:r>
              <a:rPr lang="en-GB" sz="2800" dirty="0"/>
              <a:t>Has at least 2 variables and one operation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46FC9-7736-4ECF-8269-CCBE9386B742}"/>
              </a:ext>
            </a:extLst>
          </p:cNvPr>
          <p:cNvSpPr txBox="1"/>
          <p:nvPr/>
        </p:nvSpPr>
        <p:spPr>
          <a:xfrm>
            <a:off x="594944" y="4552253"/>
            <a:ext cx="16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/>
              <a:t>Examples:</a:t>
            </a:r>
            <a:endParaRPr lang="en-GB" sz="16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/>
              <p:nvPr/>
            </p:nvSpPr>
            <p:spPr>
              <a:xfrm>
                <a:off x="1181167" y="5380666"/>
                <a:ext cx="161050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67" y="5380666"/>
                <a:ext cx="16105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/>
              <p:nvPr/>
            </p:nvSpPr>
            <p:spPr>
              <a:xfrm>
                <a:off x="3854717" y="5379088"/>
                <a:ext cx="9423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17" y="5379088"/>
                <a:ext cx="942309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/>
              <p:nvPr/>
            </p:nvSpPr>
            <p:spPr>
              <a:xfrm>
                <a:off x="5955164" y="5379087"/>
                <a:ext cx="192732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64" y="5379087"/>
                <a:ext cx="192732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/>
              <p:nvPr/>
            </p:nvSpPr>
            <p:spPr>
              <a:xfrm>
                <a:off x="9209254" y="5148808"/>
                <a:ext cx="629723" cy="1247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254" y="5148808"/>
                <a:ext cx="629723" cy="12475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73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4F6134-53FE-4956-926F-0833DCEE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45" y="277202"/>
            <a:ext cx="11617570" cy="1325563"/>
          </a:xfrm>
        </p:spPr>
        <p:txBody>
          <a:bodyPr/>
          <a:lstStyle/>
          <a:p>
            <a:r>
              <a:rPr lang="en-GB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Expressions, Equations, Identities and Formulae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2D720A-0818-460B-B782-90DC71918BE2}"/>
              </a:ext>
            </a:extLst>
          </p:cNvPr>
          <p:cNvSpPr txBox="1"/>
          <p:nvPr/>
        </p:nvSpPr>
        <p:spPr>
          <a:xfrm>
            <a:off x="178776" y="1723292"/>
            <a:ext cx="2235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u="sng" dirty="0"/>
              <a:t>Equations</a:t>
            </a:r>
            <a:endParaRPr lang="en-GB" sz="2000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F4CF7-A546-4458-9967-FE1ACA992AB0}"/>
              </a:ext>
            </a:extLst>
          </p:cNvPr>
          <p:cNvSpPr txBox="1"/>
          <p:nvPr/>
        </p:nvSpPr>
        <p:spPr>
          <a:xfrm>
            <a:off x="178775" y="2431178"/>
            <a:ext cx="42441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An Equation:</a:t>
            </a:r>
          </a:p>
          <a:p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/>
              <a:t>Has an equals sign</a:t>
            </a:r>
          </a:p>
          <a:p>
            <a:pPr marL="457200" indent="-457200">
              <a:buAutoNum type="alphaLcParenR"/>
            </a:pPr>
            <a:r>
              <a:rPr lang="en-GB" sz="2800" dirty="0"/>
              <a:t>An answer can be found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46FC9-7736-4ECF-8269-CCBE9386B742}"/>
              </a:ext>
            </a:extLst>
          </p:cNvPr>
          <p:cNvSpPr txBox="1"/>
          <p:nvPr/>
        </p:nvSpPr>
        <p:spPr>
          <a:xfrm>
            <a:off x="594944" y="4552253"/>
            <a:ext cx="16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/>
              <a:t>Examples:</a:t>
            </a:r>
            <a:endParaRPr lang="en-GB" sz="16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/>
              <p:nvPr/>
            </p:nvSpPr>
            <p:spPr>
              <a:xfrm>
                <a:off x="327018" y="5380666"/>
                <a:ext cx="265810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3+5=8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18" y="5380666"/>
                <a:ext cx="265810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/>
              <p:nvPr/>
            </p:nvSpPr>
            <p:spPr>
              <a:xfrm>
                <a:off x="3371435" y="5370069"/>
                <a:ext cx="198990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435" y="5370069"/>
                <a:ext cx="19899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/>
              <p:nvPr/>
            </p:nvSpPr>
            <p:spPr>
              <a:xfrm>
                <a:off x="5955164" y="5379087"/>
                <a:ext cx="297491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64" y="5379087"/>
                <a:ext cx="2974917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/>
              <p:nvPr/>
            </p:nvSpPr>
            <p:spPr>
              <a:xfrm>
                <a:off x="9640077" y="5148808"/>
                <a:ext cx="1989904" cy="1247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077" y="5148808"/>
                <a:ext cx="1989904" cy="12475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371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4F6134-53FE-4956-926F-0833DCEE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45" y="277202"/>
            <a:ext cx="11617570" cy="1325563"/>
          </a:xfrm>
        </p:spPr>
        <p:txBody>
          <a:bodyPr/>
          <a:lstStyle/>
          <a:p>
            <a:r>
              <a:rPr lang="en-GB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Expressions, Equations, Identities and Formulae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2D720A-0818-460B-B782-90DC71918BE2}"/>
              </a:ext>
            </a:extLst>
          </p:cNvPr>
          <p:cNvSpPr txBox="1"/>
          <p:nvPr/>
        </p:nvSpPr>
        <p:spPr>
          <a:xfrm>
            <a:off x="178776" y="1723292"/>
            <a:ext cx="2135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u="sng" dirty="0"/>
              <a:t>Identities</a:t>
            </a:r>
            <a:endParaRPr lang="en-GB" sz="20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5F4CF7-A546-4458-9967-FE1ACA992AB0}"/>
                  </a:ext>
                </a:extLst>
              </p:cNvPr>
              <p:cNvSpPr txBox="1"/>
              <p:nvPr/>
            </p:nvSpPr>
            <p:spPr>
              <a:xfrm>
                <a:off x="178775" y="2431178"/>
                <a:ext cx="3985258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An Identity:</a:t>
                </a:r>
              </a:p>
              <a:p>
                <a:endParaRPr lang="en-GB" sz="2800" dirty="0"/>
              </a:p>
              <a:p>
                <a:pPr marL="514350" indent="-514350">
                  <a:buAutoNum type="alphaLcParenR"/>
                </a:pPr>
                <a:r>
                  <a:rPr lang="en-GB" sz="2800" dirty="0"/>
                  <a:t>Has an Identity sign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marL="457200" indent="-457200">
                  <a:buAutoNum type="alphaLcParenR"/>
                </a:pPr>
                <a:r>
                  <a:rPr lang="en-GB" sz="2800" dirty="0"/>
                  <a:t>Is true for any values </a:t>
                </a:r>
              </a:p>
              <a:p>
                <a:pPr marL="457200" indent="-457200">
                  <a:buAutoNum type="alphaLcParenR"/>
                </a:pPr>
                <a:r>
                  <a:rPr lang="en-GB" sz="2800" dirty="0"/>
                  <a:t>Shows equivalence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5F4CF7-A546-4458-9967-FE1ACA992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75" y="2431178"/>
                <a:ext cx="3985258" cy="2246769"/>
              </a:xfrm>
              <a:prstGeom prst="rect">
                <a:avLst/>
              </a:prstGeom>
              <a:blipFill>
                <a:blip r:embed="rId2"/>
                <a:stretch>
                  <a:fillRect l="-3211" t="-2717" b="-7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CC46FC9-7736-4ECF-8269-CCBE9386B742}"/>
              </a:ext>
            </a:extLst>
          </p:cNvPr>
          <p:cNvSpPr txBox="1"/>
          <p:nvPr/>
        </p:nvSpPr>
        <p:spPr>
          <a:xfrm>
            <a:off x="594944" y="4552253"/>
            <a:ext cx="16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/>
              <a:t>Examples:</a:t>
            </a:r>
            <a:endParaRPr lang="en-GB" sz="16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/>
              <p:nvPr/>
            </p:nvSpPr>
            <p:spPr>
              <a:xfrm>
                <a:off x="327018" y="5075473"/>
                <a:ext cx="364311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3+5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≡5+3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18" y="5075473"/>
                <a:ext cx="3643113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/>
              <p:nvPr/>
            </p:nvSpPr>
            <p:spPr>
              <a:xfrm>
                <a:off x="2995251" y="5937624"/>
                <a:ext cx="295991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251" y="5937624"/>
                <a:ext cx="2959913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/>
              <p:nvPr/>
            </p:nvSpPr>
            <p:spPr>
              <a:xfrm>
                <a:off x="5761734" y="5121828"/>
                <a:ext cx="292759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734" y="5121828"/>
                <a:ext cx="292759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/>
              <p:nvPr/>
            </p:nvSpPr>
            <p:spPr>
              <a:xfrm>
                <a:off x="8567416" y="5887182"/>
                <a:ext cx="231159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2BCCCE-33F4-476D-BAE1-182895D92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7416" y="5887182"/>
                <a:ext cx="231159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4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4F6134-53FE-4956-926F-0833DCEE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45" y="277202"/>
            <a:ext cx="11617570" cy="1325563"/>
          </a:xfrm>
        </p:spPr>
        <p:txBody>
          <a:bodyPr/>
          <a:lstStyle/>
          <a:p>
            <a:r>
              <a:rPr lang="en-GB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Expressions, Equations, Identities and Formulae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2D720A-0818-460B-B782-90DC71918BE2}"/>
              </a:ext>
            </a:extLst>
          </p:cNvPr>
          <p:cNvSpPr txBox="1"/>
          <p:nvPr/>
        </p:nvSpPr>
        <p:spPr>
          <a:xfrm>
            <a:off x="178776" y="1723292"/>
            <a:ext cx="21605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u="sng" dirty="0"/>
              <a:t>Formulae</a:t>
            </a:r>
            <a:endParaRPr lang="en-GB" sz="2000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F4CF7-A546-4458-9967-FE1ACA992AB0}"/>
              </a:ext>
            </a:extLst>
          </p:cNvPr>
          <p:cNvSpPr txBox="1"/>
          <p:nvPr/>
        </p:nvSpPr>
        <p:spPr>
          <a:xfrm>
            <a:off x="178776" y="2372832"/>
            <a:ext cx="550311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Formulae:</a:t>
            </a:r>
          </a:p>
          <a:p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/>
              <a:t>Have more than one variable</a:t>
            </a:r>
          </a:p>
          <a:p>
            <a:pPr marL="514350" indent="-514350">
              <a:buAutoNum type="alphaLcParenR"/>
            </a:pPr>
            <a:r>
              <a:rPr lang="en-GB" sz="2800" dirty="0"/>
              <a:t>Will have an equals sign</a:t>
            </a:r>
          </a:p>
          <a:p>
            <a:pPr marL="514350" indent="-514350">
              <a:buAutoNum type="alphaLcParenR"/>
            </a:pPr>
            <a:r>
              <a:rPr lang="en-GB" sz="2800" dirty="0"/>
              <a:t>Can be applied to find a solution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46FC9-7736-4ECF-8269-CCBE9386B742}"/>
              </a:ext>
            </a:extLst>
          </p:cNvPr>
          <p:cNvSpPr txBox="1"/>
          <p:nvPr/>
        </p:nvSpPr>
        <p:spPr>
          <a:xfrm>
            <a:off x="594944" y="4574543"/>
            <a:ext cx="16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/>
              <a:t>Examples:</a:t>
            </a:r>
            <a:endParaRPr lang="en-GB" sz="16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/>
              <p:nvPr/>
            </p:nvSpPr>
            <p:spPr>
              <a:xfrm>
                <a:off x="327018" y="5075473"/>
                <a:ext cx="290836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𝐴𝑟𝑒𝑎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428FC-F2FC-4B76-928E-126C9047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18" y="5075473"/>
                <a:ext cx="290836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/>
              <p:nvPr/>
            </p:nvSpPr>
            <p:spPr>
              <a:xfrm>
                <a:off x="2995251" y="5937624"/>
                <a:ext cx="231550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FEB4B9-27AE-4F2C-873F-30AB4D4D1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251" y="5937624"/>
                <a:ext cx="2315506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/>
              <p:nvPr/>
            </p:nvSpPr>
            <p:spPr>
              <a:xfrm>
                <a:off x="5831355" y="4836153"/>
                <a:ext cx="5035937" cy="1409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8805-1A37-400E-B7A3-5C7B51596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355" y="4836153"/>
                <a:ext cx="5035937" cy="14096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706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29ADAC-8678-472A-95C0-CE8EE81411AC}"/>
                  </a:ext>
                </a:extLst>
              </p:cNvPr>
              <p:cNvSpPr txBox="1"/>
              <p:nvPr/>
            </p:nvSpPr>
            <p:spPr>
              <a:xfrm>
                <a:off x="174107" y="4379367"/>
                <a:ext cx="13484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29ADAC-8678-472A-95C0-CE8EE8141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07" y="4379367"/>
                <a:ext cx="134844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3C4E45-18B2-401A-A785-FBD6CABF8C20}"/>
                  </a:ext>
                </a:extLst>
              </p:cNvPr>
              <p:cNvSpPr txBox="1"/>
              <p:nvPr/>
            </p:nvSpPr>
            <p:spPr>
              <a:xfrm>
                <a:off x="308377" y="6183156"/>
                <a:ext cx="811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3C4E45-18B2-401A-A785-FBD6CABF8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77" y="6183156"/>
                <a:ext cx="81150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A82C1-7987-4C90-80CC-EBB500E6A926}"/>
                  </a:ext>
                </a:extLst>
              </p:cNvPr>
              <p:cNvSpPr txBox="1"/>
              <p:nvPr/>
            </p:nvSpPr>
            <p:spPr>
              <a:xfrm>
                <a:off x="4265715" y="1485290"/>
                <a:ext cx="16076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A82C1-7987-4C90-80CC-EBB500E6A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15" y="1485290"/>
                <a:ext cx="160768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499757-8862-48EF-90F7-56B3B2445B7D}"/>
                  </a:ext>
                </a:extLst>
              </p:cNvPr>
              <p:cNvSpPr txBox="1"/>
              <p:nvPr/>
            </p:nvSpPr>
            <p:spPr>
              <a:xfrm>
                <a:off x="4733191" y="5514031"/>
                <a:ext cx="548099" cy="10411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499757-8862-48EF-90F7-56B3B2445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191" y="5514031"/>
                <a:ext cx="548099" cy="10411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D09EDE-A1D5-4755-8659-CDDF907B0235}"/>
                  </a:ext>
                </a:extLst>
              </p:cNvPr>
              <p:cNvSpPr txBox="1"/>
              <p:nvPr/>
            </p:nvSpPr>
            <p:spPr>
              <a:xfrm>
                <a:off x="133571" y="3319775"/>
                <a:ext cx="24593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3+7=10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D09EDE-A1D5-4755-8659-CDDF907B02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71" y="3319775"/>
                <a:ext cx="24593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C77C-719C-43FD-B39B-A05F39F1813E}"/>
                  </a:ext>
                </a:extLst>
              </p:cNvPr>
              <p:cNvSpPr txBox="1"/>
              <p:nvPr/>
            </p:nvSpPr>
            <p:spPr>
              <a:xfrm>
                <a:off x="8073093" y="1336692"/>
                <a:ext cx="16589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C77C-719C-43FD-B39B-A05F39F18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093" y="1336692"/>
                <a:ext cx="165898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922582-980A-4FEF-BDCB-92FF0C7B0769}"/>
                  </a:ext>
                </a:extLst>
              </p:cNvPr>
              <p:cNvSpPr txBox="1"/>
              <p:nvPr/>
            </p:nvSpPr>
            <p:spPr>
              <a:xfrm>
                <a:off x="8073093" y="2265740"/>
                <a:ext cx="24636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922582-980A-4FEF-BDCB-92FF0C7B0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093" y="2265740"/>
                <a:ext cx="2463687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C27584-80E4-41B3-9DF0-BE92C2C20E68}"/>
                  </a:ext>
                </a:extLst>
              </p:cNvPr>
              <p:cNvSpPr txBox="1"/>
              <p:nvPr/>
            </p:nvSpPr>
            <p:spPr>
              <a:xfrm>
                <a:off x="8290993" y="3194789"/>
                <a:ext cx="1658980" cy="1037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C27584-80E4-41B3-9DF0-BE92C2C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993" y="3194789"/>
                <a:ext cx="1658980" cy="10375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FD92F3-1C3A-4E83-B728-F308BD9BA5F9}"/>
                  </a:ext>
                </a:extLst>
              </p:cNvPr>
              <p:cNvSpPr txBox="1"/>
              <p:nvPr/>
            </p:nvSpPr>
            <p:spPr>
              <a:xfrm>
                <a:off x="211604" y="1423224"/>
                <a:ext cx="30091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2+6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≡6+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FD92F3-1C3A-4E83-B728-F308BD9BA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04" y="1423224"/>
                <a:ext cx="3009157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9FB4C3-8CA6-4274-A50F-6822DCD6B4C3}"/>
                  </a:ext>
                </a:extLst>
              </p:cNvPr>
              <p:cNvSpPr txBox="1"/>
              <p:nvPr/>
            </p:nvSpPr>
            <p:spPr>
              <a:xfrm>
                <a:off x="4265715" y="2358635"/>
                <a:ext cx="24536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≡6×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9FB4C3-8CA6-4274-A50F-6822DCD6B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15" y="2358635"/>
                <a:ext cx="2453620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124E46-01D0-407C-BF51-741F3B080789}"/>
                  </a:ext>
                </a:extLst>
              </p:cNvPr>
              <p:cNvSpPr txBox="1"/>
              <p:nvPr/>
            </p:nvSpPr>
            <p:spPr>
              <a:xfrm>
                <a:off x="186215" y="5447317"/>
                <a:ext cx="322376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124E46-01D0-407C-BF51-741F3B080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15" y="5447317"/>
                <a:ext cx="3223767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DD4619E-66B2-430F-904D-43BB07C202A8}"/>
                  </a:ext>
                </a:extLst>
              </p:cNvPr>
              <p:cNvSpPr txBox="1"/>
              <p:nvPr/>
            </p:nvSpPr>
            <p:spPr>
              <a:xfrm>
                <a:off x="4197636" y="3431762"/>
                <a:ext cx="19185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DD4619E-66B2-430F-904D-43BB07C20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36" y="3431762"/>
                <a:ext cx="1918538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771491-B6C3-4F9E-871D-B86495491B87}"/>
                  </a:ext>
                </a:extLst>
              </p:cNvPr>
              <p:cNvSpPr txBox="1"/>
              <p:nvPr/>
            </p:nvSpPr>
            <p:spPr>
              <a:xfrm>
                <a:off x="133571" y="2401079"/>
                <a:ext cx="24111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𝐴𝑟𝑒𝑎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771491-B6C3-4F9E-871D-B86495491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71" y="2401079"/>
                <a:ext cx="2411173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A9DFD3-6B92-4EEE-ADE6-A4012F329DE3}"/>
                  </a:ext>
                </a:extLst>
              </p:cNvPr>
              <p:cNvSpPr txBox="1"/>
              <p:nvPr/>
            </p:nvSpPr>
            <p:spPr>
              <a:xfrm>
                <a:off x="4189364" y="4455722"/>
                <a:ext cx="19271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A9DFD3-6B92-4EEE-ADE6-A4012F329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364" y="4455722"/>
                <a:ext cx="1927130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F97E62-34BF-4BE0-8EF6-E605AE8D8575}"/>
                  </a:ext>
                </a:extLst>
              </p:cNvPr>
              <p:cNvSpPr txBox="1"/>
              <p:nvPr/>
            </p:nvSpPr>
            <p:spPr>
              <a:xfrm>
                <a:off x="8290993" y="4601983"/>
                <a:ext cx="174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F97E62-34BF-4BE0-8EF6-E605AE8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993" y="4601983"/>
                <a:ext cx="1742465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>
            <a:extLst>
              <a:ext uri="{FF2B5EF4-FFF2-40B4-BE49-F238E27FC236}">
                <a16:creationId xmlns:a16="http://schemas.microsoft.com/office/drawing/2014/main" id="{5093916A-76B0-4811-93E3-2E02CD8EBA11}"/>
              </a:ext>
            </a:extLst>
          </p:cNvPr>
          <p:cNvSpPr txBox="1">
            <a:spLocks/>
          </p:cNvSpPr>
          <p:nvPr/>
        </p:nvSpPr>
        <p:spPr>
          <a:xfrm>
            <a:off x="48091" y="315041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DD7693D-8AC4-4665-8CED-9D4BFB2F065D}"/>
              </a:ext>
            </a:extLst>
          </p:cNvPr>
          <p:cNvSpPr txBox="1">
            <a:spLocks/>
          </p:cNvSpPr>
          <p:nvPr/>
        </p:nvSpPr>
        <p:spPr>
          <a:xfrm>
            <a:off x="3042082" y="316648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Equations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6985882D-E3C0-49D1-A2E7-1165BB71A77A}"/>
              </a:ext>
            </a:extLst>
          </p:cNvPr>
          <p:cNvSpPr txBox="1">
            <a:spLocks/>
          </p:cNvSpPr>
          <p:nvPr/>
        </p:nvSpPr>
        <p:spPr>
          <a:xfrm>
            <a:off x="5720182" y="329501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Identities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F4EFDCE-0E58-41B2-B3FD-D9EC1441E6B6}"/>
              </a:ext>
            </a:extLst>
          </p:cNvPr>
          <p:cNvSpPr txBox="1">
            <a:spLocks/>
          </p:cNvSpPr>
          <p:nvPr/>
        </p:nvSpPr>
        <p:spPr>
          <a:xfrm>
            <a:off x="8530086" y="327673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Formulae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94C2233D-E2CD-4B6C-8247-526D389C9DB5}"/>
              </a:ext>
            </a:extLst>
          </p:cNvPr>
          <p:cNvSpPr txBox="1">
            <a:spLocks/>
          </p:cNvSpPr>
          <p:nvPr/>
        </p:nvSpPr>
        <p:spPr>
          <a:xfrm>
            <a:off x="44230" y="-399776"/>
            <a:ext cx="120996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Decide whether each is an expression, equation identity or formula</a:t>
            </a:r>
            <a:endParaRPr lang="en-GB" sz="4000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D71FCF-74B3-4C6E-BA7B-41A2C7885613}"/>
              </a:ext>
            </a:extLst>
          </p:cNvPr>
          <p:cNvSpPr txBox="1"/>
          <p:nvPr/>
        </p:nvSpPr>
        <p:spPr>
          <a:xfrm>
            <a:off x="7867196" y="5342092"/>
            <a:ext cx="34826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Extension:</a:t>
            </a:r>
          </a:p>
          <a:p>
            <a:r>
              <a:rPr lang="en-GB" sz="2800" dirty="0"/>
              <a:t>Give 2 more examples </a:t>
            </a:r>
          </a:p>
          <a:p>
            <a:r>
              <a:rPr lang="en-GB" sz="2800" dirty="0"/>
              <a:t>for each category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FBC240A-3AEC-42C2-B053-85E56FDCEAE1}"/>
              </a:ext>
            </a:extLst>
          </p:cNvPr>
          <p:cNvSpPr/>
          <p:nvPr/>
        </p:nvSpPr>
        <p:spPr>
          <a:xfrm>
            <a:off x="7737231" y="5248314"/>
            <a:ext cx="4406678" cy="158117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5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29ADAC-8678-472A-95C0-CE8EE81411AC}"/>
                  </a:ext>
                </a:extLst>
              </p:cNvPr>
              <p:cNvSpPr txBox="1"/>
              <p:nvPr/>
            </p:nvSpPr>
            <p:spPr>
              <a:xfrm>
                <a:off x="228735" y="3774344"/>
                <a:ext cx="13484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29ADAC-8678-472A-95C0-CE8EE8141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35" y="3774344"/>
                <a:ext cx="134844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3C4E45-18B2-401A-A785-FBD6CABF8C20}"/>
                  </a:ext>
                </a:extLst>
              </p:cNvPr>
              <p:cNvSpPr txBox="1"/>
              <p:nvPr/>
            </p:nvSpPr>
            <p:spPr>
              <a:xfrm>
                <a:off x="212349" y="4695761"/>
                <a:ext cx="811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3C4E45-18B2-401A-A785-FBD6CABF8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49" y="4695761"/>
                <a:ext cx="81150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A82C1-7987-4C90-80CC-EBB500E6A926}"/>
                  </a:ext>
                </a:extLst>
              </p:cNvPr>
              <p:cNvSpPr txBox="1"/>
              <p:nvPr/>
            </p:nvSpPr>
            <p:spPr>
              <a:xfrm>
                <a:off x="220011" y="1560548"/>
                <a:ext cx="16076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A82C1-7987-4C90-80CC-EBB500E6A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11" y="1560548"/>
                <a:ext cx="160768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499757-8862-48EF-90F7-56B3B2445B7D}"/>
                  </a:ext>
                </a:extLst>
              </p:cNvPr>
              <p:cNvSpPr txBox="1"/>
              <p:nvPr/>
            </p:nvSpPr>
            <p:spPr>
              <a:xfrm>
                <a:off x="228735" y="2414976"/>
                <a:ext cx="548099" cy="10411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499757-8862-48EF-90F7-56B3B2445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35" y="2414976"/>
                <a:ext cx="548099" cy="10411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D09EDE-A1D5-4755-8659-CDDF907B0235}"/>
                  </a:ext>
                </a:extLst>
              </p:cNvPr>
              <p:cNvSpPr txBox="1"/>
              <p:nvPr/>
            </p:nvSpPr>
            <p:spPr>
              <a:xfrm>
                <a:off x="2726191" y="1444174"/>
                <a:ext cx="24593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3+7=10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D09EDE-A1D5-4755-8659-CDDF907B02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191" y="1444174"/>
                <a:ext cx="24593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C77C-719C-43FD-B39B-A05F39F1813E}"/>
                  </a:ext>
                </a:extLst>
              </p:cNvPr>
              <p:cNvSpPr txBox="1"/>
              <p:nvPr/>
            </p:nvSpPr>
            <p:spPr>
              <a:xfrm>
                <a:off x="2726191" y="2346067"/>
                <a:ext cx="16589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C77C-719C-43FD-B39B-A05F39F18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191" y="2346067"/>
                <a:ext cx="165898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922582-980A-4FEF-BDCB-92FF0C7B0769}"/>
                  </a:ext>
                </a:extLst>
              </p:cNvPr>
              <p:cNvSpPr txBox="1"/>
              <p:nvPr/>
            </p:nvSpPr>
            <p:spPr>
              <a:xfrm>
                <a:off x="2721832" y="3273556"/>
                <a:ext cx="24636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922582-980A-4FEF-BDCB-92FF0C7B0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832" y="3273556"/>
                <a:ext cx="2463687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C27584-80E4-41B3-9DF0-BE92C2C20E68}"/>
                  </a:ext>
                </a:extLst>
              </p:cNvPr>
              <p:cNvSpPr txBox="1"/>
              <p:nvPr/>
            </p:nvSpPr>
            <p:spPr>
              <a:xfrm>
                <a:off x="2836093" y="4222784"/>
                <a:ext cx="1658980" cy="1037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C27584-80E4-41B3-9DF0-BE92C2C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093" y="4222784"/>
                <a:ext cx="1658980" cy="10375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FD92F3-1C3A-4E83-B728-F308BD9BA5F9}"/>
                  </a:ext>
                </a:extLst>
              </p:cNvPr>
              <p:cNvSpPr txBox="1"/>
              <p:nvPr/>
            </p:nvSpPr>
            <p:spPr>
              <a:xfrm>
                <a:off x="5588254" y="1432553"/>
                <a:ext cx="30091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2+6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≡6+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FD92F3-1C3A-4E83-B728-F308BD9BA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254" y="1432553"/>
                <a:ext cx="3009157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9FB4C3-8CA6-4274-A50F-6822DCD6B4C3}"/>
                  </a:ext>
                </a:extLst>
              </p:cNvPr>
              <p:cNvSpPr txBox="1"/>
              <p:nvPr/>
            </p:nvSpPr>
            <p:spPr>
              <a:xfrm>
                <a:off x="5588254" y="2297813"/>
                <a:ext cx="24536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≡6×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9FB4C3-8CA6-4274-A50F-6822DCD6B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254" y="2297813"/>
                <a:ext cx="2453620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124E46-01D0-407C-BF51-741F3B080789}"/>
                  </a:ext>
                </a:extLst>
              </p:cNvPr>
              <p:cNvSpPr txBox="1"/>
              <p:nvPr/>
            </p:nvSpPr>
            <p:spPr>
              <a:xfrm>
                <a:off x="5626142" y="4255230"/>
                <a:ext cx="322376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124E46-01D0-407C-BF51-741F3B080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142" y="4255230"/>
                <a:ext cx="3223767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DD4619E-66B2-430F-904D-43BB07C202A8}"/>
                  </a:ext>
                </a:extLst>
              </p:cNvPr>
              <p:cNvSpPr txBox="1"/>
              <p:nvPr/>
            </p:nvSpPr>
            <p:spPr>
              <a:xfrm>
                <a:off x="5626142" y="3267526"/>
                <a:ext cx="19185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DD4619E-66B2-430F-904D-43BB07C20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142" y="3267526"/>
                <a:ext cx="1918538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771491-B6C3-4F9E-871D-B86495491B87}"/>
                  </a:ext>
                </a:extLst>
              </p:cNvPr>
              <p:cNvSpPr txBox="1"/>
              <p:nvPr/>
            </p:nvSpPr>
            <p:spPr>
              <a:xfrm>
                <a:off x="9149918" y="1423848"/>
                <a:ext cx="24111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𝐴𝑟𝑒𝑎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8771491-B6C3-4F9E-871D-B86495491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918" y="1423848"/>
                <a:ext cx="2411173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A9DFD3-6B92-4EEE-ADE6-A4012F329DE3}"/>
                  </a:ext>
                </a:extLst>
              </p:cNvPr>
              <p:cNvSpPr txBox="1"/>
              <p:nvPr/>
            </p:nvSpPr>
            <p:spPr>
              <a:xfrm>
                <a:off x="9149918" y="2245074"/>
                <a:ext cx="19271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A9DFD3-6B92-4EEE-ADE6-A4012F329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918" y="2245074"/>
                <a:ext cx="1927130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F97E62-34BF-4BE0-8EF6-E605AE8D8575}"/>
                  </a:ext>
                </a:extLst>
              </p:cNvPr>
              <p:cNvSpPr txBox="1"/>
              <p:nvPr/>
            </p:nvSpPr>
            <p:spPr>
              <a:xfrm>
                <a:off x="9163594" y="3069313"/>
                <a:ext cx="174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F97E62-34BF-4BE0-8EF6-E605AE8D8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3594" y="3069313"/>
                <a:ext cx="1742465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>
            <a:extLst>
              <a:ext uri="{FF2B5EF4-FFF2-40B4-BE49-F238E27FC236}">
                <a16:creationId xmlns:a16="http://schemas.microsoft.com/office/drawing/2014/main" id="{5093916A-76B0-4811-93E3-2E02CD8EBA11}"/>
              </a:ext>
            </a:extLst>
          </p:cNvPr>
          <p:cNvSpPr txBox="1">
            <a:spLocks/>
          </p:cNvSpPr>
          <p:nvPr/>
        </p:nvSpPr>
        <p:spPr>
          <a:xfrm>
            <a:off x="48091" y="315041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Expressions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DD7693D-8AC4-4665-8CED-9D4BFB2F065D}"/>
              </a:ext>
            </a:extLst>
          </p:cNvPr>
          <p:cNvSpPr txBox="1">
            <a:spLocks/>
          </p:cNvSpPr>
          <p:nvPr/>
        </p:nvSpPr>
        <p:spPr>
          <a:xfrm>
            <a:off x="3042082" y="316648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Equations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6985882D-E3C0-49D1-A2E7-1165BB71A77A}"/>
              </a:ext>
            </a:extLst>
          </p:cNvPr>
          <p:cNvSpPr txBox="1">
            <a:spLocks/>
          </p:cNvSpPr>
          <p:nvPr/>
        </p:nvSpPr>
        <p:spPr>
          <a:xfrm>
            <a:off x="5720182" y="329501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Identities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F4EFDCE-0E58-41B2-B3FD-D9EC1441E6B6}"/>
              </a:ext>
            </a:extLst>
          </p:cNvPr>
          <p:cNvSpPr txBox="1">
            <a:spLocks/>
          </p:cNvSpPr>
          <p:nvPr/>
        </p:nvSpPr>
        <p:spPr>
          <a:xfrm>
            <a:off x="9169805" y="347885"/>
            <a:ext cx="26335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Formulae</a:t>
            </a:r>
            <a:endParaRPr lang="en-GB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94C2233D-E2CD-4B6C-8247-526D389C9DB5}"/>
              </a:ext>
            </a:extLst>
          </p:cNvPr>
          <p:cNvSpPr txBox="1">
            <a:spLocks/>
          </p:cNvSpPr>
          <p:nvPr/>
        </p:nvSpPr>
        <p:spPr>
          <a:xfrm>
            <a:off x="346631" y="-314864"/>
            <a:ext cx="24109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Answers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D71FCF-74B3-4C6E-BA7B-41A2C7885613}"/>
              </a:ext>
            </a:extLst>
          </p:cNvPr>
          <p:cNvSpPr txBox="1"/>
          <p:nvPr/>
        </p:nvSpPr>
        <p:spPr>
          <a:xfrm>
            <a:off x="7867196" y="5342092"/>
            <a:ext cx="34826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Extension:</a:t>
            </a:r>
          </a:p>
          <a:p>
            <a:r>
              <a:rPr lang="en-GB" sz="2800" dirty="0"/>
              <a:t>Give 2 more examples </a:t>
            </a:r>
          </a:p>
          <a:p>
            <a:r>
              <a:rPr lang="en-GB" sz="2800" dirty="0"/>
              <a:t>for each category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FBC240A-3AEC-42C2-B053-85E56FDCEAE1}"/>
              </a:ext>
            </a:extLst>
          </p:cNvPr>
          <p:cNvSpPr/>
          <p:nvPr/>
        </p:nvSpPr>
        <p:spPr>
          <a:xfrm>
            <a:off x="7737231" y="5248314"/>
            <a:ext cx="4406678" cy="158117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7C4C21-A9C2-4D36-AFE1-D3330C75727D}"/>
              </a:ext>
            </a:extLst>
          </p:cNvPr>
          <p:cNvSpPr/>
          <p:nvPr/>
        </p:nvSpPr>
        <p:spPr>
          <a:xfrm>
            <a:off x="48091" y="677008"/>
            <a:ext cx="2743465" cy="57413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4383C5-7842-4F38-A320-3643E2463A88}"/>
              </a:ext>
            </a:extLst>
          </p:cNvPr>
          <p:cNvSpPr/>
          <p:nvPr/>
        </p:nvSpPr>
        <p:spPr>
          <a:xfrm>
            <a:off x="2795726" y="677008"/>
            <a:ext cx="2743465" cy="57413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74E789-8B4B-446E-B6C0-40CE829D9058}"/>
              </a:ext>
            </a:extLst>
          </p:cNvPr>
          <p:cNvSpPr/>
          <p:nvPr/>
        </p:nvSpPr>
        <p:spPr>
          <a:xfrm>
            <a:off x="5522522" y="680075"/>
            <a:ext cx="3385119" cy="43579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1BEDC7-D740-4D79-8C2D-452043DEFB50}"/>
              </a:ext>
            </a:extLst>
          </p:cNvPr>
          <p:cNvSpPr/>
          <p:nvPr/>
        </p:nvSpPr>
        <p:spPr>
          <a:xfrm>
            <a:off x="8923048" y="683006"/>
            <a:ext cx="3220861" cy="43579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1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16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295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Expressions, Equations, Identities and Formulae</vt:lpstr>
      <vt:lpstr>Expressions, Equations, Identities and Formulae</vt:lpstr>
      <vt:lpstr>Expressions, Equations, Identities and Formulae</vt:lpstr>
      <vt:lpstr>Expressions, Equations, Identities and Formulae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Expressions, Equations, Identities and Formulae</dc:title>
  <dc:creator>Mark Podmore</dc:creator>
  <cp:lastModifiedBy>Toni Heaton</cp:lastModifiedBy>
  <cp:revision>1</cp:revision>
  <dcterms:created xsi:type="dcterms:W3CDTF">2019-11-01T13:45:20Z</dcterms:created>
  <dcterms:modified xsi:type="dcterms:W3CDTF">2024-09-03T15:29:21Z</dcterms:modified>
</cp:coreProperties>
</file>