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8" r:id="rId2"/>
    <p:sldId id="279" r:id="rId3"/>
    <p:sldId id="280" r:id="rId4"/>
    <p:sldId id="281" r:id="rId5"/>
    <p:sldId id="282" r:id="rId6"/>
    <p:sldId id="283" r:id="rId7"/>
    <p:sldId id="284" r:id="rId8"/>
    <p:sldId id="285" r:id="rId9"/>
    <p:sldId id="286" r:id="rId10"/>
    <p:sldId id="287" r:id="rId11"/>
    <p:sldId id="288" r:id="rId12"/>
    <p:sldId id="28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0000FF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339" y="3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my\Documents\Google%20Drive\PGCE%20at%20Oxford\Lesson%20Planning\9%20E3\Data%20Handling%20and%20Presentation\Favourite%20Quality%20Street%20Question%20Resul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0066"/>
              </a:solidFill>
            </c:spPr>
            <c:extLst>
              <c:ext xmlns:c16="http://schemas.microsoft.com/office/drawing/2014/chart" uri="{C3380CC4-5D6E-409C-BE32-E72D297353CC}">
                <c16:uniqueId val="{00000001-842B-4BDF-88FB-186AD1993086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3-842B-4BDF-88FB-186AD1993086}"/>
              </c:ext>
            </c:extLst>
          </c:dPt>
          <c:dPt>
            <c:idx val="2"/>
            <c:bubble3D val="0"/>
            <c:spPr>
              <a:solidFill>
                <a:srgbClr val="7030A0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5-842B-4BDF-88FB-186AD1993086}"/>
              </c:ext>
            </c:extLst>
          </c:dPt>
          <c:dPt>
            <c:idx val="3"/>
            <c:bubble3D val="0"/>
            <c:spPr>
              <a:solidFill>
                <a:srgbClr val="00FF00"/>
              </a:solidFill>
            </c:spPr>
            <c:extLst>
              <c:ext xmlns:c16="http://schemas.microsoft.com/office/drawing/2014/chart" uri="{C3380CC4-5D6E-409C-BE32-E72D297353CC}">
                <c16:uniqueId val="{00000007-842B-4BDF-88FB-186AD1993086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9-842B-4BDF-88FB-186AD1993086}"/>
              </c:ext>
            </c:extLst>
          </c:dPt>
          <c:cat>
            <c:strRef>
              <c:f>Sheet1!$A$2:$A$6</c:f>
              <c:strCache>
                <c:ptCount val="5"/>
                <c:pt idx="0">
                  <c:v>Strawberry cream</c:v>
                </c:pt>
                <c:pt idx="1">
                  <c:v>Orange cream</c:v>
                </c:pt>
                <c:pt idx="2">
                  <c:v>Purple hazelnut</c:v>
                </c:pt>
                <c:pt idx="3">
                  <c:v>Green triangle</c:v>
                </c:pt>
                <c:pt idx="4">
                  <c:v>Toffee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5</c:v>
                </c:pt>
                <c:pt idx="1">
                  <c:v>3</c:v>
                </c:pt>
                <c:pt idx="2">
                  <c:v>6</c:v>
                </c:pt>
                <c:pt idx="3">
                  <c:v>2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842B-4BDF-88FB-186AD19930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4497265966754147"/>
          <c:y val="0.18422535724701078"/>
          <c:w val="0.33836067366579176"/>
          <c:h val="0.68247484689413829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BFC6EC-FA6F-4FD0-8ADC-905D2F5AF562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0AEDF8-1007-4154-952D-387F2B9A91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16666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F6C7B07F-B0F5-4012-AF05-3CD992B45D1A}" type="slidenum">
              <a:rPr lang="en-US" altLang="en-US" sz="1200">
                <a:solidFill>
                  <a:srgbClr val="000000"/>
                </a:solidFill>
              </a:rPr>
              <a:pPr algn="r" eaLnBrk="1" hangingPunct="1"/>
              <a:t>3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15965995-BD02-4E8B-8344-F6F0DA6B73C0}" type="slidenum">
              <a:rPr lang="en-US" altLang="en-US" sz="1200">
                <a:solidFill>
                  <a:srgbClr val="000000"/>
                </a:solidFill>
              </a:rPr>
              <a:pPr algn="r" eaLnBrk="1" hangingPunct="1"/>
              <a:t>12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122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F2AF47E9-9708-49E8-8BDB-242C33B6B398}" type="slidenum">
              <a:rPr lang="en-US" altLang="en-US" sz="1200">
                <a:solidFill>
                  <a:srgbClr val="000000"/>
                </a:solidFill>
              </a:rPr>
              <a:pPr algn="r" eaLnBrk="1" hangingPunct="1"/>
              <a:t>4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231650F5-BE64-494B-B65F-BC4044A5C484}" type="slidenum">
              <a:rPr lang="en-US" altLang="en-US" sz="1200">
                <a:solidFill>
                  <a:srgbClr val="000000"/>
                </a:solidFill>
              </a:rPr>
              <a:pPr algn="r" eaLnBrk="1" hangingPunct="1"/>
              <a:t>5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BF86D78B-FF8A-40D5-85F3-78EBF804A111}" type="slidenum">
              <a:rPr lang="en-US" altLang="en-US" sz="1200">
                <a:solidFill>
                  <a:srgbClr val="000000"/>
                </a:solidFill>
              </a:rPr>
              <a:pPr algn="r" eaLnBrk="1" hangingPunct="1"/>
              <a:t>6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E53C90ED-8428-4B6A-A185-BDA9BFFAB523}" type="slidenum">
              <a:rPr lang="en-US" altLang="en-US" sz="1200">
                <a:solidFill>
                  <a:srgbClr val="000000"/>
                </a:solidFill>
              </a:rPr>
              <a:pPr algn="r" eaLnBrk="1" hangingPunct="1"/>
              <a:t>7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7170FB01-EC45-41C5-862E-F73A27F3F614}" type="slidenum">
              <a:rPr lang="en-US" altLang="en-US" sz="1200">
                <a:solidFill>
                  <a:srgbClr val="000000"/>
                </a:solidFill>
              </a:rPr>
              <a:pPr algn="r" eaLnBrk="1" hangingPunct="1"/>
              <a:t>8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13D3D0FD-7670-45F8-82D6-E9A1894A9508}" type="slidenum">
              <a:rPr lang="en-US" altLang="en-US" sz="1200">
                <a:solidFill>
                  <a:srgbClr val="000000"/>
                </a:solidFill>
              </a:rPr>
              <a:pPr algn="r" eaLnBrk="1" hangingPunct="1"/>
              <a:t>9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43C25F15-2860-47E7-9613-7622CC2FCBB9}" type="slidenum">
              <a:rPr lang="en-US" altLang="en-US" sz="1200">
                <a:solidFill>
                  <a:srgbClr val="000000"/>
                </a:solidFill>
              </a:rPr>
              <a:pPr algn="r" eaLnBrk="1" hangingPunct="1"/>
              <a:t>10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F913DA5C-BAD0-4020-AE1C-118B86A67DCB}" type="slidenum">
              <a:rPr lang="en-US" altLang="en-US" sz="1200">
                <a:solidFill>
                  <a:srgbClr val="000000"/>
                </a:solidFill>
              </a:rPr>
              <a:pPr algn="r" eaLnBrk="1" hangingPunct="1"/>
              <a:t>11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1218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64B47-E927-432E-AC4A-229EEE7B40C7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B4A5A-7282-4BCE-ADE2-FC459AB9C8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1892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64B47-E927-432E-AC4A-229EEE7B40C7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B4A5A-7282-4BCE-ADE2-FC459AB9C8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4311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64B47-E927-432E-AC4A-229EEE7B40C7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B4A5A-7282-4BCE-ADE2-FC459AB9C8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1844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64B47-E927-432E-AC4A-229EEE7B40C7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B4A5A-7282-4BCE-ADE2-FC459AB9C8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6445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64B47-E927-432E-AC4A-229EEE7B40C7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B4A5A-7282-4BCE-ADE2-FC459AB9C8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8217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64B47-E927-432E-AC4A-229EEE7B40C7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B4A5A-7282-4BCE-ADE2-FC459AB9C8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6440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64B47-E927-432E-AC4A-229EEE7B40C7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B4A5A-7282-4BCE-ADE2-FC459AB9C8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0002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64B47-E927-432E-AC4A-229EEE7B40C7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B4A5A-7282-4BCE-ADE2-FC459AB9C8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1627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64B47-E927-432E-AC4A-229EEE7B40C7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B4A5A-7282-4BCE-ADE2-FC459AB9C8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1037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64B47-E927-432E-AC4A-229EEE7B40C7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B4A5A-7282-4BCE-ADE2-FC459AB9C8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4548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64B47-E927-432E-AC4A-229EEE7B40C7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B4A5A-7282-4BCE-ADE2-FC459AB9C8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8045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64B47-E927-432E-AC4A-229EEE7B40C7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B4A5A-7282-4BCE-ADE2-FC459AB9C8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7088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4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8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8.png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6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8.png"/><Relationship Id="rId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319543" y="1255112"/>
            <a:ext cx="1404585" cy="548810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4319543" y="1255112"/>
            <a:ext cx="15038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7030A0"/>
                </a:solidFill>
              </a:rPr>
              <a:t>Degrees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47456" y="1144116"/>
            <a:ext cx="3045024" cy="1143000"/>
          </a:xfrm>
        </p:spPr>
        <p:txBody>
          <a:bodyPr/>
          <a:lstStyle/>
          <a:p>
            <a:r>
              <a:rPr lang="en-GB" b="1" dirty="0"/>
              <a:t>My Results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9273276"/>
              </p:ext>
            </p:extLst>
          </p:nvPr>
        </p:nvGraphicFramePr>
        <p:xfrm>
          <a:off x="179512" y="1196752"/>
          <a:ext cx="4032448" cy="55446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42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81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Sweet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Results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953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>
                          <a:latin typeface="Arial" pitchFamily="34" charset="0"/>
                          <a:cs typeface="Arial" pitchFamily="34" charset="0"/>
                        </a:rPr>
                        <a:t>Strawberry Cream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Arial" pitchFamily="34" charset="0"/>
                          <a:cs typeface="Arial" pitchFamily="34" charset="0"/>
                        </a:rPr>
                        <a:t>Orange Cream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3610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>
                          <a:latin typeface="Arial" pitchFamily="34" charset="0"/>
                          <a:cs typeface="Arial" pitchFamily="34" charset="0"/>
                        </a:rPr>
                        <a:t>Purple Hazelnut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>
                          <a:latin typeface="Arial" pitchFamily="34" charset="0"/>
                          <a:cs typeface="Arial" pitchFamily="34" charset="0"/>
                        </a:rPr>
                        <a:t>Green Triangle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>
                          <a:latin typeface="Arial" pitchFamily="34" charset="0"/>
                          <a:cs typeface="Arial" pitchFamily="34" charset="0"/>
                        </a:rPr>
                        <a:t>Other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464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1" dirty="0"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8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9444940"/>
              </p:ext>
            </p:extLst>
          </p:nvPr>
        </p:nvGraphicFramePr>
        <p:xfrm>
          <a:off x="4273563" y="189688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4404573"/>
              </p:ext>
            </p:extLst>
          </p:nvPr>
        </p:nvGraphicFramePr>
        <p:xfrm>
          <a:off x="4283968" y="1196752"/>
          <a:ext cx="1488165" cy="55446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81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Degrees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9535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100</a:t>
                      </a:r>
                      <a:r>
                        <a:rPr lang="en-GB" sz="2000" b="1" dirty="0">
                          <a:latin typeface="Cambria"/>
                        </a:rPr>
                        <a:t>°</a:t>
                      </a:r>
                      <a:endParaRPr lang="en-GB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60</a:t>
                      </a:r>
                      <a:r>
                        <a:rPr lang="en-GB" sz="2000" b="1" dirty="0">
                          <a:latin typeface="Cambria"/>
                        </a:rPr>
                        <a:t>°</a:t>
                      </a:r>
                      <a:endParaRPr lang="en-GB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36104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120</a:t>
                      </a:r>
                      <a:r>
                        <a:rPr lang="en-GB" sz="2000" b="1" dirty="0">
                          <a:latin typeface="Cambria"/>
                        </a:rPr>
                        <a:t>°</a:t>
                      </a:r>
                      <a:endParaRPr lang="en-GB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40</a:t>
                      </a:r>
                      <a:r>
                        <a:rPr lang="en-GB" sz="2000" b="1" dirty="0">
                          <a:latin typeface="Cambria"/>
                        </a:rPr>
                        <a:t>°</a:t>
                      </a:r>
                      <a:endParaRPr lang="en-GB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40</a:t>
                      </a:r>
                      <a:r>
                        <a:rPr lang="en-GB" sz="2000" b="1" dirty="0">
                          <a:latin typeface="Cambria"/>
                        </a:rPr>
                        <a:t>°</a:t>
                      </a:r>
                      <a:endParaRPr lang="en-GB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4641">
                <a:tc>
                  <a:txBody>
                    <a:bodyPr/>
                    <a:lstStyle/>
                    <a:p>
                      <a:pPr algn="ctr"/>
                      <a:endParaRPr lang="en-GB" sz="2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220072" y="4943490"/>
            <a:ext cx="122413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rgbClr val="00B050"/>
                </a:solidFill>
              </a:rPr>
              <a:t>360</a:t>
            </a:r>
            <a:r>
              <a:rPr lang="en-GB" sz="3200" b="1" dirty="0">
                <a:solidFill>
                  <a:srgbClr val="00B050"/>
                </a:solidFill>
                <a:latin typeface="Cambria"/>
              </a:rPr>
              <a:t>°</a:t>
            </a:r>
            <a:endParaRPr lang="en-GB" sz="3200" b="1" dirty="0">
              <a:solidFill>
                <a:srgbClr val="00B050"/>
              </a:solidFill>
            </a:endParaRPr>
          </a:p>
          <a:p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3779054" y="6047317"/>
            <a:ext cx="792945" cy="235974"/>
          </a:xfrm>
          <a:custGeom>
            <a:avLst/>
            <a:gdLst>
              <a:gd name="connsiteX0" fmla="*/ 0 w 589935"/>
              <a:gd name="connsiteY0" fmla="*/ 235974 h 235974"/>
              <a:gd name="connsiteX1" fmla="*/ 339213 w 589935"/>
              <a:gd name="connsiteY1" fmla="*/ 0 h 235974"/>
              <a:gd name="connsiteX2" fmla="*/ 589935 w 589935"/>
              <a:gd name="connsiteY2" fmla="*/ 235974 h 235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9935" h="235974">
                <a:moveTo>
                  <a:pt x="0" y="235974"/>
                </a:moveTo>
                <a:cubicBezTo>
                  <a:pt x="120445" y="117987"/>
                  <a:pt x="240891" y="0"/>
                  <a:pt x="339213" y="0"/>
                </a:cubicBezTo>
                <a:cubicBezTo>
                  <a:pt x="437535" y="0"/>
                  <a:pt x="513735" y="117987"/>
                  <a:pt x="589935" y="235974"/>
                </a:cubicBezTo>
              </a:path>
            </a:pathLst>
          </a:custGeom>
          <a:noFill/>
          <a:ln>
            <a:solidFill>
              <a:srgbClr val="FF0066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3805083" y="5635219"/>
            <a:ext cx="9369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FF0066"/>
                </a:solidFill>
              </a:rPr>
              <a:t>X 20</a:t>
            </a:r>
          </a:p>
        </p:txBody>
      </p:sp>
      <p:sp>
        <p:nvSpPr>
          <p:cNvPr id="13" name="Freeform 12"/>
          <p:cNvSpPr/>
          <p:nvPr/>
        </p:nvSpPr>
        <p:spPr>
          <a:xfrm>
            <a:off x="3825034" y="1896882"/>
            <a:ext cx="792945" cy="235974"/>
          </a:xfrm>
          <a:custGeom>
            <a:avLst/>
            <a:gdLst>
              <a:gd name="connsiteX0" fmla="*/ 0 w 589935"/>
              <a:gd name="connsiteY0" fmla="*/ 235974 h 235974"/>
              <a:gd name="connsiteX1" fmla="*/ 339213 w 589935"/>
              <a:gd name="connsiteY1" fmla="*/ 0 h 235974"/>
              <a:gd name="connsiteX2" fmla="*/ 589935 w 589935"/>
              <a:gd name="connsiteY2" fmla="*/ 235974 h 235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9935" h="235974">
                <a:moveTo>
                  <a:pt x="0" y="235974"/>
                </a:moveTo>
                <a:cubicBezTo>
                  <a:pt x="120445" y="117987"/>
                  <a:pt x="240891" y="0"/>
                  <a:pt x="339213" y="0"/>
                </a:cubicBezTo>
                <a:cubicBezTo>
                  <a:pt x="437535" y="0"/>
                  <a:pt x="513735" y="117987"/>
                  <a:pt x="589935" y="235974"/>
                </a:cubicBezTo>
              </a:path>
            </a:pathLst>
          </a:custGeom>
          <a:noFill/>
          <a:ln>
            <a:solidFill>
              <a:srgbClr val="FF0066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3851063" y="1484784"/>
            <a:ext cx="9369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FF0066"/>
                </a:solidFill>
              </a:rPr>
              <a:t>X 20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201338" y="4437112"/>
                <a:ext cx="1800200" cy="8927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36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600" b="1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𝟑𝟔𝟎</m:t>
                        </m:r>
                      </m:num>
                      <m:den>
                        <m:r>
                          <a:rPr lang="en-GB" sz="3600" b="1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𝟏𝟖</m:t>
                        </m:r>
                      </m:den>
                    </m:f>
                  </m:oMath>
                </a14:m>
                <a:r>
                  <a:rPr lang="en-GB" sz="3600" b="1" dirty="0">
                    <a:solidFill>
                      <a:srgbClr val="00B050"/>
                    </a:solidFill>
                  </a:rPr>
                  <a:t> = </a:t>
                </a: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1338" y="4437112"/>
                <a:ext cx="1800200" cy="892745"/>
              </a:xfrm>
              <a:prstGeom prst="rect">
                <a:avLst/>
              </a:prstGeom>
              <a:blipFill rotWithShape="1">
                <a:blip r:embed="rId3"/>
                <a:stretch>
                  <a:fillRect b="-130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7308304" y="4521611"/>
            <a:ext cx="11521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20</a:t>
            </a:r>
            <a:r>
              <a:rPr lang="en-GB" sz="4000" b="1" dirty="0">
                <a:solidFill>
                  <a:srgbClr val="00B050"/>
                </a:solidFill>
                <a:latin typeface="Cambria"/>
              </a:rPr>
              <a:t>°</a:t>
            </a:r>
            <a:endParaRPr lang="en-GB" sz="4000" b="1" dirty="0">
              <a:solidFill>
                <a:srgbClr val="00B05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51520" y="116633"/>
            <a:ext cx="8640960" cy="92333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492213" y="116632"/>
            <a:ext cx="307167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sz="5400" b="1" cap="none" spc="0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Pie Charts</a:t>
            </a:r>
          </a:p>
        </p:txBody>
      </p:sp>
      <p:sp>
        <p:nvSpPr>
          <p:cNvPr id="5" name="Rectangle 4"/>
          <p:cNvSpPr/>
          <p:nvPr/>
        </p:nvSpPr>
        <p:spPr>
          <a:xfrm>
            <a:off x="3174900" y="6096884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3600" b="1" dirty="0">
                <a:solidFill>
                  <a:srgbClr val="00B050"/>
                </a:solidFill>
              </a:rPr>
              <a:t>18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563888" y="447055"/>
            <a:ext cx="5328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“What is your favourite Quality Street?”</a:t>
            </a:r>
          </a:p>
        </p:txBody>
      </p:sp>
    </p:spTree>
    <p:extLst>
      <p:ext uri="{BB962C8B-B14F-4D97-AF65-F5344CB8AC3E}">
        <p14:creationId xmlns:p14="http://schemas.microsoft.com/office/powerpoint/2010/main" val="92865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3" decel="33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2" presetClass="path" presetSubtype="0" accel="50000" decel="5000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3.61111E-6 -4.81481E-6 L -0.07465 0.17848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33" y="8912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6" presetClass="emph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50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75000" y="75000"/>
                                    </p:animScale>
                                  </p:childTnLst>
                                </p:cTn>
                              </p:par>
                              <p:par>
                                <p:cTn id="51" presetID="64" presetClass="path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1.11111E-6 -3.7037E-7 L 0.08976 -0.02917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79" y="-14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" grpId="0"/>
      <p:bldGraphic spid="9" grpId="0">
        <p:bldAsOne/>
      </p:bldGraphic>
      <p:bldGraphic spid="9" grpId="1">
        <p:bldAsOne/>
      </p:bldGraphic>
      <p:bldGraphic spid="9" grpId="2">
        <p:bldAsOne/>
      </p:bldGraphic>
      <p:bldP spid="10" grpId="0"/>
      <p:bldP spid="10" grpId="1"/>
      <p:bldP spid="11" grpId="0" animBg="1"/>
      <p:bldP spid="12" grpId="0"/>
      <p:bldP spid="13" grpId="0" animBg="1"/>
      <p:bldP spid="14" grpId="0"/>
      <p:bldP spid="15" grpId="0"/>
      <p:bldP spid="16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8" y="2109788"/>
            <a:ext cx="2406650" cy="267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7132" name="Rectangle 1"/>
          <p:cNvSpPr>
            <a:spLocks noChangeArrowheads="1"/>
          </p:cNvSpPr>
          <p:nvPr/>
        </p:nvSpPr>
        <p:spPr bwMode="auto">
          <a:xfrm>
            <a:off x="20638" y="1309688"/>
            <a:ext cx="85280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FF0000"/>
                </a:solidFill>
              </a:rPr>
              <a:t>2) </a:t>
            </a:r>
            <a:r>
              <a:rPr lang="en-US" altLang="en-US">
                <a:solidFill>
                  <a:srgbClr val="000000"/>
                </a:solidFill>
              </a:rPr>
              <a:t>In a survey, people were asked to name their favourite food. This is shown in the table below. </a:t>
            </a:r>
            <a:endParaRPr lang="en-US" altLang="en-US" b="1">
              <a:solidFill>
                <a:srgbClr val="000000"/>
              </a:solidFill>
            </a:endParaRPr>
          </a:p>
        </p:txBody>
      </p:sp>
      <p:sp>
        <p:nvSpPr>
          <p:cNvPr id="47133" name="Rectangle 4"/>
          <p:cNvSpPr>
            <a:spLocks noChangeArrowheads="1"/>
          </p:cNvSpPr>
          <p:nvPr/>
        </p:nvSpPr>
        <p:spPr bwMode="auto">
          <a:xfrm>
            <a:off x="1671638" y="1557338"/>
            <a:ext cx="39798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0000"/>
                </a:solidFill>
              </a:rPr>
              <a:t>Display the information in a pie chart.</a:t>
            </a:r>
          </a:p>
        </p:txBody>
      </p:sp>
      <p:sp>
        <p:nvSpPr>
          <p:cNvPr id="6" name="Oval 5"/>
          <p:cNvSpPr/>
          <p:nvPr/>
        </p:nvSpPr>
        <p:spPr>
          <a:xfrm>
            <a:off x="4732338" y="2355850"/>
            <a:ext cx="4110037" cy="4024313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47135" name="TextBox 6"/>
          <p:cNvSpPr txBox="1">
            <a:spLocks noChangeArrowheads="1"/>
          </p:cNvSpPr>
          <p:nvPr/>
        </p:nvSpPr>
        <p:spPr bwMode="auto">
          <a:xfrm>
            <a:off x="6618288" y="3860800"/>
            <a:ext cx="36671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4000" b="1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596900" y="4697413"/>
            <a:ext cx="13684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b="1">
                <a:solidFill>
                  <a:srgbClr val="FF0000"/>
                </a:solidFill>
              </a:rPr>
              <a:t>TOTAL =</a:t>
            </a:r>
          </a:p>
        </p:txBody>
      </p:sp>
      <p:sp>
        <p:nvSpPr>
          <p:cNvPr id="79" name="TextBox 78"/>
          <p:cNvSpPr txBox="1">
            <a:spLocks noChangeArrowheads="1"/>
          </p:cNvSpPr>
          <p:nvPr/>
        </p:nvSpPr>
        <p:spPr bwMode="auto">
          <a:xfrm>
            <a:off x="1768475" y="4652963"/>
            <a:ext cx="6778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2000" b="1">
                <a:solidFill>
                  <a:srgbClr val="FF0000"/>
                </a:solidFill>
              </a:rPr>
              <a:t> 96</a:t>
            </a:r>
          </a:p>
        </p:txBody>
      </p:sp>
      <p:sp>
        <p:nvSpPr>
          <p:cNvPr id="80" name="TextBox 79"/>
          <p:cNvSpPr txBox="1">
            <a:spLocks noChangeArrowheads="1"/>
          </p:cNvSpPr>
          <p:nvPr/>
        </p:nvSpPr>
        <p:spPr bwMode="auto">
          <a:xfrm>
            <a:off x="2522538" y="4652963"/>
            <a:ext cx="7397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2000" b="1">
                <a:solidFill>
                  <a:srgbClr val="00B050"/>
                </a:solidFill>
              </a:rPr>
              <a:t>360°</a:t>
            </a:r>
          </a:p>
        </p:txBody>
      </p:sp>
      <p:grpSp>
        <p:nvGrpSpPr>
          <p:cNvPr id="19" name="Group 18"/>
          <p:cNvGrpSpPr>
            <a:grpSpLocks/>
          </p:cNvGrpSpPr>
          <p:nvPr/>
        </p:nvGrpSpPr>
        <p:grpSpPr bwMode="auto">
          <a:xfrm>
            <a:off x="1528763" y="4984750"/>
            <a:ext cx="2357437" cy="944563"/>
            <a:chOff x="1866759" y="5166484"/>
            <a:chExt cx="2356127" cy="944723"/>
          </a:xfrm>
        </p:grpSpPr>
        <p:cxnSp>
          <p:nvCxnSpPr>
            <p:cNvPr id="16" name="Straight Arrow Connector 15"/>
            <p:cNvCxnSpPr/>
            <p:nvPr/>
          </p:nvCxnSpPr>
          <p:spPr>
            <a:xfrm flipV="1">
              <a:off x="2825076" y="5166484"/>
              <a:ext cx="318910" cy="566834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181" name="TextBox 16"/>
            <p:cNvSpPr txBox="1">
              <a:spLocks noChangeArrowheads="1"/>
            </p:cNvSpPr>
            <p:nvPr/>
          </p:nvSpPr>
          <p:spPr bwMode="auto">
            <a:xfrm>
              <a:off x="1866759" y="5733256"/>
              <a:ext cx="235612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GB" altLang="en-US" b="1">
                  <a:solidFill>
                    <a:srgbClr val="000000"/>
                  </a:solidFill>
                </a:rPr>
                <a:t>360° in a full turn</a:t>
              </a: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915944" y="5741256"/>
              <a:ext cx="1964233" cy="369951"/>
            </a:xfrm>
            <a:prstGeom prst="rect">
              <a:avLst/>
            </a:prstGeom>
            <a:solidFill>
              <a:srgbClr val="00B050">
                <a:alpha val="3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>
                <a:solidFill>
                  <a:srgbClr val="FFFFFF"/>
                </a:solidFill>
              </a:endParaRPr>
            </a:p>
          </p:txBody>
        </p:sp>
      </p:grp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546350" y="2681288"/>
            <a:ext cx="5762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1400">
                <a:solidFill>
                  <a:srgbClr val="FF0000"/>
                </a:solidFill>
              </a:rPr>
              <a:t> 22</a:t>
            </a:r>
          </a:p>
        </p:txBody>
      </p:sp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2541588" y="2909888"/>
            <a:ext cx="5746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1400">
                <a:solidFill>
                  <a:srgbClr val="FF0000"/>
                </a:solidFill>
              </a:rPr>
              <a:t> 96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2636838" y="2930525"/>
            <a:ext cx="290512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>
            <a:spLocks noChangeArrowheads="1"/>
          </p:cNvSpPr>
          <p:nvPr/>
        </p:nvSpPr>
        <p:spPr bwMode="auto">
          <a:xfrm>
            <a:off x="2847975" y="2744788"/>
            <a:ext cx="4016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of</a:t>
            </a:r>
          </a:p>
        </p:txBody>
      </p:sp>
      <p:sp>
        <p:nvSpPr>
          <p:cNvPr id="67" name="TextBox 66"/>
          <p:cNvSpPr txBox="1">
            <a:spLocks noChangeArrowheads="1"/>
          </p:cNvSpPr>
          <p:nvPr/>
        </p:nvSpPr>
        <p:spPr bwMode="auto">
          <a:xfrm>
            <a:off x="3044825" y="2746375"/>
            <a:ext cx="6175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360</a:t>
            </a:r>
          </a:p>
        </p:txBody>
      </p:sp>
      <p:sp>
        <p:nvSpPr>
          <p:cNvPr id="69" name="TextBox 68"/>
          <p:cNvSpPr txBox="1">
            <a:spLocks noChangeArrowheads="1"/>
          </p:cNvSpPr>
          <p:nvPr/>
        </p:nvSpPr>
        <p:spPr bwMode="auto">
          <a:xfrm>
            <a:off x="3459163" y="2736850"/>
            <a:ext cx="3095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=</a:t>
            </a:r>
          </a:p>
        </p:txBody>
      </p:sp>
      <p:sp>
        <p:nvSpPr>
          <p:cNvPr id="70" name="TextBox 69"/>
          <p:cNvSpPr txBox="1">
            <a:spLocks noChangeArrowheads="1"/>
          </p:cNvSpPr>
          <p:nvPr/>
        </p:nvSpPr>
        <p:spPr bwMode="auto">
          <a:xfrm>
            <a:off x="3621088" y="2732088"/>
            <a:ext cx="9509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000" b="1">
                <a:solidFill>
                  <a:srgbClr val="FF0000"/>
                </a:solidFill>
              </a:rPr>
              <a:t>82.5°</a:t>
            </a:r>
          </a:p>
        </p:txBody>
      </p:sp>
      <p:sp>
        <p:nvSpPr>
          <p:cNvPr id="71" name="TextBox 70"/>
          <p:cNvSpPr txBox="1">
            <a:spLocks noChangeArrowheads="1"/>
          </p:cNvSpPr>
          <p:nvPr/>
        </p:nvSpPr>
        <p:spPr bwMode="auto">
          <a:xfrm>
            <a:off x="2527300" y="3171825"/>
            <a:ext cx="5762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1400">
                <a:solidFill>
                  <a:srgbClr val="FF0000"/>
                </a:solidFill>
              </a:rPr>
              <a:t> 46</a:t>
            </a:r>
          </a:p>
        </p:txBody>
      </p:sp>
      <p:sp>
        <p:nvSpPr>
          <p:cNvPr id="72" name="TextBox 71"/>
          <p:cNvSpPr txBox="1">
            <a:spLocks noChangeArrowheads="1"/>
          </p:cNvSpPr>
          <p:nvPr/>
        </p:nvSpPr>
        <p:spPr bwMode="auto">
          <a:xfrm>
            <a:off x="2541588" y="3400425"/>
            <a:ext cx="5746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1400">
                <a:solidFill>
                  <a:srgbClr val="FF0000"/>
                </a:solidFill>
              </a:rPr>
              <a:t> 96</a:t>
            </a:r>
          </a:p>
        </p:txBody>
      </p:sp>
      <p:cxnSp>
        <p:nvCxnSpPr>
          <p:cNvPr id="73" name="Straight Connector 72"/>
          <p:cNvCxnSpPr/>
          <p:nvPr/>
        </p:nvCxnSpPr>
        <p:spPr>
          <a:xfrm>
            <a:off x="2613025" y="3421063"/>
            <a:ext cx="290513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>
            <a:spLocks noChangeArrowheads="1"/>
          </p:cNvSpPr>
          <p:nvPr/>
        </p:nvSpPr>
        <p:spPr bwMode="auto">
          <a:xfrm>
            <a:off x="2828925" y="3235325"/>
            <a:ext cx="4016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of</a:t>
            </a:r>
          </a:p>
        </p:txBody>
      </p:sp>
      <p:sp>
        <p:nvSpPr>
          <p:cNvPr id="75" name="TextBox 74"/>
          <p:cNvSpPr txBox="1">
            <a:spLocks noChangeArrowheads="1"/>
          </p:cNvSpPr>
          <p:nvPr/>
        </p:nvSpPr>
        <p:spPr bwMode="auto">
          <a:xfrm>
            <a:off x="3044825" y="3236913"/>
            <a:ext cx="6175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360</a:t>
            </a:r>
          </a:p>
        </p:txBody>
      </p:sp>
      <p:sp>
        <p:nvSpPr>
          <p:cNvPr id="81" name="TextBox 80"/>
          <p:cNvSpPr txBox="1">
            <a:spLocks noChangeArrowheads="1"/>
          </p:cNvSpPr>
          <p:nvPr/>
        </p:nvSpPr>
        <p:spPr bwMode="auto">
          <a:xfrm>
            <a:off x="3459163" y="3225800"/>
            <a:ext cx="3095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=</a:t>
            </a:r>
          </a:p>
        </p:txBody>
      </p:sp>
      <p:sp>
        <p:nvSpPr>
          <p:cNvPr id="82" name="TextBox 81"/>
          <p:cNvSpPr txBox="1">
            <a:spLocks noChangeArrowheads="1"/>
          </p:cNvSpPr>
          <p:nvPr/>
        </p:nvSpPr>
        <p:spPr bwMode="auto">
          <a:xfrm>
            <a:off x="3621088" y="3222625"/>
            <a:ext cx="9509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000" b="1">
                <a:solidFill>
                  <a:srgbClr val="FF0000"/>
                </a:solidFill>
              </a:rPr>
              <a:t>172.5°</a:t>
            </a:r>
          </a:p>
        </p:txBody>
      </p:sp>
      <p:sp>
        <p:nvSpPr>
          <p:cNvPr id="83" name="TextBox 82"/>
          <p:cNvSpPr txBox="1">
            <a:spLocks noChangeArrowheads="1"/>
          </p:cNvSpPr>
          <p:nvPr/>
        </p:nvSpPr>
        <p:spPr bwMode="auto">
          <a:xfrm>
            <a:off x="2554288" y="3624263"/>
            <a:ext cx="5762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1400">
                <a:solidFill>
                  <a:srgbClr val="FF0000"/>
                </a:solidFill>
              </a:rPr>
              <a:t>18</a:t>
            </a:r>
          </a:p>
        </p:txBody>
      </p:sp>
      <p:sp>
        <p:nvSpPr>
          <p:cNvPr id="84" name="TextBox 83"/>
          <p:cNvSpPr txBox="1">
            <a:spLocks noChangeArrowheads="1"/>
          </p:cNvSpPr>
          <p:nvPr/>
        </p:nvSpPr>
        <p:spPr bwMode="auto">
          <a:xfrm>
            <a:off x="2516188" y="3871913"/>
            <a:ext cx="5762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1400">
                <a:solidFill>
                  <a:srgbClr val="FF0000"/>
                </a:solidFill>
              </a:rPr>
              <a:t> 96</a:t>
            </a:r>
          </a:p>
        </p:txBody>
      </p:sp>
      <p:cxnSp>
        <p:nvCxnSpPr>
          <p:cNvPr id="85" name="Straight Connector 84"/>
          <p:cNvCxnSpPr/>
          <p:nvPr/>
        </p:nvCxnSpPr>
        <p:spPr>
          <a:xfrm>
            <a:off x="2593975" y="3911600"/>
            <a:ext cx="288925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>
            <a:spLocks noChangeArrowheads="1"/>
          </p:cNvSpPr>
          <p:nvPr/>
        </p:nvSpPr>
        <p:spPr bwMode="auto">
          <a:xfrm>
            <a:off x="2843213" y="3725863"/>
            <a:ext cx="4000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of</a:t>
            </a:r>
          </a:p>
        </p:txBody>
      </p:sp>
      <p:sp>
        <p:nvSpPr>
          <p:cNvPr id="87" name="TextBox 86"/>
          <p:cNvSpPr txBox="1">
            <a:spLocks noChangeArrowheads="1"/>
          </p:cNvSpPr>
          <p:nvPr/>
        </p:nvSpPr>
        <p:spPr bwMode="auto">
          <a:xfrm>
            <a:off x="3059113" y="3727450"/>
            <a:ext cx="6175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360</a:t>
            </a:r>
          </a:p>
        </p:txBody>
      </p:sp>
      <p:sp>
        <p:nvSpPr>
          <p:cNvPr id="89" name="TextBox 88"/>
          <p:cNvSpPr txBox="1">
            <a:spLocks noChangeArrowheads="1"/>
          </p:cNvSpPr>
          <p:nvPr/>
        </p:nvSpPr>
        <p:spPr bwMode="auto">
          <a:xfrm>
            <a:off x="3473450" y="3716338"/>
            <a:ext cx="3079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=</a:t>
            </a:r>
          </a:p>
        </p:txBody>
      </p:sp>
      <p:sp>
        <p:nvSpPr>
          <p:cNvPr id="102" name="TextBox 101"/>
          <p:cNvSpPr txBox="1">
            <a:spLocks noChangeArrowheads="1"/>
          </p:cNvSpPr>
          <p:nvPr/>
        </p:nvSpPr>
        <p:spPr bwMode="auto">
          <a:xfrm>
            <a:off x="3635375" y="3713163"/>
            <a:ext cx="8048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000" b="1">
                <a:solidFill>
                  <a:srgbClr val="FF0000"/>
                </a:solidFill>
              </a:rPr>
              <a:t>67.5°</a:t>
            </a:r>
          </a:p>
        </p:txBody>
      </p:sp>
      <p:sp>
        <p:nvSpPr>
          <p:cNvPr id="103" name="TextBox 102"/>
          <p:cNvSpPr txBox="1">
            <a:spLocks noChangeArrowheads="1"/>
          </p:cNvSpPr>
          <p:nvPr/>
        </p:nvSpPr>
        <p:spPr bwMode="auto">
          <a:xfrm>
            <a:off x="2514600" y="4162425"/>
            <a:ext cx="5762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1400">
                <a:solidFill>
                  <a:srgbClr val="FF0000"/>
                </a:solidFill>
              </a:rPr>
              <a:t> 10</a:t>
            </a:r>
          </a:p>
        </p:txBody>
      </p:sp>
      <p:sp>
        <p:nvSpPr>
          <p:cNvPr id="104" name="TextBox 103"/>
          <p:cNvSpPr txBox="1">
            <a:spLocks noChangeArrowheads="1"/>
          </p:cNvSpPr>
          <p:nvPr/>
        </p:nvSpPr>
        <p:spPr bwMode="auto">
          <a:xfrm>
            <a:off x="2522538" y="4391025"/>
            <a:ext cx="5746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1400">
                <a:solidFill>
                  <a:srgbClr val="FF0000"/>
                </a:solidFill>
              </a:rPr>
              <a:t> 96</a:t>
            </a:r>
          </a:p>
        </p:txBody>
      </p:sp>
      <p:cxnSp>
        <p:nvCxnSpPr>
          <p:cNvPr id="106" name="Straight Connector 105"/>
          <p:cNvCxnSpPr/>
          <p:nvPr/>
        </p:nvCxnSpPr>
        <p:spPr>
          <a:xfrm>
            <a:off x="2611438" y="4411663"/>
            <a:ext cx="263525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106"/>
          <p:cNvSpPr txBox="1">
            <a:spLocks noChangeArrowheads="1"/>
          </p:cNvSpPr>
          <p:nvPr/>
        </p:nvSpPr>
        <p:spPr bwMode="auto">
          <a:xfrm>
            <a:off x="2828925" y="4225925"/>
            <a:ext cx="4016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of</a:t>
            </a:r>
          </a:p>
        </p:txBody>
      </p:sp>
      <p:sp>
        <p:nvSpPr>
          <p:cNvPr id="108" name="TextBox 107"/>
          <p:cNvSpPr txBox="1">
            <a:spLocks noChangeArrowheads="1"/>
          </p:cNvSpPr>
          <p:nvPr/>
        </p:nvSpPr>
        <p:spPr bwMode="auto">
          <a:xfrm>
            <a:off x="3044825" y="4227513"/>
            <a:ext cx="6175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360</a:t>
            </a:r>
          </a:p>
        </p:txBody>
      </p:sp>
      <p:sp>
        <p:nvSpPr>
          <p:cNvPr id="109" name="TextBox 108"/>
          <p:cNvSpPr txBox="1">
            <a:spLocks noChangeArrowheads="1"/>
          </p:cNvSpPr>
          <p:nvPr/>
        </p:nvSpPr>
        <p:spPr bwMode="auto">
          <a:xfrm>
            <a:off x="3459163" y="4217988"/>
            <a:ext cx="3095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=</a:t>
            </a:r>
          </a:p>
        </p:txBody>
      </p:sp>
      <p:sp>
        <p:nvSpPr>
          <p:cNvPr id="112" name="TextBox 111"/>
          <p:cNvSpPr txBox="1">
            <a:spLocks noChangeArrowheads="1"/>
          </p:cNvSpPr>
          <p:nvPr/>
        </p:nvSpPr>
        <p:spPr bwMode="auto">
          <a:xfrm>
            <a:off x="3621088" y="4213225"/>
            <a:ext cx="7921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000" b="1">
                <a:solidFill>
                  <a:srgbClr val="FF0000"/>
                </a:solidFill>
              </a:rPr>
              <a:t>37.5°</a:t>
            </a:r>
          </a:p>
        </p:txBody>
      </p:sp>
      <p:pic>
        <p:nvPicPr>
          <p:cNvPr id="59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4408488"/>
            <a:ext cx="5267325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0" name="Straight Connector 59"/>
          <p:cNvCxnSpPr/>
          <p:nvPr/>
        </p:nvCxnSpPr>
        <p:spPr>
          <a:xfrm>
            <a:off x="6788150" y="4356100"/>
            <a:ext cx="2054225" cy="127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" name="Picture 2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0938" y="2401888"/>
            <a:ext cx="3705225" cy="2211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3" name="Straight Connector 62"/>
          <p:cNvCxnSpPr/>
          <p:nvPr/>
        </p:nvCxnSpPr>
        <p:spPr>
          <a:xfrm flipV="1">
            <a:off x="6786563" y="2376488"/>
            <a:ext cx="225425" cy="198596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7164388" y="3357563"/>
            <a:ext cx="11922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2800" b="1"/>
              <a:t>BEEF</a:t>
            </a:r>
          </a:p>
        </p:txBody>
      </p:sp>
      <p:pic>
        <p:nvPicPr>
          <p:cNvPr id="76" name="Picture 2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017555">
            <a:off x="4096544" y="3134519"/>
            <a:ext cx="3705225" cy="2211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7" name="Straight Connector 76"/>
          <p:cNvCxnSpPr/>
          <p:nvPr/>
        </p:nvCxnSpPr>
        <p:spPr>
          <a:xfrm flipV="1">
            <a:off x="6356350" y="4343400"/>
            <a:ext cx="431800" cy="196532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>
            <a:spLocks noChangeArrowheads="1"/>
          </p:cNvSpPr>
          <p:nvPr/>
        </p:nvSpPr>
        <p:spPr bwMode="auto">
          <a:xfrm>
            <a:off x="4787900" y="3978275"/>
            <a:ext cx="19145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2800" b="1"/>
              <a:t>CHICKEN</a:t>
            </a:r>
          </a:p>
        </p:txBody>
      </p:sp>
      <p:pic>
        <p:nvPicPr>
          <p:cNvPr id="91" name="Picture 2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112224">
            <a:off x="5776119" y="3447257"/>
            <a:ext cx="3705225" cy="2211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92" name="Straight Connector 91"/>
          <p:cNvCxnSpPr/>
          <p:nvPr/>
        </p:nvCxnSpPr>
        <p:spPr>
          <a:xfrm flipH="1" flipV="1">
            <a:off x="6788150" y="4356100"/>
            <a:ext cx="1712913" cy="113347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/>
          <p:cNvSpPr txBox="1">
            <a:spLocks noChangeArrowheads="1"/>
          </p:cNvSpPr>
          <p:nvPr/>
        </p:nvSpPr>
        <p:spPr bwMode="auto">
          <a:xfrm>
            <a:off x="6659563" y="5300663"/>
            <a:ext cx="14112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2800" b="1"/>
              <a:t>PORK</a:t>
            </a:r>
          </a:p>
        </p:txBody>
      </p:sp>
      <p:sp>
        <p:nvSpPr>
          <p:cNvPr id="94" name="TextBox 93"/>
          <p:cNvSpPr txBox="1">
            <a:spLocks noChangeArrowheads="1"/>
          </p:cNvSpPr>
          <p:nvPr/>
        </p:nvSpPr>
        <p:spPr bwMode="auto">
          <a:xfrm rot="1027151">
            <a:off x="7369175" y="4525963"/>
            <a:ext cx="14811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2800" b="1"/>
              <a:t>HORSE</a:t>
            </a:r>
          </a:p>
        </p:txBody>
      </p:sp>
    </p:spTree>
    <p:extLst>
      <p:ext uri="{BB962C8B-B14F-4D97-AF65-F5344CB8AC3E}">
        <p14:creationId xmlns:p14="http://schemas.microsoft.com/office/powerpoint/2010/main" val="857748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9" dur="10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 nodeType="clickPar">
                      <p:stCondLst>
                        <p:cond delay="indefinite"/>
                      </p:stCondLst>
                      <p:childTnLst>
                        <p:par>
                          <p:cTn id="1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 nodeType="clickPar">
                      <p:stCondLst>
                        <p:cond delay="indefinite"/>
                      </p:stCondLst>
                      <p:childTnLst>
                        <p:par>
                          <p:cTn id="1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9" dur="10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2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 nodeType="clickPar">
                      <p:stCondLst>
                        <p:cond delay="indefinite"/>
                      </p:stCondLst>
                      <p:childTnLst>
                        <p:par>
                          <p:cTn id="1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 nodeType="clickPar">
                      <p:stCondLst>
                        <p:cond delay="indefinite"/>
                      </p:stCondLst>
                      <p:childTnLst>
                        <p:par>
                          <p:cTn id="1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 nodeType="clickPar">
                      <p:stCondLst>
                        <p:cond delay="indefinite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3" dur="1000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000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1000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6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 nodeType="clickPar">
                      <p:stCondLst>
                        <p:cond delay="indefinite"/>
                      </p:stCondLst>
                      <p:childTnLst>
                        <p:par>
                          <p:cTn id="1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 nodeType="clickPar">
                      <p:stCondLst>
                        <p:cond delay="indefinite"/>
                      </p:stCondLst>
                      <p:childTnLst>
                        <p:par>
                          <p:cTn id="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7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 nodeType="clickPar">
                      <p:stCondLst>
                        <p:cond delay="indefinite"/>
                      </p:stCondLst>
                      <p:childTnLst>
                        <p:par>
                          <p:cTn id="2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 nodeType="clickPar">
                      <p:stCondLst>
                        <p:cond delay="indefinite"/>
                      </p:stCondLst>
                      <p:childTnLst>
                        <p:par>
                          <p:cTn id="2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6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7" dur="1000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1000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1000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0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 nodeType="clickPar">
                      <p:stCondLst>
                        <p:cond delay="indefinite"/>
                      </p:stCondLst>
                      <p:childTnLst>
                        <p:par>
                          <p:cTn id="2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 nodeType="clickPar">
                      <p:stCondLst>
                        <p:cond delay="indefinite"/>
                      </p:stCondLst>
                      <p:childTnLst>
                        <p:par>
                          <p:cTn id="2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79" grpId="0"/>
      <p:bldP spid="80" grpId="0"/>
      <p:bldP spid="2" grpId="0"/>
      <p:bldP spid="62" grpId="0"/>
      <p:bldP spid="66" grpId="0"/>
      <p:bldP spid="67" grpId="0"/>
      <p:bldP spid="69" grpId="0"/>
      <p:bldP spid="70" grpId="0"/>
      <p:bldP spid="71" grpId="0"/>
      <p:bldP spid="72" grpId="0"/>
      <p:bldP spid="74" grpId="0"/>
      <p:bldP spid="75" grpId="0"/>
      <p:bldP spid="81" grpId="0"/>
      <p:bldP spid="82" grpId="0"/>
      <p:bldP spid="83" grpId="0"/>
      <p:bldP spid="84" grpId="0"/>
      <p:bldP spid="86" grpId="0"/>
      <p:bldP spid="87" grpId="0"/>
      <p:bldP spid="89" grpId="0"/>
      <p:bldP spid="102" grpId="0"/>
      <p:bldP spid="103" grpId="0"/>
      <p:bldP spid="104" grpId="0"/>
      <p:bldP spid="107" grpId="0"/>
      <p:bldP spid="108" grpId="0"/>
      <p:bldP spid="109" grpId="0"/>
      <p:bldP spid="112" grpId="0"/>
      <p:bldP spid="68" grpId="0"/>
      <p:bldP spid="78" grpId="0"/>
      <p:bldP spid="93" grpId="0"/>
      <p:bldP spid="9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00" y="2135188"/>
            <a:ext cx="2401888" cy="323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Oval 5"/>
          <p:cNvSpPr/>
          <p:nvPr/>
        </p:nvSpPr>
        <p:spPr>
          <a:xfrm>
            <a:off x="4732338" y="2355850"/>
            <a:ext cx="4110037" cy="4024313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48157" name="TextBox 6"/>
          <p:cNvSpPr txBox="1">
            <a:spLocks noChangeArrowheads="1"/>
          </p:cNvSpPr>
          <p:nvPr/>
        </p:nvSpPr>
        <p:spPr bwMode="auto">
          <a:xfrm>
            <a:off x="6618288" y="3860800"/>
            <a:ext cx="36671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4000" b="1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581025" y="5253038"/>
            <a:ext cx="13684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b="1">
                <a:solidFill>
                  <a:srgbClr val="FF0000"/>
                </a:solidFill>
              </a:rPr>
              <a:t>TOTAL =</a:t>
            </a:r>
          </a:p>
        </p:txBody>
      </p:sp>
      <p:sp>
        <p:nvSpPr>
          <p:cNvPr id="79" name="TextBox 78"/>
          <p:cNvSpPr txBox="1">
            <a:spLocks noChangeArrowheads="1"/>
          </p:cNvSpPr>
          <p:nvPr/>
        </p:nvSpPr>
        <p:spPr bwMode="auto">
          <a:xfrm>
            <a:off x="1752600" y="5208588"/>
            <a:ext cx="6778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2000" b="1">
                <a:solidFill>
                  <a:srgbClr val="FF0000"/>
                </a:solidFill>
              </a:rPr>
              <a:t>100</a:t>
            </a:r>
          </a:p>
        </p:txBody>
      </p:sp>
      <p:sp>
        <p:nvSpPr>
          <p:cNvPr id="80" name="TextBox 79"/>
          <p:cNvSpPr txBox="1">
            <a:spLocks noChangeArrowheads="1"/>
          </p:cNvSpPr>
          <p:nvPr/>
        </p:nvSpPr>
        <p:spPr bwMode="auto">
          <a:xfrm>
            <a:off x="2506663" y="5208588"/>
            <a:ext cx="7397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2000" b="1">
                <a:solidFill>
                  <a:srgbClr val="00B050"/>
                </a:solidFill>
              </a:rPr>
              <a:t>360°</a:t>
            </a:r>
          </a:p>
        </p:txBody>
      </p:sp>
      <p:grpSp>
        <p:nvGrpSpPr>
          <p:cNvPr id="19" name="Group 18"/>
          <p:cNvGrpSpPr>
            <a:grpSpLocks/>
          </p:cNvGrpSpPr>
          <p:nvPr/>
        </p:nvGrpSpPr>
        <p:grpSpPr bwMode="auto">
          <a:xfrm>
            <a:off x="1512888" y="5540375"/>
            <a:ext cx="2357437" cy="944563"/>
            <a:chOff x="1866759" y="5166484"/>
            <a:chExt cx="2356127" cy="944723"/>
          </a:xfrm>
        </p:grpSpPr>
        <p:cxnSp>
          <p:nvCxnSpPr>
            <p:cNvPr id="16" name="Straight Arrow Connector 15"/>
            <p:cNvCxnSpPr/>
            <p:nvPr/>
          </p:nvCxnSpPr>
          <p:spPr>
            <a:xfrm flipV="1">
              <a:off x="2825076" y="5166484"/>
              <a:ext cx="318910" cy="566834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215" name="TextBox 16"/>
            <p:cNvSpPr txBox="1">
              <a:spLocks noChangeArrowheads="1"/>
            </p:cNvSpPr>
            <p:nvPr/>
          </p:nvSpPr>
          <p:spPr bwMode="auto">
            <a:xfrm>
              <a:off x="1866759" y="5733256"/>
              <a:ext cx="235612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GB" altLang="en-US" b="1">
                  <a:solidFill>
                    <a:srgbClr val="000000"/>
                  </a:solidFill>
                </a:rPr>
                <a:t>360° in a full turn</a:t>
              </a: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915944" y="5741256"/>
              <a:ext cx="1964233" cy="369951"/>
            </a:xfrm>
            <a:prstGeom prst="rect">
              <a:avLst/>
            </a:prstGeom>
            <a:solidFill>
              <a:srgbClr val="00B050">
                <a:alpha val="3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>
                <a:solidFill>
                  <a:srgbClr val="FFFFFF"/>
                </a:solidFill>
              </a:endParaRPr>
            </a:p>
          </p:txBody>
        </p:sp>
      </p:grp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593975" y="2649538"/>
            <a:ext cx="5762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1400">
                <a:solidFill>
                  <a:srgbClr val="FF0000"/>
                </a:solidFill>
              </a:rPr>
              <a:t>40</a:t>
            </a:r>
          </a:p>
        </p:txBody>
      </p:sp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2541588" y="2879725"/>
            <a:ext cx="574675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1400">
                <a:solidFill>
                  <a:srgbClr val="FF0000"/>
                </a:solidFill>
              </a:rPr>
              <a:t>100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2636838" y="2898775"/>
            <a:ext cx="290512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>
            <a:spLocks noChangeArrowheads="1"/>
          </p:cNvSpPr>
          <p:nvPr/>
        </p:nvSpPr>
        <p:spPr bwMode="auto">
          <a:xfrm>
            <a:off x="2847975" y="2713038"/>
            <a:ext cx="4016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of</a:t>
            </a:r>
          </a:p>
        </p:txBody>
      </p:sp>
      <p:sp>
        <p:nvSpPr>
          <p:cNvPr id="67" name="TextBox 66"/>
          <p:cNvSpPr txBox="1">
            <a:spLocks noChangeArrowheads="1"/>
          </p:cNvSpPr>
          <p:nvPr/>
        </p:nvSpPr>
        <p:spPr bwMode="auto">
          <a:xfrm>
            <a:off x="3044825" y="2714625"/>
            <a:ext cx="6175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360</a:t>
            </a:r>
          </a:p>
        </p:txBody>
      </p:sp>
      <p:sp>
        <p:nvSpPr>
          <p:cNvPr id="69" name="TextBox 68"/>
          <p:cNvSpPr txBox="1">
            <a:spLocks noChangeArrowheads="1"/>
          </p:cNvSpPr>
          <p:nvPr/>
        </p:nvSpPr>
        <p:spPr bwMode="auto">
          <a:xfrm>
            <a:off x="3459163" y="2705100"/>
            <a:ext cx="3095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=</a:t>
            </a:r>
          </a:p>
        </p:txBody>
      </p:sp>
      <p:sp>
        <p:nvSpPr>
          <p:cNvPr id="70" name="TextBox 69"/>
          <p:cNvSpPr txBox="1">
            <a:spLocks noChangeArrowheads="1"/>
          </p:cNvSpPr>
          <p:nvPr/>
        </p:nvSpPr>
        <p:spPr bwMode="auto">
          <a:xfrm>
            <a:off x="3621088" y="2700338"/>
            <a:ext cx="950912" cy="40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000" b="1">
                <a:solidFill>
                  <a:srgbClr val="FF0000"/>
                </a:solidFill>
              </a:rPr>
              <a:t>144°</a:t>
            </a:r>
          </a:p>
        </p:txBody>
      </p:sp>
      <p:sp>
        <p:nvSpPr>
          <p:cNvPr id="71" name="TextBox 70"/>
          <p:cNvSpPr txBox="1">
            <a:spLocks noChangeArrowheads="1"/>
          </p:cNvSpPr>
          <p:nvPr/>
        </p:nvSpPr>
        <p:spPr bwMode="auto">
          <a:xfrm>
            <a:off x="2527300" y="3171825"/>
            <a:ext cx="5762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1400">
                <a:solidFill>
                  <a:srgbClr val="FF0000"/>
                </a:solidFill>
              </a:rPr>
              <a:t> 14</a:t>
            </a:r>
          </a:p>
        </p:txBody>
      </p:sp>
      <p:sp>
        <p:nvSpPr>
          <p:cNvPr id="72" name="TextBox 71"/>
          <p:cNvSpPr txBox="1">
            <a:spLocks noChangeArrowheads="1"/>
          </p:cNvSpPr>
          <p:nvPr/>
        </p:nvSpPr>
        <p:spPr bwMode="auto">
          <a:xfrm>
            <a:off x="2541588" y="3416300"/>
            <a:ext cx="5746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1400">
                <a:solidFill>
                  <a:srgbClr val="FF0000"/>
                </a:solidFill>
              </a:rPr>
              <a:t>100</a:t>
            </a:r>
          </a:p>
        </p:txBody>
      </p:sp>
      <p:cxnSp>
        <p:nvCxnSpPr>
          <p:cNvPr id="73" name="Straight Connector 72"/>
          <p:cNvCxnSpPr/>
          <p:nvPr/>
        </p:nvCxnSpPr>
        <p:spPr>
          <a:xfrm>
            <a:off x="2613025" y="3421063"/>
            <a:ext cx="290513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>
            <a:spLocks noChangeArrowheads="1"/>
          </p:cNvSpPr>
          <p:nvPr/>
        </p:nvSpPr>
        <p:spPr bwMode="auto">
          <a:xfrm>
            <a:off x="2828925" y="3235325"/>
            <a:ext cx="4016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of</a:t>
            </a:r>
          </a:p>
        </p:txBody>
      </p:sp>
      <p:sp>
        <p:nvSpPr>
          <p:cNvPr id="75" name="TextBox 74"/>
          <p:cNvSpPr txBox="1">
            <a:spLocks noChangeArrowheads="1"/>
          </p:cNvSpPr>
          <p:nvPr/>
        </p:nvSpPr>
        <p:spPr bwMode="auto">
          <a:xfrm>
            <a:off x="3044825" y="3236913"/>
            <a:ext cx="6175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360</a:t>
            </a:r>
          </a:p>
        </p:txBody>
      </p:sp>
      <p:sp>
        <p:nvSpPr>
          <p:cNvPr id="81" name="TextBox 80"/>
          <p:cNvSpPr txBox="1">
            <a:spLocks noChangeArrowheads="1"/>
          </p:cNvSpPr>
          <p:nvPr/>
        </p:nvSpPr>
        <p:spPr bwMode="auto">
          <a:xfrm>
            <a:off x="3459163" y="3225800"/>
            <a:ext cx="3095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=</a:t>
            </a:r>
          </a:p>
        </p:txBody>
      </p:sp>
      <p:sp>
        <p:nvSpPr>
          <p:cNvPr id="82" name="TextBox 81"/>
          <p:cNvSpPr txBox="1">
            <a:spLocks noChangeArrowheads="1"/>
          </p:cNvSpPr>
          <p:nvPr/>
        </p:nvSpPr>
        <p:spPr bwMode="auto">
          <a:xfrm>
            <a:off x="3621088" y="3222625"/>
            <a:ext cx="7921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000" b="1">
                <a:solidFill>
                  <a:srgbClr val="FF0000"/>
                </a:solidFill>
              </a:rPr>
              <a:t>50.4°</a:t>
            </a:r>
          </a:p>
        </p:txBody>
      </p:sp>
      <p:sp>
        <p:nvSpPr>
          <p:cNvPr id="83" name="TextBox 82"/>
          <p:cNvSpPr txBox="1">
            <a:spLocks noChangeArrowheads="1"/>
          </p:cNvSpPr>
          <p:nvPr/>
        </p:nvSpPr>
        <p:spPr bwMode="auto">
          <a:xfrm>
            <a:off x="2554288" y="3640138"/>
            <a:ext cx="5762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1400">
                <a:solidFill>
                  <a:srgbClr val="FF0000"/>
                </a:solidFill>
              </a:rPr>
              <a:t> 6</a:t>
            </a:r>
          </a:p>
        </p:txBody>
      </p:sp>
      <p:sp>
        <p:nvSpPr>
          <p:cNvPr id="84" name="TextBox 83"/>
          <p:cNvSpPr txBox="1">
            <a:spLocks noChangeArrowheads="1"/>
          </p:cNvSpPr>
          <p:nvPr/>
        </p:nvSpPr>
        <p:spPr bwMode="auto">
          <a:xfrm>
            <a:off x="2516188" y="3887788"/>
            <a:ext cx="5762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1400">
                <a:solidFill>
                  <a:srgbClr val="FF0000"/>
                </a:solidFill>
              </a:rPr>
              <a:t>100</a:t>
            </a:r>
          </a:p>
        </p:txBody>
      </p:sp>
      <p:cxnSp>
        <p:nvCxnSpPr>
          <p:cNvPr id="85" name="Straight Connector 84"/>
          <p:cNvCxnSpPr/>
          <p:nvPr/>
        </p:nvCxnSpPr>
        <p:spPr>
          <a:xfrm>
            <a:off x="2593975" y="3927475"/>
            <a:ext cx="288925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>
            <a:spLocks noChangeArrowheads="1"/>
          </p:cNvSpPr>
          <p:nvPr/>
        </p:nvSpPr>
        <p:spPr bwMode="auto">
          <a:xfrm>
            <a:off x="2843213" y="3741738"/>
            <a:ext cx="4000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of</a:t>
            </a:r>
          </a:p>
        </p:txBody>
      </p:sp>
      <p:sp>
        <p:nvSpPr>
          <p:cNvPr id="87" name="TextBox 86"/>
          <p:cNvSpPr txBox="1">
            <a:spLocks noChangeArrowheads="1"/>
          </p:cNvSpPr>
          <p:nvPr/>
        </p:nvSpPr>
        <p:spPr bwMode="auto">
          <a:xfrm>
            <a:off x="3059113" y="3743325"/>
            <a:ext cx="6175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360</a:t>
            </a:r>
          </a:p>
        </p:txBody>
      </p:sp>
      <p:sp>
        <p:nvSpPr>
          <p:cNvPr id="89" name="TextBox 88"/>
          <p:cNvSpPr txBox="1">
            <a:spLocks noChangeArrowheads="1"/>
          </p:cNvSpPr>
          <p:nvPr/>
        </p:nvSpPr>
        <p:spPr bwMode="auto">
          <a:xfrm>
            <a:off x="3473450" y="3732213"/>
            <a:ext cx="3079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=</a:t>
            </a:r>
          </a:p>
        </p:txBody>
      </p:sp>
      <p:sp>
        <p:nvSpPr>
          <p:cNvPr id="102" name="TextBox 101"/>
          <p:cNvSpPr txBox="1">
            <a:spLocks noChangeArrowheads="1"/>
          </p:cNvSpPr>
          <p:nvPr/>
        </p:nvSpPr>
        <p:spPr bwMode="auto">
          <a:xfrm>
            <a:off x="3635375" y="3729038"/>
            <a:ext cx="8048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000" b="1">
                <a:solidFill>
                  <a:srgbClr val="FF0000"/>
                </a:solidFill>
              </a:rPr>
              <a:t>21.6°</a:t>
            </a:r>
          </a:p>
        </p:txBody>
      </p:sp>
      <p:sp>
        <p:nvSpPr>
          <p:cNvPr id="103" name="TextBox 102"/>
          <p:cNvSpPr txBox="1">
            <a:spLocks noChangeArrowheads="1"/>
          </p:cNvSpPr>
          <p:nvPr/>
        </p:nvSpPr>
        <p:spPr bwMode="auto">
          <a:xfrm>
            <a:off x="2562225" y="4178300"/>
            <a:ext cx="5762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1400">
                <a:solidFill>
                  <a:srgbClr val="FF0000"/>
                </a:solidFill>
              </a:rPr>
              <a:t> 2</a:t>
            </a:r>
          </a:p>
        </p:txBody>
      </p:sp>
      <p:sp>
        <p:nvSpPr>
          <p:cNvPr id="104" name="TextBox 103"/>
          <p:cNvSpPr txBox="1">
            <a:spLocks noChangeArrowheads="1"/>
          </p:cNvSpPr>
          <p:nvPr/>
        </p:nvSpPr>
        <p:spPr bwMode="auto">
          <a:xfrm>
            <a:off x="2506663" y="4422775"/>
            <a:ext cx="5762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1400">
                <a:solidFill>
                  <a:srgbClr val="FF0000"/>
                </a:solidFill>
              </a:rPr>
              <a:t>100</a:t>
            </a:r>
          </a:p>
        </p:txBody>
      </p:sp>
      <p:cxnSp>
        <p:nvCxnSpPr>
          <p:cNvPr id="106" name="Straight Connector 105"/>
          <p:cNvCxnSpPr/>
          <p:nvPr/>
        </p:nvCxnSpPr>
        <p:spPr>
          <a:xfrm>
            <a:off x="2611438" y="4443413"/>
            <a:ext cx="263525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106"/>
          <p:cNvSpPr txBox="1">
            <a:spLocks noChangeArrowheads="1"/>
          </p:cNvSpPr>
          <p:nvPr/>
        </p:nvSpPr>
        <p:spPr bwMode="auto">
          <a:xfrm>
            <a:off x="2828925" y="4257675"/>
            <a:ext cx="4016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of</a:t>
            </a:r>
          </a:p>
        </p:txBody>
      </p:sp>
      <p:sp>
        <p:nvSpPr>
          <p:cNvPr id="108" name="TextBox 107"/>
          <p:cNvSpPr txBox="1">
            <a:spLocks noChangeArrowheads="1"/>
          </p:cNvSpPr>
          <p:nvPr/>
        </p:nvSpPr>
        <p:spPr bwMode="auto">
          <a:xfrm>
            <a:off x="3044825" y="4259263"/>
            <a:ext cx="6175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360</a:t>
            </a:r>
          </a:p>
        </p:txBody>
      </p:sp>
      <p:sp>
        <p:nvSpPr>
          <p:cNvPr id="109" name="TextBox 108"/>
          <p:cNvSpPr txBox="1">
            <a:spLocks noChangeArrowheads="1"/>
          </p:cNvSpPr>
          <p:nvPr/>
        </p:nvSpPr>
        <p:spPr bwMode="auto">
          <a:xfrm>
            <a:off x="3459163" y="4248150"/>
            <a:ext cx="3095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=</a:t>
            </a:r>
          </a:p>
        </p:txBody>
      </p:sp>
      <p:sp>
        <p:nvSpPr>
          <p:cNvPr id="112" name="TextBox 111"/>
          <p:cNvSpPr txBox="1">
            <a:spLocks noChangeArrowheads="1"/>
          </p:cNvSpPr>
          <p:nvPr/>
        </p:nvSpPr>
        <p:spPr bwMode="auto">
          <a:xfrm>
            <a:off x="3621088" y="4244975"/>
            <a:ext cx="7921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000" b="1">
                <a:solidFill>
                  <a:srgbClr val="FF0000"/>
                </a:solidFill>
              </a:rPr>
              <a:t>7.2°</a:t>
            </a:r>
          </a:p>
        </p:txBody>
      </p:sp>
      <p:sp>
        <p:nvSpPr>
          <p:cNvPr id="48190" name="Rectangle 1"/>
          <p:cNvSpPr>
            <a:spLocks noChangeArrowheads="1"/>
          </p:cNvSpPr>
          <p:nvPr/>
        </p:nvSpPr>
        <p:spPr bwMode="auto">
          <a:xfrm>
            <a:off x="20638" y="1309688"/>
            <a:ext cx="85280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FF0000"/>
                </a:solidFill>
              </a:rPr>
              <a:t>3) </a:t>
            </a:r>
            <a:r>
              <a:rPr lang="en-US" altLang="en-US">
                <a:solidFill>
                  <a:srgbClr val="000000"/>
                </a:solidFill>
              </a:rPr>
              <a:t>In a survey, people were asked to name their favourite music. This is shown in the table below. </a:t>
            </a:r>
            <a:endParaRPr lang="en-US" altLang="en-US" b="1">
              <a:solidFill>
                <a:srgbClr val="000000"/>
              </a:solidFill>
            </a:endParaRPr>
          </a:p>
        </p:txBody>
      </p:sp>
      <p:sp>
        <p:nvSpPr>
          <p:cNvPr id="61" name="TextBox 60"/>
          <p:cNvSpPr txBox="1">
            <a:spLocks noChangeArrowheads="1"/>
          </p:cNvSpPr>
          <p:nvPr/>
        </p:nvSpPr>
        <p:spPr bwMode="auto">
          <a:xfrm>
            <a:off x="2547938" y="4718050"/>
            <a:ext cx="5762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1400">
                <a:solidFill>
                  <a:srgbClr val="FF0000"/>
                </a:solidFill>
              </a:rPr>
              <a:t> 38</a:t>
            </a:r>
          </a:p>
        </p:txBody>
      </p:sp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2540000" y="4964113"/>
            <a:ext cx="576263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1400">
                <a:solidFill>
                  <a:srgbClr val="FF0000"/>
                </a:solidFill>
              </a:rPr>
              <a:t>100</a:t>
            </a:r>
          </a:p>
        </p:txBody>
      </p:sp>
      <p:cxnSp>
        <p:nvCxnSpPr>
          <p:cNvPr id="65" name="Straight Connector 64"/>
          <p:cNvCxnSpPr/>
          <p:nvPr/>
        </p:nvCxnSpPr>
        <p:spPr>
          <a:xfrm>
            <a:off x="2646363" y="4983163"/>
            <a:ext cx="263525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2862263" y="4797425"/>
            <a:ext cx="4016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of</a:t>
            </a:r>
          </a:p>
        </p:txBody>
      </p:sp>
      <p:sp>
        <p:nvSpPr>
          <p:cNvPr id="76" name="TextBox 75"/>
          <p:cNvSpPr txBox="1">
            <a:spLocks noChangeArrowheads="1"/>
          </p:cNvSpPr>
          <p:nvPr/>
        </p:nvSpPr>
        <p:spPr bwMode="auto">
          <a:xfrm>
            <a:off x="3078163" y="4799013"/>
            <a:ext cx="6175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360</a:t>
            </a:r>
          </a:p>
        </p:txBody>
      </p:sp>
      <p:sp>
        <p:nvSpPr>
          <p:cNvPr id="77" name="TextBox 76"/>
          <p:cNvSpPr txBox="1">
            <a:spLocks noChangeArrowheads="1"/>
          </p:cNvSpPr>
          <p:nvPr/>
        </p:nvSpPr>
        <p:spPr bwMode="auto">
          <a:xfrm>
            <a:off x="3494088" y="4789488"/>
            <a:ext cx="3079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=</a:t>
            </a:r>
          </a:p>
        </p:txBody>
      </p:sp>
      <p:sp>
        <p:nvSpPr>
          <p:cNvPr id="78" name="TextBox 77"/>
          <p:cNvSpPr txBox="1">
            <a:spLocks noChangeArrowheads="1"/>
          </p:cNvSpPr>
          <p:nvPr/>
        </p:nvSpPr>
        <p:spPr bwMode="auto">
          <a:xfrm>
            <a:off x="3654425" y="4784725"/>
            <a:ext cx="1077913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000" b="1">
                <a:solidFill>
                  <a:srgbClr val="FF0000"/>
                </a:solidFill>
              </a:rPr>
              <a:t>136.8°</a:t>
            </a:r>
          </a:p>
        </p:txBody>
      </p:sp>
      <p:pic>
        <p:nvPicPr>
          <p:cNvPr id="91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4408488"/>
            <a:ext cx="5267325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2" name="Straight Connector 91"/>
          <p:cNvCxnSpPr/>
          <p:nvPr/>
        </p:nvCxnSpPr>
        <p:spPr>
          <a:xfrm>
            <a:off x="6788150" y="4356100"/>
            <a:ext cx="2054225" cy="127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3" name="Picture 2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0938" y="2401888"/>
            <a:ext cx="3705225" cy="2211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94" name="Straight Connector 93"/>
          <p:cNvCxnSpPr/>
          <p:nvPr/>
        </p:nvCxnSpPr>
        <p:spPr>
          <a:xfrm flipH="1" flipV="1">
            <a:off x="5148263" y="3171825"/>
            <a:ext cx="1638300" cy="119697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>
            <a:spLocks noChangeArrowheads="1"/>
          </p:cNvSpPr>
          <p:nvPr/>
        </p:nvSpPr>
        <p:spPr bwMode="auto">
          <a:xfrm>
            <a:off x="6588125" y="3068638"/>
            <a:ext cx="12938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2800" b="1"/>
              <a:t>POP</a:t>
            </a:r>
          </a:p>
        </p:txBody>
      </p:sp>
      <p:pic>
        <p:nvPicPr>
          <p:cNvPr id="96" name="Picture 2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8653537">
            <a:off x="4397375" y="3933825"/>
            <a:ext cx="3705225" cy="2211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97" name="Straight Connector 96"/>
          <p:cNvCxnSpPr/>
          <p:nvPr/>
        </p:nvCxnSpPr>
        <p:spPr>
          <a:xfrm flipV="1">
            <a:off x="4830763" y="4359275"/>
            <a:ext cx="1966912" cy="54292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/>
          <p:cNvSpPr txBox="1">
            <a:spLocks noChangeArrowheads="1"/>
          </p:cNvSpPr>
          <p:nvPr/>
        </p:nvSpPr>
        <p:spPr bwMode="auto">
          <a:xfrm>
            <a:off x="4722813" y="4048125"/>
            <a:ext cx="19907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b="1"/>
              <a:t>ROCK &amp; ROLL</a:t>
            </a:r>
          </a:p>
        </p:txBody>
      </p:sp>
      <p:pic>
        <p:nvPicPr>
          <p:cNvPr id="99" name="Picture 2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838555">
            <a:off x="5146675" y="4086225"/>
            <a:ext cx="3705225" cy="2211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0" name="Straight Connector 99"/>
          <p:cNvCxnSpPr/>
          <p:nvPr/>
        </p:nvCxnSpPr>
        <p:spPr>
          <a:xfrm flipH="1">
            <a:off x="5148263" y="4332288"/>
            <a:ext cx="1639887" cy="127635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/>
          <p:cNvSpPr txBox="1">
            <a:spLocks noChangeArrowheads="1"/>
          </p:cNvSpPr>
          <p:nvPr/>
        </p:nvSpPr>
        <p:spPr bwMode="auto">
          <a:xfrm rot="-1811381">
            <a:off x="4822825" y="4676775"/>
            <a:ext cx="19907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1600" b="1"/>
              <a:t>HEAVY METAL</a:t>
            </a:r>
          </a:p>
        </p:txBody>
      </p:sp>
      <p:pic>
        <p:nvPicPr>
          <p:cNvPr id="105" name="Picture 2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566209">
            <a:off x="5426075" y="3957638"/>
            <a:ext cx="3705225" cy="2211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0" name="Straight Connector 109"/>
          <p:cNvCxnSpPr/>
          <p:nvPr/>
        </p:nvCxnSpPr>
        <p:spPr>
          <a:xfrm flipH="1">
            <a:off x="5330825" y="4332288"/>
            <a:ext cx="1457325" cy="148272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TextBox 110"/>
          <p:cNvSpPr txBox="1">
            <a:spLocks noChangeArrowheads="1"/>
          </p:cNvSpPr>
          <p:nvPr/>
        </p:nvSpPr>
        <p:spPr bwMode="auto">
          <a:xfrm rot="-2553406">
            <a:off x="4954588" y="4929188"/>
            <a:ext cx="199072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1200" b="1"/>
              <a:t>CLASSICAL</a:t>
            </a:r>
          </a:p>
        </p:txBody>
      </p:sp>
      <p:sp>
        <p:nvSpPr>
          <p:cNvPr id="113" name="TextBox 112"/>
          <p:cNvSpPr txBox="1">
            <a:spLocks noChangeArrowheads="1"/>
          </p:cNvSpPr>
          <p:nvPr/>
        </p:nvSpPr>
        <p:spPr bwMode="auto">
          <a:xfrm>
            <a:off x="6662738" y="5040313"/>
            <a:ext cx="12938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2800" b="1"/>
              <a:t>R &amp; B</a:t>
            </a:r>
          </a:p>
        </p:txBody>
      </p:sp>
      <p:sp>
        <p:nvSpPr>
          <p:cNvPr id="48213" name="Rectangle 4"/>
          <p:cNvSpPr>
            <a:spLocks noChangeArrowheads="1"/>
          </p:cNvSpPr>
          <p:nvPr/>
        </p:nvSpPr>
        <p:spPr bwMode="auto">
          <a:xfrm>
            <a:off x="1655763" y="1573213"/>
            <a:ext cx="39798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0000"/>
                </a:solidFill>
              </a:rPr>
              <a:t>Display the information in a pie chart.</a:t>
            </a:r>
          </a:p>
        </p:txBody>
      </p:sp>
    </p:spTree>
    <p:extLst>
      <p:ext uri="{BB962C8B-B14F-4D97-AF65-F5344CB8AC3E}">
        <p14:creationId xmlns:p14="http://schemas.microsoft.com/office/powerpoint/2010/main" val="2004744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 nodeType="clickPar">
                      <p:stCondLst>
                        <p:cond delay="indefinite"/>
                      </p:stCondLst>
                      <p:childTnLst>
                        <p:par>
                          <p:cTn id="1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 nodeType="clickPar">
                      <p:stCondLst>
                        <p:cond delay="indefinite"/>
                      </p:stCondLst>
                      <p:childTnLst>
                        <p:par>
                          <p:cTn id="1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 nodeType="clickPar">
                      <p:stCondLst>
                        <p:cond delay="indefinite"/>
                      </p:stCondLst>
                      <p:childTnLst>
                        <p:par>
                          <p:cTn id="1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 nodeType="clickPar">
                      <p:stCondLst>
                        <p:cond delay="indefinite"/>
                      </p:stCondLst>
                      <p:childTnLst>
                        <p:par>
                          <p:cTn id="1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 nodeType="clickPar">
                      <p:stCondLst>
                        <p:cond delay="indefinite"/>
                      </p:stCondLst>
                      <p:childTnLst>
                        <p:par>
                          <p:cTn id="1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 nodeType="clickPar">
                      <p:stCondLst>
                        <p:cond delay="indefinite"/>
                      </p:stCondLst>
                      <p:childTnLst>
                        <p:par>
                          <p:cTn id="1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6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7" dur="1000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000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000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0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 nodeType="clickPar">
                      <p:stCondLst>
                        <p:cond delay="indefinite"/>
                      </p:stCondLst>
                      <p:childTnLst>
                        <p:par>
                          <p:cTn id="1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 nodeType="clickPar">
                      <p:stCondLst>
                        <p:cond delay="indefinite"/>
                      </p:stCondLst>
                      <p:childTnLst>
                        <p:par>
                          <p:cTn id="1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 nodeType="clickPar">
                      <p:stCondLst>
                        <p:cond delay="indefinite"/>
                      </p:stCondLst>
                      <p:childTnLst>
                        <p:par>
                          <p:cTn id="1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6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7" dur="1000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000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1000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 nodeType="clickPar">
                      <p:stCondLst>
                        <p:cond delay="indefinite"/>
                      </p:stCondLst>
                      <p:childTnLst>
                        <p:par>
                          <p:cTn id="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 nodeType="clickPar">
                      <p:stCondLst>
                        <p:cond delay="indefinite"/>
                      </p:stCondLst>
                      <p:childTnLst>
                        <p:par>
                          <p:cTn id="2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0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 nodeType="clickPar">
                      <p:stCondLst>
                        <p:cond delay="indefinite"/>
                      </p:stCondLst>
                      <p:childTnLst>
                        <p:par>
                          <p:cTn id="2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 nodeType="clickPar">
                      <p:stCondLst>
                        <p:cond delay="indefinite"/>
                      </p:stCondLst>
                      <p:childTnLst>
                        <p:par>
                          <p:cTn id="2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0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1" dur="1000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1000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1000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 nodeType="clickPar">
                      <p:stCondLst>
                        <p:cond delay="indefinite"/>
                      </p:stCondLst>
                      <p:childTnLst>
                        <p:par>
                          <p:cTn id="2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 nodeType="clickPar">
                      <p:stCondLst>
                        <p:cond delay="indefinite"/>
                      </p:stCondLst>
                      <p:childTnLst>
                        <p:par>
                          <p:cTn id="2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4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5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 nodeType="clickPar">
                      <p:stCondLst>
                        <p:cond delay="indefinite"/>
                      </p:stCondLst>
                      <p:childTnLst>
                        <p:par>
                          <p:cTn id="2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 nodeType="clickPar">
                      <p:stCondLst>
                        <p:cond delay="indefinite"/>
                      </p:stCondLst>
                      <p:childTnLst>
                        <p:par>
                          <p:cTn id="2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4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5" dur="1000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1000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1000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 nodeType="clickPar">
                      <p:stCondLst>
                        <p:cond delay="indefinite"/>
                      </p:stCondLst>
                      <p:childTnLst>
                        <p:par>
                          <p:cTn id="2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 nodeType="clickPar">
                      <p:stCondLst>
                        <p:cond delay="indefinite"/>
                      </p:stCondLst>
                      <p:childTnLst>
                        <p:par>
                          <p:cTn id="2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8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9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 nodeType="clickPar">
                      <p:stCondLst>
                        <p:cond delay="indefinite"/>
                      </p:stCondLst>
                      <p:childTnLst>
                        <p:par>
                          <p:cTn id="2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5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 nodeType="clickPar">
                      <p:stCondLst>
                        <p:cond delay="indefinite"/>
                      </p:stCondLst>
                      <p:childTnLst>
                        <p:par>
                          <p:cTn id="2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8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9" dur="1000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1000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1000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" fill="hold" nodeType="clickPar">
                      <p:stCondLst>
                        <p:cond delay="indefinite"/>
                      </p:stCondLst>
                      <p:childTnLst>
                        <p:par>
                          <p:cTn id="2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 nodeType="clickPar">
                      <p:stCondLst>
                        <p:cond delay="indefinite"/>
                      </p:stCondLst>
                      <p:childTnLst>
                        <p:par>
                          <p:cTn id="2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79" grpId="0"/>
      <p:bldP spid="80" grpId="0"/>
      <p:bldP spid="2" grpId="0"/>
      <p:bldP spid="62" grpId="0"/>
      <p:bldP spid="66" grpId="0"/>
      <p:bldP spid="67" grpId="0"/>
      <p:bldP spid="69" grpId="0"/>
      <p:bldP spid="70" grpId="0"/>
      <p:bldP spid="71" grpId="0"/>
      <p:bldP spid="72" grpId="0"/>
      <p:bldP spid="74" grpId="0"/>
      <p:bldP spid="75" grpId="0"/>
      <p:bldP spid="81" grpId="0"/>
      <p:bldP spid="82" grpId="0"/>
      <p:bldP spid="83" grpId="0"/>
      <p:bldP spid="84" grpId="0"/>
      <p:bldP spid="86" grpId="0"/>
      <p:bldP spid="87" grpId="0"/>
      <p:bldP spid="89" grpId="0"/>
      <p:bldP spid="102" grpId="0"/>
      <p:bldP spid="103" grpId="0"/>
      <p:bldP spid="104" grpId="0"/>
      <p:bldP spid="107" grpId="0"/>
      <p:bldP spid="108" grpId="0"/>
      <p:bldP spid="109" grpId="0"/>
      <p:bldP spid="112" grpId="0"/>
      <p:bldP spid="61" grpId="0"/>
      <p:bldP spid="63" grpId="0"/>
      <p:bldP spid="68" grpId="0"/>
      <p:bldP spid="76" grpId="0"/>
      <p:bldP spid="77" grpId="0"/>
      <p:bldP spid="78" grpId="0"/>
      <p:bldP spid="95" grpId="0"/>
      <p:bldP spid="98" grpId="0"/>
      <p:bldP spid="101" grpId="0"/>
      <p:bldP spid="111" grpId="0"/>
      <p:bldP spid="1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00" y="2144713"/>
            <a:ext cx="2386013" cy="322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Oval 5"/>
          <p:cNvSpPr/>
          <p:nvPr/>
        </p:nvSpPr>
        <p:spPr>
          <a:xfrm>
            <a:off x="4732338" y="2355850"/>
            <a:ext cx="4110037" cy="4024313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49181" name="TextBox 6"/>
          <p:cNvSpPr txBox="1">
            <a:spLocks noChangeArrowheads="1"/>
          </p:cNvSpPr>
          <p:nvPr/>
        </p:nvSpPr>
        <p:spPr bwMode="auto">
          <a:xfrm>
            <a:off x="6618288" y="3860800"/>
            <a:ext cx="36671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4000" b="1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581025" y="5253038"/>
            <a:ext cx="13684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b="1">
                <a:solidFill>
                  <a:srgbClr val="FF0000"/>
                </a:solidFill>
              </a:rPr>
              <a:t>TOTAL =</a:t>
            </a:r>
          </a:p>
        </p:txBody>
      </p:sp>
      <p:sp>
        <p:nvSpPr>
          <p:cNvPr id="79" name="TextBox 78"/>
          <p:cNvSpPr txBox="1">
            <a:spLocks noChangeArrowheads="1"/>
          </p:cNvSpPr>
          <p:nvPr/>
        </p:nvSpPr>
        <p:spPr bwMode="auto">
          <a:xfrm>
            <a:off x="1752600" y="5208588"/>
            <a:ext cx="6778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2000" b="1">
                <a:solidFill>
                  <a:srgbClr val="FF0000"/>
                </a:solidFill>
              </a:rPr>
              <a:t>300</a:t>
            </a:r>
          </a:p>
        </p:txBody>
      </p:sp>
      <p:sp>
        <p:nvSpPr>
          <p:cNvPr id="80" name="TextBox 79"/>
          <p:cNvSpPr txBox="1">
            <a:spLocks noChangeArrowheads="1"/>
          </p:cNvSpPr>
          <p:nvPr/>
        </p:nvSpPr>
        <p:spPr bwMode="auto">
          <a:xfrm>
            <a:off x="2506663" y="5208588"/>
            <a:ext cx="7397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2000" b="1">
                <a:solidFill>
                  <a:srgbClr val="00B050"/>
                </a:solidFill>
              </a:rPr>
              <a:t>360°</a:t>
            </a:r>
          </a:p>
        </p:txBody>
      </p:sp>
      <p:grpSp>
        <p:nvGrpSpPr>
          <p:cNvPr id="19" name="Group 18"/>
          <p:cNvGrpSpPr>
            <a:grpSpLocks/>
          </p:cNvGrpSpPr>
          <p:nvPr/>
        </p:nvGrpSpPr>
        <p:grpSpPr bwMode="auto">
          <a:xfrm>
            <a:off x="1512888" y="5540375"/>
            <a:ext cx="2357437" cy="944563"/>
            <a:chOff x="1866759" y="5166484"/>
            <a:chExt cx="2356127" cy="944723"/>
          </a:xfrm>
        </p:grpSpPr>
        <p:cxnSp>
          <p:nvCxnSpPr>
            <p:cNvPr id="16" name="Straight Arrow Connector 15"/>
            <p:cNvCxnSpPr/>
            <p:nvPr/>
          </p:nvCxnSpPr>
          <p:spPr>
            <a:xfrm flipV="1">
              <a:off x="2825076" y="5166484"/>
              <a:ext cx="318910" cy="566834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239" name="TextBox 16"/>
            <p:cNvSpPr txBox="1">
              <a:spLocks noChangeArrowheads="1"/>
            </p:cNvSpPr>
            <p:nvPr/>
          </p:nvSpPr>
          <p:spPr bwMode="auto">
            <a:xfrm>
              <a:off x="1866759" y="5733256"/>
              <a:ext cx="235612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GB" altLang="en-US" b="1">
                  <a:solidFill>
                    <a:srgbClr val="000000"/>
                  </a:solidFill>
                </a:rPr>
                <a:t>360° in a full turn</a:t>
              </a: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915944" y="5741256"/>
              <a:ext cx="1964233" cy="369951"/>
            </a:xfrm>
            <a:prstGeom prst="rect">
              <a:avLst/>
            </a:prstGeom>
            <a:solidFill>
              <a:srgbClr val="00B050">
                <a:alpha val="3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>
                <a:solidFill>
                  <a:srgbClr val="FFFFFF"/>
                </a:solidFill>
              </a:endParaRPr>
            </a:p>
          </p:txBody>
        </p:sp>
      </p:grp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593975" y="2649538"/>
            <a:ext cx="5762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1400">
                <a:solidFill>
                  <a:srgbClr val="FF0000"/>
                </a:solidFill>
              </a:rPr>
              <a:t>89</a:t>
            </a:r>
          </a:p>
        </p:txBody>
      </p:sp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2541588" y="2879725"/>
            <a:ext cx="574675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1400">
                <a:solidFill>
                  <a:srgbClr val="FF0000"/>
                </a:solidFill>
              </a:rPr>
              <a:t>300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2636838" y="2898775"/>
            <a:ext cx="290512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>
            <a:spLocks noChangeArrowheads="1"/>
          </p:cNvSpPr>
          <p:nvPr/>
        </p:nvSpPr>
        <p:spPr bwMode="auto">
          <a:xfrm>
            <a:off x="2847975" y="2713038"/>
            <a:ext cx="4016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of</a:t>
            </a:r>
          </a:p>
        </p:txBody>
      </p:sp>
      <p:sp>
        <p:nvSpPr>
          <p:cNvPr id="67" name="TextBox 66"/>
          <p:cNvSpPr txBox="1">
            <a:spLocks noChangeArrowheads="1"/>
          </p:cNvSpPr>
          <p:nvPr/>
        </p:nvSpPr>
        <p:spPr bwMode="auto">
          <a:xfrm>
            <a:off x="3044825" y="2714625"/>
            <a:ext cx="6175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360</a:t>
            </a:r>
          </a:p>
        </p:txBody>
      </p:sp>
      <p:sp>
        <p:nvSpPr>
          <p:cNvPr id="69" name="TextBox 68"/>
          <p:cNvSpPr txBox="1">
            <a:spLocks noChangeArrowheads="1"/>
          </p:cNvSpPr>
          <p:nvPr/>
        </p:nvSpPr>
        <p:spPr bwMode="auto">
          <a:xfrm>
            <a:off x="3459163" y="2705100"/>
            <a:ext cx="3095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=</a:t>
            </a:r>
          </a:p>
        </p:txBody>
      </p:sp>
      <p:sp>
        <p:nvSpPr>
          <p:cNvPr id="70" name="TextBox 69"/>
          <p:cNvSpPr txBox="1">
            <a:spLocks noChangeArrowheads="1"/>
          </p:cNvSpPr>
          <p:nvPr/>
        </p:nvSpPr>
        <p:spPr bwMode="auto">
          <a:xfrm>
            <a:off x="3621088" y="2700338"/>
            <a:ext cx="950912" cy="40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000" b="1">
                <a:solidFill>
                  <a:srgbClr val="FF0000"/>
                </a:solidFill>
              </a:rPr>
              <a:t>106.8°</a:t>
            </a:r>
          </a:p>
        </p:txBody>
      </p:sp>
      <p:sp>
        <p:nvSpPr>
          <p:cNvPr id="71" name="TextBox 70"/>
          <p:cNvSpPr txBox="1">
            <a:spLocks noChangeArrowheads="1"/>
          </p:cNvSpPr>
          <p:nvPr/>
        </p:nvSpPr>
        <p:spPr bwMode="auto">
          <a:xfrm>
            <a:off x="2527300" y="3171825"/>
            <a:ext cx="5762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1400">
                <a:solidFill>
                  <a:srgbClr val="FF0000"/>
                </a:solidFill>
              </a:rPr>
              <a:t> 56</a:t>
            </a:r>
          </a:p>
        </p:txBody>
      </p:sp>
      <p:sp>
        <p:nvSpPr>
          <p:cNvPr id="72" name="TextBox 71"/>
          <p:cNvSpPr txBox="1">
            <a:spLocks noChangeArrowheads="1"/>
          </p:cNvSpPr>
          <p:nvPr/>
        </p:nvSpPr>
        <p:spPr bwMode="auto">
          <a:xfrm>
            <a:off x="2541588" y="3416300"/>
            <a:ext cx="5746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1400">
                <a:solidFill>
                  <a:srgbClr val="FF0000"/>
                </a:solidFill>
              </a:rPr>
              <a:t>300</a:t>
            </a:r>
          </a:p>
        </p:txBody>
      </p:sp>
      <p:cxnSp>
        <p:nvCxnSpPr>
          <p:cNvPr id="73" name="Straight Connector 72"/>
          <p:cNvCxnSpPr/>
          <p:nvPr/>
        </p:nvCxnSpPr>
        <p:spPr>
          <a:xfrm>
            <a:off x="2613025" y="3421063"/>
            <a:ext cx="290513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>
            <a:spLocks noChangeArrowheads="1"/>
          </p:cNvSpPr>
          <p:nvPr/>
        </p:nvSpPr>
        <p:spPr bwMode="auto">
          <a:xfrm>
            <a:off x="2828925" y="3235325"/>
            <a:ext cx="4016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of</a:t>
            </a:r>
          </a:p>
        </p:txBody>
      </p:sp>
      <p:sp>
        <p:nvSpPr>
          <p:cNvPr id="75" name="TextBox 74"/>
          <p:cNvSpPr txBox="1">
            <a:spLocks noChangeArrowheads="1"/>
          </p:cNvSpPr>
          <p:nvPr/>
        </p:nvSpPr>
        <p:spPr bwMode="auto">
          <a:xfrm>
            <a:off x="3044825" y="3236913"/>
            <a:ext cx="6175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360</a:t>
            </a:r>
          </a:p>
        </p:txBody>
      </p:sp>
      <p:sp>
        <p:nvSpPr>
          <p:cNvPr id="81" name="TextBox 80"/>
          <p:cNvSpPr txBox="1">
            <a:spLocks noChangeArrowheads="1"/>
          </p:cNvSpPr>
          <p:nvPr/>
        </p:nvSpPr>
        <p:spPr bwMode="auto">
          <a:xfrm>
            <a:off x="3459163" y="3225800"/>
            <a:ext cx="3095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=</a:t>
            </a:r>
          </a:p>
        </p:txBody>
      </p:sp>
      <p:sp>
        <p:nvSpPr>
          <p:cNvPr id="82" name="TextBox 81"/>
          <p:cNvSpPr txBox="1">
            <a:spLocks noChangeArrowheads="1"/>
          </p:cNvSpPr>
          <p:nvPr/>
        </p:nvSpPr>
        <p:spPr bwMode="auto">
          <a:xfrm>
            <a:off x="3621088" y="3222625"/>
            <a:ext cx="7921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000" b="1">
                <a:solidFill>
                  <a:srgbClr val="FF0000"/>
                </a:solidFill>
              </a:rPr>
              <a:t>67.2°</a:t>
            </a:r>
          </a:p>
        </p:txBody>
      </p:sp>
      <p:sp>
        <p:nvSpPr>
          <p:cNvPr id="83" name="TextBox 82"/>
          <p:cNvSpPr txBox="1">
            <a:spLocks noChangeArrowheads="1"/>
          </p:cNvSpPr>
          <p:nvPr/>
        </p:nvSpPr>
        <p:spPr bwMode="auto">
          <a:xfrm>
            <a:off x="2554288" y="3640138"/>
            <a:ext cx="5762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1400">
                <a:solidFill>
                  <a:srgbClr val="FF0000"/>
                </a:solidFill>
              </a:rPr>
              <a:t>53</a:t>
            </a:r>
          </a:p>
        </p:txBody>
      </p:sp>
      <p:sp>
        <p:nvSpPr>
          <p:cNvPr id="84" name="TextBox 83"/>
          <p:cNvSpPr txBox="1">
            <a:spLocks noChangeArrowheads="1"/>
          </p:cNvSpPr>
          <p:nvPr/>
        </p:nvSpPr>
        <p:spPr bwMode="auto">
          <a:xfrm>
            <a:off x="2516188" y="3887788"/>
            <a:ext cx="5762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1400">
                <a:solidFill>
                  <a:srgbClr val="FF0000"/>
                </a:solidFill>
              </a:rPr>
              <a:t>300</a:t>
            </a:r>
          </a:p>
        </p:txBody>
      </p:sp>
      <p:cxnSp>
        <p:nvCxnSpPr>
          <p:cNvPr id="85" name="Straight Connector 84"/>
          <p:cNvCxnSpPr/>
          <p:nvPr/>
        </p:nvCxnSpPr>
        <p:spPr>
          <a:xfrm>
            <a:off x="2593975" y="3927475"/>
            <a:ext cx="288925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>
            <a:spLocks noChangeArrowheads="1"/>
          </p:cNvSpPr>
          <p:nvPr/>
        </p:nvSpPr>
        <p:spPr bwMode="auto">
          <a:xfrm>
            <a:off x="2843213" y="3741738"/>
            <a:ext cx="4000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of</a:t>
            </a:r>
          </a:p>
        </p:txBody>
      </p:sp>
      <p:sp>
        <p:nvSpPr>
          <p:cNvPr id="87" name="TextBox 86"/>
          <p:cNvSpPr txBox="1">
            <a:spLocks noChangeArrowheads="1"/>
          </p:cNvSpPr>
          <p:nvPr/>
        </p:nvSpPr>
        <p:spPr bwMode="auto">
          <a:xfrm>
            <a:off x="3059113" y="3743325"/>
            <a:ext cx="6175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360</a:t>
            </a:r>
          </a:p>
        </p:txBody>
      </p:sp>
      <p:sp>
        <p:nvSpPr>
          <p:cNvPr id="89" name="TextBox 88"/>
          <p:cNvSpPr txBox="1">
            <a:spLocks noChangeArrowheads="1"/>
          </p:cNvSpPr>
          <p:nvPr/>
        </p:nvSpPr>
        <p:spPr bwMode="auto">
          <a:xfrm>
            <a:off x="3473450" y="3732213"/>
            <a:ext cx="3079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=</a:t>
            </a:r>
          </a:p>
        </p:txBody>
      </p:sp>
      <p:sp>
        <p:nvSpPr>
          <p:cNvPr id="102" name="TextBox 101"/>
          <p:cNvSpPr txBox="1">
            <a:spLocks noChangeArrowheads="1"/>
          </p:cNvSpPr>
          <p:nvPr/>
        </p:nvSpPr>
        <p:spPr bwMode="auto">
          <a:xfrm>
            <a:off x="3635375" y="3729038"/>
            <a:ext cx="8048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000" b="1">
                <a:solidFill>
                  <a:srgbClr val="FF0000"/>
                </a:solidFill>
              </a:rPr>
              <a:t>63.6°</a:t>
            </a:r>
          </a:p>
        </p:txBody>
      </p:sp>
      <p:sp>
        <p:nvSpPr>
          <p:cNvPr id="103" name="TextBox 102"/>
          <p:cNvSpPr txBox="1">
            <a:spLocks noChangeArrowheads="1"/>
          </p:cNvSpPr>
          <p:nvPr/>
        </p:nvSpPr>
        <p:spPr bwMode="auto">
          <a:xfrm>
            <a:off x="2562225" y="4178300"/>
            <a:ext cx="5762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1400">
                <a:solidFill>
                  <a:srgbClr val="FF0000"/>
                </a:solidFill>
              </a:rPr>
              <a:t>78</a:t>
            </a:r>
          </a:p>
        </p:txBody>
      </p:sp>
      <p:sp>
        <p:nvSpPr>
          <p:cNvPr id="104" name="TextBox 103"/>
          <p:cNvSpPr txBox="1">
            <a:spLocks noChangeArrowheads="1"/>
          </p:cNvSpPr>
          <p:nvPr/>
        </p:nvSpPr>
        <p:spPr bwMode="auto">
          <a:xfrm>
            <a:off x="2506663" y="4422775"/>
            <a:ext cx="5762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1400">
                <a:solidFill>
                  <a:srgbClr val="FF0000"/>
                </a:solidFill>
              </a:rPr>
              <a:t>300</a:t>
            </a:r>
          </a:p>
        </p:txBody>
      </p:sp>
      <p:cxnSp>
        <p:nvCxnSpPr>
          <p:cNvPr id="106" name="Straight Connector 105"/>
          <p:cNvCxnSpPr/>
          <p:nvPr/>
        </p:nvCxnSpPr>
        <p:spPr>
          <a:xfrm>
            <a:off x="2611438" y="4443413"/>
            <a:ext cx="263525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106"/>
          <p:cNvSpPr txBox="1">
            <a:spLocks noChangeArrowheads="1"/>
          </p:cNvSpPr>
          <p:nvPr/>
        </p:nvSpPr>
        <p:spPr bwMode="auto">
          <a:xfrm>
            <a:off x="2828925" y="4257675"/>
            <a:ext cx="4016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of</a:t>
            </a:r>
          </a:p>
        </p:txBody>
      </p:sp>
      <p:sp>
        <p:nvSpPr>
          <p:cNvPr id="108" name="TextBox 107"/>
          <p:cNvSpPr txBox="1">
            <a:spLocks noChangeArrowheads="1"/>
          </p:cNvSpPr>
          <p:nvPr/>
        </p:nvSpPr>
        <p:spPr bwMode="auto">
          <a:xfrm>
            <a:off x="3044825" y="4259263"/>
            <a:ext cx="6175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360</a:t>
            </a:r>
          </a:p>
        </p:txBody>
      </p:sp>
      <p:sp>
        <p:nvSpPr>
          <p:cNvPr id="109" name="TextBox 108"/>
          <p:cNvSpPr txBox="1">
            <a:spLocks noChangeArrowheads="1"/>
          </p:cNvSpPr>
          <p:nvPr/>
        </p:nvSpPr>
        <p:spPr bwMode="auto">
          <a:xfrm>
            <a:off x="3459163" y="4248150"/>
            <a:ext cx="3095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=</a:t>
            </a:r>
          </a:p>
        </p:txBody>
      </p:sp>
      <p:sp>
        <p:nvSpPr>
          <p:cNvPr id="112" name="TextBox 111"/>
          <p:cNvSpPr txBox="1">
            <a:spLocks noChangeArrowheads="1"/>
          </p:cNvSpPr>
          <p:nvPr/>
        </p:nvSpPr>
        <p:spPr bwMode="auto">
          <a:xfrm>
            <a:off x="3621088" y="4244975"/>
            <a:ext cx="7921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000" b="1">
                <a:solidFill>
                  <a:srgbClr val="FF0000"/>
                </a:solidFill>
              </a:rPr>
              <a:t>93.6°</a:t>
            </a:r>
          </a:p>
        </p:txBody>
      </p:sp>
      <p:sp>
        <p:nvSpPr>
          <p:cNvPr id="49214" name="Rectangle 1"/>
          <p:cNvSpPr>
            <a:spLocks noChangeArrowheads="1"/>
          </p:cNvSpPr>
          <p:nvPr/>
        </p:nvSpPr>
        <p:spPr bwMode="auto">
          <a:xfrm>
            <a:off x="20638" y="1309688"/>
            <a:ext cx="85280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FF0000"/>
                </a:solidFill>
              </a:rPr>
              <a:t>4) </a:t>
            </a:r>
            <a:r>
              <a:rPr lang="en-US" altLang="en-US">
                <a:solidFill>
                  <a:srgbClr val="000000"/>
                </a:solidFill>
              </a:rPr>
              <a:t>In a survey, people were asked to name their favourite make of TV. This is shown in the table below. </a:t>
            </a:r>
            <a:endParaRPr lang="en-US" altLang="en-US" b="1">
              <a:solidFill>
                <a:srgbClr val="000000"/>
              </a:solidFill>
            </a:endParaRPr>
          </a:p>
        </p:txBody>
      </p:sp>
      <p:sp>
        <p:nvSpPr>
          <p:cNvPr id="61" name="TextBox 60"/>
          <p:cNvSpPr txBox="1">
            <a:spLocks noChangeArrowheads="1"/>
          </p:cNvSpPr>
          <p:nvPr/>
        </p:nvSpPr>
        <p:spPr bwMode="auto">
          <a:xfrm>
            <a:off x="2547938" y="4718050"/>
            <a:ext cx="5762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1400">
                <a:solidFill>
                  <a:srgbClr val="FF0000"/>
                </a:solidFill>
              </a:rPr>
              <a:t> 24</a:t>
            </a:r>
          </a:p>
        </p:txBody>
      </p:sp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2540000" y="4964113"/>
            <a:ext cx="576263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1400">
                <a:solidFill>
                  <a:srgbClr val="FF0000"/>
                </a:solidFill>
              </a:rPr>
              <a:t>300</a:t>
            </a:r>
          </a:p>
        </p:txBody>
      </p:sp>
      <p:cxnSp>
        <p:nvCxnSpPr>
          <p:cNvPr id="65" name="Straight Connector 64"/>
          <p:cNvCxnSpPr/>
          <p:nvPr/>
        </p:nvCxnSpPr>
        <p:spPr>
          <a:xfrm>
            <a:off x="2646363" y="4983163"/>
            <a:ext cx="263525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2862263" y="4797425"/>
            <a:ext cx="4016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of</a:t>
            </a:r>
          </a:p>
        </p:txBody>
      </p:sp>
      <p:sp>
        <p:nvSpPr>
          <p:cNvPr id="76" name="TextBox 75"/>
          <p:cNvSpPr txBox="1">
            <a:spLocks noChangeArrowheads="1"/>
          </p:cNvSpPr>
          <p:nvPr/>
        </p:nvSpPr>
        <p:spPr bwMode="auto">
          <a:xfrm>
            <a:off x="3078163" y="4799013"/>
            <a:ext cx="6175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360</a:t>
            </a:r>
          </a:p>
        </p:txBody>
      </p:sp>
      <p:sp>
        <p:nvSpPr>
          <p:cNvPr id="77" name="TextBox 76"/>
          <p:cNvSpPr txBox="1">
            <a:spLocks noChangeArrowheads="1"/>
          </p:cNvSpPr>
          <p:nvPr/>
        </p:nvSpPr>
        <p:spPr bwMode="auto">
          <a:xfrm>
            <a:off x="3494088" y="4789488"/>
            <a:ext cx="3079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=</a:t>
            </a:r>
          </a:p>
        </p:txBody>
      </p:sp>
      <p:sp>
        <p:nvSpPr>
          <p:cNvPr id="78" name="TextBox 77"/>
          <p:cNvSpPr txBox="1">
            <a:spLocks noChangeArrowheads="1"/>
          </p:cNvSpPr>
          <p:nvPr/>
        </p:nvSpPr>
        <p:spPr bwMode="auto">
          <a:xfrm>
            <a:off x="3654425" y="4784725"/>
            <a:ext cx="1077913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000" b="1">
                <a:solidFill>
                  <a:srgbClr val="FF0000"/>
                </a:solidFill>
              </a:rPr>
              <a:t>28.8°</a:t>
            </a:r>
          </a:p>
        </p:txBody>
      </p:sp>
      <p:pic>
        <p:nvPicPr>
          <p:cNvPr id="91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4408488"/>
            <a:ext cx="5267325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2" name="Straight Connector 91"/>
          <p:cNvCxnSpPr/>
          <p:nvPr/>
        </p:nvCxnSpPr>
        <p:spPr>
          <a:xfrm>
            <a:off x="6788150" y="4356100"/>
            <a:ext cx="2054225" cy="127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3" name="Picture 2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0938" y="2401888"/>
            <a:ext cx="3705225" cy="2211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94" name="Straight Connector 93"/>
          <p:cNvCxnSpPr/>
          <p:nvPr/>
        </p:nvCxnSpPr>
        <p:spPr>
          <a:xfrm flipH="1" flipV="1">
            <a:off x="6227763" y="2401888"/>
            <a:ext cx="558800" cy="196691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>
            <a:spLocks noChangeArrowheads="1"/>
          </p:cNvSpPr>
          <p:nvPr/>
        </p:nvSpPr>
        <p:spPr bwMode="auto">
          <a:xfrm>
            <a:off x="6629400" y="3265488"/>
            <a:ext cx="24066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2800" b="1"/>
              <a:t>SAMSUNG</a:t>
            </a:r>
          </a:p>
        </p:txBody>
      </p:sp>
      <p:pic>
        <p:nvPicPr>
          <p:cNvPr id="96" name="Picture 2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6331045">
            <a:off x="4102894" y="3486944"/>
            <a:ext cx="3705225" cy="2211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97" name="Straight Connector 96"/>
          <p:cNvCxnSpPr/>
          <p:nvPr/>
        </p:nvCxnSpPr>
        <p:spPr>
          <a:xfrm flipH="1" flipV="1">
            <a:off x="4732338" y="4129088"/>
            <a:ext cx="2054225" cy="23971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/>
          <p:cNvSpPr txBox="1">
            <a:spLocks noChangeArrowheads="1"/>
          </p:cNvSpPr>
          <p:nvPr/>
        </p:nvSpPr>
        <p:spPr bwMode="auto">
          <a:xfrm>
            <a:off x="5211763" y="3308350"/>
            <a:ext cx="14351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2800" b="1"/>
              <a:t>SONY</a:t>
            </a:r>
          </a:p>
        </p:txBody>
      </p:sp>
      <p:pic>
        <p:nvPicPr>
          <p:cNvPr id="99" name="Picture 2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0433465">
            <a:off x="4806950" y="4113213"/>
            <a:ext cx="3705225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0" name="Straight Connector 99"/>
          <p:cNvCxnSpPr/>
          <p:nvPr/>
        </p:nvCxnSpPr>
        <p:spPr>
          <a:xfrm flipH="1">
            <a:off x="5702300" y="4370388"/>
            <a:ext cx="1084263" cy="171926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/>
          <p:cNvSpPr txBox="1">
            <a:spLocks noChangeArrowheads="1"/>
          </p:cNvSpPr>
          <p:nvPr/>
        </p:nvSpPr>
        <p:spPr bwMode="auto">
          <a:xfrm>
            <a:off x="5307013" y="4562475"/>
            <a:ext cx="14351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2800" b="1"/>
              <a:t>LG</a:t>
            </a:r>
          </a:p>
        </p:txBody>
      </p:sp>
      <p:pic>
        <p:nvPicPr>
          <p:cNvPr id="105" name="Picture 2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296850">
            <a:off x="5663406" y="3713957"/>
            <a:ext cx="3705225" cy="2211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0" name="Straight Connector 109"/>
          <p:cNvCxnSpPr/>
          <p:nvPr/>
        </p:nvCxnSpPr>
        <p:spPr>
          <a:xfrm>
            <a:off x="6786563" y="4360863"/>
            <a:ext cx="1831975" cy="95567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TextBox 110"/>
          <p:cNvSpPr txBox="1">
            <a:spLocks noChangeArrowheads="1"/>
          </p:cNvSpPr>
          <p:nvPr/>
        </p:nvSpPr>
        <p:spPr bwMode="auto">
          <a:xfrm>
            <a:off x="6091238" y="5210175"/>
            <a:ext cx="29448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2800" b="1"/>
              <a:t>PANASONIC</a:t>
            </a:r>
          </a:p>
        </p:txBody>
      </p:sp>
      <p:sp>
        <p:nvSpPr>
          <p:cNvPr id="113" name="TextBox 112"/>
          <p:cNvSpPr txBox="1">
            <a:spLocks noChangeArrowheads="1"/>
          </p:cNvSpPr>
          <p:nvPr/>
        </p:nvSpPr>
        <p:spPr bwMode="auto">
          <a:xfrm rot="1127152">
            <a:off x="7278688" y="4540250"/>
            <a:ext cx="18780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2400" b="1"/>
              <a:t>TOSHIBA</a:t>
            </a:r>
          </a:p>
        </p:txBody>
      </p:sp>
      <p:sp>
        <p:nvSpPr>
          <p:cNvPr id="49237" name="Rectangle 4"/>
          <p:cNvSpPr>
            <a:spLocks noChangeArrowheads="1"/>
          </p:cNvSpPr>
          <p:nvPr/>
        </p:nvSpPr>
        <p:spPr bwMode="auto">
          <a:xfrm>
            <a:off x="2608263" y="1557338"/>
            <a:ext cx="39798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0000"/>
                </a:solidFill>
              </a:rPr>
              <a:t>Display the information in a pie chart.</a:t>
            </a:r>
          </a:p>
        </p:txBody>
      </p:sp>
    </p:spTree>
    <p:extLst>
      <p:ext uri="{BB962C8B-B14F-4D97-AF65-F5344CB8AC3E}">
        <p14:creationId xmlns:p14="http://schemas.microsoft.com/office/powerpoint/2010/main" val="1940583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 nodeType="clickPar">
                      <p:stCondLst>
                        <p:cond delay="indefinite"/>
                      </p:stCondLst>
                      <p:childTnLst>
                        <p:par>
                          <p:cTn id="1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 nodeType="clickPar">
                      <p:stCondLst>
                        <p:cond delay="indefinite"/>
                      </p:stCondLst>
                      <p:childTnLst>
                        <p:par>
                          <p:cTn id="1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 nodeType="clickPar">
                      <p:stCondLst>
                        <p:cond delay="indefinite"/>
                      </p:stCondLst>
                      <p:childTnLst>
                        <p:par>
                          <p:cTn id="1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 nodeType="clickPar">
                      <p:stCondLst>
                        <p:cond delay="indefinite"/>
                      </p:stCondLst>
                      <p:childTnLst>
                        <p:par>
                          <p:cTn id="1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 nodeType="clickPar">
                      <p:stCondLst>
                        <p:cond delay="indefinite"/>
                      </p:stCondLst>
                      <p:childTnLst>
                        <p:par>
                          <p:cTn id="1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 nodeType="clickPar">
                      <p:stCondLst>
                        <p:cond delay="indefinite"/>
                      </p:stCondLst>
                      <p:childTnLst>
                        <p:par>
                          <p:cTn id="1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6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7" dur="1000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000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000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0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 nodeType="clickPar">
                      <p:stCondLst>
                        <p:cond delay="indefinite"/>
                      </p:stCondLst>
                      <p:childTnLst>
                        <p:par>
                          <p:cTn id="1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 nodeType="clickPar">
                      <p:stCondLst>
                        <p:cond delay="indefinite"/>
                      </p:stCondLst>
                      <p:childTnLst>
                        <p:par>
                          <p:cTn id="1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 nodeType="clickPar">
                      <p:stCondLst>
                        <p:cond delay="indefinite"/>
                      </p:stCondLst>
                      <p:childTnLst>
                        <p:par>
                          <p:cTn id="1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6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7" dur="1000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000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1000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 nodeType="clickPar">
                      <p:stCondLst>
                        <p:cond delay="indefinite"/>
                      </p:stCondLst>
                      <p:childTnLst>
                        <p:par>
                          <p:cTn id="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 nodeType="clickPar">
                      <p:stCondLst>
                        <p:cond delay="indefinite"/>
                      </p:stCondLst>
                      <p:childTnLst>
                        <p:par>
                          <p:cTn id="2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0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 nodeType="clickPar">
                      <p:stCondLst>
                        <p:cond delay="indefinite"/>
                      </p:stCondLst>
                      <p:childTnLst>
                        <p:par>
                          <p:cTn id="2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 nodeType="clickPar">
                      <p:stCondLst>
                        <p:cond delay="indefinite"/>
                      </p:stCondLst>
                      <p:childTnLst>
                        <p:par>
                          <p:cTn id="2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0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1" dur="1000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1000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1000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 nodeType="clickPar">
                      <p:stCondLst>
                        <p:cond delay="indefinite"/>
                      </p:stCondLst>
                      <p:childTnLst>
                        <p:par>
                          <p:cTn id="2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 nodeType="clickPar">
                      <p:stCondLst>
                        <p:cond delay="indefinite"/>
                      </p:stCondLst>
                      <p:childTnLst>
                        <p:par>
                          <p:cTn id="2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4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5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 nodeType="clickPar">
                      <p:stCondLst>
                        <p:cond delay="indefinite"/>
                      </p:stCondLst>
                      <p:childTnLst>
                        <p:par>
                          <p:cTn id="2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 nodeType="clickPar">
                      <p:stCondLst>
                        <p:cond delay="indefinite"/>
                      </p:stCondLst>
                      <p:childTnLst>
                        <p:par>
                          <p:cTn id="2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4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5" dur="1000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1000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1000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 nodeType="clickPar">
                      <p:stCondLst>
                        <p:cond delay="indefinite"/>
                      </p:stCondLst>
                      <p:childTnLst>
                        <p:par>
                          <p:cTn id="2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 nodeType="clickPar">
                      <p:stCondLst>
                        <p:cond delay="indefinite"/>
                      </p:stCondLst>
                      <p:childTnLst>
                        <p:par>
                          <p:cTn id="2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8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9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 nodeType="clickPar">
                      <p:stCondLst>
                        <p:cond delay="indefinite"/>
                      </p:stCondLst>
                      <p:childTnLst>
                        <p:par>
                          <p:cTn id="2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5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 nodeType="clickPar">
                      <p:stCondLst>
                        <p:cond delay="indefinite"/>
                      </p:stCondLst>
                      <p:childTnLst>
                        <p:par>
                          <p:cTn id="2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8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9" dur="1000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1000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1000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" fill="hold" nodeType="clickPar">
                      <p:stCondLst>
                        <p:cond delay="indefinite"/>
                      </p:stCondLst>
                      <p:childTnLst>
                        <p:par>
                          <p:cTn id="2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 nodeType="clickPar">
                      <p:stCondLst>
                        <p:cond delay="indefinite"/>
                      </p:stCondLst>
                      <p:childTnLst>
                        <p:par>
                          <p:cTn id="2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79" grpId="0"/>
      <p:bldP spid="80" grpId="0"/>
      <p:bldP spid="2" grpId="0"/>
      <p:bldP spid="62" grpId="0"/>
      <p:bldP spid="66" grpId="0"/>
      <p:bldP spid="67" grpId="0"/>
      <p:bldP spid="69" grpId="0"/>
      <p:bldP spid="70" grpId="0"/>
      <p:bldP spid="71" grpId="0"/>
      <p:bldP spid="72" grpId="0"/>
      <p:bldP spid="74" grpId="0"/>
      <p:bldP spid="75" grpId="0"/>
      <p:bldP spid="81" grpId="0"/>
      <p:bldP spid="82" grpId="0"/>
      <p:bldP spid="83" grpId="0"/>
      <p:bldP spid="84" grpId="0"/>
      <p:bldP spid="86" grpId="0"/>
      <p:bldP spid="87" grpId="0"/>
      <p:bldP spid="89" grpId="0"/>
      <p:bldP spid="102" grpId="0"/>
      <p:bldP spid="103" grpId="0"/>
      <p:bldP spid="104" grpId="0"/>
      <p:bldP spid="107" grpId="0"/>
      <p:bldP spid="108" grpId="0"/>
      <p:bldP spid="109" grpId="0"/>
      <p:bldP spid="112" grpId="0"/>
      <p:bldP spid="61" grpId="0"/>
      <p:bldP spid="63" grpId="0"/>
      <p:bldP spid="68" grpId="0"/>
      <p:bldP spid="76" grpId="0"/>
      <p:bldP spid="77" grpId="0"/>
      <p:bldP spid="78" grpId="0"/>
      <p:bldP spid="95" grpId="0"/>
      <p:bldP spid="98" grpId="0"/>
      <p:bldP spid="101" grpId="0"/>
      <p:bldP spid="111" grpId="0"/>
      <p:bldP spid="1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817" y="1189581"/>
            <a:ext cx="5622925" cy="582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4176" y="1340767"/>
            <a:ext cx="6988175" cy="42672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val 3"/>
          <p:cNvSpPr/>
          <p:nvPr/>
        </p:nvSpPr>
        <p:spPr>
          <a:xfrm>
            <a:off x="4307240" y="1462143"/>
            <a:ext cx="4032448" cy="403244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0" name="Group 9"/>
          <p:cNvGrpSpPr/>
          <p:nvPr/>
        </p:nvGrpSpPr>
        <p:grpSpPr>
          <a:xfrm rot="5400000">
            <a:off x="3943307" y="1075051"/>
            <a:ext cx="4624078" cy="4722812"/>
            <a:chOff x="4844466" y="1010444"/>
            <a:chExt cx="4624078" cy="4722812"/>
          </a:xfrm>
        </p:grpSpPr>
        <p:sp>
          <p:nvSpPr>
            <p:cNvPr id="8" name="Pie 7"/>
            <p:cNvSpPr/>
            <p:nvPr/>
          </p:nvSpPr>
          <p:spPr>
            <a:xfrm>
              <a:off x="4970385" y="1109179"/>
              <a:ext cx="4354143" cy="4624077"/>
            </a:xfrm>
            <a:prstGeom prst="pie">
              <a:avLst>
                <a:gd name="adj1" fmla="val 10782684"/>
                <a:gd name="adj2" fmla="val 50380"/>
              </a:avLst>
            </a:prstGeom>
            <a:solidFill>
              <a:srgbClr val="99CCFF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pic>
          <p:nvPicPr>
            <p:cNvPr id="3078" name="Picture 6" descr="http://math8geometry.wikispaces.com/file/view/protractor.gif/33819765/protractor.gif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44466" y="1010444"/>
              <a:ext cx="4624078" cy="24107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0" name="Group 19"/>
          <p:cNvGrpSpPr/>
          <p:nvPr/>
        </p:nvGrpSpPr>
        <p:grpSpPr>
          <a:xfrm rot="11367090">
            <a:off x="4055541" y="1063351"/>
            <a:ext cx="4624078" cy="4722812"/>
            <a:chOff x="4844466" y="1010444"/>
            <a:chExt cx="4624078" cy="4722812"/>
          </a:xfrm>
        </p:grpSpPr>
        <p:sp>
          <p:nvSpPr>
            <p:cNvPr id="21" name="Pie 20"/>
            <p:cNvSpPr/>
            <p:nvPr/>
          </p:nvSpPr>
          <p:spPr>
            <a:xfrm>
              <a:off x="4970385" y="1109179"/>
              <a:ext cx="4354143" cy="4624077"/>
            </a:xfrm>
            <a:prstGeom prst="pie">
              <a:avLst>
                <a:gd name="adj1" fmla="val 10782684"/>
                <a:gd name="adj2" fmla="val 50380"/>
              </a:avLst>
            </a:prstGeom>
            <a:solidFill>
              <a:srgbClr val="99CCFF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pic>
          <p:nvPicPr>
            <p:cNvPr id="22" name="Picture 6" descr="http://math8geometry.wikispaces.com/file/view/protractor.gif/33819765/protractor.gif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44466" y="1010444"/>
              <a:ext cx="4624078" cy="24107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7" name="Straight Connector 6"/>
          <p:cNvCxnSpPr>
            <a:endCxn id="4" idx="0"/>
          </p:cNvCxnSpPr>
          <p:nvPr/>
        </p:nvCxnSpPr>
        <p:spPr>
          <a:xfrm flipV="1">
            <a:off x="6323464" y="1462143"/>
            <a:ext cx="0" cy="20162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8548005" y="3861048"/>
            <a:ext cx="595995" cy="91817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 flipV="1">
            <a:off x="6330429" y="3478368"/>
            <a:ext cx="2217576" cy="38268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086614" y="5504463"/>
            <a:ext cx="162376" cy="438432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 flipV="1">
            <a:off x="6330430" y="3478368"/>
            <a:ext cx="756184" cy="2026095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 flipV="1">
            <a:off x="4355976" y="3139845"/>
            <a:ext cx="1943539" cy="33539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 flipV="1">
            <a:off x="5076056" y="1916832"/>
            <a:ext cx="1254376" cy="1584177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251520" y="116633"/>
            <a:ext cx="8640960" cy="92333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492213" y="116632"/>
            <a:ext cx="307167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sz="5400" b="1" cap="none" spc="0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Pie Charts</a:t>
            </a:r>
          </a:p>
        </p:txBody>
      </p:sp>
      <p:sp>
        <p:nvSpPr>
          <p:cNvPr id="6" name="Oval 5"/>
          <p:cNvSpPr/>
          <p:nvPr/>
        </p:nvSpPr>
        <p:spPr>
          <a:xfrm>
            <a:off x="6285444" y="3455289"/>
            <a:ext cx="46800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2751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500" fill="hold"/>
                                        <p:tgtEl>
                                          <p:spTgt spid="1027"/>
                                        </p:tgtEl>
                                      </p:cBhvr>
                                      <p:by x="65000" y="65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42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3.7037E-7 L -0.10642 -0.16134 " pathEditMode="relative" rAng="0" ptsTypes="AA">
                                      <p:cBhvr>
                                        <p:cTn id="8" dur="1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30" y="-80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4.07407E-6 L 0.37517 -0.4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750" y="-20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xit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63" name="Rectangle 1"/>
          <p:cNvSpPr>
            <a:spLocks noChangeArrowheads="1"/>
          </p:cNvSpPr>
          <p:nvPr/>
        </p:nvSpPr>
        <p:spPr bwMode="auto">
          <a:xfrm>
            <a:off x="20638" y="1309688"/>
            <a:ext cx="85280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/>
              <a:t>In a survey, people were asked to indicate which one of the pies they liked the best. The information is given in the table. </a:t>
            </a:r>
            <a:endParaRPr lang="en-US" altLang="en-US" b="1"/>
          </a:p>
        </p:txBody>
      </p:sp>
      <p:sp>
        <p:nvSpPr>
          <p:cNvPr id="39964" name="Rectangle 4"/>
          <p:cNvSpPr>
            <a:spLocks noChangeArrowheads="1"/>
          </p:cNvSpPr>
          <p:nvPr/>
        </p:nvSpPr>
        <p:spPr bwMode="auto">
          <a:xfrm>
            <a:off x="4264025" y="1573213"/>
            <a:ext cx="39798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/>
              <a:t>Display the information in a pie chart.</a:t>
            </a:r>
          </a:p>
        </p:txBody>
      </p:sp>
      <p:sp>
        <p:nvSpPr>
          <p:cNvPr id="6" name="Oval 5"/>
          <p:cNvSpPr/>
          <p:nvPr/>
        </p:nvSpPr>
        <p:spPr>
          <a:xfrm>
            <a:off x="4732338" y="2355850"/>
            <a:ext cx="4110037" cy="4024313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pic>
        <p:nvPicPr>
          <p:cNvPr id="399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2065338"/>
            <a:ext cx="2770188" cy="280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9967" name="TextBox 6"/>
          <p:cNvSpPr txBox="1">
            <a:spLocks noChangeArrowheads="1"/>
          </p:cNvSpPr>
          <p:nvPr/>
        </p:nvSpPr>
        <p:spPr bwMode="auto">
          <a:xfrm>
            <a:off x="6618288" y="3860800"/>
            <a:ext cx="36671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4000" b="1"/>
              <a:t>.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684213" y="4797425"/>
            <a:ext cx="13684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b="1">
                <a:solidFill>
                  <a:srgbClr val="FF0000"/>
                </a:solidFill>
              </a:rPr>
              <a:t>TOTAL =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120900" y="2678113"/>
            <a:ext cx="5651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76" name="TextBox 75"/>
          <p:cNvSpPr txBox="1">
            <a:spLocks noChangeArrowheads="1"/>
          </p:cNvSpPr>
          <p:nvPr/>
        </p:nvSpPr>
        <p:spPr bwMode="auto">
          <a:xfrm>
            <a:off x="2124075" y="3132138"/>
            <a:ext cx="5635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77" name="TextBox 76"/>
          <p:cNvSpPr txBox="1">
            <a:spLocks noChangeArrowheads="1"/>
          </p:cNvSpPr>
          <p:nvPr/>
        </p:nvSpPr>
        <p:spPr bwMode="auto">
          <a:xfrm>
            <a:off x="2136775" y="3563938"/>
            <a:ext cx="56515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78" name="TextBox 77"/>
          <p:cNvSpPr txBox="1">
            <a:spLocks noChangeArrowheads="1"/>
          </p:cNvSpPr>
          <p:nvPr/>
        </p:nvSpPr>
        <p:spPr bwMode="auto">
          <a:xfrm>
            <a:off x="2136775" y="4024313"/>
            <a:ext cx="5651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79" name="TextBox 78"/>
          <p:cNvSpPr txBox="1">
            <a:spLocks noChangeArrowheads="1"/>
          </p:cNvSpPr>
          <p:nvPr/>
        </p:nvSpPr>
        <p:spPr bwMode="auto">
          <a:xfrm>
            <a:off x="2081213" y="4762500"/>
            <a:ext cx="5540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2000" b="1">
                <a:solidFill>
                  <a:srgbClr val="FF0000"/>
                </a:solidFill>
              </a:rPr>
              <a:t>60</a:t>
            </a:r>
          </a:p>
        </p:txBody>
      </p:sp>
      <p:sp>
        <p:nvSpPr>
          <p:cNvPr id="80" name="TextBox 79"/>
          <p:cNvSpPr txBox="1">
            <a:spLocks noChangeArrowheads="1"/>
          </p:cNvSpPr>
          <p:nvPr/>
        </p:nvSpPr>
        <p:spPr bwMode="auto">
          <a:xfrm>
            <a:off x="2916238" y="4752975"/>
            <a:ext cx="7397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2000" b="1">
                <a:solidFill>
                  <a:srgbClr val="00B050"/>
                </a:solidFill>
              </a:rPr>
              <a:t>360°</a:t>
            </a:r>
          </a:p>
        </p:txBody>
      </p:sp>
      <p:grpSp>
        <p:nvGrpSpPr>
          <p:cNvPr id="19" name="Group 18"/>
          <p:cNvGrpSpPr>
            <a:grpSpLocks/>
          </p:cNvGrpSpPr>
          <p:nvPr/>
        </p:nvGrpSpPr>
        <p:grpSpPr bwMode="auto">
          <a:xfrm>
            <a:off x="1947863" y="5084763"/>
            <a:ext cx="2357437" cy="944562"/>
            <a:chOff x="1866759" y="5166484"/>
            <a:chExt cx="2356127" cy="944723"/>
          </a:xfrm>
        </p:grpSpPr>
        <p:cxnSp>
          <p:nvCxnSpPr>
            <p:cNvPr id="16" name="Straight Arrow Connector 15"/>
            <p:cNvCxnSpPr/>
            <p:nvPr/>
          </p:nvCxnSpPr>
          <p:spPr>
            <a:xfrm flipV="1">
              <a:off x="2825076" y="5166484"/>
              <a:ext cx="318910" cy="566834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003" name="TextBox 16"/>
            <p:cNvSpPr txBox="1">
              <a:spLocks noChangeArrowheads="1"/>
            </p:cNvSpPr>
            <p:nvPr/>
          </p:nvSpPr>
          <p:spPr bwMode="auto">
            <a:xfrm>
              <a:off x="1866759" y="5733256"/>
              <a:ext cx="235612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GB" altLang="en-US" b="1"/>
                <a:t>360° in a full turn</a:t>
              </a: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915944" y="5741257"/>
              <a:ext cx="1964233" cy="369950"/>
            </a:xfrm>
            <a:prstGeom prst="rect">
              <a:avLst/>
            </a:prstGeom>
            <a:solidFill>
              <a:srgbClr val="00B050">
                <a:alpha val="3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</p:grpSp>
      <p:pic>
        <p:nvPicPr>
          <p:cNvPr id="138243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0150" y="4776788"/>
            <a:ext cx="549275" cy="40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0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7763" y="2582863"/>
            <a:ext cx="549275" cy="40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75" y="3009900"/>
            <a:ext cx="549275" cy="401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5700" y="3487738"/>
            <a:ext cx="54927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3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75" y="3919538"/>
            <a:ext cx="549275" cy="40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4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8713" y="4365625"/>
            <a:ext cx="547687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5" name="TextBox 94"/>
          <p:cNvSpPr txBox="1">
            <a:spLocks noChangeArrowheads="1"/>
          </p:cNvSpPr>
          <p:nvPr/>
        </p:nvSpPr>
        <p:spPr bwMode="auto">
          <a:xfrm>
            <a:off x="2901950" y="2565400"/>
            <a:ext cx="6826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2000" b="1">
                <a:solidFill>
                  <a:srgbClr val="FF0000"/>
                </a:solidFill>
              </a:rPr>
              <a:t>90°</a:t>
            </a:r>
          </a:p>
        </p:txBody>
      </p:sp>
      <p:sp>
        <p:nvSpPr>
          <p:cNvPr id="96" name="TextBox 95"/>
          <p:cNvSpPr txBox="1">
            <a:spLocks noChangeArrowheads="1"/>
          </p:cNvSpPr>
          <p:nvPr/>
        </p:nvSpPr>
        <p:spPr bwMode="auto">
          <a:xfrm>
            <a:off x="2916238" y="3028950"/>
            <a:ext cx="6810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2000" b="1">
                <a:solidFill>
                  <a:srgbClr val="FF0000"/>
                </a:solidFill>
              </a:rPr>
              <a:t>72°</a:t>
            </a:r>
          </a:p>
        </p:txBody>
      </p:sp>
      <p:sp>
        <p:nvSpPr>
          <p:cNvPr id="97" name="TextBox 96"/>
          <p:cNvSpPr txBox="1">
            <a:spLocks noChangeArrowheads="1"/>
          </p:cNvSpPr>
          <p:nvPr/>
        </p:nvSpPr>
        <p:spPr bwMode="auto">
          <a:xfrm>
            <a:off x="2928938" y="3460750"/>
            <a:ext cx="6826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2000" b="1">
                <a:solidFill>
                  <a:srgbClr val="FF0000"/>
                </a:solidFill>
              </a:rPr>
              <a:t>66°</a:t>
            </a:r>
          </a:p>
        </p:txBody>
      </p:sp>
      <p:sp>
        <p:nvSpPr>
          <p:cNvPr id="98" name="TextBox 97"/>
          <p:cNvSpPr txBox="1">
            <a:spLocks noChangeArrowheads="1"/>
          </p:cNvSpPr>
          <p:nvPr/>
        </p:nvSpPr>
        <p:spPr bwMode="auto">
          <a:xfrm>
            <a:off x="2901950" y="3892550"/>
            <a:ext cx="7397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2000" b="1">
                <a:solidFill>
                  <a:srgbClr val="FF0000"/>
                </a:solidFill>
              </a:rPr>
              <a:t>108°</a:t>
            </a:r>
          </a:p>
        </p:txBody>
      </p:sp>
      <p:sp>
        <p:nvSpPr>
          <p:cNvPr id="99" name="TextBox 98"/>
          <p:cNvSpPr txBox="1">
            <a:spLocks noChangeArrowheads="1"/>
          </p:cNvSpPr>
          <p:nvPr/>
        </p:nvSpPr>
        <p:spPr bwMode="auto">
          <a:xfrm>
            <a:off x="2928938" y="4351338"/>
            <a:ext cx="6826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2000" b="1">
                <a:solidFill>
                  <a:srgbClr val="FF0000"/>
                </a:solidFill>
              </a:rPr>
              <a:t>24°</a:t>
            </a:r>
          </a:p>
        </p:txBody>
      </p:sp>
      <p:pic>
        <p:nvPicPr>
          <p:cNvPr id="100" name="Picture 2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8375" y="2222500"/>
            <a:ext cx="4075113" cy="2433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1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4408488"/>
            <a:ext cx="5267325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2" name="Straight Connector 21"/>
          <p:cNvCxnSpPr/>
          <p:nvPr/>
        </p:nvCxnSpPr>
        <p:spPr>
          <a:xfrm>
            <a:off x="6781800" y="4367213"/>
            <a:ext cx="2060575" cy="952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 flipV="1">
            <a:off x="6765925" y="2355850"/>
            <a:ext cx="0" cy="203676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6943725" y="3459163"/>
            <a:ext cx="14541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2800" b="1"/>
              <a:t>APPLE</a:t>
            </a:r>
          </a:p>
        </p:txBody>
      </p:sp>
      <p:pic>
        <p:nvPicPr>
          <p:cNvPr id="110" name="Picture 2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1688" y="2287588"/>
            <a:ext cx="2432050" cy="407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1" name="Straight Connector 110"/>
          <p:cNvCxnSpPr/>
          <p:nvPr/>
        </p:nvCxnSpPr>
        <p:spPr>
          <a:xfrm>
            <a:off x="4856163" y="3759200"/>
            <a:ext cx="1925637" cy="60642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TextBox 114"/>
          <p:cNvSpPr txBox="1">
            <a:spLocks noChangeArrowheads="1"/>
          </p:cNvSpPr>
          <p:nvPr/>
        </p:nvSpPr>
        <p:spPr bwMode="auto">
          <a:xfrm>
            <a:off x="5414963" y="3260725"/>
            <a:ext cx="14525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2800" b="1"/>
              <a:t>PORK</a:t>
            </a:r>
          </a:p>
        </p:txBody>
      </p:sp>
      <p:pic>
        <p:nvPicPr>
          <p:cNvPr id="116" name="Picture 2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9785104">
            <a:off x="4418013" y="4038600"/>
            <a:ext cx="4075112" cy="2432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7" name="Straight Connector 116"/>
          <p:cNvCxnSpPr/>
          <p:nvPr/>
        </p:nvCxnSpPr>
        <p:spPr>
          <a:xfrm flipV="1">
            <a:off x="5421313" y="4367213"/>
            <a:ext cx="1360487" cy="149383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TextBox 165"/>
          <p:cNvSpPr txBox="1">
            <a:spLocks noChangeArrowheads="1"/>
          </p:cNvSpPr>
          <p:nvPr/>
        </p:nvSpPr>
        <p:spPr bwMode="auto">
          <a:xfrm>
            <a:off x="4692650" y="4265613"/>
            <a:ext cx="21891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2400" b="1"/>
              <a:t>BANOFFEE</a:t>
            </a:r>
          </a:p>
        </p:txBody>
      </p:sp>
      <p:pic>
        <p:nvPicPr>
          <p:cNvPr id="167" name="Picture 2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894999">
            <a:off x="5432425" y="3800475"/>
            <a:ext cx="4076700" cy="2432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68" name="Straight Connector 167"/>
          <p:cNvCxnSpPr/>
          <p:nvPr/>
        </p:nvCxnSpPr>
        <p:spPr>
          <a:xfrm>
            <a:off x="6777038" y="4379913"/>
            <a:ext cx="1898650" cy="79692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TextBox 168"/>
          <p:cNvSpPr txBox="1">
            <a:spLocks noChangeArrowheads="1"/>
          </p:cNvSpPr>
          <p:nvPr/>
        </p:nvSpPr>
        <p:spPr bwMode="auto">
          <a:xfrm>
            <a:off x="6054725" y="5254625"/>
            <a:ext cx="21891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2400" b="1"/>
              <a:t>CHOCOLATE</a:t>
            </a:r>
          </a:p>
        </p:txBody>
      </p:sp>
      <p:pic>
        <p:nvPicPr>
          <p:cNvPr id="138244" name="Picture 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3838" y="4441825"/>
            <a:ext cx="887412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24381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5" dur="1000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8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5" dur="100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9" dur="100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 nodeType="clickPar">
                      <p:stCondLst>
                        <p:cond delay="indefinite"/>
                      </p:stCondLst>
                      <p:childTnLst>
                        <p:par>
                          <p:cTn id="1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 nodeType="clickPar">
                      <p:stCondLst>
                        <p:cond delay="indefinite"/>
                      </p:stCondLst>
                      <p:childTnLst>
                        <p:par>
                          <p:cTn id="1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2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3" dur="10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 nodeType="clickPar">
                      <p:stCondLst>
                        <p:cond delay="indefinite"/>
                      </p:stCondLst>
                      <p:childTnLst>
                        <p:par>
                          <p:cTn id="1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1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 nodeType="clickPar">
                      <p:stCondLst>
                        <p:cond delay="indefinite"/>
                      </p:stCondLst>
                      <p:childTnLst>
                        <p:par>
                          <p:cTn id="1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3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 nodeType="clickPar">
                      <p:stCondLst>
                        <p:cond delay="indefinite"/>
                      </p:stCondLst>
                      <p:childTnLst>
                        <p:par>
                          <p:cTn id="1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6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7" dur="1000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000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1000"/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1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 nodeType="clickPar">
                      <p:stCondLst>
                        <p:cond delay="indefinite"/>
                      </p:stCondLst>
                      <p:childTnLst>
                        <p:par>
                          <p:cTn id="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 nodeType="clickPar">
                      <p:stCondLst>
                        <p:cond delay="indefinite"/>
                      </p:stCondLst>
                      <p:childTnLst>
                        <p:par>
                          <p:cTn id="2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4" grpId="1"/>
      <p:bldP spid="76" grpId="0"/>
      <p:bldP spid="76" grpId="1"/>
      <p:bldP spid="77" grpId="0"/>
      <p:bldP spid="77" grpId="1"/>
      <p:bldP spid="78" grpId="0"/>
      <p:bldP spid="78" grpId="1"/>
      <p:bldP spid="79" grpId="0"/>
      <p:bldP spid="80" grpId="0"/>
      <p:bldP spid="95" grpId="0"/>
      <p:bldP spid="96" grpId="0"/>
      <p:bldP spid="97" grpId="0"/>
      <p:bldP spid="98" grpId="0"/>
      <p:bldP spid="99" grpId="0"/>
      <p:bldP spid="27" grpId="0"/>
      <p:bldP spid="115" grpId="0"/>
      <p:bldP spid="166" grpId="0"/>
      <p:bldP spid="16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2098675"/>
            <a:ext cx="2774950" cy="2770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0988" name="Rectangle 1"/>
          <p:cNvSpPr>
            <a:spLocks noChangeArrowheads="1"/>
          </p:cNvSpPr>
          <p:nvPr/>
        </p:nvSpPr>
        <p:spPr bwMode="auto">
          <a:xfrm>
            <a:off x="20638" y="1309688"/>
            <a:ext cx="852805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000" b="1">
                <a:solidFill>
                  <a:srgbClr val="FF0000"/>
                </a:solidFill>
              </a:rPr>
              <a:t>1) </a:t>
            </a:r>
            <a:r>
              <a:rPr lang="en-US" altLang="en-US"/>
              <a:t>In a survey, people were asked to indicate which one of the subjects they liked the best. The information is given in the table. </a:t>
            </a:r>
            <a:endParaRPr lang="en-US" altLang="en-US" b="1"/>
          </a:p>
        </p:txBody>
      </p:sp>
      <p:sp>
        <p:nvSpPr>
          <p:cNvPr id="40989" name="Rectangle 4"/>
          <p:cNvSpPr>
            <a:spLocks noChangeArrowheads="1"/>
          </p:cNvSpPr>
          <p:nvPr/>
        </p:nvSpPr>
        <p:spPr bwMode="auto">
          <a:xfrm>
            <a:off x="4624388" y="1608138"/>
            <a:ext cx="39798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/>
              <a:t>Display the information in a pie chart.</a:t>
            </a:r>
          </a:p>
        </p:txBody>
      </p:sp>
      <p:sp>
        <p:nvSpPr>
          <p:cNvPr id="6" name="Oval 5"/>
          <p:cNvSpPr/>
          <p:nvPr/>
        </p:nvSpPr>
        <p:spPr>
          <a:xfrm>
            <a:off x="4732338" y="2355850"/>
            <a:ext cx="4110037" cy="4024313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40991" name="TextBox 6"/>
          <p:cNvSpPr txBox="1">
            <a:spLocks noChangeArrowheads="1"/>
          </p:cNvSpPr>
          <p:nvPr/>
        </p:nvSpPr>
        <p:spPr bwMode="auto">
          <a:xfrm>
            <a:off x="6618288" y="3860800"/>
            <a:ext cx="36671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4000" b="1"/>
              <a:t>.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684213" y="4797425"/>
            <a:ext cx="13684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b="1">
                <a:solidFill>
                  <a:srgbClr val="FF0000"/>
                </a:solidFill>
              </a:rPr>
              <a:t>TOTAL =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120900" y="2678113"/>
            <a:ext cx="5651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76" name="TextBox 75"/>
          <p:cNvSpPr txBox="1">
            <a:spLocks noChangeArrowheads="1"/>
          </p:cNvSpPr>
          <p:nvPr/>
        </p:nvSpPr>
        <p:spPr bwMode="auto">
          <a:xfrm>
            <a:off x="2124075" y="3132138"/>
            <a:ext cx="5635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77" name="TextBox 76"/>
          <p:cNvSpPr txBox="1">
            <a:spLocks noChangeArrowheads="1"/>
          </p:cNvSpPr>
          <p:nvPr/>
        </p:nvSpPr>
        <p:spPr bwMode="auto">
          <a:xfrm>
            <a:off x="2136775" y="3563938"/>
            <a:ext cx="56515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78" name="TextBox 77"/>
          <p:cNvSpPr txBox="1">
            <a:spLocks noChangeArrowheads="1"/>
          </p:cNvSpPr>
          <p:nvPr/>
        </p:nvSpPr>
        <p:spPr bwMode="auto">
          <a:xfrm>
            <a:off x="2136775" y="4024313"/>
            <a:ext cx="5651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79" name="TextBox 78"/>
          <p:cNvSpPr txBox="1">
            <a:spLocks noChangeArrowheads="1"/>
          </p:cNvSpPr>
          <p:nvPr/>
        </p:nvSpPr>
        <p:spPr bwMode="auto">
          <a:xfrm>
            <a:off x="2081213" y="4762500"/>
            <a:ext cx="5540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2000" b="1">
                <a:solidFill>
                  <a:srgbClr val="FF0000"/>
                </a:solidFill>
              </a:rPr>
              <a:t>36</a:t>
            </a:r>
          </a:p>
        </p:txBody>
      </p:sp>
      <p:sp>
        <p:nvSpPr>
          <p:cNvPr id="80" name="TextBox 79"/>
          <p:cNvSpPr txBox="1">
            <a:spLocks noChangeArrowheads="1"/>
          </p:cNvSpPr>
          <p:nvPr/>
        </p:nvSpPr>
        <p:spPr bwMode="auto">
          <a:xfrm>
            <a:off x="2916238" y="4752975"/>
            <a:ext cx="7397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2000" b="1">
                <a:solidFill>
                  <a:srgbClr val="00B050"/>
                </a:solidFill>
              </a:rPr>
              <a:t>360°</a:t>
            </a:r>
          </a:p>
        </p:txBody>
      </p:sp>
      <p:grpSp>
        <p:nvGrpSpPr>
          <p:cNvPr id="19" name="Group 18"/>
          <p:cNvGrpSpPr>
            <a:grpSpLocks/>
          </p:cNvGrpSpPr>
          <p:nvPr/>
        </p:nvGrpSpPr>
        <p:grpSpPr bwMode="auto">
          <a:xfrm>
            <a:off x="1947863" y="5084763"/>
            <a:ext cx="2357437" cy="944562"/>
            <a:chOff x="1866759" y="5166484"/>
            <a:chExt cx="2356127" cy="944723"/>
          </a:xfrm>
        </p:grpSpPr>
        <p:cxnSp>
          <p:nvCxnSpPr>
            <p:cNvPr id="16" name="Straight Arrow Connector 15"/>
            <p:cNvCxnSpPr/>
            <p:nvPr/>
          </p:nvCxnSpPr>
          <p:spPr>
            <a:xfrm flipV="1">
              <a:off x="2825076" y="5166484"/>
              <a:ext cx="318910" cy="566834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027" name="TextBox 16"/>
            <p:cNvSpPr txBox="1">
              <a:spLocks noChangeArrowheads="1"/>
            </p:cNvSpPr>
            <p:nvPr/>
          </p:nvSpPr>
          <p:spPr bwMode="auto">
            <a:xfrm>
              <a:off x="1866759" y="5733256"/>
              <a:ext cx="235612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GB" altLang="en-US" b="1"/>
                <a:t>360° in a full turn</a:t>
              </a: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915944" y="5741257"/>
              <a:ext cx="1964233" cy="369950"/>
            </a:xfrm>
            <a:prstGeom prst="rect">
              <a:avLst/>
            </a:prstGeom>
            <a:solidFill>
              <a:srgbClr val="00B050">
                <a:alpha val="3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</p:grpSp>
      <p:sp>
        <p:nvSpPr>
          <p:cNvPr id="95" name="TextBox 94"/>
          <p:cNvSpPr txBox="1">
            <a:spLocks noChangeArrowheads="1"/>
          </p:cNvSpPr>
          <p:nvPr/>
        </p:nvSpPr>
        <p:spPr bwMode="auto">
          <a:xfrm>
            <a:off x="2901950" y="2565400"/>
            <a:ext cx="7540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2000" b="1">
                <a:solidFill>
                  <a:srgbClr val="FF0000"/>
                </a:solidFill>
              </a:rPr>
              <a:t>120°</a:t>
            </a:r>
          </a:p>
        </p:txBody>
      </p:sp>
      <p:sp>
        <p:nvSpPr>
          <p:cNvPr id="96" name="TextBox 95"/>
          <p:cNvSpPr txBox="1">
            <a:spLocks noChangeArrowheads="1"/>
          </p:cNvSpPr>
          <p:nvPr/>
        </p:nvSpPr>
        <p:spPr bwMode="auto">
          <a:xfrm>
            <a:off x="2916238" y="3028950"/>
            <a:ext cx="6810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2000" b="1">
                <a:solidFill>
                  <a:srgbClr val="FF0000"/>
                </a:solidFill>
              </a:rPr>
              <a:t>70°</a:t>
            </a:r>
          </a:p>
        </p:txBody>
      </p:sp>
      <p:sp>
        <p:nvSpPr>
          <p:cNvPr id="97" name="TextBox 96"/>
          <p:cNvSpPr txBox="1">
            <a:spLocks noChangeArrowheads="1"/>
          </p:cNvSpPr>
          <p:nvPr/>
        </p:nvSpPr>
        <p:spPr bwMode="auto">
          <a:xfrm>
            <a:off x="2928938" y="3460750"/>
            <a:ext cx="6826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2000" b="1">
                <a:solidFill>
                  <a:srgbClr val="FF0000"/>
                </a:solidFill>
              </a:rPr>
              <a:t>80°</a:t>
            </a:r>
          </a:p>
        </p:txBody>
      </p:sp>
      <p:sp>
        <p:nvSpPr>
          <p:cNvPr id="98" name="TextBox 97"/>
          <p:cNvSpPr txBox="1">
            <a:spLocks noChangeArrowheads="1"/>
          </p:cNvSpPr>
          <p:nvPr/>
        </p:nvSpPr>
        <p:spPr bwMode="auto">
          <a:xfrm>
            <a:off x="2901950" y="3892550"/>
            <a:ext cx="7397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2000" b="1">
                <a:solidFill>
                  <a:srgbClr val="FF0000"/>
                </a:solidFill>
              </a:rPr>
              <a:t> 40°</a:t>
            </a:r>
          </a:p>
        </p:txBody>
      </p:sp>
      <p:sp>
        <p:nvSpPr>
          <p:cNvPr id="99" name="TextBox 98"/>
          <p:cNvSpPr txBox="1">
            <a:spLocks noChangeArrowheads="1"/>
          </p:cNvSpPr>
          <p:nvPr/>
        </p:nvSpPr>
        <p:spPr bwMode="auto">
          <a:xfrm>
            <a:off x="2928938" y="4351338"/>
            <a:ext cx="6826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2000" b="1">
                <a:solidFill>
                  <a:srgbClr val="FF0000"/>
                </a:solidFill>
              </a:rPr>
              <a:t>50°</a:t>
            </a:r>
          </a:p>
        </p:txBody>
      </p:sp>
      <p:pic>
        <p:nvPicPr>
          <p:cNvPr id="13926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5063" y="4799013"/>
            <a:ext cx="53657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2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3313" y="4398963"/>
            <a:ext cx="53657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3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3313" y="3952875"/>
            <a:ext cx="5365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3313" y="3519488"/>
            <a:ext cx="53657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6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9663" y="3087688"/>
            <a:ext cx="53657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3313" y="2636838"/>
            <a:ext cx="53657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4408488"/>
            <a:ext cx="5267325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9" name="Straight Connector 68"/>
          <p:cNvCxnSpPr/>
          <p:nvPr/>
        </p:nvCxnSpPr>
        <p:spPr>
          <a:xfrm>
            <a:off x="6757988" y="4379913"/>
            <a:ext cx="2065337" cy="2857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0" name="Picture 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4725" y="2244725"/>
            <a:ext cx="4075113" cy="2432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1" name="Straight Connector 70"/>
          <p:cNvCxnSpPr/>
          <p:nvPr/>
        </p:nvCxnSpPr>
        <p:spPr>
          <a:xfrm flipH="1" flipV="1">
            <a:off x="5741988" y="2644775"/>
            <a:ext cx="1031875" cy="174307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>
            <a:spLocks noChangeArrowheads="1"/>
          </p:cNvSpPr>
          <p:nvPr/>
        </p:nvSpPr>
        <p:spPr bwMode="auto">
          <a:xfrm>
            <a:off x="6791325" y="3424238"/>
            <a:ext cx="14525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2800" b="1"/>
              <a:t>MATHS</a:t>
            </a:r>
          </a:p>
        </p:txBody>
      </p:sp>
      <p:pic>
        <p:nvPicPr>
          <p:cNvPr id="74" name="Picture 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7267581">
            <a:off x="3904457" y="3599656"/>
            <a:ext cx="4076700" cy="2433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5" name="Straight Connector 74"/>
          <p:cNvCxnSpPr/>
          <p:nvPr/>
        </p:nvCxnSpPr>
        <p:spPr>
          <a:xfrm flipH="1">
            <a:off x="4784725" y="4379913"/>
            <a:ext cx="1992313" cy="37147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>
            <a:spLocks noChangeArrowheads="1"/>
          </p:cNvSpPr>
          <p:nvPr/>
        </p:nvSpPr>
        <p:spPr bwMode="auto">
          <a:xfrm>
            <a:off x="4740275" y="3756025"/>
            <a:ext cx="21923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2800" b="1"/>
              <a:t>ENGLISH</a:t>
            </a:r>
          </a:p>
        </p:txBody>
      </p:sp>
      <p:pic>
        <p:nvPicPr>
          <p:cNvPr id="82" name="Picture 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170616">
            <a:off x="4895850" y="4103688"/>
            <a:ext cx="4075113" cy="2432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3" name="Straight Connector 82"/>
          <p:cNvCxnSpPr/>
          <p:nvPr/>
        </p:nvCxnSpPr>
        <p:spPr>
          <a:xfrm>
            <a:off x="6784975" y="4378325"/>
            <a:ext cx="38100" cy="200183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>
            <a:spLocks noChangeArrowheads="1"/>
          </p:cNvSpPr>
          <p:nvPr/>
        </p:nvSpPr>
        <p:spPr bwMode="auto">
          <a:xfrm>
            <a:off x="5059363" y="4921250"/>
            <a:ext cx="21923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2800" b="1"/>
              <a:t>SCIENCE</a:t>
            </a:r>
          </a:p>
        </p:txBody>
      </p:sp>
      <p:pic>
        <p:nvPicPr>
          <p:cNvPr id="85" name="Picture 2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4313" y="2592388"/>
            <a:ext cx="2211387" cy="3705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6" name="Straight Connector 85"/>
          <p:cNvCxnSpPr/>
          <p:nvPr/>
        </p:nvCxnSpPr>
        <p:spPr>
          <a:xfrm>
            <a:off x="6777038" y="4379913"/>
            <a:ext cx="1333500" cy="157003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>
            <a:spLocks noChangeArrowheads="1"/>
          </p:cNvSpPr>
          <p:nvPr/>
        </p:nvSpPr>
        <p:spPr bwMode="auto">
          <a:xfrm rot="3775465">
            <a:off x="6279356" y="5425282"/>
            <a:ext cx="21859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2000" b="1"/>
              <a:t>LANGUAGES</a:t>
            </a:r>
          </a:p>
        </p:txBody>
      </p:sp>
      <p:sp>
        <p:nvSpPr>
          <p:cNvPr id="89" name="TextBox 88"/>
          <p:cNvSpPr txBox="1">
            <a:spLocks noChangeArrowheads="1"/>
          </p:cNvSpPr>
          <p:nvPr/>
        </p:nvSpPr>
        <p:spPr bwMode="auto">
          <a:xfrm>
            <a:off x="7254875" y="4562475"/>
            <a:ext cx="16383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2800" b="1"/>
              <a:t>OTHER</a:t>
            </a:r>
          </a:p>
        </p:txBody>
      </p:sp>
    </p:spTree>
    <p:extLst>
      <p:ext uri="{BB962C8B-B14F-4D97-AF65-F5344CB8AC3E}">
        <p14:creationId xmlns:p14="http://schemas.microsoft.com/office/powerpoint/2010/main" val="1697130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5" dur="10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8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5" dur="10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9" dur="10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 nodeType="clickPar">
                      <p:stCondLst>
                        <p:cond delay="indefinite"/>
                      </p:stCondLst>
                      <p:childTnLst>
                        <p:par>
                          <p:cTn id="1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 nodeType="clickPar">
                      <p:stCondLst>
                        <p:cond delay="indefinite"/>
                      </p:stCondLst>
                      <p:childTnLst>
                        <p:par>
                          <p:cTn id="1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2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3" dur="1000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 nodeType="clickPar">
                      <p:stCondLst>
                        <p:cond delay="indefinite"/>
                      </p:stCondLst>
                      <p:childTnLst>
                        <p:par>
                          <p:cTn id="1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 nodeType="clickPar">
                      <p:stCondLst>
                        <p:cond delay="indefinite"/>
                      </p:stCondLst>
                      <p:childTnLst>
                        <p:par>
                          <p:cTn id="1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 nodeType="clickPar">
                      <p:stCondLst>
                        <p:cond delay="indefinite"/>
                      </p:stCondLst>
                      <p:childTnLst>
                        <p:par>
                          <p:cTn id="1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6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7" dur="1000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000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1000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 nodeType="clickPar">
                      <p:stCondLst>
                        <p:cond delay="indefinite"/>
                      </p:stCondLst>
                      <p:childTnLst>
                        <p:par>
                          <p:cTn id="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 nodeType="clickPar">
                      <p:stCondLst>
                        <p:cond delay="indefinite"/>
                      </p:stCondLst>
                      <p:childTnLst>
                        <p:par>
                          <p:cTn id="2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4" grpId="1"/>
      <p:bldP spid="76" grpId="0"/>
      <p:bldP spid="76" grpId="1"/>
      <p:bldP spid="77" grpId="0"/>
      <p:bldP spid="77" grpId="1"/>
      <p:bldP spid="78" grpId="0"/>
      <p:bldP spid="78" grpId="1"/>
      <p:bldP spid="79" grpId="0"/>
      <p:bldP spid="80" grpId="0"/>
      <p:bldP spid="95" grpId="0"/>
      <p:bldP spid="96" grpId="0"/>
      <p:bldP spid="97" grpId="0"/>
      <p:bldP spid="98" grpId="0"/>
      <p:bldP spid="99" grpId="0"/>
      <p:bldP spid="73" grpId="0"/>
      <p:bldP spid="81" grpId="0"/>
      <p:bldP spid="84" grpId="0"/>
      <p:bldP spid="87" grpId="0"/>
      <p:bldP spid="8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7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" y="2085975"/>
            <a:ext cx="2827338" cy="2790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2012" name="Rectangle 1"/>
          <p:cNvSpPr>
            <a:spLocks noChangeArrowheads="1"/>
          </p:cNvSpPr>
          <p:nvPr/>
        </p:nvSpPr>
        <p:spPr bwMode="auto">
          <a:xfrm>
            <a:off x="20638" y="1309688"/>
            <a:ext cx="852805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000" b="1">
                <a:solidFill>
                  <a:srgbClr val="FF0000"/>
                </a:solidFill>
              </a:rPr>
              <a:t>2) </a:t>
            </a:r>
            <a:r>
              <a:rPr lang="en-US" altLang="en-US">
                <a:solidFill>
                  <a:srgbClr val="000000"/>
                </a:solidFill>
              </a:rPr>
              <a:t>In a survey, people were asked to indicate their favourite pet. The information is given in the table. </a:t>
            </a:r>
            <a:endParaRPr lang="en-US" altLang="en-US" b="1">
              <a:solidFill>
                <a:srgbClr val="000000"/>
              </a:solidFill>
            </a:endParaRPr>
          </a:p>
        </p:txBody>
      </p:sp>
      <p:sp>
        <p:nvSpPr>
          <p:cNvPr id="42013" name="Rectangle 4"/>
          <p:cNvSpPr>
            <a:spLocks noChangeArrowheads="1"/>
          </p:cNvSpPr>
          <p:nvPr/>
        </p:nvSpPr>
        <p:spPr bwMode="auto">
          <a:xfrm>
            <a:off x="1885950" y="1619250"/>
            <a:ext cx="39814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0000"/>
                </a:solidFill>
              </a:rPr>
              <a:t>Display the information in a pie chart.</a:t>
            </a:r>
          </a:p>
        </p:txBody>
      </p:sp>
      <p:sp>
        <p:nvSpPr>
          <p:cNvPr id="6" name="Oval 5"/>
          <p:cNvSpPr/>
          <p:nvPr/>
        </p:nvSpPr>
        <p:spPr>
          <a:xfrm>
            <a:off x="4732338" y="2355850"/>
            <a:ext cx="4110037" cy="4024313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42015" name="TextBox 6"/>
          <p:cNvSpPr txBox="1">
            <a:spLocks noChangeArrowheads="1"/>
          </p:cNvSpPr>
          <p:nvPr/>
        </p:nvSpPr>
        <p:spPr bwMode="auto">
          <a:xfrm>
            <a:off x="6618288" y="3860800"/>
            <a:ext cx="36671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4000" b="1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684213" y="4797425"/>
            <a:ext cx="13684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b="1">
                <a:solidFill>
                  <a:srgbClr val="FF0000"/>
                </a:solidFill>
              </a:rPr>
              <a:t>TOTAL =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120900" y="2678113"/>
            <a:ext cx="5651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76" name="TextBox 75"/>
          <p:cNvSpPr txBox="1">
            <a:spLocks noChangeArrowheads="1"/>
          </p:cNvSpPr>
          <p:nvPr/>
        </p:nvSpPr>
        <p:spPr bwMode="auto">
          <a:xfrm>
            <a:off x="2124075" y="3132138"/>
            <a:ext cx="5635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77" name="TextBox 76"/>
          <p:cNvSpPr txBox="1">
            <a:spLocks noChangeArrowheads="1"/>
          </p:cNvSpPr>
          <p:nvPr/>
        </p:nvSpPr>
        <p:spPr bwMode="auto">
          <a:xfrm>
            <a:off x="2136775" y="3563938"/>
            <a:ext cx="56515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78" name="TextBox 77"/>
          <p:cNvSpPr txBox="1">
            <a:spLocks noChangeArrowheads="1"/>
          </p:cNvSpPr>
          <p:nvPr/>
        </p:nvSpPr>
        <p:spPr bwMode="auto">
          <a:xfrm>
            <a:off x="2136775" y="4024313"/>
            <a:ext cx="5651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79" name="TextBox 78"/>
          <p:cNvSpPr txBox="1">
            <a:spLocks noChangeArrowheads="1"/>
          </p:cNvSpPr>
          <p:nvPr/>
        </p:nvSpPr>
        <p:spPr bwMode="auto">
          <a:xfrm>
            <a:off x="2081213" y="4762500"/>
            <a:ext cx="5540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2000" b="1">
                <a:solidFill>
                  <a:srgbClr val="FF0000"/>
                </a:solidFill>
              </a:rPr>
              <a:t>36</a:t>
            </a:r>
          </a:p>
        </p:txBody>
      </p:sp>
      <p:sp>
        <p:nvSpPr>
          <p:cNvPr id="80" name="TextBox 79"/>
          <p:cNvSpPr txBox="1">
            <a:spLocks noChangeArrowheads="1"/>
          </p:cNvSpPr>
          <p:nvPr/>
        </p:nvSpPr>
        <p:spPr bwMode="auto">
          <a:xfrm>
            <a:off x="2916238" y="4752975"/>
            <a:ext cx="7397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2000" b="1">
                <a:solidFill>
                  <a:srgbClr val="00B050"/>
                </a:solidFill>
              </a:rPr>
              <a:t>360°</a:t>
            </a:r>
          </a:p>
        </p:txBody>
      </p:sp>
      <p:grpSp>
        <p:nvGrpSpPr>
          <p:cNvPr id="19" name="Group 18"/>
          <p:cNvGrpSpPr>
            <a:grpSpLocks/>
          </p:cNvGrpSpPr>
          <p:nvPr/>
        </p:nvGrpSpPr>
        <p:grpSpPr bwMode="auto">
          <a:xfrm>
            <a:off x="1947863" y="5084763"/>
            <a:ext cx="2357437" cy="944562"/>
            <a:chOff x="1866759" y="5166484"/>
            <a:chExt cx="2356127" cy="944723"/>
          </a:xfrm>
        </p:grpSpPr>
        <p:cxnSp>
          <p:nvCxnSpPr>
            <p:cNvPr id="16" name="Straight Arrow Connector 15"/>
            <p:cNvCxnSpPr/>
            <p:nvPr/>
          </p:nvCxnSpPr>
          <p:spPr>
            <a:xfrm flipV="1">
              <a:off x="2825076" y="5166484"/>
              <a:ext cx="318910" cy="566834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051" name="TextBox 16"/>
            <p:cNvSpPr txBox="1">
              <a:spLocks noChangeArrowheads="1"/>
            </p:cNvSpPr>
            <p:nvPr/>
          </p:nvSpPr>
          <p:spPr bwMode="auto">
            <a:xfrm>
              <a:off x="1866759" y="5733256"/>
              <a:ext cx="235612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GB" altLang="en-US" b="1">
                  <a:solidFill>
                    <a:srgbClr val="000000"/>
                  </a:solidFill>
                </a:rPr>
                <a:t>360° in a full turn</a:t>
              </a: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915944" y="5741257"/>
              <a:ext cx="1964233" cy="369950"/>
            </a:xfrm>
            <a:prstGeom prst="rect">
              <a:avLst/>
            </a:prstGeom>
            <a:solidFill>
              <a:srgbClr val="00B050">
                <a:alpha val="3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>
                <a:solidFill>
                  <a:srgbClr val="FFFFFF"/>
                </a:solidFill>
              </a:endParaRPr>
            </a:p>
          </p:txBody>
        </p:sp>
      </p:grpSp>
      <p:sp>
        <p:nvSpPr>
          <p:cNvPr id="95" name="TextBox 94"/>
          <p:cNvSpPr txBox="1">
            <a:spLocks noChangeArrowheads="1"/>
          </p:cNvSpPr>
          <p:nvPr/>
        </p:nvSpPr>
        <p:spPr bwMode="auto">
          <a:xfrm>
            <a:off x="2928938" y="2565400"/>
            <a:ext cx="9763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2000" b="1">
                <a:solidFill>
                  <a:srgbClr val="FF0000"/>
                </a:solidFill>
              </a:rPr>
              <a:t>110°</a:t>
            </a:r>
          </a:p>
        </p:txBody>
      </p:sp>
      <p:sp>
        <p:nvSpPr>
          <p:cNvPr id="96" name="TextBox 95"/>
          <p:cNvSpPr txBox="1">
            <a:spLocks noChangeArrowheads="1"/>
          </p:cNvSpPr>
          <p:nvPr/>
        </p:nvSpPr>
        <p:spPr bwMode="auto">
          <a:xfrm>
            <a:off x="2916238" y="3028950"/>
            <a:ext cx="9604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2000" b="1">
                <a:solidFill>
                  <a:srgbClr val="FF0000"/>
                </a:solidFill>
              </a:rPr>
              <a:t>120°</a:t>
            </a:r>
          </a:p>
        </p:txBody>
      </p:sp>
      <p:sp>
        <p:nvSpPr>
          <p:cNvPr id="97" name="TextBox 96"/>
          <p:cNvSpPr txBox="1">
            <a:spLocks noChangeArrowheads="1"/>
          </p:cNvSpPr>
          <p:nvPr/>
        </p:nvSpPr>
        <p:spPr bwMode="auto">
          <a:xfrm>
            <a:off x="2928938" y="3460750"/>
            <a:ext cx="6826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2000" b="1">
                <a:solidFill>
                  <a:srgbClr val="FF0000"/>
                </a:solidFill>
              </a:rPr>
              <a:t>80°</a:t>
            </a:r>
          </a:p>
        </p:txBody>
      </p:sp>
      <p:sp>
        <p:nvSpPr>
          <p:cNvPr id="98" name="TextBox 97"/>
          <p:cNvSpPr txBox="1">
            <a:spLocks noChangeArrowheads="1"/>
          </p:cNvSpPr>
          <p:nvPr/>
        </p:nvSpPr>
        <p:spPr bwMode="auto">
          <a:xfrm>
            <a:off x="2921000" y="3892550"/>
            <a:ext cx="7397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2000" b="1">
                <a:solidFill>
                  <a:srgbClr val="FF0000"/>
                </a:solidFill>
              </a:rPr>
              <a:t>30°</a:t>
            </a:r>
          </a:p>
        </p:txBody>
      </p:sp>
      <p:sp>
        <p:nvSpPr>
          <p:cNvPr id="99" name="TextBox 98"/>
          <p:cNvSpPr txBox="1">
            <a:spLocks noChangeArrowheads="1"/>
          </p:cNvSpPr>
          <p:nvPr/>
        </p:nvSpPr>
        <p:spPr bwMode="auto">
          <a:xfrm>
            <a:off x="2928938" y="4351338"/>
            <a:ext cx="6826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2000" b="1">
                <a:solidFill>
                  <a:srgbClr val="FF0000"/>
                </a:solidFill>
              </a:rPr>
              <a:t>20°</a:t>
            </a:r>
          </a:p>
        </p:txBody>
      </p:sp>
      <p:pic>
        <p:nvPicPr>
          <p:cNvPr id="55371" name="Picture 7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9988" y="4792663"/>
            <a:ext cx="590550" cy="40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2" name="Picture 7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4263" y="4403725"/>
            <a:ext cx="59055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3" name="Picture 7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4263" y="3952875"/>
            <a:ext cx="59055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4" name="Picture 7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3313" y="3497263"/>
            <a:ext cx="59055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5" name="Picture 7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7125" y="3068638"/>
            <a:ext cx="590550" cy="40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6" name="Picture 7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8075" y="2636838"/>
            <a:ext cx="590550" cy="40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7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4408488"/>
            <a:ext cx="5267325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8" name="Straight Connector 47"/>
          <p:cNvCxnSpPr/>
          <p:nvPr/>
        </p:nvCxnSpPr>
        <p:spPr>
          <a:xfrm flipH="1" flipV="1">
            <a:off x="6746875" y="4371975"/>
            <a:ext cx="2095500" cy="127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0" name="Picture 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7763" y="2409825"/>
            <a:ext cx="3705225" cy="2211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1" name="Straight Connector 50"/>
          <p:cNvCxnSpPr/>
          <p:nvPr/>
        </p:nvCxnSpPr>
        <p:spPr>
          <a:xfrm>
            <a:off x="6073775" y="2506663"/>
            <a:ext cx="711200" cy="186531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7019925" y="3233738"/>
            <a:ext cx="1328738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2800" b="1">
                <a:solidFill>
                  <a:srgbClr val="000000"/>
                </a:solidFill>
              </a:rPr>
              <a:t>CAT</a:t>
            </a:r>
          </a:p>
        </p:txBody>
      </p:sp>
      <p:pic>
        <p:nvPicPr>
          <p:cNvPr id="56" name="Picture 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6669210">
            <a:off x="4112419" y="3536157"/>
            <a:ext cx="3705225" cy="2211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7" name="Straight Connector 56"/>
          <p:cNvCxnSpPr/>
          <p:nvPr/>
        </p:nvCxnSpPr>
        <p:spPr>
          <a:xfrm flipV="1">
            <a:off x="5537200" y="4343400"/>
            <a:ext cx="1236663" cy="160655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>
            <a:spLocks noChangeArrowheads="1"/>
          </p:cNvSpPr>
          <p:nvPr/>
        </p:nvSpPr>
        <p:spPr bwMode="auto">
          <a:xfrm>
            <a:off x="5057775" y="4079875"/>
            <a:ext cx="132715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2800" b="1">
                <a:solidFill>
                  <a:srgbClr val="000000"/>
                </a:solidFill>
              </a:rPr>
              <a:t>DOG</a:t>
            </a:r>
          </a:p>
        </p:txBody>
      </p:sp>
      <p:pic>
        <p:nvPicPr>
          <p:cNvPr id="62" name="Picture 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651893">
            <a:off x="5590381" y="3798094"/>
            <a:ext cx="3705225" cy="2211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3" name="Straight Connector 62"/>
          <p:cNvCxnSpPr/>
          <p:nvPr/>
        </p:nvCxnSpPr>
        <p:spPr>
          <a:xfrm>
            <a:off x="6767513" y="4368800"/>
            <a:ext cx="1377950" cy="147161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6267450" y="5354638"/>
            <a:ext cx="1328738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2800" b="1">
                <a:solidFill>
                  <a:srgbClr val="000000"/>
                </a:solidFill>
              </a:rPr>
              <a:t>FISH</a:t>
            </a:r>
          </a:p>
        </p:txBody>
      </p:sp>
      <p:pic>
        <p:nvPicPr>
          <p:cNvPr id="66" name="Picture 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809118">
            <a:off x="5579269" y="2704307"/>
            <a:ext cx="3705225" cy="2211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7" name="Straight Connector 66"/>
          <p:cNvCxnSpPr/>
          <p:nvPr/>
        </p:nvCxnSpPr>
        <p:spPr>
          <a:xfrm flipH="1" flipV="1">
            <a:off x="6780213" y="4359275"/>
            <a:ext cx="1949450" cy="635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>
            <a:spLocks noChangeArrowheads="1"/>
          </p:cNvSpPr>
          <p:nvPr/>
        </p:nvSpPr>
        <p:spPr bwMode="auto">
          <a:xfrm rot="1871649">
            <a:off x="7121525" y="5002213"/>
            <a:ext cx="20161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2000" b="1">
                <a:solidFill>
                  <a:srgbClr val="000000"/>
                </a:solidFill>
              </a:rPr>
              <a:t>HAMSTER</a:t>
            </a:r>
          </a:p>
        </p:txBody>
      </p:sp>
      <p:sp>
        <p:nvSpPr>
          <p:cNvPr id="74" name="TextBox 73"/>
          <p:cNvSpPr txBox="1">
            <a:spLocks noChangeArrowheads="1"/>
          </p:cNvSpPr>
          <p:nvPr/>
        </p:nvSpPr>
        <p:spPr bwMode="auto">
          <a:xfrm rot="599091">
            <a:off x="7693025" y="4424363"/>
            <a:ext cx="1328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2000" b="1">
                <a:solidFill>
                  <a:srgbClr val="000000"/>
                </a:solidFill>
              </a:rPr>
              <a:t>RABBIT</a:t>
            </a:r>
          </a:p>
        </p:txBody>
      </p:sp>
    </p:spTree>
    <p:extLst>
      <p:ext uri="{BB962C8B-B14F-4D97-AF65-F5344CB8AC3E}">
        <p14:creationId xmlns:p14="http://schemas.microsoft.com/office/powerpoint/2010/main" val="2382535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5" dur="10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8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5" dur="10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9" dur="10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 nodeType="clickPar">
                      <p:stCondLst>
                        <p:cond delay="indefinite"/>
                      </p:stCondLst>
                      <p:childTnLst>
                        <p:par>
                          <p:cTn id="1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 nodeType="clickPar">
                      <p:stCondLst>
                        <p:cond delay="indefinite"/>
                      </p:stCondLst>
                      <p:childTnLst>
                        <p:par>
                          <p:cTn id="1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2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3" dur="10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 nodeType="clickPar">
                      <p:stCondLst>
                        <p:cond delay="indefinite"/>
                      </p:stCondLst>
                      <p:childTnLst>
                        <p:par>
                          <p:cTn id="1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 nodeType="clickPar">
                      <p:stCondLst>
                        <p:cond delay="indefinite"/>
                      </p:stCondLst>
                      <p:childTnLst>
                        <p:par>
                          <p:cTn id="1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 nodeType="clickPar">
                      <p:stCondLst>
                        <p:cond delay="indefinite"/>
                      </p:stCondLst>
                      <p:childTnLst>
                        <p:par>
                          <p:cTn id="1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6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7" dur="10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0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10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 nodeType="clickPar">
                      <p:stCondLst>
                        <p:cond delay="indefinite"/>
                      </p:stCondLst>
                      <p:childTnLst>
                        <p:par>
                          <p:cTn id="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 nodeType="clickPar">
                      <p:stCondLst>
                        <p:cond delay="indefinite"/>
                      </p:stCondLst>
                      <p:childTnLst>
                        <p:par>
                          <p:cTn id="2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4" grpId="1"/>
      <p:bldP spid="76" grpId="0"/>
      <p:bldP spid="76" grpId="1"/>
      <p:bldP spid="77" grpId="0"/>
      <p:bldP spid="77" grpId="1"/>
      <p:bldP spid="78" grpId="0"/>
      <p:bldP spid="78" grpId="1"/>
      <p:bldP spid="79" grpId="0"/>
      <p:bldP spid="80" grpId="0"/>
      <p:bldP spid="95" grpId="0"/>
      <p:bldP spid="96" grpId="0"/>
      <p:bldP spid="97" grpId="0"/>
      <p:bldP spid="98" grpId="0"/>
      <p:bldP spid="99" grpId="0"/>
      <p:bldP spid="54" grpId="0"/>
      <p:bldP spid="61" grpId="0"/>
      <p:bldP spid="65" grpId="0"/>
      <p:bldP spid="73" grpId="0"/>
      <p:bldP spid="7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2089150"/>
            <a:ext cx="2770188" cy="2779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3036" name="Rectangle 4"/>
          <p:cNvSpPr>
            <a:spLocks noChangeArrowheads="1"/>
          </p:cNvSpPr>
          <p:nvPr/>
        </p:nvSpPr>
        <p:spPr bwMode="auto">
          <a:xfrm>
            <a:off x="2057400" y="1616075"/>
            <a:ext cx="39814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/>
              <a:t>Display the information in a pie chart.</a:t>
            </a:r>
          </a:p>
        </p:txBody>
      </p:sp>
      <p:sp>
        <p:nvSpPr>
          <p:cNvPr id="6" name="Oval 5"/>
          <p:cNvSpPr/>
          <p:nvPr/>
        </p:nvSpPr>
        <p:spPr>
          <a:xfrm>
            <a:off x="4732338" y="2355850"/>
            <a:ext cx="4110037" cy="4024313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684213" y="4797425"/>
            <a:ext cx="13684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b="1">
                <a:solidFill>
                  <a:srgbClr val="FF0000"/>
                </a:solidFill>
              </a:rPr>
              <a:t>TOTAL =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085975" y="2678113"/>
            <a:ext cx="5635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76" name="TextBox 75"/>
          <p:cNvSpPr txBox="1">
            <a:spLocks noChangeArrowheads="1"/>
          </p:cNvSpPr>
          <p:nvPr/>
        </p:nvSpPr>
        <p:spPr bwMode="auto">
          <a:xfrm>
            <a:off x="2087563" y="3132138"/>
            <a:ext cx="5651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77" name="TextBox 76"/>
          <p:cNvSpPr txBox="1">
            <a:spLocks noChangeArrowheads="1"/>
          </p:cNvSpPr>
          <p:nvPr/>
        </p:nvSpPr>
        <p:spPr bwMode="auto">
          <a:xfrm>
            <a:off x="2101850" y="3563938"/>
            <a:ext cx="56515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78" name="TextBox 77"/>
          <p:cNvSpPr txBox="1">
            <a:spLocks noChangeArrowheads="1"/>
          </p:cNvSpPr>
          <p:nvPr/>
        </p:nvSpPr>
        <p:spPr bwMode="auto">
          <a:xfrm>
            <a:off x="2101850" y="4024313"/>
            <a:ext cx="5651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79" name="TextBox 78"/>
          <p:cNvSpPr txBox="1">
            <a:spLocks noChangeArrowheads="1"/>
          </p:cNvSpPr>
          <p:nvPr/>
        </p:nvSpPr>
        <p:spPr bwMode="auto">
          <a:xfrm>
            <a:off x="2081213" y="4762500"/>
            <a:ext cx="5540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2000" b="1">
                <a:solidFill>
                  <a:srgbClr val="FF0000"/>
                </a:solidFill>
              </a:rPr>
              <a:t>40</a:t>
            </a:r>
          </a:p>
        </p:txBody>
      </p:sp>
      <p:sp>
        <p:nvSpPr>
          <p:cNvPr id="80" name="TextBox 79"/>
          <p:cNvSpPr txBox="1">
            <a:spLocks noChangeArrowheads="1"/>
          </p:cNvSpPr>
          <p:nvPr/>
        </p:nvSpPr>
        <p:spPr bwMode="auto">
          <a:xfrm>
            <a:off x="2916238" y="4752975"/>
            <a:ext cx="7397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2000" b="1">
                <a:solidFill>
                  <a:srgbClr val="00B050"/>
                </a:solidFill>
              </a:rPr>
              <a:t>360°</a:t>
            </a:r>
          </a:p>
        </p:txBody>
      </p:sp>
      <p:grpSp>
        <p:nvGrpSpPr>
          <p:cNvPr id="19" name="Group 18"/>
          <p:cNvGrpSpPr>
            <a:grpSpLocks/>
          </p:cNvGrpSpPr>
          <p:nvPr/>
        </p:nvGrpSpPr>
        <p:grpSpPr bwMode="auto">
          <a:xfrm>
            <a:off x="1947863" y="5084763"/>
            <a:ext cx="2357437" cy="944562"/>
            <a:chOff x="1866759" y="5166484"/>
            <a:chExt cx="2356127" cy="944723"/>
          </a:xfrm>
        </p:grpSpPr>
        <p:cxnSp>
          <p:nvCxnSpPr>
            <p:cNvPr id="16" name="Straight Arrow Connector 15"/>
            <p:cNvCxnSpPr/>
            <p:nvPr/>
          </p:nvCxnSpPr>
          <p:spPr>
            <a:xfrm flipV="1">
              <a:off x="2825076" y="5166484"/>
              <a:ext cx="318910" cy="566834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075" name="TextBox 16"/>
            <p:cNvSpPr txBox="1">
              <a:spLocks noChangeArrowheads="1"/>
            </p:cNvSpPr>
            <p:nvPr/>
          </p:nvSpPr>
          <p:spPr bwMode="auto">
            <a:xfrm>
              <a:off x="1866759" y="5733256"/>
              <a:ext cx="235612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GB" altLang="en-US" b="1"/>
                <a:t>360° in a full turn</a:t>
              </a: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915944" y="5741257"/>
              <a:ext cx="1964233" cy="369950"/>
            </a:xfrm>
            <a:prstGeom prst="rect">
              <a:avLst/>
            </a:prstGeom>
            <a:solidFill>
              <a:srgbClr val="00B050">
                <a:alpha val="3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</p:grpSp>
      <p:sp>
        <p:nvSpPr>
          <p:cNvPr id="95" name="TextBox 94"/>
          <p:cNvSpPr txBox="1">
            <a:spLocks noChangeArrowheads="1"/>
          </p:cNvSpPr>
          <p:nvPr/>
        </p:nvSpPr>
        <p:spPr bwMode="auto">
          <a:xfrm>
            <a:off x="2901950" y="2565400"/>
            <a:ext cx="6826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2000" b="1">
                <a:solidFill>
                  <a:srgbClr val="FF0000"/>
                </a:solidFill>
              </a:rPr>
              <a:t>99°</a:t>
            </a:r>
          </a:p>
        </p:txBody>
      </p:sp>
      <p:sp>
        <p:nvSpPr>
          <p:cNvPr id="96" name="TextBox 95"/>
          <p:cNvSpPr txBox="1">
            <a:spLocks noChangeArrowheads="1"/>
          </p:cNvSpPr>
          <p:nvPr/>
        </p:nvSpPr>
        <p:spPr bwMode="auto">
          <a:xfrm>
            <a:off x="2916238" y="3028950"/>
            <a:ext cx="6810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2000" b="1">
                <a:solidFill>
                  <a:srgbClr val="FF0000"/>
                </a:solidFill>
              </a:rPr>
              <a:t>72°</a:t>
            </a:r>
          </a:p>
        </p:txBody>
      </p:sp>
      <p:sp>
        <p:nvSpPr>
          <p:cNvPr id="97" name="TextBox 96"/>
          <p:cNvSpPr txBox="1">
            <a:spLocks noChangeArrowheads="1"/>
          </p:cNvSpPr>
          <p:nvPr/>
        </p:nvSpPr>
        <p:spPr bwMode="auto">
          <a:xfrm>
            <a:off x="2928938" y="3460750"/>
            <a:ext cx="7270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2000" b="1">
                <a:solidFill>
                  <a:srgbClr val="FF0000"/>
                </a:solidFill>
              </a:rPr>
              <a:t>54°</a:t>
            </a:r>
          </a:p>
        </p:txBody>
      </p:sp>
      <p:sp>
        <p:nvSpPr>
          <p:cNvPr id="98" name="TextBox 97"/>
          <p:cNvSpPr txBox="1">
            <a:spLocks noChangeArrowheads="1"/>
          </p:cNvSpPr>
          <p:nvPr/>
        </p:nvSpPr>
        <p:spPr bwMode="auto">
          <a:xfrm>
            <a:off x="2901950" y="3892550"/>
            <a:ext cx="7397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2000" b="1">
                <a:solidFill>
                  <a:srgbClr val="FF0000"/>
                </a:solidFill>
              </a:rPr>
              <a:t>81°</a:t>
            </a:r>
          </a:p>
        </p:txBody>
      </p:sp>
      <p:sp>
        <p:nvSpPr>
          <p:cNvPr id="99" name="TextBox 98"/>
          <p:cNvSpPr txBox="1">
            <a:spLocks noChangeArrowheads="1"/>
          </p:cNvSpPr>
          <p:nvPr/>
        </p:nvSpPr>
        <p:spPr bwMode="auto">
          <a:xfrm>
            <a:off x="2928938" y="4351338"/>
            <a:ext cx="6826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2000" b="1">
                <a:solidFill>
                  <a:srgbClr val="FF0000"/>
                </a:solidFill>
              </a:rPr>
              <a:t>54°</a:t>
            </a:r>
          </a:p>
        </p:txBody>
      </p:sp>
      <p:sp>
        <p:nvSpPr>
          <p:cNvPr id="43051" name="TextBox 100"/>
          <p:cNvSpPr txBox="1">
            <a:spLocks noChangeArrowheads="1"/>
          </p:cNvSpPr>
          <p:nvPr/>
        </p:nvSpPr>
        <p:spPr bwMode="auto">
          <a:xfrm>
            <a:off x="6618288" y="3860800"/>
            <a:ext cx="36671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4000" b="1"/>
              <a:t>.</a:t>
            </a:r>
          </a:p>
        </p:txBody>
      </p:sp>
      <p:pic>
        <p:nvPicPr>
          <p:cNvPr id="10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4408488"/>
            <a:ext cx="5267325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3" name="Straight Connector 102"/>
          <p:cNvCxnSpPr/>
          <p:nvPr/>
        </p:nvCxnSpPr>
        <p:spPr>
          <a:xfrm>
            <a:off x="6777038" y="4379913"/>
            <a:ext cx="2065337" cy="2857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4" name="Picture 2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7763" y="2433638"/>
            <a:ext cx="3705225" cy="2211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5" name="Straight Connector 104"/>
          <p:cNvCxnSpPr/>
          <p:nvPr/>
        </p:nvCxnSpPr>
        <p:spPr>
          <a:xfrm flipH="1" flipV="1">
            <a:off x="6443663" y="2379663"/>
            <a:ext cx="311150" cy="200342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056" name="Rectangle 116"/>
          <p:cNvSpPr>
            <a:spLocks noChangeArrowheads="1"/>
          </p:cNvSpPr>
          <p:nvPr/>
        </p:nvSpPr>
        <p:spPr bwMode="auto">
          <a:xfrm>
            <a:off x="20638" y="1309688"/>
            <a:ext cx="852805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000" b="1">
                <a:solidFill>
                  <a:srgbClr val="FF0000"/>
                </a:solidFill>
              </a:rPr>
              <a:t>3) </a:t>
            </a:r>
            <a:r>
              <a:rPr lang="en-US" altLang="en-US"/>
              <a:t>In a survey, people were asked to indicate their favourite food. The information is given in the table. </a:t>
            </a:r>
            <a:endParaRPr lang="en-US" altLang="en-US" b="1"/>
          </a:p>
        </p:txBody>
      </p:sp>
      <p:pic>
        <p:nvPicPr>
          <p:cNvPr id="140295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4752975"/>
            <a:ext cx="604837" cy="44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0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4351338"/>
            <a:ext cx="604837" cy="44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1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3905250"/>
            <a:ext cx="604837" cy="44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5700" y="3460750"/>
            <a:ext cx="603250" cy="44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3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3021013"/>
            <a:ext cx="604837" cy="44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4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2582863"/>
            <a:ext cx="604837" cy="44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6" name="TextBox 125"/>
          <p:cNvSpPr txBox="1">
            <a:spLocks noChangeArrowheads="1"/>
          </p:cNvSpPr>
          <p:nvPr/>
        </p:nvSpPr>
        <p:spPr bwMode="auto">
          <a:xfrm>
            <a:off x="6843713" y="3302000"/>
            <a:ext cx="21923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2800" b="1"/>
              <a:t>CEREAL</a:t>
            </a:r>
          </a:p>
        </p:txBody>
      </p:sp>
      <p:pic>
        <p:nvPicPr>
          <p:cNvPr id="127" name="Picture 2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939210">
            <a:off x="4066381" y="3393282"/>
            <a:ext cx="3705225" cy="2211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28" name="Straight Connector 127"/>
          <p:cNvCxnSpPr/>
          <p:nvPr/>
        </p:nvCxnSpPr>
        <p:spPr>
          <a:xfrm flipH="1" flipV="1">
            <a:off x="4732338" y="4092575"/>
            <a:ext cx="2022475" cy="29051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TextBox 133"/>
          <p:cNvSpPr txBox="1">
            <a:spLocks noChangeArrowheads="1"/>
          </p:cNvSpPr>
          <p:nvPr/>
        </p:nvSpPr>
        <p:spPr bwMode="auto">
          <a:xfrm>
            <a:off x="5053013" y="3367088"/>
            <a:ext cx="2192337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2800" b="1"/>
              <a:t>TOAST</a:t>
            </a:r>
          </a:p>
        </p:txBody>
      </p:sp>
      <p:pic>
        <p:nvPicPr>
          <p:cNvPr id="135" name="Picture 2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0315072">
            <a:off x="4789488" y="4137025"/>
            <a:ext cx="3705225" cy="2211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36" name="Straight Connector 135"/>
          <p:cNvCxnSpPr/>
          <p:nvPr/>
        </p:nvCxnSpPr>
        <p:spPr>
          <a:xfrm flipV="1">
            <a:off x="5411788" y="4368800"/>
            <a:ext cx="1333500" cy="146843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Box 139"/>
          <p:cNvSpPr txBox="1">
            <a:spLocks noChangeArrowheads="1"/>
          </p:cNvSpPr>
          <p:nvPr/>
        </p:nvSpPr>
        <p:spPr bwMode="auto">
          <a:xfrm>
            <a:off x="4957763" y="4465638"/>
            <a:ext cx="14938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2800" b="1"/>
              <a:t>FRUIT</a:t>
            </a:r>
          </a:p>
        </p:txBody>
      </p:sp>
      <p:pic>
        <p:nvPicPr>
          <p:cNvPr id="141" name="Picture 2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911866">
            <a:off x="5514181" y="3885407"/>
            <a:ext cx="3705225" cy="2211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42" name="Straight Connector 141"/>
          <p:cNvCxnSpPr/>
          <p:nvPr/>
        </p:nvCxnSpPr>
        <p:spPr>
          <a:xfrm flipH="1" flipV="1">
            <a:off x="6767513" y="4381500"/>
            <a:ext cx="1270000" cy="16129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TextBox 144"/>
          <p:cNvSpPr txBox="1">
            <a:spLocks noChangeArrowheads="1"/>
          </p:cNvSpPr>
          <p:nvPr/>
        </p:nvSpPr>
        <p:spPr bwMode="auto">
          <a:xfrm>
            <a:off x="5867400" y="5445125"/>
            <a:ext cx="18732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2800" b="1"/>
              <a:t>COOKED</a:t>
            </a:r>
          </a:p>
        </p:txBody>
      </p:sp>
      <p:sp>
        <p:nvSpPr>
          <p:cNvPr id="146" name="TextBox 145"/>
          <p:cNvSpPr txBox="1">
            <a:spLocks noChangeArrowheads="1"/>
          </p:cNvSpPr>
          <p:nvPr/>
        </p:nvSpPr>
        <p:spPr bwMode="auto">
          <a:xfrm>
            <a:off x="7272338" y="4602163"/>
            <a:ext cx="1493837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2800" b="1"/>
              <a:t>OTHER</a:t>
            </a:r>
          </a:p>
        </p:txBody>
      </p:sp>
    </p:spTree>
    <p:extLst>
      <p:ext uri="{BB962C8B-B14F-4D97-AF65-F5344CB8AC3E}">
        <p14:creationId xmlns:p14="http://schemas.microsoft.com/office/powerpoint/2010/main" val="2593305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5" dur="1000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8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5" dur="1000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9" dur="1000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 nodeType="clickPar">
                      <p:stCondLst>
                        <p:cond delay="indefinite"/>
                      </p:stCondLst>
                      <p:childTnLst>
                        <p:par>
                          <p:cTn id="1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 nodeType="clickPar">
                      <p:stCondLst>
                        <p:cond delay="indefinite"/>
                      </p:stCondLst>
                      <p:childTnLst>
                        <p:par>
                          <p:cTn id="1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2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3" dur="1000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 nodeType="clickPar">
                      <p:stCondLst>
                        <p:cond delay="indefinite"/>
                      </p:stCondLst>
                      <p:childTnLst>
                        <p:par>
                          <p:cTn id="1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 nodeType="clickPar">
                      <p:stCondLst>
                        <p:cond delay="indefinite"/>
                      </p:stCondLst>
                      <p:childTnLst>
                        <p:par>
                          <p:cTn id="1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3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 nodeType="clickPar">
                      <p:stCondLst>
                        <p:cond delay="indefinite"/>
                      </p:stCondLst>
                      <p:childTnLst>
                        <p:par>
                          <p:cTn id="1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6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7" dur="1000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000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1000"/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 nodeType="clickPar">
                      <p:stCondLst>
                        <p:cond delay="indefinite"/>
                      </p:stCondLst>
                      <p:childTnLst>
                        <p:par>
                          <p:cTn id="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 nodeType="clickPar">
                      <p:stCondLst>
                        <p:cond delay="indefinite"/>
                      </p:stCondLst>
                      <p:childTnLst>
                        <p:par>
                          <p:cTn id="2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4" grpId="1"/>
      <p:bldP spid="76" grpId="0"/>
      <p:bldP spid="76" grpId="1"/>
      <p:bldP spid="77" grpId="0"/>
      <p:bldP spid="77" grpId="1"/>
      <p:bldP spid="78" grpId="0"/>
      <p:bldP spid="78" grpId="1"/>
      <p:bldP spid="79" grpId="0"/>
      <p:bldP spid="80" grpId="0"/>
      <p:bldP spid="95" grpId="0"/>
      <p:bldP spid="96" grpId="0"/>
      <p:bldP spid="97" grpId="0"/>
      <p:bldP spid="98" grpId="0"/>
      <p:bldP spid="99" grpId="0"/>
      <p:bldP spid="126" grpId="0"/>
      <p:bldP spid="134" grpId="0"/>
      <p:bldP spid="140" grpId="0"/>
      <p:bldP spid="145" grpId="0"/>
      <p:bldP spid="14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2092325"/>
            <a:ext cx="2770188" cy="2776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4060" name="Rectangle 1"/>
          <p:cNvSpPr>
            <a:spLocks noChangeArrowheads="1"/>
          </p:cNvSpPr>
          <p:nvPr/>
        </p:nvSpPr>
        <p:spPr bwMode="auto">
          <a:xfrm>
            <a:off x="20638" y="1309688"/>
            <a:ext cx="85280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000" b="1">
                <a:solidFill>
                  <a:srgbClr val="FF0000"/>
                </a:solidFill>
              </a:rPr>
              <a:t>4) </a:t>
            </a:r>
            <a:r>
              <a:rPr lang="en-US" altLang="en-US"/>
              <a:t>The table below shows the number of goals scored by an ice hockey team. </a:t>
            </a:r>
            <a:endParaRPr lang="en-US" altLang="en-US" b="1"/>
          </a:p>
        </p:txBody>
      </p:sp>
      <p:sp>
        <p:nvSpPr>
          <p:cNvPr id="44061" name="Rectangle 4"/>
          <p:cNvSpPr>
            <a:spLocks noChangeArrowheads="1"/>
          </p:cNvSpPr>
          <p:nvPr/>
        </p:nvSpPr>
        <p:spPr bwMode="auto">
          <a:xfrm>
            <a:off x="323850" y="1577975"/>
            <a:ext cx="39798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/>
              <a:t>Display the information in a pie chart.</a:t>
            </a:r>
          </a:p>
        </p:txBody>
      </p:sp>
      <p:sp>
        <p:nvSpPr>
          <p:cNvPr id="6" name="Oval 5"/>
          <p:cNvSpPr/>
          <p:nvPr/>
        </p:nvSpPr>
        <p:spPr>
          <a:xfrm>
            <a:off x="4732338" y="2355850"/>
            <a:ext cx="4110037" cy="4024313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684213" y="4797425"/>
            <a:ext cx="13684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b="1">
                <a:solidFill>
                  <a:srgbClr val="FF0000"/>
                </a:solidFill>
              </a:rPr>
              <a:t>TOTAL =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085975" y="2678113"/>
            <a:ext cx="5635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76" name="TextBox 75"/>
          <p:cNvSpPr txBox="1">
            <a:spLocks noChangeArrowheads="1"/>
          </p:cNvSpPr>
          <p:nvPr/>
        </p:nvSpPr>
        <p:spPr bwMode="auto">
          <a:xfrm>
            <a:off x="2087563" y="3132138"/>
            <a:ext cx="5651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77" name="TextBox 76"/>
          <p:cNvSpPr txBox="1">
            <a:spLocks noChangeArrowheads="1"/>
          </p:cNvSpPr>
          <p:nvPr/>
        </p:nvSpPr>
        <p:spPr bwMode="auto">
          <a:xfrm>
            <a:off x="2101850" y="3563938"/>
            <a:ext cx="56515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78" name="TextBox 77"/>
          <p:cNvSpPr txBox="1">
            <a:spLocks noChangeArrowheads="1"/>
          </p:cNvSpPr>
          <p:nvPr/>
        </p:nvSpPr>
        <p:spPr bwMode="auto">
          <a:xfrm>
            <a:off x="2101850" y="4024313"/>
            <a:ext cx="5651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79" name="TextBox 78"/>
          <p:cNvSpPr txBox="1">
            <a:spLocks noChangeArrowheads="1"/>
          </p:cNvSpPr>
          <p:nvPr/>
        </p:nvSpPr>
        <p:spPr bwMode="auto">
          <a:xfrm>
            <a:off x="2081213" y="4762500"/>
            <a:ext cx="5540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2000" b="1">
                <a:solidFill>
                  <a:srgbClr val="FF0000"/>
                </a:solidFill>
              </a:rPr>
              <a:t>24</a:t>
            </a:r>
          </a:p>
        </p:txBody>
      </p:sp>
      <p:sp>
        <p:nvSpPr>
          <p:cNvPr id="80" name="TextBox 79"/>
          <p:cNvSpPr txBox="1">
            <a:spLocks noChangeArrowheads="1"/>
          </p:cNvSpPr>
          <p:nvPr/>
        </p:nvSpPr>
        <p:spPr bwMode="auto">
          <a:xfrm>
            <a:off x="2916238" y="4752975"/>
            <a:ext cx="7397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2000" b="1">
                <a:solidFill>
                  <a:srgbClr val="00B050"/>
                </a:solidFill>
              </a:rPr>
              <a:t>360°</a:t>
            </a:r>
          </a:p>
        </p:txBody>
      </p:sp>
      <p:grpSp>
        <p:nvGrpSpPr>
          <p:cNvPr id="19" name="Group 18"/>
          <p:cNvGrpSpPr>
            <a:grpSpLocks/>
          </p:cNvGrpSpPr>
          <p:nvPr/>
        </p:nvGrpSpPr>
        <p:grpSpPr bwMode="auto">
          <a:xfrm>
            <a:off x="1947863" y="5084763"/>
            <a:ext cx="2357437" cy="944562"/>
            <a:chOff x="1866759" y="5166484"/>
            <a:chExt cx="2356127" cy="944723"/>
          </a:xfrm>
        </p:grpSpPr>
        <p:cxnSp>
          <p:nvCxnSpPr>
            <p:cNvPr id="16" name="Straight Arrow Connector 15"/>
            <p:cNvCxnSpPr/>
            <p:nvPr/>
          </p:nvCxnSpPr>
          <p:spPr>
            <a:xfrm flipV="1">
              <a:off x="2825076" y="5166484"/>
              <a:ext cx="318910" cy="566834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099" name="TextBox 16"/>
            <p:cNvSpPr txBox="1">
              <a:spLocks noChangeArrowheads="1"/>
            </p:cNvSpPr>
            <p:nvPr/>
          </p:nvSpPr>
          <p:spPr bwMode="auto">
            <a:xfrm>
              <a:off x="1866759" y="5733256"/>
              <a:ext cx="235612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GB" altLang="en-US" b="1"/>
                <a:t>360° in a full turn</a:t>
              </a: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915944" y="5741257"/>
              <a:ext cx="1964233" cy="369950"/>
            </a:xfrm>
            <a:prstGeom prst="rect">
              <a:avLst/>
            </a:prstGeom>
            <a:solidFill>
              <a:srgbClr val="00B050">
                <a:alpha val="3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</p:grpSp>
      <p:sp>
        <p:nvSpPr>
          <p:cNvPr id="95" name="TextBox 94"/>
          <p:cNvSpPr txBox="1">
            <a:spLocks noChangeArrowheads="1"/>
          </p:cNvSpPr>
          <p:nvPr/>
        </p:nvSpPr>
        <p:spPr bwMode="auto">
          <a:xfrm>
            <a:off x="2901950" y="2565400"/>
            <a:ext cx="6826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2000" b="1">
                <a:solidFill>
                  <a:srgbClr val="FF0000"/>
                </a:solidFill>
              </a:rPr>
              <a:t>45°</a:t>
            </a:r>
          </a:p>
        </p:txBody>
      </p:sp>
      <p:sp>
        <p:nvSpPr>
          <p:cNvPr id="96" name="TextBox 95"/>
          <p:cNvSpPr txBox="1">
            <a:spLocks noChangeArrowheads="1"/>
          </p:cNvSpPr>
          <p:nvPr/>
        </p:nvSpPr>
        <p:spPr bwMode="auto">
          <a:xfrm>
            <a:off x="2916238" y="3028950"/>
            <a:ext cx="6810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2000" b="1">
                <a:solidFill>
                  <a:srgbClr val="FF0000"/>
                </a:solidFill>
              </a:rPr>
              <a:t>75°</a:t>
            </a:r>
          </a:p>
        </p:txBody>
      </p:sp>
      <p:sp>
        <p:nvSpPr>
          <p:cNvPr id="97" name="TextBox 96"/>
          <p:cNvSpPr txBox="1">
            <a:spLocks noChangeArrowheads="1"/>
          </p:cNvSpPr>
          <p:nvPr/>
        </p:nvSpPr>
        <p:spPr bwMode="auto">
          <a:xfrm>
            <a:off x="2928938" y="3460750"/>
            <a:ext cx="7270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2000" b="1">
                <a:solidFill>
                  <a:srgbClr val="FF0000"/>
                </a:solidFill>
              </a:rPr>
              <a:t>105°</a:t>
            </a:r>
          </a:p>
        </p:txBody>
      </p:sp>
      <p:sp>
        <p:nvSpPr>
          <p:cNvPr id="98" name="TextBox 97"/>
          <p:cNvSpPr txBox="1">
            <a:spLocks noChangeArrowheads="1"/>
          </p:cNvSpPr>
          <p:nvPr/>
        </p:nvSpPr>
        <p:spPr bwMode="auto">
          <a:xfrm>
            <a:off x="2901950" y="3892550"/>
            <a:ext cx="7397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2000" b="1">
                <a:solidFill>
                  <a:srgbClr val="FF0000"/>
                </a:solidFill>
              </a:rPr>
              <a:t>75°</a:t>
            </a:r>
          </a:p>
        </p:txBody>
      </p:sp>
      <p:sp>
        <p:nvSpPr>
          <p:cNvPr id="99" name="TextBox 98"/>
          <p:cNvSpPr txBox="1">
            <a:spLocks noChangeArrowheads="1"/>
          </p:cNvSpPr>
          <p:nvPr/>
        </p:nvSpPr>
        <p:spPr bwMode="auto">
          <a:xfrm>
            <a:off x="2928938" y="4351338"/>
            <a:ext cx="6826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2000" b="1">
                <a:solidFill>
                  <a:srgbClr val="FF0000"/>
                </a:solidFill>
              </a:rPr>
              <a:t>60°</a:t>
            </a:r>
          </a:p>
        </p:txBody>
      </p:sp>
      <p:pic>
        <p:nvPicPr>
          <p:cNvPr id="14029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4797425"/>
            <a:ext cx="649287" cy="44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8225" y="4357688"/>
            <a:ext cx="649288" cy="44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6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8225" y="3917950"/>
            <a:ext cx="649288" cy="44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8225" y="3492500"/>
            <a:ext cx="649288" cy="44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8700" y="3044825"/>
            <a:ext cx="649288" cy="44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0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4100" y="2597150"/>
            <a:ext cx="649288" cy="44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4082" name="TextBox 100"/>
          <p:cNvSpPr txBox="1">
            <a:spLocks noChangeArrowheads="1"/>
          </p:cNvSpPr>
          <p:nvPr/>
        </p:nvSpPr>
        <p:spPr bwMode="auto">
          <a:xfrm>
            <a:off x="6618288" y="3860800"/>
            <a:ext cx="36671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4000" b="1"/>
              <a:t>.</a:t>
            </a:r>
          </a:p>
        </p:txBody>
      </p:sp>
      <p:pic>
        <p:nvPicPr>
          <p:cNvPr id="10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4408488"/>
            <a:ext cx="5267325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3" name="Straight Connector 102"/>
          <p:cNvCxnSpPr/>
          <p:nvPr/>
        </p:nvCxnSpPr>
        <p:spPr>
          <a:xfrm>
            <a:off x="6777038" y="4379913"/>
            <a:ext cx="2065337" cy="2857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4" name="Picture 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7763" y="2433638"/>
            <a:ext cx="3705225" cy="2211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5" name="Straight Connector 104"/>
          <p:cNvCxnSpPr/>
          <p:nvPr/>
        </p:nvCxnSpPr>
        <p:spPr>
          <a:xfrm flipV="1">
            <a:off x="6754813" y="2940050"/>
            <a:ext cx="1452562" cy="143827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 txBox="1">
            <a:spLocks noChangeArrowheads="1"/>
          </p:cNvSpPr>
          <p:nvPr/>
        </p:nvSpPr>
        <p:spPr bwMode="auto">
          <a:xfrm>
            <a:off x="7667625" y="3671888"/>
            <a:ext cx="6191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2800" b="1"/>
              <a:t>0</a:t>
            </a:r>
          </a:p>
        </p:txBody>
      </p:sp>
      <p:pic>
        <p:nvPicPr>
          <p:cNvPr id="107" name="Picture 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642832">
            <a:off x="4364038" y="2606675"/>
            <a:ext cx="3705225" cy="2211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8" name="Straight Connector 107"/>
          <p:cNvCxnSpPr/>
          <p:nvPr/>
        </p:nvCxnSpPr>
        <p:spPr>
          <a:xfrm flipH="1" flipV="1">
            <a:off x="5805488" y="2614613"/>
            <a:ext cx="935037" cy="175577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TextBox 108"/>
          <p:cNvSpPr txBox="1">
            <a:spLocks noChangeArrowheads="1"/>
          </p:cNvSpPr>
          <p:nvPr/>
        </p:nvSpPr>
        <p:spPr bwMode="auto">
          <a:xfrm>
            <a:off x="6659563" y="2905125"/>
            <a:ext cx="6191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2800" b="1"/>
              <a:t>1</a:t>
            </a:r>
          </a:p>
        </p:txBody>
      </p:sp>
      <p:pic>
        <p:nvPicPr>
          <p:cNvPr id="110" name="Picture 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7106180">
            <a:off x="4144169" y="3652044"/>
            <a:ext cx="3705225" cy="2211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1" name="Straight Connector 110"/>
          <p:cNvCxnSpPr/>
          <p:nvPr/>
        </p:nvCxnSpPr>
        <p:spPr>
          <a:xfrm flipV="1">
            <a:off x="5313363" y="4344988"/>
            <a:ext cx="1452562" cy="143827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Box 111"/>
          <p:cNvSpPr txBox="1">
            <a:spLocks noChangeArrowheads="1"/>
          </p:cNvSpPr>
          <p:nvPr/>
        </p:nvSpPr>
        <p:spPr bwMode="auto">
          <a:xfrm>
            <a:off x="5414963" y="3943350"/>
            <a:ext cx="6191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2800" b="1"/>
              <a:t>2</a:t>
            </a:r>
          </a:p>
        </p:txBody>
      </p:sp>
      <p:pic>
        <p:nvPicPr>
          <p:cNvPr id="113" name="Picture 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090671">
            <a:off x="5469731" y="3910807"/>
            <a:ext cx="3705225" cy="2211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4" name="Straight Connector 113"/>
          <p:cNvCxnSpPr/>
          <p:nvPr/>
        </p:nvCxnSpPr>
        <p:spPr>
          <a:xfrm flipH="1" flipV="1">
            <a:off x="6746875" y="4391025"/>
            <a:ext cx="1014413" cy="17414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TextBox 114"/>
          <p:cNvSpPr txBox="1">
            <a:spLocks noChangeArrowheads="1"/>
          </p:cNvSpPr>
          <p:nvPr/>
        </p:nvSpPr>
        <p:spPr bwMode="auto">
          <a:xfrm>
            <a:off x="6372225" y="5373688"/>
            <a:ext cx="617538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2800" b="1"/>
              <a:t>3</a:t>
            </a:r>
          </a:p>
        </p:txBody>
      </p:sp>
      <p:sp>
        <p:nvSpPr>
          <p:cNvPr id="116" name="TextBox 115"/>
          <p:cNvSpPr txBox="1">
            <a:spLocks noChangeArrowheads="1"/>
          </p:cNvSpPr>
          <p:nvPr/>
        </p:nvSpPr>
        <p:spPr bwMode="auto">
          <a:xfrm rot="1501456">
            <a:off x="6888163" y="4676775"/>
            <a:ext cx="1878012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2800" b="1"/>
              <a:t>4 or more</a:t>
            </a:r>
          </a:p>
        </p:txBody>
      </p:sp>
    </p:spTree>
    <p:extLst>
      <p:ext uri="{BB962C8B-B14F-4D97-AF65-F5344CB8AC3E}">
        <p14:creationId xmlns:p14="http://schemas.microsoft.com/office/powerpoint/2010/main" val="2001229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5" dur="1000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8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5" dur="1000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9" dur="1000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 nodeType="clickPar">
                      <p:stCondLst>
                        <p:cond delay="indefinite"/>
                      </p:stCondLst>
                      <p:childTnLst>
                        <p:par>
                          <p:cTn id="1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 nodeType="clickPar">
                      <p:stCondLst>
                        <p:cond delay="indefinite"/>
                      </p:stCondLst>
                      <p:childTnLst>
                        <p:par>
                          <p:cTn id="1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2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3" dur="100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 nodeType="clickPar">
                      <p:stCondLst>
                        <p:cond delay="indefinite"/>
                      </p:stCondLst>
                      <p:childTnLst>
                        <p:par>
                          <p:cTn id="1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 nodeType="clickPar">
                      <p:stCondLst>
                        <p:cond delay="indefinite"/>
                      </p:stCondLst>
                      <p:childTnLst>
                        <p:par>
                          <p:cTn id="1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3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 nodeType="clickPar">
                      <p:stCondLst>
                        <p:cond delay="indefinite"/>
                      </p:stCondLst>
                      <p:childTnLst>
                        <p:par>
                          <p:cTn id="1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6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7" dur="1000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000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1000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 nodeType="clickPar">
                      <p:stCondLst>
                        <p:cond delay="indefinite"/>
                      </p:stCondLst>
                      <p:childTnLst>
                        <p:par>
                          <p:cTn id="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 nodeType="clickPar">
                      <p:stCondLst>
                        <p:cond delay="indefinite"/>
                      </p:stCondLst>
                      <p:childTnLst>
                        <p:par>
                          <p:cTn id="2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4" grpId="1"/>
      <p:bldP spid="76" grpId="0"/>
      <p:bldP spid="76" grpId="1"/>
      <p:bldP spid="77" grpId="0"/>
      <p:bldP spid="77" grpId="1"/>
      <p:bldP spid="78" grpId="0"/>
      <p:bldP spid="78" grpId="1"/>
      <p:bldP spid="79" grpId="0"/>
      <p:bldP spid="80" grpId="0"/>
      <p:bldP spid="95" grpId="0"/>
      <p:bldP spid="96" grpId="0"/>
      <p:bldP spid="97" grpId="0"/>
      <p:bldP spid="98" grpId="0"/>
      <p:bldP spid="99" grpId="0"/>
      <p:bldP spid="106" grpId="0"/>
      <p:bldP spid="109" grpId="0"/>
      <p:bldP spid="112" grpId="0"/>
      <p:bldP spid="115" grpId="0"/>
      <p:bldP spid="1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2087563"/>
            <a:ext cx="2417763" cy="319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5084" name="Rectangle 1"/>
          <p:cNvSpPr>
            <a:spLocks noChangeArrowheads="1"/>
          </p:cNvSpPr>
          <p:nvPr/>
        </p:nvSpPr>
        <p:spPr bwMode="auto">
          <a:xfrm>
            <a:off x="20638" y="1309688"/>
            <a:ext cx="85280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0000"/>
                </a:solidFill>
              </a:rPr>
              <a:t>In a survey, people were asked to indicate which ice cream their liked the best. The information is given in the table. </a:t>
            </a:r>
            <a:endParaRPr lang="en-US" altLang="en-US" b="1">
              <a:solidFill>
                <a:srgbClr val="000000"/>
              </a:solidFill>
            </a:endParaRPr>
          </a:p>
        </p:txBody>
      </p:sp>
      <p:sp>
        <p:nvSpPr>
          <p:cNvPr id="45085" name="Rectangle 4"/>
          <p:cNvSpPr>
            <a:spLocks noChangeArrowheads="1"/>
          </p:cNvSpPr>
          <p:nvPr/>
        </p:nvSpPr>
        <p:spPr bwMode="auto">
          <a:xfrm>
            <a:off x="3708400" y="1573213"/>
            <a:ext cx="39798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0000"/>
                </a:solidFill>
              </a:rPr>
              <a:t>Display the information in a pie chart.</a:t>
            </a:r>
          </a:p>
        </p:txBody>
      </p:sp>
      <p:sp>
        <p:nvSpPr>
          <p:cNvPr id="6" name="Oval 5"/>
          <p:cNvSpPr/>
          <p:nvPr/>
        </p:nvSpPr>
        <p:spPr>
          <a:xfrm>
            <a:off x="4732338" y="2355850"/>
            <a:ext cx="4110037" cy="4024313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45087" name="TextBox 6"/>
          <p:cNvSpPr txBox="1">
            <a:spLocks noChangeArrowheads="1"/>
          </p:cNvSpPr>
          <p:nvPr/>
        </p:nvSpPr>
        <p:spPr bwMode="auto">
          <a:xfrm>
            <a:off x="6618288" y="3860800"/>
            <a:ext cx="36671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4000" b="1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596900" y="5272088"/>
            <a:ext cx="13684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b="1">
                <a:solidFill>
                  <a:srgbClr val="FF0000"/>
                </a:solidFill>
              </a:rPr>
              <a:t>TOTAL =</a:t>
            </a:r>
          </a:p>
        </p:txBody>
      </p:sp>
      <p:sp>
        <p:nvSpPr>
          <p:cNvPr id="79" name="TextBox 78"/>
          <p:cNvSpPr txBox="1">
            <a:spLocks noChangeArrowheads="1"/>
          </p:cNvSpPr>
          <p:nvPr/>
        </p:nvSpPr>
        <p:spPr bwMode="auto">
          <a:xfrm>
            <a:off x="1849438" y="5226050"/>
            <a:ext cx="5540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2000" b="1">
                <a:solidFill>
                  <a:srgbClr val="FF0000"/>
                </a:solidFill>
              </a:rPr>
              <a:t>80</a:t>
            </a:r>
          </a:p>
        </p:txBody>
      </p:sp>
      <p:sp>
        <p:nvSpPr>
          <p:cNvPr id="80" name="TextBox 79"/>
          <p:cNvSpPr txBox="1">
            <a:spLocks noChangeArrowheads="1"/>
          </p:cNvSpPr>
          <p:nvPr/>
        </p:nvSpPr>
        <p:spPr bwMode="auto">
          <a:xfrm>
            <a:off x="2690813" y="5227638"/>
            <a:ext cx="7397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2000" b="1">
                <a:solidFill>
                  <a:srgbClr val="00B050"/>
                </a:solidFill>
              </a:rPr>
              <a:t>360°</a:t>
            </a:r>
          </a:p>
        </p:txBody>
      </p:sp>
      <p:grpSp>
        <p:nvGrpSpPr>
          <p:cNvPr id="19" name="Group 18"/>
          <p:cNvGrpSpPr>
            <a:grpSpLocks/>
          </p:cNvGrpSpPr>
          <p:nvPr/>
        </p:nvGrpSpPr>
        <p:grpSpPr bwMode="auto">
          <a:xfrm>
            <a:off x="1697038" y="5559425"/>
            <a:ext cx="2357437" cy="944563"/>
            <a:chOff x="1866759" y="5166484"/>
            <a:chExt cx="2356127" cy="944723"/>
          </a:xfrm>
        </p:grpSpPr>
        <p:cxnSp>
          <p:nvCxnSpPr>
            <p:cNvPr id="16" name="Straight Arrow Connector 15"/>
            <p:cNvCxnSpPr/>
            <p:nvPr/>
          </p:nvCxnSpPr>
          <p:spPr>
            <a:xfrm flipV="1">
              <a:off x="2825076" y="5166484"/>
              <a:ext cx="318910" cy="566834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143" name="TextBox 16"/>
            <p:cNvSpPr txBox="1">
              <a:spLocks noChangeArrowheads="1"/>
            </p:cNvSpPr>
            <p:nvPr/>
          </p:nvSpPr>
          <p:spPr bwMode="auto">
            <a:xfrm>
              <a:off x="1866759" y="5733256"/>
              <a:ext cx="235612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GB" altLang="en-US" b="1">
                  <a:solidFill>
                    <a:srgbClr val="000000"/>
                  </a:solidFill>
                </a:rPr>
                <a:t>360° in a full turn</a:t>
              </a: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915944" y="5741256"/>
              <a:ext cx="1964233" cy="369951"/>
            </a:xfrm>
            <a:prstGeom prst="rect">
              <a:avLst/>
            </a:prstGeom>
            <a:solidFill>
              <a:srgbClr val="00B050">
                <a:alpha val="3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>
                <a:solidFill>
                  <a:srgbClr val="FFFFFF"/>
                </a:solidFill>
              </a:endParaRPr>
            </a:p>
          </p:txBody>
        </p:sp>
      </p:grp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470150" y="2624138"/>
            <a:ext cx="5762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1400">
                <a:solidFill>
                  <a:srgbClr val="FF0000"/>
                </a:solidFill>
              </a:rPr>
              <a:t>14</a:t>
            </a:r>
          </a:p>
        </p:txBody>
      </p:sp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2484438" y="2890838"/>
            <a:ext cx="5746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1400">
                <a:solidFill>
                  <a:srgbClr val="FF0000"/>
                </a:solidFill>
              </a:rPr>
              <a:t>80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2554288" y="2911475"/>
            <a:ext cx="263525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>
            <a:spLocks noChangeArrowheads="1"/>
          </p:cNvSpPr>
          <p:nvPr/>
        </p:nvSpPr>
        <p:spPr bwMode="auto">
          <a:xfrm>
            <a:off x="2771775" y="2725738"/>
            <a:ext cx="4016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of</a:t>
            </a:r>
          </a:p>
        </p:txBody>
      </p:sp>
      <p:sp>
        <p:nvSpPr>
          <p:cNvPr id="67" name="TextBox 66"/>
          <p:cNvSpPr txBox="1">
            <a:spLocks noChangeArrowheads="1"/>
          </p:cNvSpPr>
          <p:nvPr/>
        </p:nvSpPr>
        <p:spPr bwMode="auto">
          <a:xfrm>
            <a:off x="2987675" y="2727325"/>
            <a:ext cx="6175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360</a:t>
            </a:r>
          </a:p>
        </p:txBody>
      </p:sp>
      <p:sp>
        <p:nvSpPr>
          <p:cNvPr id="69" name="TextBox 68"/>
          <p:cNvSpPr txBox="1">
            <a:spLocks noChangeArrowheads="1"/>
          </p:cNvSpPr>
          <p:nvPr/>
        </p:nvSpPr>
        <p:spPr bwMode="auto">
          <a:xfrm>
            <a:off x="3402013" y="2717800"/>
            <a:ext cx="3095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=</a:t>
            </a:r>
          </a:p>
        </p:txBody>
      </p:sp>
      <p:sp>
        <p:nvSpPr>
          <p:cNvPr id="70" name="TextBox 69"/>
          <p:cNvSpPr txBox="1">
            <a:spLocks noChangeArrowheads="1"/>
          </p:cNvSpPr>
          <p:nvPr/>
        </p:nvSpPr>
        <p:spPr bwMode="auto">
          <a:xfrm>
            <a:off x="3563938" y="2713038"/>
            <a:ext cx="6175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000" b="1">
                <a:solidFill>
                  <a:srgbClr val="FF0000"/>
                </a:solidFill>
              </a:rPr>
              <a:t>63°</a:t>
            </a:r>
          </a:p>
        </p:txBody>
      </p:sp>
      <p:sp>
        <p:nvSpPr>
          <p:cNvPr id="71" name="TextBox 70"/>
          <p:cNvSpPr txBox="1">
            <a:spLocks noChangeArrowheads="1"/>
          </p:cNvSpPr>
          <p:nvPr/>
        </p:nvSpPr>
        <p:spPr bwMode="auto">
          <a:xfrm>
            <a:off x="2470150" y="3114675"/>
            <a:ext cx="5762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1400">
                <a:solidFill>
                  <a:srgbClr val="FF0000"/>
                </a:solidFill>
              </a:rPr>
              <a:t> 9</a:t>
            </a:r>
          </a:p>
        </p:txBody>
      </p:sp>
      <p:sp>
        <p:nvSpPr>
          <p:cNvPr id="72" name="TextBox 71"/>
          <p:cNvSpPr txBox="1">
            <a:spLocks noChangeArrowheads="1"/>
          </p:cNvSpPr>
          <p:nvPr/>
        </p:nvSpPr>
        <p:spPr bwMode="auto">
          <a:xfrm>
            <a:off x="2484438" y="3381375"/>
            <a:ext cx="5746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1400">
                <a:solidFill>
                  <a:srgbClr val="FF0000"/>
                </a:solidFill>
              </a:rPr>
              <a:t>80</a:t>
            </a:r>
          </a:p>
        </p:txBody>
      </p:sp>
      <p:cxnSp>
        <p:nvCxnSpPr>
          <p:cNvPr id="73" name="Straight Connector 72"/>
          <p:cNvCxnSpPr/>
          <p:nvPr/>
        </p:nvCxnSpPr>
        <p:spPr>
          <a:xfrm>
            <a:off x="2571750" y="3402013"/>
            <a:ext cx="217488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>
            <a:spLocks noChangeArrowheads="1"/>
          </p:cNvSpPr>
          <p:nvPr/>
        </p:nvSpPr>
        <p:spPr bwMode="auto">
          <a:xfrm>
            <a:off x="2771775" y="3216275"/>
            <a:ext cx="4016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of</a:t>
            </a:r>
          </a:p>
        </p:txBody>
      </p:sp>
      <p:sp>
        <p:nvSpPr>
          <p:cNvPr id="75" name="TextBox 74"/>
          <p:cNvSpPr txBox="1">
            <a:spLocks noChangeArrowheads="1"/>
          </p:cNvSpPr>
          <p:nvPr/>
        </p:nvSpPr>
        <p:spPr bwMode="auto">
          <a:xfrm>
            <a:off x="2987675" y="3217863"/>
            <a:ext cx="6175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360</a:t>
            </a:r>
          </a:p>
        </p:txBody>
      </p:sp>
      <p:sp>
        <p:nvSpPr>
          <p:cNvPr id="81" name="TextBox 80"/>
          <p:cNvSpPr txBox="1">
            <a:spLocks noChangeArrowheads="1"/>
          </p:cNvSpPr>
          <p:nvPr/>
        </p:nvSpPr>
        <p:spPr bwMode="auto">
          <a:xfrm>
            <a:off x="3402013" y="3206750"/>
            <a:ext cx="3095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=</a:t>
            </a:r>
          </a:p>
        </p:txBody>
      </p:sp>
      <p:sp>
        <p:nvSpPr>
          <p:cNvPr id="82" name="TextBox 81"/>
          <p:cNvSpPr txBox="1">
            <a:spLocks noChangeArrowheads="1"/>
          </p:cNvSpPr>
          <p:nvPr/>
        </p:nvSpPr>
        <p:spPr bwMode="auto">
          <a:xfrm>
            <a:off x="3563938" y="3203575"/>
            <a:ext cx="7921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000" b="1">
                <a:solidFill>
                  <a:srgbClr val="FF0000"/>
                </a:solidFill>
              </a:rPr>
              <a:t>40.5°</a:t>
            </a:r>
          </a:p>
        </p:txBody>
      </p:sp>
      <p:sp>
        <p:nvSpPr>
          <p:cNvPr id="83" name="TextBox 82"/>
          <p:cNvSpPr txBox="1">
            <a:spLocks noChangeArrowheads="1"/>
          </p:cNvSpPr>
          <p:nvPr/>
        </p:nvSpPr>
        <p:spPr bwMode="auto">
          <a:xfrm>
            <a:off x="2497138" y="3605213"/>
            <a:ext cx="5762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1400">
                <a:solidFill>
                  <a:srgbClr val="FF0000"/>
                </a:solidFill>
              </a:rPr>
              <a:t>21</a:t>
            </a:r>
          </a:p>
        </p:txBody>
      </p:sp>
      <p:sp>
        <p:nvSpPr>
          <p:cNvPr id="84" name="TextBox 83"/>
          <p:cNvSpPr txBox="1">
            <a:spLocks noChangeArrowheads="1"/>
          </p:cNvSpPr>
          <p:nvPr/>
        </p:nvSpPr>
        <p:spPr bwMode="auto">
          <a:xfrm>
            <a:off x="2497138" y="3871913"/>
            <a:ext cx="5762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1400">
                <a:solidFill>
                  <a:srgbClr val="FF0000"/>
                </a:solidFill>
              </a:rPr>
              <a:t>80</a:t>
            </a:r>
          </a:p>
        </p:txBody>
      </p:sp>
      <p:cxnSp>
        <p:nvCxnSpPr>
          <p:cNvPr id="85" name="Straight Connector 84"/>
          <p:cNvCxnSpPr/>
          <p:nvPr/>
        </p:nvCxnSpPr>
        <p:spPr>
          <a:xfrm>
            <a:off x="2568575" y="3892550"/>
            <a:ext cx="263525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>
            <a:spLocks noChangeArrowheads="1"/>
          </p:cNvSpPr>
          <p:nvPr/>
        </p:nvSpPr>
        <p:spPr bwMode="auto">
          <a:xfrm>
            <a:off x="2786063" y="3706813"/>
            <a:ext cx="4000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of</a:t>
            </a:r>
          </a:p>
        </p:txBody>
      </p:sp>
      <p:sp>
        <p:nvSpPr>
          <p:cNvPr id="87" name="TextBox 86"/>
          <p:cNvSpPr txBox="1">
            <a:spLocks noChangeArrowheads="1"/>
          </p:cNvSpPr>
          <p:nvPr/>
        </p:nvSpPr>
        <p:spPr bwMode="auto">
          <a:xfrm>
            <a:off x="3001963" y="3708400"/>
            <a:ext cx="6175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360</a:t>
            </a:r>
          </a:p>
        </p:txBody>
      </p:sp>
      <p:sp>
        <p:nvSpPr>
          <p:cNvPr id="89" name="TextBox 88"/>
          <p:cNvSpPr txBox="1">
            <a:spLocks noChangeArrowheads="1"/>
          </p:cNvSpPr>
          <p:nvPr/>
        </p:nvSpPr>
        <p:spPr bwMode="auto">
          <a:xfrm>
            <a:off x="3416300" y="3697288"/>
            <a:ext cx="3079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=</a:t>
            </a:r>
          </a:p>
        </p:txBody>
      </p:sp>
      <p:sp>
        <p:nvSpPr>
          <p:cNvPr id="102" name="TextBox 101"/>
          <p:cNvSpPr txBox="1">
            <a:spLocks noChangeArrowheads="1"/>
          </p:cNvSpPr>
          <p:nvPr/>
        </p:nvSpPr>
        <p:spPr bwMode="auto">
          <a:xfrm>
            <a:off x="3578225" y="3694113"/>
            <a:ext cx="8048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000" b="1">
                <a:solidFill>
                  <a:srgbClr val="FF0000"/>
                </a:solidFill>
              </a:rPr>
              <a:t>94.5°</a:t>
            </a:r>
          </a:p>
        </p:txBody>
      </p:sp>
      <p:sp>
        <p:nvSpPr>
          <p:cNvPr id="103" name="TextBox 102"/>
          <p:cNvSpPr txBox="1">
            <a:spLocks noChangeArrowheads="1"/>
          </p:cNvSpPr>
          <p:nvPr/>
        </p:nvSpPr>
        <p:spPr bwMode="auto">
          <a:xfrm>
            <a:off x="2470150" y="4105275"/>
            <a:ext cx="5762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1400">
                <a:solidFill>
                  <a:srgbClr val="FF0000"/>
                </a:solidFill>
              </a:rPr>
              <a:t>19</a:t>
            </a:r>
          </a:p>
        </p:txBody>
      </p:sp>
      <p:sp>
        <p:nvSpPr>
          <p:cNvPr id="104" name="TextBox 103"/>
          <p:cNvSpPr txBox="1">
            <a:spLocks noChangeArrowheads="1"/>
          </p:cNvSpPr>
          <p:nvPr/>
        </p:nvSpPr>
        <p:spPr bwMode="auto">
          <a:xfrm>
            <a:off x="2484438" y="4371975"/>
            <a:ext cx="5746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1400">
                <a:solidFill>
                  <a:srgbClr val="FF0000"/>
                </a:solidFill>
              </a:rPr>
              <a:t>80</a:t>
            </a:r>
          </a:p>
        </p:txBody>
      </p:sp>
      <p:cxnSp>
        <p:nvCxnSpPr>
          <p:cNvPr id="106" name="Straight Connector 105"/>
          <p:cNvCxnSpPr/>
          <p:nvPr/>
        </p:nvCxnSpPr>
        <p:spPr>
          <a:xfrm>
            <a:off x="2554288" y="4392613"/>
            <a:ext cx="263525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106"/>
          <p:cNvSpPr txBox="1">
            <a:spLocks noChangeArrowheads="1"/>
          </p:cNvSpPr>
          <p:nvPr/>
        </p:nvSpPr>
        <p:spPr bwMode="auto">
          <a:xfrm>
            <a:off x="2771775" y="4206875"/>
            <a:ext cx="4016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of</a:t>
            </a:r>
          </a:p>
        </p:txBody>
      </p:sp>
      <p:sp>
        <p:nvSpPr>
          <p:cNvPr id="108" name="TextBox 107"/>
          <p:cNvSpPr txBox="1">
            <a:spLocks noChangeArrowheads="1"/>
          </p:cNvSpPr>
          <p:nvPr/>
        </p:nvSpPr>
        <p:spPr bwMode="auto">
          <a:xfrm>
            <a:off x="2987675" y="4208463"/>
            <a:ext cx="6175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360</a:t>
            </a:r>
          </a:p>
        </p:txBody>
      </p:sp>
      <p:sp>
        <p:nvSpPr>
          <p:cNvPr id="109" name="TextBox 108"/>
          <p:cNvSpPr txBox="1">
            <a:spLocks noChangeArrowheads="1"/>
          </p:cNvSpPr>
          <p:nvPr/>
        </p:nvSpPr>
        <p:spPr bwMode="auto">
          <a:xfrm>
            <a:off x="3402013" y="4198938"/>
            <a:ext cx="3095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=</a:t>
            </a:r>
          </a:p>
        </p:txBody>
      </p:sp>
      <p:sp>
        <p:nvSpPr>
          <p:cNvPr id="112" name="TextBox 111"/>
          <p:cNvSpPr txBox="1">
            <a:spLocks noChangeArrowheads="1"/>
          </p:cNvSpPr>
          <p:nvPr/>
        </p:nvSpPr>
        <p:spPr bwMode="auto">
          <a:xfrm>
            <a:off x="3563938" y="4194175"/>
            <a:ext cx="7921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000" b="1">
                <a:solidFill>
                  <a:srgbClr val="FF0000"/>
                </a:solidFill>
              </a:rPr>
              <a:t>85.5°</a:t>
            </a:r>
          </a:p>
        </p:txBody>
      </p:sp>
      <p:sp>
        <p:nvSpPr>
          <p:cNvPr id="113" name="TextBox 112"/>
          <p:cNvSpPr txBox="1">
            <a:spLocks noChangeArrowheads="1"/>
          </p:cNvSpPr>
          <p:nvPr/>
        </p:nvSpPr>
        <p:spPr bwMode="auto">
          <a:xfrm>
            <a:off x="2484438" y="4625975"/>
            <a:ext cx="5746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1400">
                <a:solidFill>
                  <a:srgbClr val="FF0000"/>
                </a:solidFill>
              </a:rPr>
              <a:t>17</a:t>
            </a:r>
          </a:p>
        </p:txBody>
      </p:sp>
      <p:sp>
        <p:nvSpPr>
          <p:cNvPr id="114" name="TextBox 113"/>
          <p:cNvSpPr txBox="1">
            <a:spLocks noChangeArrowheads="1"/>
          </p:cNvSpPr>
          <p:nvPr/>
        </p:nvSpPr>
        <p:spPr bwMode="auto">
          <a:xfrm>
            <a:off x="2497138" y="4894263"/>
            <a:ext cx="5762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1400">
                <a:solidFill>
                  <a:srgbClr val="FF0000"/>
                </a:solidFill>
              </a:rPr>
              <a:t>80</a:t>
            </a:r>
          </a:p>
        </p:txBody>
      </p:sp>
      <p:cxnSp>
        <p:nvCxnSpPr>
          <p:cNvPr id="118" name="Straight Connector 117"/>
          <p:cNvCxnSpPr/>
          <p:nvPr/>
        </p:nvCxnSpPr>
        <p:spPr>
          <a:xfrm>
            <a:off x="2568575" y="4914900"/>
            <a:ext cx="263525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TextBox 118"/>
          <p:cNvSpPr txBox="1">
            <a:spLocks noChangeArrowheads="1"/>
          </p:cNvSpPr>
          <p:nvPr/>
        </p:nvSpPr>
        <p:spPr bwMode="auto">
          <a:xfrm>
            <a:off x="2786063" y="4727575"/>
            <a:ext cx="4000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of</a:t>
            </a:r>
          </a:p>
        </p:txBody>
      </p:sp>
      <p:sp>
        <p:nvSpPr>
          <p:cNvPr id="120" name="TextBox 119"/>
          <p:cNvSpPr txBox="1">
            <a:spLocks noChangeArrowheads="1"/>
          </p:cNvSpPr>
          <p:nvPr/>
        </p:nvSpPr>
        <p:spPr bwMode="auto">
          <a:xfrm>
            <a:off x="3001963" y="4729163"/>
            <a:ext cx="6175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360</a:t>
            </a:r>
          </a:p>
        </p:txBody>
      </p:sp>
      <p:sp>
        <p:nvSpPr>
          <p:cNvPr id="121" name="TextBox 120"/>
          <p:cNvSpPr txBox="1">
            <a:spLocks noChangeArrowheads="1"/>
          </p:cNvSpPr>
          <p:nvPr/>
        </p:nvSpPr>
        <p:spPr bwMode="auto">
          <a:xfrm>
            <a:off x="3416300" y="4719638"/>
            <a:ext cx="3079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=</a:t>
            </a:r>
          </a:p>
        </p:txBody>
      </p:sp>
      <p:sp>
        <p:nvSpPr>
          <p:cNvPr id="122" name="TextBox 121"/>
          <p:cNvSpPr txBox="1">
            <a:spLocks noChangeArrowheads="1"/>
          </p:cNvSpPr>
          <p:nvPr/>
        </p:nvSpPr>
        <p:spPr bwMode="auto">
          <a:xfrm>
            <a:off x="3578225" y="4716463"/>
            <a:ext cx="8048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000" b="1">
                <a:solidFill>
                  <a:srgbClr val="FF0000"/>
                </a:solidFill>
              </a:rPr>
              <a:t>76.5°</a:t>
            </a:r>
          </a:p>
        </p:txBody>
      </p:sp>
      <p:pic>
        <p:nvPicPr>
          <p:cNvPr id="123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4408488"/>
            <a:ext cx="5267325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4" name="Straight Connector 123"/>
          <p:cNvCxnSpPr>
            <a:endCxn id="6" idx="6"/>
          </p:cNvCxnSpPr>
          <p:nvPr/>
        </p:nvCxnSpPr>
        <p:spPr>
          <a:xfrm flipV="1">
            <a:off x="6740525" y="4368800"/>
            <a:ext cx="210185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5" name="Picture 2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7763" y="2411413"/>
            <a:ext cx="3705225" cy="2211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26" name="Straight Connector 125"/>
          <p:cNvCxnSpPr/>
          <p:nvPr/>
        </p:nvCxnSpPr>
        <p:spPr>
          <a:xfrm flipV="1">
            <a:off x="6761163" y="2565400"/>
            <a:ext cx="927100" cy="18176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TextBox 126"/>
          <p:cNvSpPr txBox="1">
            <a:spLocks noChangeArrowheads="1"/>
          </p:cNvSpPr>
          <p:nvPr/>
        </p:nvSpPr>
        <p:spPr bwMode="auto">
          <a:xfrm>
            <a:off x="7132638" y="3573463"/>
            <a:ext cx="2192337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2800" b="1"/>
              <a:t>VANILLA</a:t>
            </a:r>
          </a:p>
        </p:txBody>
      </p:sp>
      <p:pic>
        <p:nvPicPr>
          <p:cNvPr id="128" name="Picture 2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3798686">
            <a:off x="4182269" y="2829719"/>
            <a:ext cx="3705225" cy="2211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29" name="Straight Connector 128"/>
          <p:cNvCxnSpPr/>
          <p:nvPr/>
        </p:nvCxnSpPr>
        <p:spPr>
          <a:xfrm flipH="1" flipV="1">
            <a:off x="6316663" y="2411413"/>
            <a:ext cx="463550" cy="195262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TextBox 129"/>
          <p:cNvSpPr txBox="1">
            <a:spLocks noChangeArrowheads="1"/>
          </p:cNvSpPr>
          <p:nvPr/>
        </p:nvSpPr>
        <p:spPr bwMode="auto">
          <a:xfrm>
            <a:off x="6443663" y="2708275"/>
            <a:ext cx="1223962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2800" b="1"/>
              <a:t>MINT</a:t>
            </a:r>
          </a:p>
        </p:txBody>
      </p:sp>
      <p:pic>
        <p:nvPicPr>
          <p:cNvPr id="131" name="Picture 2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6229518">
            <a:off x="4094956" y="3450432"/>
            <a:ext cx="3705225" cy="2211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32" name="Straight Connector 131"/>
          <p:cNvCxnSpPr/>
          <p:nvPr/>
        </p:nvCxnSpPr>
        <p:spPr>
          <a:xfrm flipH="1">
            <a:off x="4859338" y="4356100"/>
            <a:ext cx="1928812" cy="69215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TextBox 132"/>
          <p:cNvSpPr txBox="1">
            <a:spLocks noChangeArrowheads="1"/>
          </p:cNvSpPr>
          <p:nvPr/>
        </p:nvSpPr>
        <p:spPr bwMode="auto">
          <a:xfrm rot="-3895891">
            <a:off x="4297363" y="3309937"/>
            <a:ext cx="27749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2800" b="1"/>
              <a:t>CHOCOLATE</a:t>
            </a:r>
          </a:p>
        </p:txBody>
      </p:sp>
      <p:pic>
        <p:nvPicPr>
          <p:cNvPr id="134" name="Picture 2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638066">
            <a:off x="5184775" y="4087813"/>
            <a:ext cx="3705225" cy="2211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35" name="Straight Connector 134"/>
          <p:cNvCxnSpPr/>
          <p:nvPr/>
        </p:nvCxnSpPr>
        <p:spPr>
          <a:xfrm>
            <a:off x="6773863" y="4364038"/>
            <a:ext cx="534987" cy="195421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TextBox 135"/>
          <p:cNvSpPr txBox="1">
            <a:spLocks noChangeArrowheads="1"/>
          </p:cNvSpPr>
          <p:nvPr/>
        </p:nvSpPr>
        <p:spPr bwMode="auto">
          <a:xfrm rot="1400838">
            <a:off x="4927600" y="5380038"/>
            <a:ext cx="27749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2400" b="1"/>
              <a:t>STRAWBERRY</a:t>
            </a:r>
          </a:p>
        </p:txBody>
      </p:sp>
      <p:sp>
        <p:nvSpPr>
          <p:cNvPr id="137" name="TextBox 136"/>
          <p:cNvSpPr txBox="1">
            <a:spLocks noChangeArrowheads="1"/>
          </p:cNvSpPr>
          <p:nvPr/>
        </p:nvSpPr>
        <p:spPr bwMode="auto">
          <a:xfrm>
            <a:off x="6999288" y="4619625"/>
            <a:ext cx="2192337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2800" b="1"/>
              <a:t>ORANGE</a:t>
            </a:r>
          </a:p>
        </p:txBody>
      </p:sp>
    </p:spTree>
    <p:extLst>
      <p:ext uri="{BB962C8B-B14F-4D97-AF65-F5344CB8AC3E}">
        <p14:creationId xmlns:p14="http://schemas.microsoft.com/office/powerpoint/2010/main" val="3677564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 nodeType="clickPar">
                      <p:stCondLst>
                        <p:cond delay="indefinite"/>
                      </p:stCondLst>
                      <p:childTnLst>
                        <p:par>
                          <p:cTn id="1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 nodeType="clickPar">
                      <p:stCondLst>
                        <p:cond delay="indefinite"/>
                      </p:stCondLst>
                      <p:childTnLst>
                        <p:par>
                          <p:cTn id="1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 nodeType="clickPar">
                      <p:stCondLst>
                        <p:cond delay="indefinite"/>
                      </p:stCondLst>
                      <p:childTnLst>
                        <p:par>
                          <p:cTn id="1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 nodeType="clickPar">
                      <p:stCondLst>
                        <p:cond delay="indefinite"/>
                      </p:stCondLst>
                      <p:childTnLst>
                        <p:par>
                          <p:cTn id="1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 nodeType="clickPar">
                      <p:stCondLst>
                        <p:cond delay="indefinite"/>
                      </p:stCondLst>
                      <p:childTnLst>
                        <p:par>
                          <p:cTn id="1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3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 nodeType="clickPar">
                      <p:stCondLst>
                        <p:cond delay="indefinite"/>
                      </p:stCondLst>
                      <p:childTnLst>
                        <p:par>
                          <p:cTn id="1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6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7" dur="1000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000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000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0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 nodeType="clickPar">
                      <p:stCondLst>
                        <p:cond delay="indefinite"/>
                      </p:stCondLst>
                      <p:childTnLst>
                        <p:par>
                          <p:cTn id="1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 nodeType="clickPar">
                      <p:stCondLst>
                        <p:cond delay="indefinite"/>
                      </p:stCondLst>
                      <p:childTnLst>
                        <p:par>
                          <p:cTn id="1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3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 nodeType="clickPar">
                      <p:stCondLst>
                        <p:cond delay="indefinite"/>
                      </p:stCondLst>
                      <p:childTnLst>
                        <p:par>
                          <p:cTn id="1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6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7" dur="1000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000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1000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 nodeType="clickPar">
                      <p:stCondLst>
                        <p:cond delay="indefinite"/>
                      </p:stCondLst>
                      <p:childTnLst>
                        <p:par>
                          <p:cTn id="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 nodeType="clickPar">
                      <p:stCondLst>
                        <p:cond delay="indefinite"/>
                      </p:stCondLst>
                      <p:childTnLst>
                        <p:par>
                          <p:cTn id="2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0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 nodeType="clickPar">
                      <p:stCondLst>
                        <p:cond delay="indefinite"/>
                      </p:stCondLst>
                      <p:childTnLst>
                        <p:par>
                          <p:cTn id="2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7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 nodeType="clickPar">
                      <p:stCondLst>
                        <p:cond delay="indefinite"/>
                      </p:stCondLst>
                      <p:childTnLst>
                        <p:par>
                          <p:cTn id="2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0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1" dur="1000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1000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1000"/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 nodeType="clickPar">
                      <p:stCondLst>
                        <p:cond delay="indefinite"/>
                      </p:stCondLst>
                      <p:childTnLst>
                        <p:par>
                          <p:cTn id="2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 nodeType="clickPar">
                      <p:stCondLst>
                        <p:cond delay="indefinite"/>
                      </p:stCondLst>
                      <p:childTnLst>
                        <p:par>
                          <p:cTn id="2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4" dur="1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5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 nodeType="clickPar">
                      <p:stCondLst>
                        <p:cond delay="indefinite"/>
                      </p:stCondLst>
                      <p:childTnLst>
                        <p:par>
                          <p:cTn id="2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1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 nodeType="clickPar">
                      <p:stCondLst>
                        <p:cond delay="indefinite"/>
                      </p:stCondLst>
                      <p:childTnLst>
                        <p:par>
                          <p:cTn id="2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4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5" dur="1000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1000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1000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1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 nodeType="clickPar">
                      <p:stCondLst>
                        <p:cond delay="indefinite"/>
                      </p:stCondLst>
                      <p:childTnLst>
                        <p:par>
                          <p:cTn id="2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 nodeType="clickPar">
                      <p:stCondLst>
                        <p:cond delay="indefinite"/>
                      </p:stCondLst>
                      <p:childTnLst>
                        <p:par>
                          <p:cTn id="2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8"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9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 nodeType="clickPar">
                      <p:stCondLst>
                        <p:cond delay="indefinite"/>
                      </p:stCondLst>
                      <p:childTnLst>
                        <p:par>
                          <p:cTn id="2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5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 nodeType="clickPar">
                      <p:stCondLst>
                        <p:cond delay="indefinite"/>
                      </p:stCondLst>
                      <p:childTnLst>
                        <p:par>
                          <p:cTn id="2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 nodeType="clickPar">
                      <p:stCondLst>
                        <p:cond delay="indefinite"/>
                      </p:stCondLst>
                      <p:childTnLst>
                        <p:par>
                          <p:cTn id="2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2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3" dur="1000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4" dur="1000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5" dur="1000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6"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 nodeType="clickPar">
                      <p:stCondLst>
                        <p:cond delay="indefinite"/>
                      </p:stCondLst>
                      <p:childTnLst>
                        <p:par>
                          <p:cTn id="2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79" grpId="0"/>
      <p:bldP spid="80" grpId="0"/>
      <p:bldP spid="2" grpId="0"/>
      <p:bldP spid="62" grpId="0"/>
      <p:bldP spid="66" grpId="0"/>
      <p:bldP spid="67" grpId="0"/>
      <p:bldP spid="69" grpId="0"/>
      <p:bldP spid="70" grpId="0"/>
      <p:bldP spid="71" grpId="0"/>
      <p:bldP spid="72" grpId="0"/>
      <p:bldP spid="74" grpId="0"/>
      <p:bldP spid="75" grpId="0"/>
      <p:bldP spid="81" grpId="0"/>
      <p:bldP spid="82" grpId="0"/>
      <p:bldP spid="83" grpId="0"/>
      <p:bldP spid="84" grpId="0"/>
      <p:bldP spid="86" grpId="0"/>
      <p:bldP spid="87" grpId="0"/>
      <p:bldP spid="89" grpId="0"/>
      <p:bldP spid="102" grpId="0"/>
      <p:bldP spid="103" grpId="0"/>
      <p:bldP spid="104" grpId="0"/>
      <p:bldP spid="107" grpId="0"/>
      <p:bldP spid="108" grpId="0"/>
      <p:bldP spid="109" grpId="0"/>
      <p:bldP spid="112" grpId="0"/>
      <p:bldP spid="113" grpId="0"/>
      <p:bldP spid="114" grpId="0"/>
      <p:bldP spid="119" grpId="0"/>
      <p:bldP spid="120" grpId="0"/>
      <p:bldP spid="121" grpId="0"/>
      <p:bldP spid="122" grpId="0"/>
      <p:bldP spid="127" grpId="0"/>
      <p:bldP spid="130" grpId="0"/>
      <p:bldP spid="133" grpId="0"/>
      <p:bldP spid="136" grpId="0"/>
      <p:bldP spid="13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07" name="Rectangle 1"/>
          <p:cNvSpPr>
            <a:spLocks noChangeArrowheads="1"/>
          </p:cNvSpPr>
          <p:nvPr/>
        </p:nvSpPr>
        <p:spPr bwMode="auto">
          <a:xfrm>
            <a:off x="20638" y="1309688"/>
            <a:ext cx="85280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FF0000"/>
                </a:solidFill>
              </a:rPr>
              <a:t>1) </a:t>
            </a:r>
            <a:r>
              <a:rPr lang="en-US" altLang="en-US">
                <a:solidFill>
                  <a:srgbClr val="000000"/>
                </a:solidFill>
              </a:rPr>
              <a:t>The table shows the record of traffic travelling down a road in Cleckheaton. </a:t>
            </a:r>
            <a:endParaRPr lang="en-US" altLang="en-US" b="1">
              <a:solidFill>
                <a:srgbClr val="000000"/>
              </a:solidFill>
            </a:endParaRPr>
          </a:p>
        </p:txBody>
      </p:sp>
      <p:sp>
        <p:nvSpPr>
          <p:cNvPr id="46108" name="Rectangle 4"/>
          <p:cNvSpPr>
            <a:spLocks noChangeArrowheads="1"/>
          </p:cNvSpPr>
          <p:nvPr/>
        </p:nvSpPr>
        <p:spPr bwMode="auto">
          <a:xfrm>
            <a:off x="304800" y="1573213"/>
            <a:ext cx="39798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0000"/>
                </a:solidFill>
              </a:rPr>
              <a:t>Display the information in a pie chart.</a:t>
            </a:r>
          </a:p>
        </p:txBody>
      </p:sp>
      <p:sp>
        <p:nvSpPr>
          <p:cNvPr id="6" name="Oval 5"/>
          <p:cNvSpPr/>
          <p:nvPr/>
        </p:nvSpPr>
        <p:spPr>
          <a:xfrm>
            <a:off x="4732338" y="2355850"/>
            <a:ext cx="4110037" cy="4024313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46110" name="TextBox 6"/>
          <p:cNvSpPr txBox="1">
            <a:spLocks noChangeArrowheads="1"/>
          </p:cNvSpPr>
          <p:nvPr/>
        </p:nvSpPr>
        <p:spPr bwMode="auto">
          <a:xfrm>
            <a:off x="6618288" y="3860800"/>
            <a:ext cx="36671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4000" b="1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596900" y="4697413"/>
            <a:ext cx="13684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b="1">
                <a:solidFill>
                  <a:srgbClr val="FF0000"/>
                </a:solidFill>
              </a:rPr>
              <a:t>TOTAL =</a:t>
            </a:r>
          </a:p>
        </p:txBody>
      </p:sp>
      <p:sp>
        <p:nvSpPr>
          <p:cNvPr id="79" name="TextBox 78"/>
          <p:cNvSpPr txBox="1">
            <a:spLocks noChangeArrowheads="1"/>
          </p:cNvSpPr>
          <p:nvPr/>
        </p:nvSpPr>
        <p:spPr bwMode="auto">
          <a:xfrm>
            <a:off x="1768475" y="4652963"/>
            <a:ext cx="6778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2000" b="1">
                <a:solidFill>
                  <a:srgbClr val="FF0000"/>
                </a:solidFill>
              </a:rPr>
              <a:t>270</a:t>
            </a:r>
          </a:p>
        </p:txBody>
      </p:sp>
      <p:sp>
        <p:nvSpPr>
          <p:cNvPr id="80" name="TextBox 79"/>
          <p:cNvSpPr txBox="1">
            <a:spLocks noChangeArrowheads="1"/>
          </p:cNvSpPr>
          <p:nvPr/>
        </p:nvSpPr>
        <p:spPr bwMode="auto">
          <a:xfrm>
            <a:off x="2522538" y="4652963"/>
            <a:ext cx="7397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2000" b="1">
                <a:solidFill>
                  <a:srgbClr val="00B050"/>
                </a:solidFill>
              </a:rPr>
              <a:t>360°</a:t>
            </a:r>
          </a:p>
        </p:txBody>
      </p:sp>
      <p:grpSp>
        <p:nvGrpSpPr>
          <p:cNvPr id="19" name="Group 18"/>
          <p:cNvGrpSpPr>
            <a:grpSpLocks/>
          </p:cNvGrpSpPr>
          <p:nvPr/>
        </p:nvGrpSpPr>
        <p:grpSpPr bwMode="auto">
          <a:xfrm>
            <a:off x="1528763" y="4984750"/>
            <a:ext cx="2357437" cy="944563"/>
            <a:chOff x="1866759" y="5166484"/>
            <a:chExt cx="2356127" cy="944723"/>
          </a:xfrm>
        </p:grpSpPr>
        <p:cxnSp>
          <p:nvCxnSpPr>
            <p:cNvPr id="16" name="Straight Arrow Connector 15"/>
            <p:cNvCxnSpPr/>
            <p:nvPr/>
          </p:nvCxnSpPr>
          <p:spPr>
            <a:xfrm flipV="1">
              <a:off x="2825076" y="5166484"/>
              <a:ext cx="318910" cy="566834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160" name="TextBox 16"/>
            <p:cNvSpPr txBox="1">
              <a:spLocks noChangeArrowheads="1"/>
            </p:cNvSpPr>
            <p:nvPr/>
          </p:nvSpPr>
          <p:spPr bwMode="auto">
            <a:xfrm>
              <a:off x="1866759" y="5733256"/>
              <a:ext cx="235612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GB" altLang="en-US" b="1">
                  <a:solidFill>
                    <a:srgbClr val="000000"/>
                  </a:solidFill>
                </a:rPr>
                <a:t>360° in a full turn</a:t>
              </a: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915944" y="5741256"/>
              <a:ext cx="1964233" cy="369951"/>
            </a:xfrm>
            <a:prstGeom prst="rect">
              <a:avLst/>
            </a:prstGeom>
            <a:solidFill>
              <a:srgbClr val="00B050">
                <a:alpha val="3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>
                <a:solidFill>
                  <a:srgbClr val="FFFFFF"/>
                </a:solidFill>
              </a:endParaRPr>
            </a:p>
          </p:txBody>
        </p:sp>
      </p:grp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546350" y="2681288"/>
            <a:ext cx="5762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1400">
                <a:solidFill>
                  <a:srgbClr val="FF0000"/>
                </a:solidFill>
              </a:rPr>
              <a:t>140</a:t>
            </a:r>
          </a:p>
        </p:txBody>
      </p:sp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2541588" y="2909888"/>
            <a:ext cx="5746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1400">
                <a:solidFill>
                  <a:srgbClr val="FF0000"/>
                </a:solidFill>
              </a:rPr>
              <a:t>270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2636838" y="2930525"/>
            <a:ext cx="290512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>
            <a:spLocks noChangeArrowheads="1"/>
          </p:cNvSpPr>
          <p:nvPr/>
        </p:nvSpPr>
        <p:spPr bwMode="auto">
          <a:xfrm>
            <a:off x="2847975" y="2744788"/>
            <a:ext cx="4016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of</a:t>
            </a:r>
          </a:p>
        </p:txBody>
      </p:sp>
      <p:sp>
        <p:nvSpPr>
          <p:cNvPr id="67" name="TextBox 66"/>
          <p:cNvSpPr txBox="1">
            <a:spLocks noChangeArrowheads="1"/>
          </p:cNvSpPr>
          <p:nvPr/>
        </p:nvSpPr>
        <p:spPr bwMode="auto">
          <a:xfrm>
            <a:off x="3044825" y="2746375"/>
            <a:ext cx="6175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360</a:t>
            </a:r>
          </a:p>
        </p:txBody>
      </p:sp>
      <p:sp>
        <p:nvSpPr>
          <p:cNvPr id="69" name="TextBox 68"/>
          <p:cNvSpPr txBox="1">
            <a:spLocks noChangeArrowheads="1"/>
          </p:cNvSpPr>
          <p:nvPr/>
        </p:nvSpPr>
        <p:spPr bwMode="auto">
          <a:xfrm>
            <a:off x="3459163" y="2736850"/>
            <a:ext cx="3095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=</a:t>
            </a:r>
          </a:p>
        </p:txBody>
      </p:sp>
      <p:sp>
        <p:nvSpPr>
          <p:cNvPr id="70" name="TextBox 69"/>
          <p:cNvSpPr txBox="1">
            <a:spLocks noChangeArrowheads="1"/>
          </p:cNvSpPr>
          <p:nvPr/>
        </p:nvSpPr>
        <p:spPr bwMode="auto">
          <a:xfrm>
            <a:off x="3621088" y="2732088"/>
            <a:ext cx="9509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000" b="1">
                <a:solidFill>
                  <a:srgbClr val="FF0000"/>
                </a:solidFill>
              </a:rPr>
              <a:t>187°</a:t>
            </a:r>
          </a:p>
        </p:txBody>
      </p:sp>
      <p:sp>
        <p:nvSpPr>
          <p:cNvPr id="71" name="TextBox 70"/>
          <p:cNvSpPr txBox="1">
            <a:spLocks noChangeArrowheads="1"/>
          </p:cNvSpPr>
          <p:nvPr/>
        </p:nvSpPr>
        <p:spPr bwMode="auto">
          <a:xfrm>
            <a:off x="2527300" y="3171825"/>
            <a:ext cx="5762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1400">
                <a:solidFill>
                  <a:srgbClr val="FF0000"/>
                </a:solidFill>
              </a:rPr>
              <a:t> 70</a:t>
            </a:r>
          </a:p>
        </p:txBody>
      </p:sp>
      <p:sp>
        <p:nvSpPr>
          <p:cNvPr id="72" name="TextBox 71"/>
          <p:cNvSpPr txBox="1">
            <a:spLocks noChangeArrowheads="1"/>
          </p:cNvSpPr>
          <p:nvPr/>
        </p:nvSpPr>
        <p:spPr bwMode="auto">
          <a:xfrm>
            <a:off x="2541588" y="3400425"/>
            <a:ext cx="5746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1400">
                <a:solidFill>
                  <a:srgbClr val="FF0000"/>
                </a:solidFill>
              </a:rPr>
              <a:t>270</a:t>
            </a:r>
          </a:p>
        </p:txBody>
      </p:sp>
      <p:cxnSp>
        <p:nvCxnSpPr>
          <p:cNvPr id="73" name="Straight Connector 72"/>
          <p:cNvCxnSpPr/>
          <p:nvPr/>
        </p:nvCxnSpPr>
        <p:spPr>
          <a:xfrm>
            <a:off x="2613025" y="3421063"/>
            <a:ext cx="290513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>
            <a:spLocks noChangeArrowheads="1"/>
          </p:cNvSpPr>
          <p:nvPr/>
        </p:nvSpPr>
        <p:spPr bwMode="auto">
          <a:xfrm>
            <a:off x="2828925" y="3235325"/>
            <a:ext cx="4016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of</a:t>
            </a:r>
          </a:p>
        </p:txBody>
      </p:sp>
      <p:sp>
        <p:nvSpPr>
          <p:cNvPr id="75" name="TextBox 74"/>
          <p:cNvSpPr txBox="1">
            <a:spLocks noChangeArrowheads="1"/>
          </p:cNvSpPr>
          <p:nvPr/>
        </p:nvSpPr>
        <p:spPr bwMode="auto">
          <a:xfrm>
            <a:off x="3044825" y="3236913"/>
            <a:ext cx="6175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360</a:t>
            </a:r>
          </a:p>
        </p:txBody>
      </p:sp>
      <p:sp>
        <p:nvSpPr>
          <p:cNvPr id="81" name="TextBox 80"/>
          <p:cNvSpPr txBox="1">
            <a:spLocks noChangeArrowheads="1"/>
          </p:cNvSpPr>
          <p:nvPr/>
        </p:nvSpPr>
        <p:spPr bwMode="auto">
          <a:xfrm>
            <a:off x="3459163" y="3225800"/>
            <a:ext cx="3095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=</a:t>
            </a:r>
          </a:p>
        </p:txBody>
      </p:sp>
      <p:sp>
        <p:nvSpPr>
          <p:cNvPr id="82" name="TextBox 81"/>
          <p:cNvSpPr txBox="1">
            <a:spLocks noChangeArrowheads="1"/>
          </p:cNvSpPr>
          <p:nvPr/>
        </p:nvSpPr>
        <p:spPr bwMode="auto">
          <a:xfrm>
            <a:off x="3621088" y="3222625"/>
            <a:ext cx="7921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000" b="1">
                <a:solidFill>
                  <a:srgbClr val="FF0000"/>
                </a:solidFill>
              </a:rPr>
              <a:t>93°</a:t>
            </a:r>
          </a:p>
        </p:txBody>
      </p:sp>
      <p:sp>
        <p:nvSpPr>
          <p:cNvPr id="83" name="TextBox 82"/>
          <p:cNvSpPr txBox="1">
            <a:spLocks noChangeArrowheads="1"/>
          </p:cNvSpPr>
          <p:nvPr/>
        </p:nvSpPr>
        <p:spPr bwMode="auto">
          <a:xfrm>
            <a:off x="2554288" y="3624263"/>
            <a:ext cx="5762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1400">
                <a:solidFill>
                  <a:srgbClr val="FF0000"/>
                </a:solidFill>
              </a:rPr>
              <a:t>55</a:t>
            </a:r>
          </a:p>
        </p:txBody>
      </p:sp>
      <p:sp>
        <p:nvSpPr>
          <p:cNvPr id="84" name="TextBox 83"/>
          <p:cNvSpPr txBox="1">
            <a:spLocks noChangeArrowheads="1"/>
          </p:cNvSpPr>
          <p:nvPr/>
        </p:nvSpPr>
        <p:spPr bwMode="auto">
          <a:xfrm>
            <a:off x="2516188" y="3871913"/>
            <a:ext cx="5762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1400">
                <a:solidFill>
                  <a:srgbClr val="FF0000"/>
                </a:solidFill>
              </a:rPr>
              <a:t>270</a:t>
            </a:r>
          </a:p>
        </p:txBody>
      </p:sp>
      <p:cxnSp>
        <p:nvCxnSpPr>
          <p:cNvPr id="85" name="Straight Connector 84"/>
          <p:cNvCxnSpPr/>
          <p:nvPr/>
        </p:nvCxnSpPr>
        <p:spPr>
          <a:xfrm>
            <a:off x="2593975" y="3911600"/>
            <a:ext cx="288925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>
            <a:spLocks noChangeArrowheads="1"/>
          </p:cNvSpPr>
          <p:nvPr/>
        </p:nvSpPr>
        <p:spPr bwMode="auto">
          <a:xfrm>
            <a:off x="2843213" y="3725863"/>
            <a:ext cx="4000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of</a:t>
            </a:r>
          </a:p>
        </p:txBody>
      </p:sp>
      <p:sp>
        <p:nvSpPr>
          <p:cNvPr id="87" name="TextBox 86"/>
          <p:cNvSpPr txBox="1">
            <a:spLocks noChangeArrowheads="1"/>
          </p:cNvSpPr>
          <p:nvPr/>
        </p:nvSpPr>
        <p:spPr bwMode="auto">
          <a:xfrm>
            <a:off x="3059113" y="3727450"/>
            <a:ext cx="6175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360</a:t>
            </a:r>
          </a:p>
        </p:txBody>
      </p:sp>
      <p:sp>
        <p:nvSpPr>
          <p:cNvPr id="89" name="TextBox 88"/>
          <p:cNvSpPr txBox="1">
            <a:spLocks noChangeArrowheads="1"/>
          </p:cNvSpPr>
          <p:nvPr/>
        </p:nvSpPr>
        <p:spPr bwMode="auto">
          <a:xfrm>
            <a:off x="3473450" y="3716338"/>
            <a:ext cx="3079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=</a:t>
            </a:r>
          </a:p>
        </p:txBody>
      </p:sp>
      <p:sp>
        <p:nvSpPr>
          <p:cNvPr id="102" name="TextBox 101"/>
          <p:cNvSpPr txBox="1">
            <a:spLocks noChangeArrowheads="1"/>
          </p:cNvSpPr>
          <p:nvPr/>
        </p:nvSpPr>
        <p:spPr bwMode="auto">
          <a:xfrm>
            <a:off x="3635375" y="3713163"/>
            <a:ext cx="8048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000" b="1">
                <a:solidFill>
                  <a:srgbClr val="FF0000"/>
                </a:solidFill>
              </a:rPr>
              <a:t>73°</a:t>
            </a:r>
          </a:p>
        </p:txBody>
      </p:sp>
      <p:sp>
        <p:nvSpPr>
          <p:cNvPr id="103" name="TextBox 102"/>
          <p:cNvSpPr txBox="1">
            <a:spLocks noChangeArrowheads="1"/>
          </p:cNvSpPr>
          <p:nvPr/>
        </p:nvSpPr>
        <p:spPr bwMode="auto">
          <a:xfrm>
            <a:off x="2546350" y="4162425"/>
            <a:ext cx="5762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1400">
                <a:solidFill>
                  <a:srgbClr val="FF0000"/>
                </a:solidFill>
              </a:rPr>
              <a:t> 5</a:t>
            </a:r>
          </a:p>
        </p:txBody>
      </p:sp>
      <p:sp>
        <p:nvSpPr>
          <p:cNvPr id="104" name="TextBox 103"/>
          <p:cNvSpPr txBox="1">
            <a:spLocks noChangeArrowheads="1"/>
          </p:cNvSpPr>
          <p:nvPr/>
        </p:nvSpPr>
        <p:spPr bwMode="auto">
          <a:xfrm>
            <a:off x="2522538" y="4391025"/>
            <a:ext cx="5746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1400">
                <a:solidFill>
                  <a:srgbClr val="FF0000"/>
                </a:solidFill>
              </a:rPr>
              <a:t>270</a:t>
            </a:r>
          </a:p>
        </p:txBody>
      </p:sp>
      <p:cxnSp>
        <p:nvCxnSpPr>
          <p:cNvPr id="106" name="Straight Connector 105"/>
          <p:cNvCxnSpPr/>
          <p:nvPr/>
        </p:nvCxnSpPr>
        <p:spPr>
          <a:xfrm>
            <a:off x="2611438" y="4411663"/>
            <a:ext cx="263525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106"/>
          <p:cNvSpPr txBox="1">
            <a:spLocks noChangeArrowheads="1"/>
          </p:cNvSpPr>
          <p:nvPr/>
        </p:nvSpPr>
        <p:spPr bwMode="auto">
          <a:xfrm>
            <a:off x="2828925" y="4225925"/>
            <a:ext cx="4016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of</a:t>
            </a:r>
          </a:p>
        </p:txBody>
      </p:sp>
      <p:sp>
        <p:nvSpPr>
          <p:cNvPr id="108" name="TextBox 107"/>
          <p:cNvSpPr txBox="1">
            <a:spLocks noChangeArrowheads="1"/>
          </p:cNvSpPr>
          <p:nvPr/>
        </p:nvSpPr>
        <p:spPr bwMode="auto">
          <a:xfrm>
            <a:off x="3044825" y="4227513"/>
            <a:ext cx="6175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360</a:t>
            </a:r>
          </a:p>
        </p:txBody>
      </p:sp>
      <p:sp>
        <p:nvSpPr>
          <p:cNvPr id="109" name="TextBox 108"/>
          <p:cNvSpPr txBox="1">
            <a:spLocks noChangeArrowheads="1"/>
          </p:cNvSpPr>
          <p:nvPr/>
        </p:nvSpPr>
        <p:spPr bwMode="auto">
          <a:xfrm>
            <a:off x="3459163" y="4217988"/>
            <a:ext cx="3095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=</a:t>
            </a:r>
          </a:p>
        </p:txBody>
      </p:sp>
      <p:sp>
        <p:nvSpPr>
          <p:cNvPr id="112" name="TextBox 111"/>
          <p:cNvSpPr txBox="1">
            <a:spLocks noChangeArrowheads="1"/>
          </p:cNvSpPr>
          <p:nvPr/>
        </p:nvSpPr>
        <p:spPr bwMode="auto">
          <a:xfrm>
            <a:off x="3621088" y="4213225"/>
            <a:ext cx="7921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000" b="1">
                <a:solidFill>
                  <a:srgbClr val="FF0000"/>
                </a:solidFill>
              </a:rPr>
              <a:t>7°</a:t>
            </a:r>
          </a:p>
        </p:txBody>
      </p:sp>
      <p:pic>
        <p:nvPicPr>
          <p:cNvPr id="4614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350" y="2101850"/>
            <a:ext cx="2420938" cy="2678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1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4408488"/>
            <a:ext cx="5267325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2" name="Straight Connector 91"/>
          <p:cNvCxnSpPr>
            <a:endCxn id="6" idx="6"/>
          </p:cNvCxnSpPr>
          <p:nvPr/>
        </p:nvCxnSpPr>
        <p:spPr>
          <a:xfrm>
            <a:off x="6788150" y="4356100"/>
            <a:ext cx="2054225" cy="127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3" name="Picture 2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0938" y="2401888"/>
            <a:ext cx="3705225" cy="2211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3708400" y="2022475"/>
            <a:ext cx="1982788" cy="723900"/>
            <a:chOff x="3707904" y="2023031"/>
            <a:chExt cx="1982896" cy="723139"/>
          </a:xfrm>
        </p:grpSpPr>
        <p:sp>
          <p:nvSpPr>
            <p:cNvPr id="46157" name="TextBox 4"/>
            <p:cNvSpPr txBox="1">
              <a:spLocks noChangeArrowheads="1"/>
            </p:cNvSpPr>
            <p:nvPr/>
          </p:nvSpPr>
          <p:spPr bwMode="auto">
            <a:xfrm>
              <a:off x="3707904" y="2023031"/>
              <a:ext cx="198289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b="1">
                  <a:solidFill>
                    <a:srgbClr val="16AA1D"/>
                  </a:solidFill>
                </a:rPr>
                <a:t>Leave until end</a:t>
              </a:r>
            </a:p>
          </p:txBody>
        </p:sp>
        <p:cxnSp>
          <p:nvCxnSpPr>
            <p:cNvPr id="94" name="Straight Arrow Connector 93"/>
            <p:cNvCxnSpPr/>
            <p:nvPr/>
          </p:nvCxnSpPr>
          <p:spPr bwMode="auto">
            <a:xfrm flipV="1">
              <a:off x="3936516" y="2356056"/>
              <a:ext cx="476276" cy="390114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5" name="Straight Connector 94"/>
          <p:cNvCxnSpPr/>
          <p:nvPr/>
        </p:nvCxnSpPr>
        <p:spPr>
          <a:xfrm flipH="1" flipV="1">
            <a:off x="6659563" y="2355850"/>
            <a:ext cx="127000" cy="201295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>
            <a:spLocks noChangeArrowheads="1"/>
          </p:cNvSpPr>
          <p:nvPr/>
        </p:nvSpPr>
        <p:spPr bwMode="auto">
          <a:xfrm rot="2490491">
            <a:off x="6596063" y="3392488"/>
            <a:ext cx="26336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2400" b="1"/>
              <a:t>MOTORBIKES</a:t>
            </a:r>
          </a:p>
        </p:txBody>
      </p:sp>
      <p:pic>
        <p:nvPicPr>
          <p:cNvPr id="97" name="Picture 2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579009">
            <a:off x="4064794" y="3274219"/>
            <a:ext cx="3705225" cy="2211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98" name="Straight Connector 97"/>
          <p:cNvCxnSpPr/>
          <p:nvPr/>
        </p:nvCxnSpPr>
        <p:spPr>
          <a:xfrm>
            <a:off x="4786313" y="3902075"/>
            <a:ext cx="1984375" cy="43497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Box 104"/>
          <p:cNvSpPr txBox="1">
            <a:spLocks noChangeArrowheads="1"/>
          </p:cNvSpPr>
          <p:nvPr/>
        </p:nvSpPr>
        <p:spPr bwMode="auto">
          <a:xfrm>
            <a:off x="5395913" y="3265488"/>
            <a:ext cx="11922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2800" b="1"/>
              <a:t>VANS</a:t>
            </a:r>
          </a:p>
        </p:txBody>
      </p:sp>
      <p:pic>
        <p:nvPicPr>
          <p:cNvPr id="110" name="Picture 2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0015286">
            <a:off x="4694238" y="4078288"/>
            <a:ext cx="3705225" cy="2211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1" name="Straight Connector 110"/>
          <p:cNvCxnSpPr/>
          <p:nvPr/>
        </p:nvCxnSpPr>
        <p:spPr>
          <a:xfrm>
            <a:off x="4732338" y="4179888"/>
            <a:ext cx="2054225" cy="18256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TextBox 114"/>
          <p:cNvSpPr txBox="1">
            <a:spLocks noChangeArrowheads="1"/>
          </p:cNvSpPr>
          <p:nvPr/>
        </p:nvSpPr>
        <p:spPr bwMode="auto">
          <a:xfrm rot="410663">
            <a:off x="4756150" y="3968750"/>
            <a:ext cx="9921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1200" b="1"/>
              <a:t>BUSES</a:t>
            </a:r>
          </a:p>
        </p:txBody>
      </p:sp>
      <p:sp>
        <p:nvSpPr>
          <p:cNvPr id="116" name="TextBox 115"/>
          <p:cNvSpPr txBox="1">
            <a:spLocks noChangeArrowheads="1"/>
          </p:cNvSpPr>
          <p:nvPr/>
        </p:nvSpPr>
        <p:spPr bwMode="auto">
          <a:xfrm>
            <a:off x="6403975" y="5065713"/>
            <a:ext cx="11922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2800" b="1"/>
              <a:t>CARS</a:t>
            </a:r>
          </a:p>
        </p:txBody>
      </p:sp>
    </p:spTree>
    <p:extLst>
      <p:ext uri="{BB962C8B-B14F-4D97-AF65-F5344CB8AC3E}">
        <p14:creationId xmlns:p14="http://schemas.microsoft.com/office/powerpoint/2010/main" val="701512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9" dur="1000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 nodeType="clickPar">
                      <p:stCondLst>
                        <p:cond delay="indefinite"/>
                      </p:stCondLst>
                      <p:childTnLst>
                        <p:par>
                          <p:cTn id="1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 nodeType="clickPar">
                      <p:stCondLst>
                        <p:cond delay="indefinite"/>
                      </p:stCondLst>
                      <p:childTnLst>
                        <p:par>
                          <p:cTn id="1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 nodeType="clickPar">
                      <p:stCondLst>
                        <p:cond delay="indefinite"/>
                      </p:stCondLst>
                      <p:childTnLst>
                        <p:par>
                          <p:cTn id="1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2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3" dur="1000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 nodeType="clickPar">
                      <p:stCondLst>
                        <p:cond delay="indefinite"/>
                      </p:stCondLst>
                      <p:childTnLst>
                        <p:par>
                          <p:cTn id="1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 nodeType="clickPar">
                      <p:stCondLst>
                        <p:cond delay="indefinite"/>
                      </p:stCondLst>
                      <p:childTnLst>
                        <p:par>
                          <p:cTn id="1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3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 nodeType="clickPar">
                      <p:stCondLst>
                        <p:cond delay="indefinite"/>
                      </p:stCondLst>
                      <p:childTnLst>
                        <p:par>
                          <p:cTn id="1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6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7" dur="1000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000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1000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 nodeType="clickPar">
                      <p:stCondLst>
                        <p:cond delay="indefinite"/>
                      </p:stCondLst>
                      <p:childTnLst>
                        <p:par>
                          <p:cTn id="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 nodeType="clickPar">
                      <p:stCondLst>
                        <p:cond delay="indefinite"/>
                      </p:stCondLst>
                      <p:childTnLst>
                        <p:par>
                          <p:cTn id="2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0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 nodeType="clickPar">
                      <p:stCondLst>
                        <p:cond delay="indefinite"/>
                      </p:stCondLst>
                      <p:childTnLst>
                        <p:par>
                          <p:cTn id="2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 nodeType="clickPar">
                      <p:stCondLst>
                        <p:cond delay="indefinite"/>
                      </p:stCondLst>
                      <p:childTnLst>
                        <p:par>
                          <p:cTn id="2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0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1" dur="100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100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100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 nodeType="clickPar">
                      <p:stCondLst>
                        <p:cond delay="indefinite"/>
                      </p:stCondLst>
                      <p:childTnLst>
                        <p:par>
                          <p:cTn id="2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 nodeType="clickPar">
                      <p:stCondLst>
                        <p:cond delay="indefinite"/>
                      </p:stCondLst>
                      <p:childTnLst>
                        <p:par>
                          <p:cTn id="2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79" grpId="0"/>
      <p:bldP spid="80" grpId="0"/>
      <p:bldP spid="2" grpId="0"/>
      <p:bldP spid="62" grpId="0"/>
      <p:bldP spid="66" grpId="0"/>
      <p:bldP spid="67" grpId="0"/>
      <p:bldP spid="69" grpId="0"/>
      <p:bldP spid="70" grpId="0"/>
      <p:bldP spid="71" grpId="0"/>
      <p:bldP spid="72" grpId="0"/>
      <p:bldP spid="74" grpId="0"/>
      <p:bldP spid="75" grpId="0"/>
      <p:bldP spid="81" grpId="0"/>
      <p:bldP spid="82" grpId="0"/>
      <p:bldP spid="83" grpId="0"/>
      <p:bldP spid="84" grpId="0"/>
      <p:bldP spid="86" grpId="0"/>
      <p:bldP spid="87" grpId="0"/>
      <p:bldP spid="89" grpId="0"/>
      <p:bldP spid="102" grpId="0"/>
      <p:bldP spid="103" grpId="0"/>
      <p:bldP spid="104" grpId="0"/>
      <p:bldP spid="107" grpId="0"/>
      <p:bldP spid="108" grpId="0"/>
      <p:bldP spid="109" grpId="0"/>
      <p:bldP spid="112" grpId="0"/>
      <p:bldP spid="96" grpId="0"/>
      <p:bldP spid="105" grpId="0"/>
      <p:bldP spid="115" grpId="0"/>
      <p:bldP spid="11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586</TotalTime>
  <Words>801</Words>
  <Application>Microsoft Office PowerPoint</Application>
  <PresentationFormat>On-screen Show (4:3)</PresentationFormat>
  <Paragraphs>341</Paragraphs>
  <Slides>12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Cambria</vt:lpstr>
      <vt:lpstr>Cambria Math</vt:lpstr>
      <vt:lpstr>Office Theme</vt:lpstr>
      <vt:lpstr>My Results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Ferndown Middle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Ayling, Darren</dc:creator>
  <cp:lastModifiedBy>Toni Heaton</cp:lastModifiedBy>
  <cp:revision>175</cp:revision>
  <dcterms:created xsi:type="dcterms:W3CDTF">2010-11-24T20:39:57Z</dcterms:created>
  <dcterms:modified xsi:type="dcterms:W3CDTF">2024-09-24T14:01:32Z</dcterms:modified>
</cp:coreProperties>
</file>