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8" r:id="rId2"/>
    <p:sldId id="261" r:id="rId3"/>
    <p:sldId id="281" r:id="rId4"/>
    <p:sldId id="259" r:id="rId5"/>
    <p:sldId id="299" r:id="rId6"/>
    <p:sldId id="297" r:id="rId7"/>
    <p:sldId id="263" r:id="rId8"/>
    <p:sldId id="295" r:id="rId9"/>
    <p:sldId id="280" r:id="rId10"/>
    <p:sldId id="298" r:id="rId11"/>
    <p:sldId id="285" r:id="rId12"/>
    <p:sldId id="307" r:id="rId13"/>
    <p:sldId id="296" r:id="rId14"/>
    <p:sldId id="271" r:id="rId15"/>
    <p:sldId id="300" r:id="rId16"/>
    <p:sldId id="301" r:id="rId17"/>
    <p:sldId id="302" r:id="rId18"/>
    <p:sldId id="303" r:id="rId19"/>
    <p:sldId id="304" r:id="rId20"/>
    <p:sldId id="306" r:id="rId21"/>
    <p:sldId id="305" r:id="rId22"/>
    <p:sldId id="309" r:id="rId23"/>
    <p:sldId id="308" r:id="rId24"/>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AEB0"/>
    <a:srgbClr val="A8C3CC"/>
    <a:srgbClr val="F925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114" d="100"/>
          <a:sy n="114" d="100"/>
        </p:scale>
        <p:origin x="186" y="10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2829AC-2C8B-41F1-9CCF-FDE333A18437}" type="datetimeFigureOut">
              <a:rPr lang="zh-CN" altLang="en-US" smtClean="0"/>
              <a:t>2023/1/23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EA89C-CB69-41EC-AB08-638A70A55FA1}" type="slidenum">
              <a:rPr lang="zh-CN" altLang="en-US" smtClean="0"/>
              <a:t>‹#›</a:t>
            </a:fld>
            <a:endParaRPr lang="zh-CN" altLang="en-US"/>
          </a:p>
        </p:txBody>
      </p:sp>
    </p:spTree>
    <p:extLst>
      <p:ext uri="{BB962C8B-B14F-4D97-AF65-F5344CB8AC3E}">
        <p14:creationId xmlns:p14="http://schemas.microsoft.com/office/powerpoint/2010/main" val="533566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a:t>
            </a:fld>
            <a:endParaRPr lang="zh-CN" altLang="en-US"/>
          </a:p>
        </p:txBody>
      </p:sp>
    </p:spTree>
    <p:extLst>
      <p:ext uri="{BB962C8B-B14F-4D97-AF65-F5344CB8AC3E}">
        <p14:creationId xmlns:p14="http://schemas.microsoft.com/office/powerpoint/2010/main" val="673579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10</a:t>
            </a:fld>
            <a:endParaRPr lang="zh-CN" altLang="en-US"/>
          </a:p>
        </p:txBody>
      </p:sp>
    </p:spTree>
    <p:extLst>
      <p:ext uri="{BB962C8B-B14F-4D97-AF65-F5344CB8AC3E}">
        <p14:creationId xmlns:p14="http://schemas.microsoft.com/office/powerpoint/2010/main" val="2635054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11</a:t>
            </a:fld>
            <a:endParaRPr lang="zh-CN" altLang="en-US"/>
          </a:p>
        </p:txBody>
      </p:sp>
    </p:spTree>
    <p:extLst>
      <p:ext uri="{BB962C8B-B14F-4D97-AF65-F5344CB8AC3E}">
        <p14:creationId xmlns:p14="http://schemas.microsoft.com/office/powerpoint/2010/main" val="3202479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12</a:t>
            </a:fld>
            <a:endParaRPr lang="zh-CN" altLang="en-US"/>
          </a:p>
        </p:txBody>
      </p:sp>
    </p:spTree>
    <p:extLst>
      <p:ext uri="{BB962C8B-B14F-4D97-AF65-F5344CB8AC3E}">
        <p14:creationId xmlns:p14="http://schemas.microsoft.com/office/powerpoint/2010/main" val="4268761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13</a:t>
            </a:fld>
            <a:endParaRPr lang="zh-CN" altLang="en-US"/>
          </a:p>
        </p:txBody>
      </p:sp>
    </p:spTree>
    <p:extLst>
      <p:ext uri="{BB962C8B-B14F-4D97-AF65-F5344CB8AC3E}">
        <p14:creationId xmlns:p14="http://schemas.microsoft.com/office/powerpoint/2010/main" val="3854980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14</a:t>
            </a:fld>
            <a:endParaRPr lang="zh-CN" altLang="en-US"/>
          </a:p>
        </p:txBody>
      </p:sp>
    </p:spTree>
    <p:extLst>
      <p:ext uri="{BB962C8B-B14F-4D97-AF65-F5344CB8AC3E}">
        <p14:creationId xmlns:p14="http://schemas.microsoft.com/office/powerpoint/2010/main" val="2433313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15</a:t>
            </a:fld>
            <a:endParaRPr lang="zh-CN" altLang="en-US"/>
          </a:p>
        </p:txBody>
      </p:sp>
    </p:spTree>
    <p:extLst>
      <p:ext uri="{BB962C8B-B14F-4D97-AF65-F5344CB8AC3E}">
        <p14:creationId xmlns:p14="http://schemas.microsoft.com/office/powerpoint/2010/main" val="1032269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16</a:t>
            </a:fld>
            <a:endParaRPr lang="zh-CN" altLang="en-US"/>
          </a:p>
        </p:txBody>
      </p:sp>
    </p:spTree>
    <p:extLst>
      <p:ext uri="{BB962C8B-B14F-4D97-AF65-F5344CB8AC3E}">
        <p14:creationId xmlns:p14="http://schemas.microsoft.com/office/powerpoint/2010/main" val="3698078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17</a:t>
            </a:fld>
            <a:endParaRPr lang="zh-CN" altLang="en-US"/>
          </a:p>
        </p:txBody>
      </p:sp>
    </p:spTree>
    <p:extLst>
      <p:ext uri="{BB962C8B-B14F-4D97-AF65-F5344CB8AC3E}">
        <p14:creationId xmlns:p14="http://schemas.microsoft.com/office/powerpoint/2010/main" val="1727583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18</a:t>
            </a:fld>
            <a:endParaRPr lang="zh-CN" altLang="en-US"/>
          </a:p>
        </p:txBody>
      </p:sp>
    </p:spTree>
    <p:extLst>
      <p:ext uri="{BB962C8B-B14F-4D97-AF65-F5344CB8AC3E}">
        <p14:creationId xmlns:p14="http://schemas.microsoft.com/office/powerpoint/2010/main" val="18920193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19</a:t>
            </a:fld>
            <a:endParaRPr lang="zh-CN" altLang="en-US"/>
          </a:p>
        </p:txBody>
      </p:sp>
    </p:spTree>
    <p:extLst>
      <p:ext uri="{BB962C8B-B14F-4D97-AF65-F5344CB8AC3E}">
        <p14:creationId xmlns:p14="http://schemas.microsoft.com/office/powerpoint/2010/main" val="2358089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2</a:t>
            </a:fld>
            <a:endParaRPr lang="zh-CN" altLang="en-US"/>
          </a:p>
        </p:txBody>
      </p:sp>
    </p:spTree>
    <p:extLst>
      <p:ext uri="{BB962C8B-B14F-4D97-AF65-F5344CB8AC3E}">
        <p14:creationId xmlns:p14="http://schemas.microsoft.com/office/powerpoint/2010/main" val="29824559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20</a:t>
            </a:fld>
            <a:endParaRPr lang="zh-CN" altLang="en-US"/>
          </a:p>
        </p:txBody>
      </p:sp>
    </p:spTree>
    <p:extLst>
      <p:ext uri="{BB962C8B-B14F-4D97-AF65-F5344CB8AC3E}">
        <p14:creationId xmlns:p14="http://schemas.microsoft.com/office/powerpoint/2010/main" val="2686757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21</a:t>
            </a:fld>
            <a:endParaRPr lang="zh-CN" altLang="en-US"/>
          </a:p>
        </p:txBody>
      </p:sp>
    </p:spTree>
    <p:extLst>
      <p:ext uri="{BB962C8B-B14F-4D97-AF65-F5344CB8AC3E}">
        <p14:creationId xmlns:p14="http://schemas.microsoft.com/office/powerpoint/2010/main" val="3497868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22</a:t>
            </a:fld>
            <a:endParaRPr lang="zh-CN" altLang="en-US"/>
          </a:p>
        </p:txBody>
      </p:sp>
    </p:spTree>
    <p:extLst>
      <p:ext uri="{BB962C8B-B14F-4D97-AF65-F5344CB8AC3E}">
        <p14:creationId xmlns:p14="http://schemas.microsoft.com/office/powerpoint/2010/main" val="2397384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23</a:t>
            </a:fld>
            <a:endParaRPr lang="zh-CN" altLang="en-US"/>
          </a:p>
        </p:txBody>
      </p:sp>
    </p:spTree>
    <p:extLst>
      <p:ext uri="{BB962C8B-B14F-4D97-AF65-F5344CB8AC3E}">
        <p14:creationId xmlns:p14="http://schemas.microsoft.com/office/powerpoint/2010/main" val="309422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3</a:t>
            </a:fld>
            <a:endParaRPr lang="zh-CN" altLang="en-US"/>
          </a:p>
        </p:txBody>
      </p:sp>
    </p:spTree>
    <p:extLst>
      <p:ext uri="{BB962C8B-B14F-4D97-AF65-F5344CB8AC3E}">
        <p14:creationId xmlns:p14="http://schemas.microsoft.com/office/powerpoint/2010/main" val="3288179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4</a:t>
            </a:fld>
            <a:endParaRPr lang="zh-CN" altLang="en-US"/>
          </a:p>
        </p:txBody>
      </p:sp>
    </p:spTree>
    <p:extLst>
      <p:ext uri="{BB962C8B-B14F-4D97-AF65-F5344CB8AC3E}">
        <p14:creationId xmlns:p14="http://schemas.microsoft.com/office/powerpoint/2010/main" val="3629886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5</a:t>
            </a:fld>
            <a:endParaRPr lang="zh-CN" altLang="en-US"/>
          </a:p>
        </p:txBody>
      </p:sp>
    </p:spTree>
    <p:extLst>
      <p:ext uri="{BB962C8B-B14F-4D97-AF65-F5344CB8AC3E}">
        <p14:creationId xmlns:p14="http://schemas.microsoft.com/office/powerpoint/2010/main" val="3627381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6</a:t>
            </a:fld>
            <a:endParaRPr lang="zh-CN" altLang="en-US"/>
          </a:p>
        </p:txBody>
      </p:sp>
    </p:spTree>
    <p:extLst>
      <p:ext uri="{BB962C8B-B14F-4D97-AF65-F5344CB8AC3E}">
        <p14:creationId xmlns:p14="http://schemas.microsoft.com/office/powerpoint/2010/main" val="662174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7</a:t>
            </a:fld>
            <a:endParaRPr lang="zh-CN" altLang="en-US"/>
          </a:p>
        </p:txBody>
      </p:sp>
    </p:spTree>
    <p:extLst>
      <p:ext uri="{BB962C8B-B14F-4D97-AF65-F5344CB8AC3E}">
        <p14:creationId xmlns:p14="http://schemas.microsoft.com/office/powerpoint/2010/main" val="1328895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8</a:t>
            </a:fld>
            <a:endParaRPr lang="zh-CN" altLang="en-US"/>
          </a:p>
        </p:txBody>
      </p:sp>
    </p:spTree>
    <p:extLst>
      <p:ext uri="{BB962C8B-B14F-4D97-AF65-F5344CB8AC3E}">
        <p14:creationId xmlns:p14="http://schemas.microsoft.com/office/powerpoint/2010/main" val="2011053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39EA89C-CB69-41EC-AB08-638A70A55FA1}" type="slidenum">
              <a:rPr lang="zh-CN" altLang="en-US" smtClean="0"/>
              <a:t>9</a:t>
            </a:fld>
            <a:endParaRPr lang="zh-CN" altLang="en-US"/>
          </a:p>
        </p:txBody>
      </p:sp>
    </p:spTree>
    <p:extLst>
      <p:ext uri="{BB962C8B-B14F-4D97-AF65-F5344CB8AC3E}">
        <p14:creationId xmlns:p14="http://schemas.microsoft.com/office/powerpoint/2010/main" val="1629240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1">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914400" y="2130426"/>
            <a:ext cx="10363200" cy="1470025"/>
          </a:xfrm>
        </p:spPr>
        <p:txBody>
          <a:bodyPr/>
          <a:lstStyle/>
          <a:p>
            <a:r>
              <a:rPr lang="tr-TR" altLang="zh-CN" dirty="0"/>
              <a:t>Freepptbackgrounds.net</a:t>
            </a:r>
            <a:endParaRPr lang="zh-CN" altLang="en-US" dirty="0"/>
          </a:p>
        </p:txBody>
      </p:sp>
      <p:sp>
        <p:nvSpPr>
          <p:cNvPr id="3" name="副标题 2"/>
          <p:cNvSpPr>
            <a:spLocks noGrp="1"/>
          </p:cNvSpPr>
          <p:nvPr>
            <p:ph type="subTitle" idx="1" hasCustomPrompt="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tr-TR" altLang="zh-CN" dirty="0"/>
              <a:t>www.freepptbackgrounds.net</a:t>
            </a:r>
            <a:endParaRPr lang="zh-CN" altLang="en-US" dirty="0"/>
          </a:p>
        </p:txBody>
      </p:sp>
      <p:sp>
        <p:nvSpPr>
          <p:cNvPr id="4" name="日期占位符 3"/>
          <p:cNvSpPr>
            <a:spLocks noGrp="1"/>
          </p:cNvSpPr>
          <p:nvPr>
            <p:ph type="dt" sz="half" idx="10"/>
          </p:nvPr>
        </p:nvSpPr>
        <p:spPr/>
        <p:txBody>
          <a:bodyPr/>
          <a:lstStyle/>
          <a:p>
            <a:fld id="{42AB9F04-B251-415E-AAE6-FA2E5DE1F20D}" type="datetimeFigureOut">
              <a:rPr lang="zh-CN" altLang="en-US" smtClean="0"/>
              <a:t>2023/1/23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116780983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 10">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102737692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de 11">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191292452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lide 12">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8839200" y="206375"/>
            <a:ext cx="2743200" cy="4387851"/>
          </a:xfrm>
        </p:spPr>
        <p:txBody>
          <a:bodyPr vert="eaVert"/>
          <a:lstStyle/>
          <a:p>
            <a:r>
              <a:rPr lang="tr-TR" altLang="zh-CN" dirty="0"/>
              <a:t>Freepptbackgrounds.net</a:t>
            </a:r>
            <a:endParaRPr lang="zh-CN" altLang="en-US" dirty="0"/>
          </a:p>
        </p:txBody>
      </p:sp>
      <p:sp>
        <p:nvSpPr>
          <p:cNvPr id="3" name="竖排文字占位符 2"/>
          <p:cNvSpPr>
            <a:spLocks noGrp="1"/>
          </p:cNvSpPr>
          <p:nvPr>
            <p:ph type="body" orient="vert" idx="1" hasCustomPrompt="1"/>
          </p:nvPr>
        </p:nvSpPr>
        <p:spPr>
          <a:xfrm>
            <a:off x="609600" y="206375"/>
            <a:ext cx="8026400" cy="4387851"/>
          </a:xfrm>
        </p:spPr>
        <p:txBody>
          <a:bodyPr vert="eaVert"/>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419698261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lide 13">
    <p:spTree>
      <p:nvGrpSpPr>
        <p:cNvPr id="1" name=""/>
        <p:cNvGrpSpPr/>
        <p:nvPr/>
      </p:nvGrpSpPr>
      <p:grpSpPr>
        <a:xfrm>
          <a:off x="0" y="0"/>
          <a:ext cx="0" cy="0"/>
          <a:chOff x="0" y="0"/>
          <a:chExt cx="0" cy="0"/>
        </a:xfrm>
      </p:grpSpPr>
    </p:spTree>
    <p:extLst>
      <p:ext uri="{BB962C8B-B14F-4D97-AF65-F5344CB8AC3E}">
        <p14:creationId xmlns:p14="http://schemas.microsoft.com/office/powerpoint/2010/main" val="77688145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Slide 14">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2D66F6-2E01-47FA-B78A-60FAA208440A}"/>
              </a:ext>
            </a:extLst>
          </p:cNvPr>
          <p:cNvSpPr>
            <a:spLocks noGrp="1"/>
          </p:cNvSpPr>
          <p:nvPr>
            <p:ph type="title" hasCustomPrompt="1"/>
          </p:nvPr>
        </p:nvSpPr>
        <p:spPr/>
        <p:txBody>
          <a:bodyPr/>
          <a:lstStyle/>
          <a:p>
            <a:r>
              <a:rPr lang="tr-TR" altLang="zh-CN" dirty="0"/>
              <a:t>Freepptbackgrounds.net</a:t>
            </a:r>
            <a:endParaRPr lang="zh-CN" altLang="en-US" dirty="0"/>
          </a:p>
        </p:txBody>
      </p:sp>
      <p:sp>
        <p:nvSpPr>
          <p:cNvPr id="5" name="灯片编号占位符 4">
            <a:extLst>
              <a:ext uri="{FF2B5EF4-FFF2-40B4-BE49-F238E27FC236}">
                <a16:creationId xmlns:a16="http://schemas.microsoft.com/office/drawing/2014/main" id="{D3A120F4-C8ED-49F0-A9BD-F027D13EC83F}"/>
              </a:ext>
            </a:extLst>
          </p:cNvPr>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124940011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274787202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lide 3">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963084" y="4406901"/>
            <a:ext cx="10363200" cy="1362075"/>
          </a:xfrm>
        </p:spPr>
        <p:txBody>
          <a:bodyPr anchor="t"/>
          <a:lstStyle>
            <a:lvl1pPr algn="l">
              <a:defRPr sz="5333" b="1" cap="all"/>
            </a:lvl1pPr>
          </a:lstStyle>
          <a:p>
            <a:r>
              <a:rPr lang="tr-TR" altLang="zh-CN" dirty="0"/>
              <a:t>Freepptbackgrounds.net</a:t>
            </a:r>
            <a:endParaRPr lang="zh-CN" altLang="en-US" dirty="0"/>
          </a:p>
        </p:txBody>
      </p:sp>
      <p:sp>
        <p:nvSpPr>
          <p:cNvPr id="3" name="文本占位符 2"/>
          <p:cNvSpPr>
            <a:spLocks noGrp="1"/>
          </p:cNvSpPr>
          <p:nvPr>
            <p:ph type="body" idx="1" hasCustomPrompt="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tr-TR" altLang="zh-CN" dirty="0"/>
              <a:t>www.freepptbackgrounds.net</a:t>
            </a:r>
            <a:endParaRPr lang="zh-CN" altLang="en-US" dirty="0"/>
          </a:p>
        </p:txBody>
      </p:sp>
      <p:sp>
        <p:nvSpPr>
          <p:cNvPr id="4" name="日期占位符 3"/>
          <p:cNvSpPr>
            <a:spLocks noGrp="1"/>
          </p:cNvSpPr>
          <p:nvPr>
            <p:ph type="dt" sz="half" idx="10"/>
          </p:nvPr>
        </p:nvSpPr>
        <p:spPr/>
        <p:txBody>
          <a:bodyPr/>
          <a:lstStyle/>
          <a:p>
            <a:fld id="{42AB9F04-B251-415E-AAE6-FA2E5DE1F20D}" type="datetimeFigureOut">
              <a:rPr lang="zh-CN" altLang="en-US" smtClean="0"/>
              <a:t>2023/1/23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342819544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Slide 4">
    <p:spTree>
      <p:nvGrpSpPr>
        <p:cNvPr id="1" name=""/>
        <p:cNvGrpSpPr/>
        <p:nvPr/>
      </p:nvGrpSpPr>
      <p:grpSpPr>
        <a:xfrm>
          <a:off x="0" y="0"/>
          <a:ext cx="0" cy="0"/>
          <a:chOff x="0" y="0"/>
          <a:chExt cx="0" cy="0"/>
        </a:xfrm>
      </p:grpSpPr>
      <p:sp>
        <p:nvSpPr>
          <p:cNvPr id="2" name="标题 1"/>
          <p:cNvSpPr>
            <a:spLocks noGrp="1"/>
          </p:cNvSpPr>
          <p:nvPr>
            <p:ph type="title" hasCustomPrompt="1"/>
          </p:nvPr>
        </p:nvSpPr>
        <p:spPr/>
        <p:txBody>
          <a:bodyPr/>
          <a:lstStyle/>
          <a:p>
            <a:r>
              <a:rPr lang="tr-TR" altLang="zh-CN" dirty="0"/>
              <a:t>Freepptbackgrounds.net</a:t>
            </a:r>
            <a:endParaRPr lang="zh-CN" altLang="en-US" dirty="0"/>
          </a:p>
        </p:txBody>
      </p:sp>
      <p:sp>
        <p:nvSpPr>
          <p:cNvPr id="3" name="内容占位符 2"/>
          <p:cNvSpPr>
            <a:spLocks noGrp="1"/>
          </p:cNvSpPr>
          <p:nvPr>
            <p:ph sz="half" idx="1" hasCustomPrompt="1"/>
          </p:nvPr>
        </p:nvSpPr>
        <p:spPr>
          <a:xfrm>
            <a:off x="609600" y="1200151"/>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4" name="内容占位符 3"/>
          <p:cNvSpPr>
            <a:spLocks noGrp="1"/>
          </p:cNvSpPr>
          <p:nvPr>
            <p:ph sz="half" idx="2" hasCustomPrompt="1"/>
          </p:nvPr>
        </p:nvSpPr>
        <p:spPr>
          <a:xfrm>
            <a:off x="6197600" y="1200151"/>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5" name="日期占位符 4"/>
          <p:cNvSpPr>
            <a:spLocks noGrp="1"/>
          </p:cNvSpPr>
          <p:nvPr>
            <p:ph type="dt" sz="half" idx="10"/>
          </p:nvPr>
        </p:nvSpPr>
        <p:spPr/>
        <p:txBody>
          <a:bodyPr/>
          <a:lstStyle/>
          <a:p>
            <a:fld id="{42AB9F04-B251-415E-AAE6-FA2E5DE1F20D}" type="datetimeFigureOut">
              <a:rPr lang="zh-CN" altLang="en-US" smtClean="0"/>
              <a:t>2023/1/23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122852630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lide 5">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09600" y="274639"/>
            <a:ext cx="10972800" cy="1143000"/>
          </a:xfrm>
        </p:spPr>
        <p:txBody>
          <a:bodyPr/>
          <a:lstStyle>
            <a:lvl1pPr>
              <a:defRPr/>
            </a:lvl1pPr>
          </a:lstStyle>
          <a:p>
            <a:r>
              <a:rPr lang="tr-TR" altLang="zh-CN" dirty="0"/>
              <a:t>Freepptbackgrounds.net</a:t>
            </a:r>
            <a:endParaRPr lang="zh-CN" altLang="en-US" dirty="0"/>
          </a:p>
        </p:txBody>
      </p:sp>
      <p:sp>
        <p:nvSpPr>
          <p:cNvPr id="3" name="文本占位符 2"/>
          <p:cNvSpPr>
            <a:spLocks noGrp="1"/>
          </p:cNvSpPr>
          <p:nvPr>
            <p:ph type="body" idx="1" hasCustomPrompt="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tr-TR" altLang="zh-CN" dirty="0"/>
              <a:t>www.freepptbackgrounds.net</a:t>
            </a:r>
            <a:endParaRPr lang="zh-CN" altLang="en-US" dirty="0"/>
          </a:p>
        </p:txBody>
      </p:sp>
      <p:sp>
        <p:nvSpPr>
          <p:cNvPr id="4" name="内容占位符 3"/>
          <p:cNvSpPr>
            <a:spLocks noGrp="1"/>
          </p:cNvSpPr>
          <p:nvPr>
            <p:ph sz="half" idx="2" hasCustomPrompt="1"/>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5" name="文本占位符 4"/>
          <p:cNvSpPr>
            <a:spLocks noGrp="1"/>
          </p:cNvSpPr>
          <p:nvPr>
            <p:ph type="body" sz="quarter" idx="3" hasCustomPrompt="1"/>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tr-TR" altLang="zh-CN" dirty="0"/>
              <a:t>www.freepptbackgrounds.net</a:t>
            </a:r>
            <a:endParaRPr lang="zh-CN" altLang="en-US" dirty="0"/>
          </a:p>
        </p:txBody>
      </p:sp>
      <p:sp>
        <p:nvSpPr>
          <p:cNvPr id="6" name="内容占位符 5"/>
          <p:cNvSpPr>
            <a:spLocks noGrp="1"/>
          </p:cNvSpPr>
          <p:nvPr>
            <p:ph sz="quarter" idx="4" hasCustomPrompt="1"/>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7" name="日期占位符 6"/>
          <p:cNvSpPr>
            <a:spLocks noGrp="1"/>
          </p:cNvSpPr>
          <p:nvPr>
            <p:ph type="dt" sz="half" idx="10"/>
          </p:nvPr>
        </p:nvSpPr>
        <p:spPr/>
        <p:txBody>
          <a:bodyPr/>
          <a:lstStyle/>
          <a:p>
            <a:fld id="{42AB9F04-B251-415E-AAE6-FA2E5DE1F20D}" type="datetimeFigureOut">
              <a:rPr lang="zh-CN" altLang="en-US" smtClean="0"/>
              <a:t>2023/1/23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243D47C-A663-4E48-8C72-BA1D6509F2FF}" type="slidenum">
              <a:rPr lang="zh-CN" altLang="en-US" smtClean="0"/>
              <a:t>‹#›</a:t>
            </a:fld>
            <a:endParaRPr lang="zh-CN" altLang="en-US"/>
          </a:p>
        </p:txBody>
      </p:sp>
      <p:sp>
        <p:nvSpPr>
          <p:cNvPr id="11" name="矩形 10"/>
          <p:cNvSpPr/>
          <p:nvPr userDrawn="1"/>
        </p:nvSpPr>
        <p:spPr>
          <a:xfrm>
            <a:off x="10154028" y="3230725"/>
            <a:ext cx="775136" cy="246221"/>
          </a:xfrm>
          <a:prstGeom prst="rect">
            <a:avLst/>
          </a:prstGeom>
        </p:spPr>
        <p:txBody>
          <a:bodyPr wrap="square">
            <a:spAutoFit/>
          </a:bodyPr>
          <a:lstStyle/>
          <a:p>
            <a:r>
              <a:rPr lang="en-US" altLang="zh-CN" sz="100" dirty="0">
                <a:solidFill>
                  <a:prstClr val="white"/>
                </a:solidFill>
                <a:ea typeface="宋体"/>
              </a:rPr>
              <a:t>PPT</a:t>
            </a:r>
            <a:r>
              <a:rPr lang="zh-CN" altLang="en-US" sz="100" dirty="0">
                <a:solidFill>
                  <a:prstClr val="white"/>
                </a:solidFill>
                <a:ea typeface="宋体"/>
              </a:rPr>
              <a:t>模板下载：</a:t>
            </a:r>
            <a:r>
              <a:rPr lang="en-US" altLang="zh-CN" sz="100" dirty="0">
                <a:solidFill>
                  <a:prstClr val="white"/>
                </a:solidFill>
                <a:ea typeface="宋体"/>
              </a:rPr>
              <a:t>www.1ppt.com/moban/     </a:t>
            </a:r>
            <a:r>
              <a:rPr lang="zh-CN" altLang="en-US" sz="100" dirty="0">
                <a:solidFill>
                  <a:prstClr val="white"/>
                </a:solidFill>
                <a:ea typeface="宋体"/>
              </a:rPr>
              <a:t>行业</a:t>
            </a:r>
            <a:r>
              <a:rPr lang="en-US" altLang="zh-CN" sz="100" dirty="0">
                <a:solidFill>
                  <a:prstClr val="white"/>
                </a:solidFill>
                <a:ea typeface="宋体"/>
              </a:rPr>
              <a:t>PPT</a:t>
            </a:r>
            <a:r>
              <a:rPr lang="zh-CN" altLang="en-US" sz="100" dirty="0">
                <a:solidFill>
                  <a:prstClr val="white"/>
                </a:solidFill>
                <a:ea typeface="宋体"/>
              </a:rPr>
              <a:t>模板：</a:t>
            </a:r>
            <a:r>
              <a:rPr lang="en-US" altLang="zh-CN" sz="100" dirty="0">
                <a:solidFill>
                  <a:prstClr val="white"/>
                </a:solidFill>
                <a:ea typeface="宋体"/>
              </a:rPr>
              <a:t>www.1ppt.com/hangye/ </a:t>
            </a:r>
          </a:p>
          <a:p>
            <a:r>
              <a:rPr lang="zh-CN" altLang="en-US" sz="100" dirty="0">
                <a:solidFill>
                  <a:prstClr val="white"/>
                </a:solidFill>
                <a:ea typeface="宋体"/>
              </a:rPr>
              <a:t>节日</a:t>
            </a:r>
            <a:r>
              <a:rPr lang="en-US" altLang="zh-CN" sz="100" dirty="0">
                <a:solidFill>
                  <a:prstClr val="white"/>
                </a:solidFill>
                <a:ea typeface="宋体"/>
              </a:rPr>
              <a:t>PPT</a:t>
            </a:r>
            <a:r>
              <a:rPr lang="zh-CN" altLang="en-US" sz="100" dirty="0">
                <a:solidFill>
                  <a:prstClr val="white"/>
                </a:solidFill>
                <a:ea typeface="宋体"/>
              </a:rPr>
              <a:t>模板：</a:t>
            </a:r>
            <a:r>
              <a:rPr lang="en-US" altLang="zh-CN" sz="100" dirty="0">
                <a:solidFill>
                  <a:prstClr val="white"/>
                </a:solidFill>
                <a:ea typeface="宋体"/>
              </a:rPr>
              <a:t>www.1ppt.com/jieri/           PPT</a:t>
            </a:r>
            <a:r>
              <a:rPr lang="zh-CN" altLang="en-US" sz="100" dirty="0">
                <a:solidFill>
                  <a:prstClr val="white"/>
                </a:solidFill>
                <a:ea typeface="宋体"/>
              </a:rPr>
              <a:t>素材下载：</a:t>
            </a:r>
            <a:r>
              <a:rPr lang="en-US" altLang="zh-CN" sz="100" dirty="0">
                <a:solidFill>
                  <a:prstClr val="white"/>
                </a:solidFill>
                <a:ea typeface="宋体"/>
              </a:rPr>
              <a:t>www.1ppt.com/sucai/</a:t>
            </a:r>
          </a:p>
          <a:p>
            <a:r>
              <a:rPr lang="en-US" altLang="zh-CN" sz="100" dirty="0">
                <a:solidFill>
                  <a:prstClr val="white"/>
                </a:solidFill>
                <a:ea typeface="宋体"/>
              </a:rPr>
              <a:t>PPT</a:t>
            </a:r>
            <a:r>
              <a:rPr lang="zh-CN" altLang="en-US" sz="100" dirty="0">
                <a:solidFill>
                  <a:prstClr val="white"/>
                </a:solidFill>
                <a:ea typeface="宋体"/>
              </a:rPr>
              <a:t>背景图片：</a:t>
            </a:r>
            <a:r>
              <a:rPr lang="en-US" altLang="zh-CN" sz="100" dirty="0">
                <a:solidFill>
                  <a:prstClr val="white"/>
                </a:solidFill>
                <a:ea typeface="宋体"/>
              </a:rPr>
              <a:t>www.1ppt.com/beijing/      PPT</a:t>
            </a:r>
            <a:r>
              <a:rPr lang="zh-CN" altLang="en-US" sz="100" dirty="0">
                <a:solidFill>
                  <a:prstClr val="white"/>
                </a:solidFill>
                <a:ea typeface="宋体"/>
              </a:rPr>
              <a:t>图表下载：</a:t>
            </a:r>
            <a:r>
              <a:rPr lang="en-US" altLang="zh-CN" sz="100" dirty="0">
                <a:solidFill>
                  <a:prstClr val="white"/>
                </a:solidFill>
                <a:ea typeface="宋体"/>
              </a:rPr>
              <a:t>www.1ppt.com/tubiao/      </a:t>
            </a:r>
          </a:p>
          <a:p>
            <a:r>
              <a:rPr lang="zh-CN" altLang="en-US" sz="100" dirty="0">
                <a:solidFill>
                  <a:prstClr val="white"/>
                </a:solidFill>
                <a:ea typeface="宋体"/>
              </a:rPr>
              <a:t>优秀</a:t>
            </a:r>
            <a:r>
              <a:rPr lang="en-US" altLang="zh-CN" sz="100" dirty="0">
                <a:solidFill>
                  <a:prstClr val="white"/>
                </a:solidFill>
                <a:ea typeface="宋体"/>
              </a:rPr>
              <a:t>PPT</a:t>
            </a:r>
            <a:r>
              <a:rPr lang="zh-CN" altLang="en-US" sz="100" dirty="0">
                <a:solidFill>
                  <a:prstClr val="white"/>
                </a:solidFill>
                <a:ea typeface="宋体"/>
              </a:rPr>
              <a:t>下载：</a:t>
            </a:r>
            <a:r>
              <a:rPr lang="en-US" altLang="zh-CN" sz="100" dirty="0">
                <a:solidFill>
                  <a:prstClr val="white"/>
                </a:solidFill>
                <a:ea typeface="宋体"/>
              </a:rPr>
              <a:t>www.1ppt.com/xiazai/        PPT</a:t>
            </a:r>
            <a:r>
              <a:rPr lang="zh-CN" altLang="en-US" sz="100" dirty="0">
                <a:solidFill>
                  <a:prstClr val="white"/>
                </a:solidFill>
                <a:ea typeface="宋体"/>
              </a:rPr>
              <a:t>教程： </a:t>
            </a:r>
            <a:r>
              <a:rPr lang="en-US" altLang="zh-CN" sz="100" dirty="0">
                <a:solidFill>
                  <a:prstClr val="white"/>
                </a:solidFill>
                <a:ea typeface="宋体"/>
              </a:rPr>
              <a:t>www.1ppt.com/powerpoint/      </a:t>
            </a:r>
          </a:p>
          <a:p>
            <a:r>
              <a:rPr lang="en-US" altLang="zh-CN" sz="100" dirty="0">
                <a:solidFill>
                  <a:prstClr val="white"/>
                </a:solidFill>
                <a:ea typeface="宋体"/>
              </a:rPr>
              <a:t>Word</a:t>
            </a:r>
            <a:r>
              <a:rPr lang="zh-CN" altLang="en-US" sz="100" dirty="0">
                <a:solidFill>
                  <a:prstClr val="white"/>
                </a:solidFill>
                <a:ea typeface="宋体"/>
              </a:rPr>
              <a:t>教程： </a:t>
            </a:r>
            <a:r>
              <a:rPr lang="en-US" altLang="zh-CN" sz="100" dirty="0">
                <a:solidFill>
                  <a:prstClr val="white"/>
                </a:solidFill>
                <a:ea typeface="宋体"/>
              </a:rPr>
              <a:t>www.1ppt.com/word/              Excel</a:t>
            </a:r>
            <a:r>
              <a:rPr lang="zh-CN" altLang="en-US" sz="100" dirty="0">
                <a:solidFill>
                  <a:prstClr val="white"/>
                </a:solidFill>
                <a:ea typeface="宋体"/>
              </a:rPr>
              <a:t>教程：</a:t>
            </a:r>
            <a:r>
              <a:rPr lang="en-US" altLang="zh-CN" sz="100" dirty="0">
                <a:solidFill>
                  <a:prstClr val="white"/>
                </a:solidFill>
                <a:ea typeface="宋体"/>
              </a:rPr>
              <a:t>www.1ppt.com/excel/  </a:t>
            </a:r>
          </a:p>
          <a:p>
            <a:r>
              <a:rPr lang="zh-CN" altLang="en-US" sz="100" dirty="0">
                <a:solidFill>
                  <a:prstClr val="white"/>
                </a:solidFill>
                <a:ea typeface="宋体"/>
              </a:rPr>
              <a:t>资料下载：</a:t>
            </a:r>
            <a:r>
              <a:rPr lang="en-US" altLang="zh-CN" sz="100" dirty="0">
                <a:solidFill>
                  <a:prstClr val="white"/>
                </a:solidFill>
                <a:ea typeface="宋体"/>
              </a:rPr>
              <a:t>www.1ppt.com/ziliao/                PPT</a:t>
            </a:r>
            <a:r>
              <a:rPr lang="zh-CN" altLang="en-US" sz="100" dirty="0">
                <a:solidFill>
                  <a:prstClr val="white"/>
                </a:solidFill>
                <a:ea typeface="宋体"/>
              </a:rPr>
              <a:t>课件下载：</a:t>
            </a:r>
            <a:r>
              <a:rPr lang="en-US" altLang="zh-CN" sz="100" dirty="0">
                <a:solidFill>
                  <a:prstClr val="white"/>
                </a:solidFill>
                <a:ea typeface="宋体"/>
              </a:rPr>
              <a:t>www.1ppt.com/kejian/ </a:t>
            </a:r>
          </a:p>
          <a:p>
            <a:r>
              <a:rPr lang="zh-CN" altLang="en-US" sz="100" dirty="0">
                <a:solidFill>
                  <a:prstClr val="white"/>
                </a:solidFill>
                <a:ea typeface="宋体"/>
              </a:rPr>
              <a:t>范文下载：</a:t>
            </a:r>
            <a:r>
              <a:rPr lang="en-US" altLang="zh-CN" sz="100" dirty="0">
                <a:solidFill>
                  <a:prstClr val="white"/>
                </a:solidFill>
                <a:ea typeface="宋体"/>
              </a:rPr>
              <a:t>www.1ppt.com/fanwen/             </a:t>
            </a:r>
            <a:r>
              <a:rPr lang="zh-CN" altLang="en-US" sz="100" dirty="0">
                <a:solidFill>
                  <a:prstClr val="white"/>
                </a:solidFill>
                <a:ea typeface="宋体"/>
              </a:rPr>
              <a:t>试卷下载：</a:t>
            </a:r>
            <a:r>
              <a:rPr lang="en-US" altLang="zh-CN" sz="100" dirty="0">
                <a:solidFill>
                  <a:prstClr val="white"/>
                </a:solidFill>
                <a:ea typeface="宋体"/>
              </a:rPr>
              <a:t>www.1ppt.com/shiti/  </a:t>
            </a:r>
          </a:p>
          <a:p>
            <a:r>
              <a:rPr lang="zh-CN" altLang="en-US" sz="100" dirty="0">
                <a:solidFill>
                  <a:prstClr val="white"/>
                </a:solidFill>
                <a:ea typeface="宋体"/>
              </a:rPr>
              <a:t>教案下载：</a:t>
            </a:r>
            <a:r>
              <a:rPr lang="en-US" altLang="zh-CN" sz="100" dirty="0">
                <a:solidFill>
                  <a:prstClr val="white"/>
                </a:solidFill>
                <a:ea typeface="宋体"/>
              </a:rPr>
              <a:t>www.1ppt.com/jiaoan/        </a:t>
            </a:r>
          </a:p>
          <a:p>
            <a:r>
              <a:rPr lang="zh-CN" altLang="en-US" sz="100" dirty="0">
                <a:solidFill>
                  <a:prstClr val="white"/>
                </a:solidFill>
                <a:ea typeface="宋体"/>
              </a:rPr>
              <a:t>字体下载：</a:t>
            </a:r>
            <a:r>
              <a:rPr lang="en-US" altLang="zh-CN" sz="100" dirty="0">
                <a:solidFill>
                  <a:prstClr val="white"/>
                </a:solidFill>
                <a:ea typeface="宋体"/>
              </a:rPr>
              <a:t>www.1ppt.com/ziti/</a:t>
            </a:r>
          </a:p>
          <a:p>
            <a:r>
              <a:rPr lang="en-US" altLang="zh-CN" sz="100" dirty="0">
                <a:solidFill>
                  <a:prstClr val="white"/>
                </a:solidFill>
                <a:ea typeface="宋体"/>
              </a:rPr>
              <a:t> </a:t>
            </a:r>
            <a:endParaRPr lang="zh-CN" altLang="en-US" sz="100" dirty="0">
              <a:solidFill>
                <a:prstClr val="white"/>
              </a:solidFill>
              <a:ea typeface="宋体"/>
            </a:endParaRPr>
          </a:p>
        </p:txBody>
      </p:sp>
    </p:spTree>
    <p:extLst>
      <p:ext uri="{BB962C8B-B14F-4D97-AF65-F5344CB8AC3E}">
        <p14:creationId xmlns:p14="http://schemas.microsoft.com/office/powerpoint/2010/main" val="71540850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30464444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Slide 7">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361505432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lide 8">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89230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9">
    <p:spTree>
      <p:nvGrpSpPr>
        <p:cNvPr id="1" name=""/>
        <p:cNvGrpSpPr/>
        <p:nvPr/>
      </p:nvGrpSpPr>
      <p:grpSpPr>
        <a:xfrm>
          <a:off x="0" y="0"/>
          <a:ext cx="0" cy="0"/>
          <a:chOff x="0" y="0"/>
          <a:chExt cx="0" cy="0"/>
        </a:xfrm>
      </p:grpSpPr>
      <p:sp>
        <p:nvSpPr>
          <p:cNvPr id="4" name="文本占位符 3"/>
          <p:cNvSpPr>
            <a:spLocks noGrp="1"/>
          </p:cNvSpPr>
          <p:nvPr>
            <p:ph type="body" sz="half" idx="2" hasCustomPrompt="1"/>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tr-TR" altLang="zh-CN" dirty="0"/>
              <a:t>Freepptbackgrounds.net</a:t>
            </a:r>
            <a:endParaRPr lang="zh-CN" altLang="en-US" dirty="0"/>
          </a:p>
        </p:txBody>
      </p:sp>
      <p:sp>
        <p:nvSpPr>
          <p:cNvPr id="7" name="灯片编号占位符 6"/>
          <p:cNvSpPr>
            <a:spLocks noGrp="1"/>
          </p:cNvSpPr>
          <p:nvPr>
            <p:ph type="sldNum" sz="quarter" idx="12"/>
          </p:nvPr>
        </p:nvSpPr>
        <p:spPr/>
        <p:txBody>
          <a:body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162084683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tr-TR" altLang="zh-CN" dirty="0"/>
              <a:t>Freepptbackgrounds.net</a:t>
            </a:r>
            <a:endParaRPr lang="zh-CN" altLang="en-US" dirty="0"/>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ltLang="zh-CN" dirty="0"/>
              <a:t>Download free</a:t>
            </a:r>
            <a:endParaRPr lang="tr-TR" altLang="zh-CN" dirty="0"/>
          </a:p>
          <a:p>
            <a:pPr lvl="1"/>
            <a:r>
              <a:rPr lang="en-US" altLang="zh-CN" dirty="0" err="1"/>
              <a:t>Powerpoint</a:t>
            </a:r>
            <a:r>
              <a:rPr lang="en-US" altLang="zh-CN" dirty="0"/>
              <a:t> Template</a:t>
            </a:r>
            <a:endParaRPr lang="tr-TR" altLang="zh-CN" dirty="0"/>
          </a:p>
          <a:p>
            <a:pPr lvl="2"/>
            <a:r>
              <a:rPr lang="en-US" altLang="zh-CN" dirty="0"/>
              <a:t>and </a:t>
            </a:r>
            <a:endParaRPr lang="tr-TR" altLang="zh-CN" dirty="0"/>
          </a:p>
          <a:p>
            <a:pPr lvl="3"/>
            <a:r>
              <a:rPr lang="en-US" altLang="zh-CN" dirty="0"/>
              <a:t>Google slides</a:t>
            </a:r>
            <a:endParaRPr lang="tr-TR" altLang="zh-CN" dirty="0"/>
          </a:p>
          <a:p>
            <a:pPr lvl="4"/>
            <a:r>
              <a:rPr lang="en-US" altLang="zh-CN" dirty="0"/>
              <a:t>Presentation for you.</a:t>
            </a:r>
            <a:endParaRPr lang="zh-CN" altLang="en-US" dirty="0"/>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42AB9F04-B251-415E-AAE6-FA2E5DE1F20D}" type="datetimeFigureOut">
              <a:rPr lang="zh-CN" altLang="en-US" smtClean="0"/>
              <a:t>2023/1/23</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243D47C-A663-4E48-8C72-BA1D6509F2FF}" type="slidenum">
              <a:rPr lang="zh-CN" altLang="en-US" smtClean="0"/>
              <a:t>‹#›</a:t>
            </a:fld>
            <a:endParaRPr lang="zh-CN" altLang="en-US"/>
          </a:p>
        </p:txBody>
      </p:sp>
    </p:spTree>
    <p:extLst>
      <p:ext uri="{BB962C8B-B14F-4D97-AF65-F5344CB8AC3E}">
        <p14:creationId xmlns:p14="http://schemas.microsoft.com/office/powerpoint/2010/main" val="4149064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zh-CN"/>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1">
            <a:extLst>
              <a:ext uri="{FF2B5EF4-FFF2-40B4-BE49-F238E27FC236}">
                <a16:creationId xmlns:a16="http://schemas.microsoft.com/office/drawing/2014/main" id="{E554A573-99C5-44C2-8D28-251DDC15F94B}"/>
              </a:ext>
            </a:extLst>
          </p:cNvPr>
          <p:cNvSpPr txBox="1">
            <a:spLocks/>
          </p:cNvSpPr>
          <p:nvPr/>
        </p:nvSpPr>
        <p:spPr>
          <a:xfrm>
            <a:off x="0" y="2553783"/>
            <a:ext cx="12192000" cy="1750434"/>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altLang="zh-CN" sz="8000" dirty="0">
                <a:latin typeface="+mj-lt"/>
              </a:rPr>
              <a:t> </a:t>
            </a:r>
            <a:r>
              <a:rPr lang="en-US" altLang="zh-CN" sz="9600" dirty="0">
                <a:latin typeface="+mj-lt"/>
              </a:rPr>
              <a:t>Safety Culture</a:t>
            </a:r>
            <a:endParaRPr lang="zh-CN" altLang="en-US" sz="8000" dirty="0">
              <a:latin typeface="+mj-lt"/>
            </a:endParaRPr>
          </a:p>
        </p:txBody>
      </p:sp>
      <p:pic>
        <p:nvPicPr>
          <p:cNvPr id="4" name="Picture 3" descr="Shape&#10;&#10;Description automatically generated with medium confidence">
            <a:extLst>
              <a:ext uri="{FF2B5EF4-FFF2-40B4-BE49-F238E27FC236}">
                <a16:creationId xmlns:a16="http://schemas.microsoft.com/office/drawing/2014/main" id="{672C7582-42FC-C8A2-7553-6C59D810BF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70784" y="774652"/>
            <a:ext cx="6450431" cy="1577131"/>
          </a:xfrm>
          <a:prstGeom prst="rect">
            <a:avLst/>
          </a:prstGeom>
        </p:spPr>
      </p:pic>
    </p:spTree>
    <p:extLst>
      <p:ext uri="{BB962C8B-B14F-4D97-AF65-F5344CB8AC3E}">
        <p14:creationId xmlns:p14="http://schemas.microsoft.com/office/powerpoint/2010/main" val="225067400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AC409663-AE41-4AC9-B96D-67DED79B83E8}"/>
              </a:ext>
            </a:extLst>
          </p:cNvPr>
          <p:cNvSpPr txBox="1">
            <a:spLocks/>
          </p:cNvSpPr>
          <p:nvPr/>
        </p:nvSpPr>
        <p:spPr>
          <a:xfrm>
            <a:off x="1951383" y="818334"/>
            <a:ext cx="8564218"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tr-TR" altLang="zh-CN" sz="4000" dirty="0">
                <a:latin typeface="+mj-lt"/>
              </a:rPr>
              <a:t>PART 4</a:t>
            </a:r>
            <a:endParaRPr lang="zh-CN" altLang="en-US" sz="4800" dirty="0">
              <a:latin typeface="+mj-lt"/>
            </a:endParaRPr>
          </a:p>
        </p:txBody>
      </p:sp>
      <p:sp>
        <p:nvSpPr>
          <p:cNvPr id="5" name="标题 1">
            <a:extLst>
              <a:ext uri="{FF2B5EF4-FFF2-40B4-BE49-F238E27FC236}">
                <a16:creationId xmlns:a16="http://schemas.microsoft.com/office/drawing/2014/main" id="{AC409663-AE41-4AC9-B96D-67DED79B83E8}"/>
              </a:ext>
            </a:extLst>
          </p:cNvPr>
          <p:cNvSpPr txBox="1">
            <a:spLocks/>
          </p:cNvSpPr>
          <p:nvPr/>
        </p:nvSpPr>
        <p:spPr>
          <a:xfrm>
            <a:off x="0" y="1841806"/>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altLang="zh-CN" sz="8000" dirty="0">
                <a:latin typeface="+mj-lt"/>
              </a:rPr>
              <a:t>CHALLENGE</a:t>
            </a:r>
            <a:endParaRPr lang="zh-CN" altLang="en-US" sz="9600" dirty="0">
              <a:latin typeface="+mj-lt"/>
            </a:endParaRPr>
          </a:p>
        </p:txBody>
      </p:sp>
      <p:sp>
        <p:nvSpPr>
          <p:cNvPr id="2" name="标题 1">
            <a:extLst>
              <a:ext uri="{FF2B5EF4-FFF2-40B4-BE49-F238E27FC236}">
                <a16:creationId xmlns:a16="http://schemas.microsoft.com/office/drawing/2014/main" id="{00A17422-0C9A-DC05-3D6E-32223FE13528}"/>
              </a:ext>
            </a:extLst>
          </p:cNvPr>
          <p:cNvSpPr txBox="1">
            <a:spLocks/>
          </p:cNvSpPr>
          <p:nvPr/>
        </p:nvSpPr>
        <p:spPr>
          <a:xfrm>
            <a:off x="-1" y="3038560"/>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sz="2400" i="1" dirty="0">
                <a:solidFill>
                  <a:srgbClr val="002060"/>
                </a:solidFill>
                <a:effectLst/>
              </a:rPr>
              <a:t>invite (someone) to engage</a:t>
            </a:r>
            <a:endParaRPr lang="zh-CN" altLang="en-US" sz="11500" i="1" dirty="0">
              <a:solidFill>
                <a:srgbClr val="002060"/>
              </a:solidFill>
              <a:latin typeface="+mj-lt"/>
            </a:endParaRPr>
          </a:p>
        </p:txBody>
      </p:sp>
      <p:pic>
        <p:nvPicPr>
          <p:cNvPr id="3" name="Picture 2" descr="Shape">
            <a:extLst>
              <a:ext uri="{FF2B5EF4-FFF2-40B4-BE49-F238E27FC236}">
                <a16:creationId xmlns:a16="http://schemas.microsoft.com/office/drawing/2014/main" id="{35722B28-D1CA-1D28-782E-F49D24B0C7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63" y="185301"/>
            <a:ext cx="3193778" cy="780879"/>
          </a:xfrm>
          <a:prstGeom prst="rect">
            <a:avLst/>
          </a:prstGeom>
        </p:spPr>
      </p:pic>
    </p:spTree>
    <p:extLst>
      <p:ext uri="{BB962C8B-B14F-4D97-AF65-F5344CB8AC3E}">
        <p14:creationId xmlns:p14="http://schemas.microsoft.com/office/powerpoint/2010/main" val="310069296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par>
                          <p:cTn id="8" fill="hold">
                            <p:stCondLst>
                              <p:cond delay="1000"/>
                            </p:stCondLst>
                            <p:childTnLst>
                              <p:par>
                                <p:cTn id="9" presetID="26" presetClass="emph" presetSubtype="0" fill="hold" grpId="1" nodeType="afterEffect">
                                  <p:stCondLst>
                                    <p:cond delay="0"/>
                                  </p:stCondLst>
                                  <p:childTnLst>
                                    <p:animEffect transition="out" filter="fade">
                                      <p:cBhvr>
                                        <p:cTn id="10" dur="500" tmFilter="0, 0; .2, .5; .8, .5; 1, 0"/>
                                        <p:tgtEl>
                                          <p:spTgt spid="4"/>
                                        </p:tgtEl>
                                      </p:cBhvr>
                                    </p:animEffect>
                                    <p:animScale>
                                      <p:cBhvr>
                                        <p:cTn id="11" dur="250" autoRev="1" fill="hold"/>
                                        <p:tgtEl>
                                          <p:spTgt spid="4"/>
                                        </p:tgtEl>
                                      </p:cBhvr>
                                      <p:by x="105000" y="105000"/>
                                    </p:animScale>
                                  </p:childTnLst>
                                </p:cTn>
                              </p:par>
                            </p:childTnLst>
                          </p:cTn>
                        </p:par>
                        <p:par>
                          <p:cTn id="12" fill="hold">
                            <p:stCondLst>
                              <p:cond delay="1500"/>
                            </p:stCondLst>
                            <p:childTnLst>
                              <p:par>
                                <p:cTn id="13" presetID="16" presetClass="entr" presetSubtype="37"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outVertical)">
                                      <p:cBhvr>
                                        <p:cTn id="15" dur="1000"/>
                                        <p:tgtEl>
                                          <p:spTgt spid="5"/>
                                        </p:tgtEl>
                                      </p:cBhvr>
                                    </p:animEffect>
                                  </p:childTnLst>
                                </p:cTn>
                              </p:par>
                            </p:childTnLst>
                          </p:cTn>
                        </p:par>
                        <p:par>
                          <p:cTn id="16" fill="hold">
                            <p:stCondLst>
                              <p:cond delay="2500"/>
                            </p:stCondLst>
                            <p:childTnLst>
                              <p:par>
                                <p:cTn id="17" presetID="26" presetClass="emph" presetSubtype="0" fill="hold" grpId="1" nodeType="afterEffect">
                                  <p:stCondLst>
                                    <p:cond delay="0"/>
                                  </p:stCondLst>
                                  <p:childTnLst>
                                    <p:animEffect transition="out" filter="fade">
                                      <p:cBhvr>
                                        <p:cTn id="18" dur="500" tmFilter="0, 0; .2, .5; .8, .5; 1, 0"/>
                                        <p:tgtEl>
                                          <p:spTgt spid="5"/>
                                        </p:tgtEl>
                                      </p:cBhvr>
                                    </p:animEffect>
                                    <p:animScale>
                                      <p:cBhvr>
                                        <p:cTn id="19" dur="250" autoRev="1" fill="hold"/>
                                        <p:tgtEl>
                                          <p:spTgt spid="5"/>
                                        </p:tgtEl>
                                      </p:cBhvr>
                                      <p:by x="105000" y="105000"/>
                                    </p:animScale>
                                  </p:childTnLst>
                                </p:cTn>
                              </p:par>
                            </p:childTnLst>
                          </p:cTn>
                        </p:par>
                        <p:par>
                          <p:cTn id="20" fill="hold">
                            <p:stCondLst>
                              <p:cond delay="3000"/>
                            </p:stCondLst>
                            <p:childTnLst>
                              <p:par>
                                <p:cTn id="21" presetID="16" presetClass="entr" presetSubtype="37"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arn(outVertical)">
                                      <p:cBhvr>
                                        <p:cTn id="23" dur="1000"/>
                                        <p:tgtEl>
                                          <p:spTgt spid="2"/>
                                        </p:tgtEl>
                                      </p:cBhvr>
                                    </p:animEffect>
                                  </p:childTnLst>
                                </p:cTn>
                              </p:par>
                            </p:childTnLst>
                          </p:cTn>
                        </p:par>
                        <p:par>
                          <p:cTn id="24" fill="hold">
                            <p:stCondLst>
                              <p:cond delay="4000"/>
                            </p:stCondLst>
                            <p:childTnLst>
                              <p:par>
                                <p:cTn id="25" presetID="26" presetClass="emph" presetSubtype="0" fill="hold" grpId="1" nodeType="afterEffect">
                                  <p:stCondLst>
                                    <p:cond delay="0"/>
                                  </p:stCondLst>
                                  <p:childTnLst>
                                    <p:animEffect transition="out" filter="fade">
                                      <p:cBhvr>
                                        <p:cTn id="26" dur="500" tmFilter="0, 0; .2, .5; .8, .5; 1, 0"/>
                                        <p:tgtEl>
                                          <p:spTgt spid="2"/>
                                        </p:tgtEl>
                                      </p:cBhvr>
                                    </p:animEffect>
                                    <p:animScale>
                                      <p:cBhvr>
                                        <p:cTn id="2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a:extLst>
              <a:ext uri="{FF2B5EF4-FFF2-40B4-BE49-F238E27FC236}">
                <a16:creationId xmlns:a16="http://schemas.microsoft.com/office/drawing/2014/main" id="{DCD9E240-47EE-4B94-8C4A-BC607C60DEB0}"/>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mj-lt"/>
            </a:endParaRPr>
          </a:p>
        </p:txBody>
      </p:sp>
      <p:sp>
        <p:nvSpPr>
          <p:cNvPr id="5" name="矩形 4">
            <a:extLst>
              <a:ext uri="{FF2B5EF4-FFF2-40B4-BE49-F238E27FC236}">
                <a16:creationId xmlns:a16="http://schemas.microsoft.com/office/drawing/2014/main" id="{0A5B9086-11EA-41CF-9FCE-6FC65D1BDE9D}"/>
              </a:ext>
            </a:extLst>
          </p:cNvPr>
          <p:cNvSpPr/>
          <p:nvPr/>
        </p:nvSpPr>
        <p:spPr>
          <a:xfrm>
            <a:off x="288235" y="1702971"/>
            <a:ext cx="11615528" cy="5176161"/>
          </a:xfrm>
          <a:prstGeom prst="rect">
            <a:avLst/>
          </a:prstGeom>
        </p:spPr>
        <p:txBody>
          <a:bodyPr wrap="square">
            <a:spAutoFit/>
          </a:bodyPr>
          <a:lstStyle/>
          <a:p>
            <a:pPr algn="ctr">
              <a:lnSpc>
                <a:spcPct val="150000"/>
              </a:lnSpc>
            </a:pPr>
            <a:r>
              <a:rPr lang="en-US" altLang="zh-CN" sz="3200" b="1" dirty="0">
                <a:solidFill>
                  <a:srgbClr val="540000"/>
                </a:solidFill>
                <a:latin typeface="+mj-lt"/>
                <a:cs typeface="+mn-ea"/>
                <a:sym typeface="+mn-lt"/>
              </a:rPr>
              <a:t>Challenge that you care about safety.</a:t>
            </a:r>
          </a:p>
          <a:p>
            <a:pPr algn="ctr">
              <a:lnSpc>
                <a:spcPct val="150000"/>
              </a:lnSpc>
            </a:pPr>
            <a:endParaRPr lang="en-US" altLang="zh-CN" sz="3200" b="1" dirty="0">
              <a:solidFill>
                <a:srgbClr val="540000"/>
              </a:solidFill>
              <a:latin typeface="+mj-lt"/>
              <a:cs typeface="+mn-ea"/>
              <a:sym typeface="+mn-lt"/>
            </a:endParaRPr>
          </a:p>
          <a:p>
            <a:pPr algn="ctr">
              <a:lnSpc>
                <a:spcPct val="150000"/>
              </a:lnSpc>
            </a:pPr>
            <a:r>
              <a:rPr lang="en-US" altLang="zh-CN" sz="3200" b="1" dirty="0">
                <a:solidFill>
                  <a:srgbClr val="540000"/>
                </a:solidFill>
                <a:latin typeface="+mj-lt"/>
                <a:cs typeface="+mn-ea"/>
                <a:sym typeface="+mn-lt"/>
              </a:rPr>
              <a:t>Challenge you to believe you can be better.</a:t>
            </a:r>
            <a:endParaRPr lang="zh-CN" altLang="en-US" sz="3200" b="1" dirty="0">
              <a:solidFill>
                <a:srgbClr val="540000"/>
              </a:solidFill>
              <a:latin typeface="+mj-lt"/>
              <a:cs typeface="+mn-ea"/>
              <a:sym typeface="+mn-lt"/>
            </a:endParaRPr>
          </a:p>
          <a:p>
            <a:pPr algn="ctr">
              <a:lnSpc>
                <a:spcPct val="150000"/>
              </a:lnSpc>
            </a:pPr>
            <a:endParaRPr lang="en-US" altLang="zh-CN" sz="3200" b="1" dirty="0">
              <a:solidFill>
                <a:srgbClr val="540000"/>
              </a:solidFill>
              <a:latin typeface="+mj-lt"/>
              <a:cs typeface="+mn-ea"/>
              <a:sym typeface="+mn-lt"/>
            </a:endParaRPr>
          </a:p>
          <a:p>
            <a:pPr algn="ctr">
              <a:lnSpc>
                <a:spcPct val="150000"/>
              </a:lnSpc>
            </a:pPr>
            <a:r>
              <a:rPr lang="en-US" altLang="zh-CN" sz="3200" b="1" dirty="0">
                <a:solidFill>
                  <a:srgbClr val="540000"/>
                </a:solidFill>
                <a:latin typeface="+mj-lt"/>
                <a:cs typeface="+mn-ea"/>
                <a:sym typeface="+mn-lt"/>
              </a:rPr>
              <a:t>Challenge to be the </a:t>
            </a:r>
            <a:r>
              <a:rPr lang="en-US" altLang="zh-CN" sz="3200" b="1" u="sng" dirty="0">
                <a:solidFill>
                  <a:srgbClr val="540000"/>
                </a:solidFill>
                <a:latin typeface="+mj-lt"/>
                <a:cs typeface="+mn-ea"/>
                <a:sym typeface="+mn-lt"/>
              </a:rPr>
              <a:t>BEST</a:t>
            </a:r>
            <a:r>
              <a:rPr lang="en-US" altLang="zh-CN" sz="3200" b="1" dirty="0">
                <a:solidFill>
                  <a:srgbClr val="540000"/>
                </a:solidFill>
                <a:latin typeface="+mj-lt"/>
                <a:cs typeface="+mn-ea"/>
                <a:sym typeface="+mn-lt"/>
              </a:rPr>
              <a:t> at what you do!</a:t>
            </a:r>
            <a:endParaRPr lang="zh-CN" altLang="en-US" sz="3200" b="1" dirty="0">
              <a:solidFill>
                <a:srgbClr val="540000"/>
              </a:solidFill>
              <a:latin typeface="+mj-lt"/>
              <a:cs typeface="+mn-ea"/>
              <a:sym typeface="+mn-lt"/>
            </a:endParaRPr>
          </a:p>
          <a:p>
            <a:pPr algn="ctr">
              <a:lnSpc>
                <a:spcPct val="150000"/>
              </a:lnSpc>
            </a:pPr>
            <a:endParaRPr lang="zh-CN" altLang="en-US" sz="3200" b="1" dirty="0">
              <a:solidFill>
                <a:srgbClr val="540000"/>
              </a:solidFill>
              <a:latin typeface="+mj-lt"/>
              <a:cs typeface="+mn-ea"/>
              <a:sym typeface="+mn-lt"/>
            </a:endParaRPr>
          </a:p>
          <a:p>
            <a:pPr algn="ctr">
              <a:lnSpc>
                <a:spcPct val="150000"/>
              </a:lnSpc>
            </a:pPr>
            <a:r>
              <a:rPr lang="en-US" altLang="zh-CN" sz="3200" b="1" dirty="0">
                <a:solidFill>
                  <a:srgbClr val="540000"/>
                </a:solidFill>
                <a:latin typeface="+mj-lt"/>
                <a:cs typeface="+mn-ea"/>
                <a:sym typeface="+mn-lt"/>
              </a:rPr>
              <a:t> </a:t>
            </a:r>
            <a:endParaRPr lang="zh-CN" altLang="en-US" sz="3200" b="1" dirty="0">
              <a:solidFill>
                <a:srgbClr val="540000"/>
              </a:solidFill>
              <a:latin typeface="+mj-lt"/>
              <a:cs typeface="+mn-ea"/>
              <a:sym typeface="+mn-lt"/>
            </a:endParaRPr>
          </a:p>
        </p:txBody>
      </p:sp>
      <p:sp>
        <p:nvSpPr>
          <p:cNvPr id="17" name="标题 1">
            <a:extLst>
              <a:ext uri="{FF2B5EF4-FFF2-40B4-BE49-F238E27FC236}">
                <a16:creationId xmlns:a16="http://schemas.microsoft.com/office/drawing/2014/main" id="{FF054C6B-73C6-4213-9EA4-DAE51B3DD659}"/>
              </a:ext>
            </a:extLst>
          </p:cNvPr>
          <p:cNvSpPr txBox="1">
            <a:spLocks/>
          </p:cNvSpPr>
          <p:nvPr/>
        </p:nvSpPr>
        <p:spPr>
          <a:xfrm>
            <a:off x="288235" y="69835"/>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Challenge</a:t>
            </a:r>
            <a:endParaRPr lang="zh-CN" altLang="en-US" sz="4000" dirty="0">
              <a:effectLst>
                <a:glow rad="101600">
                  <a:schemeClr val="bg1">
                    <a:alpha val="60000"/>
                  </a:schemeClr>
                </a:glow>
                <a:outerShdw blurRad="38100" dist="38100" dir="2700000" algn="tl">
                  <a:srgbClr val="000000">
                    <a:alpha val="43137"/>
                  </a:srgbClr>
                </a:outerShdw>
              </a:effectLst>
              <a:latin typeface="+mj-lt"/>
            </a:endParaRPr>
          </a:p>
        </p:txBody>
      </p:sp>
      <p:sp>
        <p:nvSpPr>
          <p:cNvPr id="2" name="Rectangle 330">
            <a:extLst>
              <a:ext uri="{FF2B5EF4-FFF2-40B4-BE49-F238E27FC236}">
                <a16:creationId xmlns:a16="http://schemas.microsoft.com/office/drawing/2014/main" id="{2ED2BA94-0350-18EC-33C2-696B56404188}"/>
              </a:ext>
            </a:extLst>
          </p:cNvPr>
          <p:cNvSpPr/>
          <p:nvPr/>
        </p:nvSpPr>
        <p:spPr>
          <a:xfrm>
            <a:off x="288235" y="939875"/>
            <a:ext cx="11615529" cy="707886"/>
          </a:xfrm>
          <a:prstGeom prst="rect">
            <a:avLst/>
          </a:prstGeom>
        </p:spPr>
        <p:txBody>
          <a:bodyPr wrap="square">
            <a:spAutoFit/>
          </a:bodyPr>
          <a:lstStyle/>
          <a:p>
            <a:pPr marL="0" lvl="1" algn="ctr"/>
            <a:r>
              <a:rPr lang="en-US" altLang="zh-CN" sz="4000" b="1" spc="300" dirty="0">
                <a:solidFill>
                  <a:schemeClr val="accent1"/>
                </a:solidFill>
                <a:latin typeface="+mj-lt"/>
              </a:rPr>
              <a:t>What do we Challenge?</a:t>
            </a:r>
          </a:p>
        </p:txBody>
      </p:sp>
      <p:pic>
        <p:nvPicPr>
          <p:cNvPr id="3" name="Picture 2" descr="Shape">
            <a:extLst>
              <a:ext uri="{FF2B5EF4-FFF2-40B4-BE49-F238E27FC236}">
                <a16:creationId xmlns:a16="http://schemas.microsoft.com/office/drawing/2014/main" id="{157BE8C4-6FC8-82FF-669A-27DF071DF9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68" y="69835"/>
            <a:ext cx="2306295" cy="563889"/>
          </a:xfrm>
          <a:prstGeom prst="rect">
            <a:avLst/>
          </a:prstGeom>
        </p:spPr>
      </p:pic>
    </p:spTree>
    <p:extLst>
      <p:ext uri="{BB962C8B-B14F-4D97-AF65-F5344CB8AC3E}">
        <p14:creationId xmlns:p14="http://schemas.microsoft.com/office/powerpoint/2010/main" val="197001149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25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a:extLst>
              <a:ext uri="{FF2B5EF4-FFF2-40B4-BE49-F238E27FC236}">
                <a16:creationId xmlns:a16="http://schemas.microsoft.com/office/drawing/2014/main" id="{DCD9E240-47EE-4B94-8C4A-BC607C60DEB0}"/>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ndParaRPr>
          </a:p>
        </p:txBody>
      </p:sp>
      <p:sp>
        <p:nvSpPr>
          <p:cNvPr id="5" name="矩形 4">
            <a:extLst>
              <a:ext uri="{FF2B5EF4-FFF2-40B4-BE49-F238E27FC236}">
                <a16:creationId xmlns:a16="http://schemas.microsoft.com/office/drawing/2014/main" id="{0A5B9086-11EA-41CF-9FCE-6FC65D1BDE9D}"/>
              </a:ext>
            </a:extLst>
          </p:cNvPr>
          <p:cNvSpPr/>
          <p:nvPr/>
        </p:nvSpPr>
        <p:spPr>
          <a:xfrm>
            <a:off x="288235" y="1702971"/>
            <a:ext cx="11615528" cy="5914824"/>
          </a:xfrm>
          <a:prstGeom prst="rect">
            <a:avLst/>
          </a:prstGeom>
        </p:spPr>
        <p:txBody>
          <a:bodyPr wrap="square">
            <a:spAutoFit/>
          </a:bodyPr>
          <a:lstStyle/>
          <a:p>
            <a:pPr algn="ctr">
              <a:lnSpc>
                <a:spcPct val="150000"/>
              </a:lnSpc>
            </a:pPr>
            <a:r>
              <a:rPr lang="en-US" altLang="zh-CN" sz="3200" b="1" dirty="0">
                <a:solidFill>
                  <a:srgbClr val="540000"/>
                </a:solidFill>
                <a:latin typeface="+mj-lt"/>
                <a:cs typeface="+mn-ea"/>
                <a:sym typeface="+mn-lt"/>
              </a:rPr>
              <a:t>Challenge your Co-Workers</a:t>
            </a:r>
          </a:p>
          <a:p>
            <a:pPr algn="ctr">
              <a:lnSpc>
                <a:spcPct val="150000"/>
              </a:lnSpc>
            </a:pPr>
            <a:endParaRPr lang="en-US" altLang="zh-CN" sz="3200" b="1" dirty="0">
              <a:solidFill>
                <a:srgbClr val="540000"/>
              </a:solidFill>
              <a:latin typeface="+mj-lt"/>
              <a:cs typeface="+mn-ea"/>
              <a:sym typeface="+mn-lt"/>
            </a:endParaRPr>
          </a:p>
          <a:p>
            <a:pPr algn="ctr">
              <a:lnSpc>
                <a:spcPct val="150000"/>
              </a:lnSpc>
            </a:pPr>
            <a:r>
              <a:rPr lang="en-US" altLang="zh-CN" sz="3200" b="1" dirty="0">
                <a:solidFill>
                  <a:srgbClr val="540000"/>
                </a:solidFill>
                <a:latin typeface="+mj-lt"/>
                <a:cs typeface="+mn-ea"/>
                <a:sym typeface="+mn-lt"/>
              </a:rPr>
              <a:t>Challenge your Company</a:t>
            </a:r>
            <a:endParaRPr lang="zh-CN" altLang="en-US" sz="3200" b="1" dirty="0">
              <a:solidFill>
                <a:srgbClr val="540000"/>
              </a:solidFill>
              <a:latin typeface="+mj-lt"/>
              <a:cs typeface="+mn-ea"/>
              <a:sym typeface="+mn-lt"/>
            </a:endParaRPr>
          </a:p>
          <a:p>
            <a:pPr algn="ctr">
              <a:lnSpc>
                <a:spcPct val="150000"/>
              </a:lnSpc>
            </a:pPr>
            <a:endParaRPr lang="en-US" altLang="zh-CN" sz="3200" b="1" dirty="0">
              <a:solidFill>
                <a:srgbClr val="540000"/>
              </a:solidFill>
              <a:latin typeface="+mj-lt"/>
              <a:cs typeface="+mn-ea"/>
              <a:sym typeface="+mn-lt"/>
            </a:endParaRPr>
          </a:p>
          <a:p>
            <a:pPr algn="ctr">
              <a:lnSpc>
                <a:spcPct val="150000"/>
              </a:lnSpc>
            </a:pPr>
            <a:r>
              <a:rPr lang="en-US" altLang="zh-CN" sz="3200" b="1" dirty="0">
                <a:solidFill>
                  <a:srgbClr val="540000"/>
                </a:solidFill>
                <a:latin typeface="+mj-lt"/>
                <a:cs typeface="+mn-ea"/>
                <a:sym typeface="+mn-lt"/>
              </a:rPr>
              <a:t>Challenge </a:t>
            </a:r>
            <a:r>
              <a:rPr lang="en-US" altLang="zh-CN" sz="3200" b="1" u="sng" dirty="0">
                <a:solidFill>
                  <a:srgbClr val="540000"/>
                </a:solidFill>
                <a:latin typeface="+mj-lt"/>
                <a:cs typeface="+mn-ea"/>
                <a:sym typeface="+mn-lt"/>
              </a:rPr>
              <a:t>YOURSELF!</a:t>
            </a:r>
            <a:endParaRPr lang="zh-CN" altLang="en-US" sz="3200" b="1" u="sng" dirty="0">
              <a:solidFill>
                <a:srgbClr val="540000"/>
              </a:solidFill>
              <a:latin typeface="+mj-lt"/>
              <a:cs typeface="+mn-ea"/>
              <a:sym typeface="+mn-lt"/>
            </a:endParaRPr>
          </a:p>
          <a:p>
            <a:pPr algn="ctr">
              <a:lnSpc>
                <a:spcPct val="150000"/>
              </a:lnSpc>
            </a:pPr>
            <a:endParaRPr lang="zh-CN" altLang="en-US" sz="3200" b="1" dirty="0">
              <a:solidFill>
                <a:srgbClr val="540000"/>
              </a:solidFill>
              <a:latin typeface="+mj-lt"/>
              <a:cs typeface="+mn-ea"/>
              <a:sym typeface="+mn-lt"/>
            </a:endParaRPr>
          </a:p>
          <a:p>
            <a:pPr algn="ctr">
              <a:lnSpc>
                <a:spcPct val="150000"/>
              </a:lnSpc>
            </a:pPr>
            <a:endParaRPr lang="zh-CN" altLang="en-US" sz="3200" b="1" dirty="0">
              <a:solidFill>
                <a:srgbClr val="540000"/>
              </a:solidFill>
              <a:latin typeface="+mj-lt"/>
              <a:cs typeface="+mn-ea"/>
              <a:sym typeface="+mn-lt"/>
            </a:endParaRPr>
          </a:p>
          <a:p>
            <a:pPr algn="ctr">
              <a:lnSpc>
                <a:spcPct val="150000"/>
              </a:lnSpc>
            </a:pPr>
            <a:r>
              <a:rPr lang="en-US" altLang="zh-CN" sz="3200" b="1" dirty="0">
                <a:solidFill>
                  <a:srgbClr val="540000"/>
                </a:solidFill>
                <a:latin typeface="+mj-lt"/>
                <a:cs typeface="+mn-ea"/>
                <a:sym typeface="+mn-lt"/>
              </a:rPr>
              <a:t> </a:t>
            </a:r>
            <a:endParaRPr lang="zh-CN" altLang="en-US" sz="3200" b="1" dirty="0">
              <a:solidFill>
                <a:srgbClr val="540000"/>
              </a:solidFill>
              <a:latin typeface="+mj-lt"/>
              <a:cs typeface="+mn-ea"/>
              <a:sym typeface="+mn-lt"/>
            </a:endParaRPr>
          </a:p>
        </p:txBody>
      </p:sp>
      <p:sp>
        <p:nvSpPr>
          <p:cNvPr id="17" name="标题 1">
            <a:extLst>
              <a:ext uri="{FF2B5EF4-FFF2-40B4-BE49-F238E27FC236}">
                <a16:creationId xmlns:a16="http://schemas.microsoft.com/office/drawing/2014/main" id="{FF054C6B-73C6-4213-9EA4-DAE51B3DD659}"/>
              </a:ext>
            </a:extLst>
          </p:cNvPr>
          <p:cNvSpPr txBox="1">
            <a:spLocks/>
          </p:cNvSpPr>
          <p:nvPr/>
        </p:nvSpPr>
        <p:spPr>
          <a:xfrm>
            <a:off x="288235" y="69835"/>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Challenge</a:t>
            </a:r>
            <a:endParaRPr lang="zh-CN" altLang="en-US" sz="4000" dirty="0">
              <a:effectLst>
                <a:glow rad="101600">
                  <a:schemeClr val="bg1">
                    <a:alpha val="60000"/>
                  </a:schemeClr>
                </a:glow>
                <a:outerShdw blurRad="38100" dist="38100" dir="2700000" algn="tl">
                  <a:srgbClr val="000000">
                    <a:alpha val="43137"/>
                  </a:srgbClr>
                </a:outerShdw>
              </a:effectLst>
              <a:latin typeface="+mj-lt"/>
            </a:endParaRPr>
          </a:p>
        </p:txBody>
      </p:sp>
      <p:sp>
        <p:nvSpPr>
          <p:cNvPr id="2" name="Rectangle 330">
            <a:extLst>
              <a:ext uri="{FF2B5EF4-FFF2-40B4-BE49-F238E27FC236}">
                <a16:creationId xmlns:a16="http://schemas.microsoft.com/office/drawing/2014/main" id="{2ED2BA94-0350-18EC-33C2-696B56404188}"/>
              </a:ext>
            </a:extLst>
          </p:cNvPr>
          <p:cNvSpPr/>
          <p:nvPr/>
        </p:nvSpPr>
        <p:spPr>
          <a:xfrm>
            <a:off x="288235" y="939875"/>
            <a:ext cx="11615529" cy="707886"/>
          </a:xfrm>
          <a:prstGeom prst="rect">
            <a:avLst/>
          </a:prstGeom>
        </p:spPr>
        <p:txBody>
          <a:bodyPr wrap="square">
            <a:spAutoFit/>
          </a:bodyPr>
          <a:lstStyle/>
          <a:p>
            <a:pPr marL="0" lvl="1" algn="ctr"/>
            <a:r>
              <a:rPr lang="en-US" altLang="zh-CN" sz="4000" b="1" spc="300" dirty="0">
                <a:solidFill>
                  <a:schemeClr val="accent1"/>
                </a:solidFill>
                <a:latin typeface="+mj-lt"/>
              </a:rPr>
              <a:t>Who do we Challenge?</a:t>
            </a:r>
          </a:p>
        </p:txBody>
      </p:sp>
      <p:pic>
        <p:nvPicPr>
          <p:cNvPr id="3" name="Picture 2" descr="Shape">
            <a:extLst>
              <a:ext uri="{FF2B5EF4-FFF2-40B4-BE49-F238E27FC236}">
                <a16:creationId xmlns:a16="http://schemas.microsoft.com/office/drawing/2014/main" id="{5EC49BA7-4000-8DF4-EC0D-386D616402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68" y="108504"/>
            <a:ext cx="2306295" cy="563889"/>
          </a:xfrm>
          <a:prstGeom prst="rect">
            <a:avLst/>
          </a:prstGeom>
        </p:spPr>
      </p:pic>
    </p:spTree>
    <p:extLst>
      <p:ext uri="{BB962C8B-B14F-4D97-AF65-F5344CB8AC3E}">
        <p14:creationId xmlns:p14="http://schemas.microsoft.com/office/powerpoint/2010/main" val="314540854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25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AC409663-AE41-4AC9-B96D-67DED79B83E8}"/>
              </a:ext>
            </a:extLst>
          </p:cNvPr>
          <p:cNvSpPr txBox="1">
            <a:spLocks/>
          </p:cNvSpPr>
          <p:nvPr/>
        </p:nvSpPr>
        <p:spPr>
          <a:xfrm>
            <a:off x="1951383" y="818334"/>
            <a:ext cx="8564218"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tr-TR" altLang="zh-CN" sz="4000" dirty="0">
                <a:latin typeface="+mj-lt"/>
              </a:rPr>
              <a:t>PART 5</a:t>
            </a:r>
            <a:endParaRPr lang="zh-CN" altLang="en-US" sz="4800" dirty="0">
              <a:latin typeface="+mj-lt"/>
            </a:endParaRPr>
          </a:p>
        </p:txBody>
      </p:sp>
      <p:sp>
        <p:nvSpPr>
          <p:cNvPr id="5" name="标题 1">
            <a:extLst>
              <a:ext uri="{FF2B5EF4-FFF2-40B4-BE49-F238E27FC236}">
                <a16:creationId xmlns:a16="http://schemas.microsoft.com/office/drawing/2014/main" id="{AC409663-AE41-4AC9-B96D-67DED79B83E8}"/>
              </a:ext>
            </a:extLst>
          </p:cNvPr>
          <p:cNvSpPr txBox="1">
            <a:spLocks/>
          </p:cNvSpPr>
          <p:nvPr/>
        </p:nvSpPr>
        <p:spPr>
          <a:xfrm>
            <a:off x="0" y="1841806"/>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altLang="zh-CN" sz="8000" dirty="0">
                <a:latin typeface="+mj-lt"/>
              </a:rPr>
              <a:t>ACCOUNTABILITY</a:t>
            </a:r>
            <a:endParaRPr lang="zh-CN" altLang="en-US" sz="9600" dirty="0">
              <a:latin typeface="+mj-lt"/>
            </a:endParaRPr>
          </a:p>
        </p:txBody>
      </p:sp>
      <p:sp>
        <p:nvSpPr>
          <p:cNvPr id="2" name="标题 1">
            <a:extLst>
              <a:ext uri="{FF2B5EF4-FFF2-40B4-BE49-F238E27FC236}">
                <a16:creationId xmlns:a16="http://schemas.microsoft.com/office/drawing/2014/main" id="{0FA467D9-D256-9EE5-02A8-08B5E8A33254}"/>
              </a:ext>
            </a:extLst>
          </p:cNvPr>
          <p:cNvSpPr txBox="1">
            <a:spLocks/>
          </p:cNvSpPr>
          <p:nvPr/>
        </p:nvSpPr>
        <p:spPr>
          <a:xfrm>
            <a:off x="-1" y="3038560"/>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sz="2400" i="1" dirty="0">
                <a:solidFill>
                  <a:srgbClr val="002060"/>
                </a:solidFill>
                <a:effectLst/>
              </a:rPr>
              <a:t>the fact or condition of being </a:t>
            </a:r>
            <a:r>
              <a:rPr lang="en-US" sz="2400" i="1" u="sng" dirty="0">
                <a:solidFill>
                  <a:srgbClr val="002060"/>
                </a:solidFill>
                <a:effectLst/>
              </a:rPr>
              <a:t>accountable</a:t>
            </a:r>
            <a:r>
              <a:rPr lang="en-US" sz="2400" i="1" dirty="0">
                <a:solidFill>
                  <a:srgbClr val="002060"/>
                </a:solidFill>
                <a:effectLst/>
              </a:rPr>
              <a:t>; responsibility.</a:t>
            </a:r>
            <a:endParaRPr lang="zh-CN" altLang="en-US" sz="11500" i="1" dirty="0">
              <a:solidFill>
                <a:srgbClr val="002060"/>
              </a:solidFill>
              <a:latin typeface="+mj-lt"/>
            </a:endParaRPr>
          </a:p>
        </p:txBody>
      </p:sp>
      <p:pic>
        <p:nvPicPr>
          <p:cNvPr id="3" name="Picture 2" descr="Shape">
            <a:extLst>
              <a:ext uri="{FF2B5EF4-FFF2-40B4-BE49-F238E27FC236}">
                <a16:creationId xmlns:a16="http://schemas.microsoft.com/office/drawing/2014/main" id="{BCA17664-7B59-5941-A2CA-8902C6DBB3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63" y="185301"/>
            <a:ext cx="3193778" cy="780879"/>
          </a:xfrm>
          <a:prstGeom prst="rect">
            <a:avLst/>
          </a:prstGeom>
        </p:spPr>
      </p:pic>
    </p:spTree>
    <p:extLst>
      <p:ext uri="{BB962C8B-B14F-4D97-AF65-F5344CB8AC3E}">
        <p14:creationId xmlns:p14="http://schemas.microsoft.com/office/powerpoint/2010/main" val="21460606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par>
                          <p:cTn id="8" fill="hold">
                            <p:stCondLst>
                              <p:cond delay="1000"/>
                            </p:stCondLst>
                            <p:childTnLst>
                              <p:par>
                                <p:cTn id="9" presetID="26" presetClass="emph" presetSubtype="0" fill="hold" grpId="1" nodeType="afterEffect">
                                  <p:stCondLst>
                                    <p:cond delay="0"/>
                                  </p:stCondLst>
                                  <p:childTnLst>
                                    <p:animEffect transition="out" filter="fade">
                                      <p:cBhvr>
                                        <p:cTn id="10" dur="500" tmFilter="0, 0; .2, .5; .8, .5; 1, 0"/>
                                        <p:tgtEl>
                                          <p:spTgt spid="4"/>
                                        </p:tgtEl>
                                      </p:cBhvr>
                                    </p:animEffect>
                                    <p:animScale>
                                      <p:cBhvr>
                                        <p:cTn id="11" dur="250" autoRev="1" fill="hold"/>
                                        <p:tgtEl>
                                          <p:spTgt spid="4"/>
                                        </p:tgtEl>
                                      </p:cBhvr>
                                      <p:by x="105000" y="105000"/>
                                    </p:animScale>
                                  </p:childTnLst>
                                </p:cTn>
                              </p:par>
                            </p:childTnLst>
                          </p:cTn>
                        </p:par>
                        <p:par>
                          <p:cTn id="12" fill="hold">
                            <p:stCondLst>
                              <p:cond delay="1500"/>
                            </p:stCondLst>
                            <p:childTnLst>
                              <p:par>
                                <p:cTn id="13" presetID="16" presetClass="entr" presetSubtype="37"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outVertical)">
                                      <p:cBhvr>
                                        <p:cTn id="15" dur="1000"/>
                                        <p:tgtEl>
                                          <p:spTgt spid="5"/>
                                        </p:tgtEl>
                                      </p:cBhvr>
                                    </p:animEffect>
                                  </p:childTnLst>
                                </p:cTn>
                              </p:par>
                            </p:childTnLst>
                          </p:cTn>
                        </p:par>
                        <p:par>
                          <p:cTn id="16" fill="hold">
                            <p:stCondLst>
                              <p:cond delay="2500"/>
                            </p:stCondLst>
                            <p:childTnLst>
                              <p:par>
                                <p:cTn id="17" presetID="26" presetClass="emph" presetSubtype="0" fill="hold" grpId="1" nodeType="afterEffect">
                                  <p:stCondLst>
                                    <p:cond delay="0"/>
                                  </p:stCondLst>
                                  <p:childTnLst>
                                    <p:animEffect transition="out" filter="fade">
                                      <p:cBhvr>
                                        <p:cTn id="18" dur="500" tmFilter="0, 0; .2, .5; .8, .5; 1, 0"/>
                                        <p:tgtEl>
                                          <p:spTgt spid="5"/>
                                        </p:tgtEl>
                                      </p:cBhvr>
                                    </p:animEffect>
                                    <p:animScale>
                                      <p:cBhvr>
                                        <p:cTn id="19" dur="250" autoRev="1" fill="hold"/>
                                        <p:tgtEl>
                                          <p:spTgt spid="5"/>
                                        </p:tgtEl>
                                      </p:cBhvr>
                                      <p:by x="105000" y="105000"/>
                                    </p:animScale>
                                  </p:childTnLst>
                                </p:cTn>
                              </p:par>
                            </p:childTnLst>
                          </p:cTn>
                        </p:par>
                        <p:par>
                          <p:cTn id="20" fill="hold">
                            <p:stCondLst>
                              <p:cond delay="3000"/>
                            </p:stCondLst>
                            <p:childTnLst>
                              <p:par>
                                <p:cTn id="21" presetID="16" presetClass="entr" presetSubtype="37"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arn(outVertical)">
                                      <p:cBhvr>
                                        <p:cTn id="23" dur="1000"/>
                                        <p:tgtEl>
                                          <p:spTgt spid="2"/>
                                        </p:tgtEl>
                                      </p:cBhvr>
                                    </p:animEffect>
                                  </p:childTnLst>
                                </p:cTn>
                              </p:par>
                            </p:childTnLst>
                          </p:cTn>
                        </p:par>
                        <p:par>
                          <p:cTn id="24" fill="hold">
                            <p:stCondLst>
                              <p:cond delay="4000"/>
                            </p:stCondLst>
                            <p:childTnLst>
                              <p:par>
                                <p:cTn id="25" presetID="26" presetClass="emph" presetSubtype="0" fill="hold" grpId="1" nodeType="afterEffect">
                                  <p:stCondLst>
                                    <p:cond delay="0"/>
                                  </p:stCondLst>
                                  <p:childTnLst>
                                    <p:animEffect transition="out" filter="fade">
                                      <p:cBhvr>
                                        <p:cTn id="26" dur="500" tmFilter="0, 0; .2, .5; .8, .5; 1, 0"/>
                                        <p:tgtEl>
                                          <p:spTgt spid="2"/>
                                        </p:tgtEl>
                                      </p:cBhvr>
                                    </p:animEffect>
                                    <p:animScale>
                                      <p:cBhvr>
                                        <p:cTn id="2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3E5153F-AD41-4462-A8A5-DC181C452EFC}"/>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ndParaRPr>
          </a:p>
        </p:txBody>
      </p:sp>
      <p:sp>
        <p:nvSpPr>
          <p:cNvPr id="8" name="标题 1">
            <a:extLst>
              <a:ext uri="{FF2B5EF4-FFF2-40B4-BE49-F238E27FC236}">
                <a16:creationId xmlns:a16="http://schemas.microsoft.com/office/drawing/2014/main" id="{FF054C6B-73C6-4213-9EA4-DAE51B3DD659}"/>
              </a:ext>
            </a:extLst>
          </p:cNvPr>
          <p:cNvSpPr txBox="1">
            <a:spLocks/>
          </p:cNvSpPr>
          <p:nvPr/>
        </p:nvSpPr>
        <p:spPr>
          <a:xfrm>
            <a:off x="288235" y="65649"/>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Accountability</a:t>
            </a:r>
            <a:endParaRPr lang="zh-CN" altLang="en-US" sz="4000" dirty="0">
              <a:effectLst>
                <a:glow rad="101600">
                  <a:schemeClr val="bg1">
                    <a:alpha val="60000"/>
                  </a:schemeClr>
                </a:glow>
                <a:outerShdw blurRad="38100" dist="38100" dir="2700000" algn="tl">
                  <a:srgbClr val="000000">
                    <a:alpha val="43137"/>
                  </a:srgbClr>
                </a:outerShdw>
              </a:effectLst>
              <a:latin typeface="+mj-lt"/>
            </a:endParaRPr>
          </a:p>
        </p:txBody>
      </p:sp>
      <p:sp>
        <p:nvSpPr>
          <p:cNvPr id="10" name="文本框 2">
            <a:extLst>
              <a:ext uri="{FF2B5EF4-FFF2-40B4-BE49-F238E27FC236}">
                <a16:creationId xmlns:a16="http://schemas.microsoft.com/office/drawing/2014/main" id="{C267D5A1-DDE0-4604-8727-10E42E24B015}"/>
              </a:ext>
            </a:extLst>
          </p:cNvPr>
          <p:cNvSpPr txBox="1"/>
          <p:nvPr/>
        </p:nvSpPr>
        <p:spPr>
          <a:xfrm>
            <a:off x="288235" y="761554"/>
            <a:ext cx="11615530" cy="5693866"/>
          </a:xfrm>
          <a:prstGeom prst="rect">
            <a:avLst/>
          </a:prstGeom>
          <a:noFill/>
        </p:spPr>
        <p:txBody>
          <a:bodyPr wrap="square" rtlCol="0">
            <a:spAutoFit/>
          </a:bodyPr>
          <a:lstStyle/>
          <a:p>
            <a:pPr marL="285750" indent="-285750">
              <a:buFont typeface="Arial" panose="020B0604020202020204" pitchFamily="34" charset="0"/>
              <a:buChar char="•"/>
            </a:pPr>
            <a:r>
              <a:rPr lang="en-US" sz="2000" b="1" dirty="0"/>
              <a:t>Define the behavior or outcome that is needed.</a:t>
            </a:r>
          </a:p>
          <a:p>
            <a:pPr marL="742950" lvl="1" indent="-285750">
              <a:buFont typeface="Arial" panose="020B0604020202020204" pitchFamily="34" charset="0"/>
              <a:buChar char="•"/>
            </a:pPr>
            <a:r>
              <a:rPr lang="en-US" dirty="0"/>
              <a:t>What is the task, goal, or behavior and why is it important? </a:t>
            </a:r>
          </a:p>
          <a:p>
            <a:pPr marL="742950" lvl="1" indent="-285750">
              <a:buFont typeface="Arial" panose="020B0604020202020204" pitchFamily="34" charset="0"/>
              <a:buChar char="•"/>
            </a:pPr>
            <a:r>
              <a:rPr lang="en-US" dirty="0"/>
              <a:t>What does success look like? </a:t>
            </a:r>
          </a:p>
          <a:p>
            <a:pPr marL="742950" lvl="1" indent="-285750">
              <a:buFont typeface="Arial" panose="020B0604020202020204" pitchFamily="34" charset="0"/>
              <a:buChar char="•"/>
            </a:pPr>
            <a:r>
              <a:rPr lang="en-US" dirty="0"/>
              <a:t>When does it need to get done? </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sz="2000" b="1" dirty="0"/>
              <a:t>Communicate</a:t>
            </a:r>
            <a:r>
              <a:rPr lang="en-US" sz="2000" dirty="0"/>
              <a:t> </a:t>
            </a:r>
          </a:p>
          <a:p>
            <a:pPr marL="742950" lvl="1" indent="-285750">
              <a:buFont typeface="Arial" panose="020B0604020202020204" pitchFamily="34" charset="0"/>
              <a:buChar char="•"/>
            </a:pPr>
            <a:r>
              <a:rPr lang="en-US" dirty="0"/>
              <a:t>A staff/group meeting</a:t>
            </a:r>
          </a:p>
          <a:p>
            <a:pPr marL="742950" lvl="1" indent="-285750">
              <a:buFont typeface="Arial" panose="020B0604020202020204" pitchFamily="34" charset="0"/>
              <a:buChar char="•"/>
            </a:pPr>
            <a:r>
              <a:rPr lang="en-US" dirty="0"/>
              <a:t>Toolbox topics</a:t>
            </a:r>
          </a:p>
          <a:p>
            <a:pPr marL="742950" lvl="1" indent="-285750">
              <a:buFont typeface="Arial" panose="020B0604020202020204" pitchFamily="34" charset="0"/>
              <a:buChar char="•"/>
            </a:pPr>
            <a:r>
              <a:rPr lang="en-US" dirty="0"/>
              <a:t>An email</a:t>
            </a:r>
          </a:p>
          <a:p>
            <a:pPr marL="742950" lvl="1" indent="-285750">
              <a:buFont typeface="Arial" panose="020B0604020202020204" pitchFamily="34" charset="0"/>
              <a:buChar char="•"/>
            </a:pPr>
            <a:r>
              <a:rPr lang="en-US" dirty="0"/>
              <a:t>One-on-one conversation</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sz="2000" b="1" dirty="0"/>
              <a:t>Consequence</a:t>
            </a:r>
            <a:r>
              <a:rPr lang="en-US" sz="2000" dirty="0"/>
              <a:t> (positive or negative) </a:t>
            </a:r>
          </a:p>
          <a:p>
            <a:pPr marL="742950" lvl="1" indent="-285750">
              <a:buFont typeface="Arial" panose="020B0604020202020204" pitchFamily="34" charset="0"/>
              <a:buChar char="•"/>
            </a:pPr>
            <a:r>
              <a:rPr lang="en-US" dirty="0"/>
              <a:t>Negative-</a:t>
            </a:r>
          </a:p>
          <a:p>
            <a:pPr marL="1200150" lvl="2" indent="-285750">
              <a:buFont typeface="Arial" panose="020B0604020202020204" pitchFamily="34" charset="0"/>
              <a:buChar char="•"/>
            </a:pPr>
            <a:r>
              <a:rPr lang="en-US" dirty="0"/>
              <a:t>Verbal Waring</a:t>
            </a:r>
          </a:p>
          <a:p>
            <a:pPr marL="1200150" lvl="2" indent="-285750">
              <a:buFont typeface="Arial" panose="020B0604020202020204" pitchFamily="34" charset="0"/>
              <a:buChar char="•"/>
            </a:pPr>
            <a:r>
              <a:rPr lang="en-US" dirty="0"/>
              <a:t>Written Waring</a:t>
            </a:r>
          </a:p>
          <a:p>
            <a:pPr marL="1200150" lvl="2" indent="-285750">
              <a:buFont typeface="Arial" panose="020B0604020202020204" pitchFamily="34" charset="0"/>
              <a:buChar char="•"/>
            </a:pPr>
            <a:r>
              <a:rPr lang="en-US" dirty="0"/>
              <a:t>Suspension</a:t>
            </a:r>
          </a:p>
          <a:p>
            <a:pPr marL="1200150" lvl="2" indent="-285750">
              <a:buFont typeface="Arial" panose="020B0604020202020204" pitchFamily="34" charset="0"/>
              <a:buChar char="•"/>
            </a:pPr>
            <a:r>
              <a:rPr lang="en-US" dirty="0"/>
              <a:t>Termination</a:t>
            </a:r>
          </a:p>
          <a:p>
            <a:pPr marL="742950" lvl="1" indent="-285750">
              <a:buFont typeface="Arial" panose="020B0604020202020204" pitchFamily="34" charset="0"/>
              <a:buChar char="•"/>
            </a:pPr>
            <a:r>
              <a:rPr lang="en-US" dirty="0"/>
              <a:t>Positive-</a:t>
            </a:r>
          </a:p>
          <a:p>
            <a:pPr marL="1200150" lvl="2" indent="-285750">
              <a:buFont typeface="Arial" panose="020B0604020202020204" pitchFamily="34" charset="0"/>
              <a:buChar char="•"/>
            </a:pPr>
            <a:r>
              <a:rPr lang="en-US" dirty="0"/>
              <a:t>Awards</a:t>
            </a:r>
          </a:p>
          <a:p>
            <a:pPr marL="1200150" lvl="2" indent="-285750">
              <a:buFont typeface="Arial" panose="020B0604020202020204" pitchFamily="34" charset="0"/>
              <a:buChar char="•"/>
            </a:pPr>
            <a:r>
              <a:rPr lang="en-US" dirty="0"/>
              <a:t>Promotions</a:t>
            </a:r>
          </a:p>
        </p:txBody>
      </p:sp>
      <p:pic>
        <p:nvPicPr>
          <p:cNvPr id="2" name="Picture 1" descr="Shape">
            <a:extLst>
              <a:ext uri="{FF2B5EF4-FFF2-40B4-BE49-F238E27FC236}">
                <a16:creationId xmlns:a16="http://schemas.microsoft.com/office/drawing/2014/main" id="{F01A38C3-F5C6-0482-61BA-B35E80541A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70" y="65649"/>
            <a:ext cx="2306295" cy="563889"/>
          </a:xfrm>
          <a:prstGeom prst="rect">
            <a:avLst/>
          </a:prstGeom>
        </p:spPr>
      </p:pic>
    </p:spTree>
    <p:extLst>
      <p:ext uri="{BB962C8B-B14F-4D97-AF65-F5344CB8AC3E}">
        <p14:creationId xmlns:p14="http://schemas.microsoft.com/office/powerpoint/2010/main" val="208866922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3E5153F-AD41-4462-A8A5-DC181C452EFC}"/>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ndParaRPr>
          </a:p>
        </p:txBody>
      </p:sp>
      <p:sp>
        <p:nvSpPr>
          <p:cNvPr id="2" name="文本框 1"/>
          <p:cNvSpPr txBox="1"/>
          <p:nvPr/>
        </p:nvSpPr>
        <p:spPr>
          <a:xfrm>
            <a:off x="3707301" y="1268417"/>
            <a:ext cx="4777398" cy="666786"/>
          </a:xfrm>
          <a:prstGeom prst="rect">
            <a:avLst/>
          </a:prstGeom>
          <a:noFill/>
          <a:ln w="12700">
            <a:solidFill>
              <a:schemeClr val="accent1"/>
            </a:solidFill>
          </a:ln>
        </p:spPr>
        <p:txBody>
          <a:bodyPr wrap="none" rtlCol="0">
            <a:spAutoFit/>
          </a:bodyPr>
          <a:lstStyle/>
          <a:p>
            <a:pPr algn="ctr"/>
            <a:r>
              <a:rPr lang="en-US" altLang="zh-CN" sz="3733" b="1" dirty="0">
                <a:ln w="0"/>
                <a:solidFill>
                  <a:schemeClr val="accent1"/>
                </a:solidFill>
                <a:effectLst>
                  <a:outerShdw blurRad="38100" dist="25400" dir="5400000" algn="ctr" rotWithShape="0">
                    <a:srgbClr val="6E747A">
                      <a:alpha val="43000"/>
                    </a:srgbClr>
                  </a:outerShdw>
                </a:effectLst>
                <a:latin typeface="+mj-lt"/>
              </a:rPr>
              <a:t>Who is accountable?</a:t>
            </a:r>
            <a:endParaRPr lang="zh-CN" altLang="en-US" sz="3733" b="1" dirty="0">
              <a:ln w="0"/>
              <a:solidFill>
                <a:schemeClr val="accent1"/>
              </a:solidFill>
              <a:effectLst>
                <a:outerShdw blurRad="38100" dist="25400" dir="5400000" algn="ctr" rotWithShape="0">
                  <a:srgbClr val="6E747A">
                    <a:alpha val="43000"/>
                  </a:srgbClr>
                </a:outerShdw>
              </a:effectLst>
              <a:latin typeface="+mj-lt"/>
            </a:endParaRPr>
          </a:p>
        </p:txBody>
      </p:sp>
      <p:sp>
        <p:nvSpPr>
          <p:cNvPr id="8" name="标题 1">
            <a:extLst>
              <a:ext uri="{FF2B5EF4-FFF2-40B4-BE49-F238E27FC236}">
                <a16:creationId xmlns:a16="http://schemas.microsoft.com/office/drawing/2014/main" id="{FF054C6B-73C6-4213-9EA4-DAE51B3DD659}"/>
              </a:ext>
            </a:extLst>
          </p:cNvPr>
          <p:cNvSpPr txBox="1">
            <a:spLocks/>
          </p:cNvSpPr>
          <p:nvPr/>
        </p:nvSpPr>
        <p:spPr>
          <a:xfrm>
            <a:off x="288235" y="65649"/>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Accountability</a:t>
            </a:r>
            <a:endParaRPr lang="zh-CN" altLang="en-US" sz="4000" dirty="0">
              <a:effectLst>
                <a:glow rad="101600">
                  <a:schemeClr val="bg1">
                    <a:alpha val="60000"/>
                  </a:schemeClr>
                </a:glow>
                <a:outerShdw blurRad="38100" dist="38100" dir="2700000" algn="tl">
                  <a:srgbClr val="000000">
                    <a:alpha val="43137"/>
                  </a:srgbClr>
                </a:outerShdw>
              </a:effectLst>
              <a:latin typeface="+mj-lt"/>
            </a:endParaRPr>
          </a:p>
        </p:txBody>
      </p:sp>
      <p:sp>
        <p:nvSpPr>
          <p:cNvPr id="10" name="文本框 2">
            <a:extLst>
              <a:ext uri="{FF2B5EF4-FFF2-40B4-BE49-F238E27FC236}">
                <a16:creationId xmlns:a16="http://schemas.microsoft.com/office/drawing/2014/main" id="{C267D5A1-DDE0-4604-8727-10E42E24B015}"/>
              </a:ext>
            </a:extLst>
          </p:cNvPr>
          <p:cNvSpPr txBox="1"/>
          <p:nvPr/>
        </p:nvSpPr>
        <p:spPr>
          <a:xfrm>
            <a:off x="288235" y="2442066"/>
            <a:ext cx="11615530" cy="1966244"/>
          </a:xfrm>
          <a:prstGeom prst="rect">
            <a:avLst/>
          </a:prstGeom>
          <a:noFill/>
        </p:spPr>
        <p:txBody>
          <a:bodyPr wrap="square" rtlCol="0">
            <a:spAutoFit/>
          </a:bodyPr>
          <a:lstStyle/>
          <a:p>
            <a:pPr algn="ctr">
              <a:lnSpc>
                <a:spcPct val="150000"/>
              </a:lnSpc>
            </a:pPr>
            <a:r>
              <a:rPr lang="en-US" sz="3600" b="1" dirty="0"/>
              <a:t>EVERYONE!!!</a:t>
            </a:r>
          </a:p>
          <a:p>
            <a:pPr algn="ctr">
              <a:lnSpc>
                <a:spcPct val="150000"/>
              </a:lnSpc>
            </a:pPr>
            <a:r>
              <a:rPr lang="en-US" sz="2400" dirty="0"/>
              <a:t>Accountability with safety involves everyone taking responsibility not only for their own safety, but the safety of their team and everyone else in the area.</a:t>
            </a:r>
            <a:endParaRPr lang="en-US" sz="2400" dirty="0">
              <a:solidFill>
                <a:schemeClr val="tx1">
                  <a:lumMod val="75000"/>
                  <a:lumOff val="25000"/>
                </a:schemeClr>
              </a:solidFill>
              <a:latin typeface="+mj-lt"/>
              <a:cs typeface="+mn-ea"/>
              <a:sym typeface="+mn-lt"/>
            </a:endParaRPr>
          </a:p>
        </p:txBody>
      </p:sp>
      <p:pic>
        <p:nvPicPr>
          <p:cNvPr id="4" name="Picture 3" descr="Shape">
            <a:extLst>
              <a:ext uri="{FF2B5EF4-FFF2-40B4-BE49-F238E27FC236}">
                <a16:creationId xmlns:a16="http://schemas.microsoft.com/office/drawing/2014/main" id="{93504D8D-249F-2FC2-DE18-7F7A07D59C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70" y="65649"/>
            <a:ext cx="2306295" cy="563889"/>
          </a:xfrm>
          <a:prstGeom prst="rect">
            <a:avLst/>
          </a:prstGeom>
        </p:spPr>
      </p:pic>
    </p:spTree>
    <p:extLst>
      <p:ext uri="{BB962C8B-B14F-4D97-AF65-F5344CB8AC3E}">
        <p14:creationId xmlns:p14="http://schemas.microsoft.com/office/powerpoint/2010/main" val="265394621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AC409663-AE41-4AC9-B96D-67DED79B83E8}"/>
              </a:ext>
            </a:extLst>
          </p:cNvPr>
          <p:cNvSpPr txBox="1">
            <a:spLocks/>
          </p:cNvSpPr>
          <p:nvPr/>
        </p:nvSpPr>
        <p:spPr>
          <a:xfrm>
            <a:off x="1951383" y="818334"/>
            <a:ext cx="8564218"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tr-TR" altLang="zh-CN" sz="4000" dirty="0">
                <a:latin typeface="+mj-lt"/>
              </a:rPr>
              <a:t>PART </a:t>
            </a:r>
            <a:r>
              <a:rPr lang="en-US" altLang="zh-CN" sz="4000" dirty="0">
                <a:latin typeface="+mj-lt"/>
              </a:rPr>
              <a:t>6</a:t>
            </a:r>
            <a:endParaRPr lang="zh-CN" altLang="en-US" sz="4800" dirty="0">
              <a:latin typeface="+mj-lt"/>
            </a:endParaRPr>
          </a:p>
        </p:txBody>
      </p:sp>
      <p:sp>
        <p:nvSpPr>
          <p:cNvPr id="5" name="标题 1">
            <a:extLst>
              <a:ext uri="{FF2B5EF4-FFF2-40B4-BE49-F238E27FC236}">
                <a16:creationId xmlns:a16="http://schemas.microsoft.com/office/drawing/2014/main" id="{AC409663-AE41-4AC9-B96D-67DED79B83E8}"/>
              </a:ext>
            </a:extLst>
          </p:cNvPr>
          <p:cNvSpPr txBox="1">
            <a:spLocks/>
          </p:cNvSpPr>
          <p:nvPr/>
        </p:nvSpPr>
        <p:spPr>
          <a:xfrm>
            <a:off x="0" y="1841806"/>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altLang="zh-CN" sz="8000" dirty="0">
                <a:latin typeface="+mj-lt"/>
              </a:rPr>
              <a:t>REPETITION</a:t>
            </a:r>
          </a:p>
        </p:txBody>
      </p:sp>
      <p:sp>
        <p:nvSpPr>
          <p:cNvPr id="2" name="标题 1">
            <a:extLst>
              <a:ext uri="{FF2B5EF4-FFF2-40B4-BE49-F238E27FC236}">
                <a16:creationId xmlns:a16="http://schemas.microsoft.com/office/drawing/2014/main" id="{0FA467D9-D256-9EE5-02A8-08B5E8A33254}"/>
              </a:ext>
            </a:extLst>
          </p:cNvPr>
          <p:cNvSpPr txBox="1">
            <a:spLocks/>
          </p:cNvSpPr>
          <p:nvPr/>
        </p:nvSpPr>
        <p:spPr>
          <a:xfrm>
            <a:off x="-1" y="3038560"/>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sz="2400" i="1" dirty="0">
                <a:solidFill>
                  <a:srgbClr val="002060"/>
                </a:solidFill>
                <a:effectLst/>
              </a:rPr>
              <a:t>repetition supports culture</a:t>
            </a:r>
            <a:endParaRPr lang="zh-CN" altLang="en-US" sz="11500" i="1" dirty="0">
              <a:solidFill>
                <a:srgbClr val="002060"/>
              </a:solidFill>
              <a:latin typeface="+mj-lt"/>
            </a:endParaRPr>
          </a:p>
        </p:txBody>
      </p:sp>
      <p:pic>
        <p:nvPicPr>
          <p:cNvPr id="3" name="Picture 2" descr="Shape">
            <a:extLst>
              <a:ext uri="{FF2B5EF4-FFF2-40B4-BE49-F238E27FC236}">
                <a16:creationId xmlns:a16="http://schemas.microsoft.com/office/drawing/2014/main" id="{CF848650-A8D8-95BE-D74A-FD2765B6B4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63" y="185301"/>
            <a:ext cx="3193778" cy="780879"/>
          </a:xfrm>
          <a:prstGeom prst="rect">
            <a:avLst/>
          </a:prstGeom>
        </p:spPr>
      </p:pic>
    </p:spTree>
    <p:extLst>
      <p:ext uri="{BB962C8B-B14F-4D97-AF65-F5344CB8AC3E}">
        <p14:creationId xmlns:p14="http://schemas.microsoft.com/office/powerpoint/2010/main" val="427272813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par>
                          <p:cTn id="8" fill="hold">
                            <p:stCondLst>
                              <p:cond delay="1000"/>
                            </p:stCondLst>
                            <p:childTnLst>
                              <p:par>
                                <p:cTn id="9" presetID="26" presetClass="emph" presetSubtype="0" fill="hold" grpId="1" nodeType="afterEffect">
                                  <p:stCondLst>
                                    <p:cond delay="0"/>
                                  </p:stCondLst>
                                  <p:childTnLst>
                                    <p:animEffect transition="out" filter="fade">
                                      <p:cBhvr>
                                        <p:cTn id="10" dur="500" tmFilter="0, 0; .2, .5; .8, .5; 1, 0"/>
                                        <p:tgtEl>
                                          <p:spTgt spid="4"/>
                                        </p:tgtEl>
                                      </p:cBhvr>
                                    </p:animEffect>
                                    <p:animScale>
                                      <p:cBhvr>
                                        <p:cTn id="11" dur="250" autoRev="1" fill="hold"/>
                                        <p:tgtEl>
                                          <p:spTgt spid="4"/>
                                        </p:tgtEl>
                                      </p:cBhvr>
                                      <p:by x="105000" y="105000"/>
                                    </p:animScale>
                                  </p:childTnLst>
                                </p:cTn>
                              </p:par>
                            </p:childTnLst>
                          </p:cTn>
                        </p:par>
                        <p:par>
                          <p:cTn id="12" fill="hold">
                            <p:stCondLst>
                              <p:cond delay="1500"/>
                            </p:stCondLst>
                            <p:childTnLst>
                              <p:par>
                                <p:cTn id="13" presetID="16" presetClass="entr" presetSubtype="37"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outVertical)">
                                      <p:cBhvr>
                                        <p:cTn id="15" dur="1000"/>
                                        <p:tgtEl>
                                          <p:spTgt spid="5"/>
                                        </p:tgtEl>
                                      </p:cBhvr>
                                    </p:animEffect>
                                  </p:childTnLst>
                                </p:cTn>
                              </p:par>
                            </p:childTnLst>
                          </p:cTn>
                        </p:par>
                        <p:par>
                          <p:cTn id="16" fill="hold">
                            <p:stCondLst>
                              <p:cond delay="2500"/>
                            </p:stCondLst>
                            <p:childTnLst>
                              <p:par>
                                <p:cTn id="17" presetID="26" presetClass="emph" presetSubtype="0" fill="hold" grpId="1" nodeType="afterEffect">
                                  <p:stCondLst>
                                    <p:cond delay="0"/>
                                  </p:stCondLst>
                                  <p:childTnLst>
                                    <p:animEffect transition="out" filter="fade">
                                      <p:cBhvr>
                                        <p:cTn id="18" dur="500" tmFilter="0, 0; .2, .5; .8, .5; 1, 0"/>
                                        <p:tgtEl>
                                          <p:spTgt spid="5"/>
                                        </p:tgtEl>
                                      </p:cBhvr>
                                    </p:animEffect>
                                    <p:animScale>
                                      <p:cBhvr>
                                        <p:cTn id="19" dur="250" autoRev="1" fill="hold"/>
                                        <p:tgtEl>
                                          <p:spTgt spid="5"/>
                                        </p:tgtEl>
                                      </p:cBhvr>
                                      <p:by x="105000" y="105000"/>
                                    </p:animScale>
                                  </p:childTnLst>
                                </p:cTn>
                              </p:par>
                            </p:childTnLst>
                          </p:cTn>
                        </p:par>
                        <p:par>
                          <p:cTn id="20" fill="hold">
                            <p:stCondLst>
                              <p:cond delay="3000"/>
                            </p:stCondLst>
                            <p:childTnLst>
                              <p:par>
                                <p:cTn id="21" presetID="16" presetClass="entr" presetSubtype="37"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arn(outVertical)">
                                      <p:cBhvr>
                                        <p:cTn id="23" dur="1000"/>
                                        <p:tgtEl>
                                          <p:spTgt spid="2"/>
                                        </p:tgtEl>
                                      </p:cBhvr>
                                    </p:animEffect>
                                  </p:childTnLst>
                                </p:cTn>
                              </p:par>
                            </p:childTnLst>
                          </p:cTn>
                        </p:par>
                        <p:par>
                          <p:cTn id="24" fill="hold">
                            <p:stCondLst>
                              <p:cond delay="4000"/>
                            </p:stCondLst>
                            <p:childTnLst>
                              <p:par>
                                <p:cTn id="25" presetID="26" presetClass="emph" presetSubtype="0" fill="hold" grpId="1" nodeType="afterEffect">
                                  <p:stCondLst>
                                    <p:cond delay="0"/>
                                  </p:stCondLst>
                                  <p:childTnLst>
                                    <p:animEffect transition="out" filter="fade">
                                      <p:cBhvr>
                                        <p:cTn id="26" dur="500" tmFilter="0, 0; .2, .5; .8, .5; 1, 0"/>
                                        <p:tgtEl>
                                          <p:spTgt spid="2"/>
                                        </p:tgtEl>
                                      </p:cBhvr>
                                    </p:animEffect>
                                    <p:animScale>
                                      <p:cBhvr>
                                        <p:cTn id="2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2" grpId="0"/>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3E5153F-AD41-4462-A8A5-DC181C452EFC}"/>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ndParaRPr>
          </a:p>
        </p:txBody>
      </p:sp>
      <p:sp>
        <p:nvSpPr>
          <p:cNvPr id="8" name="标题 1">
            <a:extLst>
              <a:ext uri="{FF2B5EF4-FFF2-40B4-BE49-F238E27FC236}">
                <a16:creationId xmlns:a16="http://schemas.microsoft.com/office/drawing/2014/main" id="{FF054C6B-73C6-4213-9EA4-DAE51B3DD659}"/>
              </a:ext>
            </a:extLst>
          </p:cNvPr>
          <p:cNvSpPr txBox="1">
            <a:spLocks/>
          </p:cNvSpPr>
          <p:nvPr/>
        </p:nvSpPr>
        <p:spPr>
          <a:xfrm>
            <a:off x="288235" y="65649"/>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Repetition</a:t>
            </a:r>
            <a:endParaRPr lang="zh-CN" altLang="en-US" sz="4000" dirty="0">
              <a:effectLst>
                <a:glow rad="101600">
                  <a:schemeClr val="bg1">
                    <a:alpha val="60000"/>
                  </a:schemeClr>
                </a:glow>
                <a:outerShdw blurRad="38100" dist="38100" dir="2700000" algn="tl">
                  <a:srgbClr val="000000">
                    <a:alpha val="43137"/>
                  </a:srgbClr>
                </a:outerShdw>
              </a:effectLst>
              <a:latin typeface="+mj-lt"/>
            </a:endParaRPr>
          </a:p>
        </p:txBody>
      </p:sp>
      <p:sp>
        <p:nvSpPr>
          <p:cNvPr id="10" name="文本框 2">
            <a:extLst>
              <a:ext uri="{FF2B5EF4-FFF2-40B4-BE49-F238E27FC236}">
                <a16:creationId xmlns:a16="http://schemas.microsoft.com/office/drawing/2014/main" id="{C267D5A1-DDE0-4604-8727-10E42E24B015}"/>
              </a:ext>
            </a:extLst>
          </p:cNvPr>
          <p:cNvSpPr txBox="1"/>
          <p:nvPr/>
        </p:nvSpPr>
        <p:spPr>
          <a:xfrm>
            <a:off x="288235" y="761554"/>
            <a:ext cx="11615530" cy="5847755"/>
          </a:xfrm>
          <a:prstGeom prst="rect">
            <a:avLst/>
          </a:prstGeom>
          <a:noFill/>
        </p:spPr>
        <p:txBody>
          <a:bodyPr wrap="square" rtlCol="0">
            <a:spAutoFit/>
          </a:bodyPr>
          <a:lstStyle/>
          <a:p>
            <a:pPr marL="285750" indent="-285750">
              <a:buFont typeface="Arial" panose="020B0604020202020204" pitchFamily="34" charset="0"/>
              <a:buChar char="•"/>
            </a:pPr>
            <a:r>
              <a:rPr lang="en-US" dirty="0"/>
              <a:t>Repeating what we need to know </a:t>
            </a:r>
            <a:r>
              <a:rPr lang="en-US" b="1" dirty="0"/>
              <a:t>ingrains the details into our minds and helps us to remember how to do our work in a safe manner</a:t>
            </a:r>
            <a:r>
              <a:rPr lang="en-US" dirty="0"/>
              <a:t>. Receiving the repeated material in different forms gives the trainee various means to learn and remember what is needed.</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sz="2000" b="1" dirty="0"/>
              <a:t>We do this with daily-</a:t>
            </a:r>
          </a:p>
          <a:p>
            <a:pPr marL="742950" lvl="1" indent="-285750">
              <a:buFont typeface="Arial" panose="020B0604020202020204" pitchFamily="34" charset="0"/>
              <a:buChar char="•"/>
            </a:pPr>
            <a:r>
              <a:rPr lang="en-US" b="1" dirty="0"/>
              <a:t>PTP’s (Pre-Task Planning)</a:t>
            </a:r>
            <a:r>
              <a:rPr lang="en-US" dirty="0"/>
              <a:t> </a:t>
            </a:r>
          </a:p>
          <a:p>
            <a:pPr marL="1200150" lvl="2" indent="-285750">
              <a:buFont typeface="Arial" panose="020B0604020202020204" pitchFamily="34" charset="0"/>
              <a:buChar char="•"/>
            </a:pPr>
            <a:r>
              <a:rPr lang="en-US" b="1" dirty="0"/>
              <a:t>What is a PTP?</a:t>
            </a:r>
          </a:p>
          <a:p>
            <a:pPr marL="1657350" lvl="3" indent="-285750">
              <a:buFont typeface="Arial" panose="020B0604020202020204" pitchFamily="34" charset="0"/>
              <a:buChar char="•"/>
            </a:pPr>
            <a:r>
              <a:rPr lang="en-US" sz="1600" b="1" dirty="0"/>
              <a:t>Define the Scope Of  Work</a:t>
            </a:r>
            <a:r>
              <a:rPr lang="en-US" sz="1600" dirty="0"/>
              <a:t>:  A clear understanding of the work task.</a:t>
            </a:r>
          </a:p>
          <a:p>
            <a:pPr marL="1657350" lvl="3" indent="-285750">
              <a:buFont typeface="Arial" panose="020B0604020202020204" pitchFamily="34" charset="0"/>
              <a:buChar char="•"/>
            </a:pPr>
            <a:r>
              <a:rPr lang="en-US" sz="1600" b="1" dirty="0"/>
              <a:t>Analyze the hazards</a:t>
            </a:r>
            <a:r>
              <a:rPr lang="en-US" sz="1600" dirty="0"/>
              <a:t>: It is critical for employees to identify situational or potential hazards.</a:t>
            </a:r>
          </a:p>
          <a:p>
            <a:pPr marL="1657350" lvl="3" indent="-285750">
              <a:buFont typeface="Arial" panose="020B0604020202020204" pitchFamily="34" charset="0"/>
              <a:buChar char="•"/>
            </a:pPr>
            <a:r>
              <a:rPr lang="en-US" sz="1600" b="1" dirty="0"/>
              <a:t>Develop and implement hazard controls</a:t>
            </a:r>
            <a:r>
              <a:rPr lang="en-US" sz="1600" dirty="0"/>
              <a:t>: Once the hazards have been identified, the crew should then devise solutions to eliminate the hazards by implementing control measures.</a:t>
            </a:r>
          </a:p>
          <a:p>
            <a:pPr marL="1657350" lvl="3" indent="-285750">
              <a:buFont typeface="Arial" panose="020B0604020202020204" pitchFamily="34" charset="0"/>
              <a:buChar char="•"/>
            </a:pPr>
            <a:r>
              <a:rPr lang="en-US" sz="1600" b="1" dirty="0"/>
              <a:t>Perform work within hazard control</a:t>
            </a:r>
            <a:r>
              <a:rPr lang="en-US" sz="1600" dirty="0"/>
              <a:t>: This step requires crew members to discuss how work will be performed within the identified hazard controls. Once all hazards are identified the work must not be changed and employees shall not deviate from the controls in place. If the work conditions or tasks change, a new Pre-Task Plan should be started and reviewed by all on the job.</a:t>
            </a:r>
          </a:p>
          <a:p>
            <a:pPr marL="1200150" lvl="2" indent="-285750">
              <a:buFont typeface="Arial" panose="020B0604020202020204" pitchFamily="34" charset="0"/>
              <a:buChar char="•"/>
            </a:pPr>
            <a:r>
              <a:rPr lang="en-US" sz="1600" dirty="0"/>
              <a:t>The purpose of the PTP is not to create additional work but to help get you and your crew get in the mind set of why you are their and how to complete this task properly and safely.</a:t>
            </a:r>
          </a:p>
          <a:p>
            <a:pPr marL="742950" lvl="1" indent="-285750">
              <a:buFont typeface="Arial" panose="020B0604020202020204" pitchFamily="34" charset="0"/>
              <a:buChar char="•"/>
            </a:pPr>
            <a:endParaRPr lang="en-US" b="1" dirty="0"/>
          </a:p>
          <a:p>
            <a:pPr marL="742950" lvl="1" indent="-285750">
              <a:buFont typeface="Arial" panose="020B0604020202020204" pitchFamily="34" charset="0"/>
              <a:buChar char="•"/>
            </a:pPr>
            <a:r>
              <a:rPr lang="en-US" sz="2000" b="1" dirty="0"/>
              <a:t>Toolbox Topics</a:t>
            </a:r>
            <a:r>
              <a:rPr lang="en-US" sz="2000" dirty="0"/>
              <a:t> </a:t>
            </a:r>
          </a:p>
          <a:p>
            <a:pPr marL="1200150" lvl="2" indent="-285750">
              <a:buFont typeface="Arial" panose="020B0604020202020204" pitchFamily="34" charset="0"/>
              <a:buChar char="•"/>
            </a:pPr>
            <a:r>
              <a:rPr lang="en-US" sz="1600" dirty="0"/>
              <a:t>Great way to reinforce safety basics</a:t>
            </a:r>
          </a:p>
          <a:p>
            <a:pPr marL="1200150" lvl="2" indent="-285750">
              <a:buFont typeface="Arial" panose="020B0604020202020204" pitchFamily="34" charset="0"/>
              <a:buChar char="•"/>
            </a:pPr>
            <a:r>
              <a:rPr lang="en-US" sz="1600" dirty="0"/>
              <a:t>Focus on high-risk scenarios</a:t>
            </a:r>
          </a:p>
          <a:p>
            <a:pPr marL="1200150" lvl="2" indent="-285750">
              <a:buFont typeface="Arial" panose="020B0604020202020204" pitchFamily="34" charset="0"/>
              <a:buChar char="•"/>
            </a:pPr>
            <a:r>
              <a:rPr lang="en-US" sz="1600" dirty="0"/>
              <a:t>Inform workers about changes to the jobsite and working conditions</a:t>
            </a:r>
          </a:p>
        </p:txBody>
      </p:sp>
      <p:pic>
        <p:nvPicPr>
          <p:cNvPr id="2" name="Picture 1" descr="Shape">
            <a:extLst>
              <a:ext uri="{FF2B5EF4-FFF2-40B4-BE49-F238E27FC236}">
                <a16:creationId xmlns:a16="http://schemas.microsoft.com/office/drawing/2014/main" id="{C863DCE6-F45A-B0D3-1AA4-F55745DBBD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70" y="65649"/>
            <a:ext cx="2306295" cy="563889"/>
          </a:xfrm>
          <a:prstGeom prst="rect">
            <a:avLst/>
          </a:prstGeom>
        </p:spPr>
      </p:pic>
    </p:spTree>
    <p:extLst>
      <p:ext uri="{BB962C8B-B14F-4D97-AF65-F5344CB8AC3E}">
        <p14:creationId xmlns:p14="http://schemas.microsoft.com/office/powerpoint/2010/main" val="117819574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3E5153F-AD41-4462-A8A5-DC181C452EFC}"/>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ndParaRPr>
          </a:p>
        </p:txBody>
      </p:sp>
      <p:sp>
        <p:nvSpPr>
          <p:cNvPr id="8" name="标题 1">
            <a:extLst>
              <a:ext uri="{FF2B5EF4-FFF2-40B4-BE49-F238E27FC236}">
                <a16:creationId xmlns:a16="http://schemas.microsoft.com/office/drawing/2014/main" id="{FF054C6B-73C6-4213-9EA4-DAE51B3DD659}"/>
              </a:ext>
            </a:extLst>
          </p:cNvPr>
          <p:cNvSpPr txBox="1">
            <a:spLocks/>
          </p:cNvSpPr>
          <p:nvPr/>
        </p:nvSpPr>
        <p:spPr>
          <a:xfrm>
            <a:off x="288235" y="65649"/>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Repetition</a:t>
            </a:r>
            <a:endParaRPr lang="zh-CN" altLang="en-US" sz="4000" dirty="0">
              <a:effectLst>
                <a:glow rad="101600">
                  <a:schemeClr val="bg1">
                    <a:alpha val="60000"/>
                  </a:schemeClr>
                </a:glow>
                <a:outerShdw blurRad="38100" dist="38100" dir="2700000" algn="tl">
                  <a:srgbClr val="000000">
                    <a:alpha val="43137"/>
                  </a:srgbClr>
                </a:outerShdw>
              </a:effectLst>
              <a:latin typeface="+mj-lt"/>
            </a:endParaRPr>
          </a:p>
        </p:txBody>
      </p:sp>
      <p:sp>
        <p:nvSpPr>
          <p:cNvPr id="10" name="文本框 2">
            <a:extLst>
              <a:ext uri="{FF2B5EF4-FFF2-40B4-BE49-F238E27FC236}">
                <a16:creationId xmlns:a16="http://schemas.microsoft.com/office/drawing/2014/main" id="{C267D5A1-DDE0-4604-8727-10E42E24B015}"/>
              </a:ext>
            </a:extLst>
          </p:cNvPr>
          <p:cNvSpPr txBox="1"/>
          <p:nvPr/>
        </p:nvSpPr>
        <p:spPr>
          <a:xfrm>
            <a:off x="288235" y="761554"/>
            <a:ext cx="11615530" cy="5724644"/>
          </a:xfrm>
          <a:prstGeom prst="rect">
            <a:avLst/>
          </a:prstGeom>
          <a:noFill/>
        </p:spPr>
        <p:txBody>
          <a:bodyPr wrap="square" rtlCol="0">
            <a:spAutoFit/>
          </a:bodyPr>
          <a:lstStyle/>
          <a:p>
            <a:pPr marL="742950" lvl="1" indent="-285750">
              <a:buFont typeface="Arial" panose="020B0604020202020204" pitchFamily="34" charset="0"/>
              <a:buChar char="•"/>
            </a:pPr>
            <a:r>
              <a:rPr lang="en-US" b="1" dirty="0"/>
              <a:t>Stretch and Flex</a:t>
            </a:r>
            <a:endParaRPr lang="en-US" dirty="0"/>
          </a:p>
          <a:p>
            <a:pPr marL="1200150" lvl="2" indent="-285750">
              <a:buFont typeface="Arial" panose="020B0604020202020204" pitchFamily="34" charset="0"/>
              <a:buChar char="•"/>
            </a:pPr>
            <a:r>
              <a:rPr lang="en-US" sz="1600" dirty="0"/>
              <a:t>Improve your performance in physical activities.</a:t>
            </a:r>
          </a:p>
          <a:p>
            <a:pPr marL="1200150" lvl="2" indent="-285750">
              <a:buFont typeface="Arial" panose="020B0604020202020204" pitchFamily="34" charset="0"/>
              <a:buChar char="•"/>
            </a:pPr>
            <a:r>
              <a:rPr lang="en-US" sz="1600" dirty="0"/>
              <a:t>Help your joints move through their full range of motion.</a:t>
            </a:r>
          </a:p>
          <a:p>
            <a:pPr marL="1200150" lvl="2" indent="-285750">
              <a:buFont typeface="Arial" panose="020B0604020202020204" pitchFamily="34" charset="0"/>
              <a:buChar char="•"/>
            </a:pPr>
            <a:r>
              <a:rPr lang="en-US" sz="1600" dirty="0"/>
              <a:t>Decrease your risk of injuries.</a:t>
            </a:r>
            <a:endParaRPr lang="en-US" sz="1600" b="1" dirty="0"/>
          </a:p>
          <a:p>
            <a:pPr marL="742950" lvl="1" indent="-285750">
              <a:buFont typeface="Arial" panose="020B0604020202020204" pitchFamily="34" charset="0"/>
              <a:buChar char="•"/>
            </a:pPr>
            <a:endParaRPr lang="en-US" b="1" dirty="0"/>
          </a:p>
          <a:p>
            <a:pPr marL="742950" lvl="1" indent="-285750">
              <a:buFont typeface="Arial" panose="020B0604020202020204" pitchFamily="34" charset="0"/>
              <a:buChar char="•"/>
            </a:pPr>
            <a:r>
              <a:rPr lang="en-US" b="1" dirty="0"/>
              <a:t>AHA/JHA (activity hazard analysis/job hazard analysis)</a:t>
            </a:r>
          </a:p>
          <a:p>
            <a:pPr marL="1200150" lvl="2" indent="-285750">
              <a:buFont typeface="Arial" panose="020B0604020202020204" pitchFamily="34" charset="0"/>
              <a:buChar char="•"/>
            </a:pPr>
            <a:r>
              <a:rPr lang="en-US" sz="1600" b="1" dirty="0"/>
              <a:t>What is an AHA/JHA?</a:t>
            </a:r>
          </a:p>
          <a:p>
            <a:pPr marL="1657350" lvl="3" indent="-285750">
              <a:buFont typeface="Arial" panose="020B0604020202020204" pitchFamily="34" charset="0"/>
              <a:buChar char="•"/>
            </a:pPr>
            <a:r>
              <a:rPr lang="en-US" sz="1600" dirty="0"/>
              <a:t>A risk management tool to help identify hazards or risks and formulate controls to reduce the hazard to an acceptable risk level.</a:t>
            </a:r>
          </a:p>
          <a:p>
            <a:pPr marL="1657350" lvl="3" indent="-285750">
              <a:buFont typeface="Arial" panose="020B0604020202020204" pitchFamily="34" charset="0"/>
              <a:buChar char="•"/>
            </a:pPr>
            <a:r>
              <a:rPr lang="en-US" sz="1600" dirty="0"/>
              <a:t>Also used as a guide to minimize accidents and injuries.</a:t>
            </a:r>
          </a:p>
          <a:p>
            <a:pPr marL="742950" lvl="1" indent="-285750">
              <a:buFont typeface="Arial" panose="020B0604020202020204" pitchFamily="34" charset="0"/>
              <a:buChar char="•"/>
            </a:pPr>
            <a:endParaRPr lang="en-US" b="1" dirty="0"/>
          </a:p>
          <a:p>
            <a:pPr marL="742950" lvl="1" indent="-285750">
              <a:buFont typeface="Arial" panose="020B0604020202020204" pitchFamily="34" charset="0"/>
              <a:buChar char="•"/>
            </a:pPr>
            <a:r>
              <a:rPr lang="en-US" b="1" dirty="0"/>
              <a:t> Signage</a:t>
            </a:r>
            <a:endParaRPr lang="en-US" dirty="0"/>
          </a:p>
          <a:p>
            <a:pPr marL="1200150" lvl="2" indent="-285750">
              <a:buFont typeface="Arial" panose="020B0604020202020204" pitchFamily="34" charset="0"/>
              <a:buChar char="•"/>
            </a:pPr>
            <a:r>
              <a:rPr lang="en-US" sz="1600" dirty="0"/>
              <a:t>Help inform the public.</a:t>
            </a:r>
          </a:p>
          <a:p>
            <a:pPr marL="1200150" lvl="2" indent="-285750">
              <a:buFont typeface="Arial" panose="020B0604020202020204" pitchFamily="34" charset="0"/>
              <a:buChar char="•"/>
            </a:pPr>
            <a:r>
              <a:rPr lang="en-US" sz="1600" dirty="0"/>
              <a:t>Provide instructions that are necessary to help with the safety of all those involved.</a:t>
            </a:r>
          </a:p>
          <a:p>
            <a:pPr marL="1200150" lvl="2" indent="-285750">
              <a:buFont typeface="Arial" panose="020B0604020202020204" pitchFamily="34" charset="0"/>
              <a:buChar char="•"/>
            </a:pPr>
            <a:r>
              <a:rPr lang="en-US" sz="1600" dirty="0"/>
              <a:t>They remind employees of the safety procedures that need to be followed to avoid injury.</a:t>
            </a:r>
          </a:p>
          <a:p>
            <a:pPr marL="742950" lvl="1" indent="-285750">
              <a:buFont typeface="Arial" panose="020B0604020202020204" pitchFamily="34" charset="0"/>
              <a:buChar char="•"/>
            </a:pPr>
            <a:endParaRPr lang="en-US" b="1" dirty="0"/>
          </a:p>
          <a:p>
            <a:pPr marL="742950" lvl="1" indent="-285750">
              <a:buFont typeface="Arial" panose="020B0604020202020204" pitchFamily="34" charset="0"/>
              <a:buChar char="•"/>
            </a:pPr>
            <a:r>
              <a:rPr lang="en-US" b="1" dirty="0"/>
              <a:t>Mass Meetings</a:t>
            </a:r>
          </a:p>
          <a:p>
            <a:pPr marL="1200150" lvl="2" indent="-285750">
              <a:buFont typeface="Arial" panose="020B0604020202020204" pitchFamily="34" charset="0"/>
              <a:buChar char="•"/>
            </a:pPr>
            <a:r>
              <a:rPr lang="en-US" sz="1600" dirty="0"/>
              <a:t>Building a strong safety culture.</a:t>
            </a:r>
          </a:p>
          <a:p>
            <a:pPr marL="1200150" lvl="2" indent="-285750">
              <a:buFont typeface="Arial" panose="020B0604020202020204" pitchFamily="34" charset="0"/>
              <a:buChar char="•"/>
            </a:pPr>
            <a:r>
              <a:rPr lang="en-US" sz="1600" dirty="0"/>
              <a:t>Reinforcing commitment to protecting employees.</a:t>
            </a:r>
          </a:p>
          <a:p>
            <a:pPr marL="1200150" lvl="2" indent="-285750">
              <a:buFont typeface="Arial" panose="020B0604020202020204" pitchFamily="34" charset="0"/>
              <a:buChar char="•"/>
            </a:pPr>
            <a:r>
              <a:rPr lang="en-US" sz="1600" dirty="0"/>
              <a:t>Prevent employees from getting complacent and avoid taking safety for granted.</a:t>
            </a:r>
          </a:p>
          <a:p>
            <a:pPr marL="1200150" lvl="2" indent="-285750">
              <a:buFont typeface="Arial" panose="020B0604020202020204" pitchFamily="34" charset="0"/>
              <a:buChar char="•"/>
            </a:pPr>
            <a:r>
              <a:rPr lang="en-US" sz="1600" dirty="0"/>
              <a:t>Inform employees with safety data.</a:t>
            </a:r>
          </a:p>
          <a:p>
            <a:pPr marL="1200150" lvl="2" indent="-285750">
              <a:buFont typeface="Arial" panose="020B0604020202020204" pitchFamily="34" charset="0"/>
              <a:buChar char="•"/>
            </a:pPr>
            <a:r>
              <a:rPr lang="en-US" sz="1600" dirty="0"/>
              <a:t>Inform employees of future forecasts.</a:t>
            </a:r>
          </a:p>
        </p:txBody>
      </p:sp>
      <p:pic>
        <p:nvPicPr>
          <p:cNvPr id="2" name="Picture 1" descr="Shape">
            <a:extLst>
              <a:ext uri="{FF2B5EF4-FFF2-40B4-BE49-F238E27FC236}">
                <a16:creationId xmlns:a16="http://schemas.microsoft.com/office/drawing/2014/main" id="{2706C49F-EE30-74C4-9849-8CB954779A7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70" y="65649"/>
            <a:ext cx="2306295" cy="563889"/>
          </a:xfrm>
          <a:prstGeom prst="rect">
            <a:avLst/>
          </a:prstGeom>
        </p:spPr>
      </p:pic>
    </p:spTree>
    <p:extLst>
      <p:ext uri="{BB962C8B-B14F-4D97-AF65-F5344CB8AC3E}">
        <p14:creationId xmlns:p14="http://schemas.microsoft.com/office/powerpoint/2010/main" val="15407299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AC409663-AE41-4AC9-B96D-67DED79B83E8}"/>
              </a:ext>
            </a:extLst>
          </p:cNvPr>
          <p:cNvSpPr txBox="1">
            <a:spLocks/>
          </p:cNvSpPr>
          <p:nvPr/>
        </p:nvSpPr>
        <p:spPr>
          <a:xfrm>
            <a:off x="1951383" y="818334"/>
            <a:ext cx="8564218"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tr-TR" altLang="zh-CN" sz="4000" dirty="0">
                <a:latin typeface="+mj-lt"/>
              </a:rPr>
              <a:t>PART </a:t>
            </a:r>
            <a:r>
              <a:rPr lang="en-US" altLang="zh-CN" sz="4000" dirty="0">
                <a:latin typeface="+mj-lt"/>
              </a:rPr>
              <a:t>7</a:t>
            </a:r>
            <a:endParaRPr lang="zh-CN" altLang="en-US" sz="4800" dirty="0">
              <a:latin typeface="+mj-lt"/>
            </a:endParaRPr>
          </a:p>
        </p:txBody>
      </p:sp>
      <p:sp>
        <p:nvSpPr>
          <p:cNvPr id="5" name="标题 1">
            <a:extLst>
              <a:ext uri="{FF2B5EF4-FFF2-40B4-BE49-F238E27FC236}">
                <a16:creationId xmlns:a16="http://schemas.microsoft.com/office/drawing/2014/main" id="{AC409663-AE41-4AC9-B96D-67DED79B83E8}"/>
              </a:ext>
            </a:extLst>
          </p:cNvPr>
          <p:cNvSpPr txBox="1">
            <a:spLocks/>
          </p:cNvSpPr>
          <p:nvPr/>
        </p:nvSpPr>
        <p:spPr>
          <a:xfrm>
            <a:off x="0" y="1841806"/>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altLang="zh-CN" sz="8000" dirty="0">
                <a:latin typeface="+mj-lt"/>
              </a:rPr>
              <a:t>PROGRAMS</a:t>
            </a:r>
          </a:p>
        </p:txBody>
      </p:sp>
      <p:sp>
        <p:nvSpPr>
          <p:cNvPr id="2" name="标题 1">
            <a:extLst>
              <a:ext uri="{FF2B5EF4-FFF2-40B4-BE49-F238E27FC236}">
                <a16:creationId xmlns:a16="http://schemas.microsoft.com/office/drawing/2014/main" id="{0FA467D9-D256-9EE5-02A8-08B5E8A33254}"/>
              </a:ext>
            </a:extLst>
          </p:cNvPr>
          <p:cNvSpPr txBox="1">
            <a:spLocks/>
          </p:cNvSpPr>
          <p:nvPr/>
        </p:nvSpPr>
        <p:spPr>
          <a:xfrm>
            <a:off x="-1" y="3038560"/>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sz="2400" i="1" dirty="0">
                <a:solidFill>
                  <a:srgbClr val="002060"/>
                </a:solidFill>
                <a:effectLst/>
              </a:rPr>
              <a:t>a set of related measures or activities with a particular long-term aim</a:t>
            </a:r>
            <a:endParaRPr lang="zh-CN" altLang="en-US" sz="11500" i="1" dirty="0">
              <a:solidFill>
                <a:srgbClr val="002060"/>
              </a:solidFill>
              <a:latin typeface="+mj-lt"/>
            </a:endParaRPr>
          </a:p>
        </p:txBody>
      </p:sp>
      <p:pic>
        <p:nvPicPr>
          <p:cNvPr id="3" name="Picture 2" descr="Shape">
            <a:extLst>
              <a:ext uri="{FF2B5EF4-FFF2-40B4-BE49-F238E27FC236}">
                <a16:creationId xmlns:a16="http://schemas.microsoft.com/office/drawing/2014/main" id="{1D6A64A4-8122-1EF2-55D3-2324EA1F25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63" y="185301"/>
            <a:ext cx="3193778" cy="780879"/>
          </a:xfrm>
          <a:prstGeom prst="rect">
            <a:avLst/>
          </a:prstGeom>
        </p:spPr>
      </p:pic>
    </p:spTree>
    <p:extLst>
      <p:ext uri="{BB962C8B-B14F-4D97-AF65-F5344CB8AC3E}">
        <p14:creationId xmlns:p14="http://schemas.microsoft.com/office/powerpoint/2010/main" val="160021803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par>
                          <p:cTn id="8" fill="hold">
                            <p:stCondLst>
                              <p:cond delay="1000"/>
                            </p:stCondLst>
                            <p:childTnLst>
                              <p:par>
                                <p:cTn id="9" presetID="26" presetClass="emph" presetSubtype="0" fill="hold" grpId="1" nodeType="afterEffect">
                                  <p:stCondLst>
                                    <p:cond delay="0"/>
                                  </p:stCondLst>
                                  <p:childTnLst>
                                    <p:animEffect transition="out" filter="fade">
                                      <p:cBhvr>
                                        <p:cTn id="10" dur="500" tmFilter="0, 0; .2, .5; .8, .5; 1, 0"/>
                                        <p:tgtEl>
                                          <p:spTgt spid="4"/>
                                        </p:tgtEl>
                                      </p:cBhvr>
                                    </p:animEffect>
                                    <p:animScale>
                                      <p:cBhvr>
                                        <p:cTn id="11" dur="250" autoRev="1" fill="hold"/>
                                        <p:tgtEl>
                                          <p:spTgt spid="4"/>
                                        </p:tgtEl>
                                      </p:cBhvr>
                                      <p:by x="105000" y="105000"/>
                                    </p:animScale>
                                  </p:childTnLst>
                                </p:cTn>
                              </p:par>
                            </p:childTnLst>
                          </p:cTn>
                        </p:par>
                        <p:par>
                          <p:cTn id="12" fill="hold">
                            <p:stCondLst>
                              <p:cond delay="1500"/>
                            </p:stCondLst>
                            <p:childTnLst>
                              <p:par>
                                <p:cTn id="13" presetID="16" presetClass="entr" presetSubtype="37"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outVertical)">
                                      <p:cBhvr>
                                        <p:cTn id="15" dur="1000"/>
                                        <p:tgtEl>
                                          <p:spTgt spid="5"/>
                                        </p:tgtEl>
                                      </p:cBhvr>
                                    </p:animEffect>
                                  </p:childTnLst>
                                </p:cTn>
                              </p:par>
                            </p:childTnLst>
                          </p:cTn>
                        </p:par>
                        <p:par>
                          <p:cTn id="16" fill="hold">
                            <p:stCondLst>
                              <p:cond delay="2500"/>
                            </p:stCondLst>
                            <p:childTnLst>
                              <p:par>
                                <p:cTn id="17" presetID="26" presetClass="emph" presetSubtype="0" fill="hold" grpId="1" nodeType="afterEffect">
                                  <p:stCondLst>
                                    <p:cond delay="0"/>
                                  </p:stCondLst>
                                  <p:childTnLst>
                                    <p:animEffect transition="out" filter="fade">
                                      <p:cBhvr>
                                        <p:cTn id="18" dur="500" tmFilter="0, 0; .2, .5; .8, .5; 1, 0"/>
                                        <p:tgtEl>
                                          <p:spTgt spid="5"/>
                                        </p:tgtEl>
                                      </p:cBhvr>
                                    </p:animEffect>
                                    <p:animScale>
                                      <p:cBhvr>
                                        <p:cTn id="19" dur="250" autoRev="1" fill="hold"/>
                                        <p:tgtEl>
                                          <p:spTgt spid="5"/>
                                        </p:tgtEl>
                                      </p:cBhvr>
                                      <p:by x="105000" y="105000"/>
                                    </p:animScale>
                                  </p:childTnLst>
                                </p:cTn>
                              </p:par>
                            </p:childTnLst>
                          </p:cTn>
                        </p:par>
                        <p:par>
                          <p:cTn id="20" fill="hold">
                            <p:stCondLst>
                              <p:cond delay="3000"/>
                            </p:stCondLst>
                            <p:childTnLst>
                              <p:par>
                                <p:cTn id="21" presetID="16" presetClass="entr" presetSubtype="37"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arn(outVertical)">
                                      <p:cBhvr>
                                        <p:cTn id="23" dur="1000"/>
                                        <p:tgtEl>
                                          <p:spTgt spid="2"/>
                                        </p:tgtEl>
                                      </p:cBhvr>
                                    </p:animEffect>
                                  </p:childTnLst>
                                </p:cTn>
                              </p:par>
                            </p:childTnLst>
                          </p:cTn>
                        </p:par>
                        <p:par>
                          <p:cTn id="24" fill="hold">
                            <p:stCondLst>
                              <p:cond delay="4000"/>
                            </p:stCondLst>
                            <p:childTnLst>
                              <p:par>
                                <p:cTn id="25" presetID="26" presetClass="emph" presetSubtype="0" fill="hold" grpId="1" nodeType="afterEffect">
                                  <p:stCondLst>
                                    <p:cond delay="0"/>
                                  </p:stCondLst>
                                  <p:childTnLst>
                                    <p:animEffect transition="out" filter="fade">
                                      <p:cBhvr>
                                        <p:cTn id="26" dur="500" tmFilter="0, 0; .2, .5; .8, .5; 1, 0"/>
                                        <p:tgtEl>
                                          <p:spTgt spid="2"/>
                                        </p:tgtEl>
                                      </p:cBhvr>
                                    </p:animEffect>
                                    <p:animScale>
                                      <p:cBhvr>
                                        <p:cTn id="2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26">
            <a:extLst>
              <a:ext uri="{FF2B5EF4-FFF2-40B4-BE49-F238E27FC236}">
                <a16:creationId xmlns:a16="http://schemas.microsoft.com/office/drawing/2014/main" id="{DD14F6BB-58C5-4554-AE63-E6C104974ADA}"/>
              </a:ext>
            </a:extLst>
          </p:cNvPr>
          <p:cNvSpPr txBox="1"/>
          <p:nvPr/>
        </p:nvSpPr>
        <p:spPr>
          <a:xfrm>
            <a:off x="4691831" y="521367"/>
            <a:ext cx="2959465" cy="646331"/>
          </a:xfrm>
          <a:prstGeom prst="rect">
            <a:avLst/>
          </a:prstGeom>
          <a:noFill/>
        </p:spPr>
        <p:txBody>
          <a:bodyPr wrap="none" rtlCol="0">
            <a:spAutoFit/>
          </a:bodyPr>
          <a:lstStyle/>
          <a:p>
            <a:r>
              <a:rPr lang="tr-TR" altLang="zh-CN" sz="3600" b="1" u="sng" dirty="0">
                <a:solidFill>
                  <a:srgbClr val="F92511"/>
                </a:solidFill>
                <a:latin typeface="+mj-lt"/>
                <a:ea typeface="微软雅黑" panose="020B0503020204020204" pitchFamily="34" charset="-122"/>
              </a:rPr>
              <a:t>CONTENTS</a:t>
            </a:r>
            <a:endParaRPr lang="zh-CN" altLang="en-US" sz="3600" b="1" u="sng" dirty="0">
              <a:solidFill>
                <a:srgbClr val="F92511"/>
              </a:solidFill>
              <a:latin typeface="+mj-lt"/>
              <a:ea typeface="微软雅黑" panose="020B0503020204020204" pitchFamily="34" charset="-122"/>
            </a:endParaRPr>
          </a:p>
        </p:txBody>
      </p:sp>
      <p:sp>
        <p:nvSpPr>
          <p:cNvPr id="2" name="ïṧḷïḓê-Rectangle 8">
            <a:extLst>
              <a:ext uri="{FF2B5EF4-FFF2-40B4-BE49-F238E27FC236}">
                <a16:creationId xmlns:a16="http://schemas.microsoft.com/office/drawing/2014/main" id="{C3C3A882-841E-EFF6-F3E8-9B18CCDD8AB8}"/>
              </a:ext>
            </a:extLst>
          </p:cNvPr>
          <p:cNvSpPr/>
          <p:nvPr/>
        </p:nvSpPr>
        <p:spPr bwMode="auto">
          <a:xfrm>
            <a:off x="2783695" y="3688430"/>
            <a:ext cx="597024" cy="597024"/>
          </a:xfrm>
          <a:prstGeom prst="rect">
            <a:avLst/>
          </a:prstGeom>
          <a:solidFill>
            <a:schemeClr val="tx2">
              <a:lumMod val="75000"/>
              <a:lumOff val="25000"/>
            </a:schemeClr>
          </a:solidFill>
          <a:ln w="19050">
            <a:noFill/>
            <a:round/>
            <a:headEnd/>
            <a:tailEnd/>
          </a:ln>
        </p:spPr>
        <p:txBody>
          <a:bodyPr rot="0" spcFirstLastPara="0" vert="horz" wrap="none" lIns="91440" tIns="45720" rIns="91440" bIns="45720" anchor="ctr" anchorCtr="1" forceAA="0" compatLnSpc="1">
            <a:prstTxWarp prst="textNoShape">
              <a:avLst/>
            </a:prstTxWarp>
            <a:normAutofit/>
          </a:bodyPr>
          <a:lstStyle/>
          <a:p>
            <a:pPr algn="ctr"/>
            <a:r>
              <a:rPr lang="en-US" altLang="zh-CN" sz="2400" dirty="0">
                <a:solidFill>
                  <a:schemeClr val="bg1">
                    <a:lumMod val="100000"/>
                  </a:schemeClr>
                </a:solidFill>
                <a:latin typeface="+mj-lt"/>
              </a:rPr>
              <a:t>05</a:t>
            </a:r>
          </a:p>
        </p:txBody>
      </p:sp>
      <p:sp>
        <p:nvSpPr>
          <p:cNvPr id="4" name="ïṧḷïḓê-Arrow: Pentagon 13">
            <a:extLst>
              <a:ext uri="{FF2B5EF4-FFF2-40B4-BE49-F238E27FC236}">
                <a16:creationId xmlns:a16="http://schemas.microsoft.com/office/drawing/2014/main" id="{7CCE493E-C8AE-D881-FD1A-4F21E6623BE8}"/>
              </a:ext>
            </a:extLst>
          </p:cNvPr>
          <p:cNvSpPr/>
          <p:nvPr/>
        </p:nvSpPr>
        <p:spPr bwMode="auto">
          <a:xfrm>
            <a:off x="3489266" y="3688430"/>
            <a:ext cx="5364595" cy="597024"/>
          </a:xfrm>
          <a:prstGeom prst="homePlate">
            <a:avLst/>
          </a:prstGeom>
          <a:solidFill>
            <a:schemeClr val="tx2">
              <a:lumMod val="75000"/>
              <a:lumOff val="25000"/>
            </a:schemeClr>
          </a:solidFill>
          <a:ln w="19050">
            <a:noFill/>
            <a:round/>
            <a:headEnd/>
            <a:tailEnd/>
          </a:ln>
        </p:spPr>
        <p:txBody>
          <a:bodyPr rot="0" spcFirstLastPara="0" vert="horz" wrap="square" lIns="91440" tIns="45720" rIns="91440" bIns="45720" anchor="ctr" anchorCtr="1" forceAA="0" compatLnSpc="1">
            <a:prstTxWarp prst="textNoShape">
              <a:avLst/>
            </a:prstTxWarp>
            <a:normAutofit/>
          </a:bodyPr>
          <a:lstStyle/>
          <a:p>
            <a:pPr>
              <a:lnSpc>
                <a:spcPct val="120000"/>
              </a:lnSpc>
            </a:pPr>
            <a:r>
              <a:rPr lang="en-US" altLang="zh-CN" b="1" dirty="0">
                <a:solidFill>
                  <a:schemeClr val="bg1">
                    <a:lumMod val="100000"/>
                  </a:schemeClr>
                </a:solidFill>
                <a:latin typeface="+mj-lt"/>
              </a:rPr>
              <a:t>ACCOUNTABILILITY</a:t>
            </a:r>
            <a:endParaRPr lang="zh-CN" altLang="en-US" b="1" dirty="0">
              <a:solidFill>
                <a:schemeClr val="bg1">
                  <a:lumMod val="100000"/>
                </a:schemeClr>
              </a:solidFill>
              <a:latin typeface="+mj-lt"/>
            </a:endParaRPr>
          </a:p>
        </p:txBody>
      </p:sp>
      <p:sp>
        <p:nvSpPr>
          <p:cNvPr id="21" name="ïṧḷïḓê-Rectangle 8">
            <a:extLst>
              <a:ext uri="{FF2B5EF4-FFF2-40B4-BE49-F238E27FC236}">
                <a16:creationId xmlns:a16="http://schemas.microsoft.com/office/drawing/2014/main" id="{52403CFC-2535-8690-3EB7-5DAAACE8B48E}"/>
              </a:ext>
            </a:extLst>
          </p:cNvPr>
          <p:cNvSpPr/>
          <p:nvPr/>
        </p:nvSpPr>
        <p:spPr bwMode="auto">
          <a:xfrm>
            <a:off x="2783695" y="4313660"/>
            <a:ext cx="597024" cy="597024"/>
          </a:xfrm>
          <a:prstGeom prst="rect">
            <a:avLst/>
          </a:prstGeom>
          <a:solidFill>
            <a:schemeClr val="tx2">
              <a:lumMod val="75000"/>
              <a:lumOff val="25000"/>
            </a:schemeClr>
          </a:solidFill>
          <a:ln w="19050">
            <a:noFill/>
            <a:round/>
            <a:headEnd/>
            <a:tailEnd/>
          </a:ln>
        </p:spPr>
        <p:txBody>
          <a:bodyPr rot="0" spcFirstLastPara="0" vert="horz" wrap="none" lIns="91440" tIns="45720" rIns="91440" bIns="45720" anchor="ctr" anchorCtr="1" forceAA="0" compatLnSpc="1">
            <a:prstTxWarp prst="textNoShape">
              <a:avLst/>
            </a:prstTxWarp>
            <a:normAutofit/>
          </a:bodyPr>
          <a:lstStyle/>
          <a:p>
            <a:pPr algn="ctr"/>
            <a:r>
              <a:rPr lang="en-US" altLang="zh-CN" sz="2400" dirty="0">
                <a:solidFill>
                  <a:schemeClr val="bg1">
                    <a:lumMod val="100000"/>
                  </a:schemeClr>
                </a:solidFill>
                <a:latin typeface="+mj-lt"/>
              </a:rPr>
              <a:t>06</a:t>
            </a:r>
          </a:p>
        </p:txBody>
      </p:sp>
      <p:sp>
        <p:nvSpPr>
          <p:cNvPr id="22" name="ïṧḷïḓê-Arrow: Pentagon 13">
            <a:extLst>
              <a:ext uri="{FF2B5EF4-FFF2-40B4-BE49-F238E27FC236}">
                <a16:creationId xmlns:a16="http://schemas.microsoft.com/office/drawing/2014/main" id="{86DFFF85-8583-47B0-E05D-BE214844FBD7}"/>
              </a:ext>
            </a:extLst>
          </p:cNvPr>
          <p:cNvSpPr/>
          <p:nvPr/>
        </p:nvSpPr>
        <p:spPr bwMode="auto">
          <a:xfrm>
            <a:off x="3489266" y="4313660"/>
            <a:ext cx="5364595" cy="597024"/>
          </a:xfrm>
          <a:prstGeom prst="homePlate">
            <a:avLst/>
          </a:prstGeom>
          <a:solidFill>
            <a:schemeClr val="tx2">
              <a:lumMod val="75000"/>
              <a:lumOff val="25000"/>
            </a:schemeClr>
          </a:solidFill>
          <a:ln w="19050">
            <a:noFill/>
            <a:round/>
            <a:headEnd/>
            <a:tailEnd/>
          </a:ln>
        </p:spPr>
        <p:txBody>
          <a:bodyPr rot="0" spcFirstLastPara="0" vert="horz" wrap="square" lIns="91440" tIns="45720" rIns="91440" bIns="45720" anchor="ctr" anchorCtr="1" forceAA="0" compatLnSpc="1">
            <a:prstTxWarp prst="textNoShape">
              <a:avLst/>
            </a:prstTxWarp>
            <a:normAutofit/>
          </a:bodyPr>
          <a:lstStyle/>
          <a:p>
            <a:pPr>
              <a:lnSpc>
                <a:spcPct val="120000"/>
              </a:lnSpc>
            </a:pPr>
            <a:r>
              <a:rPr lang="en-US" altLang="zh-CN" b="1" dirty="0">
                <a:solidFill>
                  <a:schemeClr val="bg1">
                    <a:lumMod val="100000"/>
                  </a:schemeClr>
                </a:solidFill>
                <a:latin typeface="+mj-lt"/>
              </a:rPr>
              <a:t>REPETIOTION</a:t>
            </a:r>
            <a:endParaRPr lang="zh-CN" altLang="en-US" b="1" dirty="0">
              <a:solidFill>
                <a:schemeClr val="bg1">
                  <a:lumMod val="100000"/>
                </a:schemeClr>
              </a:solidFill>
              <a:latin typeface="+mj-lt"/>
            </a:endParaRPr>
          </a:p>
        </p:txBody>
      </p:sp>
      <p:sp>
        <p:nvSpPr>
          <p:cNvPr id="23" name="íṡľíḍè-Rectangle 5">
            <a:extLst>
              <a:ext uri="{FF2B5EF4-FFF2-40B4-BE49-F238E27FC236}">
                <a16:creationId xmlns:a16="http://schemas.microsoft.com/office/drawing/2014/main" id="{934D8D21-B48D-C791-EF4B-DCC982D3A2C2}"/>
              </a:ext>
            </a:extLst>
          </p:cNvPr>
          <p:cNvSpPr/>
          <p:nvPr/>
        </p:nvSpPr>
        <p:spPr bwMode="auto">
          <a:xfrm>
            <a:off x="2783695" y="1802834"/>
            <a:ext cx="597024" cy="597024"/>
          </a:xfrm>
          <a:prstGeom prst="rect">
            <a:avLst/>
          </a:prstGeom>
          <a:solidFill>
            <a:schemeClr val="tx2">
              <a:lumMod val="75000"/>
              <a:lumOff val="25000"/>
            </a:schemeClr>
          </a:solidFill>
          <a:ln w="19050">
            <a:noFill/>
            <a:round/>
            <a:headEnd/>
            <a:tailEnd/>
          </a:ln>
        </p:spPr>
        <p:txBody>
          <a:bodyPr rot="0" spcFirstLastPara="0" vert="horz" wrap="none" lIns="91440" tIns="45720" rIns="91440" bIns="45720" anchor="ctr" anchorCtr="1" forceAA="0" compatLnSpc="1">
            <a:prstTxWarp prst="textNoShape">
              <a:avLst/>
            </a:prstTxWarp>
            <a:normAutofit/>
          </a:bodyPr>
          <a:lstStyle/>
          <a:p>
            <a:pPr algn="ctr"/>
            <a:r>
              <a:rPr lang="en-US" altLang="zh-CN" sz="2400" dirty="0">
                <a:solidFill>
                  <a:schemeClr val="bg1">
                    <a:lumMod val="100000"/>
                  </a:schemeClr>
                </a:solidFill>
                <a:latin typeface="+mj-lt"/>
              </a:rPr>
              <a:t>02</a:t>
            </a:r>
          </a:p>
        </p:txBody>
      </p:sp>
      <p:sp>
        <p:nvSpPr>
          <p:cNvPr id="24" name="íṡľíḍè-Arrow: Pentagon 10">
            <a:extLst>
              <a:ext uri="{FF2B5EF4-FFF2-40B4-BE49-F238E27FC236}">
                <a16:creationId xmlns:a16="http://schemas.microsoft.com/office/drawing/2014/main" id="{C46E5D3D-C43E-75CD-3F66-943CF57CE06D}"/>
              </a:ext>
            </a:extLst>
          </p:cNvPr>
          <p:cNvSpPr/>
          <p:nvPr/>
        </p:nvSpPr>
        <p:spPr bwMode="auto">
          <a:xfrm>
            <a:off x="3489266" y="1802834"/>
            <a:ext cx="5364595" cy="597024"/>
          </a:xfrm>
          <a:prstGeom prst="homePlate">
            <a:avLst/>
          </a:prstGeom>
          <a:solidFill>
            <a:schemeClr val="tx2">
              <a:lumMod val="75000"/>
              <a:lumOff val="25000"/>
            </a:schemeClr>
          </a:solidFill>
          <a:ln w="19050">
            <a:noFill/>
            <a:round/>
            <a:headEnd/>
            <a:tailEnd/>
          </a:ln>
        </p:spPr>
        <p:txBody>
          <a:bodyPr rot="0" spcFirstLastPara="0" vert="horz" wrap="square" lIns="91440" tIns="45720" rIns="91440" bIns="45720" anchor="ctr" anchorCtr="1" forceAA="0" compatLnSpc="1">
            <a:prstTxWarp prst="textNoShape">
              <a:avLst/>
            </a:prstTxWarp>
            <a:normAutofit/>
          </a:bodyPr>
          <a:lstStyle/>
          <a:p>
            <a:pPr>
              <a:lnSpc>
                <a:spcPct val="120000"/>
              </a:lnSpc>
            </a:pPr>
            <a:r>
              <a:rPr lang="en-US" altLang="zh-CN" sz="2000" b="1" dirty="0">
                <a:solidFill>
                  <a:schemeClr val="bg1">
                    <a:lumMod val="100000"/>
                  </a:schemeClr>
                </a:solidFill>
                <a:latin typeface="+mj-lt"/>
              </a:rPr>
              <a:t>IT’S POSSIBLE</a:t>
            </a:r>
            <a:endParaRPr lang="zh-CN" altLang="en-US" sz="2000" b="1" dirty="0">
              <a:solidFill>
                <a:schemeClr val="bg1">
                  <a:lumMod val="100000"/>
                </a:schemeClr>
              </a:solidFill>
              <a:latin typeface="+mj-lt"/>
            </a:endParaRPr>
          </a:p>
        </p:txBody>
      </p:sp>
      <p:sp>
        <p:nvSpPr>
          <p:cNvPr id="25" name="íṡľíḍè-Rectangle 6">
            <a:extLst>
              <a:ext uri="{FF2B5EF4-FFF2-40B4-BE49-F238E27FC236}">
                <a16:creationId xmlns:a16="http://schemas.microsoft.com/office/drawing/2014/main" id="{03071728-B3A0-133F-C161-0DB86A39AD7B}"/>
              </a:ext>
            </a:extLst>
          </p:cNvPr>
          <p:cNvSpPr/>
          <p:nvPr/>
        </p:nvSpPr>
        <p:spPr bwMode="auto">
          <a:xfrm>
            <a:off x="2783695" y="2437970"/>
            <a:ext cx="597024" cy="597024"/>
          </a:xfrm>
          <a:prstGeom prst="rect">
            <a:avLst/>
          </a:prstGeom>
          <a:solidFill>
            <a:schemeClr val="tx2">
              <a:lumMod val="75000"/>
              <a:lumOff val="25000"/>
            </a:schemeClr>
          </a:solidFill>
          <a:ln w="19050">
            <a:noFill/>
            <a:round/>
            <a:headEnd/>
            <a:tailEnd/>
          </a:ln>
        </p:spPr>
        <p:txBody>
          <a:bodyPr rot="0" spcFirstLastPara="0" vert="horz" wrap="none" lIns="91440" tIns="45720" rIns="91440" bIns="45720" anchor="ctr" anchorCtr="1" forceAA="0" compatLnSpc="1">
            <a:prstTxWarp prst="textNoShape">
              <a:avLst/>
            </a:prstTxWarp>
            <a:normAutofit/>
          </a:bodyPr>
          <a:lstStyle/>
          <a:p>
            <a:pPr algn="ctr"/>
            <a:r>
              <a:rPr lang="en-US" altLang="zh-CN" sz="2400" dirty="0">
                <a:solidFill>
                  <a:schemeClr val="bg1">
                    <a:lumMod val="100000"/>
                  </a:schemeClr>
                </a:solidFill>
                <a:latin typeface="+mj-lt"/>
              </a:rPr>
              <a:t>03</a:t>
            </a:r>
          </a:p>
        </p:txBody>
      </p:sp>
      <p:sp>
        <p:nvSpPr>
          <p:cNvPr id="26" name="íṡľíḍè-Arrow: Pentagon 11">
            <a:extLst>
              <a:ext uri="{FF2B5EF4-FFF2-40B4-BE49-F238E27FC236}">
                <a16:creationId xmlns:a16="http://schemas.microsoft.com/office/drawing/2014/main" id="{74705DC8-8CCA-6524-7563-EA9ED7C4168D}"/>
              </a:ext>
            </a:extLst>
          </p:cNvPr>
          <p:cNvSpPr/>
          <p:nvPr/>
        </p:nvSpPr>
        <p:spPr bwMode="auto">
          <a:xfrm>
            <a:off x="3489266" y="2437970"/>
            <a:ext cx="5364595" cy="597024"/>
          </a:xfrm>
          <a:prstGeom prst="homePlate">
            <a:avLst/>
          </a:prstGeom>
          <a:solidFill>
            <a:schemeClr val="tx2">
              <a:lumMod val="75000"/>
              <a:lumOff val="25000"/>
            </a:schemeClr>
          </a:solidFill>
          <a:ln w="19050">
            <a:noFill/>
            <a:round/>
            <a:headEnd/>
            <a:tailEnd/>
          </a:ln>
        </p:spPr>
        <p:txBody>
          <a:bodyPr rot="0" spcFirstLastPara="0" vert="horz" wrap="square" lIns="91440" tIns="45720" rIns="91440" bIns="45720" anchor="ctr" anchorCtr="1" forceAA="0" compatLnSpc="1">
            <a:prstTxWarp prst="textNoShape">
              <a:avLst/>
            </a:prstTxWarp>
            <a:normAutofit/>
          </a:bodyPr>
          <a:lstStyle/>
          <a:p>
            <a:pPr>
              <a:lnSpc>
                <a:spcPct val="120000"/>
              </a:lnSpc>
            </a:pPr>
            <a:r>
              <a:rPr lang="en-US" altLang="zh-CN" b="1" dirty="0">
                <a:solidFill>
                  <a:schemeClr val="bg1">
                    <a:lumMod val="100000"/>
                  </a:schemeClr>
                </a:solidFill>
                <a:latin typeface="+mj-lt"/>
              </a:rPr>
              <a:t>BELIEVE</a:t>
            </a:r>
            <a:endParaRPr lang="zh-CN" altLang="en-US" b="1" dirty="0">
              <a:solidFill>
                <a:schemeClr val="bg1">
                  <a:lumMod val="100000"/>
                </a:schemeClr>
              </a:solidFill>
              <a:latin typeface="+mj-lt"/>
            </a:endParaRPr>
          </a:p>
        </p:txBody>
      </p:sp>
      <p:sp>
        <p:nvSpPr>
          <p:cNvPr id="28" name="íṡľíḍè-Rectangle 7">
            <a:extLst>
              <a:ext uri="{FF2B5EF4-FFF2-40B4-BE49-F238E27FC236}">
                <a16:creationId xmlns:a16="http://schemas.microsoft.com/office/drawing/2014/main" id="{DED9DB05-53B6-C35B-BE24-7E1D34E6F458}"/>
              </a:ext>
            </a:extLst>
          </p:cNvPr>
          <p:cNvSpPr/>
          <p:nvPr/>
        </p:nvSpPr>
        <p:spPr bwMode="auto">
          <a:xfrm>
            <a:off x="2783695" y="3063200"/>
            <a:ext cx="597024" cy="597024"/>
          </a:xfrm>
          <a:prstGeom prst="rect">
            <a:avLst/>
          </a:prstGeom>
          <a:solidFill>
            <a:schemeClr val="tx2">
              <a:lumMod val="75000"/>
              <a:lumOff val="25000"/>
            </a:schemeClr>
          </a:solidFill>
          <a:ln w="19050">
            <a:noFill/>
            <a:round/>
            <a:headEnd/>
            <a:tailEnd/>
          </a:ln>
        </p:spPr>
        <p:txBody>
          <a:bodyPr rot="0" spcFirstLastPara="0" vert="horz" wrap="none" lIns="91440" tIns="45720" rIns="91440" bIns="45720" anchor="ctr" anchorCtr="1" forceAA="0" compatLnSpc="1">
            <a:prstTxWarp prst="textNoShape">
              <a:avLst/>
            </a:prstTxWarp>
            <a:normAutofit/>
          </a:bodyPr>
          <a:lstStyle/>
          <a:p>
            <a:pPr algn="ctr"/>
            <a:r>
              <a:rPr lang="en-US" altLang="zh-CN" sz="2400" dirty="0">
                <a:solidFill>
                  <a:schemeClr val="bg1">
                    <a:lumMod val="100000"/>
                  </a:schemeClr>
                </a:solidFill>
                <a:latin typeface="+mj-lt"/>
              </a:rPr>
              <a:t>04</a:t>
            </a:r>
          </a:p>
        </p:txBody>
      </p:sp>
      <p:sp>
        <p:nvSpPr>
          <p:cNvPr id="29" name="íṡľíḍè-Arrow: Pentagon 12">
            <a:extLst>
              <a:ext uri="{FF2B5EF4-FFF2-40B4-BE49-F238E27FC236}">
                <a16:creationId xmlns:a16="http://schemas.microsoft.com/office/drawing/2014/main" id="{0769D3EB-11E8-80E7-460B-9D7D12B1F982}"/>
              </a:ext>
            </a:extLst>
          </p:cNvPr>
          <p:cNvSpPr/>
          <p:nvPr/>
        </p:nvSpPr>
        <p:spPr bwMode="auto">
          <a:xfrm>
            <a:off x="3489266" y="3063200"/>
            <a:ext cx="5364595" cy="597024"/>
          </a:xfrm>
          <a:prstGeom prst="homePlate">
            <a:avLst/>
          </a:prstGeom>
          <a:solidFill>
            <a:schemeClr val="tx2">
              <a:lumMod val="75000"/>
              <a:lumOff val="25000"/>
            </a:schemeClr>
          </a:solidFill>
          <a:ln w="19050">
            <a:noFill/>
            <a:round/>
            <a:headEnd/>
            <a:tailEnd/>
          </a:ln>
        </p:spPr>
        <p:txBody>
          <a:bodyPr rot="0" spcFirstLastPara="0" vert="horz" wrap="square" lIns="91440" tIns="45720" rIns="91440" bIns="45720" anchor="ctr" anchorCtr="1" forceAA="0" compatLnSpc="1">
            <a:prstTxWarp prst="textNoShape">
              <a:avLst/>
            </a:prstTxWarp>
            <a:normAutofit/>
          </a:bodyPr>
          <a:lstStyle/>
          <a:p>
            <a:pPr>
              <a:lnSpc>
                <a:spcPct val="120000"/>
              </a:lnSpc>
            </a:pPr>
            <a:r>
              <a:rPr lang="en-US" altLang="zh-CN" b="1" dirty="0">
                <a:solidFill>
                  <a:schemeClr val="bg1">
                    <a:lumMod val="100000"/>
                  </a:schemeClr>
                </a:solidFill>
                <a:latin typeface="+mj-lt"/>
              </a:rPr>
              <a:t>CHALLENGE</a:t>
            </a:r>
            <a:endParaRPr lang="zh-CN" altLang="en-US" b="1" dirty="0">
              <a:solidFill>
                <a:schemeClr val="bg1">
                  <a:lumMod val="100000"/>
                </a:schemeClr>
              </a:solidFill>
              <a:latin typeface="+mj-lt"/>
            </a:endParaRPr>
          </a:p>
        </p:txBody>
      </p:sp>
      <p:sp>
        <p:nvSpPr>
          <p:cNvPr id="30" name="ïṧḷïḓê-Rectangle 8">
            <a:extLst>
              <a:ext uri="{FF2B5EF4-FFF2-40B4-BE49-F238E27FC236}">
                <a16:creationId xmlns:a16="http://schemas.microsoft.com/office/drawing/2014/main" id="{63115EE7-27CD-8939-4868-A446C046F57C}"/>
              </a:ext>
            </a:extLst>
          </p:cNvPr>
          <p:cNvSpPr/>
          <p:nvPr/>
        </p:nvSpPr>
        <p:spPr bwMode="auto">
          <a:xfrm>
            <a:off x="2783695" y="4938890"/>
            <a:ext cx="597024" cy="597024"/>
          </a:xfrm>
          <a:prstGeom prst="rect">
            <a:avLst/>
          </a:prstGeom>
          <a:solidFill>
            <a:schemeClr val="tx2">
              <a:lumMod val="75000"/>
              <a:lumOff val="25000"/>
            </a:schemeClr>
          </a:solidFill>
          <a:ln w="19050">
            <a:noFill/>
            <a:round/>
            <a:headEnd/>
            <a:tailEnd/>
          </a:ln>
        </p:spPr>
        <p:txBody>
          <a:bodyPr rot="0" spcFirstLastPara="0" vert="horz" wrap="none" lIns="91440" tIns="45720" rIns="91440" bIns="45720" anchor="ctr" anchorCtr="1" forceAA="0" compatLnSpc="1">
            <a:prstTxWarp prst="textNoShape">
              <a:avLst/>
            </a:prstTxWarp>
            <a:normAutofit/>
          </a:bodyPr>
          <a:lstStyle/>
          <a:p>
            <a:pPr algn="ctr"/>
            <a:r>
              <a:rPr lang="en-US" altLang="zh-CN" sz="2400" dirty="0">
                <a:solidFill>
                  <a:schemeClr val="bg1">
                    <a:lumMod val="100000"/>
                  </a:schemeClr>
                </a:solidFill>
                <a:latin typeface="+mj-lt"/>
              </a:rPr>
              <a:t>07</a:t>
            </a:r>
          </a:p>
        </p:txBody>
      </p:sp>
      <p:sp>
        <p:nvSpPr>
          <p:cNvPr id="31" name="ïṧḷïḓê-Arrow: Pentagon 13">
            <a:extLst>
              <a:ext uri="{FF2B5EF4-FFF2-40B4-BE49-F238E27FC236}">
                <a16:creationId xmlns:a16="http://schemas.microsoft.com/office/drawing/2014/main" id="{EAF50B48-0B2E-484D-F7E6-92C7774865C1}"/>
              </a:ext>
            </a:extLst>
          </p:cNvPr>
          <p:cNvSpPr/>
          <p:nvPr/>
        </p:nvSpPr>
        <p:spPr bwMode="auto">
          <a:xfrm>
            <a:off x="3489266" y="4938890"/>
            <a:ext cx="5364595" cy="597024"/>
          </a:xfrm>
          <a:prstGeom prst="homePlate">
            <a:avLst/>
          </a:prstGeom>
          <a:solidFill>
            <a:schemeClr val="tx2">
              <a:lumMod val="75000"/>
              <a:lumOff val="25000"/>
            </a:schemeClr>
          </a:solidFill>
          <a:ln w="19050">
            <a:noFill/>
            <a:round/>
            <a:headEnd/>
            <a:tailEnd/>
          </a:ln>
        </p:spPr>
        <p:txBody>
          <a:bodyPr rot="0" spcFirstLastPara="0" vert="horz" wrap="square" lIns="91440" tIns="45720" rIns="91440" bIns="45720" anchor="ctr" anchorCtr="1" forceAA="0" compatLnSpc="1">
            <a:prstTxWarp prst="textNoShape">
              <a:avLst/>
            </a:prstTxWarp>
            <a:normAutofit/>
          </a:bodyPr>
          <a:lstStyle/>
          <a:p>
            <a:pPr>
              <a:lnSpc>
                <a:spcPct val="120000"/>
              </a:lnSpc>
            </a:pPr>
            <a:r>
              <a:rPr lang="en-US" altLang="zh-CN" b="1" dirty="0">
                <a:solidFill>
                  <a:schemeClr val="bg1">
                    <a:lumMod val="100000"/>
                  </a:schemeClr>
                </a:solidFill>
                <a:latin typeface="+mj-lt"/>
              </a:rPr>
              <a:t>PROGRAMS</a:t>
            </a:r>
            <a:endParaRPr lang="zh-CN" altLang="en-US" b="1" dirty="0">
              <a:solidFill>
                <a:schemeClr val="bg1">
                  <a:lumMod val="100000"/>
                </a:schemeClr>
              </a:solidFill>
              <a:latin typeface="+mj-lt"/>
            </a:endParaRPr>
          </a:p>
        </p:txBody>
      </p:sp>
      <p:sp>
        <p:nvSpPr>
          <p:cNvPr id="32" name="íṡľíḍè-Rectangle 4">
            <a:extLst>
              <a:ext uri="{FF2B5EF4-FFF2-40B4-BE49-F238E27FC236}">
                <a16:creationId xmlns:a16="http://schemas.microsoft.com/office/drawing/2014/main" id="{97EE9545-DEB4-191A-35F9-2AAF87899228}"/>
              </a:ext>
            </a:extLst>
          </p:cNvPr>
          <p:cNvSpPr/>
          <p:nvPr/>
        </p:nvSpPr>
        <p:spPr bwMode="auto">
          <a:xfrm>
            <a:off x="2783695" y="1167698"/>
            <a:ext cx="597024" cy="597024"/>
          </a:xfrm>
          <a:prstGeom prst="rect">
            <a:avLst/>
          </a:prstGeom>
          <a:solidFill>
            <a:schemeClr val="tx2">
              <a:lumMod val="75000"/>
              <a:lumOff val="25000"/>
            </a:schemeClr>
          </a:solidFill>
          <a:ln w="19050">
            <a:noFill/>
            <a:round/>
            <a:headEnd/>
            <a:tailEnd/>
          </a:ln>
        </p:spPr>
        <p:txBody>
          <a:bodyPr rot="0" spcFirstLastPara="0" vert="horz" wrap="none" lIns="91440" tIns="45720" rIns="91440" bIns="45720" anchor="ctr" anchorCtr="1" forceAA="0" compatLnSpc="1">
            <a:prstTxWarp prst="textNoShape">
              <a:avLst/>
            </a:prstTxWarp>
            <a:normAutofit/>
          </a:bodyPr>
          <a:lstStyle/>
          <a:p>
            <a:pPr algn="ctr"/>
            <a:r>
              <a:rPr lang="en-US" altLang="zh-CN" sz="2400">
                <a:solidFill>
                  <a:schemeClr val="bg1">
                    <a:lumMod val="100000"/>
                  </a:schemeClr>
                </a:solidFill>
                <a:latin typeface="+mj-lt"/>
              </a:rPr>
              <a:t>01</a:t>
            </a:r>
          </a:p>
        </p:txBody>
      </p:sp>
      <p:sp>
        <p:nvSpPr>
          <p:cNvPr id="33" name="íṡľíḍè-Arrow: Pentagon 9">
            <a:extLst>
              <a:ext uri="{FF2B5EF4-FFF2-40B4-BE49-F238E27FC236}">
                <a16:creationId xmlns:a16="http://schemas.microsoft.com/office/drawing/2014/main" id="{2BA89311-A838-ECE1-F488-86EF1FFB4AD0}"/>
              </a:ext>
            </a:extLst>
          </p:cNvPr>
          <p:cNvSpPr/>
          <p:nvPr/>
        </p:nvSpPr>
        <p:spPr bwMode="auto">
          <a:xfrm>
            <a:off x="3489266" y="1167698"/>
            <a:ext cx="5364595" cy="597024"/>
          </a:xfrm>
          <a:prstGeom prst="homePlate">
            <a:avLst/>
          </a:prstGeom>
          <a:solidFill>
            <a:schemeClr val="tx2">
              <a:lumMod val="75000"/>
              <a:lumOff val="25000"/>
            </a:schemeClr>
          </a:solidFill>
          <a:ln w="19050">
            <a:noFill/>
            <a:round/>
            <a:headEnd/>
            <a:tailEnd/>
          </a:ln>
        </p:spPr>
        <p:txBody>
          <a:bodyPr rot="0" spcFirstLastPara="0" vert="horz" wrap="square" lIns="91440" tIns="45720" rIns="91440" bIns="45720" anchor="ctr" anchorCtr="1" forceAA="0" compatLnSpc="1">
            <a:prstTxWarp prst="textNoShape">
              <a:avLst/>
            </a:prstTxWarp>
            <a:normAutofit/>
          </a:bodyPr>
          <a:lstStyle/>
          <a:p>
            <a:pPr>
              <a:lnSpc>
                <a:spcPct val="120000"/>
              </a:lnSpc>
            </a:pPr>
            <a:r>
              <a:rPr lang="en-US" altLang="zh-CN" sz="2000" b="1" dirty="0">
                <a:solidFill>
                  <a:schemeClr val="bg1">
                    <a:lumMod val="100000"/>
                  </a:schemeClr>
                </a:solidFill>
                <a:latin typeface="+mj-lt"/>
              </a:rPr>
              <a:t>CARE</a:t>
            </a:r>
            <a:endParaRPr lang="zh-CN" altLang="en-US" sz="2000" b="1" dirty="0">
              <a:solidFill>
                <a:schemeClr val="bg1">
                  <a:lumMod val="100000"/>
                </a:schemeClr>
              </a:solidFill>
              <a:latin typeface="+mj-lt"/>
            </a:endParaRPr>
          </a:p>
        </p:txBody>
      </p:sp>
      <p:pic>
        <p:nvPicPr>
          <p:cNvPr id="34" name="Picture 33" descr="Shape">
            <a:extLst>
              <a:ext uri="{FF2B5EF4-FFF2-40B4-BE49-F238E27FC236}">
                <a16:creationId xmlns:a16="http://schemas.microsoft.com/office/drawing/2014/main" id="{8F013D92-F1B3-215D-47B8-C199C18522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63" y="185301"/>
            <a:ext cx="3193778" cy="780879"/>
          </a:xfrm>
          <a:prstGeom prst="rect">
            <a:avLst/>
          </a:prstGeom>
        </p:spPr>
      </p:pic>
    </p:spTree>
    <p:custDataLst>
      <p:tags r:id="rId1"/>
    </p:custDataLst>
    <p:extLst>
      <p:ext uri="{BB962C8B-B14F-4D97-AF65-F5344CB8AC3E}">
        <p14:creationId xmlns:p14="http://schemas.microsoft.com/office/powerpoint/2010/main" val="201041482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anim calcmode="lin" valueType="num">
                                      <p:cBhvr>
                                        <p:cTn id="8" dur="1000" fill="hold"/>
                                        <p:tgtEl>
                                          <p:spTgt spid="27"/>
                                        </p:tgtEl>
                                        <p:attrNameLst>
                                          <p:attrName>ppt_x</p:attrName>
                                        </p:attrNameLst>
                                      </p:cBhvr>
                                      <p:tavLst>
                                        <p:tav tm="0">
                                          <p:val>
                                            <p:strVal val="#ppt_x"/>
                                          </p:val>
                                        </p:tav>
                                        <p:tav tm="100000">
                                          <p:val>
                                            <p:strVal val="#ppt_x"/>
                                          </p:val>
                                        </p:tav>
                                      </p:tavLst>
                                    </p:anim>
                                    <p:anim calcmode="lin" valueType="num">
                                      <p:cBhvr>
                                        <p:cTn id="9"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3E5153F-AD41-4462-A8A5-DC181C452EFC}"/>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ndParaRPr>
          </a:p>
        </p:txBody>
      </p:sp>
      <p:sp>
        <p:nvSpPr>
          <p:cNvPr id="8" name="标题 1">
            <a:extLst>
              <a:ext uri="{FF2B5EF4-FFF2-40B4-BE49-F238E27FC236}">
                <a16:creationId xmlns:a16="http://schemas.microsoft.com/office/drawing/2014/main" id="{FF054C6B-73C6-4213-9EA4-DAE51B3DD659}"/>
              </a:ext>
            </a:extLst>
          </p:cNvPr>
          <p:cNvSpPr txBox="1">
            <a:spLocks/>
          </p:cNvSpPr>
          <p:nvPr/>
        </p:nvSpPr>
        <p:spPr>
          <a:xfrm>
            <a:off x="288235" y="65649"/>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Programs</a:t>
            </a:r>
            <a:endParaRPr lang="zh-CN" altLang="en-US" sz="4000" dirty="0">
              <a:effectLst>
                <a:glow rad="101600">
                  <a:schemeClr val="bg1">
                    <a:alpha val="60000"/>
                  </a:schemeClr>
                </a:glow>
                <a:outerShdw blurRad="38100" dist="38100" dir="2700000" algn="tl">
                  <a:srgbClr val="000000">
                    <a:alpha val="43137"/>
                  </a:srgbClr>
                </a:outerShdw>
              </a:effectLst>
              <a:latin typeface="+mj-lt"/>
            </a:endParaRPr>
          </a:p>
        </p:txBody>
      </p:sp>
      <p:sp>
        <p:nvSpPr>
          <p:cNvPr id="10" name="文本框 2">
            <a:extLst>
              <a:ext uri="{FF2B5EF4-FFF2-40B4-BE49-F238E27FC236}">
                <a16:creationId xmlns:a16="http://schemas.microsoft.com/office/drawing/2014/main" id="{C267D5A1-DDE0-4604-8727-10E42E24B015}"/>
              </a:ext>
            </a:extLst>
          </p:cNvPr>
          <p:cNvSpPr txBox="1"/>
          <p:nvPr/>
        </p:nvSpPr>
        <p:spPr>
          <a:xfrm>
            <a:off x="288235" y="1923746"/>
            <a:ext cx="11615530" cy="4370427"/>
          </a:xfrm>
          <a:prstGeom prst="rect">
            <a:avLst/>
          </a:prstGeom>
          <a:noFill/>
        </p:spPr>
        <p:txBody>
          <a:bodyPr wrap="square" rtlCol="0">
            <a:spAutoFit/>
          </a:bodyPr>
          <a:lstStyle/>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sz="2000" b="1" dirty="0"/>
              <a:t>New Hire Orientation</a:t>
            </a:r>
          </a:p>
          <a:p>
            <a:pPr marL="742950" lvl="1" indent="-285750">
              <a:buFont typeface="Arial" panose="020B0604020202020204" pitchFamily="34" charset="0"/>
              <a:buChar char="•"/>
            </a:pPr>
            <a:r>
              <a:rPr lang="en-US" sz="1600" dirty="0"/>
              <a:t>The purpose of new employee orientation is to welcome new employees to the organization, communicate important policy, culture information, and to prepare workers for the hazards they will encounter during their day-to-day life. </a:t>
            </a:r>
          </a:p>
          <a:p>
            <a:pPr marL="285750" indent="-285750">
              <a:buFont typeface="Arial" panose="020B0604020202020204" pitchFamily="34" charset="0"/>
              <a:buChar char="•"/>
            </a:pPr>
            <a:r>
              <a:rPr lang="en-US" sz="2000" b="1" dirty="0"/>
              <a:t>5S</a:t>
            </a:r>
          </a:p>
          <a:p>
            <a:pPr marL="742950" lvl="1" indent="-285750">
              <a:buFont typeface="Arial" panose="020B0604020202020204" pitchFamily="34" charset="0"/>
              <a:buChar char="•"/>
            </a:pPr>
            <a:r>
              <a:rPr lang="en-US" b="1" dirty="0"/>
              <a:t>Sort</a:t>
            </a:r>
          </a:p>
          <a:p>
            <a:pPr marL="1200150" lvl="2" indent="-285750">
              <a:buFont typeface="Arial" panose="020B0604020202020204" pitchFamily="34" charset="0"/>
              <a:buChar char="•"/>
            </a:pPr>
            <a:r>
              <a:rPr lang="en-US" sz="1600" dirty="0"/>
              <a:t>Eliminate whatever is not needed by separating needed tools, parts, and instructions from unneeded materials.</a:t>
            </a:r>
          </a:p>
          <a:p>
            <a:pPr marL="742950" lvl="1" indent="-285750">
              <a:buFont typeface="Arial" panose="020B0604020202020204" pitchFamily="34" charset="0"/>
              <a:buChar char="•"/>
            </a:pPr>
            <a:r>
              <a:rPr lang="en-US" b="1" dirty="0"/>
              <a:t>Set in order</a:t>
            </a:r>
          </a:p>
          <a:p>
            <a:pPr marL="1200150" lvl="2" indent="-285750">
              <a:buFont typeface="Arial" panose="020B0604020202020204" pitchFamily="34" charset="0"/>
              <a:buChar char="•"/>
            </a:pPr>
            <a:r>
              <a:rPr lang="en-US" sz="1600" dirty="0"/>
              <a:t>Organize whatever remains by neatly arranging and identifying parts and tools for ease of use.</a:t>
            </a:r>
          </a:p>
          <a:p>
            <a:pPr marL="742950" lvl="1" indent="-285750">
              <a:buFont typeface="Arial" panose="020B0604020202020204" pitchFamily="34" charset="0"/>
              <a:buChar char="•"/>
            </a:pPr>
            <a:r>
              <a:rPr lang="en-US" b="1" dirty="0"/>
              <a:t>Shine</a:t>
            </a:r>
          </a:p>
          <a:p>
            <a:pPr marL="1200150" lvl="2" indent="-285750">
              <a:buFont typeface="Arial" panose="020B0604020202020204" pitchFamily="34" charset="0"/>
              <a:buChar char="•"/>
            </a:pPr>
            <a:r>
              <a:rPr lang="en-US" sz="1600" dirty="0"/>
              <a:t>Clean the work area by conducting a cleanup campaign.</a:t>
            </a:r>
          </a:p>
          <a:p>
            <a:pPr marL="742950" lvl="1" indent="-285750">
              <a:buFont typeface="Arial" panose="020B0604020202020204" pitchFamily="34" charset="0"/>
              <a:buChar char="•"/>
            </a:pPr>
            <a:r>
              <a:rPr lang="en-US" b="1" dirty="0"/>
              <a:t>Standardize</a:t>
            </a:r>
          </a:p>
          <a:p>
            <a:pPr marL="1200150" lvl="2" indent="-285750">
              <a:buFont typeface="Arial" panose="020B0604020202020204" pitchFamily="34" charset="0"/>
              <a:buChar char="•"/>
            </a:pPr>
            <a:r>
              <a:rPr lang="en-US" sz="1600" dirty="0"/>
              <a:t>Schedule regular cleaning and maintenance daily.</a:t>
            </a:r>
          </a:p>
          <a:p>
            <a:pPr marL="742950" lvl="1" indent="-285750">
              <a:buFont typeface="Arial" panose="020B0604020202020204" pitchFamily="34" charset="0"/>
              <a:buChar char="•"/>
            </a:pPr>
            <a:r>
              <a:rPr lang="en-US" b="1" dirty="0"/>
              <a:t>Sustain</a:t>
            </a:r>
          </a:p>
          <a:p>
            <a:pPr marL="1200150" lvl="2" indent="-285750">
              <a:buFont typeface="Arial" panose="020B0604020202020204" pitchFamily="34" charset="0"/>
              <a:buChar char="•"/>
            </a:pPr>
            <a:r>
              <a:rPr lang="en-US" sz="1600" dirty="0"/>
              <a:t>Make 5S a way of life by forming the habit of always following the first four S’s.</a:t>
            </a:r>
          </a:p>
          <a:p>
            <a:pPr lvl="2"/>
            <a:endParaRPr lang="en-US" dirty="0"/>
          </a:p>
        </p:txBody>
      </p:sp>
      <p:sp>
        <p:nvSpPr>
          <p:cNvPr id="4" name="文本框 1">
            <a:extLst>
              <a:ext uri="{FF2B5EF4-FFF2-40B4-BE49-F238E27FC236}">
                <a16:creationId xmlns:a16="http://schemas.microsoft.com/office/drawing/2014/main" id="{160F27B0-9C3A-6D0F-7C91-312094EE56C5}"/>
              </a:ext>
            </a:extLst>
          </p:cNvPr>
          <p:cNvSpPr txBox="1"/>
          <p:nvPr/>
        </p:nvSpPr>
        <p:spPr>
          <a:xfrm>
            <a:off x="433085" y="846528"/>
            <a:ext cx="11328280" cy="1077218"/>
          </a:xfrm>
          <a:prstGeom prst="rect">
            <a:avLst/>
          </a:prstGeom>
          <a:noFill/>
          <a:ln w="12700">
            <a:solidFill>
              <a:schemeClr val="accent1"/>
            </a:solidFill>
          </a:ln>
        </p:spPr>
        <p:txBody>
          <a:bodyPr wrap="square" rtlCol="0">
            <a:spAutoFit/>
          </a:bodyPr>
          <a:lstStyle/>
          <a:p>
            <a:pPr algn="ctr"/>
            <a:r>
              <a:rPr lang="en-US" altLang="zh-CN" sz="3200" b="1" dirty="0">
                <a:ln w="0"/>
                <a:solidFill>
                  <a:schemeClr val="accent1"/>
                </a:solidFill>
                <a:effectLst>
                  <a:outerShdw blurRad="38100" dist="25400" dir="5400000" algn="ctr" rotWithShape="0">
                    <a:srgbClr val="6E747A">
                      <a:alpha val="43000"/>
                    </a:srgbClr>
                  </a:outerShdw>
                </a:effectLst>
                <a:latin typeface="+mj-lt"/>
              </a:rPr>
              <a:t>The purpose of any safety program is to minimize exposures so employees can work safely and efficiently.</a:t>
            </a:r>
          </a:p>
        </p:txBody>
      </p:sp>
      <p:pic>
        <p:nvPicPr>
          <p:cNvPr id="5" name="Picture 4" descr="Shape">
            <a:extLst>
              <a:ext uri="{FF2B5EF4-FFF2-40B4-BE49-F238E27FC236}">
                <a16:creationId xmlns:a16="http://schemas.microsoft.com/office/drawing/2014/main" id="{05F615C0-201C-2CE9-6DC4-702F78C8E7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70" y="65649"/>
            <a:ext cx="2306295" cy="563889"/>
          </a:xfrm>
          <a:prstGeom prst="rect">
            <a:avLst/>
          </a:prstGeom>
        </p:spPr>
      </p:pic>
    </p:spTree>
    <p:extLst>
      <p:ext uri="{BB962C8B-B14F-4D97-AF65-F5344CB8AC3E}">
        <p14:creationId xmlns:p14="http://schemas.microsoft.com/office/powerpoint/2010/main" val="282397279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3E5153F-AD41-4462-A8A5-DC181C452EFC}"/>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ndParaRPr>
          </a:p>
        </p:txBody>
      </p:sp>
      <p:sp>
        <p:nvSpPr>
          <p:cNvPr id="8" name="标题 1">
            <a:extLst>
              <a:ext uri="{FF2B5EF4-FFF2-40B4-BE49-F238E27FC236}">
                <a16:creationId xmlns:a16="http://schemas.microsoft.com/office/drawing/2014/main" id="{FF054C6B-73C6-4213-9EA4-DAE51B3DD659}"/>
              </a:ext>
            </a:extLst>
          </p:cNvPr>
          <p:cNvSpPr txBox="1">
            <a:spLocks/>
          </p:cNvSpPr>
          <p:nvPr/>
        </p:nvSpPr>
        <p:spPr>
          <a:xfrm>
            <a:off x="288235" y="65649"/>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Programs</a:t>
            </a:r>
            <a:endParaRPr lang="zh-CN" altLang="en-US" sz="4000" dirty="0">
              <a:effectLst>
                <a:glow rad="101600">
                  <a:schemeClr val="bg1">
                    <a:alpha val="60000"/>
                  </a:schemeClr>
                </a:glow>
                <a:outerShdw blurRad="38100" dist="38100" dir="2700000" algn="tl">
                  <a:srgbClr val="000000">
                    <a:alpha val="43137"/>
                  </a:srgbClr>
                </a:outerShdw>
              </a:effectLst>
              <a:latin typeface="+mj-lt"/>
            </a:endParaRPr>
          </a:p>
        </p:txBody>
      </p:sp>
      <p:sp>
        <p:nvSpPr>
          <p:cNvPr id="10" name="文本框 2">
            <a:extLst>
              <a:ext uri="{FF2B5EF4-FFF2-40B4-BE49-F238E27FC236}">
                <a16:creationId xmlns:a16="http://schemas.microsoft.com/office/drawing/2014/main" id="{C267D5A1-DDE0-4604-8727-10E42E24B015}"/>
              </a:ext>
            </a:extLst>
          </p:cNvPr>
          <p:cNvSpPr txBox="1"/>
          <p:nvPr/>
        </p:nvSpPr>
        <p:spPr>
          <a:xfrm>
            <a:off x="288235" y="761554"/>
            <a:ext cx="11615530" cy="5632311"/>
          </a:xfrm>
          <a:prstGeom prst="rect">
            <a:avLst/>
          </a:prstGeom>
          <a:noFill/>
        </p:spPr>
        <p:txBody>
          <a:bodyPr wrap="square" rtlCol="0">
            <a:spAutoFit/>
          </a:bodyPr>
          <a:lstStyle/>
          <a:p>
            <a:pPr marL="285750" indent="-285750">
              <a:buFont typeface="Arial" panose="020B0604020202020204" pitchFamily="34" charset="0"/>
              <a:buChar char="•"/>
            </a:pPr>
            <a:r>
              <a:rPr lang="en-US" sz="2000" b="1" dirty="0"/>
              <a:t>LSE (Life Saving Events- formally know as “F5 or Fatal 5”)</a:t>
            </a:r>
          </a:p>
          <a:p>
            <a:pPr marL="742950" lvl="1" indent="-285750">
              <a:buFont typeface="Arial" panose="020B0604020202020204" pitchFamily="34" charset="0"/>
              <a:buChar char="•"/>
            </a:pPr>
            <a:r>
              <a:rPr lang="en-US" b="1" dirty="0"/>
              <a:t>LO/TO - Control of Hazardous Energies</a:t>
            </a:r>
          </a:p>
          <a:p>
            <a:pPr marL="1200150" lvl="2" indent="-285750">
              <a:buFont typeface="Arial" panose="020B0604020202020204" pitchFamily="34" charset="0"/>
              <a:buChar char="•"/>
            </a:pPr>
            <a:r>
              <a:rPr lang="en-US" sz="1600" dirty="0"/>
              <a:t>Protection during servicing and maintenance of equipment from stored hazardous energies.</a:t>
            </a:r>
          </a:p>
          <a:p>
            <a:pPr marL="742950" lvl="1" indent="-285750">
              <a:buFont typeface="Arial" panose="020B0604020202020204" pitchFamily="34" charset="0"/>
              <a:buChar char="•"/>
            </a:pPr>
            <a:r>
              <a:rPr lang="en-US" b="1" dirty="0"/>
              <a:t>Electrical Safety</a:t>
            </a:r>
          </a:p>
          <a:p>
            <a:pPr marL="1200150" lvl="2" indent="-285750">
              <a:buFont typeface="Arial" panose="020B0604020202020204" pitchFamily="34" charset="0"/>
              <a:buChar char="•"/>
            </a:pPr>
            <a:r>
              <a:rPr lang="en-US" sz="1600" dirty="0"/>
              <a:t>Protection from energized electrical circuit components that are 50 volts or greater.</a:t>
            </a:r>
          </a:p>
          <a:p>
            <a:pPr marL="742950" lvl="1" indent="-285750">
              <a:buFont typeface="Arial" panose="020B0604020202020204" pitchFamily="34" charset="0"/>
              <a:buChar char="•"/>
            </a:pPr>
            <a:r>
              <a:rPr lang="en-US" b="1" dirty="0"/>
              <a:t>Confined Space</a:t>
            </a:r>
          </a:p>
          <a:p>
            <a:pPr marL="1200150" lvl="2" indent="-285750">
              <a:buFont typeface="Arial" panose="020B0604020202020204" pitchFamily="34" charset="0"/>
              <a:buChar char="•"/>
            </a:pPr>
            <a:r>
              <a:rPr lang="en-US" sz="1600" dirty="0"/>
              <a:t>Protection from accidental entry into confined spaces. </a:t>
            </a:r>
          </a:p>
          <a:p>
            <a:pPr marL="742950" lvl="1" indent="-285750">
              <a:buFont typeface="Arial" panose="020B0604020202020204" pitchFamily="34" charset="0"/>
              <a:buChar char="•"/>
            </a:pPr>
            <a:r>
              <a:rPr lang="en-US" b="1" dirty="0"/>
              <a:t>Working at Heights - 6ft and above </a:t>
            </a:r>
          </a:p>
          <a:p>
            <a:pPr marL="1200150" lvl="2" indent="-285750">
              <a:buFont typeface="Arial" panose="020B0604020202020204" pitchFamily="34" charset="0"/>
              <a:buChar char="•"/>
            </a:pPr>
            <a:r>
              <a:rPr lang="en-US" sz="1600" dirty="0"/>
              <a:t>Protection from falls from heights.</a:t>
            </a:r>
          </a:p>
          <a:p>
            <a:pPr marL="742950" lvl="1" indent="-285750">
              <a:buFont typeface="Arial" panose="020B0604020202020204" pitchFamily="34" charset="0"/>
              <a:buChar char="•"/>
            </a:pPr>
            <a:r>
              <a:rPr lang="en-US" b="1" dirty="0"/>
              <a:t>Mobile Elevated Work Platforms (MEWP)</a:t>
            </a:r>
          </a:p>
          <a:p>
            <a:pPr marL="1200150" lvl="2" indent="-285750">
              <a:buFont typeface="Arial" panose="020B0604020202020204" pitchFamily="34" charset="0"/>
              <a:buChar char="•"/>
            </a:pPr>
            <a:r>
              <a:rPr lang="en-US" sz="1600" dirty="0"/>
              <a:t>Protection from injury when engaged in MEWP operations.</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WWP (Work With Purpose) </a:t>
            </a:r>
          </a:p>
          <a:p>
            <a:pPr marL="742950" lvl="1" indent="-285750">
              <a:buFont typeface="Arial" panose="020B0604020202020204" pitchFamily="34" charset="0"/>
              <a:buChar char="•"/>
            </a:pPr>
            <a:r>
              <a:rPr lang="en-US" sz="1600" dirty="0"/>
              <a:t>Safety and management team’s need to commit to making sure the information is cascading to everyone.</a:t>
            </a:r>
          </a:p>
          <a:p>
            <a:pPr marL="742950" lvl="1" indent="-285750">
              <a:buFont typeface="Arial" panose="020B0604020202020204" pitchFamily="34" charset="0"/>
              <a:buChar char="•"/>
            </a:pPr>
            <a:r>
              <a:rPr lang="en-US" sz="1600" dirty="0"/>
              <a:t>Monthly/Quarterly- short questionnaire (5 questions or less) about what was previously talked about in the last safety meeting, toolbox topic, or any safety communication. </a:t>
            </a:r>
          </a:p>
          <a:p>
            <a:pPr marL="742950" lvl="1" indent="-285750">
              <a:buFont typeface="Arial" panose="020B0604020202020204" pitchFamily="34" charset="0"/>
              <a:buChar char="•"/>
            </a:pPr>
            <a:r>
              <a:rPr lang="en-US" sz="1600" dirty="0"/>
              <a:t>Have recognition program for those who participated in the questionnaire with a raffle off awards/prizes to engage safety talks further. </a:t>
            </a:r>
          </a:p>
          <a:p>
            <a:pPr marL="742950" lvl="1" indent="-285750">
              <a:buFont typeface="Arial" panose="020B0604020202020204" pitchFamily="34" charset="0"/>
              <a:buChar char="•"/>
            </a:pPr>
            <a:r>
              <a:rPr lang="en-US" sz="1600" dirty="0"/>
              <a:t>Use data for trends.</a:t>
            </a:r>
          </a:p>
          <a:p>
            <a:endParaRPr lang="en-US" sz="1600" dirty="0"/>
          </a:p>
          <a:p>
            <a:pPr lvl="2"/>
            <a:endParaRPr lang="en-US" dirty="0"/>
          </a:p>
        </p:txBody>
      </p:sp>
      <p:pic>
        <p:nvPicPr>
          <p:cNvPr id="4" name="Picture 3" descr="Shape">
            <a:extLst>
              <a:ext uri="{FF2B5EF4-FFF2-40B4-BE49-F238E27FC236}">
                <a16:creationId xmlns:a16="http://schemas.microsoft.com/office/drawing/2014/main" id="{8C63D5B0-DBD1-DDB5-F8A1-CE9972CF76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70" y="65649"/>
            <a:ext cx="2306295" cy="563889"/>
          </a:xfrm>
          <a:prstGeom prst="rect">
            <a:avLst/>
          </a:prstGeom>
        </p:spPr>
      </p:pic>
    </p:spTree>
    <p:extLst>
      <p:ext uri="{BB962C8B-B14F-4D97-AF65-F5344CB8AC3E}">
        <p14:creationId xmlns:p14="http://schemas.microsoft.com/office/powerpoint/2010/main" val="135532534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93E5153F-AD41-4462-A8A5-DC181C452EFC}"/>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ndParaRPr>
          </a:p>
        </p:txBody>
      </p:sp>
      <p:sp>
        <p:nvSpPr>
          <p:cNvPr id="8" name="标题 1">
            <a:extLst>
              <a:ext uri="{FF2B5EF4-FFF2-40B4-BE49-F238E27FC236}">
                <a16:creationId xmlns:a16="http://schemas.microsoft.com/office/drawing/2014/main" id="{FF054C6B-73C6-4213-9EA4-DAE51B3DD659}"/>
              </a:ext>
            </a:extLst>
          </p:cNvPr>
          <p:cNvSpPr txBox="1">
            <a:spLocks/>
          </p:cNvSpPr>
          <p:nvPr/>
        </p:nvSpPr>
        <p:spPr>
          <a:xfrm>
            <a:off x="288235" y="65649"/>
            <a:ext cx="6650950"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tr-TR" altLang="zh-CN" sz="4000" dirty="0"/>
              <a:t>Management/Leadership</a:t>
            </a:r>
            <a:endParaRPr lang="zh-CN" altLang="en-US" sz="4000" dirty="0"/>
          </a:p>
        </p:txBody>
      </p:sp>
      <p:sp>
        <p:nvSpPr>
          <p:cNvPr id="10" name="文本框 2">
            <a:extLst>
              <a:ext uri="{FF2B5EF4-FFF2-40B4-BE49-F238E27FC236}">
                <a16:creationId xmlns:a16="http://schemas.microsoft.com/office/drawing/2014/main" id="{C267D5A1-DDE0-4604-8727-10E42E24B015}"/>
              </a:ext>
            </a:extLst>
          </p:cNvPr>
          <p:cNvSpPr txBox="1"/>
          <p:nvPr/>
        </p:nvSpPr>
        <p:spPr>
          <a:xfrm>
            <a:off x="288235" y="761554"/>
            <a:ext cx="11615530" cy="4524315"/>
          </a:xfrm>
          <a:prstGeom prst="rect">
            <a:avLst/>
          </a:prstGeom>
          <a:noFill/>
        </p:spPr>
        <p:txBody>
          <a:bodyPr wrap="square" rtlCol="0">
            <a:spAutoFit/>
          </a:bodyPr>
          <a:lstStyle/>
          <a:p>
            <a:pPr algn="ctr" defTabSz="1219170"/>
            <a:r>
              <a:rPr lang="en-US" altLang="zh-CN" sz="3200" dirty="0">
                <a:ea typeface="方正兰亭超细黑简体" panose="02000000000000000000" pitchFamily="2" charset="-122"/>
              </a:rPr>
              <a:t>We need you to believe and buy-into the safety culture. Culture must be driven from the top. If we as leaders don’t follow or believe in the culture, why will our employees? </a:t>
            </a:r>
          </a:p>
          <a:p>
            <a:pPr algn="ctr" defTabSz="1219170"/>
            <a:endParaRPr lang="en-US" altLang="zh-CN" sz="3200" dirty="0">
              <a:ea typeface="方正兰亭超细黑简体" panose="02000000000000000000" pitchFamily="2" charset="-122"/>
            </a:endParaRPr>
          </a:p>
          <a:p>
            <a:pPr algn="ctr" defTabSz="1219170"/>
            <a:r>
              <a:rPr lang="en-US" altLang="zh-CN" sz="3200" dirty="0">
                <a:ea typeface="方正兰亭超细黑简体" panose="02000000000000000000" pitchFamily="2" charset="-122"/>
              </a:rPr>
              <a:t>The </a:t>
            </a:r>
            <a:r>
              <a:rPr lang="en-US" altLang="zh-CN" sz="3200" b="1" dirty="0">
                <a:ea typeface="方正兰亭超细黑简体" panose="02000000000000000000" pitchFamily="2" charset="-122"/>
              </a:rPr>
              <a:t>Pentagon Safety Team</a:t>
            </a:r>
            <a:r>
              <a:rPr lang="en-US" altLang="zh-CN" sz="3200" dirty="0">
                <a:ea typeface="方正兰亭超细黑简体" panose="02000000000000000000" pitchFamily="2" charset="-122"/>
              </a:rPr>
              <a:t> challenges every employee to follow our culture and see what a huge difference we can make. Not only to help the company but to ensure that </a:t>
            </a:r>
            <a:r>
              <a:rPr lang="en-US" altLang="zh-CN" sz="3200" b="1" u="sng" dirty="0">
                <a:ea typeface="方正兰亭超细黑简体" panose="02000000000000000000" pitchFamily="2" charset="-122"/>
              </a:rPr>
              <a:t>EVERYONE</a:t>
            </a:r>
            <a:r>
              <a:rPr lang="en-US" altLang="zh-CN" sz="3200" dirty="0">
                <a:ea typeface="方正兰亭超细黑简体" panose="02000000000000000000" pitchFamily="2" charset="-122"/>
              </a:rPr>
              <a:t> goes home to see their families everyday.</a:t>
            </a:r>
            <a:endParaRPr lang="zh-CN" altLang="en-US" sz="3200" dirty="0">
              <a:ea typeface="方正兰亭超细黑简体" panose="02000000000000000000" pitchFamily="2" charset="-122"/>
            </a:endParaRPr>
          </a:p>
          <a:p>
            <a:pPr lvl="2"/>
            <a:endParaRPr lang="en-US" sz="3200" dirty="0"/>
          </a:p>
        </p:txBody>
      </p:sp>
      <p:pic>
        <p:nvPicPr>
          <p:cNvPr id="2" name="Picture 1" descr="Shape">
            <a:extLst>
              <a:ext uri="{FF2B5EF4-FFF2-40B4-BE49-F238E27FC236}">
                <a16:creationId xmlns:a16="http://schemas.microsoft.com/office/drawing/2014/main" id="{0D57A957-AB51-EA9C-EB34-A4D7D3A846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89283" y="102236"/>
            <a:ext cx="2306295" cy="563889"/>
          </a:xfrm>
          <a:prstGeom prst="rect">
            <a:avLst/>
          </a:prstGeom>
        </p:spPr>
      </p:pic>
    </p:spTree>
    <p:extLst>
      <p:ext uri="{BB962C8B-B14F-4D97-AF65-F5344CB8AC3E}">
        <p14:creationId xmlns:p14="http://schemas.microsoft.com/office/powerpoint/2010/main" val="270512038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5">
            <a:extLst>
              <a:ext uri="{FF2B5EF4-FFF2-40B4-BE49-F238E27FC236}">
                <a16:creationId xmlns:a16="http://schemas.microsoft.com/office/drawing/2014/main" id="{95657A0D-8417-4FF8-AF4F-2972389AD485}"/>
              </a:ext>
            </a:extLst>
          </p:cNvPr>
          <p:cNvSpPr txBox="1"/>
          <p:nvPr/>
        </p:nvSpPr>
        <p:spPr>
          <a:xfrm>
            <a:off x="1" y="1440026"/>
            <a:ext cx="12191999" cy="1323439"/>
          </a:xfrm>
          <a:prstGeom prst="rect">
            <a:avLst/>
          </a:prstGeom>
          <a:noFill/>
        </p:spPr>
        <p:txBody>
          <a:bodyPr wrap="square" rtlCol="0">
            <a:spAutoFit/>
          </a:bodyPr>
          <a:lstStyle/>
          <a:p>
            <a:pPr algn="ctr" defTabSz="1219170"/>
            <a:r>
              <a:rPr lang="en-US" altLang="zh-CN" sz="4000" dirty="0">
                <a:latin typeface="+mj-lt"/>
                <a:ea typeface="方正兰亭超细黑简体" panose="02000000000000000000" pitchFamily="2" charset="-122"/>
              </a:rPr>
              <a:t>Questions? Comments?</a:t>
            </a:r>
          </a:p>
          <a:p>
            <a:pPr algn="ctr" defTabSz="1219170"/>
            <a:r>
              <a:rPr lang="en-US" altLang="zh-CN" sz="4000" dirty="0">
                <a:latin typeface="+mj-lt"/>
                <a:ea typeface="方正兰亭超细黑简体" panose="02000000000000000000" pitchFamily="2" charset="-122"/>
              </a:rPr>
              <a:t>Bryan Funk 480-309-8720 – bfunk@pen-tec.com</a:t>
            </a:r>
            <a:endParaRPr lang="zh-CN" altLang="en-US" sz="4000" dirty="0">
              <a:latin typeface="+mj-lt"/>
              <a:ea typeface="方正兰亭超细黑简体" panose="02000000000000000000" pitchFamily="2" charset="-122"/>
            </a:endParaRPr>
          </a:p>
        </p:txBody>
      </p:sp>
      <p:sp>
        <p:nvSpPr>
          <p:cNvPr id="13" name="标题 1">
            <a:extLst>
              <a:ext uri="{FF2B5EF4-FFF2-40B4-BE49-F238E27FC236}">
                <a16:creationId xmlns:a16="http://schemas.microsoft.com/office/drawing/2014/main" id="{E554A573-99C5-44C2-8D28-251DDC15F94B}"/>
              </a:ext>
            </a:extLst>
          </p:cNvPr>
          <p:cNvSpPr txBox="1">
            <a:spLocks/>
          </p:cNvSpPr>
          <p:nvPr/>
        </p:nvSpPr>
        <p:spPr>
          <a:xfrm>
            <a:off x="0" y="339672"/>
            <a:ext cx="12192000" cy="1077217"/>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tr-TR" altLang="zh-CN" sz="8000" dirty="0">
                <a:latin typeface="+mj-lt"/>
              </a:rPr>
              <a:t>THANK  YOU  !</a:t>
            </a:r>
            <a:endParaRPr lang="zh-CN" altLang="en-US" sz="8000" dirty="0">
              <a:latin typeface="+mj-lt"/>
            </a:endParaRPr>
          </a:p>
        </p:txBody>
      </p:sp>
      <p:pic>
        <p:nvPicPr>
          <p:cNvPr id="3" name="Picture 2" descr="Shape">
            <a:extLst>
              <a:ext uri="{FF2B5EF4-FFF2-40B4-BE49-F238E27FC236}">
                <a16:creationId xmlns:a16="http://schemas.microsoft.com/office/drawing/2014/main" id="{6BBB9B2F-CF3D-3A33-F18C-961E59C23C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66198" y="3207049"/>
            <a:ext cx="7259604" cy="1774974"/>
          </a:xfrm>
          <a:prstGeom prst="rect">
            <a:avLst/>
          </a:prstGeom>
        </p:spPr>
      </p:pic>
    </p:spTree>
    <p:extLst>
      <p:ext uri="{BB962C8B-B14F-4D97-AF65-F5344CB8AC3E}">
        <p14:creationId xmlns:p14="http://schemas.microsoft.com/office/powerpoint/2010/main" val="55093761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750"/>
                                        <p:tgtEl>
                                          <p:spTgt spid="11"/>
                                        </p:tgtEl>
                                      </p:cBhvr>
                                    </p:animEffect>
                                    <p:anim calcmode="lin" valueType="num">
                                      <p:cBhvr>
                                        <p:cTn id="12" dur="750" fill="hold"/>
                                        <p:tgtEl>
                                          <p:spTgt spid="11"/>
                                        </p:tgtEl>
                                        <p:attrNameLst>
                                          <p:attrName>ppt_x</p:attrName>
                                        </p:attrNameLst>
                                      </p:cBhvr>
                                      <p:tavLst>
                                        <p:tav tm="0">
                                          <p:val>
                                            <p:strVal val="#ppt_x"/>
                                          </p:val>
                                        </p:tav>
                                        <p:tav tm="100000">
                                          <p:val>
                                            <p:strVal val="#ppt_x"/>
                                          </p:val>
                                        </p:tav>
                                      </p:tavLst>
                                    </p:anim>
                                    <p:anim calcmode="lin" valueType="num">
                                      <p:cBhvr>
                                        <p:cTn id="13" dur="75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a:extLst>
              <a:ext uri="{FF2B5EF4-FFF2-40B4-BE49-F238E27FC236}">
                <a16:creationId xmlns:a16="http://schemas.microsoft.com/office/drawing/2014/main" id="{AC409663-AE41-4AC9-B96D-67DED79B83E8}"/>
              </a:ext>
            </a:extLst>
          </p:cNvPr>
          <p:cNvSpPr txBox="1">
            <a:spLocks/>
          </p:cNvSpPr>
          <p:nvPr/>
        </p:nvSpPr>
        <p:spPr>
          <a:xfrm>
            <a:off x="1951383" y="818334"/>
            <a:ext cx="8564218"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tr-TR" altLang="zh-CN" sz="4000" dirty="0">
                <a:latin typeface="+mj-lt"/>
              </a:rPr>
              <a:t>PART 1</a:t>
            </a:r>
            <a:endParaRPr lang="zh-CN" altLang="en-US" sz="4800" dirty="0">
              <a:latin typeface="+mj-lt"/>
            </a:endParaRPr>
          </a:p>
        </p:txBody>
      </p:sp>
      <p:sp>
        <p:nvSpPr>
          <p:cNvPr id="5" name="标题 1">
            <a:extLst>
              <a:ext uri="{FF2B5EF4-FFF2-40B4-BE49-F238E27FC236}">
                <a16:creationId xmlns:a16="http://schemas.microsoft.com/office/drawing/2014/main" id="{AC409663-AE41-4AC9-B96D-67DED79B83E8}"/>
              </a:ext>
            </a:extLst>
          </p:cNvPr>
          <p:cNvSpPr txBox="1">
            <a:spLocks/>
          </p:cNvSpPr>
          <p:nvPr/>
        </p:nvSpPr>
        <p:spPr>
          <a:xfrm>
            <a:off x="0" y="1841806"/>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altLang="zh-CN" sz="8000" dirty="0">
                <a:latin typeface="+mj-lt"/>
              </a:rPr>
              <a:t>CARE</a:t>
            </a:r>
            <a:endParaRPr lang="zh-CN" altLang="en-US" sz="9600" dirty="0">
              <a:latin typeface="+mj-lt"/>
            </a:endParaRPr>
          </a:p>
        </p:txBody>
      </p:sp>
      <p:sp>
        <p:nvSpPr>
          <p:cNvPr id="2" name="标题 1">
            <a:extLst>
              <a:ext uri="{FF2B5EF4-FFF2-40B4-BE49-F238E27FC236}">
                <a16:creationId xmlns:a16="http://schemas.microsoft.com/office/drawing/2014/main" id="{54B98927-2737-5051-49CB-2B949591FB2C}"/>
              </a:ext>
            </a:extLst>
          </p:cNvPr>
          <p:cNvSpPr txBox="1">
            <a:spLocks/>
          </p:cNvSpPr>
          <p:nvPr/>
        </p:nvSpPr>
        <p:spPr>
          <a:xfrm>
            <a:off x="1901503" y="3189562"/>
            <a:ext cx="8388992"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sz="2400" i="1" dirty="0">
                <a:solidFill>
                  <a:srgbClr val="002060"/>
                </a:solidFill>
                <a:effectLst/>
              </a:rPr>
              <a:t>serious attention or consideration applied to doing something correctly or to avoid damage or risk</a:t>
            </a:r>
            <a:endParaRPr lang="zh-CN" altLang="en-US" sz="11500" i="1" dirty="0">
              <a:solidFill>
                <a:srgbClr val="002060"/>
              </a:solidFill>
              <a:latin typeface="+mj-lt"/>
            </a:endParaRPr>
          </a:p>
        </p:txBody>
      </p:sp>
      <p:pic>
        <p:nvPicPr>
          <p:cNvPr id="6" name="Picture 5" descr="Shape">
            <a:extLst>
              <a:ext uri="{FF2B5EF4-FFF2-40B4-BE49-F238E27FC236}">
                <a16:creationId xmlns:a16="http://schemas.microsoft.com/office/drawing/2014/main" id="{ADAAFB0F-9EA2-9828-737C-9A343B8434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63" y="185301"/>
            <a:ext cx="3193778" cy="780879"/>
          </a:xfrm>
          <a:prstGeom prst="rect">
            <a:avLst/>
          </a:prstGeom>
        </p:spPr>
      </p:pic>
    </p:spTree>
    <p:extLst>
      <p:ext uri="{BB962C8B-B14F-4D97-AF65-F5344CB8AC3E}">
        <p14:creationId xmlns:p14="http://schemas.microsoft.com/office/powerpoint/2010/main" val="94839908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1000"/>
                                        <p:tgtEl>
                                          <p:spTgt spid="3"/>
                                        </p:tgtEl>
                                      </p:cBhvr>
                                    </p:animEffect>
                                  </p:childTnLst>
                                </p:cTn>
                              </p:par>
                            </p:childTnLst>
                          </p:cTn>
                        </p:par>
                        <p:par>
                          <p:cTn id="8" fill="hold">
                            <p:stCondLst>
                              <p:cond delay="1000"/>
                            </p:stCondLst>
                            <p:childTnLst>
                              <p:par>
                                <p:cTn id="9" presetID="26" presetClass="emph" presetSubtype="0" fill="hold" grpId="1" nodeType="afterEffect">
                                  <p:stCondLst>
                                    <p:cond delay="0"/>
                                  </p:stCondLst>
                                  <p:childTnLst>
                                    <p:animEffect transition="out" filter="fade">
                                      <p:cBhvr>
                                        <p:cTn id="10" dur="500" tmFilter="0, 0; .2, .5; .8, .5; 1, 0"/>
                                        <p:tgtEl>
                                          <p:spTgt spid="3"/>
                                        </p:tgtEl>
                                      </p:cBhvr>
                                    </p:animEffect>
                                    <p:animScale>
                                      <p:cBhvr>
                                        <p:cTn id="11" dur="250" autoRev="1" fill="hold"/>
                                        <p:tgtEl>
                                          <p:spTgt spid="3"/>
                                        </p:tgtEl>
                                      </p:cBhvr>
                                      <p:by x="105000" y="105000"/>
                                    </p:animScale>
                                  </p:childTnLst>
                                </p:cTn>
                              </p:par>
                            </p:childTnLst>
                          </p:cTn>
                        </p:par>
                        <p:par>
                          <p:cTn id="12" fill="hold">
                            <p:stCondLst>
                              <p:cond delay="1500"/>
                            </p:stCondLst>
                            <p:childTnLst>
                              <p:par>
                                <p:cTn id="13" presetID="16" presetClass="entr" presetSubtype="37"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outVertical)">
                                      <p:cBhvr>
                                        <p:cTn id="15" dur="1000"/>
                                        <p:tgtEl>
                                          <p:spTgt spid="5"/>
                                        </p:tgtEl>
                                      </p:cBhvr>
                                    </p:animEffect>
                                  </p:childTnLst>
                                </p:cTn>
                              </p:par>
                            </p:childTnLst>
                          </p:cTn>
                        </p:par>
                        <p:par>
                          <p:cTn id="16" fill="hold">
                            <p:stCondLst>
                              <p:cond delay="2500"/>
                            </p:stCondLst>
                            <p:childTnLst>
                              <p:par>
                                <p:cTn id="17" presetID="26" presetClass="emph" presetSubtype="0" fill="hold" grpId="1" nodeType="afterEffect">
                                  <p:stCondLst>
                                    <p:cond delay="0"/>
                                  </p:stCondLst>
                                  <p:childTnLst>
                                    <p:animEffect transition="out" filter="fade">
                                      <p:cBhvr>
                                        <p:cTn id="18" dur="500" tmFilter="0, 0; .2, .5; .8, .5; 1, 0"/>
                                        <p:tgtEl>
                                          <p:spTgt spid="5"/>
                                        </p:tgtEl>
                                      </p:cBhvr>
                                    </p:animEffect>
                                    <p:animScale>
                                      <p:cBhvr>
                                        <p:cTn id="19" dur="250" autoRev="1" fill="hold"/>
                                        <p:tgtEl>
                                          <p:spTgt spid="5"/>
                                        </p:tgtEl>
                                      </p:cBhvr>
                                      <p:by x="105000" y="105000"/>
                                    </p:animScale>
                                  </p:childTnLst>
                                </p:cTn>
                              </p:par>
                            </p:childTnLst>
                          </p:cTn>
                        </p:par>
                        <p:par>
                          <p:cTn id="20" fill="hold">
                            <p:stCondLst>
                              <p:cond delay="3000"/>
                            </p:stCondLst>
                            <p:childTnLst>
                              <p:par>
                                <p:cTn id="21" presetID="16" presetClass="entr" presetSubtype="37"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arn(outVertical)">
                                      <p:cBhvr>
                                        <p:cTn id="23" dur="1000"/>
                                        <p:tgtEl>
                                          <p:spTgt spid="2"/>
                                        </p:tgtEl>
                                      </p:cBhvr>
                                    </p:animEffect>
                                  </p:childTnLst>
                                </p:cTn>
                              </p:par>
                            </p:childTnLst>
                          </p:cTn>
                        </p:par>
                        <p:par>
                          <p:cTn id="24" fill="hold">
                            <p:stCondLst>
                              <p:cond delay="4000"/>
                            </p:stCondLst>
                            <p:childTnLst>
                              <p:par>
                                <p:cTn id="25" presetID="26" presetClass="emph" presetSubtype="0" fill="hold" grpId="1" nodeType="afterEffect">
                                  <p:stCondLst>
                                    <p:cond delay="0"/>
                                  </p:stCondLst>
                                  <p:childTnLst>
                                    <p:animEffect transition="out" filter="fade">
                                      <p:cBhvr>
                                        <p:cTn id="26" dur="500" tmFilter="0, 0; .2, .5; .8, .5; 1, 0"/>
                                        <p:tgtEl>
                                          <p:spTgt spid="2"/>
                                        </p:tgtEl>
                                      </p:cBhvr>
                                    </p:animEffect>
                                    <p:animScale>
                                      <p:cBhvr>
                                        <p:cTn id="2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1">
            <a:extLst>
              <a:ext uri="{FF2B5EF4-FFF2-40B4-BE49-F238E27FC236}">
                <a16:creationId xmlns:a16="http://schemas.microsoft.com/office/drawing/2014/main" id="{FF054C6B-73C6-4213-9EA4-DAE51B3DD659}"/>
              </a:ext>
            </a:extLst>
          </p:cNvPr>
          <p:cNvSpPr txBox="1">
            <a:spLocks/>
          </p:cNvSpPr>
          <p:nvPr/>
        </p:nvSpPr>
        <p:spPr>
          <a:xfrm>
            <a:off x="288234" y="0"/>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Care</a:t>
            </a:r>
            <a:endParaRPr lang="zh-CN" altLang="en-US" sz="3200" dirty="0">
              <a:effectLst>
                <a:glow rad="101600">
                  <a:schemeClr val="bg1">
                    <a:alpha val="60000"/>
                  </a:schemeClr>
                </a:glow>
                <a:outerShdw blurRad="38100" dist="38100" dir="2700000" algn="tl">
                  <a:srgbClr val="000000">
                    <a:alpha val="43137"/>
                  </a:srgbClr>
                </a:outerShdw>
              </a:effectLst>
              <a:latin typeface="+mj-lt"/>
            </a:endParaRPr>
          </a:p>
        </p:txBody>
      </p:sp>
      <p:sp>
        <p:nvSpPr>
          <p:cNvPr id="14" name="矩形 13">
            <a:extLst>
              <a:ext uri="{FF2B5EF4-FFF2-40B4-BE49-F238E27FC236}">
                <a16:creationId xmlns:a16="http://schemas.microsoft.com/office/drawing/2014/main" id="{5903AA53-CB1D-4173-9175-BD62662CDDBB}"/>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17" name="文本框 16">
            <a:extLst>
              <a:ext uri="{FF2B5EF4-FFF2-40B4-BE49-F238E27FC236}">
                <a16:creationId xmlns:a16="http://schemas.microsoft.com/office/drawing/2014/main" id="{7F5263BE-73B2-472B-A445-9EA87FC0CFDF}"/>
              </a:ext>
            </a:extLst>
          </p:cNvPr>
          <p:cNvSpPr txBox="1"/>
          <p:nvPr/>
        </p:nvSpPr>
        <p:spPr>
          <a:xfrm>
            <a:off x="4705159" y="1286543"/>
            <a:ext cx="2626040" cy="646331"/>
          </a:xfrm>
          <a:prstGeom prst="rect">
            <a:avLst/>
          </a:prstGeom>
          <a:noFill/>
        </p:spPr>
        <p:txBody>
          <a:bodyPr wrap="none" rtlCol="0">
            <a:spAutoFit/>
          </a:bodyPr>
          <a:lstStyle/>
          <a:p>
            <a:pPr algn="ctr"/>
            <a:r>
              <a:rPr lang="tr-TR" altLang="zh-CN" sz="3600" b="1" kern="0" dirty="0">
                <a:solidFill>
                  <a:schemeClr val="bg1"/>
                </a:solidFill>
                <a:latin typeface="+mj-lt"/>
                <a:cs typeface="+mn-ea"/>
                <a:sym typeface="+mn-lt"/>
              </a:rPr>
              <a:t>OTE HERE</a:t>
            </a:r>
            <a:endParaRPr lang="zh-CN" altLang="en-US" sz="3600" b="1" kern="0" dirty="0">
              <a:solidFill>
                <a:schemeClr val="bg1"/>
              </a:solidFill>
              <a:latin typeface="+mj-lt"/>
              <a:cs typeface="+mn-ea"/>
              <a:sym typeface="+mn-lt"/>
            </a:endParaRPr>
          </a:p>
        </p:txBody>
      </p:sp>
      <p:sp>
        <p:nvSpPr>
          <p:cNvPr id="18" name="文本框 58">
            <a:extLst>
              <a:ext uri="{FF2B5EF4-FFF2-40B4-BE49-F238E27FC236}">
                <a16:creationId xmlns:a16="http://schemas.microsoft.com/office/drawing/2014/main" id="{D3FD4527-E276-4F3C-BE41-24262E976FA6}"/>
              </a:ext>
            </a:extLst>
          </p:cNvPr>
          <p:cNvSpPr txBox="1"/>
          <p:nvPr/>
        </p:nvSpPr>
        <p:spPr>
          <a:xfrm>
            <a:off x="288236" y="726545"/>
            <a:ext cx="11615529" cy="5936929"/>
          </a:xfrm>
          <a:prstGeom prst="rect">
            <a:avLst/>
          </a:prstGeom>
          <a:noFill/>
        </p:spPr>
        <p:txBody>
          <a:bodyPr wrap="square" lIns="70277" tIns="35139" rIns="70277" bIns="35139" rtlCol="0">
            <a:spAutoFit/>
          </a:bodyPr>
          <a:lstStyle/>
          <a:p>
            <a:pPr marL="285750" indent="-285750" algn="just">
              <a:lnSpc>
                <a:spcPct val="150000"/>
              </a:lnSpc>
              <a:buFont typeface="Arial" panose="020B0604020202020204" pitchFamily="34" charset="0"/>
              <a:buChar char="•"/>
            </a:pPr>
            <a:r>
              <a:rPr lang="en-US" altLang="zh-CN" sz="2000" b="1" u="sng" dirty="0">
                <a:solidFill>
                  <a:srgbClr val="001001"/>
                </a:solidFill>
                <a:latin typeface="+mj-lt"/>
                <a:cs typeface="+mn-ea"/>
                <a:sym typeface="+mn-lt"/>
              </a:rPr>
              <a:t>Care for your Job/Work</a:t>
            </a:r>
          </a:p>
          <a:p>
            <a:pPr marL="742950" lvl="1" indent="-285750" algn="just">
              <a:lnSpc>
                <a:spcPct val="150000"/>
              </a:lnSpc>
              <a:buFont typeface="Arial" panose="020B0604020202020204" pitchFamily="34" charset="0"/>
              <a:buChar char="•"/>
            </a:pPr>
            <a:r>
              <a:rPr lang="en-US" b="1" dirty="0"/>
              <a:t>Putting in the Extra Effort</a:t>
            </a:r>
          </a:p>
          <a:p>
            <a:pPr marL="1200150" lvl="2" indent="-285750" algn="just">
              <a:lnSpc>
                <a:spcPct val="150000"/>
              </a:lnSpc>
              <a:buFont typeface="Arial" panose="020B0604020202020204" pitchFamily="34" charset="0"/>
              <a:buChar char="•"/>
            </a:pPr>
            <a:r>
              <a:rPr lang="en-US" sz="1600" i="1" dirty="0"/>
              <a:t>What does this mean to you? </a:t>
            </a:r>
            <a:r>
              <a:rPr lang="en-US" sz="1600" dirty="0"/>
              <a:t>(discuss as a group)</a:t>
            </a:r>
            <a:endParaRPr lang="en-US" sz="1600" i="1" dirty="0"/>
          </a:p>
          <a:p>
            <a:pPr marL="742950" lvl="1" indent="-285750" algn="just">
              <a:lnSpc>
                <a:spcPct val="150000"/>
              </a:lnSpc>
              <a:buFont typeface="Arial" panose="020B0604020202020204" pitchFamily="34" charset="0"/>
              <a:buChar char="•"/>
            </a:pPr>
            <a:r>
              <a:rPr lang="en-US" b="1" dirty="0"/>
              <a:t>“Measure Twice, Cut Once”</a:t>
            </a:r>
          </a:p>
          <a:p>
            <a:pPr marL="1200150" lvl="2" indent="-285750" algn="just">
              <a:lnSpc>
                <a:spcPct val="150000"/>
              </a:lnSpc>
              <a:buFont typeface="Arial" panose="020B0604020202020204" pitchFamily="34" charset="0"/>
              <a:buChar char="•"/>
            </a:pPr>
            <a:r>
              <a:rPr lang="en-US" sz="1600" dirty="0"/>
              <a:t>Taking the time to make sure not only is your work complete, but that it’s accurate.</a:t>
            </a:r>
          </a:p>
          <a:p>
            <a:pPr marL="1200150" lvl="2" indent="-285750" algn="just">
              <a:lnSpc>
                <a:spcPct val="150000"/>
              </a:lnSpc>
              <a:buFont typeface="Arial" panose="020B0604020202020204" pitchFamily="34" charset="0"/>
              <a:buChar char="•"/>
            </a:pPr>
            <a:r>
              <a:rPr lang="en-US" sz="1600" dirty="0"/>
              <a:t>Review your work - “double-check”</a:t>
            </a:r>
            <a:endParaRPr lang="en-US" altLang="zh-CN" sz="1600" b="1" dirty="0">
              <a:solidFill>
                <a:srgbClr val="001001"/>
              </a:solidFill>
              <a:latin typeface="+mj-lt"/>
              <a:cs typeface="+mn-ea"/>
              <a:sym typeface="+mn-lt"/>
            </a:endParaRPr>
          </a:p>
          <a:p>
            <a:pPr marL="285750" indent="-285750" algn="just">
              <a:lnSpc>
                <a:spcPct val="150000"/>
              </a:lnSpc>
              <a:buFont typeface="Arial" panose="020B0604020202020204" pitchFamily="34" charset="0"/>
              <a:buChar char="•"/>
            </a:pPr>
            <a:r>
              <a:rPr lang="en-US" altLang="zh-CN" sz="2000" b="1" u="sng" dirty="0">
                <a:solidFill>
                  <a:srgbClr val="001001"/>
                </a:solidFill>
                <a:latin typeface="+mj-lt"/>
                <a:cs typeface="+mn-ea"/>
                <a:sym typeface="+mn-lt"/>
              </a:rPr>
              <a:t>Care for your Co-Workers</a:t>
            </a:r>
          </a:p>
          <a:p>
            <a:pPr marL="742950" lvl="1" indent="-285750" algn="just">
              <a:lnSpc>
                <a:spcPct val="150000"/>
              </a:lnSpc>
              <a:buFont typeface="Arial" panose="020B0604020202020204" pitchFamily="34" charset="0"/>
              <a:buChar char="•"/>
            </a:pPr>
            <a:r>
              <a:rPr lang="en-US" b="1" dirty="0"/>
              <a:t>Taking time to help others</a:t>
            </a:r>
          </a:p>
          <a:p>
            <a:pPr marL="1200150" lvl="2" indent="-285750" algn="just">
              <a:lnSpc>
                <a:spcPct val="150000"/>
              </a:lnSpc>
              <a:buFont typeface="Arial" panose="020B0604020202020204" pitchFamily="34" charset="0"/>
              <a:buChar char="•"/>
            </a:pPr>
            <a:r>
              <a:rPr lang="en-US" altLang="zh-CN" sz="1600" dirty="0">
                <a:solidFill>
                  <a:srgbClr val="001001"/>
                </a:solidFill>
                <a:cs typeface="+mn-ea"/>
                <a:sym typeface="+mn-lt"/>
              </a:rPr>
              <a:t>Show acts of kindness by helping others finish a task if you have completed your own. </a:t>
            </a:r>
            <a:endParaRPr lang="en-US" sz="1600" dirty="0"/>
          </a:p>
          <a:p>
            <a:pPr marL="742950" lvl="1" indent="-285750" algn="just">
              <a:lnSpc>
                <a:spcPct val="150000"/>
              </a:lnSpc>
              <a:buFont typeface="Arial" panose="020B0604020202020204" pitchFamily="34" charset="0"/>
              <a:buChar char="•"/>
            </a:pPr>
            <a:r>
              <a:rPr lang="en-US" b="1" dirty="0"/>
              <a:t>Coach each other</a:t>
            </a:r>
          </a:p>
          <a:p>
            <a:pPr marL="1200150" lvl="2" indent="-285750" algn="just">
              <a:lnSpc>
                <a:spcPct val="150000"/>
              </a:lnSpc>
              <a:buFont typeface="Arial" panose="020B0604020202020204" pitchFamily="34" charset="0"/>
              <a:buChar char="•"/>
            </a:pPr>
            <a:r>
              <a:rPr lang="en-US" altLang="zh-CN" sz="1600" dirty="0">
                <a:solidFill>
                  <a:srgbClr val="001001"/>
                </a:solidFill>
                <a:latin typeface="+mj-lt"/>
                <a:cs typeface="+mn-ea"/>
                <a:sym typeface="+mn-lt"/>
              </a:rPr>
              <a:t>If someone is missing PPE, let them know.</a:t>
            </a:r>
          </a:p>
          <a:p>
            <a:pPr marL="1200150" lvl="2" indent="-285750" algn="just">
              <a:lnSpc>
                <a:spcPct val="150000"/>
              </a:lnSpc>
              <a:buFont typeface="Arial" panose="020B0604020202020204" pitchFamily="34" charset="0"/>
              <a:buChar char="•"/>
            </a:pPr>
            <a:r>
              <a:rPr lang="en-US" altLang="zh-CN" sz="1600" dirty="0">
                <a:solidFill>
                  <a:srgbClr val="001001"/>
                </a:solidFill>
                <a:latin typeface="+mj-lt"/>
                <a:cs typeface="+mn-ea"/>
                <a:sym typeface="+mn-lt"/>
              </a:rPr>
              <a:t>If someone is not following policies, let them know.</a:t>
            </a:r>
          </a:p>
          <a:p>
            <a:pPr marL="742950" lvl="1" indent="-285750" algn="just">
              <a:lnSpc>
                <a:spcPct val="150000"/>
              </a:lnSpc>
              <a:buFont typeface="Arial" panose="020B0604020202020204" pitchFamily="34" charset="0"/>
              <a:buChar char="•"/>
            </a:pPr>
            <a:r>
              <a:rPr lang="en-US" altLang="zh-CN" sz="1600" b="1" u="sng" dirty="0">
                <a:solidFill>
                  <a:srgbClr val="001001"/>
                </a:solidFill>
                <a:latin typeface="+mj-lt"/>
                <a:cs typeface="+mn-ea"/>
                <a:sym typeface="+mn-lt"/>
              </a:rPr>
              <a:t>STOP THE JOB!</a:t>
            </a:r>
          </a:p>
          <a:p>
            <a:pPr marL="1200150" lvl="2" indent="-285750" algn="just">
              <a:lnSpc>
                <a:spcPct val="150000"/>
              </a:lnSpc>
              <a:buFont typeface="Arial" panose="020B0604020202020204" pitchFamily="34" charset="0"/>
              <a:buChar char="•"/>
            </a:pPr>
            <a:r>
              <a:rPr lang="en-US" altLang="zh-CN" sz="1600" dirty="0">
                <a:solidFill>
                  <a:srgbClr val="001001"/>
                </a:solidFill>
                <a:latin typeface="+mj-lt"/>
                <a:cs typeface="+mn-ea"/>
                <a:sym typeface="+mn-lt"/>
              </a:rPr>
              <a:t>If something doesn’t feel right or look right, it’s probably not…</a:t>
            </a:r>
          </a:p>
          <a:p>
            <a:pPr marL="1200150" lvl="2" indent="-285750" algn="just">
              <a:lnSpc>
                <a:spcPct val="150000"/>
              </a:lnSpc>
              <a:buFont typeface="Arial" panose="020B0604020202020204" pitchFamily="34" charset="0"/>
              <a:buChar char="•"/>
            </a:pPr>
            <a:r>
              <a:rPr lang="en-US" altLang="zh-CN" sz="1600" dirty="0">
                <a:solidFill>
                  <a:srgbClr val="001001"/>
                </a:solidFill>
                <a:latin typeface="+mj-lt"/>
                <a:cs typeface="+mn-ea"/>
                <a:sym typeface="+mn-lt"/>
              </a:rPr>
              <a:t>It’s not worth an injury or worse</a:t>
            </a:r>
          </a:p>
        </p:txBody>
      </p:sp>
      <p:pic>
        <p:nvPicPr>
          <p:cNvPr id="2" name="Picture 1" descr="Shape">
            <a:extLst>
              <a:ext uri="{FF2B5EF4-FFF2-40B4-BE49-F238E27FC236}">
                <a16:creationId xmlns:a16="http://schemas.microsoft.com/office/drawing/2014/main" id="{11C6D82C-9B46-F258-D3E0-0483B7071C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70" y="98833"/>
            <a:ext cx="2306295" cy="563889"/>
          </a:xfrm>
          <a:prstGeom prst="rect">
            <a:avLst/>
          </a:prstGeom>
        </p:spPr>
      </p:pic>
    </p:spTree>
    <p:extLst>
      <p:ext uri="{BB962C8B-B14F-4D97-AF65-F5344CB8AC3E}">
        <p14:creationId xmlns:p14="http://schemas.microsoft.com/office/powerpoint/2010/main" val="398452575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250"/>
                            </p:stCondLst>
                            <p:childTnLst>
                              <p:par>
                                <p:cTn id="15" presetID="22" presetClass="entr" presetSubtype="8" fill="hold" grpId="0" nodeType="afterEffect">
                                  <p:stCondLst>
                                    <p:cond delay="0"/>
                                  </p:stCondLst>
                                  <p:iterate type="lt">
                                    <p:tmPct val="10000"/>
                                  </p:iterate>
                                  <p:childTnLst>
                                    <p:set>
                                      <p:cBhvr>
                                        <p:cTn id="16" dur="1" fill="hold">
                                          <p:stCondLst>
                                            <p:cond delay="0"/>
                                          </p:stCondLst>
                                        </p:cTn>
                                        <p:tgtEl>
                                          <p:spTgt spid="18"/>
                                        </p:tgtEl>
                                        <p:attrNameLst>
                                          <p:attrName>style.visibility</p:attrName>
                                        </p:attrNameLst>
                                      </p:cBhvr>
                                      <p:to>
                                        <p:strVal val="visible"/>
                                      </p:to>
                                    </p:set>
                                    <p:animEffect transition="in" filter="wipe(left)">
                                      <p:cBhvr>
                                        <p:cTn id="17"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1">
            <a:extLst>
              <a:ext uri="{FF2B5EF4-FFF2-40B4-BE49-F238E27FC236}">
                <a16:creationId xmlns:a16="http://schemas.microsoft.com/office/drawing/2014/main" id="{FF054C6B-73C6-4213-9EA4-DAE51B3DD659}"/>
              </a:ext>
            </a:extLst>
          </p:cNvPr>
          <p:cNvSpPr txBox="1">
            <a:spLocks/>
          </p:cNvSpPr>
          <p:nvPr/>
        </p:nvSpPr>
        <p:spPr>
          <a:xfrm>
            <a:off x="288232" y="18711"/>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Care</a:t>
            </a:r>
            <a:endParaRPr lang="zh-CN" altLang="en-US" sz="4000" dirty="0">
              <a:effectLst>
                <a:glow rad="101600">
                  <a:schemeClr val="bg1">
                    <a:alpha val="60000"/>
                  </a:schemeClr>
                </a:glow>
                <a:outerShdw blurRad="38100" dist="38100" dir="2700000" algn="tl">
                  <a:srgbClr val="000000">
                    <a:alpha val="43137"/>
                  </a:srgbClr>
                </a:outerShdw>
              </a:effectLst>
              <a:latin typeface="+mj-lt"/>
            </a:endParaRPr>
          </a:p>
        </p:txBody>
      </p:sp>
      <p:sp>
        <p:nvSpPr>
          <p:cNvPr id="14" name="矩形 13">
            <a:extLst>
              <a:ext uri="{FF2B5EF4-FFF2-40B4-BE49-F238E27FC236}">
                <a16:creationId xmlns:a16="http://schemas.microsoft.com/office/drawing/2014/main" id="{5903AA53-CB1D-4173-9175-BD62662CDDBB}"/>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17" name="文本框 16">
            <a:extLst>
              <a:ext uri="{FF2B5EF4-FFF2-40B4-BE49-F238E27FC236}">
                <a16:creationId xmlns:a16="http://schemas.microsoft.com/office/drawing/2014/main" id="{7F5263BE-73B2-472B-A445-9EA87FC0CFDF}"/>
              </a:ext>
            </a:extLst>
          </p:cNvPr>
          <p:cNvSpPr txBox="1"/>
          <p:nvPr/>
        </p:nvSpPr>
        <p:spPr>
          <a:xfrm>
            <a:off x="4705159" y="1286543"/>
            <a:ext cx="2626040" cy="646331"/>
          </a:xfrm>
          <a:prstGeom prst="rect">
            <a:avLst/>
          </a:prstGeom>
          <a:noFill/>
        </p:spPr>
        <p:txBody>
          <a:bodyPr wrap="none" rtlCol="0">
            <a:spAutoFit/>
          </a:bodyPr>
          <a:lstStyle/>
          <a:p>
            <a:pPr algn="ctr"/>
            <a:r>
              <a:rPr lang="tr-TR" altLang="zh-CN" sz="3600" b="1" kern="0" dirty="0">
                <a:solidFill>
                  <a:schemeClr val="bg1"/>
                </a:solidFill>
                <a:latin typeface="+mj-lt"/>
                <a:cs typeface="+mn-ea"/>
                <a:sym typeface="+mn-lt"/>
              </a:rPr>
              <a:t>OTE HERE</a:t>
            </a:r>
            <a:endParaRPr lang="zh-CN" altLang="en-US" sz="3600" b="1" kern="0" dirty="0">
              <a:solidFill>
                <a:schemeClr val="bg1"/>
              </a:solidFill>
              <a:latin typeface="+mj-lt"/>
              <a:cs typeface="+mn-ea"/>
              <a:sym typeface="+mn-lt"/>
            </a:endParaRPr>
          </a:p>
        </p:txBody>
      </p:sp>
      <p:sp>
        <p:nvSpPr>
          <p:cNvPr id="18" name="文本框 58">
            <a:extLst>
              <a:ext uri="{FF2B5EF4-FFF2-40B4-BE49-F238E27FC236}">
                <a16:creationId xmlns:a16="http://schemas.microsoft.com/office/drawing/2014/main" id="{D3FD4527-E276-4F3C-BE41-24262E976FA6}"/>
              </a:ext>
            </a:extLst>
          </p:cNvPr>
          <p:cNvSpPr txBox="1"/>
          <p:nvPr/>
        </p:nvSpPr>
        <p:spPr>
          <a:xfrm>
            <a:off x="288234" y="653059"/>
            <a:ext cx="11615529" cy="6295361"/>
          </a:xfrm>
          <a:prstGeom prst="rect">
            <a:avLst/>
          </a:prstGeom>
          <a:noFill/>
        </p:spPr>
        <p:txBody>
          <a:bodyPr wrap="square" lIns="70277" tIns="35139" rIns="70277" bIns="35139" rtlCol="0">
            <a:spAutoFit/>
          </a:bodyPr>
          <a:lstStyle/>
          <a:p>
            <a:pPr marL="285750" indent="-285750" algn="just">
              <a:lnSpc>
                <a:spcPct val="150000"/>
              </a:lnSpc>
              <a:buFont typeface="Arial" panose="020B0604020202020204" pitchFamily="34" charset="0"/>
              <a:buChar char="•"/>
            </a:pPr>
            <a:r>
              <a:rPr lang="en-US" altLang="zh-CN" sz="2400" b="1" u="sng" dirty="0">
                <a:solidFill>
                  <a:srgbClr val="001001"/>
                </a:solidFill>
                <a:latin typeface="+mj-lt"/>
                <a:cs typeface="+mn-ea"/>
                <a:sym typeface="+mn-lt"/>
              </a:rPr>
              <a:t>Care for Yourself</a:t>
            </a:r>
          </a:p>
          <a:p>
            <a:pPr marL="742950" lvl="1" indent="-285750" algn="just">
              <a:lnSpc>
                <a:spcPct val="150000"/>
              </a:lnSpc>
              <a:buFont typeface="Arial" panose="020B0604020202020204" pitchFamily="34" charset="0"/>
              <a:buChar char="•"/>
            </a:pPr>
            <a:r>
              <a:rPr lang="en-US" sz="2000" b="1" dirty="0"/>
              <a:t>Prioritize your own health and wellbeing</a:t>
            </a:r>
          </a:p>
          <a:p>
            <a:pPr marL="1200150" lvl="2" indent="-285750" algn="just">
              <a:lnSpc>
                <a:spcPct val="150000"/>
              </a:lnSpc>
              <a:buFont typeface="Arial" panose="020B0604020202020204" pitchFamily="34" charset="0"/>
              <a:buChar char="•"/>
            </a:pPr>
            <a:r>
              <a:rPr lang="en-US" sz="1600" dirty="0"/>
              <a:t>Prioritizing yourself during the working day can help you be more present, motivated and productive</a:t>
            </a:r>
          </a:p>
          <a:p>
            <a:pPr marL="1200150" lvl="2" indent="-285750" algn="just">
              <a:lnSpc>
                <a:spcPct val="150000"/>
              </a:lnSpc>
              <a:buFont typeface="Arial" panose="020B0604020202020204" pitchFamily="34" charset="0"/>
              <a:buChar char="•"/>
            </a:pPr>
            <a:r>
              <a:rPr lang="en-US" sz="1600" dirty="0"/>
              <a:t>Risk Tolerance – what is yours? (discuss as a group)</a:t>
            </a:r>
          </a:p>
          <a:p>
            <a:pPr marL="742950" lvl="1" indent="-285750" algn="just">
              <a:lnSpc>
                <a:spcPct val="150000"/>
              </a:lnSpc>
              <a:buFont typeface="Arial" panose="020B0604020202020204" pitchFamily="34" charset="0"/>
              <a:buChar char="•"/>
            </a:pPr>
            <a:r>
              <a:rPr lang="en-US" sz="2000" b="1" dirty="0"/>
              <a:t>Set goals for yourself</a:t>
            </a:r>
          </a:p>
          <a:p>
            <a:pPr marL="1200150" lvl="2" indent="-285750" algn="just">
              <a:lnSpc>
                <a:spcPct val="150000"/>
              </a:lnSpc>
              <a:buFont typeface="Arial" panose="020B0604020202020204" pitchFamily="34" charset="0"/>
              <a:buChar char="•"/>
            </a:pPr>
            <a:r>
              <a:rPr lang="en-US" sz="1600" dirty="0"/>
              <a:t>By setting personal and professional goals for yourself, you'll start feeling more motivated and inspired to succeed and feel more accomplished.</a:t>
            </a:r>
          </a:p>
          <a:p>
            <a:pPr marL="1200150" lvl="2" indent="-285750" algn="just">
              <a:lnSpc>
                <a:spcPct val="150000"/>
              </a:lnSpc>
              <a:buFont typeface="Arial" panose="020B0604020202020204" pitchFamily="34" charset="0"/>
              <a:buChar char="•"/>
            </a:pPr>
            <a:r>
              <a:rPr lang="en-US" sz="1600" dirty="0"/>
              <a:t>Ask for feedback </a:t>
            </a:r>
            <a:r>
              <a:rPr lang="en-US" sz="1600" b="1" dirty="0"/>
              <a:t>- </a:t>
            </a:r>
            <a:r>
              <a:rPr lang="en-US" sz="1600" dirty="0"/>
              <a:t>Understanding how you are doing at work can improve your awareness and make sure you are pushing towards your goals.</a:t>
            </a:r>
          </a:p>
          <a:p>
            <a:pPr marL="742950" lvl="1" indent="-285750" algn="just">
              <a:lnSpc>
                <a:spcPct val="150000"/>
              </a:lnSpc>
              <a:buFont typeface="Arial" panose="020B0604020202020204" pitchFamily="34" charset="0"/>
              <a:buChar char="•"/>
            </a:pPr>
            <a:r>
              <a:rPr lang="en-US" sz="2000" b="1" dirty="0"/>
              <a:t>Learn to be present</a:t>
            </a:r>
          </a:p>
          <a:p>
            <a:pPr marL="1200150" lvl="2" indent="-285750" algn="just">
              <a:lnSpc>
                <a:spcPct val="150000"/>
              </a:lnSpc>
              <a:buFont typeface="Arial" panose="020B0604020202020204" pitchFamily="34" charset="0"/>
              <a:buChar char="•"/>
            </a:pPr>
            <a:r>
              <a:rPr lang="en-US" altLang="zh-CN" sz="1600" dirty="0">
                <a:solidFill>
                  <a:srgbClr val="001001"/>
                </a:solidFill>
                <a:latin typeface="+mj-lt"/>
                <a:cs typeface="+mn-ea"/>
                <a:sym typeface="+mn-lt"/>
              </a:rPr>
              <a:t>20/20/20 – Every 20 minutes, take 20 seconds, and look 20 feet around. Why should we do this?</a:t>
            </a:r>
          </a:p>
          <a:p>
            <a:pPr marL="1200150" lvl="2" indent="-285750" algn="just">
              <a:lnSpc>
                <a:spcPct val="150000"/>
              </a:lnSpc>
              <a:buFont typeface="Arial" panose="020B0604020202020204" pitchFamily="34" charset="0"/>
              <a:buChar char="•"/>
            </a:pPr>
            <a:r>
              <a:rPr lang="en-US" sz="1600" dirty="0">
                <a:latin typeface="+mj-lt"/>
              </a:rPr>
              <a:t>Being mindful and present (not think about household chores and after-work errands) can help you be more focused at work and help you manage your tasks and stay safe.</a:t>
            </a:r>
            <a:endParaRPr lang="en-US" altLang="zh-CN" sz="1600" dirty="0">
              <a:solidFill>
                <a:srgbClr val="001001"/>
              </a:solidFill>
              <a:latin typeface="+mj-lt"/>
              <a:cs typeface="+mn-ea"/>
              <a:sym typeface="+mn-lt"/>
            </a:endParaRPr>
          </a:p>
          <a:p>
            <a:pPr marL="742950" lvl="1" indent="-285750" algn="just">
              <a:lnSpc>
                <a:spcPct val="150000"/>
              </a:lnSpc>
              <a:buFont typeface="Arial" panose="020B0604020202020204" pitchFamily="34" charset="0"/>
              <a:buChar char="•"/>
            </a:pPr>
            <a:r>
              <a:rPr lang="en-US" altLang="zh-CN" sz="2400" b="1" i="1" u="sng" dirty="0">
                <a:solidFill>
                  <a:srgbClr val="001001"/>
                </a:solidFill>
                <a:cs typeface="+mn-ea"/>
                <a:sym typeface="+mn-lt"/>
              </a:rPr>
              <a:t>Taking care of yourself at work means you can take care of your family at home.</a:t>
            </a:r>
          </a:p>
          <a:p>
            <a:pPr marL="742950" lvl="1" indent="-285750" algn="just">
              <a:lnSpc>
                <a:spcPct val="150000"/>
              </a:lnSpc>
              <a:buFont typeface="Arial" panose="020B0604020202020204" pitchFamily="34" charset="0"/>
              <a:buChar char="•"/>
            </a:pPr>
            <a:endParaRPr lang="en-US" altLang="zh-CN" sz="2000" b="1" u="sng" dirty="0">
              <a:solidFill>
                <a:srgbClr val="001001"/>
              </a:solidFill>
              <a:latin typeface="+mj-lt"/>
              <a:cs typeface="+mn-ea"/>
              <a:sym typeface="+mn-lt"/>
            </a:endParaRPr>
          </a:p>
        </p:txBody>
      </p:sp>
      <p:pic>
        <p:nvPicPr>
          <p:cNvPr id="3" name="Picture 2" descr="Shape">
            <a:extLst>
              <a:ext uri="{FF2B5EF4-FFF2-40B4-BE49-F238E27FC236}">
                <a16:creationId xmlns:a16="http://schemas.microsoft.com/office/drawing/2014/main" id="{E1001C81-5DD7-36C0-86CE-B0EE16B9F8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7468" y="89170"/>
            <a:ext cx="2306295" cy="563889"/>
          </a:xfrm>
          <a:prstGeom prst="rect">
            <a:avLst/>
          </a:prstGeom>
        </p:spPr>
      </p:pic>
    </p:spTree>
    <p:extLst>
      <p:ext uri="{BB962C8B-B14F-4D97-AF65-F5344CB8AC3E}">
        <p14:creationId xmlns:p14="http://schemas.microsoft.com/office/powerpoint/2010/main" val="197809097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250"/>
                            </p:stCondLst>
                            <p:childTnLst>
                              <p:par>
                                <p:cTn id="15" presetID="22" presetClass="entr" presetSubtype="8" fill="hold" grpId="0" nodeType="afterEffect">
                                  <p:stCondLst>
                                    <p:cond delay="0"/>
                                  </p:stCondLst>
                                  <p:iterate type="lt">
                                    <p:tmPct val="10000"/>
                                  </p:iterate>
                                  <p:childTnLst>
                                    <p:set>
                                      <p:cBhvr>
                                        <p:cTn id="16" dur="1" fill="hold">
                                          <p:stCondLst>
                                            <p:cond delay="0"/>
                                          </p:stCondLst>
                                        </p:cTn>
                                        <p:tgtEl>
                                          <p:spTgt spid="18"/>
                                        </p:tgtEl>
                                        <p:attrNameLst>
                                          <p:attrName>style.visibility</p:attrName>
                                        </p:attrNameLst>
                                      </p:cBhvr>
                                      <p:to>
                                        <p:strVal val="visible"/>
                                      </p:to>
                                    </p:set>
                                    <p:animEffect transition="in" filter="wipe(left)">
                                      <p:cBhvr>
                                        <p:cTn id="17"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AC409663-AE41-4AC9-B96D-67DED79B83E8}"/>
              </a:ext>
            </a:extLst>
          </p:cNvPr>
          <p:cNvSpPr txBox="1">
            <a:spLocks/>
          </p:cNvSpPr>
          <p:nvPr/>
        </p:nvSpPr>
        <p:spPr>
          <a:xfrm>
            <a:off x="1951383" y="818334"/>
            <a:ext cx="8564218"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tr-TR" altLang="zh-CN" sz="4000" dirty="0">
                <a:latin typeface="+mj-lt"/>
              </a:rPr>
              <a:t>PART 2</a:t>
            </a:r>
            <a:endParaRPr lang="zh-CN" altLang="en-US" sz="4800" dirty="0">
              <a:latin typeface="+mj-lt"/>
            </a:endParaRPr>
          </a:p>
        </p:txBody>
      </p:sp>
      <p:sp>
        <p:nvSpPr>
          <p:cNvPr id="5" name="标题 1">
            <a:extLst>
              <a:ext uri="{FF2B5EF4-FFF2-40B4-BE49-F238E27FC236}">
                <a16:creationId xmlns:a16="http://schemas.microsoft.com/office/drawing/2014/main" id="{AC409663-AE41-4AC9-B96D-67DED79B83E8}"/>
              </a:ext>
            </a:extLst>
          </p:cNvPr>
          <p:cNvSpPr txBox="1">
            <a:spLocks/>
          </p:cNvSpPr>
          <p:nvPr/>
        </p:nvSpPr>
        <p:spPr>
          <a:xfrm>
            <a:off x="0" y="1841806"/>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altLang="zh-CN" sz="8000" dirty="0">
                <a:latin typeface="+mj-lt"/>
              </a:rPr>
              <a:t>IT’S POSSIBLE</a:t>
            </a:r>
            <a:endParaRPr lang="zh-CN" altLang="en-US" sz="9600" dirty="0">
              <a:latin typeface="+mj-lt"/>
            </a:endParaRPr>
          </a:p>
        </p:txBody>
      </p:sp>
      <p:sp>
        <p:nvSpPr>
          <p:cNvPr id="2" name="标题 1">
            <a:extLst>
              <a:ext uri="{FF2B5EF4-FFF2-40B4-BE49-F238E27FC236}">
                <a16:creationId xmlns:a16="http://schemas.microsoft.com/office/drawing/2014/main" id="{5F12AC3B-CE6D-2857-48FF-8F895D62FE8C}"/>
              </a:ext>
            </a:extLst>
          </p:cNvPr>
          <p:cNvSpPr txBox="1">
            <a:spLocks/>
          </p:cNvSpPr>
          <p:nvPr/>
        </p:nvSpPr>
        <p:spPr>
          <a:xfrm>
            <a:off x="1" y="3038560"/>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i="1" dirty="0">
                <a:solidFill>
                  <a:srgbClr val="002060"/>
                </a:solidFill>
                <a:effectLst/>
              </a:rPr>
              <a:t>able to be done; within the power or capacity of someone</a:t>
            </a:r>
            <a:endParaRPr lang="zh-CN" altLang="en-US" sz="9600" i="1" dirty="0">
              <a:solidFill>
                <a:srgbClr val="002060"/>
              </a:solidFill>
              <a:latin typeface="+mj-lt"/>
            </a:endParaRPr>
          </a:p>
        </p:txBody>
      </p:sp>
      <p:pic>
        <p:nvPicPr>
          <p:cNvPr id="6" name="Picture 5" descr="Shape">
            <a:extLst>
              <a:ext uri="{FF2B5EF4-FFF2-40B4-BE49-F238E27FC236}">
                <a16:creationId xmlns:a16="http://schemas.microsoft.com/office/drawing/2014/main" id="{30FE049B-13AB-894D-0765-318C2D624B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63" y="185301"/>
            <a:ext cx="3193778" cy="780879"/>
          </a:xfrm>
          <a:prstGeom prst="rect">
            <a:avLst/>
          </a:prstGeom>
        </p:spPr>
      </p:pic>
    </p:spTree>
    <p:extLst>
      <p:ext uri="{BB962C8B-B14F-4D97-AF65-F5344CB8AC3E}">
        <p14:creationId xmlns:p14="http://schemas.microsoft.com/office/powerpoint/2010/main" val="154535414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par>
                          <p:cTn id="8" fill="hold">
                            <p:stCondLst>
                              <p:cond delay="1000"/>
                            </p:stCondLst>
                            <p:childTnLst>
                              <p:par>
                                <p:cTn id="9" presetID="26" presetClass="emph" presetSubtype="0" fill="hold" grpId="1" nodeType="afterEffect">
                                  <p:stCondLst>
                                    <p:cond delay="0"/>
                                  </p:stCondLst>
                                  <p:childTnLst>
                                    <p:animEffect transition="out" filter="fade">
                                      <p:cBhvr>
                                        <p:cTn id="10" dur="500" tmFilter="0, 0; .2, .5; .8, .5; 1, 0"/>
                                        <p:tgtEl>
                                          <p:spTgt spid="4"/>
                                        </p:tgtEl>
                                      </p:cBhvr>
                                    </p:animEffect>
                                    <p:animScale>
                                      <p:cBhvr>
                                        <p:cTn id="11" dur="250" autoRev="1" fill="hold"/>
                                        <p:tgtEl>
                                          <p:spTgt spid="4"/>
                                        </p:tgtEl>
                                      </p:cBhvr>
                                      <p:by x="105000" y="105000"/>
                                    </p:animScale>
                                  </p:childTnLst>
                                </p:cTn>
                              </p:par>
                            </p:childTnLst>
                          </p:cTn>
                        </p:par>
                        <p:par>
                          <p:cTn id="12" fill="hold">
                            <p:stCondLst>
                              <p:cond delay="1500"/>
                            </p:stCondLst>
                            <p:childTnLst>
                              <p:par>
                                <p:cTn id="13" presetID="16" presetClass="entr" presetSubtype="37"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outVertical)">
                                      <p:cBhvr>
                                        <p:cTn id="15" dur="1000"/>
                                        <p:tgtEl>
                                          <p:spTgt spid="5"/>
                                        </p:tgtEl>
                                      </p:cBhvr>
                                    </p:animEffect>
                                  </p:childTnLst>
                                </p:cTn>
                              </p:par>
                            </p:childTnLst>
                          </p:cTn>
                        </p:par>
                        <p:par>
                          <p:cTn id="16" fill="hold">
                            <p:stCondLst>
                              <p:cond delay="2500"/>
                            </p:stCondLst>
                            <p:childTnLst>
                              <p:par>
                                <p:cTn id="17" presetID="26" presetClass="emph" presetSubtype="0" fill="hold" grpId="1" nodeType="afterEffect">
                                  <p:stCondLst>
                                    <p:cond delay="0"/>
                                  </p:stCondLst>
                                  <p:childTnLst>
                                    <p:animEffect transition="out" filter="fade">
                                      <p:cBhvr>
                                        <p:cTn id="18" dur="500" tmFilter="0, 0; .2, .5; .8, .5; 1, 0"/>
                                        <p:tgtEl>
                                          <p:spTgt spid="5"/>
                                        </p:tgtEl>
                                      </p:cBhvr>
                                    </p:animEffect>
                                    <p:animScale>
                                      <p:cBhvr>
                                        <p:cTn id="19" dur="250" autoRev="1" fill="hold"/>
                                        <p:tgtEl>
                                          <p:spTgt spid="5"/>
                                        </p:tgtEl>
                                      </p:cBhvr>
                                      <p:by x="105000" y="105000"/>
                                    </p:animScale>
                                  </p:childTnLst>
                                </p:cTn>
                              </p:par>
                            </p:childTnLst>
                          </p:cTn>
                        </p:par>
                        <p:par>
                          <p:cTn id="20" fill="hold">
                            <p:stCondLst>
                              <p:cond delay="3000"/>
                            </p:stCondLst>
                            <p:childTnLst>
                              <p:par>
                                <p:cTn id="21" presetID="16" presetClass="entr" presetSubtype="37"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arn(outVertical)">
                                      <p:cBhvr>
                                        <p:cTn id="23" dur="1000"/>
                                        <p:tgtEl>
                                          <p:spTgt spid="2"/>
                                        </p:tgtEl>
                                      </p:cBhvr>
                                    </p:animEffect>
                                  </p:childTnLst>
                                </p:cTn>
                              </p:par>
                            </p:childTnLst>
                          </p:cTn>
                        </p:par>
                        <p:par>
                          <p:cTn id="24" fill="hold">
                            <p:stCondLst>
                              <p:cond delay="4000"/>
                            </p:stCondLst>
                            <p:childTnLst>
                              <p:par>
                                <p:cTn id="25" presetID="26" presetClass="emph" presetSubtype="0" fill="hold" grpId="1" nodeType="afterEffect">
                                  <p:stCondLst>
                                    <p:cond delay="0"/>
                                  </p:stCondLst>
                                  <p:childTnLst>
                                    <p:animEffect transition="out" filter="fade">
                                      <p:cBhvr>
                                        <p:cTn id="26" dur="500" tmFilter="0, 0; .2, .5; .8, .5; 1, 0"/>
                                        <p:tgtEl>
                                          <p:spTgt spid="2"/>
                                        </p:tgtEl>
                                      </p:cBhvr>
                                    </p:animEffect>
                                    <p:animScale>
                                      <p:cBhvr>
                                        <p:cTn id="2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a:extLst>
              <a:ext uri="{FF2B5EF4-FFF2-40B4-BE49-F238E27FC236}">
                <a16:creationId xmlns:a16="http://schemas.microsoft.com/office/drawing/2014/main" id="{7F5263BE-73B2-472B-A445-9EA87FC0CFDF}"/>
              </a:ext>
            </a:extLst>
          </p:cNvPr>
          <p:cNvSpPr txBox="1"/>
          <p:nvPr/>
        </p:nvSpPr>
        <p:spPr>
          <a:xfrm>
            <a:off x="4977745" y="1286543"/>
            <a:ext cx="2236510" cy="707886"/>
          </a:xfrm>
          <a:prstGeom prst="rect">
            <a:avLst/>
          </a:prstGeom>
          <a:noFill/>
        </p:spPr>
        <p:txBody>
          <a:bodyPr wrap="none" rtlCol="0">
            <a:spAutoFit/>
          </a:bodyPr>
          <a:lstStyle/>
          <a:p>
            <a:pPr algn="ctr"/>
            <a:r>
              <a:rPr lang="zh-CN" altLang="en-US" sz="4000" b="1" kern="0" dirty="0">
                <a:solidFill>
                  <a:schemeClr val="bg1"/>
                </a:solidFill>
                <a:latin typeface="+mj-lt"/>
                <a:cs typeface="+mn-ea"/>
                <a:sym typeface="+mn-lt"/>
              </a:rPr>
              <a:t>指导思想</a:t>
            </a:r>
          </a:p>
        </p:txBody>
      </p:sp>
      <p:sp>
        <p:nvSpPr>
          <p:cNvPr id="15" name="标题 1">
            <a:extLst>
              <a:ext uri="{FF2B5EF4-FFF2-40B4-BE49-F238E27FC236}">
                <a16:creationId xmlns:a16="http://schemas.microsoft.com/office/drawing/2014/main" id="{FF054C6B-73C6-4213-9EA4-DAE51B3DD659}"/>
              </a:ext>
            </a:extLst>
          </p:cNvPr>
          <p:cNvSpPr txBox="1">
            <a:spLocks/>
          </p:cNvSpPr>
          <p:nvPr/>
        </p:nvSpPr>
        <p:spPr>
          <a:xfrm>
            <a:off x="288235" y="189988"/>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3600" dirty="0"/>
              <a:t>Its Possible</a:t>
            </a:r>
            <a:endParaRPr lang="zh-CN" altLang="en-US" sz="3600" dirty="0"/>
          </a:p>
        </p:txBody>
      </p:sp>
      <p:sp>
        <p:nvSpPr>
          <p:cNvPr id="16" name="Rectangle 334">
            <a:extLst>
              <a:ext uri="{FF2B5EF4-FFF2-40B4-BE49-F238E27FC236}">
                <a16:creationId xmlns:a16="http://schemas.microsoft.com/office/drawing/2014/main" id="{3F1F0D4E-56FC-440E-BD20-1930B0ACF8EC}"/>
              </a:ext>
            </a:extLst>
          </p:cNvPr>
          <p:cNvSpPr/>
          <p:nvPr/>
        </p:nvSpPr>
        <p:spPr>
          <a:xfrm>
            <a:off x="1657349" y="1022434"/>
            <a:ext cx="8877302" cy="3970318"/>
          </a:xfrm>
          <a:prstGeom prst="rect">
            <a:avLst/>
          </a:prstGeom>
        </p:spPr>
        <p:txBody>
          <a:bodyPr wrap="none">
            <a:spAutoFit/>
          </a:bodyPr>
          <a:lstStyle/>
          <a:p>
            <a:pPr marL="0" lvl="1"/>
            <a:r>
              <a:rPr lang="en-US" altLang="zh-CN" sz="3600" b="1" spc="300" dirty="0">
                <a:solidFill>
                  <a:schemeClr val="tx1">
                    <a:lumMod val="95000"/>
                    <a:lumOff val="5000"/>
                  </a:schemeClr>
                </a:solidFill>
                <a:ea typeface="微软雅黑" pitchFamily="34" charset="-122"/>
              </a:rPr>
              <a:t>-to do/be better!</a:t>
            </a:r>
          </a:p>
          <a:p>
            <a:pPr marL="0" lvl="1"/>
            <a:endParaRPr lang="en-US" altLang="zh-CN" sz="3600" b="1" spc="300" dirty="0">
              <a:solidFill>
                <a:schemeClr val="tx1">
                  <a:lumMod val="95000"/>
                  <a:lumOff val="5000"/>
                </a:schemeClr>
              </a:solidFill>
              <a:ea typeface="微软雅黑" pitchFamily="34" charset="-122"/>
            </a:endParaRPr>
          </a:p>
          <a:p>
            <a:pPr marL="0" lvl="1"/>
            <a:r>
              <a:rPr lang="en-US" altLang="zh-CN" sz="3600" b="1" spc="300" dirty="0">
                <a:solidFill>
                  <a:schemeClr val="tx1">
                    <a:lumMod val="95000"/>
                    <a:lumOff val="5000"/>
                  </a:schemeClr>
                </a:solidFill>
                <a:ea typeface="微软雅黑" pitchFamily="34" charset="-122"/>
              </a:rPr>
              <a:t>-to help everyone!</a:t>
            </a:r>
          </a:p>
          <a:p>
            <a:pPr marL="0" lvl="1"/>
            <a:endParaRPr lang="en-US" altLang="zh-CN" sz="3600" b="1" spc="300" dirty="0">
              <a:solidFill>
                <a:schemeClr val="tx1">
                  <a:lumMod val="95000"/>
                  <a:lumOff val="5000"/>
                </a:schemeClr>
              </a:solidFill>
              <a:ea typeface="微软雅黑" pitchFamily="34" charset="-122"/>
            </a:endParaRPr>
          </a:p>
          <a:p>
            <a:pPr marL="0" lvl="1"/>
            <a:r>
              <a:rPr lang="en-US" altLang="zh-CN" sz="3600" b="1" spc="300" dirty="0">
                <a:solidFill>
                  <a:schemeClr val="tx1">
                    <a:lumMod val="95000"/>
                    <a:lumOff val="5000"/>
                  </a:schemeClr>
                </a:solidFill>
                <a:ea typeface="微软雅黑" pitchFamily="34" charset="-122"/>
              </a:rPr>
              <a:t>-to be more receptive of coaching!</a:t>
            </a:r>
          </a:p>
          <a:p>
            <a:pPr marL="0" lvl="1"/>
            <a:endParaRPr lang="zh-CN" altLang="en-US" sz="3600" b="1" spc="300" dirty="0">
              <a:solidFill>
                <a:schemeClr val="tx1">
                  <a:lumMod val="95000"/>
                  <a:lumOff val="5000"/>
                </a:schemeClr>
              </a:solidFill>
              <a:ea typeface="微软雅黑" pitchFamily="34" charset="-122"/>
            </a:endParaRPr>
          </a:p>
          <a:p>
            <a:pPr marL="0" lvl="1"/>
            <a:r>
              <a:rPr lang="en-US" altLang="zh-CN" sz="3600" b="1" u="sng" spc="300" dirty="0">
                <a:solidFill>
                  <a:schemeClr val="tx1">
                    <a:lumMod val="95000"/>
                    <a:lumOff val="5000"/>
                  </a:schemeClr>
                </a:solidFill>
                <a:ea typeface="微软雅黑" pitchFamily="34" charset="-122"/>
              </a:rPr>
              <a:t>-to go Injury and Incident Free!!!</a:t>
            </a:r>
            <a:endParaRPr lang="zh-CN" altLang="en-US" sz="3600" b="1" u="sng" spc="300" dirty="0">
              <a:solidFill>
                <a:schemeClr val="tx1">
                  <a:lumMod val="95000"/>
                  <a:lumOff val="5000"/>
                </a:schemeClr>
              </a:solidFill>
              <a:ea typeface="微软雅黑" pitchFamily="34" charset="-122"/>
            </a:endParaRPr>
          </a:p>
        </p:txBody>
      </p:sp>
      <p:pic>
        <p:nvPicPr>
          <p:cNvPr id="2" name="Picture 1" descr="Shape">
            <a:extLst>
              <a:ext uri="{FF2B5EF4-FFF2-40B4-BE49-F238E27FC236}">
                <a16:creationId xmlns:a16="http://schemas.microsoft.com/office/drawing/2014/main" id="{B851A6D0-D46D-06CF-F661-34B0BA777B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89283" y="102236"/>
            <a:ext cx="2306295" cy="563889"/>
          </a:xfrm>
          <a:prstGeom prst="rect">
            <a:avLst/>
          </a:prstGeom>
        </p:spPr>
      </p:pic>
    </p:spTree>
    <p:extLst>
      <p:ext uri="{BB962C8B-B14F-4D97-AF65-F5344CB8AC3E}">
        <p14:creationId xmlns:p14="http://schemas.microsoft.com/office/powerpoint/2010/main" val="409314568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AC409663-AE41-4AC9-B96D-67DED79B83E8}"/>
              </a:ext>
            </a:extLst>
          </p:cNvPr>
          <p:cNvSpPr txBox="1">
            <a:spLocks/>
          </p:cNvSpPr>
          <p:nvPr/>
        </p:nvSpPr>
        <p:spPr>
          <a:xfrm>
            <a:off x="1951383" y="818334"/>
            <a:ext cx="8564218"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tr-TR" altLang="zh-CN" sz="4000" dirty="0">
                <a:latin typeface="+mj-lt"/>
              </a:rPr>
              <a:t>PART 3</a:t>
            </a:r>
            <a:endParaRPr lang="zh-CN" altLang="en-US" sz="4800" dirty="0">
              <a:latin typeface="+mj-lt"/>
            </a:endParaRPr>
          </a:p>
        </p:txBody>
      </p:sp>
      <p:sp>
        <p:nvSpPr>
          <p:cNvPr id="5" name="标题 1">
            <a:extLst>
              <a:ext uri="{FF2B5EF4-FFF2-40B4-BE49-F238E27FC236}">
                <a16:creationId xmlns:a16="http://schemas.microsoft.com/office/drawing/2014/main" id="{AC409663-AE41-4AC9-B96D-67DED79B83E8}"/>
              </a:ext>
            </a:extLst>
          </p:cNvPr>
          <p:cNvSpPr txBox="1">
            <a:spLocks/>
          </p:cNvSpPr>
          <p:nvPr/>
        </p:nvSpPr>
        <p:spPr>
          <a:xfrm>
            <a:off x="0" y="1841806"/>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altLang="zh-CN" sz="8000" dirty="0">
                <a:latin typeface="+mj-lt"/>
              </a:rPr>
              <a:t>BELIEVE</a:t>
            </a:r>
            <a:endParaRPr lang="zh-CN" altLang="en-US" sz="9600" dirty="0">
              <a:latin typeface="+mj-lt"/>
            </a:endParaRPr>
          </a:p>
        </p:txBody>
      </p:sp>
      <p:sp>
        <p:nvSpPr>
          <p:cNvPr id="2" name="标题 1">
            <a:extLst>
              <a:ext uri="{FF2B5EF4-FFF2-40B4-BE49-F238E27FC236}">
                <a16:creationId xmlns:a16="http://schemas.microsoft.com/office/drawing/2014/main" id="{31F7CC4F-DBDC-A284-F9E4-05C54388E322}"/>
              </a:ext>
            </a:extLst>
          </p:cNvPr>
          <p:cNvSpPr txBox="1">
            <a:spLocks/>
          </p:cNvSpPr>
          <p:nvPr/>
        </p:nvSpPr>
        <p:spPr>
          <a:xfrm>
            <a:off x="1" y="3038560"/>
            <a:ext cx="12191999"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pPr algn="ctr"/>
            <a:r>
              <a:rPr lang="en-US" sz="2400" i="1" dirty="0">
                <a:solidFill>
                  <a:srgbClr val="002060"/>
                </a:solidFill>
                <a:effectLst/>
              </a:rPr>
              <a:t>accept (something) as true; feel sure of the truth of</a:t>
            </a:r>
            <a:endParaRPr lang="zh-CN" altLang="en-US" sz="11500" i="1" dirty="0">
              <a:solidFill>
                <a:srgbClr val="002060"/>
              </a:solidFill>
              <a:latin typeface="+mj-lt"/>
            </a:endParaRPr>
          </a:p>
        </p:txBody>
      </p:sp>
      <p:pic>
        <p:nvPicPr>
          <p:cNvPr id="6" name="Picture 5" descr="Shape">
            <a:extLst>
              <a:ext uri="{FF2B5EF4-FFF2-40B4-BE49-F238E27FC236}">
                <a16:creationId xmlns:a16="http://schemas.microsoft.com/office/drawing/2014/main" id="{0CFDC564-F5B6-0510-9FBE-E344573C18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63" y="185301"/>
            <a:ext cx="3193778" cy="780879"/>
          </a:xfrm>
          <a:prstGeom prst="rect">
            <a:avLst/>
          </a:prstGeom>
        </p:spPr>
      </p:pic>
    </p:spTree>
    <p:extLst>
      <p:ext uri="{BB962C8B-B14F-4D97-AF65-F5344CB8AC3E}">
        <p14:creationId xmlns:p14="http://schemas.microsoft.com/office/powerpoint/2010/main" val="300794504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par>
                          <p:cTn id="8" fill="hold">
                            <p:stCondLst>
                              <p:cond delay="1000"/>
                            </p:stCondLst>
                            <p:childTnLst>
                              <p:par>
                                <p:cTn id="9" presetID="26" presetClass="emph" presetSubtype="0" fill="hold" grpId="1" nodeType="afterEffect">
                                  <p:stCondLst>
                                    <p:cond delay="0"/>
                                  </p:stCondLst>
                                  <p:childTnLst>
                                    <p:animEffect transition="out" filter="fade">
                                      <p:cBhvr>
                                        <p:cTn id="10" dur="500" tmFilter="0, 0; .2, .5; .8, .5; 1, 0"/>
                                        <p:tgtEl>
                                          <p:spTgt spid="4"/>
                                        </p:tgtEl>
                                      </p:cBhvr>
                                    </p:animEffect>
                                    <p:animScale>
                                      <p:cBhvr>
                                        <p:cTn id="11" dur="250" autoRev="1" fill="hold"/>
                                        <p:tgtEl>
                                          <p:spTgt spid="4"/>
                                        </p:tgtEl>
                                      </p:cBhvr>
                                      <p:by x="105000" y="105000"/>
                                    </p:animScale>
                                  </p:childTnLst>
                                </p:cTn>
                              </p:par>
                            </p:childTnLst>
                          </p:cTn>
                        </p:par>
                        <p:par>
                          <p:cTn id="12" fill="hold">
                            <p:stCondLst>
                              <p:cond delay="1500"/>
                            </p:stCondLst>
                            <p:childTnLst>
                              <p:par>
                                <p:cTn id="13" presetID="16" presetClass="entr" presetSubtype="37"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outVertical)">
                                      <p:cBhvr>
                                        <p:cTn id="15" dur="1000"/>
                                        <p:tgtEl>
                                          <p:spTgt spid="5"/>
                                        </p:tgtEl>
                                      </p:cBhvr>
                                    </p:animEffect>
                                  </p:childTnLst>
                                </p:cTn>
                              </p:par>
                            </p:childTnLst>
                          </p:cTn>
                        </p:par>
                        <p:par>
                          <p:cTn id="16" fill="hold">
                            <p:stCondLst>
                              <p:cond delay="2500"/>
                            </p:stCondLst>
                            <p:childTnLst>
                              <p:par>
                                <p:cTn id="17" presetID="26" presetClass="emph" presetSubtype="0" fill="hold" grpId="1" nodeType="afterEffect">
                                  <p:stCondLst>
                                    <p:cond delay="0"/>
                                  </p:stCondLst>
                                  <p:childTnLst>
                                    <p:animEffect transition="out" filter="fade">
                                      <p:cBhvr>
                                        <p:cTn id="18" dur="500" tmFilter="0, 0; .2, .5; .8, .5; 1, 0"/>
                                        <p:tgtEl>
                                          <p:spTgt spid="5"/>
                                        </p:tgtEl>
                                      </p:cBhvr>
                                    </p:animEffect>
                                    <p:animScale>
                                      <p:cBhvr>
                                        <p:cTn id="19" dur="250" autoRev="1" fill="hold"/>
                                        <p:tgtEl>
                                          <p:spTgt spid="5"/>
                                        </p:tgtEl>
                                      </p:cBhvr>
                                      <p:by x="105000" y="105000"/>
                                    </p:animScale>
                                  </p:childTnLst>
                                </p:cTn>
                              </p:par>
                            </p:childTnLst>
                          </p:cTn>
                        </p:par>
                        <p:par>
                          <p:cTn id="20" fill="hold">
                            <p:stCondLst>
                              <p:cond delay="3000"/>
                            </p:stCondLst>
                            <p:childTnLst>
                              <p:par>
                                <p:cTn id="21" presetID="16" presetClass="entr" presetSubtype="37"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arn(outVertical)">
                                      <p:cBhvr>
                                        <p:cTn id="23" dur="1000"/>
                                        <p:tgtEl>
                                          <p:spTgt spid="2"/>
                                        </p:tgtEl>
                                      </p:cBhvr>
                                    </p:animEffect>
                                  </p:childTnLst>
                                </p:cTn>
                              </p:par>
                            </p:childTnLst>
                          </p:cTn>
                        </p:par>
                        <p:par>
                          <p:cTn id="24" fill="hold">
                            <p:stCondLst>
                              <p:cond delay="4000"/>
                            </p:stCondLst>
                            <p:childTnLst>
                              <p:par>
                                <p:cTn id="25" presetID="26" presetClass="emph" presetSubtype="0" fill="hold" grpId="1" nodeType="afterEffect">
                                  <p:stCondLst>
                                    <p:cond delay="0"/>
                                  </p:stCondLst>
                                  <p:childTnLst>
                                    <p:animEffect transition="out" filter="fade">
                                      <p:cBhvr>
                                        <p:cTn id="26" dur="500" tmFilter="0, 0; .2, .5; .8, .5; 1, 0"/>
                                        <p:tgtEl>
                                          <p:spTgt spid="2"/>
                                        </p:tgtEl>
                                      </p:cBhvr>
                                    </p:animEffect>
                                    <p:animScale>
                                      <p:cBhvr>
                                        <p:cTn id="2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D1026E69-2FE0-4C86-825A-6AD502CB4C5E}"/>
              </a:ext>
            </a:extLst>
          </p:cNvPr>
          <p:cNvSpPr/>
          <p:nvPr/>
        </p:nvSpPr>
        <p:spPr>
          <a:xfrm>
            <a:off x="288235" y="761554"/>
            <a:ext cx="11615530" cy="5866912"/>
          </a:xfrm>
          <a:prstGeom prst="rect">
            <a:avLst/>
          </a:prstGeom>
          <a:solidFill>
            <a:schemeClr val="bg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j-lt"/>
            </a:endParaRPr>
          </a:p>
        </p:txBody>
      </p:sp>
      <p:sp>
        <p:nvSpPr>
          <p:cNvPr id="2" name="Rectangle 330">
            <a:extLst>
              <a:ext uri="{FF2B5EF4-FFF2-40B4-BE49-F238E27FC236}">
                <a16:creationId xmlns:a16="http://schemas.microsoft.com/office/drawing/2014/main" id="{9D499A70-5766-4868-B074-C9CC8F0E9838}"/>
              </a:ext>
            </a:extLst>
          </p:cNvPr>
          <p:cNvSpPr/>
          <p:nvPr/>
        </p:nvSpPr>
        <p:spPr>
          <a:xfrm>
            <a:off x="288235" y="924908"/>
            <a:ext cx="11615529" cy="892552"/>
          </a:xfrm>
          <a:prstGeom prst="rect">
            <a:avLst/>
          </a:prstGeom>
        </p:spPr>
        <p:txBody>
          <a:bodyPr wrap="square">
            <a:spAutoFit/>
          </a:bodyPr>
          <a:lstStyle/>
          <a:p>
            <a:pPr marL="0" lvl="1" algn="ctr"/>
            <a:r>
              <a:rPr lang="en-US" altLang="zh-CN" sz="2400" b="1" spc="300" dirty="0">
                <a:solidFill>
                  <a:schemeClr val="accent1"/>
                </a:solidFill>
                <a:latin typeface="+mj-lt"/>
              </a:rPr>
              <a:t>We as a company/employee need to believe that we can do it </a:t>
            </a:r>
            <a:r>
              <a:rPr lang="en-US" altLang="zh-CN" sz="2800" b="1" u="sng" spc="300" dirty="0">
                <a:solidFill>
                  <a:schemeClr val="accent1"/>
                </a:solidFill>
                <a:latin typeface="+mj-lt"/>
              </a:rPr>
              <a:t>EVERY YEAR on EVERY PROJECT</a:t>
            </a:r>
            <a:r>
              <a:rPr lang="en-US" altLang="zh-CN" sz="2800" b="1" spc="300" dirty="0">
                <a:solidFill>
                  <a:schemeClr val="accent1"/>
                </a:solidFill>
                <a:latin typeface="+mj-lt"/>
              </a:rPr>
              <a:t>!</a:t>
            </a:r>
            <a:endParaRPr lang="en-US" altLang="zh-CN" sz="2400" b="1" spc="300" dirty="0">
              <a:solidFill>
                <a:schemeClr val="accent1"/>
              </a:solidFill>
              <a:latin typeface="+mj-lt"/>
            </a:endParaRPr>
          </a:p>
        </p:txBody>
      </p:sp>
      <p:sp>
        <p:nvSpPr>
          <p:cNvPr id="9" name="标题 1">
            <a:extLst>
              <a:ext uri="{FF2B5EF4-FFF2-40B4-BE49-F238E27FC236}">
                <a16:creationId xmlns:a16="http://schemas.microsoft.com/office/drawing/2014/main" id="{FF054C6B-73C6-4213-9EA4-DAE51B3DD659}"/>
              </a:ext>
            </a:extLst>
          </p:cNvPr>
          <p:cNvSpPr txBox="1">
            <a:spLocks/>
          </p:cNvSpPr>
          <p:nvPr/>
        </p:nvSpPr>
        <p:spPr>
          <a:xfrm>
            <a:off x="288234" y="44976"/>
            <a:ext cx="6341165" cy="780879"/>
          </a:xfrm>
          <a:prstGeom prst="rect">
            <a:avLst/>
          </a:prstGeom>
        </p:spPr>
        <p:txBody>
          <a:bodyPr>
            <a:noAutofit/>
          </a:bodyPr>
          <a:lstStyle>
            <a:lvl1pPr algn="l" defTabSz="121917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rcRect/>
                  <a:stretch>
                    <a:fillRect/>
                  </a:stretch>
                </a:blipFill>
                <a:effectLst>
                  <a:glow rad="101600">
                    <a:schemeClr val="bg1">
                      <a:alpha val="60000"/>
                    </a:schemeClr>
                  </a:glow>
                </a:effectLst>
                <a:latin typeface="微软雅黑" pitchFamily="34" charset="-122"/>
                <a:ea typeface="微软雅黑" pitchFamily="34" charset="-122"/>
                <a:cs typeface="+mj-cs"/>
              </a:defRPr>
            </a:lvl1pPr>
          </a:lstStyle>
          <a:p>
            <a:r>
              <a:rPr lang="en-US" altLang="zh-CN" sz="4000" dirty="0">
                <a:effectLst>
                  <a:glow rad="101600">
                    <a:schemeClr val="bg1">
                      <a:alpha val="60000"/>
                    </a:schemeClr>
                  </a:glow>
                  <a:outerShdw blurRad="38100" dist="38100" dir="2700000" algn="tl">
                    <a:srgbClr val="000000">
                      <a:alpha val="43137"/>
                    </a:srgbClr>
                  </a:outerShdw>
                </a:effectLst>
                <a:latin typeface="+mj-lt"/>
              </a:rPr>
              <a:t>Believe</a:t>
            </a:r>
            <a:endParaRPr lang="zh-CN" altLang="en-US" sz="2800" dirty="0">
              <a:effectLst>
                <a:glow rad="101600">
                  <a:schemeClr val="bg1">
                    <a:alpha val="60000"/>
                  </a:schemeClr>
                </a:glow>
                <a:outerShdw blurRad="38100" dist="38100" dir="2700000" algn="tl">
                  <a:srgbClr val="000000">
                    <a:alpha val="43137"/>
                  </a:srgbClr>
                </a:outerShdw>
              </a:effectLst>
              <a:latin typeface="+mj-lt"/>
            </a:endParaRPr>
          </a:p>
        </p:txBody>
      </p:sp>
      <p:pic>
        <p:nvPicPr>
          <p:cNvPr id="5" name="Picture 4" descr="Logo, company name&#10;&#10;Description automatically generated">
            <a:extLst>
              <a:ext uri="{FF2B5EF4-FFF2-40B4-BE49-F238E27FC236}">
                <a16:creationId xmlns:a16="http://schemas.microsoft.com/office/drawing/2014/main" id="{5B8095B0-3E0C-8AA8-7486-C113C2A9B5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6944" y="2900771"/>
            <a:ext cx="8298110" cy="3551501"/>
          </a:xfrm>
          <a:prstGeom prst="rect">
            <a:avLst/>
          </a:prstGeom>
        </p:spPr>
      </p:pic>
      <p:sp>
        <p:nvSpPr>
          <p:cNvPr id="3" name="Rectangle 330">
            <a:extLst>
              <a:ext uri="{FF2B5EF4-FFF2-40B4-BE49-F238E27FC236}">
                <a16:creationId xmlns:a16="http://schemas.microsoft.com/office/drawing/2014/main" id="{8E674489-E1C0-278A-03C6-F34F9C74B3D6}"/>
              </a:ext>
            </a:extLst>
          </p:cNvPr>
          <p:cNvSpPr/>
          <p:nvPr/>
        </p:nvSpPr>
        <p:spPr>
          <a:xfrm>
            <a:off x="288234" y="2035825"/>
            <a:ext cx="11615529" cy="830997"/>
          </a:xfrm>
          <a:prstGeom prst="rect">
            <a:avLst/>
          </a:prstGeom>
        </p:spPr>
        <p:txBody>
          <a:bodyPr wrap="square">
            <a:spAutoFit/>
          </a:bodyPr>
          <a:lstStyle/>
          <a:p>
            <a:pPr marL="0" lvl="1" algn="ctr"/>
            <a:r>
              <a:rPr lang="en-US" altLang="zh-CN" sz="2400" spc="300" dirty="0">
                <a:latin typeface="+mj-lt"/>
              </a:rPr>
              <a:t>Pentagon Ocotillo Intel site – </a:t>
            </a:r>
            <a:r>
              <a:rPr lang="en-US" altLang="zh-CN" sz="2400" b="1" spc="300" dirty="0">
                <a:latin typeface="+mj-lt"/>
              </a:rPr>
              <a:t>160,000+</a:t>
            </a:r>
            <a:r>
              <a:rPr lang="en-US" altLang="zh-CN" sz="2400" spc="300" dirty="0">
                <a:latin typeface="+mj-lt"/>
              </a:rPr>
              <a:t> hours worked and went </a:t>
            </a:r>
            <a:r>
              <a:rPr lang="en-US" altLang="zh-CN" sz="2400" b="1" u="sng" spc="300" dirty="0">
                <a:latin typeface="+mj-lt"/>
              </a:rPr>
              <a:t>INCIDENT FREE!  </a:t>
            </a:r>
          </a:p>
        </p:txBody>
      </p:sp>
      <p:pic>
        <p:nvPicPr>
          <p:cNvPr id="4" name="Picture 3" descr="Shape">
            <a:extLst>
              <a:ext uri="{FF2B5EF4-FFF2-40B4-BE49-F238E27FC236}">
                <a16:creationId xmlns:a16="http://schemas.microsoft.com/office/drawing/2014/main" id="{0BC5E8BF-F2AF-EAFA-31F2-A673BECEEA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97468" y="88482"/>
            <a:ext cx="2306295" cy="563889"/>
          </a:xfrm>
          <a:prstGeom prst="rect">
            <a:avLst/>
          </a:prstGeom>
        </p:spPr>
      </p:pic>
    </p:spTree>
    <p:extLst>
      <p:ext uri="{BB962C8B-B14F-4D97-AF65-F5344CB8AC3E}">
        <p14:creationId xmlns:p14="http://schemas.microsoft.com/office/powerpoint/2010/main" val="265904702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25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childTnLst>
                          </p:cTn>
                        </p:par>
                        <p:par>
                          <p:cTn id="11" fill="hold">
                            <p:stCondLst>
                              <p:cond delay="750"/>
                            </p:stCondLst>
                            <p:childTnLst>
                              <p:par>
                                <p:cTn id="12" presetID="22" presetClass="entr" presetSubtype="8"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left)">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大气红色安全生产法宣传周宣传PPT模板"/>
</p:tagLst>
</file>

<file path=ppt/tags/tag2.xml><?xml version="1.0" encoding="utf-8"?>
<p:tagLst xmlns:a="http://schemas.openxmlformats.org/drawingml/2006/main" xmlns:r="http://schemas.openxmlformats.org/officeDocument/2006/relationships" xmlns:p="http://schemas.openxmlformats.org/presentationml/2006/main">
  <p:tag name="ISLIDE.DIAGRAM" val="65f35c8f-344e-4233-93d7-763a660d684b"/>
</p:tagLst>
</file>

<file path=ppt/theme/theme1.xml><?xml version="1.0" encoding="utf-8"?>
<a:theme xmlns:a="http://schemas.openxmlformats.org/drawingml/2006/main" name="Work Safety Powerpoint Template，Freepptbackgrounds.net">
  <a:themeElements>
    <a:clrScheme name="橙色2">
      <a:dk1>
        <a:sysClr val="windowText" lastClr="000000"/>
      </a:dk1>
      <a:lt1>
        <a:sysClr val="window" lastClr="FFFFFF"/>
      </a:lt1>
      <a:dk2>
        <a:srgbClr val="2F2F2F"/>
      </a:dk2>
      <a:lt2>
        <a:srgbClr val="FFFFF4"/>
      </a:lt2>
      <a:accent1>
        <a:srgbClr val="F92511"/>
      </a:accent1>
      <a:accent2>
        <a:srgbClr val="F93723"/>
      </a:accent2>
      <a:accent3>
        <a:srgbClr val="F92511"/>
      </a:accent3>
      <a:accent4>
        <a:srgbClr val="F93723"/>
      </a:accent4>
      <a:accent5>
        <a:srgbClr val="E81D23"/>
      </a:accent5>
      <a:accent6>
        <a:srgbClr val="262626"/>
      </a:accent6>
      <a:hlink>
        <a:srgbClr val="00D5D5"/>
      </a:hlink>
      <a:folHlink>
        <a:srgbClr val="DD00DD"/>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5627</TotalTime>
  <Words>1465</Words>
  <Application>Microsoft Office PowerPoint</Application>
  <PresentationFormat>Widescreen</PresentationFormat>
  <Paragraphs>225</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等线</vt:lpstr>
      <vt:lpstr>微软雅黑</vt:lpstr>
      <vt:lpstr>Arial</vt:lpstr>
      <vt:lpstr>Gill Sans MT</vt:lpstr>
      <vt:lpstr>Work Safety Powerpoint Template，Freepptbackgrounds.net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Freepptbackgrounds.net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Safety Powerpoint Template</dc:title>
  <dc:subject>Powerpoint Template</dc:subject>
  <dc:creator>Freepptbackgrounds.net</dc:creator>
  <cp:keywords>Work Safety Powerpoint Template</cp:keywords>
  <dc:description>Work Safety Powerpoint Template_x000d_
www.freepptbackgrounds.net</dc:description>
  <cp:lastModifiedBy>Bryan Funk</cp:lastModifiedBy>
  <cp:revision>60</cp:revision>
  <dcterms:created xsi:type="dcterms:W3CDTF">2017-12-06T11:25:01Z</dcterms:created>
  <dcterms:modified xsi:type="dcterms:W3CDTF">2023-01-23T16:12:03Z</dcterms:modified>
</cp:coreProperties>
</file>