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lear Sans" panose="020B0604020202020204" charset="0"/>
      <p:regular r:id="rId22"/>
    </p:embeddedFont>
    <p:embeddedFont>
      <p:font typeface="Clear Sans Bold" panose="020B0604020202020204" charset="0"/>
      <p:regular r:id="rId23"/>
    </p:embeddedFont>
    <p:embeddedFont>
      <p:font typeface="Hammersmith One" panose="02010703030501060504" pitchFamily="2" charset="0"/>
      <p:regular r:id="rId24"/>
    </p:embeddedFont>
    <p:embeddedFont>
      <p:font typeface="Inter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sv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64660" y="5143500"/>
            <a:ext cx="10023340" cy="2154167"/>
            <a:chOff x="0" y="0"/>
            <a:chExt cx="13364453" cy="2872223"/>
          </a:xfrm>
        </p:grpSpPr>
        <p:sp>
          <p:nvSpPr>
            <p:cNvPr id="3" name="TextBox 3"/>
            <p:cNvSpPr txBox="1"/>
            <p:nvPr/>
          </p:nvSpPr>
          <p:spPr>
            <a:xfrm>
              <a:off x="0" y="104775"/>
              <a:ext cx="13364453" cy="17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27"/>
                </a:lnSpc>
                <a:spcBef>
                  <a:spcPct val="0"/>
                </a:spcBef>
              </a:pPr>
              <a:r>
                <a:rPr lang="en-US" sz="9006" spc="-90">
                  <a:solidFill>
                    <a:srgbClr val="000000"/>
                  </a:solidFill>
                  <a:latin typeface="Clear Sans Bold"/>
                </a:rPr>
                <a:t>Training Refresher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203745"/>
              <a:ext cx="9045280" cy="668478"/>
            </a:xfrm>
            <a:custGeom>
              <a:avLst/>
              <a:gdLst/>
              <a:ahLst/>
              <a:cxnLst/>
              <a:rect l="l" t="t" r="r" b="b"/>
              <a:pathLst>
                <a:path w="9045280" h="668478">
                  <a:moveTo>
                    <a:pt x="0" y="0"/>
                  </a:moveTo>
                  <a:lnTo>
                    <a:pt x="9045280" y="0"/>
                  </a:lnTo>
                  <a:lnTo>
                    <a:pt x="9045280" y="668478"/>
                  </a:lnTo>
                  <a:lnTo>
                    <a:pt x="0" y="66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1" t="-308623" r="-7088" b="-1042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44984" t="-34952" r="-799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8229600" y="-7028892"/>
            <a:ext cx="10615851" cy="10575449"/>
          </a:xfrm>
          <a:custGeom>
            <a:avLst/>
            <a:gdLst/>
            <a:ahLst/>
            <a:cxnLst/>
            <a:rect l="l" t="t" r="r" b="b"/>
            <a:pathLst>
              <a:path w="10615851" h="10575449">
                <a:moveTo>
                  <a:pt x="10615851" y="0"/>
                </a:moveTo>
                <a:lnTo>
                  <a:pt x="0" y="0"/>
                </a:lnTo>
                <a:lnTo>
                  <a:pt x="0" y="10575449"/>
                </a:lnTo>
                <a:lnTo>
                  <a:pt x="10615851" y="10575449"/>
                </a:lnTo>
                <a:lnTo>
                  <a:pt x="1061585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16" r="-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52913" y="824416"/>
            <a:ext cx="9846834" cy="2333700"/>
          </a:xfrm>
          <a:custGeom>
            <a:avLst/>
            <a:gdLst/>
            <a:ahLst/>
            <a:cxnLst/>
            <a:rect l="l" t="t" r="r" b="b"/>
            <a:pathLst>
              <a:path w="9846834" h="2333700">
                <a:moveTo>
                  <a:pt x="0" y="0"/>
                </a:moveTo>
                <a:lnTo>
                  <a:pt x="9846834" y="0"/>
                </a:lnTo>
                <a:lnTo>
                  <a:pt x="9846834" y="2333699"/>
                </a:lnTo>
                <a:lnTo>
                  <a:pt x="0" y="2333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09800" y="1828639"/>
            <a:ext cx="15942622" cy="7469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Clear Sans Bold"/>
              </a:rPr>
              <a:t>Lockout is a technique  used to prevent the  release of hazardous  energy, or to prevent the  hazardous energy from  escaping.</a:t>
            </a:r>
          </a:p>
          <a:p>
            <a:pPr marL="626106" lvl="1" indent="-313053">
              <a:lnSpc>
                <a:spcPts val="4059"/>
              </a:lnSpc>
              <a:buFont typeface="Arial"/>
              <a:buChar char="•"/>
            </a:pPr>
            <a:r>
              <a:rPr lang="en-US" sz="2899" spc="57">
                <a:solidFill>
                  <a:srgbClr val="000000"/>
                </a:solidFill>
                <a:latin typeface="Clear Sans Bold"/>
              </a:rPr>
              <a:t>Equipment</a:t>
            </a:r>
          </a:p>
          <a:p>
            <a:pPr marL="1252211" lvl="2" indent="-417404">
              <a:lnSpc>
                <a:spcPts val="4059"/>
              </a:lnSpc>
              <a:buFont typeface="Arial"/>
              <a:buChar char="⚬"/>
            </a:pPr>
            <a:r>
              <a:rPr lang="en-US" sz="2899" spc="57">
                <a:solidFill>
                  <a:srgbClr val="000000"/>
                </a:solidFill>
                <a:latin typeface="Clear Sans"/>
              </a:rPr>
              <a:t>Lock</a:t>
            </a:r>
          </a:p>
          <a:p>
            <a:pPr marL="1878317" lvl="3" indent="-469579">
              <a:lnSpc>
                <a:spcPts val="4059"/>
              </a:lnSpc>
              <a:buFont typeface="Arial"/>
              <a:buChar char="￭"/>
            </a:pPr>
            <a:r>
              <a:rPr lang="en-US" sz="2899" spc="57">
                <a:solidFill>
                  <a:srgbClr val="000000"/>
                </a:solidFill>
                <a:latin typeface="Clear Sans"/>
              </a:rPr>
              <a:t>1 Key, 1 Lock</a:t>
            </a:r>
          </a:p>
          <a:p>
            <a:pPr marL="1878317" lvl="3" indent="-469579">
              <a:lnSpc>
                <a:spcPts val="4059"/>
              </a:lnSpc>
              <a:buFont typeface="Arial"/>
              <a:buChar char="￭"/>
            </a:pPr>
            <a:r>
              <a:rPr lang="en-US" sz="2899" spc="57">
                <a:solidFill>
                  <a:srgbClr val="000000"/>
                </a:solidFill>
                <a:latin typeface="Clear Sans"/>
              </a:rPr>
              <a:t>Don’t ever have anyone else place/remove your lock.</a:t>
            </a:r>
          </a:p>
          <a:p>
            <a:pPr marL="1252211" lvl="2" indent="-417404">
              <a:lnSpc>
                <a:spcPts val="4059"/>
              </a:lnSpc>
              <a:buFont typeface="Arial"/>
              <a:buChar char="⚬"/>
            </a:pPr>
            <a:r>
              <a:rPr lang="en-US" sz="2899" spc="57">
                <a:solidFill>
                  <a:srgbClr val="000000"/>
                </a:solidFill>
                <a:latin typeface="Clear Sans"/>
              </a:rPr>
              <a:t>Tag</a:t>
            </a:r>
          </a:p>
          <a:p>
            <a:pPr marL="1878317" lvl="3" indent="-469579">
              <a:lnSpc>
                <a:spcPts val="4059"/>
              </a:lnSpc>
              <a:buFont typeface="Arial"/>
              <a:buChar char="￭"/>
            </a:pPr>
            <a:r>
              <a:rPr lang="en-US" sz="2899" spc="57">
                <a:solidFill>
                  <a:srgbClr val="000000"/>
                </a:solidFill>
                <a:latin typeface="Clear Sans"/>
              </a:rPr>
              <a:t>Name</a:t>
            </a:r>
          </a:p>
          <a:p>
            <a:pPr marL="1878317" lvl="3" indent="-469579">
              <a:lnSpc>
                <a:spcPts val="4059"/>
              </a:lnSpc>
              <a:buFont typeface="Arial"/>
              <a:buChar char="￭"/>
            </a:pPr>
            <a:r>
              <a:rPr lang="en-US" sz="2899" spc="57">
                <a:solidFill>
                  <a:srgbClr val="000000"/>
                </a:solidFill>
                <a:latin typeface="Clear Sans"/>
              </a:rPr>
              <a:t>Phone</a:t>
            </a:r>
          </a:p>
          <a:p>
            <a:pPr marL="1878317" lvl="3" indent="-469579">
              <a:lnSpc>
                <a:spcPts val="4059"/>
              </a:lnSpc>
              <a:buFont typeface="Arial"/>
              <a:buChar char="￭"/>
            </a:pPr>
            <a:r>
              <a:rPr lang="en-US" sz="2899" spc="57">
                <a:solidFill>
                  <a:srgbClr val="000000"/>
                </a:solidFill>
                <a:latin typeface="Clear Sans"/>
              </a:rPr>
              <a:t>Company</a:t>
            </a:r>
          </a:p>
          <a:p>
            <a:pPr marL="1252211" lvl="2" indent="-417404">
              <a:lnSpc>
                <a:spcPts val="4059"/>
              </a:lnSpc>
              <a:buFont typeface="Arial"/>
              <a:buChar char="⚬"/>
            </a:pPr>
            <a:r>
              <a:rPr lang="en-US" sz="2899" spc="57">
                <a:solidFill>
                  <a:srgbClr val="000000"/>
                </a:solidFill>
                <a:latin typeface="Clear Sans"/>
              </a:rPr>
              <a:t>Lockbox</a:t>
            </a:r>
          </a:p>
          <a:p>
            <a:pPr marL="626106" lvl="1" indent="-313053">
              <a:lnSpc>
                <a:spcPts val="4059"/>
              </a:lnSpc>
              <a:buFont typeface="Arial"/>
              <a:buChar char="•"/>
            </a:pPr>
            <a:r>
              <a:rPr lang="en-US" sz="2899" spc="57">
                <a:solidFill>
                  <a:srgbClr val="000000"/>
                </a:solidFill>
                <a:latin typeface="Clear Sans Bold"/>
              </a:rPr>
              <a:t>LO/TO Equipment Log</a:t>
            </a:r>
          </a:p>
          <a:p>
            <a:pPr marL="626106" lvl="1" indent="-313053">
              <a:lnSpc>
                <a:spcPts val="4059"/>
              </a:lnSpc>
              <a:buFont typeface="Arial"/>
              <a:buChar char="•"/>
            </a:pPr>
            <a:r>
              <a:rPr lang="en-US" sz="2899" spc="57">
                <a:solidFill>
                  <a:srgbClr val="000000"/>
                </a:solidFill>
                <a:latin typeface="Clear Sans Bold"/>
              </a:rPr>
              <a:t>COHE Form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 spc="57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956030" y="3560451"/>
            <a:ext cx="4303270" cy="5737694"/>
          </a:xfrm>
          <a:custGeom>
            <a:avLst/>
            <a:gdLst/>
            <a:ahLst/>
            <a:cxnLst/>
            <a:rect l="l" t="t" r="r" b="b"/>
            <a:pathLst>
              <a:path w="4303270" h="5737694">
                <a:moveTo>
                  <a:pt x="0" y="0"/>
                </a:moveTo>
                <a:lnTo>
                  <a:pt x="4303270" y="0"/>
                </a:lnTo>
                <a:lnTo>
                  <a:pt x="4303270" y="5737694"/>
                </a:lnTo>
                <a:lnTo>
                  <a:pt x="0" y="5737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LO/TO - Lock Out Tag Out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Interstitial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38164"/>
            <a:ext cx="16982528" cy="66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3082" lvl="1" indent="-336541">
              <a:lnSpc>
                <a:spcPts val="4364"/>
              </a:lnSpc>
              <a:buFont typeface="Arial"/>
              <a:buChar char="•"/>
            </a:pPr>
            <a:r>
              <a:rPr lang="en-US" sz="3117" spc="62">
                <a:solidFill>
                  <a:srgbClr val="000000"/>
                </a:solidFill>
                <a:latin typeface="Clear Sans Bold"/>
              </a:rPr>
              <a:t>Fab 12</a:t>
            </a:r>
          </a:p>
          <a:p>
            <a:pPr marL="1346163" lvl="2" indent="-448721">
              <a:lnSpc>
                <a:spcPts val="4364"/>
              </a:lnSpc>
              <a:buFont typeface="Arial"/>
              <a:buChar char="⚬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Access from designated ladder hatch, fab level.</a:t>
            </a:r>
          </a:p>
          <a:p>
            <a:pPr marL="1346163" lvl="2" indent="-448721">
              <a:lnSpc>
                <a:spcPts val="4364"/>
              </a:lnSpc>
              <a:buFont typeface="Arial"/>
              <a:buChar char="⚬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Weight Limit</a:t>
            </a:r>
          </a:p>
          <a:p>
            <a:pPr marL="2019245" lvl="3" indent="-504811">
              <a:lnSpc>
                <a:spcPts val="4364"/>
              </a:lnSpc>
              <a:buFont typeface="Arial"/>
              <a:buChar char="￭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Component - 220lb</a:t>
            </a:r>
          </a:p>
          <a:p>
            <a:pPr marL="2019245" lvl="3" indent="-504811">
              <a:lnSpc>
                <a:spcPts val="4364"/>
              </a:lnSpc>
              <a:buFont typeface="Arial"/>
              <a:buChar char="￭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Grid section (4x4) - 800lb or 2 person</a:t>
            </a:r>
          </a:p>
          <a:p>
            <a:pPr marL="1346163" lvl="2" indent="-448721">
              <a:lnSpc>
                <a:spcPts val="4364"/>
              </a:lnSpc>
              <a:buFont typeface="Arial"/>
              <a:buChar char="⚬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Fall protection needed only in designated areas by Intel or within 6ft of open hole.</a:t>
            </a:r>
          </a:p>
          <a:p>
            <a:pPr marL="673082" lvl="1" indent="-336541">
              <a:lnSpc>
                <a:spcPts val="4364"/>
              </a:lnSpc>
              <a:buFont typeface="Arial"/>
              <a:buChar char="•"/>
            </a:pPr>
            <a:r>
              <a:rPr lang="en-US" sz="3117" spc="62">
                <a:solidFill>
                  <a:srgbClr val="000000"/>
                </a:solidFill>
                <a:latin typeface="Clear Sans Bold"/>
              </a:rPr>
              <a:t>Fab 22,32,42</a:t>
            </a:r>
          </a:p>
          <a:p>
            <a:pPr marL="1346163" lvl="2" indent="-448721">
              <a:lnSpc>
                <a:spcPts val="4364"/>
              </a:lnSpc>
              <a:buFont typeface="Arial"/>
              <a:buChar char="⚬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Access from fan deck areas.</a:t>
            </a:r>
          </a:p>
          <a:p>
            <a:pPr marL="1346163" lvl="2" indent="-448721">
              <a:lnSpc>
                <a:spcPts val="4364"/>
              </a:lnSpc>
              <a:buFont typeface="Arial"/>
              <a:buChar char="⚬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Weight Limit</a:t>
            </a:r>
          </a:p>
          <a:p>
            <a:pPr marL="2019245" lvl="3" indent="-504811">
              <a:lnSpc>
                <a:spcPts val="4364"/>
              </a:lnSpc>
              <a:buFont typeface="Arial"/>
              <a:buChar char="￭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Component - 220lb</a:t>
            </a:r>
          </a:p>
          <a:p>
            <a:pPr marL="2019245" lvl="3" indent="-504811">
              <a:lnSpc>
                <a:spcPts val="4364"/>
              </a:lnSpc>
              <a:buFont typeface="Arial"/>
              <a:buChar char="￭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Grid section (4x4) - 800lb or 2 person</a:t>
            </a:r>
          </a:p>
          <a:p>
            <a:pPr marL="1346163" lvl="2" indent="-448721">
              <a:lnSpc>
                <a:spcPts val="4364"/>
              </a:lnSpc>
              <a:buFont typeface="Arial"/>
              <a:buChar char="⚬"/>
            </a:pPr>
            <a:r>
              <a:rPr lang="en-US" sz="3117" spc="62">
                <a:solidFill>
                  <a:srgbClr val="000000"/>
                </a:solidFill>
                <a:latin typeface="Clear Sans"/>
              </a:rPr>
              <a:t>Fall protection needed only in designated areas by Intel or within 6ft of open hole.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Interstitial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201050"/>
            <a:ext cx="12719447" cy="3635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0757" lvl="1" indent="-375379">
              <a:lnSpc>
                <a:spcPts val="4868"/>
              </a:lnSpc>
              <a:buFont typeface="Arial"/>
              <a:buChar char="•"/>
            </a:pPr>
            <a:r>
              <a:rPr lang="en-US" sz="3477" spc="69">
                <a:solidFill>
                  <a:srgbClr val="000000"/>
                </a:solidFill>
                <a:latin typeface="Clear Sans Bold"/>
              </a:rPr>
              <a:t>Fab 52</a:t>
            </a:r>
          </a:p>
          <a:p>
            <a:pPr marL="1501514" lvl="2" indent="-500505">
              <a:lnSpc>
                <a:spcPts val="4868"/>
              </a:lnSpc>
              <a:buFont typeface="Arial"/>
              <a:buChar char="⚬"/>
            </a:pPr>
            <a:r>
              <a:rPr lang="en-US" sz="3477" spc="69">
                <a:solidFill>
                  <a:srgbClr val="000000"/>
                </a:solidFill>
                <a:latin typeface="Clear Sans"/>
              </a:rPr>
              <a:t>Access from EQ deck level catwalks.</a:t>
            </a:r>
          </a:p>
          <a:p>
            <a:pPr marL="1501514" lvl="2" indent="-500505">
              <a:lnSpc>
                <a:spcPts val="4868"/>
              </a:lnSpc>
              <a:buFont typeface="Arial"/>
              <a:buChar char="⚬"/>
            </a:pPr>
            <a:r>
              <a:rPr lang="en-US" sz="3477" spc="69">
                <a:solidFill>
                  <a:srgbClr val="000000"/>
                </a:solidFill>
                <a:latin typeface="Clear Sans"/>
              </a:rPr>
              <a:t>Weight Limit</a:t>
            </a:r>
          </a:p>
          <a:p>
            <a:pPr marL="2252271" lvl="3" indent="-563068">
              <a:lnSpc>
                <a:spcPts val="4868"/>
              </a:lnSpc>
              <a:buFont typeface="Arial"/>
              <a:buChar char="￭"/>
            </a:pPr>
            <a:r>
              <a:rPr lang="en-US" sz="3477" spc="69">
                <a:solidFill>
                  <a:srgbClr val="000000"/>
                </a:solidFill>
                <a:latin typeface="Clear Sans"/>
              </a:rPr>
              <a:t>Grid section (4x4) - 300lb</a:t>
            </a:r>
          </a:p>
          <a:p>
            <a:pPr marL="1501514" lvl="2" indent="-500505">
              <a:lnSpc>
                <a:spcPts val="4868"/>
              </a:lnSpc>
              <a:buFont typeface="Arial"/>
              <a:buChar char="⚬"/>
            </a:pPr>
            <a:r>
              <a:rPr lang="en-US" sz="3477" spc="69">
                <a:solidFill>
                  <a:srgbClr val="000000"/>
                </a:solidFill>
                <a:latin typeface="Clear Sans"/>
              </a:rPr>
              <a:t>100% Fall protection needed throughout grid system.</a:t>
            </a:r>
          </a:p>
          <a:p>
            <a:pPr>
              <a:lnSpc>
                <a:spcPts val="4868"/>
              </a:lnSpc>
            </a:pPr>
            <a:endParaRPr lang="en-US" sz="3477" spc="69">
              <a:solidFill>
                <a:srgbClr val="000000"/>
              </a:solidFill>
              <a:latin typeface="Clear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65112" y="828514"/>
            <a:ext cx="4958486" cy="6611314"/>
          </a:xfrm>
          <a:custGeom>
            <a:avLst/>
            <a:gdLst/>
            <a:ahLst/>
            <a:cxnLst/>
            <a:rect l="l" t="t" r="r" b="b"/>
            <a:pathLst>
              <a:path w="4958486" h="6611314">
                <a:moveTo>
                  <a:pt x="0" y="0"/>
                </a:moveTo>
                <a:lnTo>
                  <a:pt x="4958486" y="0"/>
                </a:lnTo>
                <a:lnTo>
                  <a:pt x="4958486" y="6611315"/>
                </a:lnTo>
                <a:lnTo>
                  <a:pt x="0" y="66113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Lift/Spotter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09800" y="2157151"/>
            <a:ext cx="9879062" cy="4804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610" lvl="1" indent="-268805">
              <a:lnSpc>
                <a:spcPts val="3486"/>
              </a:lnSpc>
              <a:buFont typeface="Arial"/>
              <a:buChar char="•"/>
            </a:pPr>
            <a:r>
              <a:rPr lang="en-US" sz="2490" spc="49">
                <a:solidFill>
                  <a:srgbClr val="000000"/>
                </a:solidFill>
                <a:latin typeface="Clear Sans Bold"/>
              </a:rPr>
              <a:t>Lift - MEWP/Single Man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Must be certified to Operate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Must have Lift Operator Card on Person</a:t>
            </a:r>
          </a:p>
          <a:p>
            <a:pPr marL="537610" lvl="1" indent="-268805">
              <a:lnSpc>
                <a:spcPts val="3486"/>
              </a:lnSpc>
              <a:buFont typeface="Arial"/>
              <a:buChar char="•"/>
            </a:pPr>
            <a:r>
              <a:rPr lang="en-US" sz="2490" spc="49">
                <a:solidFill>
                  <a:srgbClr val="000000"/>
                </a:solidFill>
                <a:latin typeface="Clear Sans Bold"/>
              </a:rPr>
              <a:t>Before Operating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MEWP Checklist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PTP</a:t>
            </a:r>
          </a:p>
          <a:p>
            <a:pPr marL="537610" lvl="1" indent="-268805">
              <a:lnSpc>
                <a:spcPts val="3486"/>
              </a:lnSpc>
              <a:buFont typeface="Arial"/>
              <a:buChar char="•"/>
            </a:pPr>
            <a:r>
              <a:rPr lang="en-US" sz="2490" spc="49">
                <a:solidFill>
                  <a:srgbClr val="000000"/>
                </a:solidFill>
                <a:latin typeface="Clear Sans Bold"/>
              </a:rPr>
              <a:t>Driver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 A spotter is required to make any movement.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Must have constant verbal communication with the spotter.</a:t>
            </a:r>
          </a:p>
          <a:p>
            <a:pPr marL="537610" lvl="1" indent="-268805">
              <a:lnSpc>
                <a:spcPts val="3486"/>
              </a:lnSpc>
              <a:buFont typeface="Arial"/>
              <a:buChar char="•"/>
            </a:pPr>
            <a:r>
              <a:rPr lang="en-US" sz="2490" spc="49">
                <a:solidFill>
                  <a:srgbClr val="000000"/>
                </a:solidFill>
                <a:latin typeface="Clear Sans Bold"/>
              </a:rPr>
              <a:t>Render Lift Dead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Operator and Spotter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9800" y="7223015"/>
            <a:ext cx="13739366" cy="12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610" lvl="1" indent="-268805">
              <a:lnSpc>
                <a:spcPts val="3486"/>
              </a:lnSpc>
              <a:buFont typeface="Arial"/>
              <a:buChar char="•"/>
            </a:pPr>
            <a:r>
              <a:rPr lang="en-US" sz="2490" spc="49">
                <a:solidFill>
                  <a:srgbClr val="000000"/>
                </a:solidFill>
                <a:latin typeface="Clear Sans Bold"/>
              </a:rPr>
              <a:t>Spotter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Spotter cant be distracted. (No Phone, Conversation with other coworkers or trades).</a:t>
            </a:r>
          </a:p>
          <a:p>
            <a:pPr marL="1075221" lvl="2" indent="-358407">
              <a:lnSpc>
                <a:spcPts val="3486"/>
              </a:lnSpc>
              <a:buFont typeface="Arial"/>
              <a:buChar char="⚬"/>
            </a:pPr>
            <a:r>
              <a:rPr lang="en-US" sz="2490" spc="49">
                <a:solidFill>
                  <a:srgbClr val="000000"/>
                </a:solidFill>
                <a:latin typeface="Clear Sans"/>
              </a:rPr>
              <a:t>Must have vision of all sides to verify lift is clear of all hazards before move.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56101" y="6529441"/>
            <a:ext cx="4175799" cy="2546219"/>
          </a:xfrm>
          <a:custGeom>
            <a:avLst/>
            <a:gdLst/>
            <a:ahLst/>
            <a:cxnLst/>
            <a:rect l="l" t="t" r="r" b="b"/>
            <a:pathLst>
              <a:path w="4175799" h="2546219">
                <a:moveTo>
                  <a:pt x="0" y="0"/>
                </a:moveTo>
                <a:lnTo>
                  <a:pt x="4175798" y="0"/>
                </a:lnTo>
                <a:lnTo>
                  <a:pt x="4175798" y="2546219"/>
                </a:lnTo>
                <a:lnTo>
                  <a:pt x="0" y="2546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Confined Space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7317" y="2035636"/>
            <a:ext cx="13773366" cy="4457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7177" lvl="1" indent="-303588">
              <a:lnSpc>
                <a:spcPts val="3937"/>
              </a:lnSpc>
              <a:buFont typeface="Arial"/>
              <a:buChar char="•"/>
            </a:pPr>
            <a:r>
              <a:rPr lang="en-US" sz="2812" spc="56">
                <a:solidFill>
                  <a:srgbClr val="000000"/>
                </a:solidFill>
                <a:latin typeface="Clear Sans"/>
              </a:rPr>
              <a:t>All employees entering a confined space must be specifically trained for entry.</a:t>
            </a:r>
          </a:p>
          <a:p>
            <a:pPr marL="607177" lvl="1" indent="-303588">
              <a:lnSpc>
                <a:spcPts val="3937"/>
              </a:lnSpc>
              <a:buFont typeface="Arial"/>
              <a:buChar char="•"/>
            </a:pPr>
            <a:r>
              <a:rPr lang="en-US" sz="2812" spc="56">
                <a:solidFill>
                  <a:srgbClr val="000000"/>
                </a:solidFill>
                <a:latin typeface="Clear Sans"/>
              </a:rPr>
              <a:t>Confined spaces will be either permit or non permit required. Contact your supervisor or safety professional for assessment prior to entry.</a:t>
            </a:r>
          </a:p>
          <a:p>
            <a:pPr marL="607177" lvl="1" indent="-303588">
              <a:lnSpc>
                <a:spcPts val="3937"/>
              </a:lnSpc>
              <a:buFont typeface="Arial"/>
              <a:buChar char="•"/>
            </a:pPr>
            <a:r>
              <a:rPr lang="en-US" sz="2812" spc="56">
                <a:solidFill>
                  <a:srgbClr val="000000"/>
                </a:solidFill>
                <a:latin typeface="Clear Sans"/>
              </a:rPr>
              <a:t>If you suspect your work environment may be a confined space contact your supervisor and safety professional prior to entry.</a:t>
            </a:r>
          </a:p>
          <a:p>
            <a:pPr marL="607177" lvl="1" indent="-303588">
              <a:lnSpc>
                <a:spcPts val="3937"/>
              </a:lnSpc>
              <a:buFont typeface="Arial"/>
              <a:buChar char="•"/>
            </a:pPr>
            <a:r>
              <a:rPr lang="en-US" sz="2812" spc="56">
                <a:solidFill>
                  <a:srgbClr val="000000"/>
                </a:solidFill>
                <a:latin typeface="Clear Sans"/>
              </a:rPr>
              <a:t>All paperwork must be in place prior to any confined space entry including but not limited to SIPP, JHA/AHA, Confined Space Entry Permit, Baseline Assessment and PTP. Some General Contractors may require additional paperwork.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09800" y="828514"/>
            <a:ext cx="1317955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ITP - Interruption To Production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74757" y="4945063"/>
            <a:ext cx="193848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000000"/>
                </a:solidFill>
                <a:latin typeface="Clear Sans"/>
              </a:rPr>
              <a:t>Open discussion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67328" y="2883774"/>
            <a:ext cx="8220672" cy="5121864"/>
          </a:xfrm>
          <a:custGeom>
            <a:avLst/>
            <a:gdLst/>
            <a:ahLst/>
            <a:cxnLst/>
            <a:rect l="l" t="t" r="r" b="b"/>
            <a:pathLst>
              <a:path w="8220672" h="5121864">
                <a:moveTo>
                  <a:pt x="0" y="0"/>
                </a:moveTo>
                <a:lnTo>
                  <a:pt x="8220672" y="0"/>
                </a:lnTo>
                <a:lnTo>
                  <a:pt x="8220672" y="5121865"/>
                </a:lnTo>
                <a:lnTo>
                  <a:pt x="0" y="5121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Chemical Hazard's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1048" y="2294278"/>
            <a:ext cx="9144000" cy="574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493" lvl="1" indent="-313246">
              <a:lnSpc>
                <a:spcPts val="4062"/>
              </a:lnSpc>
              <a:buFont typeface="Arial"/>
              <a:buChar char="•"/>
            </a:pPr>
            <a:r>
              <a:rPr lang="en-US" sz="2901" spc="58" dirty="0">
                <a:solidFill>
                  <a:srgbClr val="000000"/>
                </a:solidFill>
                <a:latin typeface="Clear Sans"/>
              </a:rPr>
              <a:t>Before any chemical is brought on site a CCGUN(Contractor Chemical/Gas Use Notification) must be filled out and approved by Intel EHS.</a:t>
            </a:r>
          </a:p>
          <a:p>
            <a:pPr marL="626493" lvl="1" indent="-313246">
              <a:lnSpc>
                <a:spcPts val="4062"/>
              </a:lnSpc>
              <a:buFont typeface="Arial"/>
              <a:buChar char="•"/>
            </a:pPr>
            <a:r>
              <a:rPr lang="en-US" sz="2901" spc="58" dirty="0">
                <a:solidFill>
                  <a:srgbClr val="000000"/>
                </a:solidFill>
                <a:latin typeface="Clear Sans"/>
              </a:rPr>
              <a:t>Must have a SDS with the chemical at all times.</a:t>
            </a:r>
          </a:p>
          <a:p>
            <a:pPr marL="626493" lvl="1" indent="-313246">
              <a:lnSpc>
                <a:spcPts val="4062"/>
              </a:lnSpc>
              <a:buFont typeface="Arial"/>
              <a:buChar char="•"/>
            </a:pPr>
            <a:r>
              <a:rPr lang="en-US" sz="2901" spc="58" dirty="0">
                <a:solidFill>
                  <a:srgbClr val="000000"/>
                </a:solidFill>
                <a:latin typeface="Clear Sans"/>
              </a:rPr>
              <a:t>Follow SDS for storage requirements.</a:t>
            </a:r>
          </a:p>
          <a:p>
            <a:pPr marL="626493" lvl="1" indent="-313246">
              <a:lnSpc>
                <a:spcPts val="4062"/>
              </a:lnSpc>
              <a:buFont typeface="Arial"/>
              <a:buChar char="•"/>
            </a:pPr>
            <a:r>
              <a:rPr lang="en-US" sz="2901" spc="58" dirty="0">
                <a:solidFill>
                  <a:srgbClr val="000000"/>
                </a:solidFill>
                <a:latin typeface="Clear Sans"/>
              </a:rPr>
              <a:t>All flammable items must be stored in flame cabinets.</a:t>
            </a:r>
          </a:p>
          <a:p>
            <a:pPr marL="626493" lvl="1" indent="-313246">
              <a:lnSpc>
                <a:spcPts val="4062"/>
              </a:lnSpc>
              <a:buFont typeface="Arial"/>
              <a:buChar char="•"/>
            </a:pPr>
            <a:r>
              <a:rPr lang="en-US" sz="2901" spc="58" dirty="0">
                <a:solidFill>
                  <a:srgbClr val="000000"/>
                </a:solidFill>
                <a:latin typeface="Clear Sans"/>
              </a:rPr>
              <a:t>DO NOT assume a liquid is water. There are multiple chemicals on site that look, act and feel like water but could be very dangerous to you.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PTP - Pre Task Plan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71014" y="2461946"/>
            <a:ext cx="16716986" cy="662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35" lvl="1" indent="-396817">
              <a:lnSpc>
                <a:spcPts val="4411"/>
              </a:lnSpc>
              <a:buFont typeface="Arial"/>
              <a:buChar char="•"/>
            </a:pPr>
            <a:r>
              <a:rPr lang="en-US" sz="3675" spc="-36">
                <a:solidFill>
                  <a:srgbClr val="000000"/>
                </a:solidFill>
                <a:latin typeface="Clear Sans Bold"/>
              </a:rPr>
              <a:t>Task Description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Clearly define the scope of work for the task.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Specify the specific activities involved in the task.</a:t>
            </a:r>
          </a:p>
          <a:p>
            <a:pPr>
              <a:lnSpc>
                <a:spcPts val="4411"/>
              </a:lnSpc>
            </a:pPr>
            <a:endParaRPr lang="en-US" sz="3675" spc="-36">
              <a:solidFill>
                <a:srgbClr val="000000"/>
              </a:solidFill>
              <a:latin typeface="Clear Sans"/>
            </a:endParaRPr>
          </a:p>
          <a:p>
            <a:pPr marL="793635" lvl="1" indent="-396817">
              <a:lnSpc>
                <a:spcPts val="4411"/>
              </a:lnSpc>
              <a:buFont typeface="Arial"/>
              <a:buChar char="•"/>
            </a:pPr>
            <a:r>
              <a:rPr lang="en-US" sz="3675" spc="-36">
                <a:solidFill>
                  <a:srgbClr val="000000"/>
                </a:solidFill>
                <a:latin typeface="Clear Sans Bold"/>
              </a:rPr>
              <a:t>Hazards Identification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Identify potential hazards associated with the task.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Consider physical, chemical, and ergonomic hazards.</a:t>
            </a:r>
          </a:p>
          <a:p>
            <a:pPr>
              <a:lnSpc>
                <a:spcPts val="4411"/>
              </a:lnSpc>
            </a:pPr>
            <a:endParaRPr lang="en-US" sz="3675" spc="-36">
              <a:solidFill>
                <a:srgbClr val="000000"/>
              </a:solidFill>
              <a:latin typeface="Clear Sans"/>
            </a:endParaRPr>
          </a:p>
          <a:p>
            <a:pPr marL="793635" lvl="1" indent="-396817">
              <a:lnSpc>
                <a:spcPts val="4411"/>
              </a:lnSpc>
              <a:buFont typeface="Arial"/>
              <a:buChar char="•"/>
            </a:pPr>
            <a:r>
              <a:rPr lang="en-US" sz="3675" spc="-36">
                <a:solidFill>
                  <a:srgbClr val="000000"/>
                </a:solidFill>
                <a:latin typeface="Clear Sans Bold"/>
              </a:rPr>
              <a:t>Mitigation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Specify control measures to mitigate or eliminate identified hazards.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Prioritize engineering controls, administrative controls, and personal protective equipment (PPE).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RMF/Barricades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71014" y="2461946"/>
            <a:ext cx="16716986" cy="607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635" lvl="1" indent="-396817">
              <a:lnSpc>
                <a:spcPts val="4411"/>
              </a:lnSpc>
              <a:buFont typeface="Arial"/>
              <a:buChar char="•"/>
            </a:pPr>
            <a:r>
              <a:rPr lang="en-US" sz="3675" spc="-36">
                <a:solidFill>
                  <a:srgbClr val="000000"/>
                </a:solidFill>
                <a:latin typeface="Clear Sans Bold"/>
              </a:rPr>
              <a:t>Hard barricades only for RMF pulls.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Must fill out a Deviation form if it is not possible to use a hard barricade.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Deviation form must be filled out buy Pentagon EHS and signed off by Intel EHS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Deviation plan will include Red Danger Tape</a:t>
            </a:r>
          </a:p>
          <a:p>
            <a:pPr marL="793635" lvl="1" indent="-396817">
              <a:lnSpc>
                <a:spcPts val="4411"/>
              </a:lnSpc>
              <a:buFont typeface="Arial"/>
              <a:buChar char="•"/>
            </a:pPr>
            <a:r>
              <a:rPr lang="en-US" sz="3675" spc="-36">
                <a:solidFill>
                  <a:srgbClr val="000000"/>
                </a:solidFill>
                <a:latin typeface="Clear Sans Bold"/>
              </a:rPr>
              <a:t>Signage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RMF Barrier Ownership</a:t>
            </a:r>
          </a:p>
          <a:p>
            <a:pPr marL="1587270" lvl="2" indent="-529090">
              <a:lnSpc>
                <a:spcPts val="4411"/>
              </a:lnSpc>
              <a:buFont typeface="Arial"/>
              <a:buChar char="⚬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Gate</a:t>
            </a:r>
          </a:p>
          <a:p>
            <a:pPr marL="793635" lvl="1" indent="-396817">
              <a:lnSpc>
                <a:spcPts val="4411"/>
              </a:lnSpc>
              <a:buFont typeface="Arial"/>
              <a:buChar char="•"/>
            </a:pPr>
            <a:r>
              <a:rPr lang="en-US" sz="3675" spc="-36">
                <a:solidFill>
                  <a:srgbClr val="000000"/>
                </a:solidFill>
                <a:latin typeface="Clear Sans"/>
              </a:rPr>
              <a:t>Pulling a tile requires 2 people.</a:t>
            </a:r>
          </a:p>
          <a:p>
            <a:pPr>
              <a:lnSpc>
                <a:spcPts val="4411"/>
              </a:lnSpc>
            </a:pPr>
            <a:endParaRPr lang="en-US" sz="3675" spc="-36">
              <a:solidFill>
                <a:srgbClr val="000000"/>
              </a:solidFill>
              <a:latin typeface="Clear Sans"/>
            </a:endParaRPr>
          </a:p>
          <a:p>
            <a:pPr>
              <a:lnSpc>
                <a:spcPts val="4411"/>
              </a:lnSpc>
            </a:pPr>
            <a:endParaRPr lang="en-US" sz="3675" spc="-36">
              <a:solidFill>
                <a:srgbClr val="000000"/>
              </a:solidFill>
              <a:latin typeface="Clear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78078" y="1895314"/>
            <a:ext cx="5131844" cy="3248186"/>
          </a:xfrm>
          <a:custGeom>
            <a:avLst/>
            <a:gdLst/>
            <a:ahLst/>
            <a:cxnLst/>
            <a:rect l="l" t="t" r="r" b="b"/>
            <a:pathLst>
              <a:path w="5131844" h="3248186">
                <a:moveTo>
                  <a:pt x="0" y="0"/>
                </a:moveTo>
                <a:lnTo>
                  <a:pt x="5131844" y="0"/>
                </a:lnTo>
                <a:lnTo>
                  <a:pt x="5131844" y="3248186"/>
                </a:lnTo>
                <a:lnTo>
                  <a:pt x="0" y="32481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3" t="-355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9800" y="5533288"/>
            <a:ext cx="3318276" cy="3318276"/>
          </a:xfrm>
          <a:custGeom>
            <a:avLst/>
            <a:gdLst/>
            <a:ahLst/>
            <a:cxnLst/>
            <a:rect l="l" t="t" r="r" b="b"/>
            <a:pathLst>
              <a:path w="3318276" h="3318276">
                <a:moveTo>
                  <a:pt x="0" y="0"/>
                </a:moveTo>
                <a:lnTo>
                  <a:pt x="3318276" y="0"/>
                </a:lnTo>
                <a:lnTo>
                  <a:pt x="3318276" y="3318277"/>
                </a:lnTo>
                <a:lnTo>
                  <a:pt x="0" y="33182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Other/Opens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31345" y="6704022"/>
            <a:ext cx="8166502" cy="148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875" spc="-48">
                <a:solidFill>
                  <a:srgbClr val="000000"/>
                </a:solidFill>
                <a:latin typeface="Hammersmith One"/>
              </a:rPr>
              <a:t>Report all Injuries to Safety, </a:t>
            </a:r>
          </a:p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875" spc="-48">
                <a:solidFill>
                  <a:srgbClr val="000000"/>
                </a:solidFill>
                <a:latin typeface="Hammersmith One"/>
              </a:rPr>
              <a:t>Yes even the small ones!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6768" y="-216460"/>
            <a:ext cx="7208898" cy="10719921"/>
          </a:xfrm>
          <a:prstGeom prst="rect">
            <a:avLst/>
          </a:prstGeom>
          <a:solidFill>
            <a:srgbClr val="FF914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224850"/>
            <a:ext cx="4631407" cy="342277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8"/>
                </a:lnTo>
                <a:lnTo>
                  <a:pt x="0" y="342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095375"/>
            <a:ext cx="5293934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00"/>
              </a:lnSpc>
              <a:spcBef>
                <a:spcPct val="0"/>
              </a:spcBef>
            </a:pPr>
            <a:r>
              <a:rPr lang="en-US" sz="7000">
                <a:solidFill>
                  <a:srgbClr val="FFFFFF"/>
                </a:solidFill>
                <a:latin typeface="Clear Sans Bold"/>
              </a:rPr>
              <a:t>Agenda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1790700"/>
            <a:ext cx="7793282" cy="457200"/>
            <a:chOff x="0" y="0"/>
            <a:chExt cx="10391043" cy="609600"/>
          </a:xfrm>
        </p:grpSpPr>
        <p:sp>
          <p:nvSpPr>
            <p:cNvPr id="6" name="Freeform 6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Fall Protection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3314700"/>
            <a:ext cx="7793282" cy="457200"/>
            <a:chOff x="0" y="0"/>
            <a:chExt cx="10391043" cy="609600"/>
          </a:xfrm>
        </p:grpSpPr>
        <p:sp>
          <p:nvSpPr>
            <p:cNvPr id="9" name="Freeform 9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LO/TO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4076700"/>
            <a:ext cx="7793282" cy="457200"/>
            <a:chOff x="0" y="0"/>
            <a:chExt cx="10391043" cy="609600"/>
          </a:xfrm>
        </p:grpSpPr>
        <p:sp>
          <p:nvSpPr>
            <p:cNvPr id="12" name="Freeform 12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Interstitial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4838700"/>
            <a:ext cx="7793282" cy="457200"/>
            <a:chOff x="0" y="0"/>
            <a:chExt cx="10391043" cy="609600"/>
          </a:xfrm>
        </p:grpSpPr>
        <p:sp>
          <p:nvSpPr>
            <p:cNvPr id="15" name="Freeform 15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Lift/Spotter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44000" y="6362700"/>
            <a:ext cx="7793282" cy="457200"/>
            <a:chOff x="0" y="0"/>
            <a:chExt cx="10391043" cy="609600"/>
          </a:xfrm>
        </p:grpSpPr>
        <p:sp>
          <p:nvSpPr>
            <p:cNvPr id="18" name="TextBox 18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ITP</a:t>
              </a:r>
            </a:p>
          </p:txBody>
        </p:sp>
        <p:sp>
          <p:nvSpPr>
            <p:cNvPr id="19" name="Freeform 19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5600700"/>
            <a:ext cx="7793282" cy="457200"/>
            <a:chOff x="0" y="0"/>
            <a:chExt cx="10391043" cy="609600"/>
          </a:xfrm>
        </p:grpSpPr>
        <p:sp>
          <p:nvSpPr>
            <p:cNvPr id="21" name="TextBox 21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Confined Space</a:t>
              </a:r>
            </a:p>
          </p:txBody>
        </p:sp>
        <p:sp>
          <p:nvSpPr>
            <p:cNvPr id="22" name="Freeform 22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44000" y="7124700"/>
            <a:ext cx="7793282" cy="457200"/>
            <a:chOff x="0" y="0"/>
            <a:chExt cx="10391043" cy="609600"/>
          </a:xfrm>
        </p:grpSpPr>
        <p:sp>
          <p:nvSpPr>
            <p:cNvPr id="24" name="TextBox 24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Chemical Hazard's</a:t>
              </a:r>
            </a:p>
          </p:txBody>
        </p:sp>
        <p:sp>
          <p:nvSpPr>
            <p:cNvPr id="25" name="Freeform 25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144000" y="7886700"/>
            <a:ext cx="7793282" cy="457200"/>
            <a:chOff x="0" y="0"/>
            <a:chExt cx="10391043" cy="609600"/>
          </a:xfrm>
        </p:grpSpPr>
        <p:sp>
          <p:nvSpPr>
            <p:cNvPr id="27" name="TextBox 27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PTP</a:t>
              </a:r>
            </a:p>
          </p:txBody>
        </p:sp>
        <p:sp>
          <p:nvSpPr>
            <p:cNvPr id="28" name="Freeform 28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144000" y="8651763"/>
            <a:ext cx="7793282" cy="457200"/>
            <a:chOff x="0" y="0"/>
            <a:chExt cx="10391043" cy="609600"/>
          </a:xfrm>
        </p:grpSpPr>
        <p:sp>
          <p:nvSpPr>
            <p:cNvPr id="30" name="TextBox 30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RMF/Barricades</a:t>
              </a:r>
            </a:p>
          </p:txBody>
        </p:sp>
        <p:sp>
          <p:nvSpPr>
            <p:cNvPr id="31" name="Freeform 31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144000" y="266700"/>
            <a:ext cx="7793282" cy="457200"/>
            <a:chOff x="0" y="0"/>
            <a:chExt cx="10391043" cy="609600"/>
          </a:xfrm>
        </p:grpSpPr>
        <p:sp>
          <p:nvSpPr>
            <p:cNvPr id="33" name="Freeform 33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F5 Violation's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144000" y="2552700"/>
            <a:ext cx="7793282" cy="457200"/>
            <a:chOff x="0" y="0"/>
            <a:chExt cx="10391043" cy="609600"/>
          </a:xfrm>
        </p:grpSpPr>
        <p:sp>
          <p:nvSpPr>
            <p:cNvPr id="36" name="Freeform 36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Ladder Usage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144000" y="9413763"/>
            <a:ext cx="7793282" cy="457200"/>
            <a:chOff x="0" y="0"/>
            <a:chExt cx="10391043" cy="609600"/>
          </a:xfrm>
        </p:grpSpPr>
        <p:sp>
          <p:nvSpPr>
            <p:cNvPr id="39" name="TextBox 39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Other/Opens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144000" y="1028700"/>
            <a:ext cx="7793282" cy="457200"/>
            <a:chOff x="0" y="0"/>
            <a:chExt cx="10391043" cy="609600"/>
          </a:xfrm>
        </p:grpSpPr>
        <p:sp>
          <p:nvSpPr>
            <p:cNvPr id="42" name="Freeform 42"/>
            <p:cNvSpPr/>
            <p:nvPr/>
          </p:nvSpPr>
          <p:spPr>
            <a:xfrm rot="5400000">
              <a:off x="226" y="71469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3"/>
                  </a:lnTo>
                  <a:lnTo>
                    <a:pt x="0" y="53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267111" y="-47625"/>
              <a:ext cx="912393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000000"/>
                  </a:solidFill>
                  <a:latin typeface="Clear Sans"/>
                </a:rPr>
                <a:t>PPE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09800" y="828514"/>
            <a:ext cx="1074623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Other/Opens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88354" y="3705859"/>
            <a:ext cx="14080778" cy="385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105">
                <a:solidFill>
                  <a:srgbClr val="000000"/>
                </a:solidFill>
                <a:latin typeface="Clear Sans Bold"/>
              </a:rPr>
              <a:t>MPR - Minimum Performance Requirements</a:t>
            </a:r>
          </a:p>
          <a:p>
            <a:pPr algn="ctr">
              <a:lnSpc>
                <a:spcPts val="7419"/>
              </a:lnSpc>
            </a:pPr>
            <a:r>
              <a:rPr lang="en-US" sz="5299" spc="105">
                <a:solidFill>
                  <a:srgbClr val="000000"/>
                </a:solidFill>
                <a:latin typeface="Clear Sans Bold"/>
              </a:rPr>
              <a:t>Intel EHS Manual</a:t>
            </a:r>
          </a:p>
          <a:p>
            <a:pPr algn="ctr">
              <a:lnSpc>
                <a:spcPts val="4339"/>
              </a:lnSpc>
            </a:pPr>
            <a:r>
              <a:rPr lang="en-US" sz="3099" spc="61">
                <a:solidFill>
                  <a:srgbClr val="000000"/>
                </a:solidFill>
                <a:latin typeface="Clear Sans"/>
              </a:rPr>
              <a:t>https://www.intel.com/content/www/us/en/supplier/ehs/overview.html</a:t>
            </a:r>
          </a:p>
          <a:p>
            <a:pPr algn="ctr">
              <a:lnSpc>
                <a:spcPts val="4339"/>
              </a:lnSpc>
            </a:pPr>
            <a:endParaRPr lang="en-US" sz="3099" spc="61">
              <a:solidFill>
                <a:srgbClr val="000000"/>
              </a:solidFill>
              <a:latin typeface="Clear Sans"/>
            </a:endParaRP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spc="105">
                <a:solidFill>
                  <a:srgbClr val="000000"/>
                </a:solidFill>
                <a:latin typeface="Clear Sans Bold"/>
              </a:rPr>
              <a:t>Any concerns or 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09800" y="828514"/>
            <a:ext cx="942433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F5 Violation's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34735"/>
              </p:ext>
            </p:extLst>
          </p:nvPr>
        </p:nvGraphicFramePr>
        <p:xfrm>
          <a:off x="1228682" y="3232263"/>
          <a:ext cx="15830635" cy="4410126"/>
        </p:xfrm>
        <a:graphic>
          <a:graphicData uri="http://schemas.openxmlformats.org/drawingml/2006/table">
            <a:tbl>
              <a:tblPr/>
              <a:tblGrid>
                <a:gridCol w="3166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6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6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6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66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4409"/>
                        </a:lnSpc>
                        <a:defRPr/>
                      </a:pPr>
                      <a:r>
                        <a:rPr lang="en-US" sz="3149">
                          <a:solidFill>
                            <a:srgbClr val="000000"/>
                          </a:solidFill>
                          <a:latin typeface="Inter Bold"/>
                        </a:rPr>
                        <a:t>Fall Protection</a:t>
                      </a:r>
                      <a:endParaRPr lang="en-US" sz="110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09"/>
                        </a:lnSpc>
                        <a:defRPr/>
                      </a:pPr>
                      <a:r>
                        <a:rPr lang="en-US" sz="3149">
                          <a:solidFill>
                            <a:srgbClr val="000000"/>
                          </a:solidFill>
                          <a:latin typeface="Inter Bold"/>
                        </a:rPr>
                        <a:t>Confined Space</a:t>
                      </a:r>
                      <a:endParaRPr lang="en-US" sz="110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09"/>
                        </a:lnSpc>
                        <a:defRPr/>
                      </a:pPr>
                      <a:r>
                        <a:rPr lang="en-US" sz="3149">
                          <a:solidFill>
                            <a:srgbClr val="000000"/>
                          </a:solidFill>
                          <a:latin typeface="Inter Bold"/>
                        </a:rPr>
                        <a:t>Electrical Safety</a:t>
                      </a:r>
                      <a:endParaRPr lang="en-US" sz="110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09"/>
                        </a:lnSpc>
                        <a:defRPr/>
                      </a:pPr>
                      <a:r>
                        <a:rPr lang="en-US" sz="3149">
                          <a:solidFill>
                            <a:srgbClr val="000000"/>
                          </a:solidFill>
                          <a:latin typeface="Inter Bold"/>
                        </a:rPr>
                        <a:t>LO/TO</a:t>
                      </a:r>
                      <a:endParaRPr lang="en-US" sz="110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09"/>
                        </a:lnSpc>
                        <a:defRPr/>
                      </a:pPr>
                      <a:r>
                        <a:rPr lang="en-US" sz="3149">
                          <a:solidFill>
                            <a:srgbClr val="000000"/>
                          </a:solidFill>
                          <a:latin typeface="Inter Bold"/>
                        </a:rPr>
                        <a:t>MEWP</a:t>
                      </a:r>
                      <a:endParaRPr lang="en-US" sz="110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 dirty="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 dirty="0"/>
                    </a:p>
                  </a:txBody>
                  <a:tcPr marL="257124" marR="257124" marT="257124" marB="257124" anchor="ctr">
                    <a:lnL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1724601" y="5143500"/>
            <a:ext cx="2001648" cy="2001648"/>
          </a:xfrm>
          <a:custGeom>
            <a:avLst/>
            <a:gdLst/>
            <a:ahLst/>
            <a:cxnLst/>
            <a:rect l="l" t="t" r="r" b="b"/>
            <a:pathLst>
              <a:path w="2001648" h="2001648">
                <a:moveTo>
                  <a:pt x="0" y="0"/>
                </a:moveTo>
                <a:lnTo>
                  <a:pt x="2001648" y="0"/>
                </a:lnTo>
                <a:lnTo>
                  <a:pt x="2001648" y="2001648"/>
                </a:lnTo>
                <a:lnTo>
                  <a:pt x="0" y="2001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94688" y="5295900"/>
            <a:ext cx="2158111" cy="2001648"/>
          </a:xfrm>
          <a:custGeom>
            <a:avLst/>
            <a:gdLst/>
            <a:ahLst/>
            <a:cxnLst/>
            <a:rect l="l" t="t" r="r" b="b"/>
            <a:pathLst>
              <a:path w="2158111" h="2001648">
                <a:moveTo>
                  <a:pt x="0" y="0"/>
                </a:moveTo>
                <a:lnTo>
                  <a:pt x="2158111" y="0"/>
                </a:lnTo>
                <a:lnTo>
                  <a:pt x="2158111" y="2001648"/>
                </a:lnTo>
                <a:lnTo>
                  <a:pt x="0" y="20016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05970" y="5241481"/>
            <a:ext cx="2045546" cy="2045546"/>
          </a:xfrm>
          <a:custGeom>
            <a:avLst/>
            <a:gdLst/>
            <a:ahLst/>
            <a:cxnLst/>
            <a:rect l="l" t="t" r="r" b="b"/>
            <a:pathLst>
              <a:path w="2045546" h="2045546">
                <a:moveTo>
                  <a:pt x="0" y="0"/>
                </a:moveTo>
                <a:lnTo>
                  <a:pt x="2045546" y="0"/>
                </a:lnTo>
                <a:lnTo>
                  <a:pt x="2045546" y="2045546"/>
                </a:lnTo>
                <a:lnTo>
                  <a:pt x="0" y="2045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63380" y="5143500"/>
            <a:ext cx="1286761" cy="2045546"/>
          </a:xfrm>
          <a:custGeom>
            <a:avLst/>
            <a:gdLst/>
            <a:ahLst/>
            <a:cxnLst/>
            <a:rect l="l" t="t" r="r" b="b"/>
            <a:pathLst>
              <a:path w="1286761" h="2045546">
                <a:moveTo>
                  <a:pt x="0" y="0"/>
                </a:moveTo>
                <a:lnTo>
                  <a:pt x="1286760" y="0"/>
                </a:lnTo>
                <a:lnTo>
                  <a:pt x="1286760" y="2045546"/>
                </a:lnTo>
                <a:lnTo>
                  <a:pt x="0" y="2045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35681" t="-161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96600" y="5282311"/>
            <a:ext cx="2848028" cy="1925966"/>
          </a:xfrm>
          <a:custGeom>
            <a:avLst/>
            <a:gdLst/>
            <a:ahLst/>
            <a:cxnLst/>
            <a:rect l="l" t="t" r="r" b="b"/>
            <a:pathLst>
              <a:path w="2848028" h="1925966">
                <a:moveTo>
                  <a:pt x="0" y="0"/>
                </a:moveTo>
                <a:lnTo>
                  <a:pt x="2848028" y="0"/>
                </a:lnTo>
                <a:lnTo>
                  <a:pt x="2848028" y="1925966"/>
                </a:lnTo>
                <a:lnTo>
                  <a:pt x="0" y="19259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97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911823" y="2555250"/>
            <a:ext cx="2003773" cy="2689628"/>
          </a:xfrm>
          <a:custGeom>
            <a:avLst/>
            <a:gdLst/>
            <a:ahLst/>
            <a:cxnLst/>
            <a:rect l="l" t="t" r="r" b="b"/>
            <a:pathLst>
              <a:path w="2003773" h="2689628">
                <a:moveTo>
                  <a:pt x="0" y="0"/>
                </a:moveTo>
                <a:lnTo>
                  <a:pt x="2003773" y="0"/>
                </a:lnTo>
                <a:lnTo>
                  <a:pt x="2003773" y="2689628"/>
                </a:lnTo>
                <a:lnTo>
                  <a:pt x="0" y="2689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2555250"/>
            <a:ext cx="2192047" cy="2689628"/>
          </a:xfrm>
          <a:custGeom>
            <a:avLst/>
            <a:gdLst/>
            <a:ahLst/>
            <a:cxnLst/>
            <a:rect l="l" t="t" r="r" b="b"/>
            <a:pathLst>
              <a:path w="2192047" h="2689628">
                <a:moveTo>
                  <a:pt x="0" y="0"/>
                </a:moveTo>
                <a:lnTo>
                  <a:pt x="2192047" y="0"/>
                </a:lnTo>
                <a:lnTo>
                  <a:pt x="2192047" y="2689628"/>
                </a:lnTo>
                <a:lnTo>
                  <a:pt x="0" y="26896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143074" y="7328503"/>
            <a:ext cx="3581088" cy="1656253"/>
          </a:xfrm>
          <a:custGeom>
            <a:avLst/>
            <a:gdLst/>
            <a:ahLst/>
            <a:cxnLst/>
            <a:rect l="l" t="t" r="r" b="b"/>
            <a:pathLst>
              <a:path w="3581088" h="1656253">
                <a:moveTo>
                  <a:pt x="0" y="0"/>
                </a:moveTo>
                <a:lnTo>
                  <a:pt x="3581088" y="0"/>
                </a:lnTo>
                <a:lnTo>
                  <a:pt x="3581088" y="1656254"/>
                </a:lnTo>
                <a:lnTo>
                  <a:pt x="0" y="1656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01061" y="2555250"/>
            <a:ext cx="2649284" cy="2689628"/>
          </a:xfrm>
          <a:custGeom>
            <a:avLst/>
            <a:gdLst/>
            <a:ahLst/>
            <a:cxnLst/>
            <a:rect l="l" t="t" r="r" b="b"/>
            <a:pathLst>
              <a:path w="2649284" h="2689628">
                <a:moveTo>
                  <a:pt x="0" y="0"/>
                </a:moveTo>
                <a:lnTo>
                  <a:pt x="2649284" y="0"/>
                </a:lnTo>
                <a:lnTo>
                  <a:pt x="2649284" y="2689628"/>
                </a:lnTo>
                <a:lnTo>
                  <a:pt x="0" y="2689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0466" y="7227610"/>
            <a:ext cx="2468924" cy="2030690"/>
          </a:xfrm>
          <a:custGeom>
            <a:avLst/>
            <a:gdLst/>
            <a:ahLst/>
            <a:cxnLst/>
            <a:rect l="l" t="t" r="r" b="b"/>
            <a:pathLst>
              <a:path w="2468924" h="2030690">
                <a:moveTo>
                  <a:pt x="0" y="0"/>
                </a:moveTo>
                <a:lnTo>
                  <a:pt x="2468925" y="0"/>
                </a:lnTo>
                <a:lnTo>
                  <a:pt x="2468925" y="2030690"/>
                </a:lnTo>
                <a:lnTo>
                  <a:pt x="0" y="2030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209800" y="828514"/>
            <a:ext cx="942433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PPE Requirments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6716" y="5395440"/>
            <a:ext cx="264056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4"/>
              </a:lnSpc>
              <a:spcBef>
                <a:spcPct val="0"/>
              </a:spcBef>
            </a:pPr>
            <a:r>
              <a:rPr lang="en-US" sz="4003" spc="-40">
                <a:solidFill>
                  <a:srgbClr val="000000"/>
                </a:solidFill>
                <a:latin typeface="Clear Sans Bold"/>
              </a:rPr>
              <a:t>Level 3 Cut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72356" y="5388328"/>
            <a:ext cx="1543288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Clear Sans Bold"/>
              </a:rPr>
              <a:t>Type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48906" y="5385915"/>
            <a:ext cx="3528655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spc="-40">
                <a:solidFill>
                  <a:srgbClr val="000000"/>
                </a:solidFill>
                <a:latin typeface="Clear Sans Bold"/>
              </a:rPr>
              <a:t>Helmet Class E</a:t>
            </a:r>
          </a:p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Clear Sans Bold"/>
              </a:rPr>
              <a:t>with Chin Strap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42473" y="6463103"/>
            <a:ext cx="214491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Clear Sans Bold"/>
              </a:rPr>
              <a:t>Steel Toe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09575" y="6463103"/>
            <a:ext cx="885349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Clear Sans Bold"/>
              </a:rPr>
              <a:t>Z87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09800" y="1816420"/>
            <a:ext cx="13728144" cy="7722081"/>
          </a:xfrm>
          <a:custGeom>
            <a:avLst/>
            <a:gdLst/>
            <a:ahLst/>
            <a:cxnLst/>
            <a:rect l="l" t="t" r="r" b="b"/>
            <a:pathLst>
              <a:path w="13728144" h="7722081">
                <a:moveTo>
                  <a:pt x="0" y="0"/>
                </a:moveTo>
                <a:lnTo>
                  <a:pt x="13728144" y="0"/>
                </a:lnTo>
                <a:lnTo>
                  <a:pt x="13728144" y="7722081"/>
                </a:lnTo>
                <a:lnTo>
                  <a:pt x="0" y="7722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09800" y="828514"/>
            <a:ext cx="942433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Fall Protection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1185" y="1828639"/>
            <a:ext cx="8801844" cy="645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562" lvl="1" indent="-395781">
              <a:lnSpc>
                <a:spcPts val="5132"/>
              </a:lnSpc>
              <a:buFont typeface="Arial"/>
              <a:buChar char="•"/>
            </a:pPr>
            <a:r>
              <a:rPr lang="en-US" sz="3666" spc="73">
                <a:solidFill>
                  <a:srgbClr val="000000"/>
                </a:solidFill>
                <a:latin typeface="Clear Sans Bold"/>
              </a:rPr>
              <a:t>Personal Fall Arrest Systems - PFAS</a:t>
            </a:r>
          </a:p>
          <a:p>
            <a:pPr marL="791562" lvl="1" indent="-395781">
              <a:lnSpc>
                <a:spcPts val="5132"/>
              </a:lnSpc>
              <a:buFont typeface="Arial"/>
              <a:buChar char="•"/>
            </a:pPr>
            <a:r>
              <a:rPr lang="en-US" sz="3666" spc="73">
                <a:solidFill>
                  <a:srgbClr val="000000"/>
                </a:solidFill>
                <a:latin typeface="Clear Sans Bold"/>
              </a:rPr>
              <a:t>Harness</a:t>
            </a:r>
          </a:p>
          <a:p>
            <a:pPr marL="1583125" lvl="2" indent="-527708">
              <a:lnSpc>
                <a:spcPts val="5132"/>
              </a:lnSpc>
              <a:buFont typeface="Arial"/>
              <a:buChar char="⚬"/>
            </a:pPr>
            <a:r>
              <a:rPr lang="en-US" sz="3666" spc="73">
                <a:solidFill>
                  <a:srgbClr val="000000"/>
                </a:solidFill>
                <a:latin typeface="Clear Sans"/>
              </a:rPr>
              <a:t>Inspection List</a:t>
            </a:r>
          </a:p>
          <a:p>
            <a:pPr marL="791562" lvl="1" indent="-395781">
              <a:lnSpc>
                <a:spcPts val="5132"/>
              </a:lnSpc>
              <a:buFont typeface="Arial"/>
              <a:buChar char="•"/>
            </a:pPr>
            <a:r>
              <a:rPr lang="en-US" sz="3666" spc="73">
                <a:solidFill>
                  <a:srgbClr val="000000"/>
                </a:solidFill>
                <a:latin typeface="Clear Sans Bold"/>
              </a:rPr>
              <a:t>Self Retracting Lifeline - SRL</a:t>
            </a:r>
          </a:p>
          <a:p>
            <a:pPr marL="1583125" lvl="2" indent="-527708">
              <a:lnSpc>
                <a:spcPts val="5132"/>
              </a:lnSpc>
              <a:buFont typeface="Arial"/>
              <a:buChar char="⚬"/>
            </a:pPr>
            <a:r>
              <a:rPr lang="en-US" sz="3666" spc="73">
                <a:solidFill>
                  <a:srgbClr val="000000"/>
                </a:solidFill>
                <a:latin typeface="Clear Sans"/>
              </a:rPr>
              <a:t>Lanyard</a:t>
            </a:r>
          </a:p>
          <a:p>
            <a:pPr marL="1583125" lvl="2" indent="-527708">
              <a:lnSpc>
                <a:spcPts val="5132"/>
              </a:lnSpc>
              <a:buFont typeface="Arial"/>
              <a:buChar char="⚬"/>
            </a:pPr>
            <a:r>
              <a:rPr lang="en-US" sz="3666" spc="73">
                <a:solidFill>
                  <a:srgbClr val="000000"/>
                </a:solidFill>
                <a:latin typeface="Clear Sans"/>
              </a:rPr>
              <a:t>Housing Unit</a:t>
            </a:r>
          </a:p>
          <a:p>
            <a:pPr marL="2374687" lvl="3" indent="-593672">
              <a:lnSpc>
                <a:spcPts val="5132"/>
              </a:lnSpc>
              <a:buFont typeface="Arial"/>
              <a:buChar char="￭"/>
            </a:pPr>
            <a:r>
              <a:rPr lang="en-US" sz="3666" spc="73">
                <a:solidFill>
                  <a:srgbClr val="000000"/>
                </a:solidFill>
                <a:latin typeface="Clear Sans"/>
              </a:rPr>
              <a:t>SRL</a:t>
            </a:r>
          </a:p>
          <a:p>
            <a:pPr marL="2374687" lvl="3" indent="-593672">
              <a:lnSpc>
                <a:spcPts val="5132"/>
              </a:lnSpc>
              <a:buFont typeface="Arial"/>
              <a:buChar char="￭"/>
            </a:pPr>
            <a:r>
              <a:rPr lang="en-US" sz="3666" spc="73">
                <a:solidFill>
                  <a:srgbClr val="000000"/>
                </a:solidFill>
                <a:latin typeface="Clear Sans"/>
              </a:rPr>
              <a:t>SRL-P</a:t>
            </a:r>
          </a:p>
          <a:p>
            <a:pPr marL="1583125" lvl="2" indent="-527708">
              <a:lnSpc>
                <a:spcPts val="5132"/>
              </a:lnSpc>
              <a:buFont typeface="Arial"/>
              <a:buChar char="⚬"/>
            </a:pPr>
            <a:r>
              <a:rPr lang="en-US" sz="3666" spc="73">
                <a:solidFill>
                  <a:srgbClr val="000000"/>
                </a:solidFill>
                <a:latin typeface="Clear Sans"/>
              </a:rPr>
              <a:t>Inspection List</a:t>
            </a:r>
          </a:p>
          <a:p>
            <a:pPr>
              <a:lnSpc>
                <a:spcPts val="5132"/>
              </a:lnSpc>
              <a:spcBef>
                <a:spcPct val="0"/>
              </a:spcBef>
            </a:pPr>
            <a:endParaRPr lang="en-US" sz="3666" spc="73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725240" y="1028700"/>
            <a:ext cx="1700369" cy="3188192"/>
          </a:xfrm>
          <a:custGeom>
            <a:avLst/>
            <a:gdLst/>
            <a:ahLst/>
            <a:cxnLst/>
            <a:rect l="l" t="t" r="r" b="b"/>
            <a:pathLst>
              <a:path w="1700369" h="3188192">
                <a:moveTo>
                  <a:pt x="0" y="0"/>
                </a:moveTo>
                <a:lnTo>
                  <a:pt x="1700369" y="0"/>
                </a:lnTo>
                <a:lnTo>
                  <a:pt x="1700369" y="3188192"/>
                </a:lnTo>
                <a:lnTo>
                  <a:pt x="0" y="3188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0" y="3993360"/>
            <a:ext cx="8115300" cy="5328657"/>
          </a:xfrm>
          <a:custGeom>
            <a:avLst/>
            <a:gdLst/>
            <a:ahLst/>
            <a:cxnLst/>
            <a:rect l="l" t="t" r="r" b="b"/>
            <a:pathLst>
              <a:path w="8115300" h="5328657">
                <a:moveTo>
                  <a:pt x="0" y="0"/>
                </a:moveTo>
                <a:lnTo>
                  <a:pt x="8115300" y="0"/>
                </a:lnTo>
                <a:lnTo>
                  <a:pt x="8115300" y="5328657"/>
                </a:lnTo>
                <a:lnTo>
                  <a:pt x="0" y="5328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09800" y="828514"/>
            <a:ext cx="942433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Fall Protection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39356" y="3467553"/>
            <a:ext cx="2083938" cy="3761741"/>
          </a:xfrm>
          <a:custGeom>
            <a:avLst/>
            <a:gdLst/>
            <a:ahLst/>
            <a:cxnLst/>
            <a:rect l="l" t="t" r="r" b="b"/>
            <a:pathLst>
              <a:path w="2083938" h="3761741">
                <a:moveTo>
                  <a:pt x="0" y="0"/>
                </a:moveTo>
                <a:lnTo>
                  <a:pt x="2083937" y="0"/>
                </a:lnTo>
                <a:lnTo>
                  <a:pt x="2083937" y="3761740"/>
                </a:lnTo>
                <a:lnTo>
                  <a:pt x="0" y="376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832864" y="3403279"/>
            <a:ext cx="2625433" cy="3716522"/>
          </a:xfrm>
          <a:custGeom>
            <a:avLst/>
            <a:gdLst/>
            <a:ahLst/>
            <a:cxnLst/>
            <a:rect l="l" t="t" r="r" b="b"/>
            <a:pathLst>
              <a:path w="2625433" h="3716522">
                <a:moveTo>
                  <a:pt x="0" y="0"/>
                </a:moveTo>
                <a:lnTo>
                  <a:pt x="2625433" y="0"/>
                </a:lnTo>
                <a:lnTo>
                  <a:pt x="2625433" y="3716522"/>
                </a:lnTo>
                <a:lnTo>
                  <a:pt x="0" y="37165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155866" y="3756492"/>
            <a:ext cx="3267023" cy="3183862"/>
          </a:xfrm>
          <a:custGeom>
            <a:avLst/>
            <a:gdLst/>
            <a:ahLst/>
            <a:cxnLst/>
            <a:rect l="l" t="t" r="r" b="b"/>
            <a:pathLst>
              <a:path w="3267023" h="3183862">
                <a:moveTo>
                  <a:pt x="0" y="0"/>
                </a:moveTo>
                <a:lnTo>
                  <a:pt x="3267022" y="0"/>
                </a:lnTo>
                <a:lnTo>
                  <a:pt x="3267022" y="3183862"/>
                </a:lnTo>
                <a:lnTo>
                  <a:pt x="0" y="31838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64799" y="3395466"/>
            <a:ext cx="4662666" cy="6216888"/>
          </a:xfrm>
          <a:custGeom>
            <a:avLst/>
            <a:gdLst/>
            <a:ahLst/>
            <a:cxnLst/>
            <a:rect l="l" t="t" r="r" b="b"/>
            <a:pathLst>
              <a:path w="4662666" h="6216888">
                <a:moveTo>
                  <a:pt x="0" y="0"/>
                </a:moveTo>
                <a:lnTo>
                  <a:pt x="4662665" y="0"/>
                </a:lnTo>
                <a:lnTo>
                  <a:pt x="4662665" y="6216888"/>
                </a:lnTo>
                <a:lnTo>
                  <a:pt x="0" y="62168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09800" y="828514"/>
            <a:ext cx="1011917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Fall Protection - Anchors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444266"/>
            <a:ext cx="2769989" cy="653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9"/>
              </a:lnSpc>
              <a:spcBef>
                <a:spcPct val="0"/>
              </a:spcBef>
            </a:pPr>
            <a:r>
              <a:rPr lang="en-US" sz="3906" u="sng" spc="78" dirty="0">
                <a:solidFill>
                  <a:srgbClr val="000000"/>
                </a:solidFill>
                <a:latin typeface="Clear Sans Bold"/>
              </a:rPr>
              <a:t>Beam </a:t>
            </a:r>
            <a:r>
              <a:rPr lang="en-US" sz="3600" u="sng" spc="78" dirty="0">
                <a:solidFill>
                  <a:srgbClr val="000000"/>
                </a:solidFill>
                <a:latin typeface="Clear Sans Bold"/>
              </a:rPr>
              <a:t>Strap</a:t>
            </a:r>
            <a:endParaRPr lang="en-US" sz="3906" u="sng" spc="78" dirty="0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09365" y="2438003"/>
            <a:ext cx="3043386" cy="68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86"/>
              </a:lnSpc>
              <a:spcBef>
                <a:spcPct val="0"/>
              </a:spcBef>
            </a:pPr>
            <a:r>
              <a:rPr lang="en-US" sz="3600" u="sng" spc="79" dirty="0">
                <a:solidFill>
                  <a:srgbClr val="000000"/>
                </a:solidFill>
                <a:latin typeface="Clear Sans Bold"/>
              </a:rPr>
              <a:t>Beam</a:t>
            </a:r>
            <a:r>
              <a:rPr lang="en-US" sz="3990" u="sng" spc="79" dirty="0">
                <a:solidFill>
                  <a:srgbClr val="000000"/>
                </a:solidFill>
                <a:latin typeface="Clear Sans Bold"/>
              </a:rPr>
              <a:t> Clamp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40890" y="2438397"/>
            <a:ext cx="5232202" cy="6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1"/>
              </a:lnSpc>
              <a:spcBef>
                <a:spcPct val="0"/>
              </a:spcBef>
            </a:pPr>
            <a:r>
              <a:rPr lang="en-US" sz="3600" u="sng" spc="79" dirty="0">
                <a:solidFill>
                  <a:srgbClr val="000000"/>
                </a:solidFill>
                <a:latin typeface="Clear Sans Bold"/>
              </a:rPr>
              <a:t>Strut</a:t>
            </a:r>
            <a:r>
              <a:rPr lang="en-US" sz="3972" u="sng" spc="79" dirty="0">
                <a:solidFill>
                  <a:srgbClr val="000000"/>
                </a:solidFill>
                <a:latin typeface="Clear Sans Bold"/>
              </a:rPr>
              <a:t> Channel Anchor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14813" y="2438397"/>
            <a:ext cx="4401443" cy="6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1"/>
              </a:lnSpc>
              <a:spcBef>
                <a:spcPct val="0"/>
              </a:spcBef>
            </a:pPr>
            <a:r>
              <a:rPr lang="en-US" sz="3600" u="sng" spc="79" dirty="0">
                <a:solidFill>
                  <a:srgbClr val="000000"/>
                </a:solidFill>
                <a:latin typeface="Clear Sans Bold"/>
              </a:rPr>
              <a:t>Horizontal</a:t>
            </a:r>
            <a:r>
              <a:rPr lang="en-US" sz="3972" u="sng" spc="79" dirty="0">
                <a:solidFill>
                  <a:srgbClr val="000000"/>
                </a:solidFill>
                <a:latin typeface="Clear Sans Bold"/>
              </a:rPr>
              <a:t> Lifeline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20375" y="5451271"/>
            <a:ext cx="4261033" cy="3657814"/>
          </a:xfrm>
          <a:custGeom>
            <a:avLst/>
            <a:gdLst/>
            <a:ahLst/>
            <a:cxnLst/>
            <a:rect l="l" t="t" r="r" b="b"/>
            <a:pathLst>
              <a:path w="4261033" h="3657814">
                <a:moveTo>
                  <a:pt x="0" y="0"/>
                </a:moveTo>
                <a:lnTo>
                  <a:pt x="4261033" y="0"/>
                </a:lnTo>
                <a:lnTo>
                  <a:pt x="4261033" y="3657815"/>
                </a:lnTo>
                <a:lnTo>
                  <a:pt x="0" y="3657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95939" y="5302057"/>
            <a:ext cx="2737653" cy="3956243"/>
          </a:xfrm>
          <a:custGeom>
            <a:avLst/>
            <a:gdLst/>
            <a:ahLst/>
            <a:cxnLst/>
            <a:rect l="l" t="t" r="r" b="b"/>
            <a:pathLst>
              <a:path w="2737653" h="3956243">
                <a:moveTo>
                  <a:pt x="0" y="0"/>
                </a:moveTo>
                <a:lnTo>
                  <a:pt x="2737653" y="0"/>
                </a:lnTo>
                <a:lnTo>
                  <a:pt x="2737653" y="3956243"/>
                </a:lnTo>
                <a:lnTo>
                  <a:pt x="0" y="39562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57022" y="5143500"/>
            <a:ext cx="4739693" cy="4468854"/>
          </a:xfrm>
          <a:custGeom>
            <a:avLst/>
            <a:gdLst/>
            <a:ahLst/>
            <a:cxnLst/>
            <a:rect l="l" t="t" r="r" b="b"/>
            <a:pathLst>
              <a:path w="4739693" h="4468854">
                <a:moveTo>
                  <a:pt x="0" y="0"/>
                </a:moveTo>
                <a:lnTo>
                  <a:pt x="4739693" y="0"/>
                </a:lnTo>
                <a:lnTo>
                  <a:pt x="4739693" y="4468854"/>
                </a:lnTo>
                <a:lnTo>
                  <a:pt x="0" y="4468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41990" y="2041157"/>
            <a:ext cx="3264272" cy="3264272"/>
          </a:xfrm>
          <a:custGeom>
            <a:avLst/>
            <a:gdLst/>
            <a:ahLst/>
            <a:cxnLst/>
            <a:rect l="l" t="t" r="r" b="b"/>
            <a:pathLst>
              <a:path w="3264272" h="3264272">
                <a:moveTo>
                  <a:pt x="0" y="0"/>
                </a:moveTo>
                <a:lnTo>
                  <a:pt x="3264272" y="0"/>
                </a:lnTo>
                <a:lnTo>
                  <a:pt x="3264272" y="3264272"/>
                </a:lnTo>
                <a:lnTo>
                  <a:pt x="0" y="32642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06262" y="2041157"/>
            <a:ext cx="3264272" cy="3264272"/>
          </a:xfrm>
          <a:custGeom>
            <a:avLst/>
            <a:gdLst/>
            <a:ahLst/>
            <a:cxnLst/>
            <a:rect l="l" t="t" r="r" b="b"/>
            <a:pathLst>
              <a:path w="3264272" h="3264272">
                <a:moveTo>
                  <a:pt x="0" y="0"/>
                </a:moveTo>
                <a:lnTo>
                  <a:pt x="3264272" y="0"/>
                </a:lnTo>
                <a:lnTo>
                  <a:pt x="3264272" y="3264272"/>
                </a:lnTo>
                <a:lnTo>
                  <a:pt x="0" y="32642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209800" y="828514"/>
            <a:ext cx="942433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Fall Protection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09800" y="1758767"/>
            <a:ext cx="8416826" cy="415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3254" lvl="1" indent="-511627">
              <a:lnSpc>
                <a:spcPts val="6635"/>
              </a:lnSpc>
              <a:buFont typeface="Arial"/>
              <a:buChar char="•"/>
            </a:pPr>
            <a:r>
              <a:rPr lang="en-US" sz="4739" spc="94">
                <a:solidFill>
                  <a:srgbClr val="000000"/>
                </a:solidFill>
                <a:latin typeface="Clear Sans Bold"/>
              </a:rPr>
              <a:t>Anchor Points</a:t>
            </a:r>
          </a:p>
          <a:p>
            <a:pPr marL="2046509" lvl="2" indent="-682170">
              <a:lnSpc>
                <a:spcPts val="6635"/>
              </a:lnSpc>
              <a:buFont typeface="Arial"/>
              <a:buChar char="⚬"/>
            </a:pPr>
            <a:r>
              <a:rPr lang="en-US" sz="4739" spc="94">
                <a:solidFill>
                  <a:srgbClr val="000000"/>
                </a:solidFill>
                <a:latin typeface="Clear Sans"/>
              </a:rPr>
              <a:t>Intel Provided/Imbeds</a:t>
            </a:r>
          </a:p>
          <a:p>
            <a:pPr marL="2046509" lvl="2" indent="-682170">
              <a:lnSpc>
                <a:spcPts val="6635"/>
              </a:lnSpc>
              <a:buFont typeface="Arial"/>
              <a:buChar char="⚬"/>
            </a:pPr>
            <a:r>
              <a:rPr lang="en-US" sz="4739" spc="94">
                <a:solidFill>
                  <a:srgbClr val="000000"/>
                </a:solidFill>
                <a:latin typeface="Clear Sans"/>
              </a:rPr>
              <a:t>Double/Quad Unistrut</a:t>
            </a:r>
          </a:p>
          <a:p>
            <a:pPr marL="2046509" lvl="2" indent="-682170">
              <a:lnSpc>
                <a:spcPts val="6635"/>
              </a:lnSpc>
              <a:buFont typeface="Arial"/>
              <a:buChar char="⚬"/>
            </a:pPr>
            <a:r>
              <a:rPr lang="en-US" sz="4739" spc="94">
                <a:solidFill>
                  <a:srgbClr val="000000"/>
                </a:solidFill>
                <a:latin typeface="Clear Sans"/>
              </a:rPr>
              <a:t>Scaffolding</a:t>
            </a:r>
          </a:p>
          <a:p>
            <a:pPr>
              <a:lnSpc>
                <a:spcPts val="6635"/>
              </a:lnSpc>
              <a:spcBef>
                <a:spcPct val="0"/>
              </a:spcBef>
            </a:pPr>
            <a:endParaRPr lang="en-US" sz="4739" spc="94">
              <a:solidFill>
                <a:srgbClr val="000000"/>
              </a:solidFill>
              <a:latin typeface="Clear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12354"/>
            <a:ext cx="18257487" cy="1349292"/>
          </a:xfrm>
          <a:custGeom>
            <a:avLst/>
            <a:gdLst/>
            <a:ahLst/>
            <a:cxnLst/>
            <a:rect l="l" t="t" r="r" b="b"/>
            <a:pathLst>
              <a:path w="18257487" h="1349292">
                <a:moveTo>
                  <a:pt x="0" y="0"/>
                </a:moveTo>
                <a:lnTo>
                  <a:pt x="18257487" y="0"/>
                </a:lnTo>
                <a:lnTo>
                  <a:pt x="18257487" y="1349292"/>
                </a:lnTo>
                <a:lnTo>
                  <a:pt x="0" y="134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035086" y="1022314"/>
            <a:ext cx="689712" cy="702485"/>
          </a:xfrm>
          <a:custGeom>
            <a:avLst/>
            <a:gdLst/>
            <a:ahLst/>
            <a:cxnLst/>
            <a:rect l="l" t="t" r="r" b="b"/>
            <a:pathLst>
              <a:path w="689712" h="702485">
                <a:moveTo>
                  <a:pt x="0" y="0"/>
                </a:moveTo>
                <a:lnTo>
                  <a:pt x="689713" y="0"/>
                </a:lnTo>
                <a:lnTo>
                  <a:pt x="689713" y="702485"/>
                </a:lnTo>
                <a:lnTo>
                  <a:pt x="0" y="702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09800" y="2380317"/>
            <a:ext cx="4144775" cy="5526366"/>
          </a:xfrm>
          <a:custGeom>
            <a:avLst/>
            <a:gdLst/>
            <a:ahLst/>
            <a:cxnLst/>
            <a:rect l="l" t="t" r="r" b="b"/>
            <a:pathLst>
              <a:path w="4144775" h="5526366">
                <a:moveTo>
                  <a:pt x="0" y="0"/>
                </a:moveTo>
                <a:lnTo>
                  <a:pt x="4144775" y="0"/>
                </a:lnTo>
                <a:lnTo>
                  <a:pt x="4144775" y="5526366"/>
                </a:lnTo>
                <a:lnTo>
                  <a:pt x="0" y="5526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21970" y="2380317"/>
            <a:ext cx="3275818" cy="5534615"/>
          </a:xfrm>
          <a:custGeom>
            <a:avLst/>
            <a:gdLst/>
            <a:ahLst/>
            <a:cxnLst/>
            <a:rect l="l" t="t" r="r" b="b"/>
            <a:pathLst>
              <a:path w="3275818" h="5534615">
                <a:moveTo>
                  <a:pt x="0" y="0"/>
                </a:moveTo>
                <a:lnTo>
                  <a:pt x="3275818" y="0"/>
                </a:lnTo>
                <a:lnTo>
                  <a:pt x="3275818" y="5534615"/>
                </a:lnTo>
                <a:lnTo>
                  <a:pt x="0" y="5534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09800" y="828514"/>
            <a:ext cx="942433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 spc="-70">
                <a:solidFill>
                  <a:srgbClr val="000000"/>
                </a:solidFill>
                <a:latin typeface="Clear Sans Bold"/>
              </a:rPr>
              <a:t>Ladder Usage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75996" y="2323167"/>
            <a:ext cx="5991091" cy="1545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715" lvl="1" indent="-318358">
              <a:lnSpc>
                <a:spcPts val="4128"/>
              </a:lnSpc>
              <a:buFont typeface="Arial"/>
              <a:buChar char="•"/>
            </a:pPr>
            <a:r>
              <a:rPr lang="en-US" sz="2949" spc="58">
                <a:solidFill>
                  <a:srgbClr val="000000"/>
                </a:solidFill>
                <a:latin typeface="Clear Sans"/>
              </a:rPr>
              <a:t>3 points of contact at all times</a:t>
            </a:r>
          </a:p>
          <a:p>
            <a:pPr marL="636715" lvl="1" indent="-318358">
              <a:lnSpc>
                <a:spcPts val="4128"/>
              </a:lnSpc>
              <a:buFont typeface="Arial"/>
              <a:buChar char="•"/>
            </a:pPr>
            <a:r>
              <a:rPr lang="en-US" sz="2949" spc="58">
                <a:solidFill>
                  <a:srgbClr val="000000"/>
                </a:solidFill>
                <a:latin typeface="Clear Sans"/>
              </a:rPr>
              <a:t>Ladder in Use Signage</a:t>
            </a:r>
          </a:p>
          <a:p>
            <a:pPr marL="636715" lvl="1" indent="-318358">
              <a:lnSpc>
                <a:spcPts val="4128"/>
              </a:lnSpc>
              <a:spcBef>
                <a:spcPct val="0"/>
              </a:spcBef>
              <a:buFont typeface="Arial"/>
              <a:buChar char="•"/>
            </a:pPr>
            <a:r>
              <a:rPr lang="en-US" sz="2949" spc="58">
                <a:solidFill>
                  <a:srgbClr val="000000"/>
                </a:solidFill>
                <a:latin typeface="Clear Sans"/>
              </a:rPr>
              <a:t>Over 6ft needs fall protection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760</Words>
  <Application>Microsoft Office PowerPoint</Application>
  <PresentationFormat>Custom</PresentationFormat>
  <Paragraphs>147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Clear Sans Bold</vt:lpstr>
      <vt:lpstr>Inter Bold</vt:lpstr>
      <vt:lpstr>Hammersmith One</vt:lpstr>
      <vt:lpstr>Clear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Pentagon Yearly Training Refresher</dc:title>
  <cp:lastModifiedBy>Bryan Funk</cp:lastModifiedBy>
  <cp:revision>3</cp:revision>
  <dcterms:created xsi:type="dcterms:W3CDTF">2006-08-16T00:00:00Z</dcterms:created>
  <dcterms:modified xsi:type="dcterms:W3CDTF">2024-02-08T14:33:39Z</dcterms:modified>
  <dc:identifier>DAF7px7tDok</dc:identifier>
</cp:coreProperties>
</file>