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76" r:id="rId5"/>
    <p:sldId id="258" r:id="rId6"/>
    <p:sldId id="259" r:id="rId7"/>
    <p:sldId id="260" r:id="rId8"/>
    <p:sldId id="261" r:id="rId9"/>
    <p:sldId id="262" r:id="rId10"/>
    <p:sldId id="263" r:id="rId11"/>
    <p:sldId id="264" r:id="rId12"/>
    <p:sldId id="265" r:id="rId13"/>
    <p:sldId id="266" r:id="rId14"/>
    <p:sldId id="275" r:id="rId15"/>
    <p:sldId id="268" r:id="rId16"/>
    <p:sldId id="269" r:id="rId17"/>
    <p:sldId id="274" r:id="rId18"/>
    <p:sldId id="277" r:id="rId19"/>
    <p:sldId id="270" r:id="rId20"/>
    <p:sldId id="273" r:id="rId21"/>
    <p:sldId id="272" r:id="rId22"/>
    <p:sldId id="278" r:id="rId23"/>
    <p:sldId id="271" r:id="rId24"/>
    <p:sldId id="28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0" autoAdjust="0"/>
    <p:restoredTop sz="94660"/>
  </p:normalViewPr>
  <p:slideViewPr>
    <p:cSldViewPr snapToGrid="0">
      <p:cViewPr varScale="1">
        <p:scale>
          <a:sx n="95" d="100"/>
          <a:sy n="95" d="100"/>
        </p:scale>
        <p:origin x="3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3686-3AA6-91A2-90AE-C70678B65F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BD5E2-D8CB-AA6C-EA6F-5B26138F3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8AE327-C2B8-25D4-5FAA-A10A3F3A4734}"/>
              </a:ext>
            </a:extLst>
          </p:cNvPr>
          <p:cNvSpPr>
            <a:spLocks noGrp="1"/>
          </p:cNvSpPr>
          <p:nvPr>
            <p:ph type="dt" sz="half" idx="10"/>
          </p:nvPr>
        </p:nvSpPr>
        <p:spPr/>
        <p:txBody>
          <a:bodyPr/>
          <a:lstStyle/>
          <a:p>
            <a:fld id="{1C1AFCCF-FDFD-4A0D-B0C0-A393FB1FF19F}" type="datetimeFigureOut">
              <a:rPr lang="en-US" smtClean="0"/>
              <a:t>3/21/2024</a:t>
            </a:fld>
            <a:endParaRPr lang="en-US"/>
          </a:p>
        </p:txBody>
      </p:sp>
      <p:sp>
        <p:nvSpPr>
          <p:cNvPr id="5" name="Footer Placeholder 4">
            <a:extLst>
              <a:ext uri="{FF2B5EF4-FFF2-40B4-BE49-F238E27FC236}">
                <a16:creationId xmlns:a16="http://schemas.microsoft.com/office/drawing/2014/main" id="{00C510CE-5B75-7DCE-3461-8D885C7DB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ABF14-7CCA-AA80-9FFE-765A34536D53}"/>
              </a:ext>
            </a:extLst>
          </p:cNvPr>
          <p:cNvSpPr>
            <a:spLocks noGrp="1"/>
          </p:cNvSpPr>
          <p:nvPr>
            <p:ph type="sldNum" sz="quarter" idx="12"/>
          </p:nvPr>
        </p:nvSpPr>
        <p:spPr/>
        <p:txBody>
          <a:bodyPr/>
          <a:lstStyle/>
          <a:p>
            <a:fld id="{8EA36691-B968-4C9F-AE38-93BC8EE78646}" type="slidenum">
              <a:rPr lang="en-US" smtClean="0"/>
              <a:t>‹#›</a:t>
            </a:fld>
            <a:endParaRPr lang="en-US"/>
          </a:p>
        </p:txBody>
      </p:sp>
    </p:spTree>
    <p:extLst>
      <p:ext uri="{BB962C8B-B14F-4D97-AF65-F5344CB8AC3E}">
        <p14:creationId xmlns:p14="http://schemas.microsoft.com/office/powerpoint/2010/main" val="1201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F606-C42F-7F8E-3787-9726EE2186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E6CF61-D1A9-9E62-110E-D1F376EEB2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E1AFB-5C77-A02F-AD7F-9ACA1DDB77ED}"/>
              </a:ext>
            </a:extLst>
          </p:cNvPr>
          <p:cNvSpPr>
            <a:spLocks noGrp="1"/>
          </p:cNvSpPr>
          <p:nvPr>
            <p:ph type="dt" sz="half" idx="10"/>
          </p:nvPr>
        </p:nvSpPr>
        <p:spPr/>
        <p:txBody>
          <a:bodyPr/>
          <a:lstStyle/>
          <a:p>
            <a:fld id="{1C1AFCCF-FDFD-4A0D-B0C0-A393FB1FF19F}" type="datetimeFigureOut">
              <a:rPr lang="en-US" smtClean="0"/>
              <a:t>3/21/2024</a:t>
            </a:fld>
            <a:endParaRPr lang="en-US"/>
          </a:p>
        </p:txBody>
      </p:sp>
      <p:sp>
        <p:nvSpPr>
          <p:cNvPr id="5" name="Footer Placeholder 4">
            <a:extLst>
              <a:ext uri="{FF2B5EF4-FFF2-40B4-BE49-F238E27FC236}">
                <a16:creationId xmlns:a16="http://schemas.microsoft.com/office/drawing/2014/main" id="{745715E4-5688-7329-E7DE-7EF7958C6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D64F0-3ECB-0B43-4E2E-DAE92D148E01}"/>
              </a:ext>
            </a:extLst>
          </p:cNvPr>
          <p:cNvSpPr>
            <a:spLocks noGrp="1"/>
          </p:cNvSpPr>
          <p:nvPr>
            <p:ph type="sldNum" sz="quarter" idx="12"/>
          </p:nvPr>
        </p:nvSpPr>
        <p:spPr/>
        <p:txBody>
          <a:bodyPr/>
          <a:lstStyle/>
          <a:p>
            <a:fld id="{8EA36691-B968-4C9F-AE38-93BC8EE78646}" type="slidenum">
              <a:rPr lang="en-US" smtClean="0"/>
              <a:t>‹#›</a:t>
            </a:fld>
            <a:endParaRPr lang="en-US"/>
          </a:p>
        </p:txBody>
      </p:sp>
    </p:spTree>
    <p:extLst>
      <p:ext uri="{BB962C8B-B14F-4D97-AF65-F5344CB8AC3E}">
        <p14:creationId xmlns:p14="http://schemas.microsoft.com/office/powerpoint/2010/main" val="139899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2B29E2-A30C-CFAE-BB8D-23C02E2A0B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4F74E0-51EE-1D50-4D6A-10F1EE0D0F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6A58F-A8FA-C790-31AC-EA3B9B90B708}"/>
              </a:ext>
            </a:extLst>
          </p:cNvPr>
          <p:cNvSpPr>
            <a:spLocks noGrp="1"/>
          </p:cNvSpPr>
          <p:nvPr>
            <p:ph type="dt" sz="half" idx="10"/>
          </p:nvPr>
        </p:nvSpPr>
        <p:spPr/>
        <p:txBody>
          <a:bodyPr/>
          <a:lstStyle/>
          <a:p>
            <a:fld id="{1C1AFCCF-FDFD-4A0D-B0C0-A393FB1FF19F}" type="datetimeFigureOut">
              <a:rPr lang="en-US" smtClean="0"/>
              <a:t>3/21/2024</a:t>
            </a:fld>
            <a:endParaRPr lang="en-US"/>
          </a:p>
        </p:txBody>
      </p:sp>
      <p:sp>
        <p:nvSpPr>
          <p:cNvPr id="5" name="Footer Placeholder 4">
            <a:extLst>
              <a:ext uri="{FF2B5EF4-FFF2-40B4-BE49-F238E27FC236}">
                <a16:creationId xmlns:a16="http://schemas.microsoft.com/office/drawing/2014/main" id="{70F47520-3F0F-234A-D89D-BA3B271A1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A054C-D62F-1F89-5CE9-77106D8B0898}"/>
              </a:ext>
            </a:extLst>
          </p:cNvPr>
          <p:cNvSpPr>
            <a:spLocks noGrp="1"/>
          </p:cNvSpPr>
          <p:nvPr>
            <p:ph type="sldNum" sz="quarter" idx="12"/>
          </p:nvPr>
        </p:nvSpPr>
        <p:spPr/>
        <p:txBody>
          <a:bodyPr/>
          <a:lstStyle/>
          <a:p>
            <a:fld id="{8EA36691-B968-4C9F-AE38-93BC8EE78646}" type="slidenum">
              <a:rPr lang="en-US" smtClean="0"/>
              <a:t>‹#›</a:t>
            </a:fld>
            <a:endParaRPr lang="en-US"/>
          </a:p>
        </p:txBody>
      </p:sp>
    </p:spTree>
    <p:extLst>
      <p:ext uri="{BB962C8B-B14F-4D97-AF65-F5344CB8AC3E}">
        <p14:creationId xmlns:p14="http://schemas.microsoft.com/office/powerpoint/2010/main" val="17753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9879-9E64-7181-B6E0-B4EAFF515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E526D-4C9D-5744-AC9B-0158908FC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DA8C4-8BBC-D091-649A-41B7EC841880}"/>
              </a:ext>
            </a:extLst>
          </p:cNvPr>
          <p:cNvSpPr>
            <a:spLocks noGrp="1"/>
          </p:cNvSpPr>
          <p:nvPr>
            <p:ph type="dt" sz="half" idx="10"/>
          </p:nvPr>
        </p:nvSpPr>
        <p:spPr/>
        <p:txBody>
          <a:bodyPr/>
          <a:lstStyle/>
          <a:p>
            <a:fld id="{1C1AFCCF-FDFD-4A0D-B0C0-A393FB1FF19F}" type="datetimeFigureOut">
              <a:rPr lang="en-US" smtClean="0"/>
              <a:t>3/21/2024</a:t>
            </a:fld>
            <a:endParaRPr lang="en-US"/>
          </a:p>
        </p:txBody>
      </p:sp>
      <p:sp>
        <p:nvSpPr>
          <p:cNvPr id="5" name="Footer Placeholder 4">
            <a:extLst>
              <a:ext uri="{FF2B5EF4-FFF2-40B4-BE49-F238E27FC236}">
                <a16:creationId xmlns:a16="http://schemas.microsoft.com/office/drawing/2014/main" id="{DA68D923-130D-B71A-6326-EACA9027A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CD866-4C41-28A5-99F1-37B5EC37C849}"/>
              </a:ext>
            </a:extLst>
          </p:cNvPr>
          <p:cNvSpPr>
            <a:spLocks noGrp="1"/>
          </p:cNvSpPr>
          <p:nvPr>
            <p:ph type="sldNum" sz="quarter" idx="12"/>
          </p:nvPr>
        </p:nvSpPr>
        <p:spPr/>
        <p:txBody>
          <a:bodyPr/>
          <a:lstStyle/>
          <a:p>
            <a:fld id="{8EA36691-B968-4C9F-AE38-93BC8EE78646}" type="slidenum">
              <a:rPr lang="en-US" smtClean="0"/>
              <a:t>‹#›</a:t>
            </a:fld>
            <a:endParaRPr lang="en-US"/>
          </a:p>
        </p:txBody>
      </p:sp>
    </p:spTree>
    <p:extLst>
      <p:ext uri="{BB962C8B-B14F-4D97-AF65-F5344CB8AC3E}">
        <p14:creationId xmlns:p14="http://schemas.microsoft.com/office/powerpoint/2010/main" val="125701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34E0-7481-756C-7D8B-6EFABF1A95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7A707B-9806-4FC7-21B3-590F6C1FBB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E71158-A528-49D1-F810-4A65EFDD2262}"/>
              </a:ext>
            </a:extLst>
          </p:cNvPr>
          <p:cNvSpPr>
            <a:spLocks noGrp="1"/>
          </p:cNvSpPr>
          <p:nvPr>
            <p:ph type="dt" sz="half" idx="10"/>
          </p:nvPr>
        </p:nvSpPr>
        <p:spPr/>
        <p:txBody>
          <a:bodyPr/>
          <a:lstStyle/>
          <a:p>
            <a:fld id="{1C1AFCCF-FDFD-4A0D-B0C0-A393FB1FF19F}" type="datetimeFigureOut">
              <a:rPr lang="en-US" smtClean="0"/>
              <a:t>3/21/2024</a:t>
            </a:fld>
            <a:endParaRPr lang="en-US"/>
          </a:p>
        </p:txBody>
      </p:sp>
      <p:sp>
        <p:nvSpPr>
          <p:cNvPr id="5" name="Footer Placeholder 4">
            <a:extLst>
              <a:ext uri="{FF2B5EF4-FFF2-40B4-BE49-F238E27FC236}">
                <a16:creationId xmlns:a16="http://schemas.microsoft.com/office/drawing/2014/main" id="{D7437AB0-69FF-A0F9-FFAE-31775B6FA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1697B-A7B2-259A-7E5A-326542AE43AE}"/>
              </a:ext>
            </a:extLst>
          </p:cNvPr>
          <p:cNvSpPr>
            <a:spLocks noGrp="1"/>
          </p:cNvSpPr>
          <p:nvPr>
            <p:ph type="sldNum" sz="quarter" idx="12"/>
          </p:nvPr>
        </p:nvSpPr>
        <p:spPr/>
        <p:txBody>
          <a:bodyPr/>
          <a:lstStyle/>
          <a:p>
            <a:fld id="{8EA36691-B968-4C9F-AE38-93BC8EE78646}" type="slidenum">
              <a:rPr lang="en-US" smtClean="0"/>
              <a:t>‹#›</a:t>
            </a:fld>
            <a:endParaRPr lang="en-US"/>
          </a:p>
        </p:txBody>
      </p:sp>
    </p:spTree>
    <p:extLst>
      <p:ext uri="{BB962C8B-B14F-4D97-AF65-F5344CB8AC3E}">
        <p14:creationId xmlns:p14="http://schemas.microsoft.com/office/powerpoint/2010/main" val="318902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542E-295B-BAA2-46C3-FF30F41B7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DBEBA0-24F4-BB83-36F6-20033A872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9C78F-C6D1-E1E1-C21B-ECCBE562F1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2EC07A-1DB5-532C-930B-ED0A8D6C08E3}"/>
              </a:ext>
            </a:extLst>
          </p:cNvPr>
          <p:cNvSpPr>
            <a:spLocks noGrp="1"/>
          </p:cNvSpPr>
          <p:nvPr>
            <p:ph type="dt" sz="half" idx="10"/>
          </p:nvPr>
        </p:nvSpPr>
        <p:spPr/>
        <p:txBody>
          <a:bodyPr/>
          <a:lstStyle/>
          <a:p>
            <a:fld id="{1C1AFCCF-FDFD-4A0D-B0C0-A393FB1FF19F}" type="datetimeFigureOut">
              <a:rPr lang="en-US" smtClean="0"/>
              <a:t>3/21/2024</a:t>
            </a:fld>
            <a:endParaRPr lang="en-US"/>
          </a:p>
        </p:txBody>
      </p:sp>
      <p:sp>
        <p:nvSpPr>
          <p:cNvPr id="6" name="Footer Placeholder 5">
            <a:extLst>
              <a:ext uri="{FF2B5EF4-FFF2-40B4-BE49-F238E27FC236}">
                <a16:creationId xmlns:a16="http://schemas.microsoft.com/office/drawing/2014/main" id="{57EE165D-5C30-7A44-4F9E-ABBD9F2B0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D7B7A-E47F-7765-F210-5353D075A979}"/>
              </a:ext>
            </a:extLst>
          </p:cNvPr>
          <p:cNvSpPr>
            <a:spLocks noGrp="1"/>
          </p:cNvSpPr>
          <p:nvPr>
            <p:ph type="sldNum" sz="quarter" idx="12"/>
          </p:nvPr>
        </p:nvSpPr>
        <p:spPr/>
        <p:txBody>
          <a:bodyPr/>
          <a:lstStyle/>
          <a:p>
            <a:fld id="{8EA36691-B968-4C9F-AE38-93BC8EE78646}" type="slidenum">
              <a:rPr lang="en-US" smtClean="0"/>
              <a:t>‹#›</a:t>
            </a:fld>
            <a:endParaRPr lang="en-US"/>
          </a:p>
        </p:txBody>
      </p:sp>
    </p:spTree>
    <p:extLst>
      <p:ext uri="{BB962C8B-B14F-4D97-AF65-F5344CB8AC3E}">
        <p14:creationId xmlns:p14="http://schemas.microsoft.com/office/powerpoint/2010/main" val="164020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030E-0DF6-D74F-FC84-51C8E47AB0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BDCEC6-1B3B-79C2-87ED-B3106988B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FE911-255C-84E2-84F1-5D88D4FC2D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481860-517E-8E5B-F653-878D62066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226D5-1C43-778B-DA42-8D31DC5B8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870CC0-093A-23E0-2806-BA2B8011C2B4}"/>
              </a:ext>
            </a:extLst>
          </p:cNvPr>
          <p:cNvSpPr>
            <a:spLocks noGrp="1"/>
          </p:cNvSpPr>
          <p:nvPr>
            <p:ph type="dt" sz="half" idx="10"/>
          </p:nvPr>
        </p:nvSpPr>
        <p:spPr/>
        <p:txBody>
          <a:bodyPr/>
          <a:lstStyle/>
          <a:p>
            <a:fld id="{1C1AFCCF-FDFD-4A0D-B0C0-A393FB1FF19F}" type="datetimeFigureOut">
              <a:rPr lang="en-US" smtClean="0"/>
              <a:t>3/21/2024</a:t>
            </a:fld>
            <a:endParaRPr lang="en-US"/>
          </a:p>
        </p:txBody>
      </p:sp>
      <p:sp>
        <p:nvSpPr>
          <p:cNvPr id="8" name="Footer Placeholder 7">
            <a:extLst>
              <a:ext uri="{FF2B5EF4-FFF2-40B4-BE49-F238E27FC236}">
                <a16:creationId xmlns:a16="http://schemas.microsoft.com/office/drawing/2014/main" id="{23715D43-0D55-7E68-AC13-C83E31BBD0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409663-6F4F-3981-FCFE-267743EDCBE3}"/>
              </a:ext>
            </a:extLst>
          </p:cNvPr>
          <p:cNvSpPr>
            <a:spLocks noGrp="1"/>
          </p:cNvSpPr>
          <p:nvPr>
            <p:ph type="sldNum" sz="quarter" idx="12"/>
          </p:nvPr>
        </p:nvSpPr>
        <p:spPr/>
        <p:txBody>
          <a:bodyPr/>
          <a:lstStyle/>
          <a:p>
            <a:fld id="{8EA36691-B968-4C9F-AE38-93BC8EE78646}" type="slidenum">
              <a:rPr lang="en-US" smtClean="0"/>
              <a:t>‹#›</a:t>
            </a:fld>
            <a:endParaRPr lang="en-US"/>
          </a:p>
        </p:txBody>
      </p:sp>
    </p:spTree>
    <p:extLst>
      <p:ext uri="{BB962C8B-B14F-4D97-AF65-F5344CB8AC3E}">
        <p14:creationId xmlns:p14="http://schemas.microsoft.com/office/powerpoint/2010/main" val="121904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537A-0AF2-8573-A940-FFC72FB71A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18CA4F-3CC0-42DE-5671-6ED3796B0C57}"/>
              </a:ext>
            </a:extLst>
          </p:cNvPr>
          <p:cNvSpPr>
            <a:spLocks noGrp="1"/>
          </p:cNvSpPr>
          <p:nvPr>
            <p:ph type="dt" sz="half" idx="10"/>
          </p:nvPr>
        </p:nvSpPr>
        <p:spPr/>
        <p:txBody>
          <a:bodyPr/>
          <a:lstStyle/>
          <a:p>
            <a:fld id="{1C1AFCCF-FDFD-4A0D-B0C0-A393FB1FF19F}" type="datetimeFigureOut">
              <a:rPr lang="en-US" smtClean="0"/>
              <a:t>3/21/2024</a:t>
            </a:fld>
            <a:endParaRPr lang="en-US"/>
          </a:p>
        </p:txBody>
      </p:sp>
      <p:sp>
        <p:nvSpPr>
          <p:cNvPr id="4" name="Footer Placeholder 3">
            <a:extLst>
              <a:ext uri="{FF2B5EF4-FFF2-40B4-BE49-F238E27FC236}">
                <a16:creationId xmlns:a16="http://schemas.microsoft.com/office/drawing/2014/main" id="{D8EDCA77-FEDD-705D-B420-C9165C6DA1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3442A9-FEC8-97CD-4AFE-A25ED85F0ABB}"/>
              </a:ext>
            </a:extLst>
          </p:cNvPr>
          <p:cNvSpPr>
            <a:spLocks noGrp="1"/>
          </p:cNvSpPr>
          <p:nvPr>
            <p:ph type="sldNum" sz="quarter" idx="12"/>
          </p:nvPr>
        </p:nvSpPr>
        <p:spPr/>
        <p:txBody>
          <a:bodyPr/>
          <a:lstStyle/>
          <a:p>
            <a:fld id="{8EA36691-B968-4C9F-AE38-93BC8EE78646}" type="slidenum">
              <a:rPr lang="en-US" smtClean="0"/>
              <a:t>‹#›</a:t>
            </a:fld>
            <a:endParaRPr lang="en-US"/>
          </a:p>
        </p:txBody>
      </p:sp>
    </p:spTree>
    <p:extLst>
      <p:ext uri="{BB962C8B-B14F-4D97-AF65-F5344CB8AC3E}">
        <p14:creationId xmlns:p14="http://schemas.microsoft.com/office/powerpoint/2010/main" val="279414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25B5C-38B7-857B-041E-B5B153ADE630}"/>
              </a:ext>
            </a:extLst>
          </p:cNvPr>
          <p:cNvSpPr>
            <a:spLocks noGrp="1"/>
          </p:cNvSpPr>
          <p:nvPr>
            <p:ph type="dt" sz="half" idx="10"/>
          </p:nvPr>
        </p:nvSpPr>
        <p:spPr/>
        <p:txBody>
          <a:bodyPr/>
          <a:lstStyle/>
          <a:p>
            <a:fld id="{1C1AFCCF-FDFD-4A0D-B0C0-A393FB1FF19F}" type="datetimeFigureOut">
              <a:rPr lang="en-US" smtClean="0"/>
              <a:t>3/21/2024</a:t>
            </a:fld>
            <a:endParaRPr lang="en-US"/>
          </a:p>
        </p:txBody>
      </p:sp>
      <p:sp>
        <p:nvSpPr>
          <p:cNvPr id="3" name="Footer Placeholder 2">
            <a:extLst>
              <a:ext uri="{FF2B5EF4-FFF2-40B4-BE49-F238E27FC236}">
                <a16:creationId xmlns:a16="http://schemas.microsoft.com/office/drawing/2014/main" id="{102A988C-4058-3F3F-AB58-81B92B1595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952B14-0081-20F8-D570-C1380F35FD27}"/>
              </a:ext>
            </a:extLst>
          </p:cNvPr>
          <p:cNvSpPr>
            <a:spLocks noGrp="1"/>
          </p:cNvSpPr>
          <p:nvPr>
            <p:ph type="sldNum" sz="quarter" idx="12"/>
          </p:nvPr>
        </p:nvSpPr>
        <p:spPr/>
        <p:txBody>
          <a:bodyPr/>
          <a:lstStyle/>
          <a:p>
            <a:fld id="{8EA36691-B968-4C9F-AE38-93BC8EE78646}" type="slidenum">
              <a:rPr lang="en-US" smtClean="0"/>
              <a:t>‹#›</a:t>
            </a:fld>
            <a:endParaRPr lang="en-US"/>
          </a:p>
        </p:txBody>
      </p:sp>
    </p:spTree>
    <p:extLst>
      <p:ext uri="{BB962C8B-B14F-4D97-AF65-F5344CB8AC3E}">
        <p14:creationId xmlns:p14="http://schemas.microsoft.com/office/powerpoint/2010/main" val="145574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C34F-A492-56E0-56CF-CFE0D3867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8042C6-A16F-18F0-D535-2D6CDE20EF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BB535B-E57C-02D5-6180-53799A7AD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72EC3-3405-E7AF-DBA2-371CF37FC30B}"/>
              </a:ext>
            </a:extLst>
          </p:cNvPr>
          <p:cNvSpPr>
            <a:spLocks noGrp="1"/>
          </p:cNvSpPr>
          <p:nvPr>
            <p:ph type="dt" sz="half" idx="10"/>
          </p:nvPr>
        </p:nvSpPr>
        <p:spPr/>
        <p:txBody>
          <a:bodyPr/>
          <a:lstStyle/>
          <a:p>
            <a:fld id="{1C1AFCCF-FDFD-4A0D-B0C0-A393FB1FF19F}" type="datetimeFigureOut">
              <a:rPr lang="en-US" smtClean="0"/>
              <a:t>3/21/2024</a:t>
            </a:fld>
            <a:endParaRPr lang="en-US"/>
          </a:p>
        </p:txBody>
      </p:sp>
      <p:sp>
        <p:nvSpPr>
          <p:cNvPr id="6" name="Footer Placeholder 5">
            <a:extLst>
              <a:ext uri="{FF2B5EF4-FFF2-40B4-BE49-F238E27FC236}">
                <a16:creationId xmlns:a16="http://schemas.microsoft.com/office/drawing/2014/main" id="{67A7B806-7434-0B40-8876-0928D9DE2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7F393-D9C5-05A8-6A70-0C71F9CB9AC0}"/>
              </a:ext>
            </a:extLst>
          </p:cNvPr>
          <p:cNvSpPr>
            <a:spLocks noGrp="1"/>
          </p:cNvSpPr>
          <p:nvPr>
            <p:ph type="sldNum" sz="quarter" idx="12"/>
          </p:nvPr>
        </p:nvSpPr>
        <p:spPr/>
        <p:txBody>
          <a:bodyPr/>
          <a:lstStyle/>
          <a:p>
            <a:fld id="{8EA36691-B968-4C9F-AE38-93BC8EE78646}" type="slidenum">
              <a:rPr lang="en-US" smtClean="0"/>
              <a:t>‹#›</a:t>
            </a:fld>
            <a:endParaRPr lang="en-US"/>
          </a:p>
        </p:txBody>
      </p:sp>
    </p:spTree>
    <p:extLst>
      <p:ext uri="{BB962C8B-B14F-4D97-AF65-F5344CB8AC3E}">
        <p14:creationId xmlns:p14="http://schemas.microsoft.com/office/powerpoint/2010/main" val="99579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018D-32CB-02D6-0014-806567122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07C189-BBD0-C07E-920A-F491FEB26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D75F66-8E6A-DA9B-C397-713D3550D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9B75A-9DEB-30AA-7801-43B86A545AF6}"/>
              </a:ext>
            </a:extLst>
          </p:cNvPr>
          <p:cNvSpPr>
            <a:spLocks noGrp="1"/>
          </p:cNvSpPr>
          <p:nvPr>
            <p:ph type="dt" sz="half" idx="10"/>
          </p:nvPr>
        </p:nvSpPr>
        <p:spPr/>
        <p:txBody>
          <a:bodyPr/>
          <a:lstStyle/>
          <a:p>
            <a:fld id="{1C1AFCCF-FDFD-4A0D-B0C0-A393FB1FF19F}" type="datetimeFigureOut">
              <a:rPr lang="en-US" smtClean="0"/>
              <a:t>3/21/2024</a:t>
            </a:fld>
            <a:endParaRPr lang="en-US"/>
          </a:p>
        </p:txBody>
      </p:sp>
      <p:sp>
        <p:nvSpPr>
          <p:cNvPr id="6" name="Footer Placeholder 5">
            <a:extLst>
              <a:ext uri="{FF2B5EF4-FFF2-40B4-BE49-F238E27FC236}">
                <a16:creationId xmlns:a16="http://schemas.microsoft.com/office/drawing/2014/main" id="{1F5133B7-A3E2-6B7A-2422-E1A0BDC01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59647-960C-ED4F-3484-8F3712729AA3}"/>
              </a:ext>
            </a:extLst>
          </p:cNvPr>
          <p:cNvSpPr>
            <a:spLocks noGrp="1"/>
          </p:cNvSpPr>
          <p:nvPr>
            <p:ph type="sldNum" sz="quarter" idx="12"/>
          </p:nvPr>
        </p:nvSpPr>
        <p:spPr/>
        <p:txBody>
          <a:bodyPr/>
          <a:lstStyle/>
          <a:p>
            <a:fld id="{8EA36691-B968-4C9F-AE38-93BC8EE78646}" type="slidenum">
              <a:rPr lang="en-US" smtClean="0"/>
              <a:t>‹#›</a:t>
            </a:fld>
            <a:endParaRPr lang="en-US"/>
          </a:p>
        </p:txBody>
      </p:sp>
    </p:spTree>
    <p:extLst>
      <p:ext uri="{BB962C8B-B14F-4D97-AF65-F5344CB8AC3E}">
        <p14:creationId xmlns:p14="http://schemas.microsoft.com/office/powerpoint/2010/main" val="118956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9C99F4-C054-5E91-801E-2288215E81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3865A5-E46C-B166-E280-C76AFC5570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57762-DC4B-DAD4-A2D4-480B6C72B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1AFCCF-FDFD-4A0D-B0C0-A393FB1FF19F}" type="datetimeFigureOut">
              <a:rPr lang="en-US" smtClean="0"/>
              <a:t>3/21/2024</a:t>
            </a:fld>
            <a:endParaRPr lang="en-US"/>
          </a:p>
        </p:txBody>
      </p:sp>
      <p:sp>
        <p:nvSpPr>
          <p:cNvPr id="5" name="Footer Placeholder 4">
            <a:extLst>
              <a:ext uri="{FF2B5EF4-FFF2-40B4-BE49-F238E27FC236}">
                <a16:creationId xmlns:a16="http://schemas.microsoft.com/office/drawing/2014/main" id="{E72182B3-87CC-C79E-8F40-295F96F578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602A38-29A3-CA53-7768-F23B1CC6E4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A36691-B968-4C9F-AE38-93BC8EE78646}" type="slidenum">
              <a:rPr lang="en-US" smtClean="0"/>
              <a:t>‹#›</a:t>
            </a:fld>
            <a:endParaRPr lang="en-US"/>
          </a:p>
        </p:txBody>
      </p:sp>
    </p:spTree>
    <p:extLst>
      <p:ext uri="{BB962C8B-B14F-4D97-AF65-F5344CB8AC3E}">
        <p14:creationId xmlns:p14="http://schemas.microsoft.com/office/powerpoint/2010/main" val="113105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ngimg.com/download/27228"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65DC-6DE2-888F-398D-B984A423F194}"/>
              </a:ext>
            </a:extLst>
          </p:cNvPr>
          <p:cNvSpPr>
            <a:spLocks noGrp="1"/>
          </p:cNvSpPr>
          <p:nvPr>
            <p:ph type="ctrTitle"/>
          </p:nvPr>
        </p:nvSpPr>
        <p:spPr/>
        <p:txBody>
          <a:bodyPr/>
          <a:lstStyle/>
          <a:p>
            <a:br>
              <a:rPr lang="en-US" dirty="0"/>
            </a:br>
            <a:endParaRPr lang="en-US" dirty="0"/>
          </a:p>
        </p:txBody>
      </p:sp>
      <p:pic>
        <p:nvPicPr>
          <p:cNvPr id="4" name="Picture 3" descr="A logo with text on it&#10;&#10;Description automatically generated">
            <a:extLst>
              <a:ext uri="{FF2B5EF4-FFF2-40B4-BE49-F238E27FC236}">
                <a16:creationId xmlns:a16="http://schemas.microsoft.com/office/drawing/2014/main" id="{28EA4E21-08C7-084C-FE39-1BC951058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436378" y="804822"/>
            <a:ext cx="4942280" cy="4942280"/>
          </a:xfrm>
          <a:prstGeom prst="rect">
            <a:avLst/>
          </a:prstGeom>
          <a:noFill/>
        </p:spPr>
      </p:pic>
    </p:spTree>
    <p:extLst>
      <p:ext uri="{BB962C8B-B14F-4D97-AF65-F5344CB8AC3E}">
        <p14:creationId xmlns:p14="http://schemas.microsoft.com/office/powerpoint/2010/main" val="137596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F59D-594B-C0F1-AB74-536CBFA06BFE}"/>
              </a:ext>
            </a:extLst>
          </p:cNvPr>
          <p:cNvSpPr>
            <a:spLocks noGrp="1"/>
          </p:cNvSpPr>
          <p:nvPr>
            <p:ph type="title"/>
          </p:nvPr>
        </p:nvSpPr>
        <p:spPr/>
        <p:txBody>
          <a:bodyPr>
            <a:normAutofit fontScale="90000"/>
          </a:bodyPr>
          <a:lstStyle/>
          <a:p>
            <a:pPr marL="0" marR="0" algn="ctr">
              <a:lnSpc>
                <a:spcPct val="107000"/>
              </a:lnSpc>
              <a:spcBef>
                <a:spcPts val="0"/>
              </a:spcBef>
              <a:spcAft>
                <a:spcPts val="0"/>
              </a:spcAft>
            </a:pPr>
            <a:br>
              <a:rPr lang="en-US" sz="4400" b="1" u="sng" kern="100" dirty="0">
                <a:effectLst/>
                <a:latin typeface="Calibri" panose="020F0502020204030204" pitchFamily="34" charset="0"/>
                <a:ea typeface="Calibri" panose="020F0502020204030204" pitchFamily="34" charset="0"/>
                <a:cs typeface="Times New Roman" panose="02020603050405020304" pitchFamily="18" charset="0"/>
              </a:rPr>
            </a:br>
            <a:r>
              <a:rPr lang="en-US" sz="4400" b="1" u="sng" kern="100" dirty="0">
                <a:solidFill>
                  <a:schemeClr val="accent2"/>
                </a:solidFill>
                <a:effectLst/>
                <a:latin typeface="Arial Black" panose="020B0A04020102020204" pitchFamily="34" charset="0"/>
                <a:ea typeface="Calibri" panose="020F0502020204030204" pitchFamily="34" charset="0"/>
                <a:cs typeface="Times New Roman" panose="02020603050405020304" pitchFamily="18" charset="0"/>
              </a:rPr>
              <a:t>How can Pentagon Employees build trust through accountability:</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EFA6FCE-6C74-72BB-A0AE-91B0F750AC6F}"/>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 say what I mean, and I mean what I say.</a:t>
            </a: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 listen to understand a situation fully before given advice.</a:t>
            </a: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 don’t cover up, justify, or blame when I make a mistake.</a:t>
            </a: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 don’t simply apologize; I make amends when I make a mistake.</a:t>
            </a: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 keep every commitment I make.</a:t>
            </a: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 show trust to earn trust. </a:t>
            </a: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 listen carefully without being defensive.</a:t>
            </a:r>
          </a:p>
          <a:p>
            <a:endParaRPr lang="en-US" dirty="0"/>
          </a:p>
        </p:txBody>
      </p:sp>
    </p:spTree>
    <p:extLst>
      <p:ext uri="{BB962C8B-B14F-4D97-AF65-F5344CB8AC3E}">
        <p14:creationId xmlns:p14="http://schemas.microsoft.com/office/powerpoint/2010/main" val="1913574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7B34-A438-0968-1F38-6C71AF10D3D9}"/>
              </a:ext>
            </a:extLst>
          </p:cNvPr>
          <p:cNvSpPr>
            <a:spLocks noGrp="1"/>
          </p:cNvSpPr>
          <p:nvPr>
            <p:ph type="title"/>
          </p:nvPr>
        </p:nvSpPr>
        <p:spPr/>
        <p:txBody>
          <a:bodyPr>
            <a:normAutofit/>
          </a:bodyPr>
          <a:lstStyle/>
          <a:p>
            <a:pPr algn="ctr"/>
            <a:r>
              <a:rPr lang="en-US" sz="3600" b="1" u="sng" dirty="0">
                <a:solidFill>
                  <a:schemeClr val="accent2"/>
                </a:solidFill>
                <a:latin typeface="Arial Black" panose="020B0A04020102020204" pitchFamily="34" charset="0"/>
              </a:rPr>
              <a:t>TSG ACCOUNTABILITY PROGRAM</a:t>
            </a:r>
          </a:p>
        </p:txBody>
      </p:sp>
      <p:sp>
        <p:nvSpPr>
          <p:cNvPr id="3" name="Content Placeholder 2">
            <a:extLst>
              <a:ext uri="{FF2B5EF4-FFF2-40B4-BE49-F238E27FC236}">
                <a16:creationId xmlns:a16="http://schemas.microsoft.com/office/drawing/2014/main" id="{CAC7C583-2963-B813-3FA4-09E1E2E21E67}"/>
              </a:ext>
            </a:extLst>
          </p:cNvPr>
          <p:cNvSpPr>
            <a:spLocks noGrp="1"/>
          </p:cNvSpPr>
          <p:nvPr>
            <p:ph idx="1"/>
          </p:nvPr>
        </p:nvSpPr>
        <p:spPr/>
        <p:txBody>
          <a:bodyPr/>
          <a:lstStyle/>
          <a:p>
            <a:pPr marL="0" marR="0" indent="0">
              <a:lnSpc>
                <a:spcPct val="107000"/>
              </a:lnSpc>
              <a:spcBef>
                <a:spcPts val="0"/>
              </a:spcBef>
              <a:spcAft>
                <a:spcPts val="800"/>
              </a:spcAft>
              <a:buNone/>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Implementing a program for accountability in the workplace involves establishing clear expectations, promoting responsibility, and creating a framework for tracking and evaluating performance. Here are some key components and steps for Pentagon TSG Employee accountability program: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400"/>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1. Define Expectations: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Clearly outline expectations for each role within the organization. This includes job responsibilities, performance standards, and any specific goals or targets.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Update Job Descriptions and review with each employee (Start-April 1</a:t>
            </a:r>
            <a:r>
              <a:rPr lang="en-US" sz="2400" b="1"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8397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6984-B9A6-2D41-2A3B-3A208CEEBC32}"/>
              </a:ext>
            </a:extLst>
          </p:cNvPr>
          <p:cNvSpPr>
            <a:spLocks noGrp="1"/>
          </p:cNvSpPr>
          <p:nvPr>
            <p:ph type="title"/>
          </p:nvPr>
        </p:nvSpPr>
        <p:spPr/>
        <p:txBody>
          <a:bodyPr/>
          <a:lstStyle/>
          <a:p>
            <a:r>
              <a:rPr kumimoji="0" lang="en-US" sz="3600" b="1" i="0" u="sng" strike="noStrike" kern="1200" cap="none" spc="0" normalizeH="0" baseline="0" noProof="0" dirty="0">
                <a:ln>
                  <a:noFill/>
                </a:ln>
                <a:solidFill>
                  <a:schemeClr val="accent2"/>
                </a:solidFill>
                <a:effectLst/>
                <a:uLnTx/>
                <a:uFillTx/>
                <a:latin typeface="Arial Black" panose="020B0A04020102020204" pitchFamily="34" charset="0"/>
                <a:ea typeface="+mj-ea"/>
                <a:cs typeface="+mj-cs"/>
              </a:rPr>
              <a:t>PENTAGON ACCOUNTABILITY PROGRAM</a:t>
            </a:r>
            <a:endParaRPr lang="en-US" dirty="0">
              <a:solidFill>
                <a:schemeClr val="accent2"/>
              </a:solidFill>
            </a:endParaRPr>
          </a:p>
        </p:txBody>
      </p:sp>
      <p:sp>
        <p:nvSpPr>
          <p:cNvPr id="3" name="Content Placeholder 2">
            <a:extLst>
              <a:ext uri="{FF2B5EF4-FFF2-40B4-BE49-F238E27FC236}">
                <a16:creationId xmlns:a16="http://schemas.microsoft.com/office/drawing/2014/main" id="{4638CA39-0D6C-3415-54F6-ADEA79670E26}"/>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3200" b="1" i="1" kern="100" dirty="0">
                <a:latin typeface="Times New Roman" panose="02020603050405020304" pitchFamily="18" charset="0"/>
                <a:ea typeface="Calibri" panose="020F0502020204030204" pitchFamily="34" charset="0"/>
                <a:cs typeface="Times New Roman" panose="02020603050405020304" pitchFamily="18" charset="0"/>
              </a:rPr>
              <a:t>2. </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Communication: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Ensure effective communication of expectations. Regularly communicate goals, updates, and any changes in priorities to keep everyone informed and aligned.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 24-hour rule for response time on emails, calls, and text messages.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400"/>
              <a:buNone/>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3. Training and Development: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Provide training and development opportunities to enhance employees' skills and knowledge, ensuring they have the tools needed to meet expectations </a:t>
            </a:r>
          </a:p>
          <a:p>
            <a:pPr>
              <a:lnSpc>
                <a:spcPct val="107000"/>
              </a:lnSpc>
              <a:spcBef>
                <a:spcPts val="0"/>
              </a:spcBef>
              <a:buSzPts val="1400"/>
            </a:pP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Review at Next Month’s TSG STAC Call</a:t>
            </a:r>
            <a:endParaRPr lang="en-US" sz="2400" b="1"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4288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80628-CC20-98BB-B199-F279D1738018}"/>
              </a:ext>
            </a:extLst>
          </p:cNvPr>
          <p:cNvSpPr>
            <a:spLocks noGrp="1"/>
          </p:cNvSpPr>
          <p:nvPr>
            <p:ph type="title"/>
          </p:nvPr>
        </p:nvSpPr>
        <p:spPr/>
        <p:txBody>
          <a:bodyPr/>
          <a:lstStyle/>
          <a:p>
            <a:r>
              <a:rPr kumimoji="0" lang="en-US" sz="3600" b="1" i="0" u="sng" strike="noStrike" kern="1200" cap="none" spc="0" normalizeH="0" baseline="0" noProof="0" dirty="0">
                <a:ln>
                  <a:noFill/>
                </a:ln>
                <a:solidFill>
                  <a:schemeClr val="accent2"/>
                </a:solidFill>
                <a:effectLst/>
                <a:uLnTx/>
                <a:uFillTx/>
                <a:latin typeface="Arial Black" panose="020B0A04020102020204" pitchFamily="34" charset="0"/>
                <a:ea typeface="+mj-ea"/>
                <a:cs typeface="+mj-cs"/>
              </a:rPr>
              <a:t>PENTAGON ACCOUNTABILITY PROGRAM</a:t>
            </a:r>
            <a:endParaRPr lang="en-US" dirty="0">
              <a:solidFill>
                <a:schemeClr val="accent2"/>
              </a:solidFill>
            </a:endParaRPr>
          </a:p>
        </p:txBody>
      </p:sp>
      <p:sp>
        <p:nvSpPr>
          <p:cNvPr id="3" name="Content Placeholder 2">
            <a:extLst>
              <a:ext uri="{FF2B5EF4-FFF2-40B4-BE49-F238E27FC236}">
                <a16:creationId xmlns:a16="http://schemas.microsoft.com/office/drawing/2014/main" id="{46859735-B8E2-7114-E112-F590D360039C}"/>
              </a:ext>
            </a:extLst>
          </p:cNvPr>
          <p:cNvSpPr>
            <a:spLocks noGrp="1"/>
          </p:cNvSpPr>
          <p:nvPr>
            <p:ph idx="1"/>
          </p:nvPr>
        </p:nvSpPr>
        <p:spPr/>
        <p:txBody>
          <a:bodyPr>
            <a:normAutofit fontScale="77500" lnSpcReduction="20000"/>
          </a:bodyPr>
          <a:lstStyle/>
          <a:p>
            <a:pPr marL="0" marR="0" lvl="0" indent="0">
              <a:lnSpc>
                <a:spcPct val="107000"/>
              </a:lnSpc>
              <a:spcBef>
                <a:spcPts val="0"/>
              </a:spcBef>
              <a:spcAft>
                <a:spcPts val="0"/>
              </a:spcAft>
              <a:buSzPts val="1400"/>
              <a:buNone/>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4.  Quarterly Performance Check-Ins: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Conduct quarterly performance check-ins to discuss achievements, areas for improvement, and set new goals. When individuals have a say in their targets, they are more likely to feel a sense of ownership and accountability. This provides a formal opportunity to reinforce accountability.  Encourage employees to proactively identify and solve problems. Create a culture where challenges are viewed as opportunities for growth and improvement.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Use Pentagon Performance Check-In document (Review and put into process in April)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Bef>
                <a:spcPts val="0"/>
              </a:spcBef>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400"/>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5.  Recognition and Rewards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Implement a recognition and rewards system to acknowledge and celebrate achievements. Positive reinforcement reinforces accountability and motivates employees. Employees will be involved in the nomination and voting process.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TSG Employee of the Month Program, TSG Shout Outs, and We Care Coin Program.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46434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DB7C7-9A02-3817-58F0-B3DCD38180C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u="sng" kern="1200">
                <a:solidFill>
                  <a:srgbClr val="FFFFFF"/>
                </a:solidFill>
                <a:latin typeface="+mj-lt"/>
                <a:ea typeface="+mj-ea"/>
                <a:cs typeface="+mj-cs"/>
              </a:rPr>
              <a:t>TSG EMPLOYEE OF THE MONTH PROGRAM</a:t>
            </a:r>
            <a:endParaRPr lang="en-US" sz="3300" kern="1200">
              <a:solidFill>
                <a:srgbClr val="FFFFFF"/>
              </a:solidFill>
              <a:latin typeface="+mj-lt"/>
              <a:ea typeface="+mj-ea"/>
              <a:cs typeface="+mj-cs"/>
            </a:endParaRPr>
          </a:p>
        </p:txBody>
      </p:sp>
      <p:pic>
        <p:nvPicPr>
          <p:cNvPr id="4" name="Content Placeholder 3" descr="A logo with text on it&#10;&#10;Description automatically generated">
            <a:extLst>
              <a:ext uri="{FF2B5EF4-FFF2-40B4-BE49-F238E27FC236}">
                <a16:creationId xmlns:a16="http://schemas.microsoft.com/office/drawing/2014/main" id="{3EB6A321-3FFE-C7D8-D43D-DD873EAC4D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383296" y="643466"/>
            <a:ext cx="5568739" cy="5568739"/>
          </a:xfrm>
          <a:prstGeom prst="rect">
            <a:avLst/>
          </a:prstGeom>
          <a:noFill/>
        </p:spPr>
      </p:pic>
    </p:spTree>
    <p:extLst>
      <p:ext uri="{BB962C8B-B14F-4D97-AF65-F5344CB8AC3E}">
        <p14:creationId xmlns:p14="http://schemas.microsoft.com/office/powerpoint/2010/main" val="381450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9259-DA52-A495-E660-3D3C42118DCB}"/>
              </a:ext>
            </a:extLst>
          </p:cNvPr>
          <p:cNvSpPr>
            <a:spLocks noGrp="1"/>
          </p:cNvSpPr>
          <p:nvPr>
            <p:ph type="title"/>
          </p:nvPr>
        </p:nvSpPr>
        <p:spPr/>
        <p:txBody>
          <a:bodyPr>
            <a:noAutofit/>
          </a:bodyPr>
          <a:lstStyle/>
          <a:p>
            <a:pPr algn="ctr"/>
            <a:r>
              <a:rPr lang="en-US" sz="4800" b="1" u="sng" dirty="0">
                <a:solidFill>
                  <a:schemeClr val="accent2"/>
                </a:solidFill>
                <a:latin typeface="Arial Black" panose="020B0A04020102020204" pitchFamily="34" charset="0"/>
              </a:rPr>
              <a:t>TSG EMPLOYEE OF THE MONTH PROGRAM</a:t>
            </a:r>
            <a:endParaRPr lang="en-US" sz="4800" dirty="0">
              <a:solidFill>
                <a:schemeClr val="accent2"/>
              </a:solidFill>
            </a:endParaRPr>
          </a:p>
        </p:txBody>
      </p:sp>
      <p:sp>
        <p:nvSpPr>
          <p:cNvPr id="3" name="Content Placeholder 2">
            <a:extLst>
              <a:ext uri="{FF2B5EF4-FFF2-40B4-BE49-F238E27FC236}">
                <a16:creationId xmlns:a16="http://schemas.microsoft.com/office/drawing/2014/main" id="{72E12996-98CC-C0BA-DFE9-F2D9DE9CB458}"/>
              </a:ext>
            </a:extLst>
          </p:cNvPr>
          <p:cNvSpPr>
            <a:spLocks noGrp="1"/>
          </p:cNvSpPr>
          <p:nvPr>
            <p:ph idx="1"/>
          </p:nvPr>
        </p:nvSpPr>
        <p:spPr/>
        <p:txBody>
          <a:bodyPr>
            <a:normAutofit fontScale="92500" lnSpcReduction="10000"/>
          </a:bodyPr>
          <a:lstStyle/>
          <a:p>
            <a:pPr marL="0" marR="0" indent="0">
              <a:lnSpc>
                <a:spcPct val="107000"/>
              </a:lnSpc>
              <a:spcBef>
                <a:spcPts val="0"/>
              </a:spcBef>
              <a:spcAft>
                <a:spcPts val="800"/>
              </a:spcAft>
              <a:buNone/>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Criteria for selecting the Pentagon Technologies Employee of the Month is based upon the organization's values, goals, and culture. Below are some key criteria commonly considered when recognizing an outstanding employee: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1.	</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Performance and Results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2.	Initiative and Innovation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3.	Teamwork and Collaboration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4.	Customer Service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5.	Adaptability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6.	Leadership Qualities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00305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47EF-8534-0AFD-9AA7-63D7CF006ECB}"/>
              </a:ext>
            </a:extLst>
          </p:cNvPr>
          <p:cNvSpPr>
            <a:spLocks noGrp="1"/>
          </p:cNvSpPr>
          <p:nvPr>
            <p:ph type="title"/>
          </p:nvPr>
        </p:nvSpPr>
        <p:spPr/>
        <p:txBody>
          <a:bodyPr/>
          <a:lstStyle/>
          <a:p>
            <a:pPr algn="ctr"/>
            <a:r>
              <a:rPr lang="en-US" sz="4400" b="1" u="sng" dirty="0">
                <a:solidFill>
                  <a:schemeClr val="accent2"/>
                </a:solidFill>
                <a:latin typeface="Arial Black" panose="020B0A04020102020204" pitchFamily="34" charset="0"/>
              </a:rPr>
              <a:t>TSG EMPLOYEE OF THE MONTH PROGRAM</a:t>
            </a:r>
            <a:endParaRPr lang="en-US" dirty="0">
              <a:solidFill>
                <a:schemeClr val="accent2"/>
              </a:solidFill>
            </a:endParaRPr>
          </a:p>
        </p:txBody>
      </p:sp>
      <p:sp>
        <p:nvSpPr>
          <p:cNvPr id="3" name="Content Placeholder 2">
            <a:extLst>
              <a:ext uri="{FF2B5EF4-FFF2-40B4-BE49-F238E27FC236}">
                <a16:creationId xmlns:a16="http://schemas.microsoft.com/office/drawing/2014/main" id="{497959CE-5BC3-93FD-0B8E-0FCD59111F2C}"/>
              </a:ext>
            </a:extLst>
          </p:cNvPr>
          <p:cNvSpPr>
            <a:spLocks noGrp="1"/>
          </p:cNvSpPr>
          <p:nvPr>
            <p:ph idx="1"/>
          </p:nvPr>
        </p:nvSpPr>
        <p:spPr/>
        <p:txBody>
          <a:bodyPr/>
          <a:lstStyle/>
          <a:p>
            <a:pPr marL="0" marR="0" indent="0">
              <a:lnSpc>
                <a:spcPct val="107000"/>
              </a:lnSpc>
              <a:spcBef>
                <a:spcPts val="0"/>
              </a:spcBef>
              <a:spcAft>
                <a:spcPts val="0"/>
              </a:spcAft>
              <a:buNone/>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7.	Professionalism</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8.	Continuous Learning</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9.	Problem-Solving Skills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10.	Reliability and Punctuality</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11.	Positive Attitude</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12.	Attendance and Work Ethic</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90720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1D0FFE20-9CD5-E4BD-5EEA-DE853086B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2C158D4-049E-821A-A045-030675C23C48}"/>
              </a:ext>
            </a:extLst>
          </p:cNvPr>
          <p:cNvPicPr>
            <a:picLocks noChangeAspect="1"/>
          </p:cNvPicPr>
          <p:nvPr/>
        </p:nvPicPr>
        <p:blipFill>
          <a:blip r:embed="rId2"/>
          <a:stretch>
            <a:fillRect/>
          </a:stretch>
        </p:blipFill>
        <p:spPr>
          <a:xfrm>
            <a:off x="4653717" y="380999"/>
            <a:ext cx="2851983" cy="6166449"/>
          </a:xfrm>
          <a:prstGeom prst="rect">
            <a:avLst/>
          </a:prstGeom>
        </p:spPr>
      </p:pic>
    </p:spTree>
    <p:extLst>
      <p:ext uri="{BB962C8B-B14F-4D97-AF65-F5344CB8AC3E}">
        <p14:creationId xmlns:p14="http://schemas.microsoft.com/office/powerpoint/2010/main" val="123243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DCA09-2D9B-67BB-8A63-3306F75B0E9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u="sng" kern="1200">
                <a:solidFill>
                  <a:srgbClr val="FFFFFF"/>
                </a:solidFill>
                <a:latin typeface="+mj-lt"/>
                <a:ea typeface="+mj-ea"/>
                <a:cs typeface="+mj-cs"/>
              </a:rPr>
              <a:t>TSG WE CARE COIN PROGRAM </a:t>
            </a:r>
            <a:endParaRPr lang="en-US" sz="3600" kern="1200">
              <a:solidFill>
                <a:srgbClr val="FFFFFF"/>
              </a:solidFill>
              <a:latin typeface="+mj-lt"/>
              <a:ea typeface="+mj-ea"/>
              <a:cs typeface="+mj-cs"/>
            </a:endParaRPr>
          </a:p>
        </p:txBody>
      </p:sp>
      <p:pic>
        <p:nvPicPr>
          <p:cNvPr id="4" name="Content Placeholder 3" descr="A logo with text on it&#10;&#10;Description automatically generated">
            <a:extLst>
              <a:ext uri="{FF2B5EF4-FFF2-40B4-BE49-F238E27FC236}">
                <a16:creationId xmlns:a16="http://schemas.microsoft.com/office/drawing/2014/main" id="{B8216AB4-451B-E7D7-4C71-09B0AE3A0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383296" y="643466"/>
            <a:ext cx="5568739" cy="5568739"/>
          </a:xfrm>
          <a:prstGeom prst="rect">
            <a:avLst/>
          </a:prstGeom>
          <a:noFill/>
        </p:spPr>
      </p:pic>
    </p:spTree>
    <p:extLst>
      <p:ext uri="{BB962C8B-B14F-4D97-AF65-F5344CB8AC3E}">
        <p14:creationId xmlns:p14="http://schemas.microsoft.com/office/powerpoint/2010/main" val="3335410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41C4-4193-3DE8-4C1B-677328BB617F}"/>
              </a:ext>
            </a:extLst>
          </p:cNvPr>
          <p:cNvSpPr>
            <a:spLocks noGrp="1"/>
          </p:cNvSpPr>
          <p:nvPr>
            <p:ph type="title"/>
          </p:nvPr>
        </p:nvSpPr>
        <p:spPr/>
        <p:txBody>
          <a:bodyPr/>
          <a:lstStyle/>
          <a:p>
            <a:pPr algn="ctr"/>
            <a:r>
              <a:rPr lang="en-US" u="sng" dirty="0">
                <a:solidFill>
                  <a:schemeClr val="accent2"/>
                </a:solidFill>
                <a:latin typeface="Arial Black" panose="020B0A04020102020204" pitchFamily="34" charset="0"/>
              </a:rPr>
              <a:t>TSG WE CARE COIN PROGRAM </a:t>
            </a:r>
          </a:p>
        </p:txBody>
      </p:sp>
      <p:sp>
        <p:nvSpPr>
          <p:cNvPr id="3" name="Content Placeholder 2">
            <a:extLst>
              <a:ext uri="{FF2B5EF4-FFF2-40B4-BE49-F238E27FC236}">
                <a16:creationId xmlns:a16="http://schemas.microsoft.com/office/drawing/2014/main" id="{D2EC8FF2-BA74-6202-B0BB-5A33DC2C3F0A}"/>
              </a:ext>
            </a:extLst>
          </p:cNvPr>
          <p:cNvSpPr>
            <a:spLocks noGrp="1"/>
          </p:cNvSpPr>
          <p:nvPr>
            <p:ph idx="1"/>
          </p:nvPr>
        </p:nvSpPr>
        <p:spPr/>
        <p:txBody>
          <a:bodyPr/>
          <a:lstStyle/>
          <a:p>
            <a:pPr marL="0" marR="0" indent="0" algn="ctr">
              <a:lnSpc>
                <a:spcPct val="115000"/>
              </a:lnSpc>
              <a:spcBef>
                <a:spcPts val="0"/>
              </a:spcBef>
              <a:spcAft>
                <a:spcPts val="0"/>
              </a:spcAft>
              <a:buNone/>
            </a:pPr>
            <a:r>
              <a:rPr lang="en-US" sz="4800" b="1" kern="100" dirty="0">
                <a:solidFill>
                  <a:srgbClr val="0D0D0D"/>
                </a:solidFill>
                <a:effectLst/>
                <a:latin typeface="Amasis MT Pro Black" panose="02040A04050005020304" pitchFamily="18" charset="0"/>
                <a:ea typeface="Aptos" panose="020B0004020202020204" pitchFamily="34" charset="0"/>
                <a:cs typeface="Segoe UI" panose="020B0502040204020203" pitchFamily="34" charset="0"/>
              </a:rPr>
              <a:t>Recognizing individuals,</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gn="ctr">
              <a:lnSpc>
                <a:spcPct val="115000"/>
              </a:lnSpc>
              <a:spcBef>
                <a:spcPts val="0"/>
              </a:spcBef>
              <a:spcAft>
                <a:spcPts val="0"/>
              </a:spcAft>
              <a:buNone/>
            </a:pPr>
            <a:r>
              <a:rPr lang="en-US" sz="4800" b="1" kern="100" dirty="0">
                <a:solidFill>
                  <a:srgbClr val="0D0D0D"/>
                </a:solidFill>
                <a:effectLst/>
                <a:latin typeface="Amasis MT Pro Black" panose="02040A04050005020304" pitchFamily="18" charset="0"/>
                <a:ea typeface="Aptos" panose="020B0004020202020204" pitchFamily="34" charset="0"/>
                <a:cs typeface="Segoe UI" panose="020B0502040204020203" pitchFamily="34" charset="0"/>
              </a:rPr>
              <a:t>at Pentagon Technologies,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gn="ctr">
              <a:lnSpc>
                <a:spcPct val="115000"/>
              </a:lnSpc>
              <a:spcBef>
                <a:spcPts val="0"/>
              </a:spcBef>
              <a:spcAft>
                <a:spcPts val="0"/>
              </a:spcAft>
              <a:buNone/>
            </a:pPr>
            <a:r>
              <a:rPr lang="en-US" sz="4800" b="1" kern="100" dirty="0">
                <a:solidFill>
                  <a:srgbClr val="0D0D0D"/>
                </a:solidFill>
                <a:effectLst/>
                <a:latin typeface="Amasis MT Pro Black" panose="02040A04050005020304" pitchFamily="18" charset="0"/>
                <a:ea typeface="Aptos" panose="020B0004020202020204" pitchFamily="34" charset="0"/>
                <a:cs typeface="Segoe UI" panose="020B0502040204020203" pitchFamily="34" charset="0"/>
              </a:rPr>
              <a:t>who go above and beyond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gn="ctr">
              <a:lnSpc>
                <a:spcPct val="115000"/>
              </a:lnSpc>
              <a:spcBef>
                <a:spcPts val="0"/>
              </a:spcBef>
              <a:spcAft>
                <a:spcPts val="0"/>
              </a:spcAft>
              <a:buNone/>
            </a:pPr>
            <a:r>
              <a:rPr lang="en-US" sz="4800" b="1" kern="100" dirty="0">
                <a:solidFill>
                  <a:srgbClr val="0D0D0D"/>
                </a:solidFill>
                <a:effectLst/>
                <a:latin typeface="Amasis MT Pro Black" panose="02040A04050005020304" pitchFamily="18" charset="0"/>
                <a:ea typeface="Aptos" panose="020B0004020202020204" pitchFamily="34" charset="0"/>
                <a:cs typeface="Segoe UI" panose="020B0502040204020203" pitchFamily="34" charset="0"/>
              </a:rPr>
              <a:t>to care for others.</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778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6FAB-CB97-1DB7-E31B-18F4A4E7DCDE}"/>
              </a:ext>
            </a:extLst>
          </p:cNvPr>
          <p:cNvSpPr>
            <a:spLocks noGrp="1"/>
          </p:cNvSpPr>
          <p:nvPr>
            <p:ph type="title"/>
          </p:nvPr>
        </p:nvSpPr>
        <p:spPr/>
        <p:txBody>
          <a:bodyPr/>
          <a:lstStyle/>
          <a:p>
            <a:pPr algn="ctr"/>
            <a:r>
              <a:rPr lang="en-US" b="1" dirty="0">
                <a:solidFill>
                  <a:schemeClr val="accent2"/>
                </a:solidFill>
                <a:latin typeface="Arial Black" panose="020B0A04020102020204" pitchFamily="34" charset="0"/>
              </a:rPr>
              <a:t>TSG STAC Call 3-19-2024 </a:t>
            </a:r>
            <a:br>
              <a:rPr lang="en-US" b="1" dirty="0">
                <a:solidFill>
                  <a:schemeClr val="accent2"/>
                </a:solidFill>
                <a:latin typeface="Arial Black" panose="020B0A04020102020204" pitchFamily="34" charset="0"/>
              </a:rPr>
            </a:br>
            <a:r>
              <a:rPr lang="en-US" b="1" u="sng" dirty="0">
                <a:solidFill>
                  <a:schemeClr val="accent2"/>
                </a:solidFill>
                <a:latin typeface="Arial Black" panose="020B0A04020102020204" pitchFamily="34" charset="0"/>
              </a:rPr>
              <a:t>Agenda</a:t>
            </a:r>
          </a:p>
        </p:txBody>
      </p:sp>
      <p:sp>
        <p:nvSpPr>
          <p:cNvPr id="3" name="Content Placeholder 2">
            <a:extLst>
              <a:ext uri="{FF2B5EF4-FFF2-40B4-BE49-F238E27FC236}">
                <a16:creationId xmlns:a16="http://schemas.microsoft.com/office/drawing/2014/main" id="{CE681043-34A1-F86B-5EBB-1C6689D1FC30}"/>
              </a:ext>
            </a:extLst>
          </p:cNvPr>
          <p:cNvSpPr>
            <a:spLocks noGrp="1"/>
          </p:cNvSpPr>
          <p:nvPr>
            <p:ph idx="1"/>
          </p:nvPr>
        </p:nvSpPr>
        <p:spPr/>
        <p:txBody>
          <a:bodyPr>
            <a:normAutofit fontScale="70000" lnSpcReduction="20000"/>
          </a:bodyPr>
          <a:lstStyle/>
          <a:p>
            <a:pPr marL="0" indent="0" algn="l">
              <a:spcAft>
                <a:spcPts val="0"/>
              </a:spcAft>
              <a:buNone/>
            </a:pPr>
            <a:r>
              <a:rPr lang="en-US" b="1" i="1" dirty="0">
                <a:solidFill>
                  <a:srgbClr val="222222"/>
                </a:solidFill>
                <a:effectLst/>
                <a:latin typeface="Times New Roman" panose="02020603050405020304" pitchFamily="18" charset="0"/>
              </a:rPr>
              <a:t>Mike Funk</a:t>
            </a:r>
            <a:endParaRPr lang="en-US" b="0" i="0" dirty="0">
              <a:solidFill>
                <a:srgbClr val="222222"/>
              </a:solidFill>
              <a:effectLst/>
              <a:latin typeface="Roboto" panose="02000000000000000000" pitchFamily="2" charset="0"/>
            </a:endParaRPr>
          </a:p>
          <a:p>
            <a:pPr marL="914400" marR="0" indent="-228600" algn="l">
              <a:spcBef>
                <a:spcPts val="0"/>
              </a:spcBef>
              <a:spcAft>
                <a:spcPts val="0"/>
              </a:spcAft>
            </a:pPr>
            <a:r>
              <a:rPr lang="en-US" dirty="0">
                <a:solidFill>
                  <a:srgbClr val="222222"/>
                </a:solidFill>
                <a:latin typeface="Times New Roman" panose="02020603050405020304" pitchFamily="18" charset="0"/>
              </a:rPr>
              <a:t>Welcome</a:t>
            </a:r>
          </a:p>
          <a:p>
            <a:pPr marL="914400" marR="0" indent="-228600" algn="l">
              <a:spcBef>
                <a:spcPts val="0"/>
              </a:spcBef>
              <a:spcAft>
                <a:spcPts val="0"/>
              </a:spcAft>
            </a:pPr>
            <a:r>
              <a:rPr lang="en-US" b="0" i="0" dirty="0">
                <a:solidFill>
                  <a:srgbClr val="222222"/>
                </a:solidFill>
                <a:effectLst/>
                <a:latin typeface="Times New Roman" panose="02020603050405020304" pitchFamily="18" charset="0"/>
                <a:cs typeface="Times New Roman" panose="02020603050405020304" pitchFamily="18" charset="0"/>
              </a:rPr>
              <a:t>Highlights</a:t>
            </a:r>
          </a:p>
          <a:p>
            <a:pPr marL="914400" marR="0" indent="-228600" algn="l">
              <a:spcBef>
                <a:spcPts val="0"/>
              </a:spcBef>
              <a:spcAft>
                <a:spcPts val="0"/>
              </a:spcAft>
            </a:pPr>
            <a:r>
              <a:rPr lang="en-US" b="0" i="0" dirty="0">
                <a:solidFill>
                  <a:srgbClr val="222222"/>
                </a:solidFill>
                <a:effectLst/>
                <a:latin typeface="Times New Roman" panose="02020603050405020304" pitchFamily="18" charset="0"/>
                <a:cs typeface="Times New Roman" panose="02020603050405020304" pitchFamily="18" charset="0"/>
              </a:rPr>
              <a:t>Intro Jeff Harbers </a:t>
            </a:r>
            <a:endParaRPr lang="en-US" b="1" i="1" dirty="0">
              <a:solidFill>
                <a:srgbClr val="222222"/>
              </a:solidFill>
              <a:effectLst/>
              <a:latin typeface="Times New Roman" panose="02020603050405020304" pitchFamily="18" charset="0"/>
            </a:endParaRPr>
          </a:p>
          <a:p>
            <a:pPr marL="0" indent="0" algn="l">
              <a:spcAft>
                <a:spcPts val="0"/>
              </a:spcAft>
              <a:buNone/>
            </a:pPr>
            <a:r>
              <a:rPr lang="en-US" b="1" i="1" dirty="0">
                <a:solidFill>
                  <a:srgbClr val="222222"/>
                </a:solidFill>
                <a:effectLst/>
                <a:latin typeface="Times New Roman" panose="02020603050405020304" pitchFamily="18" charset="0"/>
              </a:rPr>
              <a:t>Mark Lovelady</a:t>
            </a:r>
            <a:endParaRPr lang="en-US" b="0" i="0" dirty="0">
              <a:solidFill>
                <a:srgbClr val="222222"/>
              </a:solidFill>
              <a:effectLst/>
              <a:latin typeface="Roboto" panose="02000000000000000000" pitchFamily="2" charset="0"/>
            </a:endParaRPr>
          </a:p>
          <a:p>
            <a:pPr marL="914400" marR="0" indent="-228600" algn="l">
              <a:spcBef>
                <a:spcPts val="0"/>
              </a:spcBef>
              <a:spcAft>
                <a:spcPts val="0"/>
              </a:spcAft>
            </a:pPr>
            <a:r>
              <a:rPr lang="en-US" b="0" i="0" dirty="0">
                <a:solidFill>
                  <a:srgbClr val="222222"/>
                </a:solidFill>
                <a:effectLst/>
                <a:latin typeface="Times New Roman" panose="02020603050405020304" pitchFamily="18" charset="0"/>
              </a:rPr>
              <a:t>Remind Staff STAC Mission &amp; Values</a:t>
            </a:r>
            <a:endParaRPr lang="en-US" b="0" i="0" dirty="0">
              <a:solidFill>
                <a:srgbClr val="222222"/>
              </a:solidFill>
              <a:effectLst/>
              <a:latin typeface="Roboto" panose="02000000000000000000" pitchFamily="2" charset="0"/>
            </a:endParaRPr>
          </a:p>
          <a:p>
            <a:pPr marL="914400" marR="0" indent="-228600" algn="l">
              <a:spcBef>
                <a:spcPts val="0"/>
              </a:spcBef>
              <a:spcAft>
                <a:spcPts val="0"/>
              </a:spcAft>
            </a:pPr>
            <a:r>
              <a:rPr lang="en-US" b="0" i="0" dirty="0">
                <a:solidFill>
                  <a:srgbClr val="222222"/>
                </a:solidFill>
                <a:effectLst/>
                <a:latin typeface="Times New Roman" panose="02020603050405020304" pitchFamily="18" charset="0"/>
              </a:rPr>
              <a:t>Accountability-TSG Expectations &amp; Program</a:t>
            </a:r>
            <a:endParaRPr lang="en-US" b="0" i="0" dirty="0">
              <a:solidFill>
                <a:srgbClr val="222222"/>
              </a:solidFill>
              <a:effectLst/>
              <a:latin typeface="Roboto" panose="02000000000000000000" pitchFamily="2" charset="0"/>
            </a:endParaRPr>
          </a:p>
          <a:p>
            <a:pPr marL="914400" marR="0" indent="-228600" algn="l">
              <a:spcBef>
                <a:spcPts val="0"/>
              </a:spcBef>
              <a:spcAft>
                <a:spcPts val="0"/>
              </a:spcAft>
            </a:pPr>
            <a:r>
              <a:rPr lang="en-US" b="0" i="0" dirty="0">
                <a:solidFill>
                  <a:srgbClr val="222222"/>
                </a:solidFill>
                <a:effectLst/>
                <a:latin typeface="Times New Roman" panose="02020603050405020304" pitchFamily="18" charset="0"/>
              </a:rPr>
              <a:t>Culture-Employee of the Month Program Overview</a:t>
            </a:r>
            <a:endParaRPr lang="en-US" b="0" i="0" dirty="0">
              <a:solidFill>
                <a:srgbClr val="222222"/>
              </a:solidFill>
              <a:effectLst/>
              <a:latin typeface="Roboto" panose="02000000000000000000" pitchFamily="2" charset="0"/>
            </a:endParaRPr>
          </a:p>
          <a:p>
            <a:pPr marL="914400" marR="0" indent="-228600" algn="l">
              <a:spcBef>
                <a:spcPts val="0"/>
              </a:spcBef>
              <a:spcAft>
                <a:spcPts val="0"/>
              </a:spcAft>
            </a:pPr>
            <a:r>
              <a:rPr lang="en-US" b="0" i="0" dirty="0">
                <a:solidFill>
                  <a:srgbClr val="222222"/>
                </a:solidFill>
                <a:effectLst/>
                <a:latin typeface="Times New Roman" panose="02020603050405020304" pitchFamily="18" charset="0"/>
              </a:rPr>
              <a:t>Culture-We Care Coin Program &amp; March Winners</a:t>
            </a:r>
            <a:endParaRPr lang="en-US" b="0" i="0" dirty="0">
              <a:solidFill>
                <a:srgbClr val="222222"/>
              </a:solidFill>
              <a:effectLst/>
              <a:latin typeface="Roboto" panose="02000000000000000000" pitchFamily="2" charset="0"/>
            </a:endParaRPr>
          </a:p>
          <a:p>
            <a:pPr marL="914400" marR="0" indent="-228600" algn="l">
              <a:spcBef>
                <a:spcPts val="0"/>
              </a:spcBef>
              <a:spcAft>
                <a:spcPts val="0"/>
              </a:spcAft>
            </a:pPr>
            <a:r>
              <a:rPr lang="en-US" b="0" i="0" dirty="0">
                <a:solidFill>
                  <a:srgbClr val="222222"/>
                </a:solidFill>
                <a:effectLst/>
                <a:latin typeface="Times New Roman" panose="02020603050405020304" pitchFamily="18" charset="0"/>
              </a:rPr>
              <a:t>TSG March Shout Outs</a:t>
            </a:r>
          </a:p>
          <a:p>
            <a:pPr marL="914400">
              <a:spcBef>
                <a:spcPts val="0"/>
              </a:spcBef>
            </a:pPr>
            <a:r>
              <a:rPr lang="en-US" b="0" i="0" dirty="0">
                <a:solidFill>
                  <a:srgbClr val="222222"/>
                </a:solidFill>
                <a:effectLst/>
                <a:latin typeface="Times New Roman" panose="02020603050405020304" pitchFamily="18" charset="0"/>
              </a:rPr>
              <a:t>Staff Birthdays</a:t>
            </a:r>
            <a:endParaRPr lang="en-US" b="0" i="0" dirty="0">
              <a:solidFill>
                <a:srgbClr val="222222"/>
              </a:solidFill>
              <a:effectLst/>
              <a:latin typeface="Roboto" panose="02000000000000000000" pitchFamily="2" charset="0"/>
            </a:endParaRPr>
          </a:p>
          <a:p>
            <a:pPr marL="0" indent="0" algn="l">
              <a:spcAft>
                <a:spcPts val="0"/>
              </a:spcAft>
              <a:buNone/>
            </a:pPr>
            <a:r>
              <a:rPr lang="en-US" b="1" i="1" dirty="0">
                <a:solidFill>
                  <a:srgbClr val="222222"/>
                </a:solidFill>
                <a:effectLst/>
                <a:latin typeface="Times New Roman" panose="02020603050405020304" pitchFamily="18" charset="0"/>
              </a:rPr>
              <a:t>Bryan Funk</a:t>
            </a:r>
            <a:endParaRPr lang="en-US" b="0" i="0" dirty="0">
              <a:solidFill>
                <a:srgbClr val="222222"/>
              </a:solidFill>
              <a:effectLst/>
              <a:latin typeface="Roboto" panose="02000000000000000000" pitchFamily="2" charset="0"/>
            </a:endParaRPr>
          </a:p>
          <a:p>
            <a:pPr marL="914400" marR="0" indent="-228600" algn="l">
              <a:spcBef>
                <a:spcPts val="0"/>
              </a:spcBef>
              <a:spcAft>
                <a:spcPts val="0"/>
              </a:spcAft>
            </a:pPr>
            <a:r>
              <a:rPr lang="en-US" b="0" i="0" dirty="0">
                <a:solidFill>
                  <a:srgbClr val="222222"/>
                </a:solidFill>
                <a:effectLst/>
                <a:latin typeface="Times New Roman" panose="02020603050405020304" pitchFamily="18" charset="0"/>
              </a:rPr>
              <a:t>Safety Flow Chart &amp; Updates</a:t>
            </a:r>
          </a:p>
          <a:p>
            <a:pPr marL="914400" marR="0" indent="-228600" algn="l">
              <a:spcBef>
                <a:spcPts val="0"/>
              </a:spcBef>
              <a:spcAft>
                <a:spcPts val="0"/>
              </a:spcAft>
            </a:pPr>
            <a:r>
              <a:rPr lang="en-US" b="0" i="0" dirty="0">
                <a:solidFill>
                  <a:srgbClr val="222222"/>
                </a:solidFill>
                <a:effectLst/>
                <a:latin typeface="Times New Roman" panose="02020603050405020304" pitchFamily="18" charset="0"/>
              </a:rPr>
              <a:t>QPR Update</a:t>
            </a:r>
            <a:endParaRPr lang="en-US" b="0" i="0" dirty="0">
              <a:solidFill>
                <a:srgbClr val="222222"/>
              </a:solidFill>
              <a:effectLst/>
              <a:latin typeface="Roboto" panose="02000000000000000000" pitchFamily="2" charset="0"/>
            </a:endParaRPr>
          </a:p>
          <a:p>
            <a:pPr marL="914400" marR="0" indent="-228600" algn="l">
              <a:spcBef>
                <a:spcPts val="0"/>
              </a:spcBef>
              <a:spcAft>
                <a:spcPts val="0"/>
              </a:spcAft>
            </a:pPr>
            <a:r>
              <a:rPr lang="en-US" b="0" i="0" dirty="0">
                <a:solidFill>
                  <a:srgbClr val="222222"/>
                </a:solidFill>
                <a:effectLst/>
                <a:latin typeface="Times New Roman" panose="02020603050405020304" pitchFamily="18" charset="0"/>
              </a:rPr>
              <a:t>STAC New Hire Orientation Overview</a:t>
            </a:r>
            <a:endParaRPr lang="en-US" b="0" i="0" dirty="0">
              <a:solidFill>
                <a:srgbClr val="222222"/>
              </a:solidFill>
              <a:effectLst/>
              <a:latin typeface="Roboto" panose="02000000000000000000" pitchFamily="2" charset="0"/>
            </a:endParaRPr>
          </a:p>
          <a:p>
            <a:pPr marL="0" indent="0" algn="l">
              <a:spcAft>
                <a:spcPts val="0"/>
              </a:spcAft>
              <a:buNone/>
            </a:pPr>
            <a:r>
              <a:rPr lang="en-US" b="1" i="1" dirty="0">
                <a:solidFill>
                  <a:srgbClr val="222222"/>
                </a:solidFill>
                <a:effectLst/>
                <a:latin typeface="Times New Roman" panose="02020603050405020304" pitchFamily="18" charset="0"/>
              </a:rPr>
              <a:t>Mike Funk</a:t>
            </a:r>
            <a:endParaRPr lang="en-US" b="0" i="0" dirty="0">
              <a:solidFill>
                <a:srgbClr val="222222"/>
              </a:solidFill>
              <a:effectLst/>
              <a:latin typeface="Roboto" panose="02000000000000000000" pitchFamily="2" charset="0"/>
            </a:endParaRPr>
          </a:p>
          <a:p>
            <a:pPr marL="914400" marR="0" indent="-228600" algn="l">
              <a:spcBef>
                <a:spcPts val="0"/>
              </a:spcBef>
              <a:spcAft>
                <a:spcPts val="0"/>
              </a:spcAft>
            </a:pPr>
            <a:r>
              <a:rPr lang="en-US" b="0" i="0" dirty="0">
                <a:solidFill>
                  <a:srgbClr val="222222"/>
                </a:solidFill>
                <a:effectLst/>
                <a:latin typeface="Times New Roman" panose="02020603050405020304" pitchFamily="18" charset="0"/>
              </a:rPr>
              <a:t>Business Updates </a:t>
            </a:r>
          </a:p>
          <a:p>
            <a:pPr marL="685800" marR="0" indent="0" algn="l">
              <a:spcBef>
                <a:spcPts val="0"/>
              </a:spcBef>
              <a:spcAft>
                <a:spcPts val="0"/>
              </a:spcAft>
              <a:buNone/>
            </a:pPr>
            <a:endParaRPr lang="en-US" b="0" i="0" dirty="0">
              <a:solidFill>
                <a:srgbClr val="222222"/>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4133781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B5A204-F6CA-5EDB-936C-1DD30FD095A1}"/>
              </a:ext>
            </a:extLst>
          </p:cNvPr>
          <p:cNvPicPr>
            <a:picLocks noChangeAspect="1"/>
          </p:cNvPicPr>
          <p:nvPr/>
        </p:nvPicPr>
        <p:blipFill>
          <a:blip r:embed="rId2"/>
          <a:stretch>
            <a:fillRect/>
          </a:stretch>
        </p:blipFill>
        <p:spPr>
          <a:xfrm>
            <a:off x="4173816" y="239194"/>
            <a:ext cx="3844368" cy="6253681"/>
          </a:xfrm>
          <a:prstGeom prst="rect">
            <a:avLst/>
          </a:prstGeom>
        </p:spPr>
      </p:pic>
    </p:spTree>
    <p:extLst>
      <p:ext uri="{BB962C8B-B14F-4D97-AF65-F5344CB8AC3E}">
        <p14:creationId xmlns:p14="http://schemas.microsoft.com/office/powerpoint/2010/main" val="2085585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F3949-0C4E-8AFF-C117-DF2BDEFEF3B5}"/>
              </a:ext>
            </a:extLst>
          </p:cNvPr>
          <p:cNvSpPr>
            <a:spLocks noGrp="1"/>
          </p:cNvSpPr>
          <p:nvPr>
            <p:ph type="title"/>
          </p:nvPr>
        </p:nvSpPr>
        <p:spPr/>
        <p:txBody>
          <a:bodyPr/>
          <a:lstStyle/>
          <a:p>
            <a:pPr algn="ctr"/>
            <a:r>
              <a:rPr lang="en-US" b="1" u="sng" dirty="0">
                <a:solidFill>
                  <a:schemeClr val="accent2"/>
                </a:solidFill>
                <a:latin typeface="Arial Black" panose="020B0A04020102020204" pitchFamily="34" charset="0"/>
              </a:rPr>
              <a:t>We Care Coin-March Awards</a:t>
            </a:r>
          </a:p>
        </p:txBody>
      </p:sp>
      <p:graphicFrame>
        <p:nvGraphicFramePr>
          <p:cNvPr id="4" name="Content Placeholder 3">
            <a:extLst>
              <a:ext uri="{FF2B5EF4-FFF2-40B4-BE49-F238E27FC236}">
                <a16:creationId xmlns:a16="http://schemas.microsoft.com/office/drawing/2014/main" id="{636F29E1-8477-37A3-8179-FF87644A0C6D}"/>
              </a:ext>
            </a:extLst>
          </p:cNvPr>
          <p:cNvGraphicFramePr>
            <a:graphicFrameLocks noGrp="1"/>
          </p:cNvGraphicFramePr>
          <p:nvPr>
            <p:ph idx="1"/>
            <p:extLst>
              <p:ext uri="{D42A27DB-BD31-4B8C-83A1-F6EECF244321}">
                <p14:modId xmlns:p14="http://schemas.microsoft.com/office/powerpoint/2010/main" val="2639069197"/>
              </p:ext>
            </p:extLst>
          </p:nvPr>
        </p:nvGraphicFramePr>
        <p:xfrm>
          <a:off x="1857796" y="2078314"/>
          <a:ext cx="3004688" cy="4168528"/>
        </p:xfrm>
        <a:graphic>
          <a:graphicData uri="http://schemas.openxmlformats.org/drawingml/2006/table">
            <a:tbl>
              <a:tblPr firstRow="1" firstCol="1" bandRow="1"/>
              <a:tblGrid>
                <a:gridCol w="3004688">
                  <a:extLst>
                    <a:ext uri="{9D8B030D-6E8A-4147-A177-3AD203B41FA5}">
                      <a16:colId xmlns:a16="http://schemas.microsoft.com/office/drawing/2014/main" val="2137528810"/>
                    </a:ext>
                  </a:extLst>
                </a:gridCol>
              </a:tblGrid>
              <a:tr h="228600">
                <a:tc>
                  <a:txBody>
                    <a:bodyPr/>
                    <a:lstStyle/>
                    <a:p>
                      <a:pPr marL="0" marR="0">
                        <a:lnSpc>
                          <a:spcPct val="115000"/>
                        </a:lnSpc>
                        <a:spcBef>
                          <a:spcPts val="0"/>
                        </a:spcBef>
                        <a:spcAft>
                          <a:spcPts val="0"/>
                        </a:spcAft>
                      </a:pPr>
                      <a:r>
                        <a:rPr lang="en-US"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Felix Rodriguez</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33456923"/>
                  </a:ext>
                </a:extLst>
              </a:tr>
              <a:tr h="228600">
                <a:tc>
                  <a:txBody>
                    <a:bodyPr/>
                    <a:lstStyle/>
                    <a:p>
                      <a:pPr marL="0" marR="0">
                        <a:lnSpc>
                          <a:spcPct val="115000"/>
                        </a:lnSpc>
                        <a:spcBef>
                          <a:spcPts val="0"/>
                        </a:spcBef>
                        <a:spcAft>
                          <a:spcPts val="0"/>
                        </a:spcAft>
                      </a:pPr>
                      <a:r>
                        <a:rPr lang="en-US"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Anthony Peraza - Foreman</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3270771"/>
                  </a:ext>
                </a:extLst>
              </a:tr>
              <a:tr h="228600">
                <a:tc>
                  <a:txBody>
                    <a:bodyPr/>
                    <a:lstStyle/>
                    <a:p>
                      <a:pPr marL="0" marR="0">
                        <a:lnSpc>
                          <a:spcPct val="115000"/>
                        </a:lnSpc>
                        <a:spcBef>
                          <a:spcPts val="0"/>
                        </a:spcBef>
                        <a:spcAft>
                          <a:spcPts val="0"/>
                        </a:spcAft>
                      </a:pPr>
                      <a:r>
                        <a:rPr lang="en-US" sz="1800" b="1" ker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Joel Morales</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85292439"/>
                  </a:ext>
                </a:extLst>
              </a:tr>
              <a:tr h="228600">
                <a:tc>
                  <a:txBody>
                    <a:bodyPr/>
                    <a:lstStyle/>
                    <a:p>
                      <a:pPr marL="0" marR="0">
                        <a:lnSpc>
                          <a:spcPct val="115000"/>
                        </a:lnSpc>
                        <a:spcBef>
                          <a:spcPts val="0"/>
                        </a:spcBef>
                        <a:spcAft>
                          <a:spcPts val="0"/>
                        </a:spcAft>
                      </a:pPr>
                      <a:r>
                        <a:rPr lang="en-US"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Juan Leon</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98221338"/>
                  </a:ext>
                </a:extLst>
              </a:tr>
              <a:tr h="228600">
                <a:tc>
                  <a:txBody>
                    <a:bodyPr/>
                    <a:lstStyle/>
                    <a:p>
                      <a:pPr marL="0" marR="0">
                        <a:lnSpc>
                          <a:spcPct val="115000"/>
                        </a:lnSpc>
                        <a:spcBef>
                          <a:spcPts val="0"/>
                        </a:spcBef>
                        <a:spcAft>
                          <a:spcPts val="0"/>
                        </a:spcAft>
                      </a:pPr>
                      <a:r>
                        <a:rPr lang="en-US"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Ely Nez</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69902730"/>
                  </a:ext>
                </a:extLst>
              </a:tr>
              <a:tr h="228600">
                <a:tc>
                  <a:txBody>
                    <a:bodyPr/>
                    <a:lstStyle/>
                    <a:p>
                      <a:pPr marL="0" marR="0">
                        <a:lnSpc>
                          <a:spcPct val="115000"/>
                        </a:lnSpc>
                        <a:spcBef>
                          <a:spcPts val="0"/>
                        </a:spcBef>
                        <a:spcAft>
                          <a:spcPts val="0"/>
                        </a:spcAft>
                      </a:pPr>
                      <a:r>
                        <a:rPr lang="en-US" sz="1800" b="1" ker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Waldamer Gamboa</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12956163"/>
                  </a:ext>
                </a:extLst>
              </a:tr>
              <a:tr h="228600">
                <a:tc>
                  <a:txBody>
                    <a:bodyPr/>
                    <a:lstStyle/>
                    <a:p>
                      <a:pPr marL="0" marR="0">
                        <a:lnSpc>
                          <a:spcPct val="115000"/>
                        </a:lnSpc>
                        <a:spcBef>
                          <a:spcPts val="0"/>
                        </a:spcBef>
                        <a:spcAft>
                          <a:spcPts val="0"/>
                        </a:spcAft>
                      </a:pPr>
                      <a:r>
                        <a:rPr lang="en-US" sz="1800" b="1" ker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Jose Fernandez</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39082185"/>
                  </a:ext>
                </a:extLst>
              </a:tr>
              <a:tr h="228600">
                <a:tc>
                  <a:txBody>
                    <a:bodyPr/>
                    <a:lstStyle/>
                    <a:p>
                      <a:pPr marL="0" marR="0">
                        <a:lnSpc>
                          <a:spcPct val="115000"/>
                        </a:lnSpc>
                        <a:spcBef>
                          <a:spcPts val="0"/>
                        </a:spcBef>
                        <a:spcAft>
                          <a:spcPts val="0"/>
                        </a:spcAft>
                      </a:pPr>
                      <a:r>
                        <a:rPr lang="en-US" sz="1800" b="1" ker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Fidel Vera</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03255453"/>
                  </a:ext>
                </a:extLst>
              </a:tr>
              <a:tr h="228600">
                <a:tc>
                  <a:txBody>
                    <a:bodyPr/>
                    <a:lstStyle/>
                    <a:p>
                      <a:pPr marL="0" marR="0">
                        <a:lnSpc>
                          <a:spcPct val="115000"/>
                        </a:lnSpc>
                        <a:spcBef>
                          <a:spcPts val="0"/>
                        </a:spcBef>
                        <a:spcAft>
                          <a:spcPts val="0"/>
                        </a:spcAft>
                      </a:pPr>
                      <a:r>
                        <a:rPr lang="en-US" sz="1800" b="1" ker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Steven Vallejo</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27702395"/>
                  </a:ext>
                </a:extLst>
              </a:tr>
              <a:tr h="228600">
                <a:tc>
                  <a:txBody>
                    <a:bodyPr/>
                    <a:lstStyle/>
                    <a:p>
                      <a:pPr marL="0" marR="0">
                        <a:lnSpc>
                          <a:spcPct val="115000"/>
                        </a:lnSpc>
                        <a:spcBef>
                          <a:spcPts val="0"/>
                        </a:spcBef>
                        <a:spcAft>
                          <a:spcPts val="0"/>
                        </a:spcAft>
                      </a:pPr>
                      <a:r>
                        <a:rPr lang="en-US" sz="1800" b="1" ker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Luis Lopez</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62768864"/>
                  </a:ext>
                </a:extLst>
              </a:tr>
              <a:tr h="228600">
                <a:tc>
                  <a:txBody>
                    <a:bodyPr/>
                    <a:lstStyle/>
                    <a:p>
                      <a:pPr marL="0" marR="0">
                        <a:lnSpc>
                          <a:spcPct val="115000"/>
                        </a:lnSpc>
                        <a:spcBef>
                          <a:spcPts val="0"/>
                        </a:spcBef>
                        <a:spcAft>
                          <a:spcPts val="0"/>
                        </a:spcAft>
                      </a:pPr>
                      <a:r>
                        <a:rPr lang="en-US" sz="1800" b="1" ker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Brandon Torres</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05291073"/>
                  </a:ext>
                </a:extLst>
              </a:tr>
              <a:tr h="228600">
                <a:tc>
                  <a:txBody>
                    <a:bodyPr/>
                    <a:lstStyle/>
                    <a:p>
                      <a:pPr marL="0" marR="0">
                        <a:lnSpc>
                          <a:spcPct val="115000"/>
                        </a:lnSpc>
                        <a:spcBef>
                          <a:spcPts val="0"/>
                        </a:spcBef>
                        <a:spcAft>
                          <a:spcPts val="0"/>
                        </a:spcAft>
                      </a:pPr>
                      <a:r>
                        <a:rPr lang="en-US" sz="1800" b="1" ker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Levi Charley</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21272051"/>
                  </a:ext>
                </a:extLst>
              </a:tr>
              <a:tr h="228600">
                <a:tc>
                  <a:txBody>
                    <a:bodyPr/>
                    <a:lstStyle/>
                    <a:p>
                      <a:pPr marL="0" marR="0">
                        <a:lnSpc>
                          <a:spcPct val="115000"/>
                        </a:lnSpc>
                        <a:spcBef>
                          <a:spcPts val="0"/>
                        </a:spcBef>
                        <a:spcAft>
                          <a:spcPts val="0"/>
                        </a:spcAft>
                      </a:pPr>
                      <a:r>
                        <a:rPr lang="en-US"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Steven Springer- Junior PM</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61729790"/>
                  </a:ext>
                </a:extLst>
              </a:tr>
              <a:tr h="50800">
                <a:tc>
                  <a:txBody>
                    <a:bodyPr/>
                    <a:lstStyle/>
                    <a:p>
                      <a:pPr marL="0" marR="0">
                        <a:lnSpc>
                          <a:spcPct val="115000"/>
                        </a:lnSpc>
                        <a:spcBef>
                          <a:spcPts val="0"/>
                        </a:spcBef>
                        <a:spcAft>
                          <a:spcPts val="0"/>
                        </a:spcAft>
                      </a:pPr>
                      <a:r>
                        <a:rPr lang="en-US" sz="1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Xitlali</a:t>
                      </a:r>
                      <a:r>
                        <a:rPr lang="en-US"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Najera – Junior PM</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8402428"/>
                  </a:ext>
                </a:extLst>
              </a:tr>
            </a:tbl>
          </a:graphicData>
        </a:graphic>
      </p:graphicFrame>
      <p:graphicFrame>
        <p:nvGraphicFramePr>
          <p:cNvPr id="3" name="Content Placeholder 3">
            <a:extLst>
              <a:ext uri="{FF2B5EF4-FFF2-40B4-BE49-F238E27FC236}">
                <a16:creationId xmlns:a16="http://schemas.microsoft.com/office/drawing/2014/main" id="{7C5164F2-7299-5EA7-C19F-29023B747457}"/>
              </a:ext>
            </a:extLst>
          </p:cNvPr>
          <p:cNvGraphicFramePr>
            <a:graphicFrameLocks/>
          </p:cNvGraphicFramePr>
          <p:nvPr>
            <p:extLst>
              <p:ext uri="{D42A27DB-BD31-4B8C-83A1-F6EECF244321}">
                <p14:modId xmlns:p14="http://schemas.microsoft.com/office/powerpoint/2010/main" val="1081002702"/>
              </p:ext>
            </p:extLst>
          </p:nvPr>
        </p:nvGraphicFramePr>
        <p:xfrm>
          <a:off x="6433108" y="2083259"/>
          <a:ext cx="3684926" cy="4194436"/>
        </p:xfrm>
        <a:graphic>
          <a:graphicData uri="http://schemas.openxmlformats.org/drawingml/2006/table">
            <a:tbl>
              <a:tblPr firstRow="1" firstCol="1" bandRow="1"/>
              <a:tblGrid>
                <a:gridCol w="3684926">
                  <a:extLst>
                    <a:ext uri="{9D8B030D-6E8A-4147-A177-3AD203B41FA5}">
                      <a16:colId xmlns:a16="http://schemas.microsoft.com/office/drawing/2014/main" val="2137528810"/>
                    </a:ext>
                  </a:extLst>
                </a:gridCol>
              </a:tblGrid>
              <a:tr h="228600">
                <a:tc>
                  <a:txBody>
                    <a:bodyPr/>
                    <a:lstStyle/>
                    <a:p>
                      <a:pPr marL="0" marR="0">
                        <a:lnSpc>
                          <a:spcPct val="115000"/>
                        </a:lnSpc>
                        <a:spcBef>
                          <a:spcPts val="0"/>
                        </a:spcBef>
                        <a:spcAft>
                          <a:spcPts val="0"/>
                        </a:spcAft>
                      </a:pPr>
                      <a:r>
                        <a:rPr lang="en-US"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Luis Olivas</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33456923"/>
                  </a:ext>
                </a:extLst>
              </a:tr>
              <a:tr h="228600">
                <a:tc>
                  <a:txBody>
                    <a:bodyPr/>
                    <a:lstStyle/>
                    <a:p>
                      <a:pPr marL="0" marR="0">
                        <a:lnSpc>
                          <a:spcPct val="115000"/>
                        </a:lnSpc>
                        <a:spcBef>
                          <a:spcPts val="0"/>
                        </a:spcBef>
                        <a:spcAft>
                          <a:spcPts val="0"/>
                        </a:spcAft>
                      </a:pPr>
                      <a:r>
                        <a:rPr lang="en-US" sz="1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Alexander Silva</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3270771"/>
                  </a:ext>
                </a:extLst>
              </a:tr>
              <a:tr h="228600">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85292439"/>
                  </a:ext>
                </a:extLst>
              </a:tr>
              <a:tr h="299502">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98221338"/>
                  </a:ext>
                </a:extLst>
              </a:tr>
              <a:tr h="228600">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69902730"/>
                  </a:ext>
                </a:extLst>
              </a:tr>
              <a:tr h="228600">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12956163"/>
                  </a:ext>
                </a:extLst>
              </a:tr>
              <a:tr h="228600">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39082185"/>
                  </a:ext>
                </a:extLst>
              </a:tr>
              <a:tr h="228600">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03255453"/>
                  </a:ext>
                </a:extLst>
              </a:tr>
              <a:tr h="228600">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27702395"/>
                  </a:ext>
                </a:extLst>
              </a:tr>
              <a:tr h="228600">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62768864"/>
                  </a:ext>
                </a:extLst>
              </a:tr>
              <a:tr h="228600">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05291073"/>
                  </a:ext>
                </a:extLst>
              </a:tr>
              <a:tr h="228600">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21272051"/>
                  </a:ext>
                </a:extLst>
              </a:tr>
              <a:tr h="228600">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61729790"/>
                  </a:ext>
                </a:extLst>
              </a:tr>
              <a:tr h="50800">
                <a:tc>
                  <a:txBody>
                    <a:bodyPr/>
                    <a:lstStyle/>
                    <a:p>
                      <a:pPr marL="0" marR="0">
                        <a:lnSpc>
                          <a:spcPct val="115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8402428"/>
                  </a:ext>
                </a:extLst>
              </a:tr>
            </a:tbl>
          </a:graphicData>
        </a:graphic>
      </p:graphicFrame>
      <p:sp>
        <p:nvSpPr>
          <p:cNvPr id="5" name="TextBox 4">
            <a:extLst>
              <a:ext uri="{FF2B5EF4-FFF2-40B4-BE49-F238E27FC236}">
                <a16:creationId xmlns:a16="http://schemas.microsoft.com/office/drawing/2014/main" id="{752C9CF9-5710-003C-7FF9-456CE5B63B6F}"/>
              </a:ext>
            </a:extLst>
          </p:cNvPr>
          <p:cNvSpPr txBox="1"/>
          <p:nvPr/>
        </p:nvSpPr>
        <p:spPr>
          <a:xfrm>
            <a:off x="1739347" y="1609591"/>
            <a:ext cx="3042500" cy="369332"/>
          </a:xfrm>
          <a:prstGeom prst="rect">
            <a:avLst/>
          </a:prstGeom>
          <a:noFill/>
        </p:spPr>
        <p:txBody>
          <a:bodyPr wrap="none" rtlCol="0">
            <a:spAutoFit/>
          </a:bodyPr>
          <a:lstStyle/>
          <a:p>
            <a:r>
              <a:rPr lang="en-US" b="1" u="sng" dirty="0"/>
              <a:t>Arizona Steel Walking Crew</a:t>
            </a:r>
          </a:p>
        </p:txBody>
      </p:sp>
      <p:sp>
        <p:nvSpPr>
          <p:cNvPr id="6" name="TextBox 5">
            <a:extLst>
              <a:ext uri="{FF2B5EF4-FFF2-40B4-BE49-F238E27FC236}">
                <a16:creationId xmlns:a16="http://schemas.microsoft.com/office/drawing/2014/main" id="{E1642752-51CA-8E04-3ACA-13660A086577}"/>
              </a:ext>
            </a:extLst>
          </p:cNvPr>
          <p:cNvSpPr txBox="1"/>
          <p:nvPr/>
        </p:nvSpPr>
        <p:spPr>
          <a:xfrm>
            <a:off x="6342532" y="1609591"/>
            <a:ext cx="3688895" cy="369332"/>
          </a:xfrm>
          <a:prstGeom prst="rect">
            <a:avLst/>
          </a:prstGeom>
          <a:noFill/>
        </p:spPr>
        <p:txBody>
          <a:bodyPr wrap="none" rtlCol="0">
            <a:spAutoFit/>
          </a:bodyPr>
          <a:lstStyle/>
          <a:p>
            <a:r>
              <a:rPr lang="en-US" b="1" u="sng" dirty="0"/>
              <a:t>New Mexico Personal Medical Aid</a:t>
            </a:r>
          </a:p>
        </p:txBody>
      </p:sp>
    </p:spTree>
    <p:extLst>
      <p:ext uri="{BB962C8B-B14F-4D97-AF65-F5344CB8AC3E}">
        <p14:creationId xmlns:p14="http://schemas.microsoft.com/office/powerpoint/2010/main" val="325602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FAF03-3559-BCF8-EF7C-FF76DBEDFB4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TSG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Shout-Outs </a:t>
            </a:r>
            <a:endParaRPr lang="en-US" sz="3600" kern="1200" dirty="0">
              <a:solidFill>
                <a:srgbClr val="FFFFFF"/>
              </a:solidFill>
              <a:latin typeface="+mj-lt"/>
              <a:ea typeface="+mj-ea"/>
              <a:cs typeface="+mj-cs"/>
            </a:endParaRPr>
          </a:p>
        </p:txBody>
      </p:sp>
      <p:pic>
        <p:nvPicPr>
          <p:cNvPr id="4" name="Content Placeholder 3" descr="A logo with text on it&#10;&#10;Description automatically generated">
            <a:extLst>
              <a:ext uri="{FF2B5EF4-FFF2-40B4-BE49-F238E27FC236}">
                <a16:creationId xmlns:a16="http://schemas.microsoft.com/office/drawing/2014/main" id="{BFF7B56F-A345-3DA7-D382-9013AC474A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383296" y="643466"/>
            <a:ext cx="5568739" cy="5568739"/>
          </a:xfrm>
          <a:prstGeom prst="rect">
            <a:avLst/>
          </a:prstGeom>
          <a:noFill/>
        </p:spPr>
      </p:pic>
    </p:spTree>
    <p:extLst>
      <p:ext uri="{BB962C8B-B14F-4D97-AF65-F5344CB8AC3E}">
        <p14:creationId xmlns:p14="http://schemas.microsoft.com/office/powerpoint/2010/main" val="3054842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A1A9-88EC-58E1-6C9A-1E99C2AF68F5}"/>
              </a:ext>
            </a:extLst>
          </p:cNvPr>
          <p:cNvSpPr>
            <a:spLocks noGrp="1"/>
          </p:cNvSpPr>
          <p:nvPr>
            <p:ph type="title"/>
          </p:nvPr>
        </p:nvSpPr>
        <p:spPr/>
        <p:txBody>
          <a:bodyPr/>
          <a:lstStyle/>
          <a:p>
            <a:pPr algn="ctr"/>
            <a:r>
              <a:rPr lang="en-US" b="1" dirty="0">
                <a:solidFill>
                  <a:schemeClr val="accent2"/>
                </a:solidFill>
                <a:latin typeface="Arial Black" panose="020B0A04020102020204" pitchFamily="34" charset="0"/>
              </a:rPr>
              <a:t>TSG March Shout-Outs </a:t>
            </a:r>
          </a:p>
        </p:txBody>
      </p:sp>
      <p:sp>
        <p:nvSpPr>
          <p:cNvPr id="3" name="Content Placeholder 2">
            <a:extLst>
              <a:ext uri="{FF2B5EF4-FFF2-40B4-BE49-F238E27FC236}">
                <a16:creationId xmlns:a16="http://schemas.microsoft.com/office/drawing/2014/main" id="{C1D3E19D-0B46-7E33-9517-DA231D554AC6}"/>
              </a:ext>
            </a:extLst>
          </p:cNvPr>
          <p:cNvSpPr>
            <a:spLocks noGrp="1"/>
          </p:cNvSpPr>
          <p:nvPr>
            <p:ph idx="1"/>
          </p:nvPr>
        </p:nvSpPr>
        <p:spPr/>
        <p:txBody>
          <a:bodyPr>
            <a:normAutofit fontScale="92500" lnSpcReduction="10000"/>
          </a:bodyPr>
          <a:lstStyle/>
          <a:p>
            <a:pPr marL="0" marR="0" indent="0">
              <a:spcBef>
                <a:spcPts val="120"/>
              </a:spcBef>
              <a:spcAft>
                <a:spcPts val="120"/>
              </a:spcAft>
              <a:buNone/>
            </a:pPr>
            <a:r>
              <a:rPr lang="en-US" sz="1800" b="1" u="sng" dirty="0">
                <a:solidFill>
                  <a:srgbClr val="222222"/>
                </a:solidFill>
                <a:effectLst/>
                <a:latin typeface="Times New Roman" panose="02020603050405020304" pitchFamily="18" charset="0"/>
                <a:ea typeface="Times New Roman" panose="02020603050405020304" pitchFamily="18" charset="0"/>
              </a:rPr>
              <a:t>From Bryan Funk:</a:t>
            </a:r>
            <a:endParaRPr lang="en-US" sz="1800" dirty="0">
              <a:effectLst/>
              <a:latin typeface="Times New Roman" panose="02020603050405020304" pitchFamily="18" charset="0"/>
              <a:ea typeface="Times New Roman" panose="02020603050405020304" pitchFamily="18" charset="0"/>
            </a:endParaRPr>
          </a:p>
          <a:p>
            <a:pPr marL="0" marR="0" indent="0">
              <a:spcBef>
                <a:spcPts val="120"/>
              </a:spcBef>
              <a:spcAft>
                <a:spcPts val="120"/>
              </a:spcAft>
              <a:buNone/>
            </a:pPr>
            <a:r>
              <a:rPr lang="en-US" sz="1800" b="1" i="1" dirty="0">
                <a:solidFill>
                  <a:srgbClr val="222222"/>
                </a:solidFill>
                <a:effectLst/>
                <a:latin typeface="Times New Roman" panose="02020603050405020304" pitchFamily="18" charset="0"/>
                <a:ea typeface="Times New Roman" panose="02020603050405020304" pitchFamily="18" charset="0"/>
              </a:rPr>
              <a:t>Rocio Torres</a:t>
            </a:r>
            <a:r>
              <a:rPr lang="en-US" sz="1800" dirty="0">
                <a:solidFill>
                  <a:srgbClr val="222222"/>
                </a:solidFill>
                <a:effectLst/>
                <a:latin typeface="Times New Roman" panose="02020603050405020304" pitchFamily="18" charset="0"/>
                <a:ea typeface="Times New Roman" panose="02020603050405020304" pitchFamily="18" charset="0"/>
              </a:rPr>
              <a:t> has been promoted to Eagle Project Safety Field Supervisor. </a:t>
            </a:r>
            <a:br>
              <a:rPr lang="en-US" sz="1800" dirty="0">
                <a:solidFill>
                  <a:srgbClr val="222222"/>
                </a:solidFill>
                <a:effectLst/>
                <a:latin typeface="Times New Roman" panose="02020603050405020304" pitchFamily="18"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0" marR="0" indent="0">
              <a:spcBef>
                <a:spcPts val="120"/>
              </a:spcBef>
              <a:spcAft>
                <a:spcPts val="120"/>
              </a:spcAft>
              <a:buNone/>
            </a:pPr>
            <a:r>
              <a:rPr lang="en-US" sz="1800" b="1" u="sng" dirty="0">
                <a:solidFill>
                  <a:srgbClr val="222222"/>
                </a:solidFill>
                <a:effectLst/>
                <a:latin typeface="Times New Roman" panose="02020603050405020304" pitchFamily="18" charset="0"/>
                <a:ea typeface="Times New Roman" panose="02020603050405020304" pitchFamily="18" charset="0"/>
              </a:rPr>
              <a:t>From Ryan Littlewood: </a:t>
            </a:r>
            <a:endParaRPr lang="en-US" sz="1800" dirty="0">
              <a:effectLst/>
              <a:latin typeface="Times New Roman" panose="02020603050405020304" pitchFamily="18" charset="0"/>
              <a:ea typeface="Times New Roman" panose="02020603050405020304" pitchFamily="18" charset="0"/>
            </a:endParaRPr>
          </a:p>
          <a:p>
            <a:pPr marL="0" marR="0" indent="0">
              <a:spcBef>
                <a:spcPts val="120"/>
              </a:spcBef>
              <a:spcAft>
                <a:spcPts val="120"/>
              </a:spcAft>
              <a:buNone/>
            </a:pPr>
            <a:r>
              <a:rPr lang="en-US" sz="1800" dirty="0">
                <a:solidFill>
                  <a:srgbClr val="222222"/>
                </a:solidFill>
                <a:effectLst/>
                <a:latin typeface="Times New Roman" panose="02020603050405020304" pitchFamily="18" charset="0"/>
                <a:ea typeface="Times New Roman" panose="02020603050405020304" pitchFamily="18" charset="0"/>
              </a:rPr>
              <a:t>I am excited to announce </a:t>
            </a:r>
            <a:r>
              <a:rPr lang="en-US" sz="1800" b="1" u="sng" dirty="0">
                <a:solidFill>
                  <a:srgbClr val="222222"/>
                </a:solidFill>
                <a:effectLst/>
                <a:latin typeface="Times New Roman" panose="02020603050405020304" pitchFamily="18" charset="0"/>
                <a:ea typeface="Times New Roman" panose="02020603050405020304" pitchFamily="18" charset="0"/>
              </a:rPr>
              <a:t>Shiv Kumar’s</a:t>
            </a:r>
            <a:r>
              <a:rPr lang="en-US" sz="1800" dirty="0">
                <a:solidFill>
                  <a:srgbClr val="222222"/>
                </a:solidFill>
                <a:effectLst/>
                <a:latin typeface="Times New Roman" panose="02020603050405020304" pitchFamily="18" charset="0"/>
                <a:ea typeface="Times New Roman" panose="02020603050405020304" pitchFamily="18" charset="0"/>
              </a:rPr>
              <a:t> promotion to ME Program Manager. Over the last two years, the ME program has gone through numerous changes which have strengthened the overall program. However, with evolving customer needs, there is many more improvements on the horizon. The growth of the ME program and its need for focused improvements, we have decided it is time to have a dedicated resource to oversight. </a:t>
            </a:r>
            <a:endParaRPr lang="en-US" sz="1800" dirty="0">
              <a:effectLst/>
              <a:latin typeface="Times New Roman" panose="02020603050405020304" pitchFamily="18" charset="0"/>
              <a:ea typeface="Times New Roman" panose="02020603050405020304" pitchFamily="18" charset="0"/>
            </a:endParaRPr>
          </a:p>
          <a:p>
            <a:pPr marL="0" marR="0" indent="0">
              <a:spcBef>
                <a:spcPts val="120"/>
              </a:spcBef>
              <a:spcAft>
                <a:spcPts val="120"/>
              </a:spcAft>
              <a:buNone/>
            </a:pPr>
            <a:endParaRPr lang="en-US" sz="1800" b="1" u="sng" dirty="0">
              <a:solidFill>
                <a:srgbClr val="222222"/>
              </a:solidFill>
              <a:effectLst/>
              <a:latin typeface="Times New Roman" panose="02020603050405020304" pitchFamily="18" charset="0"/>
              <a:ea typeface="Times New Roman" panose="02020603050405020304" pitchFamily="18" charset="0"/>
            </a:endParaRPr>
          </a:p>
          <a:p>
            <a:pPr marL="0" marR="0" indent="0">
              <a:spcBef>
                <a:spcPts val="120"/>
              </a:spcBef>
              <a:spcAft>
                <a:spcPts val="120"/>
              </a:spcAft>
              <a:buNone/>
            </a:pPr>
            <a:r>
              <a:rPr lang="en-US" sz="1800" b="1" u="sng" dirty="0">
                <a:solidFill>
                  <a:srgbClr val="222222"/>
                </a:solidFill>
                <a:effectLst/>
                <a:latin typeface="Times New Roman" panose="02020603050405020304" pitchFamily="18" charset="0"/>
                <a:ea typeface="Times New Roman" panose="02020603050405020304" pitchFamily="18" charset="0"/>
              </a:rPr>
              <a:t>From Mike Funk:</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u="sng" dirty="0">
                <a:solidFill>
                  <a:srgbClr val="222222"/>
                </a:solidFill>
                <a:effectLst/>
                <a:latin typeface="Times New Roman" panose="02020603050405020304" pitchFamily="18" charset="0"/>
                <a:ea typeface="Times New Roman" panose="02020603050405020304" pitchFamily="18" charset="0"/>
              </a:rPr>
              <a:t>Tyler Gustafson</a:t>
            </a:r>
            <a:r>
              <a:rPr lang="en-US" sz="1800" u="sng" dirty="0">
                <a:solidFill>
                  <a:srgbClr val="222222"/>
                </a:solidFill>
                <a:effectLst/>
                <a:latin typeface="Times New Roman" panose="02020603050405020304" pitchFamily="18" charset="0"/>
                <a:ea typeface="Times New Roman" panose="02020603050405020304" pitchFamily="18" charset="0"/>
              </a:rPr>
              <a:t> </a:t>
            </a:r>
            <a:r>
              <a:rPr lang="en-US" sz="1800" dirty="0">
                <a:solidFill>
                  <a:srgbClr val="222222"/>
                </a:solidFill>
                <a:effectLst/>
                <a:latin typeface="Times New Roman" panose="02020603050405020304" pitchFamily="18" charset="0"/>
                <a:ea typeface="Times New Roman" panose="02020603050405020304" pitchFamily="18" charset="0"/>
              </a:rPr>
              <a:t>has been promoted to Certification Program Manager.</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b="1" u="sng"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Sandra Castaneda</a:t>
            </a:r>
            <a:r>
              <a:rPr lang="en-US"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has been promoted to Protocol Manager and reports to Jeremy Klein.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u="sng"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Austin Davie</a:t>
            </a:r>
            <a:r>
              <a:rPr lang="en-US"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has been promoted to Site Cleaning Manager and reports to Jeremy Klein.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u="sng"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Bryan Funk</a:t>
            </a:r>
            <a:r>
              <a:rPr lang="en-US"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was promoted to TSG Safety Director and has recently added corporate responsibilities as well.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u="sng"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Marty Fisher</a:t>
            </a:r>
            <a:r>
              <a:rPr lang="en-US" sz="1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is acting in a dual role as Director of Mission Critical (Supporting all Data Center Activities) and will remain engaged in Eagle Project Financials until otherwise announced. </a:t>
            </a:r>
          </a:p>
          <a:p>
            <a:pPr marL="0" marR="0">
              <a:lnSpc>
                <a:spcPct val="115000"/>
              </a:lnSpc>
              <a:spcBef>
                <a:spcPts val="0"/>
              </a:spcBef>
              <a:spcAft>
                <a:spcPts val="0"/>
              </a:spcAft>
            </a:pPr>
            <a:r>
              <a:rPr lang="en-US" sz="1800" b="1" u="sng" kern="0" dirty="0">
                <a:solidFill>
                  <a:srgbClr val="222222"/>
                </a:solidFill>
                <a:latin typeface="Times New Roman" panose="02020603050405020304" pitchFamily="18" charset="0"/>
                <a:ea typeface="Aptos" panose="020B0004020202020204" pitchFamily="34" charset="0"/>
                <a:cs typeface="Times New Roman" panose="02020603050405020304" pitchFamily="18" charset="0"/>
              </a:rPr>
              <a:t>Daisy Liguori-</a:t>
            </a:r>
            <a:r>
              <a:rPr lang="en-US" sz="1800" kern="0" dirty="0">
                <a:solidFill>
                  <a:srgbClr val="222222"/>
                </a:solidFill>
                <a:latin typeface="Times New Roman" panose="02020603050405020304" pitchFamily="18" charset="0"/>
                <a:ea typeface="Aptos" panose="020B0004020202020204" pitchFamily="34" charset="0"/>
                <a:cs typeface="Times New Roman" panose="02020603050405020304" pitchFamily="18" charset="0"/>
              </a:rPr>
              <a:t> Passed her NEBB Professional Test!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71729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62D3-5D6E-07F7-2DF5-D41D18F1ED02}"/>
              </a:ext>
            </a:extLst>
          </p:cNvPr>
          <p:cNvSpPr>
            <a:spLocks noGrp="1"/>
          </p:cNvSpPr>
          <p:nvPr>
            <p:ph type="title"/>
          </p:nvPr>
        </p:nvSpPr>
        <p:spPr>
          <a:xfrm>
            <a:off x="2498035" y="235695"/>
            <a:ext cx="10515600" cy="1325563"/>
          </a:xfrm>
        </p:spPr>
        <p:txBody>
          <a:bodyPr/>
          <a:lstStyle/>
          <a:p>
            <a:r>
              <a:rPr lang="en-US" dirty="0">
                <a:solidFill>
                  <a:schemeClr val="accent2"/>
                </a:solidFill>
              </a:rPr>
              <a:t>March Birthday Celebrations</a:t>
            </a:r>
          </a:p>
        </p:txBody>
      </p:sp>
      <p:graphicFrame>
        <p:nvGraphicFramePr>
          <p:cNvPr id="4" name="Content Placeholder 3">
            <a:extLst>
              <a:ext uri="{FF2B5EF4-FFF2-40B4-BE49-F238E27FC236}">
                <a16:creationId xmlns:a16="http://schemas.microsoft.com/office/drawing/2014/main" id="{31FB6669-39F2-0BA9-9B13-3D651A0D3EF1}"/>
              </a:ext>
            </a:extLst>
          </p:cNvPr>
          <p:cNvGraphicFramePr>
            <a:graphicFrameLocks noGrp="1"/>
          </p:cNvGraphicFramePr>
          <p:nvPr>
            <p:ph idx="1"/>
            <p:extLst>
              <p:ext uri="{D42A27DB-BD31-4B8C-83A1-F6EECF244321}">
                <p14:modId xmlns:p14="http://schemas.microsoft.com/office/powerpoint/2010/main" val="2568194791"/>
              </p:ext>
            </p:extLst>
          </p:nvPr>
        </p:nvGraphicFramePr>
        <p:xfrm>
          <a:off x="1074693" y="1996315"/>
          <a:ext cx="2142197" cy="4351334"/>
        </p:xfrm>
        <a:graphic>
          <a:graphicData uri="http://schemas.openxmlformats.org/drawingml/2006/table">
            <a:tbl>
              <a:tblPr>
                <a:tableStyleId>{5C22544A-7EE6-4342-B048-85BDC9FD1C3A}</a:tableStyleId>
              </a:tblPr>
              <a:tblGrid>
                <a:gridCol w="2142197">
                  <a:extLst>
                    <a:ext uri="{9D8B030D-6E8A-4147-A177-3AD203B41FA5}">
                      <a16:colId xmlns:a16="http://schemas.microsoft.com/office/drawing/2014/main" val="254678275"/>
                    </a:ext>
                  </a:extLst>
                </a:gridCol>
              </a:tblGrid>
              <a:tr h="167359">
                <a:tc>
                  <a:txBody>
                    <a:bodyPr/>
                    <a:lstStyle/>
                    <a:p>
                      <a:pPr algn="l" fontAlgn="b"/>
                      <a:r>
                        <a:rPr lang="en-US" sz="1000" u="none" strike="noStrike" dirty="0">
                          <a:effectLst/>
                        </a:rPr>
                        <a:t>ALLEN, KARMA W</a:t>
                      </a:r>
                      <a:endParaRPr lang="en-US" sz="1000" b="0" i="0" u="none" strike="noStrike" dirty="0">
                        <a:effectLst/>
                        <a:latin typeface="Calibri" panose="020F0502020204030204" pitchFamily="34" charset="0"/>
                      </a:endParaRPr>
                    </a:p>
                  </a:txBody>
                  <a:tcPr marL="8368" marR="8368" marT="8368" marB="0" anchor="b"/>
                </a:tc>
                <a:extLst>
                  <a:ext uri="{0D108BD9-81ED-4DB2-BD59-A6C34878D82A}">
                    <a16:rowId xmlns:a16="http://schemas.microsoft.com/office/drawing/2014/main" val="1300891800"/>
                  </a:ext>
                </a:extLst>
              </a:tr>
              <a:tr h="167359">
                <a:tc>
                  <a:txBody>
                    <a:bodyPr/>
                    <a:lstStyle/>
                    <a:p>
                      <a:pPr algn="l" fontAlgn="b"/>
                      <a:r>
                        <a:rPr lang="en-US" sz="1000" u="none" strike="noStrike" dirty="0">
                          <a:effectLst/>
                        </a:rPr>
                        <a:t>CORACIDES, DENISE C</a:t>
                      </a:r>
                      <a:endParaRPr lang="en-US" sz="1000" b="0" i="0" u="none" strike="noStrike" dirty="0">
                        <a:effectLst/>
                        <a:latin typeface="Calibri" panose="020F0502020204030204" pitchFamily="34" charset="0"/>
                      </a:endParaRPr>
                    </a:p>
                  </a:txBody>
                  <a:tcPr marL="8368" marR="8368" marT="8368" marB="0" anchor="b"/>
                </a:tc>
                <a:extLst>
                  <a:ext uri="{0D108BD9-81ED-4DB2-BD59-A6C34878D82A}">
                    <a16:rowId xmlns:a16="http://schemas.microsoft.com/office/drawing/2014/main" val="4227204166"/>
                  </a:ext>
                </a:extLst>
              </a:tr>
              <a:tr h="167359">
                <a:tc>
                  <a:txBody>
                    <a:bodyPr/>
                    <a:lstStyle/>
                    <a:p>
                      <a:pPr algn="l" fontAlgn="b"/>
                      <a:r>
                        <a:rPr lang="en-US" sz="1000" u="none" strike="noStrike">
                          <a:effectLst/>
                        </a:rPr>
                        <a:t>CUEN NIEBLA, RAFAEL</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3227832791"/>
                  </a:ext>
                </a:extLst>
              </a:tr>
              <a:tr h="167359">
                <a:tc>
                  <a:txBody>
                    <a:bodyPr/>
                    <a:lstStyle/>
                    <a:p>
                      <a:pPr algn="l" fontAlgn="b"/>
                      <a:r>
                        <a:rPr lang="en-US" sz="1000" u="none" strike="noStrike" dirty="0">
                          <a:effectLst/>
                        </a:rPr>
                        <a:t>DEEG, NICHOLAS K.</a:t>
                      </a:r>
                      <a:endParaRPr lang="en-US" sz="1000" b="0" i="0" u="none" strike="noStrike" dirty="0">
                        <a:effectLst/>
                        <a:latin typeface="Calibri" panose="020F0502020204030204" pitchFamily="34" charset="0"/>
                      </a:endParaRPr>
                    </a:p>
                  </a:txBody>
                  <a:tcPr marL="8368" marR="8368" marT="8368" marB="0" anchor="b"/>
                </a:tc>
                <a:extLst>
                  <a:ext uri="{0D108BD9-81ED-4DB2-BD59-A6C34878D82A}">
                    <a16:rowId xmlns:a16="http://schemas.microsoft.com/office/drawing/2014/main" val="3940578830"/>
                  </a:ext>
                </a:extLst>
              </a:tr>
              <a:tr h="167359">
                <a:tc>
                  <a:txBody>
                    <a:bodyPr/>
                    <a:lstStyle/>
                    <a:p>
                      <a:pPr algn="l" fontAlgn="b"/>
                      <a:r>
                        <a:rPr lang="en-US" sz="1000" u="none" strike="noStrike">
                          <a:effectLst/>
                        </a:rPr>
                        <a:t>GONZALEZ-ROSA, NIDIA</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327127689"/>
                  </a:ext>
                </a:extLst>
              </a:tr>
              <a:tr h="167359">
                <a:tc>
                  <a:txBody>
                    <a:bodyPr/>
                    <a:lstStyle/>
                    <a:p>
                      <a:pPr algn="l" fontAlgn="b"/>
                      <a:r>
                        <a:rPr lang="en-US" sz="1000" u="none" strike="noStrike">
                          <a:effectLst/>
                        </a:rPr>
                        <a:t>GUILLEN GONZALEZ, JORGE</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415468592"/>
                  </a:ext>
                </a:extLst>
              </a:tr>
              <a:tr h="167359">
                <a:tc>
                  <a:txBody>
                    <a:bodyPr/>
                    <a:lstStyle/>
                    <a:p>
                      <a:pPr algn="l" fontAlgn="b"/>
                      <a:r>
                        <a:rPr lang="en-US" sz="1000" u="none" strike="noStrike">
                          <a:effectLst/>
                        </a:rPr>
                        <a:t>HALONA, IDELLE L</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1503508243"/>
                  </a:ext>
                </a:extLst>
              </a:tr>
              <a:tr h="167359">
                <a:tc>
                  <a:txBody>
                    <a:bodyPr/>
                    <a:lstStyle/>
                    <a:p>
                      <a:pPr algn="l" fontAlgn="b"/>
                      <a:r>
                        <a:rPr lang="en-US" sz="1000" u="none" strike="noStrike">
                          <a:effectLst/>
                        </a:rPr>
                        <a:t>HUNSTON, MELANIE</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3148255440"/>
                  </a:ext>
                </a:extLst>
              </a:tr>
              <a:tr h="167359">
                <a:tc>
                  <a:txBody>
                    <a:bodyPr/>
                    <a:lstStyle/>
                    <a:p>
                      <a:pPr algn="l" fontAlgn="b"/>
                      <a:r>
                        <a:rPr lang="en-US" sz="1000" u="none" strike="noStrike">
                          <a:effectLst/>
                        </a:rPr>
                        <a:t>LOPEZ, OXANA</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3560491765"/>
                  </a:ext>
                </a:extLst>
              </a:tr>
              <a:tr h="167359">
                <a:tc>
                  <a:txBody>
                    <a:bodyPr/>
                    <a:lstStyle/>
                    <a:p>
                      <a:pPr algn="l" fontAlgn="b"/>
                      <a:r>
                        <a:rPr lang="en-US" sz="1000" u="none" strike="noStrike">
                          <a:effectLst/>
                        </a:rPr>
                        <a:t>LUNA, DAVID</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879042200"/>
                  </a:ext>
                </a:extLst>
              </a:tr>
              <a:tr h="167359">
                <a:tc>
                  <a:txBody>
                    <a:bodyPr/>
                    <a:lstStyle/>
                    <a:p>
                      <a:pPr algn="l" fontAlgn="b"/>
                      <a:r>
                        <a:rPr lang="en-US" sz="1000" u="none" strike="noStrike">
                          <a:effectLst/>
                        </a:rPr>
                        <a:t>MARQUEZ GUILLEN, GUSTAVO</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790512887"/>
                  </a:ext>
                </a:extLst>
              </a:tr>
              <a:tr h="167359">
                <a:tc>
                  <a:txBody>
                    <a:bodyPr/>
                    <a:lstStyle/>
                    <a:p>
                      <a:pPr algn="l" fontAlgn="b"/>
                      <a:r>
                        <a:rPr lang="en-US" sz="1000" u="none" strike="noStrike">
                          <a:effectLst/>
                        </a:rPr>
                        <a:t>MEAGHER, IAN</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3117967800"/>
                  </a:ext>
                </a:extLst>
              </a:tr>
              <a:tr h="167359">
                <a:tc>
                  <a:txBody>
                    <a:bodyPr/>
                    <a:lstStyle/>
                    <a:p>
                      <a:pPr algn="l" fontAlgn="b"/>
                      <a:r>
                        <a:rPr lang="en-US" sz="1000" u="none" strike="noStrike">
                          <a:effectLst/>
                        </a:rPr>
                        <a:t>MENDOZA, MIA A</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722679103"/>
                  </a:ext>
                </a:extLst>
              </a:tr>
              <a:tr h="167359">
                <a:tc>
                  <a:txBody>
                    <a:bodyPr/>
                    <a:lstStyle/>
                    <a:p>
                      <a:pPr algn="l" fontAlgn="b"/>
                      <a:r>
                        <a:rPr lang="en-US" sz="1000" u="none" strike="noStrike">
                          <a:effectLst/>
                        </a:rPr>
                        <a:t>NAJERA DIAZ, XITLALI J</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970383533"/>
                  </a:ext>
                </a:extLst>
              </a:tr>
              <a:tr h="167359">
                <a:tc>
                  <a:txBody>
                    <a:bodyPr/>
                    <a:lstStyle/>
                    <a:p>
                      <a:pPr algn="l" fontAlgn="b"/>
                      <a:r>
                        <a:rPr lang="en-US" sz="1000" u="none" strike="noStrike">
                          <a:effectLst/>
                        </a:rPr>
                        <a:t>NEZ, ELY</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553464202"/>
                  </a:ext>
                </a:extLst>
              </a:tr>
              <a:tr h="167359">
                <a:tc>
                  <a:txBody>
                    <a:bodyPr/>
                    <a:lstStyle/>
                    <a:p>
                      <a:pPr algn="l" fontAlgn="b"/>
                      <a:r>
                        <a:rPr lang="en-US" sz="1000" u="none" strike="noStrike">
                          <a:effectLst/>
                        </a:rPr>
                        <a:t>ONEILL, JAMES</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543800393"/>
                  </a:ext>
                </a:extLst>
              </a:tr>
              <a:tr h="167359">
                <a:tc>
                  <a:txBody>
                    <a:bodyPr/>
                    <a:lstStyle/>
                    <a:p>
                      <a:pPr algn="l" fontAlgn="b"/>
                      <a:r>
                        <a:rPr lang="en-US" sz="1000" u="none" strike="noStrike">
                          <a:effectLst/>
                        </a:rPr>
                        <a:t>OROZCO, SERGIO</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09093876"/>
                  </a:ext>
                </a:extLst>
              </a:tr>
              <a:tr h="167359">
                <a:tc>
                  <a:txBody>
                    <a:bodyPr/>
                    <a:lstStyle/>
                    <a:p>
                      <a:pPr algn="l" fontAlgn="b"/>
                      <a:r>
                        <a:rPr lang="en-US" sz="1000" u="none" strike="noStrike">
                          <a:effectLst/>
                        </a:rPr>
                        <a:t>PELLEGUAD, ELIZABETH</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67068239"/>
                  </a:ext>
                </a:extLst>
              </a:tr>
              <a:tr h="167359">
                <a:tc>
                  <a:txBody>
                    <a:bodyPr/>
                    <a:lstStyle/>
                    <a:p>
                      <a:pPr algn="l" fontAlgn="b"/>
                      <a:r>
                        <a:rPr lang="en-US" sz="1000" u="none" strike="noStrike">
                          <a:effectLst/>
                        </a:rPr>
                        <a:t>RAMIREZ, VALERIE X</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197217887"/>
                  </a:ext>
                </a:extLst>
              </a:tr>
              <a:tr h="167359">
                <a:tc>
                  <a:txBody>
                    <a:bodyPr/>
                    <a:lstStyle/>
                    <a:p>
                      <a:pPr algn="l" fontAlgn="b"/>
                      <a:r>
                        <a:rPr lang="en-US" sz="1000" u="none" strike="noStrike">
                          <a:effectLst/>
                        </a:rPr>
                        <a:t>RINCON, ANDREA P</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238686654"/>
                  </a:ext>
                </a:extLst>
              </a:tr>
              <a:tr h="167359">
                <a:tc>
                  <a:txBody>
                    <a:bodyPr/>
                    <a:lstStyle/>
                    <a:p>
                      <a:pPr algn="l" fontAlgn="b"/>
                      <a:r>
                        <a:rPr lang="en-US" sz="1000" u="none" strike="noStrike">
                          <a:effectLst/>
                        </a:rPr>
                        <a:t>RIORDAN, BRIAN P</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178781491"/>
                  </a:ext>
                </a:extLst>
              </a:tr>
              <a:tr h="167359">
                <a:tc>
                  <a:txBody>
                    <a:bodyPr/>
                    <a:lstStyle/>
                    <a:p>
                      <a:pPr algn="l" fontAlgn="b"/>
                      <a:r>
                        <a:rPr lang="en-US" sz="1000" u="none" strike="noStrike">
                          <a:effectLst/>
                        </a:rPr>
                        <a:t>RODRIGUEZ, GEIZY</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496078193"/>
                  </a:ext>
                </a:extLst>
              </a:tr>
              <a:tr h="167359">
                <a:tc>
                  <a:txBody>
                    <a:bodyPr/>
                    <a:lstStyle/>
                    <a:p>
                      <a:pPr algn="l" fontAlgn="b"/>
                      <a:r>
                        <a:rPr lang="en-US" sz="1000" u="none" strike="noStrike">
                          <a:effectLst/>
                        </a:rPr>
                        <a:t>SANCHEZ CAMPA, CHRISTIAN</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456529203"/>
                  </a:ext>
                </a:extLst>
              </a:tr>
              <a:tr h="167359">
                <a:tc>
                  <a:txBody>
                    <a:bodyPr/>
                    <a:lstStyle/>
                    <a:p>
                      <a:pPr algn="l" fontAlgn="b"/>
                      <a:r>
                        <a:rPr lang="en-US" sz="1000" u="none" strike="noStrike">
                          <a:effectLst/>
                        </a:rPr>
                        <a:t>SCALLY, TARA</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1994369194"/>
                  </a:ext>
                </a:extLst>
              </a:tr>
              <a:tr h="167359">
                <a:tc>
                  <a:txBody>
                    <a:bodyPr/>
                    <a:lstStyle/>
                    <a:p>
                      <a:pPr algn="l" fontAlgn="b"/>
                      <a:r>
                        <a:rPr lang="en-US" sz="1000" u="none" strike="noStrike">
                          <a:effectLst/>
                        </a:rPr>
                        <a:t>VEGA SANCHEZ, SANDRA</a:t>
                      </a:r>
                      <a:endParaRPr lang="en-US" sz="1000" b="0" i="0" u="none" strike="noStrike">
                        <a:effectLst/>
                        <a:latin typeface="Calibri" panose="020F0502020204030204" pitchFamily="34" charset="0"/>
                      </a:endParaRPr>
                    </a:p>
                  </a:txBody>
                  <a:tcPr marL="8368" marR="8368" marT="8368" marB="0" anchor="b"/>
                </a:tc>
                <a:extLst>
                  <a:ext uri="{0D108BD9-81ED-4DB2-BD59-A6C34878D82A}">
                    <a16:rowId xmlns:a16="http://schemas.microsoft.com/office/drawing/2014/main" val="2101510462"/>
                  </a:ext>
                </a:extLst>
              </a:tr>
              <a:tr h="167359">
                <a:tc>
                  <a:txBody>
                    <a:bodyPr/>
                    <a:lstStyle/>
                    <a:p>
                      <a:pPr algn="l" fontAlgn="b"/>
                      <a:r>
                        <a:rPr lang="en-US" sz="1000" u="none" strike="noStrike" dirty="0">
                          <a:effectLst/>
                        </a:rPr>
                        <a:t>WHITE, CARLOS</a:t>
                      </a:r>
                      <a:endParaRPr lang="en-US" sz="1000" b="0" i="0" u="none" strike="noStrike" dirty="0">
                        <a:effectLst/>
                        <a:latin typeface="Calibri" panose="020F0502020204030204" pitchFamily="34" charset="0"/>
                      </a:endParaRPr>
                    </a:p>
                  </a:txBody>
                  <a:tcPr marL="8368" marR="8368" marT="8368" marB="0" anchor="b"/>
                </a:tc>
                <a:extLst>
                  <a:ext uri="{0D108BD9-81ED-4DB2-BD59-A6C34878D82A}">
                    <a16:rowId xmlns:a16="http://schemas.microsoft.com/office/drawing/2014/main" val="2081711671"/>
                  </a:ext>
                </a:extLst>
              </a:tr>
            </a:tbl>
          </a:graphicData>
        </a:graphic>
      </p:graphicFrame>
      <p:graphicFrame>
        <p:nvGraphicFramePr>
          <p:cNvPr id="5" name="Table 4">
            <a:extLst>
              <a:ext uri="{FF2B5EF4-FFF2-40B4-BE49-F238E27FC236}">
                <a16:creationId xmlns:a16="http://schemas.microsoft.com/office/drawing/2014/main" id="{8404F4B0-7DBD-18CF-07A9-3A081D7499FD}"/>
              </a:ext>
            </a:extLst>
          </p:cNvPr>
          <p:cNvGraphicFramePr>
            <a:graphicFrameLocks noGrp="1"/>
          </p:cNvGraphicFramePr>
          <p:nvPr>
            <p:extLst>
              <p:ext uri="{D42A27DB-BD31-4B8C-83A1-F6EECF244321}">
                <p14:modId xmlns:p14="http://schemas.microsoft.com/office/powerpoint/2010/main" val="458050205"/>
              </p:ext>
            </p:extLst>
          </p:nvPr>
        </p:nvGraphicFramePr>
        <p:xfrm>
          <a:off x="3328416" y="1996315"/>
          <a:ext cx="2438400" cy="1333500"/>
        </p:xfrm>
        <a:graphic>
          <a:graphicData uri="http://schemas.openxmlformats.org/drawingml/2006/table">
            <a:tbl>
              <a:tblPr>
                <a:tableStyleId>{5C22544A-7EE6-4342-B048-85BDC9FD1C3A}</a:tableStyleId>
              </a:tblPr>
              <a:tblGrid>
                <a:gridCol w="2438400">
                  <a:extLst>
                    <a:ext uri="{9D8B030D-6E8A-4147-A177-3AD203B41FA5}">
                      <a16:colId xmlns:a16="http://schemas.microsoft.com/office/drawing/2014/main" val="1749258223"/>
                    </a:ext>
                  </a:extLst>
                </a:gridCol>
              </a:tblGrid>
              <a:tr h="190500">
                <a:tc>
                  <a:txBody>
                    <a:bodyPr/>
                    <a:lstStyle/>
                    <a:p>
                      <a:pPr algn="l" fontAlgn="b"/>
                      <a:r>
                        <a:rPr lang="en-US" sz="1100" u="none" strike="noStrike" dirty="0">
                          <a:effectLst/>
                        </a:rPr>
                        <a:t>CHAVEZ, ITZEL A</a:t>
                      </a:r>
                      <a:endParaRPr lang="en-U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355610988"/>
                  </a:ext>
                </a:extLst>
              </a:tr>
              <a:tr h="190500">
                <a:tc>
                  <a:txBody>
                    <a:bodyPr/>
                    <a:lstStyle/>
                    <a:p>
                      <a:pPr algn="l" fontAlgn="b"/>
                      <a:r>
                        <a:rPr lang="en-US" sz="1100" u="none" strike="noStrike">
                          <a:effectLst/>
                        </a:rPr>
                        <a:t>GARCIA URIBE, JHONATAN S</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578049025"/>
                  </a:ext>
                </a:extLst>
              </a:tr>
              <a:tr h="190500">
                <a:tc>
                  <a:txBody>
                    <a:bodyPr/>
                    <a:lstStyle/>
                    <a:p>
                      <a:pPr algn="l" fontAlgn="b"/>
                      <a:r>
                        <a:rPr lang="en-US" sz="1100" u="none" strike="noStrike">
                          <a:effectLst/>
                        </a:rPr>
                        <a:t>MANCINAS-MARTINEZ, LUZ MARIA</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344017755"/>
                  </a:ext>
                </a:extLst>
              </a:tr>
              <a:tr h="190500">
                <a:tc>
                  <a:txBody>
                    <a:bodyPr/>
                    <a:lstStyle/>
                    <a:p>
                      <a:pPr algn="l" fontAlgn="b"/>
                      <a:r>
                        <a:rPr lang="en-US" sz="1100" u="none" strike="noStrike">
                          <a:effectLst/>
                        </a:rPr>
                        <a:t>MERCADO, BLANCA</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059443779"/>
                  </a:ext>
                </a:extLst>
              </a:tr>
              <a:tr h="190500">
                <a:tc>
                  <a:txBody>
                    <a:bodyPr/>
                    <a:lstStyle/>
                    <a:p>
                      <a:pPr algn="l" fontAlgn="b"/>
                      <a:r>
                        <a:rPr lang="en-US" sz="1100" u="none" strike="noStrike">
                          <a:effectLst/>
                        </a:rPr>
                        <a:t>SENA, ROSEMARY R</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405277659"/>
                  </a:ext>
                </a:extLst>
              </a:tr>
              <a:tr h="190500">
                <a:tc>
                  <a:txBody>
                    <a:bodyPr/>
                    <a:lstStyle/>
                    <a:p>
                      <a:pPr algn="l" fontAlgn="b"/>
                      <a:r>
                        <a:rPr lang="en-US" sz="1100" u="none" strike="noStrike">
                          <a:effectLst/>
                        </a:rPr>
                        <a:t>TSOSIE, DAVE</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842028455"/>
                  </a:ext>
                </a:extLst>
              </a:tr>
              <a:tr h="190500">
                <a:tc>
                  <a:txBody>
                    <a:bodyPr/>
                    <a:lstStyle/>
                    <a:p>
                      <a:pPr algn="l" fontAlgn="b"/>
                      <a:r>
                        <a:rPr lang="en-US" sz="1100" u="none" strike="noStrike" dirty="0">
                          <a:effectLst/>
                        </a:rPr>
                        <a:t>YAZZIE, NATHAN</a:t>
                      </a:r>
                      <a:endParaRPr lang="en-U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859891679"/>
                  </a:ext>
                </a:extLst>
              </a:tr>
            </a:tbl>
          </a:graphicData>
        </a:graphic>
      </p:graphicFrame>
      <p:graphicFrame>
        <p:nvGraphicFramePr>
          <p:cNvPr id="6" name="Table 5">
            <a:extLst>
              <a:ext uri="{FF2B5EF4-FFF2-40B4-BE49-F238E27FC236}">
                <a16:creationId xmlns:a16="http://schemas.microsoft.com/office/drawing/2014/main" id="{2C154DB1-AC62-E4A1-2C33-C55F6CAE353E}"/>
              </a:ext>
            </a:extLst>
          </p:cNvPr>
          <p:cNvGraphicFramePr>
            <a:graphicFrameLocks noGrp="1"/>
          </p:cNvGraphicFramePr>
          <p:nvPr>
            <p:extLst>
              <p:ext uri="{D42A27DB-BD31-4B8C-83A1-F6EECF244321}">
                <p14:modId xmlns:p14="http://schemas.microsoft.com/office/powerpoint/2010/main" val="309530251"/>
              </p:ext>
            </p:extLst>
          </p:nvPr>
        </p:nvGraphicFramePr>
        <p:xfrm>
          <a:off x="5878342" y="1996315"/>
          <a:ext cx="2438400" cy="762000"/>
        </p:xfrm>
        <a:graphic>
          <a:graphicData uri="http://schemas.openxmlformats.org/drawingml/2006/table">
            <a:tbl>
              <a:tblPr>
                <a:tableStyleId>{5C22544A-7EE6-4342-B048-85BDC9FD1C3A}</a:tableStyleId>
              </a:tblPr>
              <a:tblGrid>
                <a:gridCol w="2438400">
                  <a:extLst>
                    <a:ext uri="{9D8B030D-6E8A-4147-A177-3AD203B41FA5}">
                      <a16:colId xmlns:a16="http://schemas.microsoft.com/office/drawing/2014/main" val="3178252878"/>
                    </a:ext>
                  </a:extLst>
                </a:gridCol>
              </a:tblGrid>
              <a:tr h="190500">
                <a:tc>
                  <a:txBody>
                    <a:bodyPr/>
                    <a:lstStyle/>
                    <a:p>
                      <a:pPr algn="l" fontAlgn="b"/>
                      <a:r>
                        <a:rPr lang="en-US" sz="1100" u="none" strike="noStrike">
                          <a:effectLst/>
                        </a:rPr>
                        <a:t>SUAREZ PINO, ENMANUEL A</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02553498"/>
                  </a:ext>
                </a:extLst>
              </a:tr>
              <a:tr h="190500">
                <a:tc>
                  <a:txBody>
                    <a:bodyPr/>
                    <a:lstStyle/>
                    <a:p>
                      <a:pPr algn="l" fontAlgn="b"/>
                      <a:r>
                        <a:rPr lang="en-US" sz="1100" u="none" strike="noStrike">
                          <a:effectLst/>
                        </a:rPr>
                        <a:t>SWALLEY, JOHN H</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821065970"/>
                  </a:ext>
                </a:extLst>
              </a:tr>
              <a:tr h="190500">
                <a:tc>
                  <a:txBody>
                    <a:bodyPr/>
                    <a:lstStyle/>
                    <a:p>
                      <a:pPr algn="l" fontAlgn="b"/>
                      <a:r>
                        <a:rPr lang="en-US" sz="1100" u="none" strike="noStrike">
                          <a:effectLst/>
                        </a:rPr>
                        <a:t>VENTURA, PATRICIA M</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196454063"/>
                  </a:ext>
                </a:extLst>
              </a:tr>
              <a:tr h="190500">
                <a:tc>
                  <a:txBody>
                    <a:bodyPr/>
                    <a:lstStyle/>
                    <a:p>
                      <a:pPr algn="l" fontAlgn="b"/>
                      <a:r>
                        <a:rPr lang="en-US" sz="1100" u="none" strike="noStrike" dirty="0">
                          <a:effectLst/>
                        </a:rPr>
                        <a:t>VERA RIOS, VERONICA</a:t>
                      </a:r>
                      <a:endParaRPr lang="en-U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226141672"/>
                  </a:ext>
                </a:extLst>
              </a:tr>
            </a:tbl>
          </a:graphicData>
        </a:graphic>
      </p:graphicFrame>
      <p:graphicFrame>
        <p:nvGraphicFramePr>
          <p:cNvPr id="7" name="Table 6">
            <a:extLst>
              <a:ext uri="{FF2B5EF4-FFF2-40B4-BE49-F238E27FC236}">
                <a16:creationId xmlns:a16="http://schemas.microsoft.com/office/drawing/2014/main" id="{D4FF162D-FC71-7EC6-2C2B-2A13BC120E49}"/>
              </a:ext>
            </a:extLst>
          </p:cNvPr>
          <p:cNvGraphicFramePr>
            <a:graphicFrameLocks noGrp="1"/>
          </p:cNvGraphicFramePr>
          <p:nvPr>
            <p:extLst>
              <p:ext uri="{D42A27DB-BD31-4B8C-83A1-F6EECF244321}">
                <p14:modId xmlns:p14="http://schemas.microsoft.com/office/powerpoint/2010/main" val="1607624433"/>
              </p:ext>
            </p:extLst>
          </p:nvPr>
        </p:nvGraphicFramePr>
        <p:xfrm>
          <a:off x="8428268" y="1997714"/>
          <a:ext cx="2438400" cy="190500"/>
        </p:xfrm>
        <a:graphic>
          <a:graphicData uri="http://schemas.openxmlformats.org/drawingml/2006/table">
            <a:tbl>
              <a:tblPr>
                <a:tableStyleId>{5C22544A-7EE6-4342-B048-85BDC9FD1C3A}</a:tableStyleId>
              </a:tblPr>
              <a:tblGrid>
                <a:gridCol w="2438400">
                  <a:extLst>
                    <a:ext uri="{9D8B030D-6E8A-4147-A177-3AD203B41FA5}">
                      <a16:colId xmlns:a16="http://schemas.microsoft.com/office/drawing/2014/main" val="3384794308"/>
                    </a:ext>
                  </a:extLst>
                </a:gridCol>
              </a:tblGrid>
              <a:tr h="190500">
                <a:tc>
                  <a:txBody>
                    <a:bodyPr/>
                    <a:lstStyle/>
                    <a:p>
                      <a:pPr algn="l" fontAlgn="b"/>
                      <a:r>
                        <a:rPr lang="en-US" sz="1100" u="none" strike="noStrike" dirty="0">
                          <a:effectLst/>
                        </a:rPr>
                        <a:t>GOMEZ MEJIA, VANESA A</a:t>
                      </a:r>
                      <a:endParaRPr lang="en-US"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41544658"/>
                  </a:ext>
                </a:extLst>
              </a:tr>
            </a:tbl>
          </a:graphicData>
        </a:graphic>
      </p:graphicFrame>
      <p:sp>
        <p:nvSpPr>
          <p:cNvPr id="8" name="TextBox 7">
            <a:extLst>
              <a:ext uri="{FF2B5EF4-FFF2-40B4-BE49-F238E27FC236}">
                <a16:creationId xmlns:a16="http://schemas.microsoft.com/office/drawing/2014/main" id="{1A263879-3B74-9CF1-7B38-D97AD10A2886}"/>
              </a:ext>
            </a:extLst>
          </p:cNvPr>
          <p:cNvSpPr txBox="1"/>
          <p:nvPr/>
        </p:nvSpPr>
        <p:spPr>
          <a:xfrm>
            <a:off x="1470991" y="1626983"/>
            <a:ext cx="926600" cy="369332"/>
          </a:xfrm>
          <a:prstGeom prst="rect">
            <a:avLst/>
          </a:prstGeom>
          <a:noFill/>
        </p:spPr>
        <p:txBody>
          <a:bodyPr wrap="none" rtlCol="0">
            <a:spAutoFit/>
          </a:bodyPr>
          <a:lstStyle/>
          <a:p>
            <a:r>
              <a:rPr lang="en-US" dirty="0"/>
              <a:t>Arizona</a:t>
            </a:r>
          </a:p>
        </p:txBody>
      </p:sp>
      <p:sp>
        <p:nvSpPr>
          <p:cNvPr id="9" name="TextBox 8">
            <a:extLst>
              <a:ext uri="{FF2B5EF4-FFF2-40B4-BE49-F238E27FC236}">
                <a16:creationId xmlns:a16="http://schemas.microsoft.com/office/drawing/2014/main" id="{01DD5916-266D-250A-F738-7BDB157A20DB}"/>
              </a:ext>
            </a:extLst>
          </p:cNvPr>
          <p:cNvSpPr txBox="1"/>
          <p:nvPr/>
        </p:nvSpPr>
        <p:spPr>
          <a:xfrm>
            <a:off x="3908049" y="1626983"/>
            <a:ext cx="1389611" cy="369332"/>
          </a:xfrm>
          <a:prstGeom prst="rect">
            <a:avLst/>
          </a:prstGeom>
          <a:noFill/>
        </p:spPr>
        <p:txBody>
          <a:bodyPr wrap="none" rtlCol="0">
            <a:spAutoFit/>
          </a:bodyPr>
          <a:lstStyle/>
          <a:p>
            <a:r>
              <a:rPr lang="en-US" dirty="0"/>
              <a:t>New Mexico</a:t>
            </a:r>
          </a:p>
        </p:txBody>
      </p:sp>
      <p:sp>
        <p:nvSpPr>
          <p:cNvPr id="10" name="TextBox 9">
            <a:extLst>
              <a:ext uri="{FF2B5EF4-FFF2-40B4-BE49-F238E27FC236}">
                <a16:creationId xmlns:a16="http://schemas.microsoft.com/office/drawing/2014/main" id="{9899D330-A227-9189-11D8-D578C925F72E}"/>
              </a:ext>
            </a:extLst>
          </p:cNvPr>
          <p:cNvSpPr txBox="1"/>
          <p:nvPr/>
        </p:nvSpPr>
        <p:spPr>
          <a:xfrm>
            <a:off x="6457975" y="1626983"/>
            <a:ext cx="912429" cy="369332"/>
          </a:xfrm>
          <a:prstGeom prst="rect">
            <a:avLst/>
          </a:prstGeom>
          <a:noFill/>
        </p:spPr>
        <p:txBody>
          <a:bodyPr wrap="none" rtlCol="0">
            <a:spAutoFit/>
          </a:bodyPr>
          <a:lstStyle/>
          <a:p>
            <a:r>
              <a:rPr lang="en-US" dirty="0"/>
              <a:t>Oregon</a:t>
            </a:r>
          </a:p>
        </p:txBody>
      </p:sp>
      <p:sp>
        <p:nvSpPr>
          <p:cNvPr id="11" name="TextBox 10">
            <a:extLst>
              <a:ext uri="{FF2B5EF4-FFF2-40B4-BE49-F238E27FC236}">
                <a16:creationId xmlns:a16="http://schemas.microsoft.com/office/drawing/2014/main" id="{66F2F818-15D1-ED33-78AB-E8D90B114B95}"/>
              </a:ext>
            </a:extLst>
          </p:cNvPr>
          <p:cNvSpPr txBox="1"/>
          <p:nvPr/>
        </p:nvSpPr>
        <p:spPr>
          <a:xfrm>
            <a:off x="9007901" y="1626983"/>
            <a:ext cx="918008" cy="369332"/>
          </a:xfrm>
          <a:prstGeom prst="rect">
            <a:avLst/>
          </a:prstGeom>
          <a:noFill/>
        </p:spPr>
        <p:txBody>
          <a:bodyPr wrap="none" rtlCol="0">
            <a:spAutoFit/>
          </a:bodyPr>
          <a:lstStyle/>
          <a:p>
            <a:r>
              <a:rPr lang="en-US" dirty="0"/>
              <a:t>Virginia</a:t>
            </a:r>
          </a:p>
        </p:txBody>
      </p:sp>
      <p:pic>
        <p:nvPicPr>
          <p:cNvPr id="15" name="Picture 14" descr="A red sign with white text&#10;&#10;Description automatically generated">
            <a:extLst>
              <a:ext uri="{FF2B5EF4-FFF2-40B4-BE49-F238E27FC236}">
                <a16:creationId xmlns:a16="http://schemas.microsoft.com/office/drawing/2014/main" id="{DC264C1F-0420-8FF0-AF1C-63C1C3563F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08772" y="3354914"/>
            <a:ext cx="5334517" cy="3267391"/>
          </a:xfrm>
          <a:prstGeom prst="rect">
            <a:avLst/>
          </a:prstGeom>
        </p:spPr>
      </p:pic>
      <p:sp>
        <p:nvSpPr>
          <p:cNvPr id="16" name="TextBox 15">
            <a:extLst>
              <a:ext uri="{FF2B5EF4-FFF2-40B4-BE49-F238E27FC236}">
                <a16:creationId xmlns:a16="http://schemas.microsoft.com/office/drawing/2014/main" id="{A70A3436-B1C1-6FC9-0A3C-39E2B136CEC7}"/>
              </a:ext>
            </a:extLst>
          </p:cNvPr>
          <p:cNvSpPr txBox="1"/>
          <p:nvPr/>
        </p:nvSpPr>
        <p:spPr>
          <a:xfrm>
            <a:off x="7876031" y="7314385"/>
            <a:ext cx="4452049" cy="230832"/>
          </a:xfrm>
          <a:prstGeom prst="rect">
            <a:avLst/>
          </a:prstGeom>
          <a:noFill/>
        </p:spPr>
        <p:txBody>
          <a:bodyPr wrap="square" rtlCol="0">
            <a:spAutoFit/>
          </a:bodyPr>
          <a:lstStyle/>
          <a:p>
            <a:r>
              <a:rPr lang="en-US" sz="900">
                <a:hlinkClick r:id="rId3" tooltip="https://pngimg.com/download/27228"/>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86574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001C-40C0-BD79-B935-9B58CC942372}"/>
              </a:ext>
            </a:extLst>
          </p:cNvPr>
          <p:cNvSpPr>
            <a:spLocks noGrp="1"/>
          </p:cNvSpPr>
          <p:nvPr>
            <p:ph type="title"/>
          </p:nvPr>
        </p:nvSpPr>
        <p:spPr/>
        <p:txBody>
          <a:bodyPr>
            <a:normAutofit fontScale="90000"/>
          </a:bodyPr>
          <a:lstStyle/>
          <a:p>
            <a:pPr algn="ctr"/>
            <a:br>
              <a:rPr lang="en-US" sz="4400" kern="100" dirty="0">
                <a:solidFill>
                  <a:srgbClr val="374151"/>
                </a:solidFill>
                <a:effectLst/>
                <a:latin typeface="Amasis MT Pro Black" panose="02040A04050005020304" pitchFamily="18" charset="0"/>
                <a:ea typeface="Calibri" panose="020F0502020204030204" pitchFamily="34" charset="0"/>
                <a:cs typeface="Times New Roman" panose="02020603050405020304" pitchFamily="18" charset="0"/>
              </a:rPr>
            </a:br>
            <a:r>
              <a:rPr lang="en-US" sz="4400" kern="100" dirty="0">
                <a:solidFill>
                  <a:schemeClr val="accent2"/>
                </a:solidFill>
                <a:effectLst/>
                <a:latin typeface="Amasis MT Pro Black" panose="02040A04050005020304" pitchFamily="18" charset="0"/>
                <a:ea typeface="Calibri" panose="020F0502020204030204" pitchFamily="34" charset="0"/>
                <a:cs typeface="Times New Roman" panose="02020603050405020304" pitchFamily="18" charset="0"/>
              </a:rPr>
              <a:t>STAC (Safety, Training, Accountability, and Culture)</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4366274-EA9F-ADF3-62D2-05AD1FB64ACE}"/>
              </a:ext>
            </a:extLst>
          </p:cNvPr>
          <p:cNvSpPr>
            <a:spLocks noGrp="1"/>
          </p:cNvSpPr>
          <p:nvPr>
            <p:ph idx="1"/>
          </p:nvPr>
        </p:nvSpPr>
        <p:spPr/>
        <p:txBody>
          <a:bodyPr>
            <a:normAutofit fontScale="70000" lnSpcReduction="20000"/>
          </a:bodyPr>
          <a:lstStyle/>
          <a:p>
            <a:pPr marL="0" marR="0" indent="0" algn="ctr">
              <a:lnSpc>
                <a:spcPct val="107000"/>
              </a:lnSpc>
              <a:spcBef>
                <a:spcPts val="0"/>
              </a:spcBef>
              <a:spcAft>
                <a:spcPts val="0"/>
              </a:spcAft>
              <a:buNone/>
            </a:pPr>
            <a:r>
              <a:rPr lang="en-US" sz="4400" b="1" u="sng" kern="100" dirty="0">
                <a:solidFill>
                  <a:srgbClr val="374151"/>
                </a:solidFill>
                <a:effectLst/>
                <a:latin typeface="Times New Roman" panose="02020603050405020304" pitchFamily="18" charset="0"/>
                <a:ea typeface="Calibri" panose="020F0502020204030204" pitchFamily="34" charset="0"/>
                <a:cs typeface="Times New Roman" panose="02020603050405020304" pitchFamily="18" charset="0"/>
              </a:rPr>
              <a:t>Mission Statement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6000"/>
              </a:lnSpc>
              <a:spcBef>
                <a:spcPts val="0"/>
              </a:spcBef>
              <a:spcAft>
                <a:spcPts val="0"/>
              </a:spcAft>
              <a:buNone/>
            </a:pPr>
            <a:r>
              <a:rPr lang="en-US" sz="2800" dirty="0">
                <a:solidFill>
                  <a:srgbClr val="374151"/>
                </a:solidFill>
                <a:effectLst/>
                <a:latin typeface="Times New Roman" panose="02020603050405020304" pitchFamily="18" charset="0"/>
                <a:ea typeface="Times New Roman" panose="02020603050405020304" pitchFamily="18" charset="0"/>
              </a:rPr>
              <a:t>At Pentagon Technologies, TSG Division, our mission is to prioritize safety, empower our employees through training, and cultivate a positive work culture. Through rigorous safety protocols, continuous training programs, and a focus on fostering a positive and inclusive workplace, we aim to ensure that every employee feels secure, valued, and motivated. We provide an environment where individuals take ownership and accountability of their responsibility and understand the impact of their actions on the organization. We are committed to creating an environment where the well-being of our team members is paramount. </a:t>
            </a:r>
            <a:endParaRPr lang="en-US" sz="2400" dirty="0">
              <a:effectLst/>
              <a:latin typeface="Times New Roman" panose="02020603050405020304" pitchFamily="18" charset="0"/>
              <a:ea typeface="Times New Roman" panose="02020603050405020304" pitchFamily="18" charset="0"/>
            </a:endParaRPr>
          </a:p>
          <a:p>
            <a:pPr marL="0" marR="0" indent="0" fontAlgn="base">
              <a:lnSpc>
                <a:spcPct val="106000"/>
              </a:lnSpc>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indent="0" algn="ctr">
              <a:lnSpc>
                <a:spcPct val="107000"/>
              </a:lnSpc>
              <a:spcBef>
                <a:spcPts val="0"/>
              </a:spcBef>
              <a:spcAft>
                <a:spcPts val="0"/>
              </a:spcAft>
              <a:buNone/>
            </a:pPr>
            <a:r>
              <a:rPr lang="en-US" sz="3600" b="1" u="sng"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VISION OF PENTAGON TECHNOLOGIES STAC PROGRAM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Pentagon Technologies, our vision is to cultivate an environment where Safety stands as our top priority, providing numerous quality Training opportunities for all employees. We are committed to holding everyone Accountable to the highest standards and goals, fostering a positive work Culture that thrives on collaboration, innovation, and shared success.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2130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8FB48-85A5-E3C2-FE66-E9FE6B9E215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ACCOUNTABILITY</a:t>
            </a:r>
          </a:p>
        </p:txBody>
      </p:sp>
      <p:pic>
        <p:nvPicPr>
          <p:cNvPr id="4" name="Content Placeholder 3" descr="A logo with text on it&#10;&#10;Description automatically generated">
            <a:extLst>
              <a:ext uri="{FF2B5EF4-FFF2-40B4-BE49-F238E27FC236}">
                <a16:creationId xmlns:a16="http://schemas.microsoft.com/office/drawing/2014/main" id="{74B3AF8E-9450-3FDE-427A-948D1C91A6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383296" y="643466"/>
            <a:ext cx="5568739" cy="5568739"/>
          </a:xfrm>
          <a:prstGeom prst="rect">
            <a:avLst/>
          </a:prstGeom>
          <a:noFill/>
        </p:spPr>
      </p:pic>
    </p:spTree>
    <p:extLst>
      <p:ext uri="{BB962C8B-B14F-4D97-AF65-F5344CB8AC3E}">
        <p14:creationId xmlns:p14="http://schemas.microsoft.com/office/powerpoint/2010/main" val="218051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C195-428A-8D61-9A86-813F679F5DA1}"/>
              </a:ext>
            </a:extLst>
          </p:cNvPr>
          <p:cNvSpPr>
            <a:spLocks noGrp="1"/>
          </p:cNvSpPr>
          <p:nvPr>
            <p:ph type="title"/>
          </p:nvPr>
        </p:nvSpPr>
        <p:spPr/>
        <p:txBody>
          <a:bodyPr>
            <a:normAutofit/>
          </a:bodyPr>
          <a:lstStyle/>
          <a:p>
            <a:pPr algn="ctr"/>
            <a:r>
              <a:rPr lang="en-US" sz="6000" dirty="0">
                <a:solidFill>
                  <a:schemeClr val="accent2"/>
                </a:solidFill>
                <a:latin typeface="Arial Black" panose="020B0A04020102020204" pitchFamily="34" charset="0"/>
              </a:rPr>
              <a:t>ACCOUNTABILITY</a:t>
            </a:r>
          </a:p>
        </p:txBody>
      </p:sp>
      <p:sp>
        <p:nvSpPr>
          <p:cNvPr id="3" name="Content Placeholder 2">
            <a:extLst>
              <a:ext uri="{FF2B5EF4-FFF2-40B4-BE49-F238E27FC236}">
                <a16:creationId xmlns:a16="http://schemas.microsoft.com/office/drawing/2014/main" id="{FFAC200D-31A0-58F3-60E1-099812C7752D}"/>
              </a:ext>
            </a:extLst>
          </p:cNvPr>
          <p:cNvSpPr>
            <a:spLocks noGrp="1"/>
          </p:cNvSpPr>
          <p:nvPr>
            <p:ph idx="1"/>
          </p:nvPr>
        </p:nvSpPr>
        <p:spPr/>
        <p:txBody>
          <a:bodyPr>
            <a:normAutofit lnSpcReduction="10000"/>
          </a:bodyPr>
          <a:lstStyle/>
          <a:p>
            <a:r>
              <a:rPr lang="en-US" dirty="0">
                <a:highlight>
                  <a:srgbClr val="FFFF00"/>
                </a:highlight>
              </a:rPr>
              <a:t>Accountability at Pentagon Technologies refers to the expectation and responsibility of individuals and teams to fulfill their duties, meet performance standards, and take ownership of their actions and decisions.  </a:t>
            </a:r>
            <a:r>
              <a:rPr lang="en-US" dirty="0"/>
              <a:t>It involves a commitment to achieving specific goals, delivering results, and being answerable for one’s performance and conduct. </a:t>
            </a:r>
          </a:p>
          <a:p>
            <a:r>
              <a:rPr lang="en-US" dirty="0">
                <a:highlight>
                  <a:srgbClr val="FFFF00"/>
                </a:highlight>
              </a:rPr>
              <a:t>Picture a workplace where trust is unquestioned, commitments are clear, personal responsibility is high, people take ownership of problems, and mistakes are treated as opportunities to improve rather than reasons to blame.  </a:t>
            </a:r>
            <a:r>
              <a:rPr lang="en-US" dirty="0"/>
              <a:t>These conditions are the cornerstone of a positive work environment. </a:t>
            </a:r>
          </a:p>
        </p:txBody>
      </p:sp>
    </p:spTree>
    <p:extLst>
      <p:ext uri="{BB962C8B-B14F-4D97-AF65-F5344CB8AC3E}">
        <p14:creationId xmlns:p14="http://schemas.microsoft.com/office/powerpoint/2010/main" val="264975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BAB8-FDEB-0674-5F4C-794967451EDC}"/>
              </a:ext>
            </a:extLst>
          </p:cNvPr>
          <p:cNvSpPr>
            <a:spLocks noGrp="1"/>
          </p:cNvSpPr>
          <p:nvPr>
            <p:ph type="title"/>
          </p:nvPr>
        </p:nvSpPr>
        <p:spPr/>
        <p:txBody>
          <a:bodyPr>
            <a:normAutofit/>
          </a:bodyPr>
          <a:lstStyle/>
          <a:p>
            <a:pPr algn="ctr"/>
            <a:r>
              <a:rPr lang="en-US" dirty="0">
                <a:solidFill>
                  <a:schemeClr val="accent2"/>
                </a:solidFill>
                <a:latin typeface="Arial Black" panose="020B0A04020102020204" pitchFamily="34" charset="0"/>
              </a:rPr>
              <a:t>BENEFITS OF ACCOUNTABILITY </a:t>
            </a:r>
          </a:p>
        </p:txBody>
      </p:sp>
      <p:sp>
        <p:nvSpPr>
          <p:cNvPr id="3" name="Content Placeholder 2">
            <a:extLst>
              <a:ext uri="{FF2B5EF4-FFF2-40B4-BE49-F238E27FC236}">
                <a16:creationId xmlns:a16="http://schemas.microsoft.com/office/drawing/2014/main" id="{0D100A41-91E6-BB74-EF74-6522D7B934C8}"/>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Increased efficiency </a:t>
            </a:r>
            <a:r>
              <a:rPr lang="en-US" sz="4000" kern="100" dirty="0">
                <a:latin typeface="Calibri" panose="020F0502020204030204" pitchFamily="34" charset="0"/>
                <a:ea typeface="Calibri" panose="020F0502020204030204" pitchFamily="34" charset="0"/>
                <a:cs typeface="Times New Roman" panose="02020603050405020304" pitchFamily="18" charset="0"/>
              </a:rPr>
              <a:t>&amp;</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productivity</a:t>
            </a:r>
          </a:p>
          <a:p>
            <a:pPr marL="342900" marR="0" lvl="0" indent="-342900">
              <a:lnSpc>
                <a:spcPct val="107000"/>
              </a:lnSpc>
              <a:spcBef>
                <a:spcPts val="0"/>
              </a:spcBef>
              <a:spcAft>
                <a:spcPts val="0"/>
              </a:spcAft>
              <a:buFont typeface="Symbol" panose="05050102010706020507" pitchFamily="18" charset="2"/>
              <a:buChar char=""/>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More participation </a:t>
            </a:r>
            <a:r>
              <a:rPr lang="en-US" sz="4000" kern="100" dirty="0">
                <a:latin typeface="Calibri" panose="020F0502020204030204" pitchFamily="34" charset="0"/>
                <a:ea typeface="Calibri" panose="020F0502020204030204" pitchFamily="34" charset="0"/>
                <a:cs typeface="Times New Roman" panose="02020603050405020304" pitchFamily="18" charset="0"/>
              </a:rPr>
              <a:t>&amp;</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involvement</a:t>
            </a:r>
          </a:p>
          <a:p>
            <a:pPr marL="342900" marR="0" lvl="0" indent="-342900">
              <a:lnSpc>
                <a:spcPct val="107000"/>
              </a:lnSpc>
              <a:spcBef>
                <a:spcPts val="0"/>
              </a:spcBef>
              <a:spcAft>
                <a:spcPts val="0"/>
              </a:spcAft>
              <a:buFont typeface="Symbol" panose="05050102010706020507" pitchFamily="18" charset="2"/>
              <a:buChar char=""/>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Increased feelings of competency</a:t>
            </a:r>
          </a:p>
          <a:p>
            <a:pPr marL="342900" marR="0" lvl="0" indent="-342900">
              <a:lnSpc>
                <a:spcPct val="107000"/>
              </a:lnSpc>
              <a:spcBef>
                <a:spcPts val="0"/>
              </a:spcBef>
              <a:spcAft>
                <a:spcPts val="0"/>
              </a:spcAft>
              <a:buFont typeface="Symbol" panose="05050102010706020507" pitchFamily="18" charset="2"/>
              <a:buChar char=""/>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Increase sense of commitment</a:t>
            </a:r>
          </a:p>
          <a:p>
            <a:pPr marL="342900" marR="0" lvl="0" indent="-342900">
              <a:lnSpc>
                <a:spcPct val="107000"/>
              </a:lnSpc>
              <a:spcBef>
                <a:spcPts val="0"/>
              </a:spcBef>
              <a:spcAft>
                <a:spcPts val="0"/>
              </a:spcAft>
              <a:buFont typeface="Symbol" panose="05050102010706020507" pitchFamily="18" charset="2"/>
              <a:buChar char=""/>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Higher morale </a:t>
            </a:r>
            <a:r>
              <a:rPr lang="en-US" sz="4000" kern="100" dirty="0">
                <a:latin typeface="Calibri" panose="020F0502020204030204" pitchFamily="34" charset="0"/>
                <a:ea typeface="Calibri" panose="020F0502020204030204" pitchFamily="34" charset="0"/>
                <a:cs typeface="Times New Roman" panose="02020603050405020304" pitchFamily="18" charset="0"/>
              </a:rPr>
              <a:t>&amp;</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satisfaction</a:t>
            </a:r>
          </a:p>
          <a:p>
            <a:endParaRPr lang="en-US" dirty="0"/>
          </a:p>
        </p:txBody>
      </p:sp>
    </p:spTree>
    <p:extLst>
      <p:ext uri="{BB962C8B-B14F-4D97-AF65-F5344CB8AC3E}">
        <p14:creationId xmlns:p14="http://schemas.microsoft.com/office/powerpoint/2010/main" val="334936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C097-BB22-69CF-9A3C-FA9CDCBB4E79}"/>
              </a:ext>
            </a:extLst>
          </p:cNvPr>
          <p:cNvSpPr>
            <a:spLocks noGrp="1"/>
          </p:cNvSpPr>
          <p:nvPr>
            <p:ph type="title"/>
          </p:nvPr>
        </p:nvSpPr>
        <p:spPr/>
        <p:txBody>
          <a:bodyPr/>
          <a:lstStyle/>
          <a:p>
            <a:pPr algn="ctr"/>
            <a:r>
              <a:rPr lang="en-US" b="1" dirty="0">
                <a:solidFill>
                  <a:schemeClr val="accent2"/>
                </a:solidFill>
                <a:latin typeface="Arial Black" panose="020B0A04020102020204" pitchFamily="34" charset="0"/>
              </a:rPr>
              <a:t>TWO TYPES OF ACCOUNTABILITY</a:t>
            </a:r>
          </a:p>
        </p:txBody>
      </p:sp>
      <p:sp>
        <p:nvSpPr>
          <p:cNvPr id="3" name="Content Placeholder 2">
            <a:extLst>
              <a:ext uri="{FF2B5EF4-FFF2-40B4-BE49-F238E27FC236}">
                <a16:creationId xmlns:a16="http://schemas.microsoft.com/office/drawing/2014/main" id="{5BDA3F11-27A8-B8D7-5DB0-3BB99000190A}"/>
              </a:ext>
            </a:extLst>
          </p:cNvPr>
          <p:cNvSpPr>
            <a:spLocks noGrp="1"/>
          </p:cNvSpPr>
          <p:nvPr>
            <p:ph idx="1"/>
          </p:nvPr>
        </p:nvSpPr>
        <p:spPr/>
        <p:txBody>
          <a:bodyPr/>
          <a:lstStyle/>
          <a:p>
            <a:pPr marL="342900" marR="0" lvl="0" indent="-342900">
              <a:lnSpc>
                <a:spcPct val="107000"/>
              </a:lnSpc>
              <a:spcBef>
                <a:spcPts val="0"/>
              </a:spcBef>
              <a:spcAft>
                <a:spcPts val="0"/>
              </a:spcAft>
              <a:buFont typeface="+mj-lt"/>
              <a:buAutoNum type="arabicPeriod"/>
            </a:pPr>
            <a:r>
              <a:rPr lang="en-US" sz="3600" b="1" u="sng" kern="100" dirty="0">
                <a:effectLst/>
                <a:latin typeface="Calibri" panose="020F0502020204030204" pitchFamily="34" charset="0"/>
                <a:ea typeface="Calibri" panose="020F0502020204030204" pitchFamily="34" charset="0"/>
                <a:cs typeface="Times New Roman" panose="02020603050405020304" pitchFamily="18" charset="0"/>
              </a:rPr>
              <a:t>Mutual Accountability-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Counting on one another to keep commitments and agreements.  </a:t>
            </a:r>
          </a:p>
          <a:p>
            <a:pPr marL="342900" marR="0" lvl="0" indent="-342900">
              <a:lnSpc>
                <a:spcPct val="107000"/>
              </a:lnSpc>
              <a:spcBef>
                <a:spcPts val="0"/>
              </a:spcBef>
              <a:spcAft>
                <a:spcPts val="0"/>
              </a:spcAft>
              <a:buFont typeface="+mj-lt"/>
              <a:buAutoNum type="arabicPeriod"/>
            </a:pPr>
            <a:r>
              <a:rPr lang="en-US" sz="3600" b="1" u="sng" kern="100" dirty="0">
                <a:effectLst/>
                <a:latin typeface="Calibri" panose="020F0502020204030204" pitchFamily="34" charset="0"/>
                <a:ea typeface="Calibri" panose="020F0502020204030204" pitchFamily="34" charset="0"/>
                <a:cs typeface="Times New Roman" panose="02020603050405020304" pitchFamily="18" charset="0"/>
              </a:rPr>
              <a:t>Personal Accountability-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Taking responsibility for the consequences and outcomes of your choices and actions. This is accomplished primarily by building trust, seeking feedback, and learning from mistakes.  </a:t>
            </a:r>
          </a:p>
          <a:p>
            <a:endParaRPr lang="en-US" dirty="0"/>
          </a:p>
        </p:txBody>
      </p:sp>
    </p:spTree>
    <p:extLst>
      <p:ext uri="{BB962C8B-B14F-4D97-AF65-F5344CB8AC3E}">
        <p14:creationId xmlns:p14="http://schemas.microsoft.com/office/powerpoint/2010/main" val="272252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8632-6940-2901-6278-AA7D480CDF34}"/>
              </a:ext>
            </a:extLst>
          </p:cNvPr>
          <p:cNvSpPr>
            <a:spLocks noGrp="1"/>
          </p:cNvSpPr>
          <p:nvPr>
            <p:ph type="title"/>
          </p:nvPr>
        </p:nvSpPr>
        <p:spPr/>
        <p:txBody>
          <a:bodyPr>
            <a:normAutofit/>
          </a:bodyPr>
          <a:lstStyle/>
          <a:p>
            <a:pPr algn="ctr"/>
            <a:r>
              <a:rPr lang="en-US" sz="4800" b="1" dirty="0">
                <a:solidFill>
                  <a:schemeClr val="accent2"/>
                </a:solidFill>
                <a:latin typeface="Arial Black" panose="020B0A04020102020204" pitchFamily="34" charset="0"/>
              </a:rPr>
              <a:t>LACK OF ACCOUNTABILITY </a:t>
            </a:r>
          </a:p>
        </p:txBody>
      </p:sp>
      <p:sp>
        <p:nvSpPr>
          <p:cNvPr id="3" name="Content Placeholder 2">
            <a:extLst>
              <a:ext uri="{FF2B5EF4-FFF2-40B4-BE49-F238E27FC236}">
                <a16:creationId xmlns:a16="http://schemas.microsoft.com/office/drawing/2014/main" id="{B524C8B4-35A3-9BCC-1262-1D0D157301A4}"/>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Missing deadlines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Making excuses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Complaining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Blaming others for mistakes and problems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Lack of communication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Mistrust among team members, colleagues, and management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Rework/additional work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Victim mentality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Silo mentality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Conflict avoidance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6649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C91C-B5FE-9465-C0CF-11A4ED297321}"/>
              </a:ext>
            </a:extLst>
          </p:cNvPr>
          <p:cNvSpPr>
            <a:spLocks noGrp="1"/>
          </p:cNvSpPr>
          <p:nvPr>
            <p:ph type="title"/>
          </p:nvPr>
        </p:nvSpPr>
        <p:spPr/>
        <p:txBody>
          <a:bodyPr>
            <a:normAutofit fontScale="90000"/>
          </a:bodyPr>
          <a:lstStyle/>
          <a:p>
            <a:pPr marL="0" marR="0" algn="ctr">
              <a:lnSpc>
                <a:spcPct val="107000"/>
              </a:lnSpc>
              <a:spcBef>
                <a:spcPts val="0"/>
              </a:spcBef>
              <a:spcAft>
                <a:spcPts val="0"/>
              </a:spcAft>
            </a:pPr>
            <a:br>
              <a:rPr lang="en-US" sz="5300" b="1" u="sng" kern="100" dirty="0">
                <a:effectLst/>
                <a:latin typeface="Calibri" panose="020F0502020204030204" pitchFamily="34" charset="0"/>
                <a:ea typeface="Calibri" panose="020F0502020204030204" pitchFamily="34" charset="0"/>
                <a:cs typeface="Times New Roman" panose="02020603050405020304" pitchFamily="18" charset="0"/>
              </a:rPr>
            </a:br>
            <a:r>
              <a:rPr lang="en-US" sz="5300" b="1" u="sng" kern="100" dirty="0">
                <a:solidFill>
                  <a:schemeClr val="accent2"/>
                </a:solidFill>
                <a:effectLst/>
                <a:latin typeface="Arial Black" panose="020B0A04020102020204" pitchFamily="34" charset="0"/>
                <a:ea typeface="Calibri" panose="020F0502020204030204" pitchFamily="34" charset="0"/>
                <a:cs typeface="Times New Roman" panose="02020603050405020304" pitchFamily="18" charset="0"/>
              </a:rPr>
              <a:t>Goals for TSG Accountability </a:t>
            </a:r>
            <a:r>
              <a:rPr lang="en-US" sz="5300" b="1" u="sng" kern="100" dirty="0">
                <a:solidFill>
                  <a:schemeClr val="accent2"/>
                </a:solidFill>
                <a:latin typeface="Arial Black" panose="020B0A04020102020204" pitchFamily="34" charset="0"/>
                <a:ea typeface="Calibri" panose="020F0502020204030204" pitchFamily="34" charset="0"/>
                <a:cs typeface="Times New Roman" panose="02020603050405020304" pitchFamily="18" charset="0"/>
              </a:rPr>
              <a:t>Expectations</a:t>
            </a:r>
            <a:r>
              <a:rPr lang="en-US" sz="5300" b="1" u="sng" kern="100" dirty="0">
                <a:solidFill>
                  <a:schemeClr val="accent2"/>
                </a:solidFill>
                <a:effectLst/>
                <a:latin typeface="Arial Black" panose="020B0A04020102020204" pitchFamily="34" charset="0"/>
                <a:ea typeface="Calibri" panose="020F0502020204030204" pitchFamily="34" charset="0"/>
                <a:cs typeface="Times New Roman" panose="02020603050405020304" pitchFamily="18" charset="0"/>
              </a:rPr>
              <a:t>:</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3D13366-3F26-B132-C5C5-FD50FA1E3FCC}"/>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Employees have a clear sense of what results are expected of them.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Employees in their respective teams work to share information and collaborate with one another.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Conflicts are addressed in a forthright manner and resolved productively.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Clear standards of behavior are established and openly communicated.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Employees are held to these standards on a </a:t>
            </a:r>
            <a:r>
              <a:rPr lang="en-US" sz="2800" b="1" i="1" kern="100" dirty="0">
                <a:effectLst/>
                <a:latin typeface="Calibri" panose="020F0502020204030204" pitchFamily="34" charset="0"/>
                <a:ea typeface="Calibri" panose="020F0502020204030204" pitchFamily="34" charset="0"/>
                <a:cs typeface="Times New Roman" panose="02020603050405020304" pitchFamily="18" charset="0"/>
              </a:rPr>
              <a:t>consistent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basis.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Competence, follow-through, Intentional, and Integrity.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86225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4793</TotalTime>
  <Words>1491</Words>
  <Application>Microsoft Office PowerPoint</Application>
  <PresentationFormat>Widescreen</PresentationFormat>
  <Paragraphs>179</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Amasis MT Pro Black</vt:lpstr>
      <vt:lpstr>Aptos</vt:lpstr>
      <vt:lpstr>Aptos Display</vt:lpstr>
      <vt:lpstr>Arial</vt:lpstr>
      <vt:lpstr>Arial Black</vt:lpstr>
      <vt:lpstr>Calibri</vt:lpstr>
      <vt:lpstr>Roboto</vt:lpstr>
      <vt:lpstr>Symbol</vt:lpstr>
      <vt:lpstr>Times New Roman</vt:lpstr>
      <vt:lpstr>Office Theme</vt:lpstr>
      <vt:lpstr> </vt:lpstr>
      <vt:lpstr>TSG STAC Call 3-19-2024  Agenda</vt:lpstr>
      <vt:lpstr> STAC (Safety, Training, Accountability, and Culture) </vt:lpstr>
      <vt:lpstr>ACCOUNTABILITY</vt:lpstr>
      <vt:lpstr>ACCOUNTABILITY</vt:lpstr>
      <vt:lpstr>BENEFITS OF ACCOUNTABILITY </vt:lpstr>
      <vt:lpstr>TWO TYPES OF ACCOUNTABILITY</vt:lpstr>
      <vt:lpstr>LACK OF ACCOUNTABILITY </vt:lpstr>
      <vt:lpstr> Goals for TSG Accountability Expectations: </vt:lpstr>
      <vt:lpstr> How can Pentagon Employees build trust through accountability: </vt:lpstr>
      <vt:lpstr>TSG ACCOUNTABILITY PROGRAM</vt:lpstr>
      <vt:lpstr>PENTAGON ACCOUNTABILITY PROGRAM</vt:lpstr>
      <vt:lpstr>PENTAGON ACCOUNTABILITY PROGRAM</vt:lpstr>
      <vt:lpstr>TSG EMPLOYEE OF THE MONTH PROGRAM</vt:lpstr>
      <vt:lpstr>TSG EMPLOYEE OF THE MONTH PROGRAM</vt:lpstr>
      <vt:lpstr>TSG EMPLOYEE OF THE MONTH PROGRAM</vt:lpstr>
      <vt:lpstr>PowerPoint Presentation</vt:lpstr>
      <vt:lpstr>TSG WE CARE COIN PROGRAM </vt:lpstr>
      <vt:lpstr>TSG WE CARE COIN PROGRAM </vt:lpstr>
      <vt:lpstr>PowerPoint Presentation</vt:lpstr>
      <vt:lpstr>We Care Coin-March Awards</vt:lpstr>
      <vt:lpstr>TSG  Shout-Outs </vt:lpstr>
      <vt:lpstr>TSG March Shout-Outs </vt:lpstr>
      <vt:lpstr>March Birthday Celebrations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Mark Lovelady</dc:creator>
  <cp:lastModifiedBy>Mark Lovelady</cp:lastModifiedBy>
  <cp:revision>8</cp:revision>
  <cp:lastPrinted>2024-03-18T21:54:04Z</cp:lastPrinted>
  <dcterms:created xsi:type="dcterms:W3CDTF">2024-03-14T16:36:24Z</dcterms:created>
  <dcterms:modified xsi:type="dcterms:W3CDTF">2024-03-21T21:49:58Z</dcterms:modified>
</cp:coreProperties>
</file>