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16"/>
  </p:notesMasterIdLst>
  <p:sldIdLst>
    <p:sldId id="2146847277" r:id="rId5"/>
    <p:sldId id="2146847280" r:id="rId6"/>
    <p:sldId id="2146847294" r:id="rId7"/>
    <p:sldId id="2146847292" r:id="rId8"/>
    <p:sldId id="2146847300" r:id="rId9"/>
    <p:sldId id="2146847301" r:id="rId10"/>
    <p:sldId id="2146847293" r:id="rId11"/>
    <p:sldId id="2146847295" r:id="rId12"/>
    <p:sldId id="2146847296" r:id="rId13"/>
    <p:sldId id="2146847298" r:id="rId14"/>
    <p:sldId id="214684729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9B062A-89CE-B16B-A3EE-8D49F6E4109E}" name="Connor, Melissa" initials="CM" userId="S::Melissa.Connor_ACN@dhhs.nc.gov::73231f98-1458-4153-87f9-a30c4d410029" providerId="AD"/>
  <p188:author id="{C59D1760-D7C2-B213-362E-915648D9A379}" name="Goodwin, Jamon" initials="GJ" userId="S::Jamon.Goodwin_ACN@dhhs.nc.gov::e06b250f-2633-4328-9b60-ef2f1671faae" providerId="AD"/>
  <p188:author id="{8A8B986C-A37C-94F0-D276-6C091C59BC45}" name="Picone, Lauren" initials="PL" userId="S::lauren.picone_acn@dhhs.nc.gov::9336c1a6-3e29-4fa3-8a95-df2126f656b8" providerId="AD"/>
  <p188:author id="{CA691870-B7D0-F097-26B2-0535DFA7790C}" name="Lauren Picone" initials="LP" userId="Lauren Picone" providerId="None"/>
  <p188:author id="{1DF03189-AE37-0062-386D-80F883826DE4}" name="Batton, Kathleen" initials="BK" userId="S::kathleen.batton@dhhs.nc.gov::4ef56f2e-b55a-4668-b86f-e44055726add" providerId="AD"/>
  <p188:author id="{09A2A9C0-C878-1188-1BA6-E63366A25D12}" name="Guy, Dan" initials="GD" userId="S::dan.guy@dhhs.nc.gov::296e1cde-e7cb-4eb7-872a-2c7272bce1df" providerId="AD"/>
  <p188:author id="{6F4DF7C8-4F20-44B6-6DE1-E9BFEBEA88CB}" name="Sandoe, Emma" initials="SE" userId="S::emma.sandoe@dhhs.nc.gov::361a3d7a-108a-4ed4-af87-158378b2850f" providerId="AD"/>
  <p188:author id="{378260D4-A8DD-C176-3736-6CCA868C6469}" name="Pitsor, Jack" initials="PJ" userId="S::Jack.Pitsor@dhhs.nc.gov::f9574aa9-ad15-4853-ba01-1f696fa53ce2" providerId="AD"/>
  <p188:author id="{FF4FB1D5-FCE2-8E81-398A-1B34F5012F1E}" name="Santiago-Cordero, Victor" initials="SCV" userId="S::victor.santiago.cordero_acn@dhhs.nc.gov::f9f60be6-6552-496d-92a1-eaedaa0bb5d1" providerId="AD"/>
  <p188:author id="{5DF3D7E2-2E11-E7C7-D9B1-CAF2D14241A8}" name="Ludlam, Jay" initials="LJ" userId="S::jay.ludlam@dhhs.nc.gov::6c1fc5a2-b90b-4bfa-b0c8-82f1a808e666" providerId="AD"/>
  <p188:author id="{A651A0E7-0DE8-67CF-4DF8-4C388E0FEDC9}" name="Kamin, Mandi L" initials="KML" userId="S::Mandi.Kamin_ACN@dhhs.nc.gov::4040c0ef-1b84-4dc1-afad-50ff96d40e99" providerId="AD"/>
  <p188:author id="{2D0BBEEA-4F59-0BD1-0882-CC7BF30CEEBF}" name="Batton, Kathleen" initials="BK" userId="S::Kathleen.Batton@dhhs.nc.gov::4ef56f2e-b55a-4668-b86f-e44055726add" providerId="AD"/>
  <p188:author id="{E5F031F8-63AA-0AEB-C4AC-08A5E3AC229B}" name="Connor, Melissa" initials="CM" userId="S::melissa.connor@accenturefederal.com::1c6040ce-85fd-4c00-81b0-36e9a534695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L Jackson" initials="MLJ" lastIdx="33" clrIdx="0">
    <p:extLst>
      <p:ext uri="{19B8F6BF-5375-455C-9EA6-DF929625EA0E}">
        <p15:presenceInfo xmlns:p15="http://schemas.microsoft.com/office/powerpoint/2012/main" userId="Michael L Jackson" providerId="None"/>
      </p:ext>
    </p:extLst>
  </p:cmAuthor>
  <p:cmAuthor id="2" name="Pasley, Kelsey K." initials="PKK" lastIdx="5" clrIdx="1">
    <p:extLst>
      <p:ext uri="{19B8F6BF-5375-455C-9EA6-DF929625EA0E}">
        <p15:presenceInfo xmlns:p15="http://schemas.microsoft.com/office/powerpoint/2012/main" userId="S::kelsey.k.pasley@accenture.com::e2286ac3-7078-4dfa-92fe-4cda40aed934" providerId="AD"/>
      </p:ext>
    </p:extLst>
  </p:cmAuthor>
  <p:cmAuthor id="3" name="Marimar Barreto" initials="MB" lastIdx="8" clrIdx="2">
    <p:extLst>
      <p:ext uri="{19B8F6BF-5375-455C-9EA6-DF929625EA0E}">
        <p15:presenceInfo xmlns:p15="http://schemas.microsoft.com/office/powerpoint/2012/main" userId="Marimar Barreto" providerId="None"/>
      </p:ext>
    </p:extLst>
  </p:cmAuthor>
  <p:cmAuthor id="4" name="Barreto, Marimar" initials="BM" lastIdx="2" clrIdx="3">
    <p:extLst>
      <p:ext uri="{19B8F6BF-5375-455C-9EA6-DF929625EA0E}">
        <p15:presenceInfo xmlns:p15="http://schemas.microsoft.com/office/powerpoint/2012/main" userId="Barreto, Marima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5C93D5"/>
    <a:srgbClr val="C6D9F1"/>
    <a:srgbClr val="558ED5"/>
    <a:srgbClr val="41ABA6"/>
    <a:srgbClr val="8EB4E3"/>
    <a:srgbClr val="10253F"/>
    <a:srgbClr val="17375E"/>
    <a:srgbClr val="DBE7EC"/>
    <a:srgbClr val="528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25"/>
    <p:restoredTop sz="94699"/>
  </p:normalViewPr>
  <p:slideViewPr>
    <p:cSldViewPr snapToGrid="0">
      <p:cViewPr varScale="1">
        <p:scale>
          <a:sx n="105" d="100"/>
          <a:sy n="105" d="100"/>
        </p:scale>
        <p:origin x="48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D7C1D6-297B-4706-93AC-A32EB621E9F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B6F90-80EE-40CA-B5E8-3FF7D39E7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41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ack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15CBE63-B4CC-ED46-B111-3AC6924C3A1B}"/>
              </a:ext>
            </a:extLst>
          </p:cNvPr>
          <p:cNvGrpSpPr/>
          <p:nvPr userDrawn="1"/>
        </p:nvGrpSpPr>
        <p:grpSpPr>
          <a:xfrm flipV="1">
            <a:off x="-1" y="0"/>
            <a:ext cx="2508208" cy="6858000"/>
            <a:chOff x="6734366" y="0"/>
            <a:chExt cx="1881156" cy="68580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9453380-305C-084E-84AA-89398B79CA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392203" y="0"/>
              <a:ext cx="1223319" cy="68580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2EC5402-E111-7F4F-B797-62B1ADAA11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734366" y="0"/>
              <a:ext cx="1189765" cy="6858000"/>
            </a:xfrm>
            <a:prstGeom prst="rect">
              <a:avLst/>
            </a:prstGeom>
          </p:spPr>
        </p:pic>
      </p:grpSp>
      <p:sp>
        <p:nvSpPr>
          <p:cNvPr id="15" name="Text Placeholder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691462" y="2051009"/>
            <a:ext cx="7699023" cy="2020824"/>
          </a:xfrm>
        </p:spPr>
        <p:txBody>
          <a:bodyPr anchor="ctr">
            <a:noAutofit/>
          </a:bodyPr>
          <a:lstStyle>
            <a:lvl1pPr marL="0" indent="0">
              <a:buNone/>
              <a:defRPr sz="3200" b="1" i="0" baseline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800">
                <a:latin typeface="Franklin Gothic Demi Cond" panose="020B0706030402020204" pitchFamily="34" charset="0"/>
              </a:defRPr>
            </a:lvl2pPr>
            <a:lvl3pPr marL="685800" indent="0">
              <a:buNone/>
              <a:defRPr sz="2800">
                <a:latin typeface="Franklin Gothic Demi Cond" panose="020B0706030402020204" pitchFamily="34" charset="0"/>
              </a:defRPr>
            </a:lvl3pPr>
            <a:lvl4pPr marL="1028700" indent="0">
              <a:buNone/>
              <a:defRPr sz="2800">
                <a:latin typeface="Franklin Gothic Demi Cond" panose="020B0706030402020204" pitchFamily="34" charset="0"/>
              </a:defRPr>
            </a:lvl4pPr>
            <a:lvl5pPr marL="1371600" indent="0">
              <a:buNone/>
              <a:defRPr sz="2800">
                <a:latin typeface="Franklin Gothic Demi Cond" panose="020B0706030402020204" pitchFamily="34" charset="0"/>
              </a:defRPr>
            </a:lvl5pPr>
          </a:lstStyle>
          <a:p>
            <a:pPr lvl="0"/>
            <a:r>
              <a:rPr lang="en-US" dirty="0"/>
              <a:t>Click to Add Presentation Title</a:t>
            </a:r>
          </a:p>
        </p:txBody>
      </p:sp>
      <p:sp>
        <p:nvSpPr>
          <p:cNvPr id="16" name="Text Placeholder 1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691462" y="4071833"/>
            <a:ext cx="7699023" cy="94875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 baseline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Presenter Name and Title</a:t>
            </a:r>
          </a:p>
        </p:txBody>
      </p:sp>
      <p:sp>
        <p:nvSpPr>
          <p:cNvPr id="17" name="Text Placeholder 1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3691462" y="5020585"/>
            <a:ext cx="7699023" cy="488226"/>
          </a:xfrm>
        </p:spPr>
        <p:txBody>
          <a:bodyPr anchor="ctr">
            <a:noAutofit/>
          </a:bodyPr>
          <a:lstStyle>
            <a:lvl1pPr marL="0" indent="0">
              <a:buNone/>
              <a:defRPr sz="2000" b="1" i="0" baseline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3691462" y="1404678"/>
            <a:ext cx="778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b="0" i="0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Gotham Book" charset="0"/>
                <a:cs typeface="Arial" panose="020B0604020202020204" pitchFamily="34" charset="0"/>
              </a:rPr>
              <a:t>NC DEPARTMENT OF HEALTH AND HUMAN SERVICES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1515" y="527231"/>
            <a:ext cx="2535403" cy="240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8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Black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5076C68-EF58-6343-9E56-5AD2020B2605}"/>
              </a:ext>
            </a:extLst>
          </p:cNvPr>
          <p:cNvGrpSpPr/>
          <p:nvPr userDrawn="1"/>
        </p:nvGrpSpPr>
        <p:grpSpPr>
          <a:xfrm flipV="1">
            <a:off x="0" y="0"/>
            <a:ext cx="11487363" cy="6858000"/>
            <a:chOff x="0" y="817927"/>
            <a:chExt cx="8615522" cy="604007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9890F9C-A5DB-2646-9CEC-6E7CC41663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392203" y="817927"/>
              <a:ext cx="1223319" cy="604007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366C9A7-ABE5-C347-93C3-1B296BA730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817927"/>
              <a:ext cx="7924132" cy="6040073"/>
            </a:xfrm>
            <a:prstGeom prst="rect">
              <a:avLst/>
            </a:prstGeom>
          </p:spPr>
        </p:pic>
      </p:grpSp>
      <p:sp>
        <p:nvSpPr>
          <p:cNvPr id="15" name="Text Placeholder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3962" y="1536659"/>
            <a:ext cx="7699023" cy="2020824"/>
          </a:xfrm>
        </p:spPr>
        <p:txBody>
          <a:bodyPr anchor="t">
            <a:noAutofit/>
          </a:bodyPr>
          <a:lstStyle>
            <a:lvl1pPr marL="0" indent="0">
              <a:buNone/>
              <a:defRPr sz="32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800">
                <a:latin typeface="Franklin Gothic Demi Cond" panose="020B0706030402020204" pitchFamily="34" charset="0"/>
              </a:defRPr>
            </a:lvl2pPr>
            <a:lvl3pPr marL="685800" indent="0">
              <a:buNone/>
              <a:defRPr sz="2800">
                <a:latin typeface="Franklin Gothic Demi Cond" panose="020B0706030402020204" pitchFamily="34" charset="0"/>
              </a:defRPr>
            </a:lvl3pPr>
            <a:lvl4pPr marL="1028700" indent="0">
              <a:buNone/>
              <a:defRPr sz="2800">
                <a:latin typeface="Franklin Gothic Demi Cond" panose="020B0706030402020204" pitchFamily="34" charset="0"/>
              </a:defRPr>
            </a:lvl4pPr>
            <a:lvl5pPr marL="1371600" indent="0">
              <a:buNone/>
              <a:defRPr sz="2800">
                <a:latin typeface="Franklin Gothic Demi Cond" panose="020B0706030402020204" pitchFamily="34" charset="0"/>
              </a:defRPr>
            </a:lvl5pPr>
          </a:lstStyle>
          <a:p>
            <a:pPr lvl="0"/>
            <a:r>
              <a:rPr lang="en-US" dirty="0"/>
              <a:t>Click to Add Presentation Title</a:t>
            </a:r>
          </a:p>
        </p:txBody>
      </p:sp>
      <p:sp>
        <p:nvSpPr>
          <p:cNvPr id="16" name="Text Placeholder 1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33962" y="4757633"/>
            <a:ext cx="7699023" cy="94875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Presenter Name and Title</a:t>
            </a:r>
          </a:p>
        </p:txBody>
      </p:sp>
      <p:sp>
        <p:nvSpPr>
          <p:cNvPr id="17" name="Text Placeholder 1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833962" y="5706385"/>
            <a:ext cx="7699023" cy="488226"/>
          </a:xfrm>
        </p:spPr>
        <p:txBody>
          <a:bodyPr anchor="ctr">
            <a:noAutofit/>
          </a:bodyPr>
          <a:lstStyle>
            <a:lvl1pPr marL="0" indent="0">
              <a:buNone/>
              <a:defRPr sz="20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5E9A76-F149-A8C2-DF3C-C071C43BAD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07524" y="4156256"/>
            <a:ext cx="2535403" cy="240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87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- Black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415E447-67CB-38F0-7F39-21009ED2BF7B}"/>
              </a:ext>
            </a:extLst>
          </p:cNvPr>
          <p:cNvGrpSpPr/>
          <p:nvPr userDrawn="1"/>
        </p:nvGrpSpPr>
        <p:grpSpPr>
          <a:xfrm>
            <a:off x="0" y="0"/>
            <a:ext cx="11487363" cy="6858000"/>
            <a:chOff x="0" y="817927"/>
            <a:chExt cx="8615522" cy="604007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731FD75-6796-2534-1AB6-2922C3F0A7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392203" y="817927"/>
              <a:ext cx="1223319" cy="604007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845B209-2A84-9255-E14A-7DAE28C35D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817927"/>
              <a:ext cx="7924132" cy="6040073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7C9F9FBB-A07E-2EBF-2B0B-CBF54BC4CD4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07524" y="4156256"/>
            <a:ext cx="2535403" cy="2401707"/>
          </a:xfrm>
          <a:prstGeom prst="rect">
            <a:avLst/>
          </a:prstGeom>
        </p:spPr>
      </p:pic>
      <p:sp>
        <p:nvSpPr>
          <p:cNvPr id="15" name="Text Placeholder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33962" y="1508084"/>
            <a:ext cx="7699023" cy="2020824"/>
          </a:xfrm>
        </p:spPr>
        <p:txBody>
          <a:bodyPr anchor="t">
            <a:noAutofit/>
          </a:bodyPr>
          <a:lstStyle>
            <a:lvl1pPr marL="0" indent="0">
              <a:buNone/>
              <a:defRPr sz="32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800">
                <a:latin typeface="Franklin Gothic Demi Cond" panose="020B0706030402020204" pitchFamily="34" charset="0"/>
              </a:defRPr>
            </a:lvl2pPr>
            <a:lvl3pPr marL="685800" indent="0">
              <a:buNone/>
              <a:defRPr sz="2800">
                <a:latin typeface="Franklin Gothic Demi Cond" panose="020B0706030402020204" pitchFamily="34" charset="0"/>
              </a:defRPr>
            </a:lvl3pPr>
            <a:lvl4pPr marL="1028700" indent="0">
              <a:buNone/>
              <a:defRPr sz="2800">
                <a:latin typeface="Franklin Gothic Demi Cond" panose="020B0706030402020204" pitchFamily="34" charset="0"/>
              </a:defRPr>
            </a:lvl4pPr>
            <a:lvl5pPr marL="1371600" indent="0">
              <a:buNone/>
              <a:defRPr sz="2800">
                <a:latin typeface="Franklin Gothic Demi Cond" panose="020B0706030402020204" pitchFamily="34" charset="0"/>
              </a:defRPr>
            </a:lvl5pPr>
          </a:lstStyle>
          <a:p>
            <a:pPr lvl="0"/>
            <a:r>
              <a:rPr lang="en-US" dirty="0"/>
              <a:t>Click to Add Presentation Title</a:t>
            </a:r>
          </a:p>
        </p:txBody>
      </p:sp>
      <p:sp>
        <p:nvSpPr>
          <p:cNvPr id="16" name="Text Placeholder 1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33962" y="4757633"/>
            <a:ext cx="7699023" cy="94875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Presenter Name and Title</a:t>
            </a:r>
          </a:p>
        </p:txBody>
      </p:sp>
      <p:sp>
        <p:nvSpPr>
          <p:cNvPr id="17" name="Text Placeholder 1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833962" y="5706385"/>
            <a:ext cx="7699023" cy="488226"/>
          </a:xfrm>
        </p:spPr>
        <p:txBody>
          <a:bodyPr anchor="ctr">
            <a:noAutofit/>
          </a:bodyPr>
          <a:lstStyle>
            <a:lvl1pPr marL="0" indent="0">
              <a:buNone/>
              <a:defRPr sz="20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33962" y="490279"/>
            <a:ext cx="778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b="0" i="0" dirty="0">
                <a:solidFill>
                  <a:schemeClr val="bg1"/>
                </a:solidFill>
                <a:latin typeface="Arial" panose="020B0604020202020204" pitchFamily="34" charset="0"/>
                <a:ea typeface="Gotham Book" charset="0"/>
                <a:cs typeface="Arial" panose="020B0604020202020204" pitchFamily="34" charset="0"/>
              </a:rPr>
              <a:t>NC DEPARTMENT OF HEALTH AND HUMAN SERVICES</a:t>
            </a:r>
          </a:p>
        </p:txBody>
      </p:sp>
    </p:spTree>
    <p:extLst>
      <p:ext uri="{BB962C8B-B14F-4D97-AF65-F5344CB8AC3E}">
        <p14:creationId xmlns:p14="http://schemas.microsoft.com/office/powerpoint/2010/main" val="3629628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02867" y="1913838"/>
            <a:ext cx="11418072" cy="4142629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02867" y="6155643"/>
            <a:ext cx="10765320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4"/>
          </p:nvPr>
        </p:nvSpPr>
        <p:spPr>
          <a:xfrm>
            <a:off x="11074400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402867" y="1273757"/>
            <a:ext cx="11418072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F221BC-4C4B-F888-1C4B-FDB6CC6682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307"/>
          <a:stretch/>
        </p:blipFill>
        <p:spPr>
          <a:xfrm>
            <a:off x="0" y="0"/>
            <a:ext cx="12192000" cy="1119096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918343E-705A-9DD6-CA18-D461CA5D28DC}"/>
              </a:ext>
            </a:extLst>
          </p:cNvPr>
          <p:cNvSpPr txBox="1">
            <a:spLocks/>
          </p:cNvSpPr>
          <p:nvPr userDrawn="1"/>
        </p:nvSpPr>
        <p:spPr>
          <a:xfrm>
            <a:off x="402867" y="6583256"/>
            <a:ext cx="7994651" cy="200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dirty="0">
                <a:latin typeface="Arial" panose="020B0604020202020204" pitchFamily="34" charset="0"/>
                <a:cs typeface="Arial" panose="020B0604020202020204" pitchFamily="34" charset="0"/>
              </a:rPr>
              <a:t>NCDHHS, Division of Public Health | Faith Impact Summit | October 10, 2026</a:t>
            </a:r>
          </a:p>
        </p:txBody>
      </p:sp>
    </p:spTree>
    <p:extLst>
      <p:ext uri="{BB962C8B-B14F-4D97-AF65-F5344CB8AC3E}">
        <p14:creationId xmlns:p14="http://schemas.microsoft.com/office/powerpoint/2010/main" val="315964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770491" y="1097280"/>
            <a:ext cx="10050448" cy="4937760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1770492" y="6155643"/>
            <a:ext cx="9475881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4"/>
          </p:nvPr>
        </p:nvSpPr>
        <p:spPr>
          <a:xfrm>
            <a:off x="11074400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1770492" y="457200"/>
            <a:ext cx="10050448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F3BE3B-675C-6430-630F-9168279D84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68"/>
          <a:stretch/>
        </p:blipFill>
        <p:spPr>
          <a:xfrm>
            <a:off x="0" y="0"/>
            <a:ext cx="1631093" cy="6858000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5C34C55E-F852-2B58-3749-C118EA75E7C5}"/>
              </a:ext>
            </a:extLst>
          </p:cNvPr>
          <p:cNvSpPr txBox="1">
            <a:spLocks/>
          </p:cNvSpPr>
          <p:nvPr userDrawn="1"/>
        </p:nvSpPr>
        <p:spPr>
          <a:xfrm>
            <a:off x="1770491" y="6583256"/>
            <a:ext cx="7994651" cy="200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dirty="0">
                <a:latin typeface="Arial" panose="020B0604020202020204" pitchFamily="34" charset="0"/>
                <a:cs typeface="Arial" panose="020B0604020202020204" pitchFamily="34" charset="0"/>
              </a:rPr>
              <a:t>NCDHHS, Division | Faith Impact Summit | October 10, 2026</a:t>
            </a:r>
          </a:p>
        </p:txBody>
      </p:sp>
    </p:spTree>
    <p:extLst>
      <p:ext uri="{BB962C8B-B14F-4D97-AF65-F5344CB8AC3E}">
        <p14:creationId xmlns:p14="http://schemas.microsoft.com/office/powerpoint/2010/main" val="279453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614555" y="1097280"/>
            <a:ext cx="5206383" cy="4937760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6337630" y="6155643"/>
            <a:ext cx="4908743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4"/>
          </p:nvPr>
        </p:nvSpPr>
        <p:spPr>
          <a:xfrm>
            <a:off x="11074400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6614556" y="457200"/>
            <a:ext cx="5206383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F3BE3B-675C-6430-630F-9168279D84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68"/>
          <a:stretch/>
        </p:blipFill>
        <p:spPr>
          <a:xfrm>
            <a:off x="4619501" y="0"/>
            <a:ext cx="1631093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8EFE423-D4C2-6B61-BA63-2EB1983062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68" r="49989"/>
          <a:stretch/>
        </p:blipFill>
        <p:spPr>
          <a:xfrm rot="10800000">
            <a:off x="0" y="0"/>
            <a:ext cx="4619501" cy="6858000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C72F141-0BC1-B771-D9EC-0F58A0971F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7512" y="1097280"/>
            <a:ext cx="3218214" cy="4937760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1B2F84F-1A5F-4E7C-3E11-70A1494F5D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7038" y="385763"/>
            <a:ext cx="3302000" cy="62071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5469F25A-5693-B2DB-1318-5B22178C3B27}"/>
              </a:ext>
            </a:extLst>
          </p:cNvPr>
          <p:cNvSpPr txBox="1">
            <a:spLocks/>
          </p:cNvSpPr>
          <p:nvPr userDrawn="1"/>
        </p:nvSpPr>
        <p:spPr>
          <a:xfrm>
            <a:off x="6337630" y="6583256"/>
            <a:ext cx="4432803" cy="200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dirty="0">
                <a:latin typeface="Arial" panose="020B0604020202020204" pitchFamily="34" charset="0"/>
                <a:cs typeface="Arial" panose="020B0604020202020204" pitchFamily="34" charset="0"/>
              </a:rPr>
              <a:t>NCDHHS, Division | Presentation Title | 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3769064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EFE423-D4C2-6B61-BA63-2EB1983062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68" r="49989"/>
          <a:stretch/>
        </p:blipFill>
        <p:spPr>
          <a:xfrm rot="10800000">
            <a:off x="-1" y="0"/>
            <a:ext cx="4203866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27512" y="1097280"/>
            <a:ext cx="3218214" cy="4937760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4"/>
          </p:nvPr>
        </p:nvSpPr>
        <p:spPr>
          <a:xfrm>
            <a:off x="11074400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F3BE3B-675C-6430-630F-9168279D84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68"/>
          <a:stretch/>
        </p:blipFill>
        <p:spPr>
          <a:xfrm>
            <a:off x="3158837" y="0"/>
            <a:ext cx="1631093" cy="6858000"/>
          </a:xfrm>
          <a:prstGeom prst="rect">
            <a:avLst/>
          </a:prstGeom>
        </p:spPr>
      </p:pic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427512" y="457200"/>
            <a:ext cx="3455719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EB6DBAB4-676D-52D0-B288-5A4126010F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6201" y="1097280"/>
            <a:ext cx="6664738" cy="4937760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397026D-4EE2-6748-20C0-8BE81DFAC4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1359" y="457200"/>
            <a:ext cx="6664325" cy="549275"/>
          </a:xfrm>
        </p:spPr>
        <p:txBody>
          <a:bodyPr/>
          <a:lstStyle>
            <a:lvl1pPr marL="0" indent="0">
              <a:buNone/>
              <a:defRPr sz="3200">
                <a:solidFill>
                  <a:srgbClr val="5C93D5"/>
                </a:solidFill>
              </a:defRPr>
            </a:lvl1pPr>
          </a:lstStyle>
          <a:p>
            <a:pPr lvl="0"/>
            <a:r>
              <a:rPr lang="en-US" dirty="0"/>
              <a:t>Click to edit text 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23907A57-D8CA-A514-7EAE-9C8B13E1F502}"/>
              </a:ext>
            </a:extLst>
          </p:cNvPr>
          <p:cNvSpPr txBox="1">
            <a:spLocks/>
          </p:cNvSpPr>
          <p:nvPr userDrawn="1"/>
        </p:nvSpPr>
        <p:spPr>
          <a:xfrm>
            <a:off x="5151359" y="6583256"/>
            <a:ext cx="5791461" cy="200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dirty="0">
                <a:latin typeface="Arial" panose="020B0604020202020204" pitchFamily="34" charset="0"/>
                <a:cs typeface="Arial" panose="020B0604020202020204" pitchFamily="34" charset="0"/>
              </a:rPr>
              <a:t>NCDHHS, Division | Presentation Title | 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202555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EFE423-D4C2-6B61-BA63-2EB1983062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68" r="49989"/>
          <a:stretch/>
        </p:blipFill>
        <p:spPr>
          <a:xfrm rot="10800000">
            <a:off x="-1" y="0"/>
            <a:ext cx="4203866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27512" y="1097280"/>
            <a:ext cx="3218214" cy="4937760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4"/>
          </p:nvPr>
        </p:nvSpPr>
        <p:spPr>
          <a:xfrm>
            <a:off x="11074400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F3BE3B-675C-6430-630F-9168279D84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68"/>
          <a:stretch/>
        </p:blipFill>
        <p:spPr>
          <a:xfrm>
            <a:off x="3158837" y="0"/>
            <a:ext cx="1631093" cy="6858000"/>
          </a:xfrm>
          <a:prstGeom prst="rect">
            <a:avLst/>
          </a:prstGeom>
        </p:spPr>
      </p:pic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427512" y="457200"/>
            <a:ext cx="3455719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DC0FB71-458F-1E45-B189-C25C90157521}"/>
              </a:ext>
            </a:extLst>
          </p:cNvPr>
          <p:cNvSpPr txBox="1">
            <a:spLocks/>
          </p:cNvSpPr>
          <p:nvPr userDrawn="1"/>
        </p:nvSpPr>
        <p:spPr>
          <a:xfrm>
            <a:off x="402867" y="6583256"/>
            <a:ext cx="7994651" cy="200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dirty="0">
                <a:latin typeface="Arial" panose="020B0604020202020204" pitchFamily="34" charset="0"/>
                <a:cs typeface="Arial" panose="020B0604020202020204" pitchFamily="34" charset="0"/>
              </a:rPr>
              <a:t>NCDHHS, Division | Presentation Title | Presentation Date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CE2C7608-5C80-4A70-A054-24979EC90757}"/>
              </a:ext>
            </a:extLst>
          </p:cNvPr>
          <p:cNvSpPr txBox="1">
            <a:spLocks/>
          </p:cNvSpPr>
          <p:nvPr userDrawn="1"/>
        </p:nvSpPr>
        <p:spPr>
          <a:xfrm>
            <a:off x="5151359" y="6583256"/>
            <a:ext cx="5791461" cy="200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dirty="0">
                <a:latin typeface="Arial" panose="020B0604020202020204" pitchFamily="34" charset="0"/>
                <a:cs typeface="Arial" panose="020B0604020202020204" pitchFamily="34" charset="0"/>
              </a:rPr>
              <a:t>NCDHHS, Division | Presentation Title | 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156699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24069" y="1097280"/>
            <a:ext cx="10050448" cy="4937760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24070" y="6155643"/>
            <a:ext cx="9475881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4"/>
          </p:nvPr>
        </p:nvSpPr>
        <p:spPr>
          <a:xfrm>
            <a:off x="9727979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424071" y="457200"/>
            <a:ext cx="10050448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8452E2-608E-7385-0B1A-59C76320C3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68"/>
          <a:stretch/>
        </p:blipFill>
        <p:spPr>
          <a:xfrm flipH="1">
            <a:off x="10560907" y="0"/>
            <a:ext cx="1631093" cy="6858000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B824DEC4-EC97-BFD6-73A4-669F9925574D}"/>
              </a:ext>
            </a:extLst>
          </p:cNvPr>
          <p:cNvSpPr txBox="1">
            <a:spLocks/>
          </p:cNvSpPr>
          <p:nvPr userDrawn="1"/>
        </p:nvSpPr>
        <p:spPr>
          <a:xfrm>
            <a:off x="402867" y="6583256"/>
            <a:ext cx="7994651" cy="200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dirty="0">
                <a:latin typeface="Arial" panose="020B0604020202020204" pitchFamily="34" charset="0"/>
                <a:cs typeface="Arial" panose="020B0604020202020204" pitchFamily="34" charset="0"/>
              </a:rPr>
              <a:t>NCDHHS, Division of Public Health | Presentation Title | 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856835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8452E2-608E-7385-0B1A-59C76320C3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68"/>
          <a:stretch/>
        </p:blipFill>
        <p:spPr>
          <a:xfrm flipH="1">
            <a:off x="7390987" y="0"/>
            <a:ext cx="1631093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A86B39-3865-57BE-64FB-863D06D6C1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68" r="51867"/>
          <a:stretch/>
        </p:blipFill>
        <p:spPr>
          <a:xfrm>
            <a:off x="8833707" y="0"/>
            <a:ext cx="3358293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359029" y="1097280"/>
            <a:ext cx="3609451" cy="4937760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359031" y="6155643"/>
            <a:ext cx="3403105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8359031" y="457200"/>
            <a:ext cx="3609451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3D52E7C-C5D2-1E94-11F9-A2BF674F5939}"/>
              </a:ext>
            </a:extLst>
          </p:cNvPr>
          <p:cNvSpPr txBox="1">
            <a:spLocks/>
          </p:cNvSpPr>
          <p:nvPr userDrawn="1"/>
        </p:nvSpPr>
        <p:spPr>
          <a:xfrm>
            <a:off x="402867" y="6583256"/>
            <a:ext cx="7994651" cy="200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dirty="0">
                <a:latin typeface="Arial" panose="020B0604020202020204" pitchFamily="34" charset="0"/>
                <a:cs typeface="Arial" panose="020B0604020202020204" pitchFamily="34" charset="0"/>
              </a:rPr>
              <a:t>NCDHHS, Division | Presentation Title | 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354935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8452E2-608E-7385-0B1A-59C76320C3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68"/>
          <a:stretch/>
        </p:blipFill>
        <p:spPr>
          <a:xfrm flipH="1">
            <a:off x="7390987" y="0"/>
            <a:ext cx="1631093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A86B39-3865-57BE-64FB-863D06D6C1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68" r="51867"/>
          <a:stretch/>
        </p:blipFill>
        <p:spPr>
          <a:xfrm>
            <a:off x="8833707" y="0"/>
            <a:ext cx="3358293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359029" y="1097280"/>
            <a:ext cx="3609451" cy="4937760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8359031" y="6155643"/>
            <a:ext cx="3403105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 hasCustomPrompt="1"/>
          </p:nvPr>
        </p:nvSpPr>
        <p:spPr>
          <a:xfrm>
            <a:off x="8359031" y="457200"/>
            <a:ext cx="3609451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96B48B2-C16F-C55C-34B8-261CEA15F4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4070" y="1097280"/>
            <a:ext cx="6664738" cy="4937760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9C6A26D-3130-6FD1-2A27-F20A76CA3C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071" y="6155643"/>
            <a:ext cx="6664738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DB207A6-10A0-500E-D5A2-536FE360634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4483" y="294640"/>
            <a:ext cx="6664325" cy="660400"/>
          </a:xfrm>
        </p:spPr>
        <p:txBody>
          <a:bodyPr/>
          <a:lstStyle>
            <a:lvl1pPr marL="0" indent="0">
              <a:buNone/>
              <a:defRPr sz="3200">
                <a:solidFill>
                  <a:srgbClr val="5C93D5"/>
                </a:solidFill>
              </a:defRPr>
            </a:lvl1pPr>
          </a:lstStyle>
          <a:p>
            <a:pPr lvl="0"/>
            <a:r>
              <a:rPr lang="en-US" dirty="0"/>
              <a:t>Click to edit Master 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7EA403F3-6261-C220-8321-B4DAC63CA19C}"/>
              </a:ext>
            </a:extLst>
          </p:cNvPr>
          <p:cNvSpPr txBox="1">
            <a:spLocks/>
          </p:cNvSpPr>
          <p:nvPr userDrawn="1"/>
        </p:nvSpPr>
        <p:spPr>
          <a:xfrm>
            <a:off x="402867" y="6583256"/>
            <a:ext cx="7994651" cy="200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dirty="0">
                <a:latin typeface="Arial" panose="020B0604020202020204" pitchFamily="34" charset="0"/>
                <a:cs typeface="Arial" panose="020B0604020202020204" pitchFamily="34" charset="0"/>
              </a:rPr>
              <a:t>NCDHHS, Division | Presentation Title | 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586846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&amp; Table Cha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1744133" y="2514600"/>
            <a:ext cx="10085919" cy="3529013"/>
          </a:xfrm>
        </p:spPr>
        <p:txBody>
          <a:bodyPr>
            <a:noAutofit/>
          </a:bodyPr>
          <a:lstStyle>
            <a:lvl1pPr marL="0" indent="0" algn="ctr"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icon below to add table or chart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05951D5-A53B-F748-B53B-411B88B3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0491" y="1097281"/>
            <a:ext cx="10050448" cy="1288733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defRPr sz="28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576263" indent="-233363">
              <a:lnSpc>
                <a:spcPct val="100000"/>
              </a:lnSpc>
              <a:buFont typeface="Franklin Gothic Medium" panose="020B0603020102020204" pitchFamily="34" charset="0"/>
              <a:buChar char="−"/>
              <a:defRPr sz="24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973138" indent="-228600">
              <a:lnSpc>
                <a:spcPct val="100000"/>
              </a:lnSpc>
              <a:defRPr sz="20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Franklin Gothic Medium" panose="020B0603020102020204" pitchFamily="34" charset="0"/>
              </a:defRPr>
            </a:lvl4pPr>
            <a:lvl5pPr>
              <a:defRPr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 Bullet 2</a:t>
            </a:r>
          </a:p>
          <a:p>
            <a:pPr lvl="2"/>
            <a:r>
              <a:rPr lang="en-US" dirty="0"/>
              <a:t>Bullet 3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ED21797-25F7-3A44-9079-81482EE9D0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0492" y="6155643"/>
            <a:ext cx="9475881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sp>
        <p:nvSpPr>
          <p:cNvPr id="15" name="Slide Number Placeholder 21">
            <a:extLst>
              <a:ext uri="{FF2B5EF4-FFF2-40B4-BE49-F238E27FC236}">
                <a16:creationId xmlns:a16="http://schemas.microsoft.com/office/drawing/2014/main" id="{2C7BA782-DC5C-CB45-B48B-350EECAB45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74400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8E406F2-C7C6-C748-8AF1-66707FF8A0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0492" y="457200"/>
            <a:ext cx="10050448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936F9F-3E18-8941-88E7-313AB075F5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68"/>
          <a:stretch/>
        </p:blipFill>
        <p:spPr>
          <a:xfrm>
            <a:off x="0" y="0"/>
            <a:ext cx="1631093" cy="6858000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EB9F3500-AD15-CED5-AEBA-E9C113C19E7E}"/>
              </a:ext>
            </a:extLst>
          </p:cNvPr>
          <p:cNvSpPr txBox="1">
            <a:spLocks/>
          </p:cNvSpPr>
          <p:nvPr userDrawn="1"/>
        </p:nvSpPr>
        <p:spPr>
          <a:xfrm>
            <a:off x="1770491" y="6583256"/>
            <a:ext cx="7994651" cy="200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dirty="0">
                <a:latin typeface="Arial" panose="020B0604020202020204" pitchFamily="34" charset="0"/>
                <a:cs typeface="Arial" panose="020B0604020202020204" pitchFamily="34" charset="0"/>
              </a:rPr>
              <a:t>NCDHHS, Division | Presentation Title | 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252351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able Char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4" hasCustomPrompt="1"/>
          </p:nvPr>
        </p:nvSpPr>
        <p:spPr>
          <a:xfrm>
            <a:off x="829732" y="1900238"/>
            <a:ext cx="5120640" cy="4086226"/>
          </a:xfrm>
        </p:spPr>
        <p:txBody>
          <a:bodyPr>
            <a:noAutofit/>
          </a:bodyPr>
          <a:lstStyle>
            <a:lvl1pPr marL="0" indent="0" algn="ctr">
              <a:buNone/>
              <a:defRPr sz="20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icon below to add table, chart, image</a:t>
            </a:r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6220176" y="1900238"/>
            <a:ext cx="5120640" cy="4086226"/>
          </a:xfrm>
        </p:spPr>
        <p:txBody>
          <a:bodyPr>
            <a:noAutofit/>
          </a:bodyPr>
          <a:lstStyle>
            <a:lvl1pPr marL="0" indent="0" algn="ctr">
              <a:buNone/>
              <a:defRPr sz="20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icon below to add table, chart, image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0CFCE86-664D-A446-BE06-01C8C24E9E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2867" y="6155643"/>
            <a:ext cx="10765320" cy="33020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1" baseline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footnote, reference or source</a:t>
            </a:r>
          </a:p>
        </p:txBody>
      </p:sp>
      <p:sp>
        <p:nvSpPr>
          <p:cNvPr id="19" name="Slide Number Placeholder 21">
            <a:extLst>
              <a:ext uri="{FF2B5EF4-FFF2-40B4-BE49-F238E27FC236}">
                <a16:creationId xmlns:a16="http://schemas.microsoft.com/office/drawing/2014/main" id="{4D11D409-0A96-9B43-B5E9-8C9EBB3490D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74400" y="6603788"/>
            <a:ext cx="752131" cy="284692"/>
          </a:xfrm>
          <a:prstGeom prst="rect">
            <a:avLst/>
          </a:prstGeom>
        </p:spPr>
        <p:txBody>
          <a:bodyPr/>
          <a:lstStyle>
            <a:lvl1pPr algn="r">
              <a:defRPr sz="900" b="1" i="0">
                <a:solidFill>
                  <a:srgbClr val="003B7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1F27F3A-B3E9-41ED-AF8F-A365F10BB6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17C0509-ABF8-A14C-9CCC-ACF4B2527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2867" y="1180769"/>
            <a:ext cx="11418072" cy="548640"/>
          </a:xfrm>
        </p:spPr>
        <p:txBody>
          <a:bodyPr anchor="t">
            <a:noAutofit/>
          </a:bodyPr>
          <a:lstStyle>
            <a:lvl1pPr algn="l">
              <a:defRPr sz="3200" b="1" i="0" baseline="0">
                <a:solidFill>
                  <a:srgbClr val="5C93D5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title, 1 line max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83D3DB-AB8F-794A-B493-317B10CC4D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307"/>
          <a:stretch/>
        </p:blipFill>
        <p:spPr>
          <a:xfrm>
            <a:off x="0" y="0"/>
            <a:ext cx="12192000" cy="1119096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998917FB-4B06-A487-F05A-C1D4AB036720}"/>
              </a:ext>
            </a:extLst>
          </p:cNvPr>
          <p:cNvSpPr txBox="1">
            <a:spLocks/>
          </p:cNvSpPr>
          <p:nvPr userDrawn="1"/>
        </p:nvSpPr>
        <p:spPr>
          <a:xfrm>
            <a:off x="402867" y="6583256"/>
            <a:ext cx="7994651" cy="200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b="0" i="0" kern="1200" baseline="0">
                <a:solidFill>
                  <a:srgbClr val="15365E"/>
                </a:solidFill>
                <a:latin typeface="Gotham Bold" charset="0"/>
                <a:ea typeface="Gotham Bold" charset="0"/>
                <a:cs typeface="Gotham Bold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000" b="1" i="0" kern="1200">
                <a:solidFill>
                  <a:schemeClr val="tx1"/>
                </a:solidFill>
                <a:latin typeface="Franklin Gothic Medium Cond" panose="020B0606030402020204" pitchFamily="34" charset="0"/>
                <a:ea typeface="Helvetica" charset="0"/>
                <a:cs typeface="Helvetica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i="0" dirty="0">
                <a:latin typeface="Arial" panose="020B0604020202020204" pitchFamily="34" charset="0"/>
                <a:cs typeface="Arial" panose="020B0604020202020204" pitchFamily="34" charset="0"/>
              </a:rPr>
              <a:t>NCDHHS, Division | Presentation Title | 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3276769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3A46A56-1AA3-AD8C-12C4-3C2B814CF4A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93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221B6615-298E-E4C6-D8B5-89EF992C74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457199"/>
            <a:ext cx="12192000" cy="594360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8800" b="1" i="0" baseline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2800">
                <a:latin typeface="Franklin Gothic Demi Cond" panose="020B0706030402020204" pitchFamily="34" charset="0"/>
              </a:defRPr>
            </a:lvl2pPr>
            <a:lvl3pPr marL="685800" indent="0">
              <a:buNone/>
              <a:defRPr sz="2800">
                <a:latin typeface="Franklin Gothic Demi Cond" panose="020B0706030402020204" pitchFamily="34" charset="0"/>
              </a:defRPr>
            </a:lvl3pPr>
            <a:lvl4pPr marL="1028700" indent="0">
              <a:buNone/>
              <a:defRPr sz="2800">
                <a:latin typeface="Franklin Gothic Demi Cond" panose="020B0706030402020204" pitchFamily="34" charset="0"/>
              </a:defRPr>
            </a:lvl4pPr>
            <a:lvl5pPr marL="1371600" indent="0">
              <a:buNone/>
              <a:defRPr sz="2800">
                <a:latin typeface="Franklin Gothic Demi Cond" panose="020B0706030402020204" pitchFamily="34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653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84099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57" r:id="rId5"/>
    <p:sldLayoutId id="2147483749" r:id="rId6"/>
    <p:sldLayoutId id="2147483760" r:id="rId7"/>
    <p:sldLayoutId id="2147483758" r:id="rId8"/>
    <p:sldLayoutId id="2147483750" r:id="rId9"/>
    <p:sldLayoutId id="2147483759" r:id="rId10"/>
    <p:sldLayoutId id="2147483761" r:id="rId11"/>
    <p:sldLayoutId id="2147483751" r:id="rId12"/>
    <p:sldLayoutId id="2147483752" r:id="rId13"/>
    <p:sldLayoutId id="2147483762" r:id="rId14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7CA3DD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228600" indent="-22860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b="1" i="0" kern="1200">
          <a:solidFill>
            <a:srgbClr val="003B7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576263" indent="-233363" algn="l" defTabSz="685800" rtl="0" eaLnBrk="1" latinLnBrk="0" hangingPunct="1">
        <a:lnSpc>
          <a:spcPct val="90000"/>
        </a:lnSpc>
        <a:spcBef>
          <a:spcPts val="375"/>
        </a:spcBef>
        <a:buFont typeface="Franklin Gothic Medium" panose="020B0603020102020204" pitchFamily="34" charset="0"/>
        <a:buChar char="–"/>
        <a:defRPr sz="2400" b="1" i="0" kern="1200">
          <a:solidFill>
            <a:srgbClr val="003B7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b="1" i="0" kern="1200">
          <a:solidFill>
            <a:srgbClr val="003B7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Franklin Gothic Medium" panose="020B06030201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kenya.procter@dhhs.nc.gov" TargetMode="External"/><Relationship Id="rId2" Type="http://schemas.openxmlformats.org/officeDocument/2006/relationships/hyperlink" Target="mailto:jane.miller@dhhs.nc.gov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anne.Geissinger@dhhs.nc.gov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55EE36-3396-0ACA-0E43-BA191F7764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7600" y="2051009"/>
            <a:ext cx="7699023" cy="2020824"/>
          </a:xfrm>
        </p:spPr>
        <p:txBody>
          <a:bodyPr/>
          <a:lstStyle/>
          <a:p>
            <a:r>
              <a:rPr lang="en-US" dirty="0"/>
              <a:t>Faith Leaders for Life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51FE8F-E5EA-4466-760E-79CEC89661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7600" y="3749040"/>
            <a:ext cx="8022002" cy="948752"/>
          </a:xfrm>
        </p:spPr>
        <p:txBody>
          <a:bodyPr/>
          <a:lstStyle/>
          <a:p>
            <a:r>
              <a:rPr lang="en-US" dirty="0"/>
              <a:t>Jane Ann Miller, MPH </a:t>
            </a:r>
          </a:p>
          <a:p>
            <a:r>
              <a:rPr lang="en-US" dirty="0"/>
              <a:t>Comprehensive Suicide Prevention Program Manager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7616DF-32BD-A51C-AF76-F17F689724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57600" y="5020585"/>
            <a:ext cx="7699023" cy="488226"/>
          </a:xfrm>
        </p:spPr>
        <p:txBody>
          <a:bodyPr/>
          <a:lstStyle/>
          <a:p>
            <a:r>
              <a:rPr lang="en-US" dirty="0"/>
              <a:t>October 10, 2026</a:t>
            </a:r>
          </a:p>
        </p:txBody>
      </p:sp>
    </p:spTree>
    <p:extLst>
      <p:ext uri="{BB962C8B-B14F-4D97-AF65-F5344CB8AC3E}">
        <p14:creationId xmlns:p14="http://schemas.microsoft.com/office/powerpoint/2010/main" val="1349466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248E61-B13B-EE2F-1CBF-310EE45CC9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320" y="1913838"/>
            <a:ext cx="11418072" cy="4142629"/>
          </a:xfrm>
        </p:spPr>
        <p:txBody>
          <a:bodyPr/>
          <a:lstStyle/>
          <a:p>
            <a:pPr lvl="0" fontAlgn="base"/>
            <a:r>
              <a:rPr lang="en-US" b="0" dirty="0"/>
              <a:t>Utilize natural helpers to reach rural and underserved communities</a:t>
            </a:r>
          </a:p>
          <a:p>
            <a:pPr lvl="0" fontAlgn="base"/>
            <a:r>
              <a:rPr lang="en-US" b="0" dirty="0"/>
              <a:t>Build off of the South Carolina model</a:t>
            </a:r>
          </a:p>
          <a:p>
            <a:pPr lvl="0" fontAlgn="base"/>
            <a:r>
              <a:rPr lang="en-US" b="0" dirty="0"/>
              <a:t>Obtain feedback from a North Carolina faith leader</a:t>
            </a:r>
          </a:p>
          <a:p>
            <a:pPr marL="0" lvl="0" indent="0" fontAlgn="base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AB46503-3FD9-6A8B-357A-B7702AE84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273757"/>
            <a:ext cx="11418072" cy="548640"/>
          </a:xfrm>
        </p:spPr>
        <p:txBody>
          <a:bodyPr/>
          <a:lstStyle/>
          <a:p>
            <a:r>
              <a:rPr lang="en-US" dirty="0"/>
              <a:t> Program Inception and Purpose</a:t>
            </a:r>
          </a:p>
        </p:txBody>
      </p:sp>
    </p:spTree>
    <p:extLst>
      <p:ext uri="{BB962C8B-B14F-4D97-AF65-F5344CB8AC3E}">
        <p14:creationId xmlns:p14="http://schemas.microsoft.com/office/powerpoint/2010/main" val="1975162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E87ED-A973-8A4E-EC10-B2D823C9A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55C24C5-384D-E6CA-678E-72637D2AEA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320" y="1913838"/>
            <a:ext cx="11418072" cy="4142629"/>
          </a:xfrm>
        </p:spPr>
        <p:txBody>
          <a:bodyPr/>
          <a:lstStyle/>
          <a:p>
            <a:pPr lvl="0" fontAlgn="base"/>
            <a:r>
              <a:rPr lang="en-US" b="0" dirty="0"/>
              <a:t>On-line</a:t>
            </a:r>
          </a:p>
          <a:p>
            <a:pPr lvl="0" fontAlgn="base"/>
            <a:r>
              <a:rPr lang="en-US" b="0" dirty="0"/>
              <a:t>Self paced: approximately 6-8 hours</a:t>
            </a:r>
          </a:p>
          <a:p>
            <a:pPr lvl="0" fontAlgn="base"/>
            <a:r>
              <a:rPr lang="en-US" b="0" dirty="0"/>
              <a:t>Christian doctrine: non-denominational</a:t>
            </a:r>
          </a:p>
          <a:p>
            <a:pPr lvl="0" fontAlgn="base"/>
            <a:r>
              <a:rPr lang="en-US" b="0" dirty="0"/>
              <a:t>Includes </a:t>
            </a:r>
            <a:r>
              <a:rPr lang="en-US" b="0" u="sng" dirty="0"/>
              <a:t>Start</a:t>
            </a:r>
            <a:r>
              <a:rPr lang="en-US" b="0" dirty="0"/>
              <a:t> training</a:t>
            </a:r>
          </a:p>
          <a:p>
            <a:pPr marL="0" lvl="0" indent="0" fontAlgn="base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A4C36E-41F8-A71C-1DD5-DDC19066E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88720"/>
            <a:ext cx="11418072" cy="54864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LivingWorks</a:t>
            </a:r>
            <a:r>
              <a:rPr lang="en-US" dirty="0"/>
              <a:t> Faith: Course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2446209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2FA88-C0C1-A322-C401-68078BA90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C7E6FD-804C-869C-942B-68AB58DC76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320" y="1913838"/>
            <a:ext cx="11418072" cy="4142629"/>
          </a:xfrm>
        </p:spPr>
        <p:txBody>
          <a:bodyPr/>
          <a:lstStyle/>
          <a:p>
            <a:pPr lvl="0" fontAlgn="base"/>
            <a:r>
              <a:rPr lang="en-US" b="0" dirty="0"/>
              <a:t>Selection of a North Carolina faith leader as facilitator​</a:t>
            </a:r>
          </a:p>
          <a:p>
            <a:pPr lvl="0" fontAlgn="base"/>
            <a:r>
              <a:rPr lang="en-US" b="0" dirty="0"/>
              <a:t>Application process​</a:t>
            </a:r>
          </a:p>
          <a:p>
            <a:pPr lvl="1" fontAlgn="base"/>
            <a:r>
              <a:rPr lang="en-US" b="0" dirty="0"/>
              <a:t>Offered 3 times a year avoiding peak Christmas and Easter seasons</a:t>
            </a:r>
          </a:p>
          <a:p>
            <a:pPr lvl="0" fontAlgn="base"/>
            <a:r>
              <a:rPr lang="en-US" b="0" dirty="0"/>
              <a:t>Provide </a:t>
            </a:r>
            <a:r>
              <a:rPr lang="en-US" b="0" dirty="0" err="1"/>
              <a:t>LivingWorks</a:t>
            </a:r>
            <a:r>
              <a:rPr lang="en-US" b="0" dirty="0"/>
              <a:t> Faith ​license</a:t>
            </a:r>
          </a:p>
          <a:p>
            <a:pPr lvl="1" fontAlgn="base"/>
            <a:r>
              <a:rPr lang="en-US" b="0" dirty="0"/>
              <a:t>Convene five weekly discussion groups led by a trained faith leader facilitator​</a:t>
            </a:r>
          </a:p>
          <a:p>
            <a:pPr lvl="1" fontAlgn="base"/>
            <a:r>
              <a:rPr lang="en-US" b="0" dirty="0"/>
              <a:t>Switched from Wednesday afternoon to Tuesday evenings</a:t>
            </a:r>
          </a:p>
          <a:p>
            <a:pPr lvl="1" fontAlgn="base"/>
            <a:r>
              <a:rPr lang="en-US" b="0" dirty="0"/>
              <a:t>Each faith leader is given 10 licenses for </a:t>
            </a:r>
            <a:r>
              <a:rPr lang="en-US" b="0" dirty="0" err="1"/>
              <a:t>LivingWorks</a:t>
            </a:r>
            <a:r>
              <a:rPr lang="en-US" b="0" dirty="0"/>
              <a:t> Start after completion​</a:t>
            </a:r>
          </a:p>
          <a:p>
            <a:pPr lvl="1" fontAlgn="base"/>
            <a:r>
              <a:rPr lang="en-US" b="0" dirty="0"/>
              <a:t>Participant follow up​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05FEC22-C159-A06E-8D16-93594B078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88720"/>
            <a:ext cx="11418072" cy="548640"/>
          </a:xfrm>
        </p:spPr>
        <p:txBody>
          <a:bodyPr/>
          <a:lstStyle/>
          <a:p>
            <a:r>
              <a:rPr lang="en-US" dirty="0"/>
              <a:t> Program Design: North Carolina Model</a:t>
            </a:r>
          </a:p>
        </p:txBody>
      </p:sp>
    </p:spTree>
    <p:extLst>
      <p:ext uri="{BB962C8B-B14F-4D97-AF65-F5344CB8AC3E}">
        <p14:creationId xmlns:p14="http://schemas.microsoft.com/office/powerpoint/2010/main" val="2120312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A44D4-8611-9A9D-67A7-D841A7FA5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909272-1915-7B30-D746-D3860E9F80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320" y="1913838"/>
            <a:ext cx="11418072" cy="4142629"/>
          </a:xfrm>
        </p:spPr>
        <p:txBody>
          <a:bodyPr/>
          <a:lstStyle/>
          <a:p>
            <a:pPr lvl="0" fontAlgn="base"/>
            <a:r>
              <a:rPr lang="en-US" b="0" dirty="0"/>
              <a:t>Cost: $0</a:t>
            </a:r>
          </a:p>
          <a:p>
            <a:pPr lvl="0" fontAlgn="base"/>
            <a:r>
              <a:rPr lang="en-US" b="0" dirty="0"/>
              <a:t>Value: $700</a:t>
            </a:r>
          </a:p>
          <a:p>
            <a:pPr lvl="1" fontAlgn="base"/>
            <a:r>
              <a:rPr lang="en-US" b="0" dirty="0"/>
              <a:t>License</a:t>
            </a:r>
          </a:p>
          <a:p>
            <a:pPr lvl="1" fontAlgn="base"/>
            <a:r>
              <a:rPr lang="en-US" b="0" dirty="0"/>
              <a:t>Facilitator</a:t>
            </a:r>
          </a:p>
          <a:p>
            <a:pPr lvl="1" fontAlgn="base"/>
            <a:r>
              <a:rPr lang="en-US" b="0" dirty="0"/>
              <a:t>Start licenses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348E734-709A-EC3C-CC98-2ABDB6C8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88720"/>
            <a:ext cx="11418072" cy="548640"/>
          </a:xfrm>
        </p:spPr>
        <p:txBody>
          <a:bodyPr/>
          <a:lstStyle/>
          <a:p>
            <a:r>
              <a:rPr lang="en-US" dirty="0"/>
              <a:t> Program Design: North Carolina Model</a:t>
            </a:r>
          </a:p>
        </p:txBody>
      </p:sp>
    </p:spTree>
    <p:extLst>
      <p:ext uri="{BB962C8B-B14F-4D97-AF65-F5344CB8AC3E}">
        <p14:creationId xmlns:p14="http://schemas.microsoft.com/office/powerpoint/2010/main" val="3120936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F044C-E5B3-5B3E-E991-522A5B2AF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95A95E-B3D4-AF12-E57B-639182ACE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88720"/>
            <a:ext cx="11418072" cy="548640"/>
          </a:xfrm>
        </p:spPr>
        <p:txBody>
          <a:bodyPr/>
          <a:lstStyle/>
          <a:p>
            <a:r>
              <a:rPr lang="en-US" dirty="0"/>
              <a:t> Program Design: North Carolina Model</a:t>
            </a:r>
          </a:p>
        </p:txBody>
      </p:sp>
      <p:pic>
        <p:nvPicPr>
          <p:cNvPr id="2" name="Content Placeholder 4" descr="A person smiling with a dog&#10;&#10;Description automatically generated with medium confidence">
            <a:extLst>
              <a:ext uri="{FF2B5EF4-FFF2-40B4-BE49-F238E27FC236}">
                <a16:creationId xmlns:a16="http://schemas.microsoft.com/office/drawing/2014/main" id="{712A3CAA-CDA2-7CDD-21AB-E517E711A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27" y="1913164"/>
            <a:ext cx="2473654" cy="2891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 descr="A picture containing person, wall, posing, close&#10;&#10;Description automatically generated">
            <a:extLst>
              <a:ext uri="{FF2B5EF4-FFF2-40B4-BE49-F238E27FC236}">
                <a16:creationId xmlns:a16="http://schemas.microsoft.com/office/drawing/2014/main" id="{A62E9056-44A0-BE15-1BCC-3C346C57E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660" y="1913164"/>
            <a:ext cx="2512612" cy="288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3C1947F-553B-0CE8-FDCF-79DF231D8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051" y="1913164"/>
            <a:ext cx="2482910" cy="288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7A1025-55A1-2D5C-E68A-0BF41C10D96E}"/>
              </a:ext>
            </a:extLst>
          </p:cNvPr>
          <p:cNvSpPr txBox="1"/>
          <p:nvPr/>
        </p:nvSpPr>
        <p:spPr>
          <a:xfrm>
            <a:off x="533400" y="4802668"/>
            <a:ext cx="3090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1F497D"/>
                </a:solidFill>
              </a:rPr>
              <a:t>Anne Geissinger</a:t>
            </a:r>
          </a:p>
          <a:p>
            <a:pPr algn="ctr"/>
            <a:r>
              <a:rPr lang="en-US" sz="2000" dirty="0">
                <a:solidFill>
                  <a:srgbClr val="1F497D"/>
                </a:solidFill>
              </a:rPr>
              <a:t>CSP Team Lead</a:t>
            </a:r>
          </a:p>
          <a:p>
            <a:pPr algn="ctr"/>
            <a:r>
              <a:rPr lang="en-US" sz="2000" dirty="0">
                <a:solidFill>
                  <a:srgbClr val="1F497D"/>
                </a:solidFill>
              </a:rPr>
              <a:t>FLFL Administrator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3C2184-C6FB-B829-DC9C-6445B84E8244}"/>
              </a:ext>
            </a:extLst>
          </p:cNvPr>
          <p:cNvSpPr txBox="1"/>
          <p:nvPr/>
        </p:nvSpPr>
        <p:spPr>
          <a:xfrm>
            <a:off x="4737876" y="4813879"/>
            <a:ext cx="21858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1F497D"/>
                </a:solidFill>
              </a:rPr>
              <a:t>Kenya Procter</a:t>
            </a:r>
          </a:p>
          <a:p>
            <a:pPr algn="ctr"/>
            <a:r>
              <a:rPr lang="en-US" sz="2000" dirty="0">
                <a:solidFill>
                  <a:srgbClr val="1F497D"/>
                </a:solidFill>
              </a:rPr>
              <a:t>FLFL Group Facilitator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BBDEF8-D7CE-167F-C816-15D5AD858895}"/>
              </a:ext>
            </a:extLst>
          </p:cNvPr>
          <p:cNvSpPr txBox="1"/>
          <p:nvPr/>
        </p:nvSpPr>
        <p:spPr>
          <a:xfrm>
            <a:off x="8294051" y="4813880"/>
            <a:ext cx="28582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1F497D"/>
                </a:solidFill>
              </a:rPr>
              <a:t>Jane Ann Miller</a:t>
            </a:r>
          </a:p>
          <a:p>
            <a:pPr algn="ctr"/>
            <a:r>
              <a:rPr lang="en-US" sz="2000" dirty="0">
                <a:solidFill>
                  <a:srgbClr val="1F497D"/>
                </a:solidFill>
              </a:rPr>
              <a:t>CSP Program Manager</a:t>
            </a:r>
          </a:p>
          <a:p>
            <a:pPr algn="ctr"/>
            <a:r>
              <a:rPr lang="en-US" sz="2000" dirty="0">
                <a:solidFill>
                  <a:srgbClr val="1F497D"/>
                </a:solidFill>
              </a:rPr>
              <a:t>FLFL Support and SME</a:t>
            </a:r>
          </a:p>
        </p:txBody>
      </p:sp>
    </p:spTree>
    <p:extLst>
      <p:ext uri="{BB962C8B-B14F-4D97-AF65-F5344CB8AC3E}">
        <p14:creationId xmlns:p14="http://schemas.microsoft.com/office/powerpoint/2010/main" val="2839179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20BAF-3596-8CAC-46B3-9826ACF5C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B496F9-0C4D-B3CF-79E5-F4364F8401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320" y="1913838"/>
            <a:ext cx="11418072" cy="4142629"/>
          </a:xfrm>
        </p:spPr>
        <p:txBody>
          <a:bodyPr/>
          <a:lstStyle/>
          <a:p>
            <a:pPr lvl="0" fontAlgn="base"/>
            <a:r>
              <a:rPr lang="en-US" b="0" dirty="0"/>
              <a:t> Started in October 2022</a:t>
            </a:r>
          </a:p>
          <a:p>
            <a:pPr lvl="0" fontAlgn="base"/>
            <a:r>
              <a:rPr lang="en-US" b="0" dirty="0"/>
              <a:t>Currently conducting group 14</a:t>
            </a:r>
          </a:p>
          <a:p>
            <a:pPr fontAlgn="base"/>
            <a:r>
              <a:rPr lang="en-US" b="0" dirty="0"/>
              <a:t>FLFL participants averaged a 52-percentage point increase in feeling ‘very knowledgeable’ before and after the training.</a:t>
            </a:r>
          </a:p>
          <a:p>
            <a:pPr lvl="0" fontAlgn="base"/>
            <a:endParaRPr lang="en-US" b="0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DCE646D-A1BA-E6F7-0B58-A2CED50FE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88720"/>
            <a:ext cx="11418072" cy="548640"/>
          </a:xfrm>
        </p:spPr>
        <p:txBody>
          <a:bodyPr/>
          <a:lstStyle/>
          <a:p>
            <a:r>
              <a:rPr lang="en-US" dirty="0"/>
              <a:t> Program Impact</a:t>
            </a:r>
          </a:p>
        </p:txBody>
      </p:sp>
    </p:spTree>
    <p:extLst>
      <p:ext uri="{BB962C8B-B14F-4D97-AF65-F5344CB8AC3E}">
        <p14:creationId xmlns:p14="http://schemas.microsoft.com/office/powerpoint/2010/main" val="4007910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B8E32-DDD7-27DC-DC4A-6B08EBD30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1998DA-E6F2-19BC-4690-9E111073C5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 fontAlgn="base"/>
            <a:r>
              <a:rPr lang="en-US" b="0" dirty="0"/>
              <a:t> 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173DDF1-1DF8-E9FC-F72B-C70DA35A1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88720"/>
            <a:ext cx="11418072" cy="548640"/>
          </a:xfrm>
        </p:spPr>
        <p:txBody>
          <a:bodyPr/>
          <a:lstStyle/>
          <a:p>
            <a:r>
              <a:rPr lang="en-US" dirty="0"/>
              <a:t> Program Impact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9FFC63-D780-2FC8-2595-7B7AAD779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1929933"/>
            <a:ext cx="10440305" cy="41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19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C765F-55EE-F6AE-CB7D-6B665661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28D4C8-F8E8-040F-C944-DB082087B4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 fontAlgn="base"/>
            <a:r>
              <a:rPr lang="en-US" b="0" dirty="0"/>
              <a:t>Distributing Start licenses to partners</a:t>
            </a:r>
          </a:p>
          <a:p>
            <a:pPr lvl="0" fontAlgn="base"/>
            <a:r>
              <a:rPr lang="en-US" b="0" dirty="0"/>
              <a:t>Organizing events at church</a:t>
            </a:r>
          </a:p>
          <a:p>
            <a:pPr lvl="0" fontAlgn="base"/>
            <a:r>
              <a:rPr lang="en-US" b="0" dirty="0"/>
              <a:t>Collaboration with other churches</a:t>
            </a:r>
          </a:p>
          <a:p>
            <a:pPr lvl="0" fontAlgn="base"/>
            <a:r>
              <a:rPr lang="en-US" b="0" dirty="0"/>
              <a:t>Participating in the Faith Leaders Building Bridges</a:t>
            </a:r>
          </a:p>
          <a:p>
            <a:pPr fontAlgn="base"/>
            <a:r>
              <a:rPr lang="en-US" b="0" dirty="0"/>
              <a:t> Taking additional trainings</a:t>
            </a:r>
          </a:p>
          <a:p>
            <a:pPr lvl="1" fontAlgn="base"/>
            <a:r>
              <a:rPr lang="en-US" b="0" dirty="0"/>
              <a:t>Applied Suicide Intervention Skills Training (ASIST)</a:t>
            </a:r>
          </a:p>
          <a:p>
            <a:pPr lvl="1" fontAlgn="base"/>
            <a:r>
              <a:rPr lang="en-US" b="0" dirty="0"/>
              <a:t>Counseling on Access to Lethal Means (CALM)</a:t>
            </a:r>
          </a:p>
          <a:p>
            <a:pPr lvl="0" fontAlgn="base"/>
            <a:endParaRPr lang="en-US" b="0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DB93ED9-ECC7-A22B-84F5-B0E6D89C5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88720"/>
            <a:ext cx="11418072" cy="548640"/>
          </a:xfrm>
        </p:spPr>
        <p:txBody>
          <a:bodyPr/>
          <a:lstStyle/>
          <a:p>
            <a:r>
              <a:rPr lang="en-US" dirty="0"/>
              <a:t>After the Training: Actions “Graduates” have Taken</a:t>
            </a:r>
          </a:p>
        </p:txBody>
      </p:sp>
    </p:spTree>
    <p:extLst>
      <p:ext uri="{BB962C8B-B14F-4D97-AF65-F5344CB8AC3E}">
        <p14:creationId xmlns:p14="http://schemas.microsoft.com/office/powerpoint/2010/main" val="1545729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63EFA-0740-0E1E-7410-B3F383527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15C72F-AF93-955B-4898-550D773A38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4320" y="1737360"/>
            <a:ext cx="11418072" cy="4142629"/>
          </a:xfrm>
        </p:spPr>
        <p:txBody>
          <a:bodyPr/>
          <a:lstStyle/>
          <a:p>
            <a:r>
              <a:rPr lang="en-US" dirty="0">
                <a:hlinkClick r:id="rId2"/>
              </a:rPr>
              <a:t>jane.miller@dhhs.nc.gov</a:t>
            </a:r>
            <a:endParaRPr lang="en-US" dirty="0"/>
          </a:p>
          <a:p>
            <a:r>
              <a:rPr lang="en-US" dirty="0">
                <a:hlinkClick r:id="rId3"/>
              </a:rPr>
              <a:t>kenya.procter@dhhs.nc.gov</a:t>
            </a:r>
            <a:endParaRPr lang="en-US" dirty="0"/>
          </a:p>
          <a:p>
            <a:r>
              <a:rPr lang="en-US" dirty="0">
                <a:hlinkClick r:id="rId4"/>
              </a:rPr>
              <a:t>anne.Geissinger@dhhs.nc.gov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B6DF8E9-2FC2-6921-F1B2-F93E91E45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88720"/>
            <a:ext cx="11418072" cy="548640"/>
          </a:xfrm>
        </p:spPr>
        <p:txBody>
          <a:bodyPr/>
          <a:lstStyle/>
          <a:p>
            <a:r>
              <a:rPr lang="en-US" dirty="0"/>
              <a:t> Contact Us</a:t>
            </a:r>
          </a:p>
        </p:txBody>
      </p:sp>
    </p:spTree>
    <p:extLst>
      <p:ext uri="{BB962C8B-B14F-4D97-AF65-F5344CB8AC3E}">
        <p14:creationId xmlns:p14="http://schemas.microsoft.com/office/powerpoint/2010/main" val="3285322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D1329-914A-35AD-4930-1CB05D624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5E0F76-473C-D707-62FB-3E3DE3DDE8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5707" y="1548077"/>
            <a:ext cx="11418072" cy="4142629"/>
          </a:xfrm>
        </p:spPr>
        <p:txBody>
          <a:bodyPr/>
          <a:lstStyle/>
          <a:p>
            <a:pPr lvl="0" fontAlgn="base"/>
            <a:endParaRPr lang="en-US" b="0" dirty="0"/>
          </a:p>
          <a:p>
            <a:pPr marL="0" indent="0" algn="ctr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7200" dirty="0"/>
              <a:t>Thank You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9C5BE6-D721-68FD-3EAB-64882D131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1173724"/>
      </p:ext>
    </p:extLst>
  </p:cSld>
  <p:clrMapOvr>
    <a:masterClrMapping/>
  </p:clrMapOvr>
</p:sld>
</file>

<file path=ppt/theme/theme1.xml><?xml version="1.0" encoding="utf-8"?>
<a:theme xmlns:a="http://schemas.openxmlformats.org/drawingml/2006/main" name="6_Office Theme">
  <a:themeElements>
    <a:clrScheme name="NC Brand PPT 04.23.15">
      <a:dk1>
        <a:sysClr val="windowText" lastClr="000000"/>
      </a:dk1>
      <a:lt1>
        <a:srgbClr val="FFFFFF"/>
      </a:lt1>
      <a:dk2>
        <a:srgbClr val="1F497D"/>
      </a:dk2>
      <a:lt2>
        <a:srgbClr val="EEECE1"/>
      </a:lt2>
      <a:accent1>
        <a:srgbClr val="7F9E3F"/>
      </a:accent1>
      <a:accent2>
        <a:srgbClr val="52849C"/>
      </a:accent2>
      <a:accent3>
        <a:srgbClr val="1F497D"/>
      </a:accent3>
      <a:accent4>
        <a:srgbClr val="71C9C5"/>
      </a:accent4>
      <a:accent5>
        <a:srgbClr val="6D2E75"/>
      </a:accent5>
      <a:accent6>
        <a:srgbClr val="F6D888"/>
      </a:accent6>
      <a:hlink>
        <a:srgbClr val="52849C"/>
      </a:hlink>
      <a:folHlink>
        <a:srgbClr val="52849C"/>
      </a:folHlink>
    </a:clrScheme>
    <a:fontScheme name="TNR/Arial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e6eed9f-f157-40eb-93b5-d73ed94bc7b7" xsi:nil="true"/>
    <lcf76f155ced4ddcb4097134ff3c332f xmlns="5b25e9c1-1216-4833-bb3a-94f6f4e7c154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Number xmlns="5b25e9c1-1216-4833-bb3a-94f6f4e7c154">1</Numbe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FED6FA5FC0414EA7C91FDBECF966BB" ma:contentTypeVersion="19" ma:contentTypeDescription="Create a new document." ma:contentTypeScope="" ma:versionID="6ddcb55c41691b159d535654647a8f7c">
  <xsd:schema xmlns:xsd="http://www.w3.org/2001/XMLSchema" xmlns:xs="http://www.w3.org/2001/XMLSchema" xmlns:p="http://schemas.microsoft.com/office/2006/metadata/properties" xmlns:ns1="http://schemas.microsoft.com/sharepoint/v3" xmlns:ns2="5b25e9c1-1216-4833-bb3a-94f6f4e7c154" xmlns:ns3="ce6eed9f-f157-40eb-93b5-d73ed94bc7b7" targetNamespace="http://schemas.microsoft.com/office/2006/metadata/properties" ma:root="true" ma:fieldsID="565c80aa03132d8d0f10b7a891a03412" ns1:_="" ns2:_="" ns3:_="">
    <xsd:import namespace="http://schemas.microsoft.com/sharepoint/v3"/>
    <xsd:import namespace="5b25e9c1-1216-4833-bb3a-94f6f4e7c154"/>
    <xsd:import namespace="ce6eed9f-f157-40eb-93b5-d73ed94bc7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Numbe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25e9c1-1216-4833-bb3a-94f6f4e7c1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a2157d8-ccc1-4fc8-a2a4-3f8f655345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Number" ma:index="25" nillable="true" ma:displayName="Number" ma:default="1" ma:format="Dropdown" ma:internalName="Number" ma:percentage="FALSE">
      <xsd:simpleType>
        <xsd:restriction base="dms:Number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eed9f-f157-40eb-93b5-d73ed94bc7b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0a44ee0-e5a7-4c39-b7e7-cea3a8957c95}" ma:internalName="TaxCatchAll" ma:showField="CatchAllData" ma:web="ce6eed9f-f157-40eb-93b5-d73ed94bc7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52DB0B-16A8-44D1-BF32-404582A839E0}">
  <ds:schemaRefs>
    <ds:schemaRef ds:uri="140bd7d2-9b49-4074-96a7-398511fa7d55"/>
    <ds:schemaRef ds:uri="e6067449-8796-49e4-8d61-964a215ef52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  <ds:schemaRef ds:uri="ea8af748-1d0b-4554-b403-23c573964229"/>
    <ds:schemaRef ds:uri="bd78b2e4-9060-4309-b354-463fb93a4269"/>
    <ds:schemaRef ds:uri="ce6eed9f-f157-40eb-93b5-d73ed94bc7b7"/>
    <ds:schemaRef ds:uri="5b25e9c1-1216-4833-bb3a-94f6f4e7c154"/>
  </ds:schemaRefs>
</ds:datastoreItem>
</file>

<file path=customXml/itemProps2.xml><?xml version="1.0" encoding="utf-8"?>
<ds:datastoreItem xmlns:ds="http://schemas.openxmlformats.org/officeDocument/2006/customXml" ds:itemID="{B09CB7B9-C8E5-4137-A833-58C727F498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A59A74-8093-443F-89BB-8634CB7759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b25e9c1-1216-4833-bb3a-94f6f4e7c154"/>
    <ds:schemaRef ds:uri="ce6eed9f-f157-40eb-93b5-d73ed94bc7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0793d39-0939-496d-b129-198edd916feb}" enabled="0" method="" siteId="{e0793d39-0939-496d-b129-198edd916fe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1753</TotalTime>
  <Words>307</Words>
  <Application>Microsoft Office PowerPoint</Application>
  <PresentationFormat>Widescreen</PresentationFormat>
  <Paragraphs>59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Franklin Gothic Demi Cond</vt:lpstr>
      <vt:lpstr>Franklin Gothic Medium</vt:lpstr>
      <vt:lpstr>6_Office Theme</vt:lpstr>
      <vt:lpstr>PowerPoint Presentation</vt:lpstr>
      <vt:lpstr> Program Inception and Purpose</vt:lpstr>
      <vt:lpstr> LivingWorks Faith: Course Characteristics</vt:lpstr>
      <vt:lpstr> Program Design: North Carolina Model</vt:lpstr>
      <vt:lpstr> Program Design: North Carolina Model</vt:lpstr>
      <vt:lpstr> Program Design: North Carolina Model</vt:lpstr>
      <vt:lpstr> Program Impact</vt:lpstr>
      <vt:lpstr> Program Impact</vt:lpstr>
      <vt:lpstr>After the Training: Actions “Graduates” have Taken</vt:lpstr>
      <vt:lpstr> Contact Us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Pasley, Kelsey K.</dc:creator>
  <cp:lastModifiedBy>Smith, Sara J</cp:lastModifiedBy>
  <cp:revision>35</cp:revision>
  <dcterms:created xsi:type="dcterms:W3CDTF">2020-05-12T11:47:08Z</dcterms:created>
  <dcterms:modified xsi:type="dcterms:W3CDTF">2026-10-05T14:57:10Z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0x01010075FED6FA5FC0414EA7C91FDBECF966BB</vt:lpwstr>
  </property>
  <property fmtid="{D5CDD505-2E9C-101B-9397-08002B2CF9AE}" pid="3" name="MediaServiceImageTags">
    <vt:lpwstr/>
  </property>
</Properties>
</file>