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6_72EC27B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18"/>
  </p:notesMasterIdLst>
  <p:sldIdLst>
    <p:sldId id="256" r:id="rId3"/>
    <p:sldId id="276" r:id="rId4"/>
    <p:sldId id="258" r:id="rId5"/>
    <p:sldId id="261" r:id="rId6"/>
    <p:sldId id="274" r:id="rId7"/>
    <p:sldId id="257" r:id="rId8"/>
    <p:sldId id="273" r:id="rId9"/>
    <p:sldId id="266" r:id="rId10"/>
    <p:sldId id="265" r:id="rId11"/>
    <p:sldId id="275" r:id="rId12"/>
    <p:sldId id="279" r:id="rId13"/>
    <p:sldId id="272" r:id="rId14"/>
    <p:sldId id="267" r:id="rId15"/>
    <p:sldId id="277" r:id="rId16"/>
    <p:sldId id="278" r:id="rId17"/>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AE6F15-3E85-AD15-BB68-174AE063BE03}" name="Bethell, Monique" initials="MB" userId="Bethell, Monique" providerId="None"/>
  <p188:author id="{5068EF70-9F2B-166A-EB35-97BB9DD607DE}" name="Taft, Chelsea" initials="CT" userId="S::u1168369@unch.unc.edu::876df3bd-5b57-4850-a618-828c59ad19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D7ED"/>
    <a:srgbClr val="004263"/>
    <a:srgbClr val="89E8A2"/>
    <a:srgbClr val="F52CA8"/>
    <a:srgbClr val="CFF000"/>
    <a:srgbClr val="439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C70F6F-F051-409D-B51F-3D9A4FF083FC}" v="1" dt="2026-10-08T18:42:46.0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6247" autoAdjust="0"/>
  </p:normalViewPr>
  <p:slideViewPr>
    <p:cSldViewPr snapToGrid="0" snapToObjects="1">
      <p:cViewPr varScale="1">
        <p:scale>
          <a:sx n="95" d="100"/>
          <a:sy n="95" d="100"/>
        </p:scale>
        <p:origin x="102"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8/10/relationships/authors" Target="authors.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10"/>
  <c:chart>
    <c:autoTitleDeleted val="1"/>
    <c:plotArea>
      <c:layout/>
      <c:doughnutChart>
        <c:varyColors val="1"/>
        <c:ser>
          <c:idx val="0"/>
          <c:order val="0"/>
          <c:tx>
            <c:strRef>
              <c:f>Sheet1!$B$1</c:f>
              <c:strCache>
                <c:ptCount val="1"/>
                <c:pt idx="0">
                  <c:v>Approximate proportion</c:v>
                </c:pt>
              </c:strCache>
            </c:strRef>
          </c:tx>
          <c:dPt>
            <c:idx val="0"/>
            <c:bubble3D val="0"/>
            <c:spPr>
              <a:solidFill>
                <a:srgbClr val="004263"/>
              </a:solidFill>
              <a:ln>
                <a:noFill/>
              </a:ln>
            </c:spPr>
            <c:extLst>
              <c:ext xmlns:c16="http://schemas.microsoft.com/office/drawing/2014/chart" uri="{C3380CC4-5D6E-409C-BE32-E72D297353CC}">
                <c16:uniqueId val="{00000001-4411-4C61-8718-6226F680C446}"/>
              </c:ext>
            </c:extLst>
          </c:dPt>
          <c:dPt>
            <c:idx val="1"/>
            <c:bubble3D val="0"/>
            <c:spPr>
              <a:solidFill>
                <a:srgbClr val="E1E8ED"/>
              </a:solidFill>
              <a:ln>
                <a:noFill/>
              </a:ln>
            </c:spPr>
            <c:extLst>
              <c:ext xmlns:c16="http://schemas.microsoft.com/office/drawing/2014/chart" uri="{C3380CC4-5D6E-409C-BE32-E72D297353CC}">
                <c16:uniqueId val="{00000003-4411-4C61-8718-6226F680C446}"/>
              </c:ext>
            </c:extLst>
          </c:dPt>
          <c:cat>
            <c:strRef>
              <c:f>Sheet1!$A$2:$A$3</c:f>
              <c:strCache>
                <c:ptCount val="2"/>
                <c:pt idx="0">
                  <c:v>Reported share</c:v>
                </c:pt>
                <c:pt idx="1">
                  <c:v>Remaining share</c:v>
                </c:pt>
              </c:strCache>
            </c:strRef>
          </c:cat>
          <c:val>
            <c:numRef>
              <c:f>Sheet1!$B$2:$B$3</c:f>
              <c:numCache>
                <c:formatCode>General</c:formatCode>
                <c:ptCount val="2"/>
                <c:pt idx="0">
                  <c:v>0.33333333333333331</c:v>
                </c:pt>
                <c:pt idx="1">
                  <c:v>0.66666666666666674</c:v>
                </c:pt>
              </c:numCache>
            </c:numRef>
          </c:val>
          <c:extLst>
            <c:ext xmlns:c16="http://schemas.microsoft.com/office/drawing/2014/chart" uri="{C3380CC4-5D6E-409C-BE32-E72D297353CC}">
              <c16:uniqueId val="{00000004-4411-4C61-8718-6226F680C446}"/>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200">
          <a:latin typeface="Apto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10"/>
  <c:chart>
    <c:autoTitleDeleted val="1"/>
    <c:plotArea>
      <c:layout/>
      <c:doughnutChart>
        <c:varyColors val="1"/>
        <c:ser>
          <c:idx val="0"/>
          <c:order val="0"/>
          <c:tx>
            <c:strRef>
              <c:f>Sheet1!$B$1</c:f>
              <c:strCache>
                <c:ptCount val="1"/>
                <c:pt idx="0">
                  <c:v>Approximate proportion</c:v>
                </c:pt>
              </c:strCache>
            </c:strRef>
          </c:tx>
          <c:dPt>
            <c:idx val="0"/>
            <c:bubble3D val="0"/>
            <c:spPr>
              <a:solidFill>
                <a:srgbClr val="5FD7ED"/>
              </a:solidFill>
              <a:ln>
                <a:noFill/>
              </a:ln>
            </c:spPr>
            <c:extLst>
              <c:ext xmlns:c16="http://schemas.microsoft.com/office/drawing/2014/chart" uri="{C3380CC4-5D6E-409C-BE32-E72D297353CC}">
                <c16:uniqueId val="{00000001-CB98-423F-8424-366AB820E28C}"/>
              </c:ext>
            </c:extLst>
          </c:dPt>
          <c:dPt>
            <c:idx val="1"/>
            <c:bubble3D val="0"/>
            <c:spPr>
              <a:solidFill>
                <a:srgbClr val="E1E8ED"/>
              </a:solidFill>
              <a:ln>
                <a:noFill/>
              </a:ln>
            </c:spPr>
            <c:extLst>
              <c:ext xmlns:c16="http://schemas.microsoft.com/office/drawing/2014/chart" uri="{C3380CC4-5D6E-409C-BE32-E72D297353CC}">
                <c16:uniqueId val="{00000003-CB98-423F-8424-366AB820E28C}"/>
              </c:ext>
            </c:extLst>
          </c:dPt>
          <c:cat>
            <c:strRef>
              <c:f>Sheet1!$A$2:$A$3</c:f>
              <c:strCache>
                <c:ptCount val="2"/>
                <c:pt idx="0">
                  <c:v>Reported share</c:v>
                </c:pt>
                <c:pt idx="1">
                  <c:v>Remaining share</c:v>
                </c:pt>
              </c:strCache>
            </c:strRef>
          </c:cat>
          <c:val>
            <c:numRef>
              <c:f>Sheet1!$B$2:$B$3</c:f>
              <c:numCache>
                <c:formatCode>General</c:formatCode>
                <c:ptCount val="2"/>
                <c:pt idx="0">
                  <c:v>0.25</c:v>
                </c:pt>
                <c:pt idx="1">
                  <c:v>0.75</c:v>
                </c:pt>
              </c:numCache>
            </c:numRef>
          </c:val>
          <c:extLst>
            <c:ext xmlns:c16="http://schemas.microsoft.com/office/drawing/2014/chart" uri="{C3380CC4-5D6E-409C-BE32-E72D297353CC}">
              <c16:uniqueId val="{00000004-CB98-423F-8424-366AB820E28C}"/>
            </c:ext>
          </c:extLst>
        </c:ser>
        <c:dLbls>
          <c:showLegendKey val="0"/>
          <c:showVal val="0"/>
          <c:showCatName val="0"/>
          <c:showSerName val="0"/>
          <c:showPercent val="0"/>
          <c:showBubbleSize val="0"/>
          <c:showLeaderLines val="1"/>
        </c:dLbls>
        <c:firstSliceAng val="0"/>
        <c:holeSize val="50"/>
      </c:doughnutChart>
    </c:plotArea>
    <c:plotVisOnly val="1"/>
    <c:dispBlanksAs val="gap"/>
    <c:showDLblsOverMax val="0"/>
  </c:chart>
  <c:txPr>
    <a:bodyPr/>
    <a:lstStyle/>
    <a:p>
      <a:pPr>
        <a:defRPr sz="1200">
          <a:latin typeface="Apto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10"/>
  <c:chart>
    <c:autoTitleDeleted val="1"/>
    <c:plotArea>
      <c:layout>
        <c:manualLayout>
          <c:layoutTarget val="inner"/>
          <c:xMode val="edge"/>
          <c:yMode val="edge"/>
          <c:x val="0"/>
          <c:y val="0"/>
          <c:w val="1"/>
          <c:h val="1"/>
        </c:manualLayout>
      </c:layout>
      <c:barChart>
        <c:barDir val="bar"/>
        <c:grouping val="stacked"/>
        <c:varyColors val="0"/>
        <c:ser>
          <c:idx val="0"/>
          <c:order val="0"/>
          <c:tx>
            <c:strRef>
              <c:f>Sheet1!$B$1</c:f>
              <c:strCache>
                <c:ptCount val="1"/>
                <c:pt idx="0">
                  <c:v>Reported share</c:v>
                </c:pt>
              </c:strCache>
            </c:strRef>
          </c:tx>
          <c:spPr>
            <a:solidFill>
              <a:srgbClr val="F52CA8"/>
            </a:solidFill>
            <a:ln>
              <a:noFill/>
            </a:ln>
          </c:spPr>
          <c:invertIfNegative val="1"/>
          <c:cat>
            <c:strRef>
              <c:f>Sheet1!$A$2:$A$2</c:f>
              <c:strCache>
                <c:ptCount val="1"/>
                <c:pt idx="0">
                  <c:v>Share of caregivers</c:v>
                </c:pt>
              </c:strCache>
            </c:strRef>
          </c:cat>
          <c:val>
            <c:numRef>
              <c:f>Sheet1!$B$2:$B$2</c:f>
              <c:numCache>
                <c:formatCode>General</c:formatCode>
                <c:ptCount val="1"/>
                <c:pt idx="0">
                  <c:v>0.64</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CB4C-4925-9D3F-C0221B1344E2}"/>
            </c:ext>
          </c:extLst>
        </c:ser>
        <c:ser>
          <c:idx val="1"/>
          <c:order val="1"/>
          <c:tx>
            <c:strRef>
              <c:f>Sheet1!$C$1</c:f>
              <c:strCache>
                <c:ptCount val="1"/>
                <c:pt idx="0">
                  <c:v>Remaining share</c:v>
                </c:pt>
              </c:strCache>
            </c:strRef>
          </c:tx>
          <c:spPr>
            <a:solidFill>
              <a:srgbClr val="E1E8ED"/>
            </a:solidFill>
            <a:ln>
              <a:noFill/>
            </a:ln>
          </c:spPr>
          <c:invertIfNegative val="1"/>
          <c:cat>
            <c:strRef>
              <c:f>Sheet1!$A$2:$A$2</c:f>
              <c:strCache>
                <c:ptCount val="1"/>
                <c:pt idx="0">
                  <c:v>Share of caregivers</c:v>
                </c:pt>
              </c:strCache>
            </c:strRef>
          </c:cat>
          <c:val>
            <c:numRef>
              <c:f>Sheet1!$C$2:$C$2</c:f>
              <c:numCache>
                <c:formatCode>General</c:formatCode>
                <c:ptCount val="1"/>
                <c:pt idx="0">
                  <c:v>0.36</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CB4C-4925-9D3F-C0221B1344E2}"/>
            </c:ext>
          </c:extLst>
        </c:ser>
        <c:dLbls>
          <c:showLegendKey val="0"/>
          <c:showVal val="0"/>
          <c:showCatName val="0"/>
          <c:showSerName val="0"/>
          <c:showPercent val="0"/>
          <c:showBubbleSize val="0"/>
        </c:dLbls>
        <c:gapWidth val="0"/>
        <c:overlap val="100"/>
        <c:axId val="101"/>
        <c:axId val="102"/>
      </c:barChart>
      <c:catAx>
        <c:axId val="101"/>
        <c:scaling>
          <c:orientation val="minMax"/>
        </c:scaling>
        <c:delete val="1"/>
        <c:axPos val="l"/>
        <c:numFmt formatCode="General" sourceLinked="0"/>
        <c:majorTickMark val="cross"/>
        <c:minorTickMark val="cross"/>
        <c:tickLblPos val="nextTo"/>
        <c:crossAx val="102"/>
        <c:crosses val="autoZero"/>
        <c:auto val="1"/>
        <c:lblAlgn val="ctr"/>
        <c:lblOffset val="100"/>
        <c:noMultiLvlLbl val="1"/>
      </c:catAx>
      <c:valAx>
        <c:axId val="102"/>
        <c:scaling>
          <c:orientation val="minMax"/>
          <c:max val="1"/>
          <c:min val="0"/>
        </c:scaling>
        <c:delete val="1"/>
        <c:axPos val="b"/>
        <c:majorGridlines/>
        <c:numFmt formatCode="0%" sourceLinked="0"/>
        <c:majorTickMark val="cross"/>
        <c:minorTickMark val="cross"/>
        <c:tickLblPos val="nextTo"/>
        <c:crossAx val="101"/>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10"/>
  <c:chart>
    <c:autoTitleDeleted val="1"/>
    <c:plotArea>
      <c:layout>
        <c:manualLayout>
          <c:layoutTarget val="inner"/>
          <c:xMode val="edge"/>
          <c:yMode val="edge"/>
          <c:x val="0"/>
          <c:y val="0"/>
          <c:w val="1"/>
          <c:h val="1"/>
        </c:manualLayout>
      </c:layout>
      <c:barChart>
        <c:barDir val="bar"/>
        <c:grouping val="stacked"/>
        <c:varyColors val="0"/>
        <c:ser>
          <c:idx val="0"/>
          <c:order val="0"/>
          <c:tx>
            <c:strRef>
              <c:f>Sheet1!$B$1</c:f>
              <c:strCache>
                <c:ptCount val="1"/>
                <c:pt idx="0">
                  <c:v>Reported share</c:v>
                </c:pt>
              </c:strCache>
            </c:strRef>
          </c:tx>
          <c:spPr>
            <a:solidFill>
              <a:srgbClr val="89E8A2"/>
            </a:solidFill>
            <a:ln>
              <a:noFill/>
            </a:ln>
          </c:spPr>
          <c:invertIfNegative val="1"/>
          <c:cat>
            <c:strRef>
              <c:f>Sheet1!$A$2:$A$2</c:f>
              <c:strCache>
                <c:ptCount val="1"/>
                <c:pt idx="0">
                  <c:v>Share of caregivers</c:v>
                </c:pt>
              </c:strCache>
            </c:strRef>
          </c:cat>
          <c:val>
            <c:numRef>
              <c:f>Sheet1!$B$2:$B$2</c:f>
              <c:numCache>
                <c:formatCode>General</c:formatCode>
                <c:ptCount val="1"/>
                <c:pt idx="0">
                  <c:v>0.39</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4C4A-46BC-B22B-AF875CC4827A}"/>
            </c:ext>
          </c:extLst>
        </c:ser>
        <c:ser>
          <c:idx val="1"/>
          <c:order val="1"/>
          <c:tx>
            <c:strRef>
              <c:f>Sheet1!$C$1</c:f>
              <c:strCache>
                <c:ptCount val="1"/>
                <c:pt idx="0">
                  <c:v>Remaining share</c:v>
                </c:pt>
              </c:strCache>
            </c:strRef>
          </c:tx>
          <c:spPr>
            <a:solidFill>
              <a:srgbClr val="E1E8ED"/>
            </a:solidFill>
            <a:ln>
              <a:noFill/>
            </a:ln>
          </c:spPr>
          <c:invertIfNegative val="1"/>
          <c:cat>
            <c:strRef>
              <c:f>Sheet1!$A$2:$A$2</c:f>
              <c:strCache>
                <c:ptCount val="1"/>
                <c:pt idx="0">
                  <c:v>Share of caregivers</c:v>
                </c:pt>
              </c:strCache>
            </c:strRef>
          </c:cat>
          <c:val>
            <c:numRef>
              <c:f>Sheet1!$C$2:$C$2</c:f>
              <c:numCache>
                <c:formatCode>General</c:formatCode>
                <c:ptCount val="1"/>
                <c:pt idx="0">
                  <c:v>0.61</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4C4A-46BC-B22B-AF875CC4827A}"/>
            </c:ext>
          </c:extLst>
        </c:ser>
        <c:dLbls>
          <c:showLegendKey val="0"/>
          <c:showVal val="0"/>
          <c:showCatName val="0"/>
          <c:showSerName val="0"/>
          <c:showPercent val="0"/>
          <c:showBubbleSize val="0"/>
        </c:dLbls>
        <c:gapWidth val="0"/>
        <c:overlap val="100"/>
        <c:axId val="101"/>
        <c:axId val="102"/>
      </c:barChart>
      <c:catAx>
        <c:axId val="101"/>
        <c:scaling>
          <c:orientation val="minMax"/>
        </c:scaling>
        <c:delete val="1"/>
        <c:axPos val="l"/>
        <c:numFmt formatCode="General" sourceLinked="0"/>
        <c:majorTickMark val="cross"/>
        <c:minorTickMark val="cross"/>
        <c:tickLblPos val="nextTo"/>
        <c:crossAx val="102"/>
        <c:crosses val="autoZero"/>
        <c:auto val="1"/>
        <c:lblAlgn val="ctr"/>
        <c:lblOffset val="100"/>
        <c:noMultiLvlLbl val="1"/>
      </c:catAx>
      <c:valAx>
        <c:axId val="102"/>
        <c:scaling>
          <c:orientation val="minMax"/>
          <c:max val="1"/>
          <c:min val="0"/>
        </c:scaling>
        <c:delete val="1"/>
        <c:axPos val="b"/>
        <c:majorGridlines/>
        <c:numFmt formatCode="0%" sourceLinked="0"/>
        <c:majorTickMark val="cross"/>
        <c:minorTickMark val="cross"/>
        <c:tickLblPos val="nextTo"/>
        <c:crossAx val="101"/>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c:style val="10"/>
  <c:chart>
    <c:autoTitleDeleted val="1"/>
    <c:plotArea>
      <c:layout>
        <c:manualLayout>
          <c:layoutTarget val="inner"/>
          <c:xMode val="edge"/>
          <c:yMode val="edge"/>
          <c:x val="0"/>
          <c:y val="0"/>
          <c:w val="1"/>
          <c:h val="1"/>
        </c:manualLayout>
      </c:layout>
      <c:barChart>
        <c:barDir val="bar"/>
        <c:grouping val="stacked"/>
        <c:varyColors val="0"/>
        <c:ser>
          <c:idx val="0"/>
          <c:order val="0"/>
          <c:tx>
            <c:strRef>
              <c:f>Sheet1!$B$1</c:f>
              <c:strCache>
                <c:ptCount val="1"/>
                <c:pt idx="0">
                  <c:v>Reported share</c:v>
                </c:pt>
              </c:strCache>
            </c:strRef>
          </c:tx>
          <c:spPr>
            <a:solidFill>
              <a:srgbClr val="559FCB"/>
            </a:solidFill>
            <a:ln>
              <a:noFill/>
            </a:ln>
          </c:spPr>
          <c:invertIfNegative val="1"/>
          <c:cat>
            <c:strRef>
              <c:f>Sheet1!$A$2:$A$2</c:f>
              <c:strCache>
                <c:ptCount val="1"/>
                <c:pt idx="0">
                  <c:v>Share of caregivers</c:v>
                </c:pt>
              </c:strCache>
            </c:strRef>
          </c:cat>
          <c:val>
            <c:numRef>
              <c:f>Sheet1!$B$2:$B$2</c:f>
              <c:numCache>
                <c:formatCode>General</c:formatCode>
                <c:ptCount val="1"/>
                <c:pt idx="0">
                  <c:v>0.13</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88A5-4273-A6BA-2CBBE9E40D86}"/>
            </c:ext>
          </c:extLst>
        </c:ser>
        <c:ser>
          <c:idx val="1"/>
          <c:order val="1"/>
          <c:tx>
            <c:strRef>
              <c:f>Sheet1!$C$1</c:f>
              <c:strCache>
                <c:ptCount val="1"/>
                <c:pt idx="0">
                  <c:v>Remaining share</c:v>
                </c:pt>
              </c:strCache>
            </c:strRef>
          </c:tx>
          <c:spPr>
            <a:solidFill>
              <a:srgbClr val="E1E8ED"/>
            </a:solidFill>
            <a:ln>
              <a:noFill/>
            </a:ln>
          </c:spPr>
          <c:invertIfNegative val="1"/>
          <c:cat>
            <c:strRef>
              <c:f>Sheet1!$A$2:$A$2</c:f>
              <c:strCache>
                <c:ptCount val="1"/>
                <c:pt idx="0">
                  <c:v>Share of caregivers</c:v>
                </c:pt>
              </c:strCache>
            </c:strRef>
          </c:cat>
          <c:val>
            <c:numRef>
              <c:f>Sheet1!$C$2:$C$2</c:f>
              <c:numCache>
                <c:formatCode>General</c:formatCode>
                <c:ptCount val="1"/>
                <c:pt idx="0">
                  <c:v>0.87</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1-88A5-4273-A6BA-2CBBE9E40D86}"/>
            </c:ext>
          </c:extLst>
        </c:ser>
        <c:dLbls>
          <c:showLegendKey val="0"/>
          <c:showVal val="0"/>
          <c:showCatName val="0"/>
          <c:showSerName val="0"/>
          <c:showPercent val="0"/>
          <c:showBubbleSize val="0"/>
        </c:dLbls>
        <c:gapWidth val="0"/>
        <c:overlap val="100"/>
        <c:axId val="101"/>
        <c:axId val="102"/>
      </c:barChart>
      <c:catAx>
        <c:axId val="101"/>
        <c:scaling>
          <c:orientation val="minMax"/>
        </c:scaling>
        <c:delete val="1"/>
        <c:axPos val="l"/>
        <c:numFmt formatCode="General" sourceLinked="0"/>
        <c:majorTickMark val="cross"/>
        <c:minorTickMark val="cross"/>
        <c:tickLblPos val="nextTo"/>
        <c:crossAx val="102"/>
        <c:crosses val="autoZero"/>
        <c:auto val="1"/>
        <c:lblAlgn val="ctr"/>
        <c:lblOffset val="100"/>
        <c:noMultiLvlLbl val="1"/>
      </c:catAx>
      <c:valAx>
        <c:axId val="102"/>
        <c:scaling>
          <c:orientation val="minMax"/>
          <c:max val="1"/>
          <c:min val="0"/>
        </c:scaling>
        <c:delete val="1"/>
        <c:axPos val="b"/>
        <c:majorGridlines/>
        <c:numFmt formatCode="0%" sourceLinked="0"/>
        <c:majorTickMark val="cross"/>
        <c:minorTickMark val="cross"/>
        <c:tickLblPos val="nextTo"/>
        <c:crossAx val="101"/>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omments/modernComment_116_72EC27B3.xml><?xml version="1.0" encoding="utf-8"?>
<p188:cmLst xmlns:a="http://schemas.openxmlformats.org/drawingml/2006/main" xmlns:r="http://schemas.openxmlformats.org/officeDocument/2006/relationships" xmlns:p188="http://schemas.microsoft.com/office/powerpoint/2018/8/main">
  <p188:cm id="{4F8C0472-C8E7-4037-8624-A07C129074B7}" authorId="{5068EF70-9F2B-166A-EB35-97BB9DD607DE}" created="2026-10-08T17:47:19.775">
    <ac:txMkLst xmlns:ac="http://schemas.microsoft.com/office/drawing/2013/main/command">
      <pc:docMk xmlns:pc="http://schemas.microsoft.com/office/powerpoint/2013/main/command"/>
      <pc:sldMk xmlns:pc="http://schemas.microsoft.com/office/powerpoint/2013/main/command" cId="1928079283" sldId="278"/>
      <ac:spMk id="5" creationId="{59955ED3-A8B3-FC97-D8C7-FEF9C7929C88}"/>
      <ac:txMk cp="79">
        <ac:context len="80" hash="2354568126"/>
      </ac:txMk>
    </ac:txMkLst>
    <p188:pos x="8387615" y="269935"/>
    <p188:txBody>
      <a:bodyPr/>
      <a:lstStyle/>
      <a:p>
        <a:r>
          <a:rPr lang="en-US"/>
          <a:t>I would  strongly suggest replacing this with UNC Health values or mission statement to avoid endorsing one religion over another. Totally understand the audience and get the reasoning behind including it, but this could cause some ire.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FB596B1-9BDD-4FA0-823A-5347B97AB10F}"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119FEE53-DBBA-49E6-895D-9CDE868D0CFF}">
      <dgm:prSet phldrT="[Text]" phldr="0"/>
      <dgm:spPr/>
      <dgm:t>
        <a:bodyPr/>
        <a:lstStyle/>
        <a:p>
          <a:r>
            <a:rPr lang="en-US" dirty="0"/>
            <a:t>Unplanned </a:t>
          </a:r>
        </a:p>
        <a:p>
          <a:r>
            <a:rPr lang="en-US" dirty="0"/>
            <a:t>30-day readmissions</a:t>
          </a:r>
        </a:p>
      </dgm:t>
    </dgm:pt>
    <dgm:pt modelId="{05C5EF1A-D266-4B2A-B6CE-13D38F0E4066}" type="parTrans" cxnId="{77E525FC-8C0E-4553-86B2-BD9DB159BA53}">
      <dgm:prSet/>
      <dgm:spPr/>
      <dgm:t>
        <a:bodyPr/>
        <a:lstStyle/>
        <a:p>
          <a:endParaRPr lang="en-US"/>
        </a:p>
      </dgm:t>
    </dgm:pt>
    <dgm:pt modelId="{1D47620A-A60C-4059-8CE4-C3B1DD472F2D}" type="sibTrans" cxnId="{77E525FC-8C0E-4553-86B2-BD9DB159BA53}">
      <dgm:prSet/>
      <dgm:spPr/>
      <dgm:t>
        <a:bodyPr/>
        <a:lstStyle/>
        <a:p>
          <a:endParaRPr lang="en-US"/>
        </a:p>
      </dgm:t>
    </dgm:pt>
    <dgm:pt modelId="{CE42E63E-68D8-473E-95ED-6E2CEB59E0A4}">
      <dgm:prSet phldrT="[Text]" phldr="0"/>
      <dgm:spPr/>
      <dgm:t>
        <a:bodyPr/>
        <a:lstStyle/>
        <a:p>
          <a:r>
            <a:rPr lang="en-US" dirty="0"/>
            <a:t>Delayed access to care and treatment</a:t>
          </a:r>
        </a:p>
      </dgm:t>
    </dgm:pt>
    <dgm:pt modelId="{7593A692-F45C-447F-960B-9A992504780C}" type="parTrans" cxnId="{5BB899E5-09D7-4F5B-86C0-FAF76D2D52AC}">
      <dgm:prSet/>
      <dgm:spPr/>
      <dgm:t>
        <a:bodyPr/>
        <a:lstStyle/>
        <a:p>
          <a:endParaRPr lang="en-US"/>
        </a:p>
      </dgm:t>
    </dgm:pt>
    <dgm:pt modelId="{EC782D04-3D85-4DD2-87DF-08DFE21EB7CD}" type="sibTrans" cxnId="{5BB899E5-09D7-4F5B-86C0-FAF76D2D52AC}">
      <dgm:prSet/>
      <dgm:spPr/>
      <dgm:t>
        <a:bodyPr/>
        <a:lstStyle/>
        <a:p>
          <a:endParaRPr lang="en-US"/>
        </a:p>
      </dgm:t>
    </dgm:pt>
    <dgm:pt modelId="{477AB7D8-D7DE-4460-81D5-714DCE1EBD9B}">
      <dgm:prSet phldrT="[Text]" phldr="0"/>
      <dgm:spPr/>
      <dgm:t>
        <a:bodyPr/>
        <a:lstStyle/>
        <a:p>
          <a:r>
            <a:rPr lang="en-US" dirty="0"/>
            <a:t>Decreased patient outcomes </a:t>
          </a:r>
        </a:p>
      </dgm:t>
    </dgm:pt>
    <dgm:pt modelId="{C2D4ECC3-AA80-4AAB-9FD8-366523AC8A79}" type="parTrans" cxnId="{1F4E17D2-3297-493E-B9DB-CB98D8B18C48}">
      <dgm:prSet/>
      <dgm:spPr/>
      <dgm:t>
        <a:bodyPr/>
        <a:lstStyle/>
        <a:p>
          <a:endParaRPr lang="en-US"/>
        </a:p>
      </dgm:t>
    </dgm:pt>
    <dgm:pt modelId="{3DC6DDA1-9EC6-4841-9622-D0B96E9655EB}" type="sibTrans" cxnId="{1F4E17D2-3297-493E-B9DB-CB98D8B18C48}">
      <dgm:prSet/>
      <dgm:spPr/>
      <dgm:t>
        <a:bodyPr/>
        <a:lstStyle/>
        <a:p>
          <a:endParaRPr lang="en-US"/>
        </a:p>
      </dgm:t>
    </dgm:pt>
    <dgm:pt modelId="{E3BC8E68-42F7-4FB0-91DF-0392592782F6}">
      <dgm:prSet phldrT="[Text]" phldr="0"/>
      <dgm:spPr/>
      <dgm:t>
        <a:bodyPr/>
        <a:lstStyle/>
        <a:p>
          <a:r>
            <a:rPr lang="en-US" dirty="0"/>
            <a:t>Increased caregiver stress and burden</a:t>
          </a:r>
        </a:p>
      </dgm:t>
    </dgm:pt>
    <dgm:pt modelId="{A7A66A5B-64A8-4706-B1E1-FC95C0E7D9B4}" type="parTrans" cxnId="{91CA597A-BB7E-4FF3-8F35-7390D4859705}">
      <dgm:prSet/>
      <dgm:spPr/>
      <dgm:t>
        <a:bodyPr/>
        <a:lstStyle/>
        <a:p>
          <a:endParaRPr lang="en-US"/>
        </a:p>
      </dgm:t>
    </dgm:pt>
    <dgm:pt modelId="{055DE82C-1EFF-42F4-8267-41F8BB9ED383}" type="sibTrans" cxnId="{91CA597A-BB7E-4FF3-8F35-7390D4859705}">
      <dgm:prSet/>
      <dgm:spPr/>
      <dgm:t>
        <a:bodyPr/>
        <a:lstStyle/>
        <a:p>
          <a:endParaRPr lang="en-US"/>
        </a:p>
      </dgm:t>
    </dgm:pt>
    <dgm:pt modelId="{1F5C9A7B-5078-44C7-8982-097EC56FE8EF}" type="pres">
      <dgm:prSet presAssocID="{0FB596B1-9BDD-4FA0-823A-5347B97AB10F}" presName="CompostProcess" presStyleCnt="0">
        <dgm:presLayoutVars>
          <dgm:dir/>
          <dgm:resizeHandles val="exact"/>
        </dgm:presLayoutVars>
      </dgm:prSet>
      <dgm:spPr/>
    </dgm:pt>
    <dgm:pt modelId="{5186D928-F4CF-4B06-A189-CABB77AE5506}" type="pres">
      <dgm:prSet presAssocID="{0FB596B1-9BDD-4FA0-823A-5347B97AB10F}" presName="arrow" presStyleLbl="bgShp" presStyleIdx="0" presStyleCnt="1" custLinFactNeighborX="290" custLinFactNeighborY="97230"/>
      <dgm:spPr/>
    </dgm:pt>
    <dgm:pt modelId="{52284D0A-826C-4AFE-B25E-963E1EE43A86}" type="pres">
      <dgm:prSet presAssocID="{0FB596B1-9BDD-4FA0-823A-5347B97AB10F}" presName="linearProcess" presStyleCnt="0"/>
      <dgm:spPr/>
    </dgm:pt>
    <dgm:pt modelId="{3E9F4E0D-5DED-43B5-BF69-429824077FD4}" type="pres">
      <dgm:prSet presAssocID="{119FEE53-DBBA-49E6-895D-9CDE868D0CFF}" presName="textNode" presStyleLbl="node1" presStyleIdx="0" presStyleCnt="4">
        <dgm:presLayoutVars>
          <dgm:bulletEnabled val="1"/>
        </dgm:presLayoutVars>
      </dgm:prSet>
      <dgm:spPr/>
    </dgm:pt>
    <dgm:pt modelId="{1FB8909C-D68F-4A82-9519-57CB43F79F7E}" type="pres">
      <dgm:prSet presAssocID="{1D47620A-A60C-4059-8CE4-C3B1DD472F2D}" presName="sibTrans" presStyleCnt="0"/>
      <dgm:spPr/>
    </dgm:pt>
    <dgm:pt modelId="{027977F7-2D8B-4955-8442-D1480FB42A1F}" type="pres">
      <dgm:prSet presAssocID="{CE42E63E-68D8-473E-95ED-6E2CEB59E0A4}" presName="textNode" presStyleLbl="node1" presStyleIdx="1" presStyleCnt="4">
        <dgm:presLayoutVars>
          <dgm:bulletEnabled val="1"/>
        </dgm:presLayoutVars>
      </dgm:prSet>
      <dgm:spPr/>
    </dgm:pt>
    <dgm:pt modelId="{F0A46F0B-7DE2-4170-B7B5-F38F2F3130B5}" type="pres">
      <dgm:prSet presAssocID="{EC782D04-3D85-4DD2-87DF-08DFE21EB7CD}" presName="sibTrans" presStyleCnt="0"/>
      <dgm:spPr/>
    </dgm:pt>
    <dgm:pt modelId="{D9480E51-DA86-4B7C-A29E-A0C9AA1394C5}" type="pres">
      <dgm:prSet presAssocID="{477AB7D8-D7DE-4460-81D5-714DCE1EBD9B}" presName="textNode" presStyleLbl="node1" presStyleIdx="2" presStyleCnt="4">
        <dgm:presLayoutVars>
          <dgm:bulletEnabled val="1"/>
        </dgm:presLayoutVars>
      </dgm:prSet>
      <dgm:spPr/>
    </dgm:pt>
    <dgm:pt modelId="{00691F30-5320-4A4B-9870-F15A441640F9}" type="pres">
      <dgm:prSet presAssocID="{3DC6DDA1-9EC6-4841-9622-D0B96E9655EB}" presName="sibTrans" presStyleCnt="0"/>
      <dgm:spPr/>
    </dgm:pt>
    <dgm:pt modelId="{A65AB5FB-621B-4A33-982D-FF6F5351782A}" type="pres">
      <dgm:prSet presAssocID="{E3BC8E68-42F7-4FB0-91DF-0392592782F6}" presName="textNode" presStyleLbl="node1" presStyleIdx="3" presStyleCnt="4">
        <dgm:presLayoutVars>
          <dgm:bulletEnabled val="1"/>
        </dgm:presLayoutVars>
      </dgm:prSet>
      <dgm:spPr/>
    </dgm:pt>
  </dgm:ptLst>
  <dgm:cxnLst>
    <dgm:cxn modelId="{3B5C492D-5ACD-4C0F-9FED-1B977F03CE8A}" type="presOf" srcId="{0FB596B1-9BDD-4FA0-823A-5347B97AB10F}" destId="{1F5C9A7B-5078-44C7-8982-097EC56FE8EF}" srcOrd="0" destOrd="0" presId="urn:microsoft.com/office/officeart/2005/8/layout/hProcess9"/>
    <dgm:cxn modelId="{51DFD935-A44C-4308-A39A-A5FE4C73995C}" type="presOf" srcId="{E3BC8E68-42F7-4FB0-91DF-0392592782F6}" destId="{A65AB5FB-621B-4A33-982D-FF6F5351782A}" srcOrd="0" destOrd="0" presId="urn:microsoft.com/office/officeart/2005/8/layout/hProcess9"/>
    <dgm:cxn modelId="{D982B75C-A617-4FC9-BFFE-EB8C822D35D9}" type="presOf" srcId="{119FEE53-DBBA-49E6-895D-9CDE868D0CFF}" destId="{3E9F4E0D-5DED-43B5-BF69-429824077FD4}" srcOrd="0" destOrd="0" presId="urn:microsoft.com/office/officeart/2005/8/layout/hProcess9"/>
    <dgm:cxn modelId="{58215341-58FB-4530-8F3F-CD6A789DE014}" type="presOf" srcId="{CE42E63E-68D8-473E-95ED-6E2CEB59E0A4}" destId="{027977F7-2D8B-4955-8442-D1480FB42A1F}" srcOrd="0" destOrd="0" presId="urn:microsoft.com/office/officeart/2005/8/layout/hProcess9"/>
    <dgm:cxn modelId="{91CA597A-BB7E-4FF3-8F35-7390D4859705}" srcId="{0FB596B1-9BDD-4FA0-823A-5347B97AB10F}" destId="{E3BC8E68-42F7-4FB0-91DF-0392592782F6}" srcOrd="3" destOrd="0" parTransId="{A7A66A5B-64A8-4706-B1E1-FC95C0E7D9B4}" sibTransId="{055DE82C-1EFF-42F4-8267-41F8BB9ED383}"/>
    <dgm:cxn modelId="{1F4E17D2-3297-493E-B9DB-CB98D8B18C48}" srcId="{0FB596B1-9BDD-4FA0-823A-5347B97AB10F}" destId="{477AB7D8-D7DE-4460-81D5-714DCE1EBD9B}" srcOrd="2" destOrd="0" parTransId="{C2D4ECC3-AA80-4AAB-9FD8-366523AC8A79}" sibTransId="{3DC6DDA1-9EC6-4841-9622-D0B96E9655EB}"/>
    <dgm:cxn modelId="{5BB899E5-09D7-4F5B-86C0-FAF76D2D52AC}" srcId="{0FB596B1-9BDD-4FA0-823A-5347B97AB10F}" destId="{CE42E63E-68D8-473E-95ED-6E2CEB59E0A4}" srcOrd="1" destOrd="0" parTransId="{7593A692-F45C-447F-960B-9A992504780C}" sibTransId="{EC782D04-3D85-4DD2-87DF-08DFE21EB7CD}"/>
    <dgm:cxn modelId="{9F5A99F0-58B1-4BA8-BD19-BBFD402E4207}" type="presOf" srcId="{477AB7D8-D7DE-4460-81D5-714DCE1EBD9B}" destId="{D9480E51-DA86-4B7C-A29E-A0C9AA1394C5}" srcOrd="0" destOrd="0" presId="urn:microsoft.com/office/officeart/2005/8/layout/hProcess9"/>
    <dgm:cxn modelId="{77E525FC-8C0E-4553-86B2-BD9DB159BA53}" srcId="{0FB596B1-9BDD-4FA0-823A-5347B97AB10F}" destId="{119FEE53-DBBA-49E6-895D-9CDE868D0CFF}" srcOrd="0" destOrd="0" parTransId="{05C5EF1A-D266-4B2A-B6CE-13D38F0E4066}" sibTransId="{1D47620A-A60C-4059-8CE4-C3B1DD472F2D}"/>
    <dgm:cxn modelId="{DFE25E26-3AE6-45BB-9763-A415D79362D9}" type="presParOf" srcId="{1F5C9A7B-5078-44C7-8982-097EC56FE8EF}" destId="{5186D928-F4CF-4B06-A189-CABB77AE5506}" srcOrd="0" destOrd="0" presId="urn:microsoft.com/office/officeart/2005/8/layout/hProcess9"/>
    <dgm:cxn modelId="{D0BC9453-C900-4EB0-B018-9A314A211EA3}" type="presParOf" srcId="{1F5C9A7B-5078-44C7-8982-097EC56FE8EF}" destId="{52284D0A-826C-4AFE-B25E-963E1EE43A86}" srcOrd="1" destOrd="0" presId="urn:microsoft.com/office/officeart/2005/8/layout/hProcess9"/>
    <dgm:cxn modelId="{AB5700D9-C2EF-4FD4-AAF5-FD5BDD9AD66E}" type="presParOf" srcId="{52284D0A-826C-4AFE-B25E-963E1EE43A86}" destId="{3E9F4E0D-5DED-43B5-BF69-429824077FD4}" srcOrd="0" destOrd="0" presId="urn:microsoft.com/office/officeart/2005/8/layout/hProcess9"/>
    <dgm:cxn modelId="{FD93B300-A030-41B7-B7E7-682D066777C1}" type="presParOf" srcId="{52284D0A-826C-4AFE-B25E-963E1EE43A86}" destId="{1FB8909C-D68F-4A82-9519-57CB43F79F7E}" srcOrd="1" destOrd="0" presId="urn:microsoft.com/office/officeart/2005/8/layout/hProcess9"/>
    <dgm:cxn modelId="{12FC251F-5944-4B25-820E-50ABD54E6AA8}" type="presParOf" srcId="{52284D0A-826C-4AFE-B25E-963E1EE43A86}" destId="{027977F7-2D8B-4955-8442-D1480FB42A1F}" srcOrd="2" destOrd="0" presId="urn:microsoft.com/office/officeart/2005/8/layout/hProcess9"/>
    <dgm:cxn modelId="{B11CE294-AFE9-47BA-A090-19A788C54014}" type="presParOf" srcId="{52284D0A-826C-4AFE-B25E-963E1EE43A86}" destId="{F0A46F0B-7DE2-4170-B7B5-F38F2F3130B5}" srcOrd="3" destOrd="0" presId="urn:microsoft.com/office/officeart/2005/8/layout/hProcess9"/>
    <dgm:cxn modelId="{5879F139-E826-4FAA-997F-1D3C5369AC71}" type="presParOf" srcId="{52284D0A-826C-4AFE-B25E-963E1EE43A86}" destId="{D9480E51-DA86-4B7C-A29E-A0C9AA1394C5}" srcOrd="4" destOrd="0" presId="urn:microsoft.com/office/officeart/2005/8/layout/hProcess9"/>
    <dgm:cxn modelId="{855ABF2C-3C15-48D9-B81C-379E9594561F}" type="presParOf" srcId="{52284D0A-826C-4AFE-B25E-963E1EE43A86}" destId="{00691F30-5320-4A4B-9870-F15A441640F9}" srcOrd="5" destOrd="0" presId="urn:microsoft.com/office/officeart/2005/8/layout/hProcess9"/>
    <dgm:cxn modelId="{393686D9-6135-4FDF-B4A9-EF52082FF96A}" type="presParOf" srcId="{52284D0A-826C-4AFE-B25E-963E1EE43A86}" destId="{A65AB5FB-621B-4A33-982D-FF6F5351782A}"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6D928-F4CF-4B06-A189-CABB77AE5506}">
      <dsp:nvSpPr>
        <dsp:cNvPr id="0" name=""/>
        <dsp:cNvSpPr/>
      </dsp:nvSpPr>
      <dsp:spPr>
        <a:xfrm>
          <a:off x="598853" y="0"/>
          <a:ext cx="6571036" cy="23371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9F4E0D-5DED-43B5-BF69-429824077FD4}">
      <dsp:nvSpPr>
        <dsp:cNvPr id="0" name=""/>
        <dsp:cNvSpPr/>
      </dsp:nvSpPr>
      <dsp:spPr>
        <a:xfrm>
          <a:off x="3869" y="701130"/>
          <a:ext cx="1860938" cy="934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Unplanned </a:t>
          </a:r>
        </a:p>
        <a:p>
          <a:pPr marL="0" lvl="0" indent="0" algn="ctr" defTabSz="666750">
            <a:lnSpc>
              <a:spcPct val="90000"/>
            </a:lnSpc>
            <a:spcBef>
              <a:spcPct val="0"/>
            </a:spcBef>
            <a:spcAft>
              <a:spcPct val="35000"/>
            </a:spcAft>
            <a:buNone/>
          </a:pPr>
          <a:r>
            <a:rPr lang="en-US" sz="1500" kern="1200" dirty="0"/>
            <a:t>30-day readmissions</a:t>
          </a:r>
        </a:p>
      </dsp:txBody>
      <dsp:txXfrm>
        <a:off x="49504" y="746765"/>
        <a:ext cx="1769668" cy="843570"/>
      </dsp:txXfrm>
    </dsp:sp>
    <dsp:sp modelId="{027977F7-2D8B-4955-8442-D1480FB42A1F}">
      <dsp:nvSpPr>
        <dsp:cNvPr id="0" name=""/>
        <dsp:cNvSpPr/>
      </dsp:nvSpPr>
      <dsp:spPr>
        <a:xfrm>
          <a:off x="1957854" y="701130"/>
          <a:ext cx="1860938" cy="934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Delayed access to care and treatment</a:t>
          </a:r>
        </a:p>
      </dsp:txBody>
      <dsp:txXfrm>
        <a:off x="2003489" y="746765"/>
        <a:ext cx="1769668" cy="843570"/>
      </dsp:txXfrm>
    </dsp:sp>
    <dsp:sp modelId="{D9480E51-DA86-4B7C-A29E-A0C9AA1394C5}">
      <dsp:nvSpPr>
        <dsp:cNvPr id="0" name=""/>
        <dsp:cNvSpPr/>
      </dsp:nvSpPr>
      <dsp:spPr>
        <a:xfrm>
          <a:off x="3911838" y="701130"/>
          <a:ext cx="1860938" cy="934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Decreased patient outcomes </a:t>
          </a:r>
        </a:p>
      </dsp:txBody>
      <dsp:txXfrm>
        <a:off x="3957473" y="746765"/>
        <a:ext cx="1769668" cy="843570"/>
      </dsp:txXfrm>
    </dsp:sp>
    <dsp:sp modelId="{A65AB5FB-621B-4A33-982D-FF6F5351782A}">
      <dsp:nvSpPr>
        <dsp:cNvPr id="0" name=""/>
        <dsp:cNvSpPr/>
      </dsp:nvSpPr>
      <dsp:spPr>
        <a:xfrm>
          <a:off x="5865823" y="701130"/>
          <a:ext cx="1860938" cy="934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dirty="0"/>
            <a:t>Increased caregiver stress and burden</a:t>
          </a:r>
        </a:p>
      </dsp:txBody>
      <dsp:txXfrm>
        <a:off x="5911458" y="746765"/>
        <a:ext cx="1769668" cy="84357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4721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ctr">
              <a:buNone/>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[Sources]</a:t>
            </a:r>
          </a:p>
          <a:p>
            <a:r>
              <a:rPr dirty="0"/>
              <a:t>- U.S. Census Bureau (2019), By 2030, All Baby Boomers Will Be Age 65 or Older: https://www.census.gov/library/stories/2019/12/by-2030-all-baby-boomers-will-be-age-65-or-older.html</a:t>
            </a:r>
          </a:p>
          <a:p>
            <a:r>
              <a:rPr dirty="0"/>
              <a:t>- AARP and National Alliance for Caregiving (2025), Caregiving in the US 2025: https://www.aarp.org/pri/topics/ltss/family-caregiving/caregiving-in-the-us-2025/</a:t>
            </a:r>
          </a:p>
          <a:p>
            <a:r>
              <a:rPr dirty="0"/>
              <a:t>- Caregiving in the US 2025 report and downloads: https://www.caregivingintheus.org/report_categories/caregiving-in-the-us-report-2025-downloads/</a:t>
            </a:r>
          </a:p>
          <a:p>
            <a:r>
              <a:rPr dirty="0"/>
              <a:t>- AARP and National Alliance for Caregiving (2026), Family Caregivers of Adults Age 50+: https://www.aarp.org/pri/topics/ltss/family-caregiving/family-caregiving-in-us-2025/</a:t>
            </a:r>
          </a:p>
          <a:p>
            <a:r>
              <a:rPr dirty="0"/>
              <a:t>[/Sources]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[Sources]</a:t>
            </a:r>
          </a:p>
          <a:p>
            <a:r>
              <a:rPr lang="en-US" dirty="0"/>
              <a:t>- https://www.cms.gov/About-CMS/Agency-Information/OMH/Downloads/OMH_Readmissions_Guide.pdf</a:t>
            </a:r>
          </a:p>
          <a:p>
            <a:r>
              <a:rPr lang="en-US" dirty="0"/>
              <a:t>- https://pmc.ncbi.nlm.nih.gov/articles/PMC11690153/</a:t>
            </a:r>
          </a:p>
          <a:p>
            <a:r>
              <a:rPr lang="en-US" dirty="0"/>
              <a:t>- Internal: 2020-social isolation and </a:t>
            </a:r>
            <a:r>
              <a:rPr lang="en-US" dirty="0" err="1"/>
              <a:t>lonliness</a:t>
            </a:r>
            <a:r>
              <a:rPr lang="en-US" dirty="0"/>
              <a:t>-aging-healthcare system.pdf</a:t>
            </a:r>
          </a:p>
          <a:p>
            <a:r>
              <a:rPr lang="en-US" dirty="0"/>
              <a:t>[/Sources]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[Sources]</a:t>
            </a:r>
          </a:p>
          <a:p>
            <a:r>
              <a:rPr lang="en-US" dirty="0"/>
              <a:t>- https://pubmed.ncbi.nlm.nih.gov/37131304/ </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[Sources]</a:t>
            </a:r>
          </a:p>
          <a:p>
            <a:r>
              <a:rPr dirty="0"/>
              <a:t>- CDC, Health Effects of Social Isolation and Loneliness: https://www.cdc.gov/social-connectedness/risk-factors/index.html</a:t>
            </a:r>
          </a:p>
          <a:p>
            <a:r>
              <a:rPr dirty="0"/>
              <a:t>- National Institute on Aging, Social Isolation and Loneliness research highlights: https://www.nia.nih.gov/news/topics/social-isolation-and-loneliness</a:t>
            </a:r>
          </a:p>
          <a:p>
            <a:r>
              <a:rPr dirty="0"/>
              <a:t>- Donovan &amp; Blazer (2020), Social Isolation and Loneliness in Older Adults: https://pmc.ncbi.nlm.nih.gov/articles/PMC7437541/</a:t>
            </a:r>
          </a:p>
          <a:p>
            <a:r>
              <a:rPr dirty="0"/>
              <a:t>- Internal: 2020-social isolation and </a:t>
            </a:r>
            <a:r>
              <a:rPr lang="en-US" dirty="0" err="1"/>
              <a:t>lonliness</a:t>
            </a:r>
            <a:r>
              <a:rPr dirty="0"/>
              <a:t>-aging-healthcare system.pdf</a:t>
            </a:r>
          </a:p>
          <a:p>
            <a:r>
              <a:rPr dirty="0"/>
              <a:t>- Internal: case manger mtg-presentation_V3.pptx</a:t>
            </a:r>
          </a:p>
          <a:p>
            <a:endParaRPr lang="en-US" dirty="0"/>
          </a:p>
          <a:p>
            <a:r>
              <a:rPr lang="en-US" dirty="0"/>
              <a:t>AARP and National Alliance for Caregiving, Caregiving in the US 2025.</a:t>
            </a:r>
          </a:p>
          <a:p>
            <a:r>
              <a:rPr lang="en-US" dirty="0"/>
              <a:t>64% report emotional stress: https://www.caregivingintheus.org/report_categories/caregiving-in-the-us-report-2025/</a:t>
            </a:r>
          </a:p>
          <a:p>
            <a:r>
              <a:rPr lang="en-US" dirty="0"/>
              <a:t>39% say respite would be helpful and 13% use it: Executive Summary, https://www.communitycarecorps.org/wp-content/uploads/2025/04/caregiving-in-us-2025-executive-summary.doi_.10.26419-2fppi.00373.003.pdf</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[Sources]
- Visual on this slide was generated with Microsoft Copilot.
- Internal: Aging_FY27_Logic Model_10.05.26-v2.xlsx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 National Academies of Sciences, Engineering, and Medicine (2020), Social Isolation and Loneliness in Older Adults: Opportunities for the Health Care System. </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 https://www.cms.gov/About-CMS/Agency-Information/OMH/Downloads/OMH_Readmissions_Guide.pdf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https://www.myamericannurse.com/wp-content/uploads/2026/03/Faith-Community-Nurses.pdf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a:p>
            <a:r>
              <a:rPr dirty="0"/>
              <a:t>- Pomeroy et al. (2023), A Faith Community Nursing Intervention for Informal Caregiver–Older Adult Dyads: https://pubmed.ncbi.nlm.nih.gov/37131304/</a:t>
            </a:r>
          </a:p>
          <a:p>
            <a:r>
              <a:rPr dirty="0"/>
              <a:t>- Catholic Health, Faith Community Nurse Program: https://www.chsbuffalo.org/mission/faith-community-nurse-program/</a:t>
            </a:r>
          </a:p>
          <a:p>
            <a:r>
              <a:rPr dirty="0"/>
              <a:t>- Livability and Alzheimer’s Society, Developing a Dementia-Friendly Church: https://faithinlaterlife.org/assets/resources/downloads/dementia-friendly-church-guide-%281%29.pdf</a:t>
            </a:r>
          </a:p>
          <a:p>
            <a:r>
              <a:rPr dirty="0"/>
              <a:t>- Spirituality and Dementia, Resources for Churches and Other Groups: https://www.spiritualityanddementia.org/for-churches-and-other-groups.html</a:t>
            </a:r>
          </a:p>
          <a:p>
            <a:r>
              <a:rPr dirty="0"/>
              <a:t>[/Sources]</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Notes"/>
          <p:cNvSpPr>
            <a:spLocks noGrp="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040" y="4473892"/>
            <a:ext cx="5608320" cy="3660458"/>
          </a:xfrm>
          <a:prstGeom prst="rect">
            <a:avLst/>
          </a:prstGeom>
        </p:spPr>
        <p:txBody>
          <a:bodyPr/>
          <a:lstStyle/>
          <a:p>
            <a:endParaRPr lang="en-US"/>
          </a:p>
          <a:p>
            <a:r>
              <a:rPr lang="en-US"/>
              <a:t>[Sources]</a:t>
            </a:r>
          </a:p>
          <a:p>
            <a:r>
              <a:rPr lang="en-US"/>
              <a:t>Shirley Chisholm service quotation: https://elgl.org/service-is-the-rent-you-pay-for-room-on-this-earth-shirley-chisholm/</a:t>
            </a:r>
          </a:p>
          <a:p>
            <a:r>
              <a:rPr lang="en-US"/>
              <a:t>[/Sources]</a:t>
            </a:r>
          </a:p>
        </p:txBody>
      </p:sp>
    </p:spTree>
    <p:extLst>
      <p:ext uri="{BB962C8B-B14F-4D97-AF65-F5344CB8AC3E}">
        <p14:creationId xmlns:p14="http://schemas.microsoft.com/office/powerpoint/2010/main" val="17201128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56A0D2"/>
          </a:solidFill>
          <a:ln w="12700">
            <a:solidFill>
              <a:srgbClr val="56A0D2"/>
            </a:solidFill>
            <a:prstDash val="solid"/>
          </a:ln>
        </p:spPr>
        <p:txBody>
          <a:bodyPr/>
          <a:lstStyle/>
          <a:p>
            <a:endParaRPr lang="en-US"/>
          </a:p>
        </p:txBody>
      </p:sp>
      <p:sp>
        <p:nvSpPr>
          <p:cNvPr id="3" name="Text 1"/>
          <p:cNvSpPr/>
          <p:nvPr/>
        </p:nvSpPr>
        <p:spPr>
          <a:xfrm>
            <a:off x="502920" y="201168"/>
            <a:ext cx="6400800" cy="256032"/>
          </a:xfrm>
          <a:prstGeom prst="rect">
            <a:avLst/>
          </a:prstGeom>
          <a:noFill/>
          <a:ln/>
        </p:spPr>
        <p:txBody>
          <a:bodyPr wrap="square" rtlCol="0" anchor="ctr"/>
          <a:lstStyle/>
          <a:p>
            <a:pPr marL="0" indent="0">
              <a:buNone/>
            </a:pPr>
            <a:r>
              <a:rPr lang="en-US" sz="900" b="1" kern="0" spc="100">
                <a:solidFill>
                  <a:srgbClr val="1E3A5F"/>
                </a:solidFill>
                <a:latin typeface="Aptos" pitchFamily="34" charset="0"/>
                <a:ea typeface="Aptos" pitchFamily="34" charset="-122"/>
                <a:cs typeface="Aptos" pitchFamily="34" charset="-120"/>
              </a:rPr>
              <a:t>FAITH IMPACT SUMMIT | AGING &amp; CAREGIVERS</a:t>
            </a:r>
            <a:endParaRPr lang="en-US" sz="900"/>
          </a:p>
        </p:txBody>
      </p:sp>
      <p:sp>
        <p:nvSpPr>
          <p:cNvPr id="4" name="Shape 2"/>
          <p:cNvSpPr/>
          <p:nvPr/>
        </p:nvSpPr>
        <p:spPr>
          <a:xfrm>
            <a:off x="502920" y="6492240"/>
            <a:ext cx="11155680" cy="0"/>
          </a:xfrm>
          <a:prstGeom prst="line">
            <a:avLst/>
          </a:prstGeom>
          <a:noFill/>
          <a:ln w="12700">
            <a:solidFill>
              <a:srgbClr val="D7E2EA"/>
            </a:solidFill>
            <a:prstDash val="solid"/>
          </a:ln>
        </p:spPr>
        <p:txBody>
          <a:bodyPr/>
          <a:lstStyle/>
          <a:p>
            <a:endParaRPr lang="en-US"/>
          </a:p>
        </p:txBody>
      </p:sp>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4416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56A0D2"/>
          </a:solidFill>
          <a:ln w="12700">
            <a:solidFill>
              <a:srgbClr val="56A0D2"/>
            </a:solidFill>
            <a:prstDash val="solid"/>
          </a:ln>
        </p:spPr>
      </p:sp>
      <p:sp>
        <p:nvSpPr>
          <p:cNvPr id="3" name="Text 1"/>
          <p:cNvSpPr/>
          <p:nvPr/>
        </p:nvSpPr>
        <p:spPr>
          <a:xfrm>
            <a:off x="502920" y="201168"/>
            <a:ext cx="6400800" cy="256032"/>
          </a:xfrm>
          <a:prstGeom prst="rect">
            <a:avLst/>
          </a:prstGeom>
          <a:noFill/>
          <a:ln/>
        </p:spPr>
        <p:txBody>
          <a:bodyPr wrap="square" rtlCol="0" anchor="ctr"/>
          <a:lstStyle/>
          <a:p>
            <a:pPr marL="0" indent="0">
              <a:buNone/>
            </a:pPr>
            <a:r>
              <a:rPr lang="en-US" sz="900" b="1" kern="0" spc="100">
                <a:solidFill>
                  <a:srgbClr val="1E3A5F"/>
                </a:solidFill>
                <a:latin typeface="Aptos" pitchFamily="34" charset="0"/>
                <a:ea typeface="Aptos" pitchFamily="34" charset="-122"/>
                <a:cs typeface="Aptos" pitchFamily="34" charset="-120"/>
              </a:rPr>
              <a:t>FAITH IMPACT SUMMIT | AGING &amp; CAREGIVERS</a:t>
            </a:r>
            <a:endParaRPr lang="en-US" sz="900"/>
          </a:p>
        </p:txBody>
      </p:sp>
      <p:sp>
        <p:nvSpPr>
          <p:cNvPr id="4" name="Shape 2"/>
          <p:cNvSpPr/>
          <p:nvPr/>
        </p:nvSpPr>
        <p:spPr>
          <a:xfrm>
            <a:off x="502920" y="6492240"/>
            <a:ext cx="11155680" cy="0"/>
          </a:xfrm>
          <a:prstGeom prst="line">
            <a:avLst/>
          </a:prstGeom>
          <a:noFill/>
          <a:ln w="12700">
            <a:solidFill>
              <a:srgbClr val="D7E2EA"/>
            </a:solidFill>
            <a:prstDash val="solid"/>
          </a:ln>
        </p:spPr>
      </p:sp>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4318451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659733005"/>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jpg"/><Relationship Id="rId3" Type="http://schemas.microsoft.com/office/2018/10/relationships/comments" Target="../comments/modernComment_116_72EC27B3.xml"/><Relationship Id="rId7" Type="http://schemas.openxmlformats.org/officeDocument/2006/relationships/hyperlink" Target="mailto:Joe.Conway@unchealth.unc.edu"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mailto:Alonza.Pamplin@unchealth.unc.edu" TargetMode="External"/><Relationship Id="rId11" Type="http://schemas.openxmlformats.org/officeDocument/2006/relationships/hyperlink" Target="mailto:Claudis.Polk@unchealth.unc.edu" TargetMode="External"/><Relationship Id="rId5" Type="http://schemas.openxmlformats.org/officeDocument/2006/relationships/image" Target="../media/image14.jpeg"/><Relationship Id="rId10" Type="http://schemas.openxmlformats.org/officeDocument/2006/relationships/image" Target="../media/image16.png"/><Relationship Id="rId4" Type="http://schemas.openxmlformats.org/officeDocument/2006/relationships/image" Target="../media/image13.png"/><Relationship Id="rId9" Type="http://schemas.openxmlformats.org/officeDocument/2006/relationships/hyperlink" Target="mailto:Monique.Bethell@unchealth..unc.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9DCF"/>
        </a:solidFill>
        <a:effectLst/>
      </p:bgPr>
    </p:bg>
    <p:spTree>
      <p:nvGrpSpPr>
        <p:cNvPr id="1" name=""/>
        <p:cNvGrpSpPr/>
        <p:nvPr/>
      </p:nvGrpSpPr>
      <p:grpSpPr>
        <a:xfrm>
          <a:off x="0" y="0"/>
          <a:ext cx="1" cy="1"/>
          <a:chOff x="0" y="0"/>
          <a:chExt cx="1" cy="1"/>
        </a:xfrm>
      </p:grpSpPr>
      <p:pic>
        <p:nvPicPr>
          <p:cNvPr id="2" name="Image 0" descr="/mnt/data/0bfc1176a1.png"/>
          <p:cNvPicPr>
            <a:picLocks noChangeAspect="1"/>
          </p:cNvPicPr>
          <p:nvPr/>
        </p:nvPicPr>
        <p:blipFill>
          <a:blip r:embed="rId3"/>
          <a:srcRect l="21409" r="21409"/>
          <a:stretch/>
        </p:blipFill>
        <p:spPr>
          <a:xfrm>
            <a:off x="6309360" y="0"/>
            <a:ext cx="5882335" cy="6858000"/>
          </a:xfrm>
          <a:prstGeom prst="rect">
            <a:avLst/>
          </a:prstGeom>
        </p:spPr>
      </p:pic>
      <p:sp>
        <p:nvSpPr>
          <p:cNvPr id="4" name="Text 1"/>
          <p:cNvSpPr/>
          <p:nvPr/>
        </p:nvSpPr>
        <p:spPr>
          <a:xfrm>
            <a:off x="470647" y="960120"/>
            <a:ext cx="5610113" cy="2103120"/>
          </a:xfrm>
          <a:prstGeom prst="rect">
            <a:avLst/>
          </a:prstGeom>
          <a:noFill/>
          <a:ln/>
        </p:spPr>
        <p:txBody>
          <a:bodyPr wrap="square" lIns="0" tIns="0" rIns="0" bIns="0" rtlCol="0" anchor="ctr"/>
          <a:lstStyle/>
          <a:p>
            <a:pPr marL="0" indent="0" algn="ctr">
              <a:buNone/>
            </a:pPr>
            <a:r>
              <a:rPr lang="en-US" sz="3100" b="1" dirty="0">
                <a:solidFill>
                  <a:srgbClr val="FFFFFF"/>
                </a:solidFill>
              </a:rPr>
              <a:t>Building Bridges for </a:t>
            </a:r>
          </a:p>
          <a:p>
            <a:pPr marL="0" indent="0" algn="ctr">
              <a:buNone/>
            </a:pPr>
            <a:r>
              <a:rPr lang="en-US" sz="3100" b="1" dirty="0">
                <a:solidFill>
                  <a:srgbClr val="FFFFFF"/>
                </a:solidFill>
              </a:rPr>
              <a:t>Healthy Aging &amp;</a:t>
            </a:r>
            <a:endParaRPr lang="en-US" sz="3100" dirty="0"/>
          </a:p>
          <a:p>
            <a:pPr marL="0" indent="0" algn="ctr">
              <a:buNone/>
            </a:pPr>
            <a:r>
              <a:rPr lang="en-US" sz="3100" b="1" dirty="0">
                <a:solidFill>
                  <a:srgbClr val="FFFFFF"/>
                </a:solidFill>
              </a:rPr>
              <a:t>Caregiver Well-Being</a:t>
            </a:r>
            <a:endParaRPr lang="en-US" sz="3100" dirty="0"/>
          </a:p>
        </p:txBody>
      </p:sp>
      <p:sp>
        <p:nvSpPr>
          <p:cNvPr id="7" name="Text 4"/>
          <p:cNvSpPr/>
          <p:nvPr/>
        </p:nvSpPr>
        <p:spPr>
          <a:xfrm>
            <a:off x="1653988" y="5981839"/>
            <a:ext cx="3191525" cy="265176"/>
          </a:xfrm>
          <a:prstGeom prst="rect">
            <a:avLst/>
          </a:prstGeom>
          <a:noFill/>
          <a:ln/>
        </p:spPr>
        <p:txBody>
          <a:bodyPr wrap="square" lIns="0" tIns="0" rIns="0" bIns="0" rtlCol="0" anchor="ctr"/>
          <a:lstStyle/>
          <a:p>
            <a:pPr marL="0" indent="0" algn="ctr">
              <a:buNone/>
            </a:pPr>
            <a:r>
              <a:rPr lang="en-US" sz="1600" b="1" dirty="0">
                <a:solidFill>
                  <a:srgbClr val="FFFFFF"/>
                </a:solidFill>
              </a:rPr>
              <a:t>2026 FAITH IMPACT SUMMIT</a:t>
            </a:r>
            <a:endParaRPr lang="en-US" sz="1600" dirty="0"/>
          </a:p>
        </p:txBody>
      </p:sp>
      <p:sp>
        <p:nvSpPr>
          <p:cNvPr id="8" name="Text 5"/>
          <p:cNvSpPr/>
          <p:nvPr/>
        </p:nvSpPr>
        <p:spPr>
          <a:xfrm>
            <a:off x="713232" y="4420085"/>
            <a:ext cx="5120640" cy="1485695"/>
          </a:xfrm>
          <a:prstGeom prst="rect">
            <a:avLst/>
          </a:prstGeom>
          <a:noFill/>
          <a:ln/>
        </p:spPr>
        <p:txBody>
          <a:bodyPr wrap="square" lIns="0" tIns="0" rIns="0" bIns="0" rtlCol="0" anchor="ctr"/>
          <a:lstStyle/>
          <a:p>
            <a:pPr marL="0" indent="0" algn="ctr">
              <a:buNone/>
            </a:pPr>
            <a:r>
              <a:rPr lang="en-US" dirty="0">
                <a:solidFill>
                  <a:schemeClr val="bg1"/>
                </a:solidFill>
              </a:rPr>
              <a:t>Monique C. Bethell, Ph.D., MPH</a:t>
            </a:r>
          </a:p>
          <a:p>
            <a:pPr marL="0" indent="0" algn="ctr">
              <a:buNone/>
            </a:pPr>
            <a:r>
              <a:rPr lang="en-US" dirty="0">
                <a:solidFill>
                  <a:schemeClr val="bg1"/>
                </a:solidFill>
              </a:rPr>
              <a:t>Community Health and Engagement </a:t>
            </a:r>
          </a:p>
          <a:p>
            <a:pPr marL="0" indent="0" algn="ctr">
              <a:buNone/>
            </a:pPr>
            <a:r>
              <a:rPr lang="en-US" dirty="0">
                <a:solidFill>
                  <a:schemeClr val="bg1"/>
                </a:solidFill>
              </a:rPr>
              <a:t>UNC Health</a:t>
            </a:r>
          </a:p>
          <a:p>
            <a:pPr marL="0" indent="0" algn="ctr">
              <a:buNone/>
            </a:pPr>
            <a:r>
              <a:rPr lang="en-US" dirty="0">
                <a:solidFill>
                  <a:schemeClr val="bg1"/>
                </a:solidFill>
              </a:rPr>
              <a:t>October 10</a:t>
            </a:r>
            <a:r>
              <a:rPr lang="en-US" baseline="30000" dirty="0">
                <a:solidFill>
                  <a:schemeClr val="bg1"/>
                </a:solidFill>
              </a:rPr>
              <a:t>th</a:t>
            </a:r>
            <a:r>
              <a:rPr lang="en-US" dirty="0">
                <a:solidFill>
                  <a:schemeClr val="bg1"/>
                </a:solidFill>
              </a:rPr>
              <a:t>, 2026</a:t>
            </a:r>
            <a:endParaRPr lang="en-US" dirty="0"/>
          </a:p>
        </p:txBody>
      </p:sp>
      <p:sp>
        <p:nvSpPr>
          <p:cNvPr id="9" name="Text 2">
            <a:extLst>
              <a:ext uri="{FF2B5EF4-FFF2-40B4-BE49-F238E27FC236}">
                <a16:creationId xmlns:a16="http://schemas.microsoft.com/office/drawing/2014/main" id="{B440C605-DA12-E759-30DE-26B89DEC3C36}"/>
              </a:ext>
            </a:extLst>
          </p:cNvPr>
          <p:cNvSpPr/>
          <p:nvPr/>
        </p:nvSpPr>
        <p:spPr>
          <a:xfrm>
            <a:off x="713232" y="3383280"/>
            <a:ext cx="5120640" cy="548640"/>
          </a:xfrm>
          <a:prstGeom prst="rect">
            <a:avLst/>
          </a:prstGeom>
          <a:noFill/>
          <a:ln/>
        </p:spPr>
        <p:txBody>
          <a:bodyPr wrap="square" lIns="0" tIns="0" rIns="0" bIns="0" rtlCol="0" anchor="ctr"/>
          <a:lstStyle/>
          <a:p>
            <a:pPr marL="0" indent="0" algn="ctr">
              <a:buNone/>
            </a:pPr>
            <a:endParaRPr lang="en-US" sz="2000" dirty="0"/>
          </a:p>
        </p:txBody>
      </p:sp>
      <p:sp>
        <p:nvSpPr>
          <p:cNvPr id="11" name="TextBox 10">
            <a:extLst>
              <a:ext uri="{FF2B5EF4-FFF2-40B4-BE49-F238E27FC236}">
                <a16:creationId xmlns:a16="http://schemas.microsoft.com/office/drawing/2014/main" id="{F280F662-0133-2657-ADB9-CE31340597C3}"/>
              </a:ext>
            </a:extLst>
          </p:cNvPr>
          <p:cNvSpPr txBox="1"/>
          <p:nvPr/>
        </p:nvSpPr>
        <p:spPr>
          <a:xfrm>
            <a:off x="200630" y="3489746"/>
            <a:ext cx="6098240" cy="830997"/>
          </a:xfrm>
          <a:prstGeom prst="rect">
            <a:avLst/>
          </a:prstGeom>
          <a:noFill/>
        </p:spPr>
        <p:txBody>
          <a:bodyPr wrap="square">
            <a:spAutoFit/>
          </a:bodyPr>
          <a:lstStyle/>
          <a:p>
            <a:pPr marL="0" indent="0" algn="ctr">
              <a:buNone/>
            </a:pPr>
            <a:r>
              <a:rPr lang="en-US" sz="2400" b="1" dirty="0">
                <a:solidFill>
                  <a:srgbClr val="FFFFFF"/>
                </a:solidFill>
              </a:rPr>
              <a:t>Healthcare and Faith Based Organization</a:t>
            </a:r>
          </a:p>
          <a:p>
            <a:pPr marL="0" indent="0" algn="ctr">
              <a:buNone/>
            </a:pPr>
            <a:r>
              <a:rPr lang="en-US" sz="2400" b="1" dirty="0">
                <a:solidFill>
                  <a:srgbClr val="FFFFFF"/>
                </a:solidFill>
              </a:rPr>
              <a:t>Partnerships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502920"/>
            <a:ext cx="11064240" cy="502920"/>
          </a:xfrm>
          <a:prstGeom prst="rect">
            <a:avLst/>
          </a:prstGeom>
          <a:noFill/>
        </p:spPr>
        <p:txBody>
          <a:bodyPr wrap="none" lIns="0" tIns="0" rIns="0" bIns="0">
            <a:spAutoFit/>
          </a:bodyPr>
          <a:lstStyle/>
          <a:p>
            <a:pPr algn="l"/>
            <a:r>
              <a:rPr sz="2600" b="1" i="0">
                <a:solidFill>
                  <a:srgbClr val="17365D"/>
                </a:solidFill>
                <a:latin typeface="Aptos"/>
              </a:rPr>
              <a:t>Aging &amp; caregiving by the numbers</a:t>
            </a:r>
          </a:p>
        </p:txBody>
      </p:sp>
      <p:sp>
        <p:nvSpPr>
          <p:cNvPr id="3" name="TextBox 2"/>
          <p:cNvSpPr txBox="1"/>
          <p:nvPr/>
        </p:nvSpPr>
        <p:spPr>
          <a:xfrm>
            <a:off x="566928" y="1024128"/>
            <a:ext cx="9043566" cy="276999"/>
          </a:xfrm>
          <a:prstGeom prst="rect">
            <a:avLst/>
          </a:prstGeom>
          <a:noFill/>
        </p:spPr>
        <p:txBody>
          <a:bodyPr wrap="none" lIns="0" tIns="0" rIns="0" bIns="0">
            <a:spAutoFit/>
          </a:bodyPr>
          <a:lstStyle/>
          <a:p>
            <a:pPr algn="l"/>
            <a:r>
              <a:rPr b="0" i="0">
                <a:solidFill>
                  <a:srgbClr val="5E6D79"/>
                </a:solidFill>
                <a:latin typeface="Aptos"/>
              </a:rPr>
              <a:t>The demographic shift is already reshaping care in homes, congregations and communities.</a:t>
            </a:r>
          </a:p>
        </p:txBody>
      </p:sp>
      <p:sp>
        <p:nvSpPr>
          <p:cNvPr id="4" name="Rounded Rectangle 3"/>
          <p:cNvSpPr/>
          <p:nvPr/>
        </p:nvSpPr>
        <p:spPr>
          <a:xfrm>
            <a:off x="731520" y="1508760"/>
            <a:ext cx="5212080" cy="16916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508760"/>
            <a:ext cx="137160" cy="1691640"/>
          </a:xfrm>
          <a:prstGeom prst="rect">
            <a:avLst/>
          </a:prstGeom>
          <a:solidFill>
            <a:srgbClr val="56A0D2"/>
          </a:solidFill>
          <a:ln>
            <a:solidFill>
              <a:srgbClr val="56A0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051560" y="1709928"/>
            <a:ext cx="1874519" cy="594360"/>
          </a:xfrm>
          <a:prstGeom prst="rect">
            <a:avLst/>
          </a:prstGeom>
          <a:noFill/>
        </p:spPr>
        <p:txBody>
          <a:bodyPr wrap="none" lIns="0" tIns="0" rIns="0" bIns="0">
            <a:spAutoFit/>
          </a:bodyPr>
          <a:lstStyle/>
          <a:p>
            <a:pPr algn="l"/>
            <a:r>
              <a:rPr sz="3000" b="1" i="0" dirty="0">
                <a:solidFill>
                  <a:srgbClr val="56A0D2"/>
                </a:solidFill>
                <a:latin typeface="Aptos"/>
              </a:rPr>
              <a:t>~10,000</a:t>
            </a:r>
          </a:p>
        </p:txBody>
      </p:sp>
      <p:sp>
        <p:nvSpPr>
          <p:cNvPr id="7" name="TextBox 6"/>
          <p:cNvSpPr txBox="1"/>
          <p:nvPr/>
        </p:nvSpPr>
        <p:spPr>
          <a:xfrm>
            <a:off x="1051560" y="2252203"/>
            <a:ext cx="2788920" cy="640080"/>
          </a:xfrm>
          <a:prstGeom prst="rect">
            <a:avLst/>
          </a:prstGeom>
          <a:noFill/>
        </p:spPr>
        <p:txBody>
          <a:bodyPr wrap="none" lIns="0" tIns="0" rIns="0" bIns="0">
            <a:spAutoFit/>
          </a:bodyPr>
          <a:lstStyle/>
          <a:p>
            <a:pPr algn="l"/>
            <a:r>
              <a:rPr sz="1600" b="1" i="0" dirty="0">
                <a:solidFill>
                  <a:srgbClr val="17365D"/>
                </a:solidFill>
                <a:latin typeface="Aptos"/>
              </a:rPr>
              <a:t>people cross the age-65 threshold each day</a:t>
            </a:r>
          </a:p>
        </p:txBody>
      </p:sp>
      <p:sp>
        <p:nvSpPr>
          <p:cNvPr id="8" name="TextBox 7"/>
          <p:cNvSpPr txBox="1"/>
          <p:nvPr/>
        </p:nvSpPr>
        <p:spPr>
          <a:xfrm>
            <a:off x="1051560" y="2807208"/>
            <a:ext cx="1676400" cy="161583"/>
          </a:xfrm>
          <a:prstGeom prst="rect">
            <a:avLst/>
          </a:prstGeom>
          <a:noFill/>
        </p:spPr>
        <p:txBody>
          <a:bodyPr wrap="square" lIns="0" tIns="0" rIns="0" bIns="0">
            <a:spAutoFit/>
          </a:bodyPr>
          <a:lstStyle/>
          <a:p>
            <a:pPr algn="l"/>
            <a:r>
              <a:rPr sz="1050" b="0" i="1" dirty="0">
                <a:solidFill>
                  <a:srgbClr val="5E6D79"/>
                </a:solidFill>
                <a:latin typeface="Aptos"/>
              </a:rPr>
              <a:t>U.S. Census Bureau</a:t>
            </a:r>
            <a:r>
              <a:rPr lang="en-US" sz="1050" b="0" i="1" dirty="0">
                <a:solidFill>
                  <a:srgbClr val="5E6D79"/>
                </a:solidFill>
                <a:latin typeface="Aptos"/>
              </a:rPr>
              <a:t>, (2019)</a:t>
            </a:r>
            <a:endParaRPr sz="1050" b="0" i="1" dirty="0">
              <a:solidFill>
                <a:srgbClr val="5E6D79"/>
              </a:solidFill>
              <a:latin typeface="Aptos"/>
            </a:endParaRPr>
          </a:p>
        </p:txBody>
      </p:sp>
      <p:sp>
        <p:nvSpPr>
          <p:cNvPr id="9" name="Rounded Rectangle 8"/>
          <p:cNvSpPr/>
          <p:nvPr/>
        </p:nvSpPr>
        <p:spPr>
          <a:xfrm>
            <a:off x="6355080" y="1508760"/>
            <a:ext cx="5212080" cy="16916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355080" y="1508760"/>
            <a:ext cx="137160" cy="1691640"/>
          </a:xfrm>
          <a:prstGeom prst="rect">
            <a:avLst/>
          </a:prstGeom>
          <a:solidFill>
            <a:srgbClr val="F52CA8"/>
          </a:solidFill>
          <a:ln>
            <a:solidFill>
              <a:srgbClr val="C65D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75120" y="1709928"/>
            <a:ext cx="1707199" cy="461665"/>
          </a:xfrm>
          <a:prstGeom prst="rect">
            <a:avLst/>
          </a:prstGeom>
          <a:noFill/>
        </p:spPr>
        <p:txBody>
          <a:bodyPr wrap="none" lIns="0" tIns="0" rIns="0" bIns="0">
            <a:spAutoFit/>
          </a:bodyPr>
          <a:lstStyle/>
          <a:p>
            <a:pPr algn="l"/>
            <a:r>
              <a:rPr sz="3000" b="1" i="0" dirty="0">
                <a:solidFill>
                  <a:srgbClr val="F52CA8"/>
                </a:solidFill>
                <a:latin typeface="Aptos"/>
              </a:rPr>
              <a:t>63 million</a:t>
            </a:r>
          </a:p>
        </p:txBody>
      </p:sp>
      <p:sp>
        <p:nvSpPr>
          <p:cNvPr id="12" name="TextBox 11"/>
          <p:cNvSpPr txBox="1"/>
          <p:nvPr/>
        </p:nvSpPr>
        <p:spPr>
          <a:xfrm>
            <a:off x="6675120" y="2247810"/>
            <a:ext cx="2788920" cy="640080"/>
          </a:xfrm>
          <a:prstGeom prst="rect">
            <a:avLst/>
          </a:prstGeom>
          <a:noFill/>
        </p:spPr>
        <p:txBody>
          <a:bodyPr wrap="none" lIns="0" tIns="0" rIns="0" bIns="0">
            <a:spAutoFit/>
          </a:bodyPr>
          <a:lstStyle/>
          <a:p>
            <a:pPr algn="l"/>
            <a:r>
              <a:rPr sz="1600" b="1" i="0" dirty="0">
                <a:solidFill>
                  <a:srgbClr val="17365D"/>
                </a:solidFill>
                <a:latin typeface="Aptos"/>
              </a:rPr>
              <a:t>U.S. adults provide ongoing family care</a:t>
            </a:r>
          </a:p>
        </p:txBody>
      </p:sp>
      <p:sp>
        <p:nvSpPr>
          <p:cNvPr id="13" name="TextBox 12"/>
          <p:cNvSpPr txBox="1"/>
          <p:nvPr/>
        </p:nvSpPr>
        <p:spPr>
          <a:xfrm>
            <a:off x="6675120" y="2842170"/>
            <a:ext cx="4572000" cy="274320"/>
          </a:xfrm>
          <a:prstGeom prst="rect">
            <a:avLst/>
          </a:prstGeom>
          <a:noFill/>
        </p:spPr>
        <p:txBody>
          <a:bodyPr wrap="none" lIns="0" tIns="0" rIns="0" bIns="0">
            <a:spAutoFit/>
          </a:bodyPr>
          <a:lstStyle/>
          <a:p>
            <a:pPr algn="l"/>
            <a:r>
              <a:rPr sz="1050" b="0" i="1" dirty="0">
                <a:solidFill>
                  <a:srgbClr val="5E6D79"/>
                </a:solidFill>
                <a:latin typeface="Aptos"/>
              </a:rPr>
              <a:t>AARP + National Alliance for Caregiving, 2025</a:t>
            </a:r>
          </a:p>
        </p:txBody>
      </p:sp>
      <p:grpSp>
        <p:nvGrpSpPr>
          <p:cNvPr id="29" name="Group 28">
            <a:extLst>
              <a:ext uri="{FF2B5EF4-FFF2-40B4-BE49-F238E27FC236}">
                <a16:creationId xmlns:a16="http://schemas.microsoft.com/office/drawing/2014/main" id="{E511B65F-4445-8D6E-0456-43A654C31B8F}"/>
              </a:ext>
            </a:extLst>
          </p:cNvPr>
          <p:cNvGrpSpPr/>
          <p:nvPr/>
        </p:nvGrpSpPr>
        <p:grpSpPr>
          <a:xfrm>
            <a:off x="6431727" y="3689325"/>
            <a:ext cx="5212080" cy="1691640"/>
            <a:chOff x="731520" y="3566160"/>
            <a:chExt cx="5212080" cy="1691640"/>
          </a:xfrm>
        </p:grpSpPr>
        <p:sp>
          <p:nvSpPr>
            <p:cNvPr id="14" name="Rounded Rectangle 13"/>
            <p:cNvSpPr/>
            <p:nvPr/>
          </p:nvSpPr>
          <p:spPr>
            <a:xfrm>
              <a:off x="731520" y="3566160"/>
              <a:ext cx="5212080" cy="16916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3566160"/>
              <a:ext cx="137160" cy="1691640"/>
            </a:xfrm>
            <a:prstGeom prst="rect">
              <a:avLst/>
            </a:prstGeom>
            <a:solidFill>
              <a:srgbClr val="89E8A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051560" y="3767328"/>
              <a:ext cx="1707199" cy="461665"/>
            </a:xfrm>
            <a:prstGeom prst="rect">
              <a:avLst/>
            </a:prstGeom>
            <a:noFill/>
          </p:spPr>
          <p:txBody>
            <a:bodyPr wrap="none" lIns="0" tIns="0" rIns="0" bIns="0">
              <a:spAutoFit/>
            </a:bodyPr>
            <a:lstStyle/>
            <a:p>
              <a:pPr algn="l"/>
              <a:r>
                <a:rPr sz="3000" b="1" i="0" dirty="0">
                  <a:solidFill>
                    <a:srgbClr val="89E8A2"/>
                  </a:solidFill>
                  <a:latin typeface="Aptos"/>
                </a:rPr>
                <a:t>59 million</a:t>
              </a:r>
            </a:p>
          </p:txBody>
        </p:sp>
        <p:sp>
          <p:nvSpPr>
            <p:cNvPr id="17" name="TextBox 16"/>
            <p:cNvSpPr txBox="1"/>
            <p:nvPr/>
          </p:nvSpPr>
          <p:spPr>
            <a:xfrm>
              <a:off x="982980" y="4299832"/>
              <a:ext cx="2788920" cy="640080"/>
            </a:xfrm>
            <a:prstGeom prst="rect">
              <a:avLst/>
            </a:prstGeom>
            <a:noFill/>
          </p:spPr>
          <p:txBody>
            <a:bodyPr wrap="none" lIns="0" tIns="0" rIns="0" bIns="0">
              <a:spAutoFit/>
            </a:bodyPr>
            <a:lstStyle/>
            <a:p>
              <a:pPr algn="l"/>
              <a:r>
                <a:rPr sz="1600" b="1" i="0" dirty="0">
                  <a:solidFill>
                    <a:srgbClr val="17365D"/>
                  </a:solidFill>
                  <a:latin typeface="Aptos"/>
                </a:rPr>
                <a:t>care specifically for an adult with complex needs</a:t>
              </a:r>
            </a:p>
          </p:txBody>
        </p:sp>
        <p:sp>
          <p:nvSpPr>
            <p:cNvPr id="18" name="TextBox 17"/>
            <p:cNvSpPr txBox="1"/>
            <p:nvPr/>
          </p:nvSpPr>
          <p:spPr>
            <a:xfrm>
              <a:off x="1051560" y="4894192"/>
              <a:ext cx="4572000" cy="274320"/>
            </a:xfrm>
            <a:prstGeom prst="rect">
              <a:avLst/>
            </a:prstGeom>
            <a:noFill/>
          </p:spPr>
          <p:txBody>
            <a:bodyPr wrap="none" lIns="0" tIns="0" rIns="0" bIns="0">
              <a:spAutoFit/>
            </a:bodyPr>
            <a:lstStyle/>
            <a:p>
              <a:pPr algn="l"/>
              <a:r>
                <a:rPr sz="1050" b="0" i="1" dirty="0">
                  <a:solidFill>
                    <a:srgbClr val="5E6D79"/>
                  </a:solidFill>
                  <a:latin typeface="Aptos"/>
                </a:rPr>
                <a:t>Caregiving in the US 2025</a:t>
              </a:r>
            </a:p>
          </p:txBody>
        </p:sp>
      </p:grpSp>
      <p:grpSp>
        <p:nvGrpSpPr>
          <p:cNvPr id="30" name="Group 29">
            <a:extLst>
              <a:ext uri="{FF2B5EF4-FFF2-40B4-BE49-F238E27FC236}">
                <a16:creationId xmlns:a16="http://schemas.microsoft.com/office/drawing/2014/main" id="{0A50CFA1-3D3E-19D6-10BD-D391678F4EFA}"/>
              </a:ext>
            </a:extLst>
          </p:cNvPr>
          <p:cNvGrpSpPr/>
          <p:nvPr/>
        </p:nvGrpSpPr>
        <p:grpSpPr>
          <a:xfrm>
            <a:off x="731520" y="3647102"/>
            <a:ext cx="5212080" cy="1691640"/>
            <a:chOff x="6355080" y="3566160"/>
            <a:chExt cx="5212080" cy="1691640"/>
          </a:xfrm>
        </p:grpSpPr>
        <p:sp>
          <p:nvSpPr>
            <p:cNvPr id="19" name="Rounded Rectangle 18"/>
            <p:cNvSpPr/>
            <p:nvPr/>
          </p:nvSpPr>
          <p:spPr>
            <a:xfrm>
              <a:off x="6355080" y="3566160"/>
              <a:ext cx="5212080" cy="16916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355080" y="3566160"/>
              <a:ext cx="137160" cy="1691640"/>
            </a:xfrm>
            <a:prstGeom prst="rect">
              <a:avLst/>
            </a:prstGeom>
            <a:solidFill>
              <a:srgbClr val="0042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675120" y="3767328"/>
              <a:ext cx="1707199" cy="461665"/>
            </a:xfrm>
            <a:prstGeom prst="rect">
              <a:avLst/>
            </a:prstGeom>
            <a:noFill/>
          </p:spPr>
          <p:txBody>
            <a:bodyPr wrap="none" lIns="0" tIns="0" rIns="0" bIns="0">
              <a:spAutoFit/>
            </a:bodyPr>
            <a:lstStyle/>
            <a:p>
              <a:pPr algn="l"/>
              <a:r>
                <a:rPr sz="3000" b="1" i="0" dirty="0">
                  <a:solidFill>
                    <a:srgbClr val="004263"/>
                  </a:solidFill>
                  <a:latin typeface="Aptos"/>
                </a:rPr>
                <a:t>51 million</a:t>
              </a:r>
            </a:p>
          </p:txBody>
        </p:sp>
        <p:sp>
          <p:nvSpPr>
            <p:cNvPr id="22" name="TextBox 21"/>
            <p:cNvSpPr txBox="1"/>
            <p:nvPr/>
          </p:nvSpPr>
          <p:spPr>
            <a:xfrm>
              <a:off x="6727115" y="4293108"/>
              <a:ext cx="2788920" cy="640080"/>
            </a:xfrm>
            <a:prstGeom prst="rect">
              <a:avLst/>
            </a:prstGeom>
            <a:noFill/>
          </p:spPr>
          <p:txBody>
            <a:bodyPr wrap="none" lIns="0" tIns="0" rIns="0" bIns="0">
              <a:spAutoFit/>
            </a:bodyPr>
            <a:lstStyle/>
            <a:p>
              <a:pPr algn="l"/>
              <a:r>
                <a:rPr sz="1600" b="1" i="0" dirty="0">
                  <a:solidFill>
                    <a:srgbClr val="17365D"/>
                  </a:solidFill>
                  <a:latin typeface="Aptos"/>
                </a:rPr>
                <a:t>care for an adult age 50 or older</a:t>
              </a:r>
            </a:p>
          </p:txBody>
        </p:sp>
        <p:sp>
          <p:nvSpPr>
            <p:cNvPr id="23" name="TextBox 22"/>
            <p:cNvSpPr txBox="1"/>
            <p:nvPr/>
          </p:nvSpPr>
          <p:spPr>
            <a:xfrm>
              <a:off x="6675120" y="4894192"/>
              <a:ext cx="4572000" cy="274320"/>
            </a:xfrm>
            <a:prstGeom prst="rect">
              <a:avLst/>
            </a:prstGeom>
            <a:noFill/>
          </p:spPr>
          <p:txBody>
            <a:bodyPr wrap="none" lIns="0" tIns="0" rIns="0" bIns="0">
              <a:spAutoFit/>
            </a:bodyPr>
            <a:lstStyle/>
            <a:p>
              <a:pPr algn="l"/>
              <a:r>
                <a:rPr sz="1050" b="0" i="1" dirty="0">
                  <a:solidFill>
                    <a:srgbClr val="5E6D79"/>
                  </a:solidFill>
                  <a:latin typeface="Aptos"/>
                </a:rPr>
                <a:t>AARP + NAC companion report, 2026</a:t>
              </a:r>
            </a:p>
          </p:txBody>
        </p:sp>
      </p:grpSp>
      <p:sp>
        <p:nvSpPr>
          <p:cNvPr id="24" name="TextBox 23"/>
          <p:cNvSpPr txBox="1"/>
          <p:nvPr/>
        </p:nvSpPr>
        <p:spPr>
          <a:xfrm>
            <a:off x="1461247" y="5760720"/>
            <a:ext cx="9090211" cy="553998"/>
          </a:xfrm>
          <a:prstGeom prst="rect">
            <a:avLst/>
          </a:prstGeom>
          <a:noFill/>
        </p:spPr>
        <p:txBody>
          <a:bodyPr wrap="square" lIns="0" tIns="0" rIns="0" bIns="0">
            <a:spAutoFit/>
          </a:bodyPr>
          <a:lstStyle/>
          <a:p>
            <a:pPr algn="ctr"/>
            <a:r>
              <a:rPr sz="1800" b="1" i="0" dirty="0">
                <a:solidFill>
                  <a:srgbClr val="17365D"/>
                </a:solidFill>
                <a:latin typeface="Aptos"/>
              </a:rPr>
              <a:t>A larger older population and a growing family-caregiving workforce </a:t>
            </a:r>
            <a:endParaRPr lang="en-US" sz="1800" b="1" i="0" dirty="0">
              <a:solidFill>
                <a:srgbClr val="17365D"/>
              </a:solidFill>
              <a:latin typeface="Aptos"/>
            </a:endParaRPr>
          </a:p>
          <a:p>
            <a:pPr algn="ctr"/>
            <a:r>
              <a:rPr sz="1800" b="1" i="0" dirty="0">
                <a:solidFill>
                  <a:srgbClr val="17365D"/>
                </a:solidFill>
                <a:latin typeface="Aptos"/>
              </a:rPr>
              <a:t>make </a:t>
            </a:r>
            <a:r>
              <a:rPr lang="en-US" sz="1800" b="1" i="0" dirty="0">
                <a:solidFill>
                  <a:srgbClr val="17365D"/>
                </a:solidFill>
                <a:latin typeface="Aptos"/>
              </a:rPr>
              <a:t>healthy aging and </a:t>
            </a:r>
            <a:r>
              <a:rPr sz="1800" b="1" i="0" dirty="0">
                <a:solidFill>
                  <a:srgbClr val="17365D"/>
                </a:solidFill>
                <a:latin typeface="Aptos"/>
              </a:rPr>
              <a:t>caregiver support a healthcare and community priority.</a:t>
            </a:r>
          </a:p>
        </p:txBody>
      </p:sp>
      <p:sp>
        <p:nvSpPr>
          <p:cNvPr id="26" name="TextBox 25">
            <a:extLst>
              <a:ext uri="{FF2B5EF4-FFF2-40B4-BE49-F238E27FC236}">
                <a16:creationId xmlns:a16="http://schemas.microsoft.com/office/drawing/2014/main" id="{B743228A-7490-4742-0502-A007483C8936}"/>
              </a:ext>
            </a:extLst>
          </p:cNvPr>
          <p:cNvSpPr txBox="1"/>
          <p:nvPr/>
        </p:nvSpPr>
        <p:spPr>
          <a:xfrm>
            <a:off x="3337559" y="1689488"/>
            <a:ext cx="1346522" cy="461665"/>
          </a:xfrm>
          <a:prstGeom prst="rect">
            <a:avLst/>
          </a:prstGeom>
          <a:noFill/>
        </p:spPr>
        <p:txBody>
          <a:bodyPr wrap="none" lIns="0" tIns="0" rIns="0" bIns="0">
            <a:spAutoFit/>
          </a:bodyPr>
          <a:lstStyle/>
          <a:p>
            <a:pPr algn="l"/>
            <a:r>
              <a:rPr sz="3000" b="1" i="0" dirty="0">
                <a:solidFill>
                  <a:srgbClr val="56A0D2"/>
                </a:solidFill>
                <a:latin typeface="Aptos"/>
              </a:rPr>
              <a:t>~1</a:t>
            </a:r>
            <a:r>
              <a:rPr lang="en-US" sz="3000" b="1" dirty="0">
                <a:solidFill>
                  <a:srgbClr val="56A0D2"/>
                </a:solidFill>
                <a:latin typeface="Aptos"/>
              </a:rPr>
              <a:t>1</a:t>
            </a:r>
            <a:r>
              <a:rPr sz="3000" b="1" i="0" dirty="0">
                <a:solidFill>
                  <a:srgbClr val="56A0D2"/>
                </a:solidFill>
                <a:latin typeface="Aptos"/>
              </a:rPr>
              <a:t>,</a:t>
            </a:r>
            <a:r>
              <a:rPr lang="en-US" sz="3000" b="1" i="0" dirty="0">
                <a:solidFill>
                  <a:srgbClr val="56A0D2"/>
                </a:solidFill>
                <a:latin typeface="Aptos"/>
              </a:rPr>
              <a:t>2</a:t>
            </a:r>
            <a:r>
              <a:rPr sz="3000" b="1" i="0" dirty="0">
                <a:solidFill>
                  <a:srgbClr val="56A0D2"/>
                </a:solidFill>
                <a:latin typeface="Aptos"/>
              </a:rPr>
              <a:t>00</a:t>
            </a:r>
          </a:p>
        </p:txBody>
      </p:sp>
      <p:sp>
        <p:nvSpPr>
          <p:cNvPr id="28" name="TextBox 27">
            <a:extLst>
              <a:ext uri="{FF2B5EF4-FFF2-40B4-BE49-F238E27FC236}">
                <a16:creationId xmlns:a16="http://schemas.microsoft.com/office/drawing/2014/main" id="{E2A3BC55-1724-4AB8-ED3C-4002093157B3}"/>
              </a:ext>
            </a:extLst>
          </p:cNvPr>
          <p:cNvSpPr txBox="1"/>
          <p:nvPr/>
        </p:nvSpPr>
        <p:spPr>
          <a:xfrm>
            <a:off x="2895600" y="2798025"/>
            <a:ext cx="2335306" cy="161583"/>
          </a:xfrm>
          <a:prstGeom prst="rect">
            <a:avLst/>
          </a:prstGeom>
          <a:noFill/>
        </p:spPr>
        <p:txBody>
          <a:bodyPr wrap="square" lIns="0" tIns="0" rIns="0" bIns="0">
            <a:spAutoFit/>
          </a:bodyPr>
          <a:lstStyle/>
          <a:p>
            <a:r>
              <a:rPr lang="en-US" sz="1050" b="0" i="1" dirty="0">
                <a:solidFill>
                  <a:srgbClr val="5E6D79"/>
                </a:solidFill>
                <a:latin typeface="Aptos"/>
              </a:rPr>
              <a:t>Retirement Income Institute, 2024.</a:t>
            </a:r>
            <a:endParaRPr sz="1050" b="0" i="1" dirty="0">
              <a:solidFill>
                <a:srgbClr val="5E6D79"/>
              </a:solidFill>
              <a:latin typeface="Apto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0" tIns="0" rIns="0" bIns="0" rtlCol="0" anchor="ctr"/>
          <a:lstStyle/>
          <a:p>
            <a:pPr marL="0" indent="0">
              <a:buNone/>
            </a:pPr>
            <a:r>
              <a:rPr lang="en-US" sz="2600" b="1" dirty="0">
                <a:solidFill>
                  <a:srgbClr val="17365D"/>
                </a:solidFill>
              </a:rPr>
              <a:t>Core healthcare concerns for aging populations</a:t>
            </a:r>
            <a:endParaRPr lang="en-US" sz="2600" dirty="0"/>
          </a:p>
        </p:txBody>
      </p:sp>
      <p:sp>
        <p:nvSpPr>
          <p:cNvPr id="4" name="Shape 2"/>
          <p:cNvSpPr/>
          <p:nvPr/>
        </p:nvSpPr>
        <p:spPr>
          <a:xfrm>
            <a:off x="594360" y="141732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5" name="Shape 3"/>
          <p:cNvSpPr/>
          <p:nvPr/>
        </p:nvSpPr>
        <p:spPr>
          <a:xfrm>
            <a:off x="594360" y="1417320"/>
            <a:ext cx="109728" cy="1234440"/>
          </a:xfrm>
          <a:prstGeom prst="rect">
            <a:avLst/>
          </a:prstGeom>
          <a:solidFill>
            <a:srgbClr val="56A0D2"/>
          </a:solidFill>
          <a:ln w="12700">
            <a:solidFill>
              <a:srgbClr val="56A0D2"/>
            </a:solidFill>
            <a:prstDash val="solid"/>
          </a:ln>
        </p:spPr>
        <p:txBody>
          <a:bodyPr/>
          <a:lstStyle/>
          <a:p>
            <a:endParaRPr/>
          </a:p>
        </p:txBody>
      </p:sp>
      <p:sp>
        <p:nvSpPr>
          <p:cNvPr id="6" name="Text 4"/>
          <p:cNvSpPr/>
          <p:nvPr/>
        </p:nvSpPr>
        <p:spPr>
          <a:xfrm>
            <a:off x="850392" y="160020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Clinical complexity</a:t>
            </a:r>
            <a:endParaRPr lang="en-US" sz="1600" dirty="0"/>
          </a:p>
        </p:txBody>
      </p:sp>
      <p:sp>
        <p:nvSpPr>
          <p:cNvPr id="7" name="Text 5"/>
          <p:cNvSpPr/>
          <p:nvPr/>
        </p:nvSpPr>
        <p:spPr>
          <a:xfrm>
            <a:off x="850392" y="2057400"/>
            <a:ext cx="3017520" cy="457200"/>
          </a:xfrm>
          <a:prstGeom prst="rect">
            <a:avLst/>
          </a:prstGeom>
          <a:noFill/>
          <a:ln/>
        </p:spPr>
        <p:txBody>
          <a:bodyPr wrap="square" lIns="381" tIns="381" rIns="381" bIns="381" rtlCol="0" anchor="ctr">
            <a:normAutofit fontScale="92500" lnSpcReduction="20000"/>
          </a:bodyPr>
          <a:lstStyle/>
          <a:p>
            <a:pPr marL="0" indent="0">
              <a:buNone/>
            </a:pPr>
            <a:r>
              <a:rPr lang="en-US" sz="1250" dirty="0">
                <a:solidFill>
                  <a:srgbClr val="243746"/>
                </a:solidFill>
              </a:rPr>
              <a:t>Multiple conditions, medication changes, symptom recognition and fragmented specialty care.</a:t>
            </a:r>
            <a:endParaRPr lang="en-US" sz="1250" dirty="0"/>
          </a:p>
        </p:txBody>
      </p:sp>
      <p:sp>
        <p:nvSpPr>
          <p:cNvPr id="8" name="Shape 6"/>
          <p:cNvSpPr/>
          <p:nvPr/>
        </p:nvSpPr>
        <p:spPr>
          <a:xfrm>
            <a:off x="4370832" y="141732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9" name="Shape 7"/>
          <p:cNvSpPr/>
          <p:nvPr/>
        </p:nvSpPr>
        <p:spPr>
          <a:xfrm>
            <a:off x="4370832" y="1417320"/>
            <a:ext cx="109728" cy="1234440"/>
          </a:xfrm>
          <a:prstGeom prst="rect">
            <a:avLst/>
          </a:prstGeom>
          <a:solidFill>
            <a:srgbClr val="004263"/>
          </a:solidFill>
          <a:ln w="12700">
            <a:solidFill>
              <a:srgbClr val="2A7F86"/>
            </a:solidFill>
            <a:prstDash val="solid"/>
          </a:ln>
        </p:spPr>
        <p:txBody>
          <a:bodyPr/>
          <a:lstStyle/>
          <a:p>
            <a:endParaRPr/>
          </a:p>
        </p:txBody>
      </p:sp>
      <p:sp>
        <p:nvSpPr>
          <p:cNvPr id="10" name="Text 8"/>
          <p:cNvSpPr/>
          <p:nvPr/>
        </p:nvSpPr>
        <p:spPr>
          <a:xfrm>
            <a:off x="4626864" y="160020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Functional vulnerability</a:t>
            </a:r>
            <a:endParaRPr lang="en-US" sz="1600" dirty="0"/>
          </a:p>
        </p:txBody>
      </p:sp>
      <p:sp>
        <p:nvSpPr>
          <p:cNvPr id="11" name="Text 9"/>
          <p:cNvSpPr/>
          <p:nvPr/>
        </p:nvSpPr>
        <p:spPr>
          <a:xfrm>
            <a:off x="4626864" y="2057400"/>
            <a:ext cx="3017520" cy="457200"/>
          </a:xfrm>
          <a:prstGeom prst="rect">
            <a:avLst/>
          </a:prstGeom>
          <a:noFill/>
          <a:ln/>
        </p:spPr>
        <p:txBody>
          <a:bodyPr wrap="square" lIns="381" tIns="381" rIns="381" bIns="381" rtlCol="0" anchor="ctr">
            <a:normAutofit fontScale="92500"/>
          </a:bodyPr>
          <a:lstStyle/>
          <a:p>
            <a:pPr marL="0" indent="0">
              <a:buNone/>
            </a:pPr>
            <a:r>
              <a:rPr lang="en-US" sz="1250" dirty="0">
                <a:solidFill>
                  <a:srgbClr val="243746"/>
                </a:solidFill>
              </a:rPr>
              <a:t>Falls, mobility, frailty, vision/hearing, activities of daily living and safe home routines.</a:t>
            </a:r>
            <a:endParaRPr lang="en-US" sz="1250" dirty="0"/>
          </a:p>
        </p:txBody>
      </p:sp>
      <p:sp>
        <p:nvSpPr>
          <p:cNvPr id="12" name="Shape 10"/>
          <p:cNvSpPr/>
          <p:nvPr/>
        </p:nvSpPr>
        <p:spPr>
          <a:xfrm>
            <a:off x="8147304" y="141732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13" name="Shape 11"/>
          <p:cNvSpPr/>
          <p:nvPr/>
        </p:nvSpPr>
        <p:spPr>
          <a:xfrm>
            <a:off x="8147304" y="1417320"/>
            <a:ext cx="109728" cy="1234440"/>
          </a:xfrm>
          <a:prstGeom prst="rect">
            <a:avLst/>
          </a:prstGeom>
          <a:solidFill>
            <a:srgbClr val="89E8A2"/>
          </a:solidFill>
          <a:ln w="12700">
            <a:solidFill>
              <a:srgbClr val="D9A441"/>
            </a:solidFill>
            <a:prstDash val="solid"/>
          </a:ln>
        </p:spPr>
        <p:txBody>
          <a:bodyPr/>
          <a:lstStyle/>
          <a:p>
            <a:endParaRPr/>
          </a:p>
        </p:txBody>
      </p:sp>
      <p:sp>
        <p:nvSpPr>
          <p:cNvPr id="14" name="Text 12"/>
          <p:cNvSpPr/>
          <p:nvPr/>
        </p:nvSpPr>
        <p:spPr>
          <a:xfrm>
            <a:off x="8403336" y="160020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Cognitive &amp; behavioral health</a:t>
            </a:r>
            <a:endParaRPr lang="en-US" sz="1600" dirty="0"/>
          </a:p>
        </p:txBody>
      </p:sp>
      <p:sp>
        <p:nvSpPr>
          <p:cNvPr id="15" name="Text 13"/>
          <p:cNvSpPr/>
          <p:nvPr/>
        </p:nvSpPr>
        <p:spPr>
          <a:xfrm>
            <a:off x="8403336" y="2057400"/>
            <a:ext cx="3017520" cy="457200"/>
          </a:xfrm>
          <a:prstGeom prst="rect">
            <a:avLst/>
          </a:prstGeom>
          <a:noFill/>
          <a:ln/>
        </p:spPr>
        <p:txBody>
          <a:bodyPr wrap="square" lIns="381" tIns="381" rIns="381" bIns="381" rtlCol="0" anchor="ctr">
            <a:normAutofit/>
          </a:bodyPr>
          <a:lstStyle/>
          <a:p>
            <a:pPr marL="0" indent="0">
              <a:buNone/>
            </a:pPr>
            <a:r>
              <a:rPr lang="en-US" sz="1250" dirty="0">
                <a:solidFill>
                  <a:srgbClr val="243746"/>
                </a:solidFill>
              </a:rPr>
              <a:t>Memory concerns, dementia, depression, grief, anxiety and social disconnection.</a:t>
            </a:r>
            <a:endParaRPr lang="en-US" sz="1250" dirty="0"/>
          </a:p>
        </p:txBody>
      </p:sp>
      <p:sp>
        <p:nvSpPr>
          <p:cNvPr id="16" name="Shape 14"/>
          <p:cNvSpPr/>
          <p:nvPr/>
        </p:nvSpPr>
        <p:spPr>
          <a:xfrm>
            <a:off x="594360" y="292608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17" name="Shape 15"/>
          <p:cNvSpPr/>
          <p:nvPr/>
        </p:nvSpPr>
        <p:spPr>
          <a:xfrm>
            <a:off x="594360" y="2926080"/>
            <a:ext cx="109728" cy="1234440"/>
          </a:xfrm>
          <a:prstGeom prst="rect">
            <a:avLst/>
          </a:prstGeom>
          <a:solidFill>
            <a:srgbClr val="F52CA8"/>
          </a:solidFill>
          <a:ln w="12700">
            <a:solidFill>
              <a:srgbClr val="C65D4B"/>
            </a:solidFill>
            <a:prstDash val="solid"/>
          </a:ln>
        </p:spPr>
        <p:txBody>
          <a:bodyPr/>
          <a:lstStyle/>
          <a:p>
            <a:endParaRPr/>
          </a:p>
        </p:txBody>
      </p:sp>
      <p:sp>
        <p:nvSpPr>
          <p:cNvPr id="18" name="Text 16"/>
          <p:cNvSpPr/>
          <p:nvPr/>
        </p:nvSpPr>
        <p:spPr>
          <a:xfrm>
            <a:off x="850392" y="310896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Care transition gaps</a:t>
            </a:r>
            <a:endParaRPr lang="en-US" sz="1600" dirty="0"/>
          </a:p>
        </p:txBody>
      </p:sp>
      <p:sp>
        <p:nvSpPr>
          <p:cNvPr id="19" name="Text 17"/>
          <p:cNvSpPr/>
          <p:nvPr/>
        </p:nvSpPr>
        <p:spPr>
          <a:xfrm>
            <a:off x="850392" y="3566160"/>
            <a:ext cx="3017520" cy="457200"/>
          </a:xfrm>
          <a:prstGeom prst="rect">
            <a:avLst/>
          </a:prstGeom>
          <a:noFill/>
          <a:ln/>
        </p:spPr>
        <p:txBody>
          <a:bodyPr wrap="square" lIns="381" tIns="381" rIns="381" bIns="381" rtlCol="0" anchor="ctr">
            <a:normAutofit fontScale="92500"/>
          </a:bodyPr>
          <a:lstStyle/>
          <a:p>
            <a:pPr marL="0" indent="0">
              <a:buNone/>
            </a:pPr>
            <a:r>
              <a:rPr lang="en-US" sz="1250" dirty="0">
                <a:solidFill>
                  <a:srgbClr val="243746"/>
                </a:solidFill>
              </a:rPr>
              <a:t>Discharge instructions, follow-up, medication reconciliation and unclear escalation plans.</a:t>
            </a:r>
            <a:endParaRPr lang="en-US" sz="1250" dirty="0"/>
          </a:p>
        </p:txBody>
      </p:sp>
      <p:sp>
        <p:nvSpPr>
          <p:cNvPr id="20" name="Shape 18"/>
          <p:cNvSpPr/>
          <p:nvPr/>
        </p:nvSpPr>
        <p:spPr>
          <a:xfrm>
            <a:off x="4370832" y="292608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21" name="Shape 19"/>
          <p:cNvSpPr/>
          <p:nvPr/>
        </p:nvSpPr>
        <p:spPr>
          <a:xfrm>
            <a:off x="4370832" y="2926080"/>
            <a:ext cx="109728" cy="1234440"/>
          </a:xfrm>
          <a:prstGeom prst="rect">
            <a:avLst/>
          </a:prstGeom>
          <a:solidFill>
            <a:srgbClr val="CFF000"/>
          </a:solidFill>
          <a:ln w="12700">
            <a:solidFill>
              <a:srgbClr val="568A3A"/>
            </a:solidFill>
            <a:prstDash val="solid"/>
          </a:ln>
        </p:spPr>
        <p:txBody>
          <a:bodyPr/>
          <a:lstStyle/>
          <a:p>
            <a:endParaRPr/>
          </a:p>
        </p:txBody>
      </p:sp>
      <p:sp>
        <p:nvSpPr>
          <p:cNvPr id="22" name="Text 20"/>
          <p:cNvSpPr/>
          <p:nvPr/>
        </p:nvSpPr>
        <p:spPr>
          <a:xfrm>
            <a:off x="4626864" y="310896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SDOH / HRSN barriers</a:t>
            </a:r>
            <a:endParaRPr lang="en-US" sz="1600" dirty="0"/>
          </a:p>
        </p:txBody>
      </p:sp>
      <p:sp>
        <p:nvSpPr>
          <p:cNvPr id="23" name="Text 21"/>
          <p:cNvSpPr/>
          <p:nvPr/>
        </p:nvSpPr>
        <p:spPr>
          <a:xfrm>
            <a:off x="4626864" y="3566160"/>
            <a:ext cx="3017520" cy="457200"/>
          </a:xfrm>
          <a:prstGeom prst="rect">
            <a:avLst/>
          </a:prstGeom>
          <a:noFill/>
          <a:ln/>
        </p:spPr>
        <p:txBody>
          <a:bodyPr wrap="square" lIns="381" tIns="381" rIns="381" bIns="381" rtlCol="0" anchor="ctr">
            <a:normAutofit fontScale="92500" lnSpcReduction="20000"/>
          </a:bodyPr>
          <a:lstStyle/>
          <a:p>
            <a:pPr marL="0" indent="0">
              <a:buNone/>
            </a:pPr>
            <a:r>
              <a:rPr lang="en-US" sz="1250" dirty="0">
                <a:solidFill>
                  <a:srgbClr val="243746"/>
                </a:solidFill>
              </a:rPr>
              <a:t>Transportation, food, housing, utilities, affordability, digital access and health literacy.</a:t>
            </a:r>
            <a:endParaRPr lang="en-US" sz="1250" dirty="0"/>
          </a:p>
        </p:txBody>
      </p:sp>
      <p:sp>
        <p:nvSpPr>
          <p:cNvPr id="24" name="Shape 22"/>
          <p:cNvSpPr/>
          <p:nvPr/>
        </p:nvSpPr>
        <p:spPr>
          <a:xfrm>
            <a:off x="8147304" y="2926080"/>
            <a:ext cx="3456432" cy="1234440"/>
          </a:xfrm>
          <a:prstGeom prst="roundRect">
            <a:avLst>
              <a:gd name="adj" fmla="val 5926"/>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25" name="Shape 23"/>
          <p:cNvSpPr/>
          <p:nvPr/>
        </p:nvSpPr>
        <p:spPr>
          <a:xfrm>
            <a:off x="8147304" y="2926080"/>
            <a:ext cx="109728" cy="1234440"/>
          </a:xfrm>
          <a:prstGeom prst="rect">
            <a:avLst/>
          </a:prstGeom>
          <a:solidFill>
            <a:srgbClr val="5FD7ED"/>
          </a:solidFill>
          <a:ln w="12700">
            <a:solidFill>
              <a:srgbClr val="17365D"/>
            </a:solidFill>
            <a:prstDash val="solid"/>
          </a:ln>
        </p:spPr>
        <p:txBody>
          <a:bodyPr/>
          <a:lstStyle/>
          <a:p>
            <a:endParaRPr/>
          </a:p>
        </p:txBody>
      </p:sp>
      <p:sp>
        <p:nvSpPr>
          <p:cNvPr id="26" name="Text 24"/>
          <p:cNvSpPr/>
          <p:nvPr/>
        </p:nvSpPr>
        <p:spPr>
          <a:xfrm>
            <a:off x="8403336" y="3108960"/>
            <a:ext cx="3044952" cy="320040"/>
          </a:xfrm>
          <a:prstGeom prst="rect">
            <a:avLst/>
          </a:prstGeom>
          <a:noFill/>
          <a:ln/>
        </p:spPr>
        <p:txBody>
          <a:bodyPr wrap="square" lIns="0" tIns="0" rIns="0" bIns="0" rtlCol="0" anchor="ctr"/>
          <a:lstStyle/>
          <a:p>
            <a:pPr marL="0" indent="0">
              <a:buNone/>
            </a:pPr>
            <a:r>
              <a:rPr lang="en-US" sz="1600" b="1" dirty="0">
                <a:solidFill>
                  <a:srgbClr val="17365D"/>
                </a:solidFill>
              </a:rPr>
              <a:t>Planning awareness</a:t>
            </a:r>
            <a:endParaRPr lang="en-US" sz="1600" dirty="0"/>
          </a:p>
        </p:txBody>
      </p:sp>
      <p:sp>
        <p:nvSpPr>
          <p:cNvPr id="27" name="Text 25"/>
          <p:cNvSpPr/>
          <p:nvPr/>
        </p:nvSpPr>
        <p:spPr>
          <a:xfrm>
            <a:off x="8403336" y="3566160"/>
            <a:ext cx="3017520" cy="457200"/>
          </a:xfrm>
          <a:prstGeom prst="rect">
            <a:avLst/>
          </a:prstGeom>
          <a:noFill/>
          <a:ln/>
        </p:spPr>
        <p:txBody>
          <a:bodyPr wrap="square" lIns="381" tIns="381" rIns="381" bIns="381" rtlCol="0" anchor="ctr">
            <a:normAutofit fontScale="92500" lnSpcReduction="20000"/>
          </a:bodyPr>
          <a:lstStyle/>
          <a:p>
            <a:pPr marL="0" indent="0">
              <a:buNone/>
            </a:pPr>
            <a:r>
              <a:rPr lang="en-US" sz="1250" dirty="0">
                <a:solidFill>
                  <a:srgbClr val="243746"/>
                </a:solidFill>
              </a:rPr>
              <a:t>Advance care planning, goals of care, palliative/hospice awareness and emergency preparation.</a:t>
            </a:r>
            <a:endParaRPr lang="en-US" sz="1250" dirty="0"/>
          </a:p>
        </p:txBody>
      </p:sp>
      <p:sp>
        <p:nvSpPr>
          <p:cNvPr id="29"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3</a:t>
            </a:fld>
            <a:endParaRPr lang="en-US"/>
          </a:p>
        </p:txBody>
      </p:sp>
      <p:sp>
        <p:nvSpPr>
          <p:cNvPr id="33" name="Text 3">
            <a:extLst>
              <a:ext uri="{FF2B5EF4-FFF2-40B4-BE49-F238E27FC236}">
                <a16:creationId xmlns:a16="http://schemas.microsoft.com/office/drawing/2014/main" id="{B7B3B222-B42F-1B91-3320-5CD23BC5808F}"/>
              </a:ext>
            </a:extLst>
          </p:cNvPr>
          <p:cNvSpPr/>
          <p:nvPr/>
        </p:nvSpPr>
        <p:spPr>
          <a:xfrm>
            <a:off x="1051560" y="1783080"/>
            <a:ext cx="4572000" cy="502920"/>
          </a:xfrm>
          <a:prstGeom prst="rect">
            <a:avLst/>
          </a:prstGeom>
          <a:noFill/>
          <a:ln/>
        </p:spPr>
        <p:txBody>
          <a:bodyPr wrap="square" lIns="0" tIns="0" rIns="0" bIns="0" rtlCol="0" anchor="ctr"/>
          <a:lstStyle/>
          <a:p>
            <a:pPr marL="0" indent="0" algn="ctr">
              <a:buNone/>
            </a:pPr>
            <a:endParaRPr lang="en-US" sz="1800" dirty="0"/>
          </a:p>
        </p:txBody>
      </p:sp>
      <p:sp>
        <p:nvSpPr>
          <p:cNvPr id="28" name="Left Brace 27">
            <a:extLst>
              <a:ext uri="{FF2B5EF4-FFF2-40B4-BE49-F238E27FC236}">
                <a16:creationId xmlns:a16="http://schemas.microsoft.com/office/drawing/2014/main" id="{558134F0-B453-6B05-A0E5-2716AD07F818}"/>
              </a:ext>
            </a:extLst>
          </p:cNvPr>
          <p:cNvSpPr/>
          <p:nvPr/>
        </p:nvSpPr>
        <p:spPr>
          <a:xfrm rot="16200000">
            <a:off x="5559946" y="275250"/>
            <a:ext cx="627173" cy="8342847"/>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30" name="Diagram 29">
            <a:extLst>
              <a:ext uri="{FF2B5EF4-FFF2-40B4-BE49-F238E27FC236}">
                <a16:creationId xmlns:a16="http://schemas.microsoft.com/office/drawing/2014/main" id="{1201F17A-EEAE-A3F4-65A9-72473ACC6181}"/>
              </a:ext>
            </a:extLst>
          </p:cNvPr>
          <p:cNvGraphicFramePr/>
          <p:nvPr>
            <p:extLst>
              <p:ext uri="{D42A27DB-BD31-4B8C-83A1-F6EECF244321}">
                <p14:modId xmlns:p14="http://schemas.microsoft.com/office/powerpoint/2010/main" val="238076054"/>
              </p:ext>
            </p:extLst>
          </p:nvPr>
        </p:nvGraphicFramePr>
        <p:xfrm>
          <a:off x="2144889" y="4454202"/>
          <a:ext cx="7730631" cy="23371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0" tIns="0" rIns="0" bIns="0" rtlCol="0" anchor="ctr"/>
          <a:lstStyle/>
          <a:p>
            <a:pPr marL="0" indent="0">
              <a:buNone/>
            </a:pPr>
            <a:r>
              <a:rPr lang="en-US" sz="2600" b="1" dirty="0">
                <a:solidFill>
                  <a:srgbClr val="17365D"/>
                </a:solidFill>
              </a:rPr>
              <a:t>Caregiver health: a separate healthcare priority</a:t>
            </a:r>
            <a:endParaRPr lang="en-US" sz="2600" dirty="0"/>
          </a:p>
        </p:txBody>
      </p:sp>
      <p:grpSp>
        <p:nvGrpSpPr>
          <p:cNvPr id="32" name="Group 31">
            <a:extLst>
              <a:ext uri="{FF2B5EF4-FFF2-40B4-BE49-F238E27FC236}">
                <a16:creationId xmlns:a16="http://schemas.microsoft.com/office/drawing/2014/main" id="{0E2CFEAB-82FD-4216-065C-EA104BD5BC3F}"/>
              </a:ext>
            </a:extLst>
          </p:cNvPr>
          <p:cNvGrpSpPr/>
          <p:nvPr/>
        </p:nvGrpSpPr>
        <p:grpSpPr>
          <a:xfrm>
            <a:off x="3794760" y="1371600"/>
            <a:ext cx="3749039" cy="1207008"/>
            <a:chOff x="3794760" y="1371600"/>
            <a:chExt cx="3749039" cy="1207008"/>
          </a:xfrm>
        </p:grpSpPr>
        <p:sp>
          <p:nvSpPr>
            <p:cNvPr id="4" name="Shape 2"/>
            <p:cNvSpPr/>
            <p:nvPr/>
          </p:nvSpPr>
          <p:spPr>
            <a:xfrm>
              <a:off x="3794760" y="137160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5" name="Shape 3"/>
            <p:cNvSpPr/>
            <p:nvPr/>
          </p:nvSpPr>
          <p:spPr>
            <a:xfrm>
              <a:off x="3794760" y="1371600"/>
              <a:ext cx="109728" cy="1207008"/>
            </a:xfrm>
            <a:prstGeom prst="rect">
              <a:avLst/>
            </a:prstGeom>
            <a:solidFill>
              <a:srgbClr val="439DCF"/>
            </a:solidFill>
            <a:ln w="12700">
              <a:solidFill>
                <a:srgbClr val="C65D4B"/>
              </a:solidFill>
              <a:prstDash val="solid"/>
            </a:ln>
          </p:spPr>
          <p:txBody>
            <a:bodyPr wrap="square"/>
            <a:lstStyle/>
            <a:p>
              <a:endParaRPr dirty="0"/>
            </a:p>
          </p:txBody>
        </p:sp>
        <p:sp>
          <p:nvSpPr>
            <p:cNvPr id="6" name="Text 4"/>
            <p:cNvSpPr/>
            <p:nvPr/>
          </p:nvSpPr>
          <p:spPr>
            <a:xfrm>
              <a:off x="4050792" y="152704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Physical health</a:t>
              </a:r>
              <a:endParaRPr lang="en-US" sz="1600" dirty="0"/>
            </a:p>
          </p:txBody>
        </p:sp>
        <p:sp>
          <p:nvSpPr>
            <p:cNvPr id="7" name="Text 5"/>
            <p:cNvSpPr/>
            <p:nvPr/>
          </p:nvSpPr>
          <p:spPr>
            <a:xfrm>
              <a:off x="4050792" y="1965960"/>
              <a:ext cx="3493007" cy="576072"/>
            </a:xfrm>
            <a:prstGeom prst="rect">
              <a:avLst/>
            </a:prstGeom>
            <a:noFill/>
            <a:ln/>
          </p:spPr>
          <p:txBody>
            <a:bodyPr wrap="square" lIns="381" tIns="381" rIns="381" bIns="381" rtlCol="0" anchor="ctr">
              <a:noAutofit/>
            </a:bodyPr>
            <a:lstStyle/>
            <a:p>
              <a:pPr marL="0" indent="0">
                <a:buNone/>
              </a:pPr>
              <a:r>
                <a:rPr lang="en-US" sz="1400" dirty="0">
                  <a:solidFill>
                    <a:srgbClr val="243746"/>
                  </a:solidFill>
                </a:rPr>
                <a:t>Fatigue, sleep loss, delayed preventive care, injury and chronic-condition management</a:t>
              </a:r>
              <a:endParaRPr lang="en-US" sz="1400" dirty="0"/>
            </a:p>
          </p:txBody>
        </p:sp>
      </p:grpSp>
      <p:grpSp>
        <p:nvGrpSpPr>
          <p:cNvPr id="33" name="Group 32">
            <a:extLst>
              <a:ext uri="{FF2B5EF4-FFF2-40B4-BE49-F238E27FC236}">
                <a16:creationId xmlns:a16="http://schemas.microsoft.com/office/drawing/2014/main" id="{9D85E773-766B-6C53-D62C-F28E19F79C33}"/>
              </a:ext>
            </a:extLst>
          </p:cNvPr>
          <p:cNvGrpSpPr/>
          <p:nvPr/>
        </p:nvGrpSpPr>
        <p:grpSpPr>
          <a:xfrm>
            <a:off x="7818120" y="1371600"/>
            <a:ext cx="3749039" cy="1207008"/>
            <a:chOff x="7818120" y="1371600"/>
            <a:chExt cx="3749039" cy="1207008"/>
          </a:xfrm>
        </p:grpSpPr>
        <p:sp>
          <p:nvSpPr>
            <p:cNvPr id="8" name="Shape 6"/>
            <p:cNvSpPr/>
            <p:nvPr/>
          </p:nvSpPr>
          <p:spPr>
            <a:xfrm>
              <a:off x="7818120" y="137160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9" name="Shape 7"/>
            <p:cNvSpPr/>
            <p:nvPr/>
          </p:nvSpPr>
          <p:spPr>
            <a:xfrm>
              <a:off x="7818120" y="1371600"/>
              <a:ext cx="109728" cy="1207008"/>
            </a:xfrm>
            <a:prstGeom prst="rect">
              <a:avLst/>
            </a:prstGeom>
            <a:solidFill>
              <a:srgbClr val="F52CA8"/>
            </a:solidFill>
            <a:ln w="12700">
              <a:solidFill>
                <a:srgbClr val="C65D4B"/>
              </a:solidFill>
              <a:prstDash val="solid"/>
            </a:ln>
          </p:spPr>
          <p:txBody>
            <a:bodyPr wrap="square"/>
            <a:lstStyle/>
            <a:p>
              <a:endParaRPr dirty="0"/>
            </a:p>
          </p:txBody>
        </p:sp>
        <p:sp>
          <p:nvSpPr>
            <p:cNvPr id="10" name="Text 8"/>
            <p:cNvSpPr/>
            <p:nvPr/>
          </p:nvSpPr>
          <p:spPr>
            <a:xfrm>
              <a:off x="8074152" y="152704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Mental &amp; emotional health</a:t>
              </a:r>
              <a:endParaRPr lang="en-US" sz="1600" dirty="0"/>
            </a:p>
          </p:txBody>
        </p:sp>
        <p:sp>
          <p:nvSpPr>
            <p:cNvPr id="11" name="Text 9"/>
            <p:cNvSpPr/>
            <p:nvPr/>
          </p:nvSpPr>
          <p:spPr>
            <a:xfrm>
              <a:off x="8074152" y="1965960"/>
              <a:ext cx="3310127" cy="576072"/>
            </a:xfrm>
            <a:prstGeom prst="rect">
              <a:avLst/>
            </a:prstGeom>
            <a:noFill/>
            <a:ln/>
          </p:spPr>
          <p:txBody>
            <a:bodyPr wrap="square" lIns="381" tIns="381" rIns="381" bIns="381" rtlCol="0" anchor="ctr">
              <a:normAutofit/>
            </a:bodyPr>
            <a:lstStyle/>
            <a:p>
              <a:pPr marL="0" indent="0">
                <a:buNone/>
              </a:pPr>
              <a:r>
                <a:rPr lang="en-US" sz="1400" dirty="0">
                  <a:solidFill>
                    <a:srgbClr val="243746"/>
                  </a:solidFill>
                </a:rPr>
                <a:t>Stress, grief, anxiety, depression, isolation and compassion fatigue</a:t>
              </a:r>
              <a:endParaRPr lang="en-US" sz="1400" dirty="0"/>
            </a:p>
          </p:txBody>
        </p:sp>
      </p:grpSp>
      <p:grpSp>
        <p:nvGrpSpPr>
          <p:cNvPr id="34" name="Group 33">
            <a:extLst>
              <a:ext uri="{FF2B5EF4-FFF2-40B4-BE49-F238E27FC236}">
                <a16:creationId xmlns:a16="http://schemas.microsoft.com/office/drawing/2014/main" id="{59EDDA16-A7BA-841D-9192-9CE27F2971D3}"/>
              </a:ext>
            </a:extLst>
          </p:cNvPr>
          <p:cNvGrpSpPr/>
          <p:nvPr/>
        </p:nvGrpSpPr>
        <p:grpSpPr>
          <a:xfrm>
            <a:off x="3794760" y="2880360"/>
            <a:ext cx="3749039" cy="1207008"/>
            <a:chOff x="3794760" y="2880360"/>
            <a:chExt cx="3749039" cy="1207008"/>
          </a:xfrm>
        </p:grpSpPr>
        <p:sp>
          <p:nvSpPr>
            <p:cNvPr id="12" name="Shape 10"/>
            <p:cNvSpPr/>
            <p:nvPr/>
          </p:nvSpPr>
          <p:spPr>
            <a:xfrm>
              <a:off x="3794760" y="288036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13" name="Shape 11"/>
            <p:cNvSpPr/>
            <p:nvPr/>
          </p:nvSpPr>
          <p:spPr>
            <a:xfrm>
              <a:off x="3794760" y="2880360"/>
              <a:ext cx="109728" cy="1207008"/>
            </a:xfrm>
            <a:prstGeom prst="rect">
              <a:avLst/>
            </a:prstGeom>
            <a:solidFill>
              <a:srgbClr val="5FD7ED"/>
            </a:solidFill>
            <a:ln w="12700">
              <a:solidFill>
                <a:srgbClr val="2A7F86"/>
              </a:solidFill>
              <a:prstDash val="solid"/>
            </a:ln>
          </p:spPr>
          <p:txBody>
            <a:bodyPr wrap="square"/>
            <a:lstStyle/>
            <a:p>
              <a:endParaRPr/>
            </a:p>
          </p:txBody>
        </p:sp>
        <p:sp>
          <p:nvSpPr>
            <p:cNvPr id="14" name="Text 12"/>
            <p:cNvSpPr/>
            <p:nvPr/>
          </p:nvSpPr>
          <p:spPr>
            <a:xfrm>
              <a:off x="4050792" y="303580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Financial &amp; work strain</a:t>
              </a:r>
              <a:endParaRPr lang="en-US" sz="1600" dirty="0"/>
            </a:p>
          </p:txBody>
        </p:sp>
        <p:sp>
          <p:nvSpPr>
            <p:cNvPr id="15" name="Text 13"/>
            <p:cNvSpPr/>
            <p:nvPr/>
          </p:nvSpPr>
          <p:spPr>
            <a:xfrm>
              <a:off x="4050792" y="3474720"/>
              <a:ext cx="3310127" cy="576072"/>
            </a:xfrm>
            <a:prstGeom prst="rect">
              <a:avLst/>
            </a:prstGeom>
            <a:noFill/>
            <a:ln/>
          </p:spPr>
          <p:txBody>
            <a:bodyPr wrap="square" lIns="381" tIns="381" rIns="381" bIns="381" rtlCol="0" anchor="ctr">
              <a:normAutofit/>
            </a:bodyPr>
            <a:lstStyle/>
            <a:p>
              <a:pPr marL="0" indent="0">
                <a:buNone/>
              </a:pPr>
              <a:r>
                <a:rPr lang="en-US" sz="1400" dirty="0">
                  <a:solidFill>
                    <a:srgbClr val="243746"/>
                  </a:solidFill>
                </a:rPr>
                <a:t>Out-of-pocket costs, missed work, reduced income and benefits navigation</a:t>
              </a:r>
              <a:endParaRPr lang="en-US" sz="1400" dirty="0"/>
            </a:p>
          </p:txBody>
        </p:sp>
      </p:grpSp>
      <p:grpSp>
        <p:nvGrpSpPr>
          <p:cNvPr id="35" name="Group 34">
            <a:extLst>
              <a:ext uri="{FF2B5EF4-FFF2-40B4-BE49-F238E27FC236}">
                <a16:creationId xmlns:a16="http://schemas.microsoft.com/office/drawing/2014/main" id="{2593572D-7A84-7083-191E-EBE96124B303}"/>
              </a:ext>
            </a:extLst>
          </p:cNvPr>
          <p:cNvGrpSpPr/>
          <p:nvPr/>
        </p:nvGrpSpPr>
        <p:grpSpPr>
          <a:xfrm>
            <a:off x="7818120" y="2880360"/>
            <a:ext cx="3749039" cy="1207008"/>
            <a:chOff x="7818120" y="2880360"/>
            <a:chExt cx="3749039" cy="1207008"/>
          </a:xfrm>
        </p:grpSpPr>
        <p:sp>
          <p:nvSpPr>
            <p:cNvPr id="16" name="Shape 14"/>
            <p:cNvSpPr/>
            <p:nvPr/>
          </p:nvSpPr>
          <p:spPr>
            <a:xfrm>
              <a:off x="7818120" y="288036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17" name="Shape 15"/>
            <p:cNvSpPr/>
            <p:nvPr/>
          </p:nvSpPr>
          <p:spPr>
            <a:xfrm>
              <a:off x="7818120" y="2880360"/>
              <a:ext cx="109728" cy="1207008"/>
            </a:xfrm>
            <a:prstGeom prst="rect">
              <a:avLst/>
            </a:prstGeom>
            <a:solidFill>
              <a:srgbClr val="89E8A2"/>
            </a:solidFill>
            <a:ln w="12700">
              <a:solidFill>
                <a:srgbClr val="2A7F86"/>
              </a:solidFill>
              <a:prstDash val="solid"/>
            </a:ln>
          </p:spPr>
          <p:txBody>
            <a:bodyPr wrap="square"/>
            <a:lstStyle/>
            <a:p>
              <a:endParaRPr/>
            </a:p>
          </p:txBody>
        </p:sp>
        <p:sp>
          <p:nvSpPr>
            <p:cNvPr id="18" name="Text 16"/>
            <p:cNvSpPr/>
            <p:nvPr/>
          </p:nvSpPr>
          <p:spPr>
            <a:xfrm>
              <a:off x="8074152" y="303580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Role overload</a:t>
              </a:r>
              <a:endParaRPr lang="en-US" sz="1600" dirty="0"/>
            </a:p>
          </p:txBody>
        </p:sp>
        <p:sp>
          <p:nvSpPr>
            <p:cNvPr id="19" name="Text 17"/>
            <p:cNvSpPr/>
            <p:nvPr/>
          </p:nvSpPr>
          <p:spPr>
            <a:xfrm>
              <a:off x="8074152" y="3474720"/>
              <a:ext cx="3310127" cy="576072"/>
            </a:xfrm>
            <a:prstGeom prst="rect">
              <a:avLst/>
            </a:prstGeom>
            <a:noFill/>
            <a:ln/>
          </p:spPr>
          <p:txBody>
            <a:bodyPr wrap="square" lIns="381" tIns="381" rIns="381" bIns="381" rtlCol="0" anchor="ctr">
              <a:normAutofit/>
            </a:bodyPr>
            <a:lstStyle/>
            <a:p>
              <a:pPr marL="0" indent="0">
                <a:buNone/>
              </a:pPr>
              <a:r>
                <a:rPr lang="en-US" sz="1400" dirty="0">
                  <a:solidFill>
                    <a:srgbClr val="243746"/>
                  </a:solidFill>
                </a:rPr>
                <a:t>Multiple family roles, 24/7 vigilance, limited backup and crisis decision-making</a:t>
              </a:r>
              <a:endParaRPr lang="en-US" sz="1400" dirty="0"/>
            </a:p>
          </p:txBody>
        </p:sp>
      </p:grpSp>
      <p:grpSp>
        <p:nvGrpSpPr>
          <p:cNvPr id="36" name="Group 35">
            <a:extLst>
              <a:ext uri="{FF2B5EF4-FFF2-40B4-BE49-F238E27FC236}">
                <a16:creationId xmlns:a16="http://schemas.microsoft.com/office/drawing/2014/main" id="{482C8EF7-01DF-B9CE-775F-CE2081DFDE12}"/>
              </a:ext>
            </a:extLst>
          </p:cNvPr>
          <p:cNvGrpSpPr/>
          <p:nvPr/>
        </p:nvGrpSpPr>
        <p:grpSpPr>
          <a:xfrm>
            <a:off x="3794760" y="4389120"/>
            <a:ext cx="3749039" cy="1207008"/>
            <a:chOff x="3794760" y="4389120"/>
            <a:chExt cx="3749039" cy="1207008"/>
          </a:xfrm>
        </p:grpSpPr>
        <p:sp>
          <p:nvSpPr>
            <p:cNvPr id="20" name="Shape 18"/>
            <p:cNvSpPr/>
            <p:nvPr/>
          </p:nvSpPr>
          <p:spPr>
            <a:xfrm>
              <a:off x="3794760" y="438912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21" name="Shape 19"/>
            <p:cNvSpPr/>
            <p:nvPr/>
          </p:nvSpPr>
          <p:spPr>
            <a:xfrm>
              <a:off x="3794760" y="4389120"/>
              <a:ext cx="109728" cy="1207008"/>
            </a:xfrm>
            <a:prstGeom prst="rect">
              <a:avLst/>
            </a:prstGeom>
            <a:solidFill>
              <a:srgbClr val="CFF000"/>
            </a:solidFill>
            <a:ln w="12700">
              <a:solidFill>
                <a:srgbClr val="D9A441"/>
              </a:solidFill>
              <a:prstDash val="solid"/>
            </a:ln>
          </p:spPr>
          <p:txBody>
            <a:bodyPr wrap="square"/>
            <a:lstStyle/>
            <a:p>
              <a:endParaRPr dirty="0"/>
            </a:p>
          </p:txBody>
        </p:sp>
        <p:sp>
          <p:nvSpPr>
            <p:cNvPr id="22" name="Text 20"/>
            <p:cNvSpPr/>
            <p:nvPr/>
          </p:nvSpPr>
          <p:spPr>
            <a:xfrm>
              <a:off x="4050792" y="454456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Education  needs</a:t>
              </a:r>
              <a:endParaRPr lang="en-US" sz="1600" dirty="0"/>
            </a:p>
          </p:txBody>
        </p:sp>
        <p:sp>
          <p:nvSpPr>
            <p:cNvPr id="23" name="Text 21"/>
            <p:cNvSpPr/>
            <p:nvPr/>
          </p:nvSpPr>
          <p:spPr>
            <a:xfrm>
              <a:off x="4050791" y="4931731"/>
              <a:ext cx="3310127" cy="576072"/>
            </a:xfrm>
            <a:prstGeom prst="rect">
              <a:avLst/>
            </a:prstGeom>
            <a:noFill/>
            <a:ln/>
          </p:spPr>
          <p:txBody>
            <a:bodyPr wrap="square" lIns="381" tIns="381" rIns="381" bIns="381" rtlCol="0" anchor="ctr">
              <a:noAutofit/>
            </a:bodyPr>
            <a:lstStyle/>
            <a:p>
              <a:pPr marL="0" indent="0">
                <a:buNone/>
              </a:pPr>
              <a:r>
                <a:rPr lang="en-US" sz="1400" dirty="0">
                  <a:solidFill>
                    <a:srgbClr val="243746"/>
                  </a:solidFill>
                </a:rPr>
                <a:t>Hands-on care, medications, dementia communication, safety, emergency planning and financial assistance</a:t>
              </a:r>
              <a:endParaRPr lang="en-US" sz="1400" dirty="0"/>
            </a:p>
          </p:txBody>
        </p:sp>
      </p:grpSp>
      <p:grpSp>
        <p:nvGrpSpPr>
          <p:cNvPr id="37" name="Group 36">
            <a:extLst>
              <a:ext uri="{FF2B5EF4-FFF2-40B4-BE49-F238E27FC236}">
                <a16:creationId xmlns:a16="http://schemas.microsoft.com/office/drawing/2014/main" id="{F4C7B25A-2376-4F67-847D-DA7F3A5FF316}"/>
              </a:ext>
            </a:extLst>
          </p:cNvPr>
          <p:cNvGrpSpPr/>
          <p:nvPr/>
        </p:nvGrpSpPr>
        <p:grpSpPr>
          <a:xfrm>
            <a:off x="7818120" y="4389120"/>
            <a:ext cx="3749039" cy="1207008"/>
            <a:chOff x="7818120" y="4389120"/>
            <a:chExt cx="3749039" cy="1207008"/>
          </a:xfrm>
        </p:grpSpPr>
        <p:sp>
          <p:nvSpPr>
            <p:cNvPr id="24" name="Shape 22"/>
            <p:cNvSpPr/>
            <p:nvPr/>
          </p:nvSpPr>
          <p:spPr>
            <a:xfrm>
              <a:off x="7818120" y="4389120"/>
              <a:ext cx="3749039" cy="1207008"/>
            </a:xfrm>
            <a:prstGeom prst="roundRect">
              <a:avLst>
                <a:gd name="adj" fmla="val 6061"/>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wrap="square"/>
            <a:lstStyle/>
            <a:p>
              <a:endParaRPr/>
            </a:p>
          </p:txBody>
        </p:sp>
        <p:sp>
          <p:nvSpPr>
            <p:cNvPr id="25" name="Shape 23"/>
            <p:cNvSpPr/>
            <p:nvPr/>
          </p:nvSpPr>
          <p:spPr>
            <a:xfrm>
              <a:off x="7818120" y="4389120"/>
              <a:ext cx="109728" cy="1207008"/>
            </a:xfrm>
            <a:prstGeom prst="rect">
              <a:avLst/>
            </a:prstGeom>
            <a:solidFill>
              <a:srgbClr val="439DCF"/>
            </a:solidFill>
            <a:ln w="12700">
              <a:solidFill>
                <a:srgbClr val="D9A441"/>
              </a:solidFill>
              <a:prstDash val="solid"/>
            </a:ln>
          </p:spPr>
          <p:txBody>
            <a:bodyPr wrap="square"/>
            <a:lstStyle/>
            <a:p>
              <a:endParaRPr/>
            </a:p>
          </p:txBody>
        </p:sp>
        <p:sp>
          <p:nvSpPr>
            <p:cNvPr id="26" name="Text 24"/>
            <p:cNvSpPr/>
            <p:nvPr/>
          </p:nvSpPr>
          <p:spPr>
            <a:xfrm>
              <a:off x="8074152" y="4544568"/>
              <a:ext cx="3337559" cy="365760"/>
            </a:xfrm>
            <a:prstGeom prst="rect">
              <a:avLst/>
            </a:prstGeom>
            <a:noFill/>
            <a:ln/>
          </p:spPr>
          <p:txBody>
            <a:bodyPr wrap="square" lIns="0" tIns="0" rIns="0" bIns="0" rtlCol="0" anchor="ctr"/>
            <a:lstStyle/>
            <a:p>
              <a:pPr marL="0" indent="0">
                <a:buNone/>
              </a:pPr>
              <a:r>
                <a:rPr lang="en-US" sz="1600" b="1" dirty="0">
                  <a:solidFill>
                    <a:srgbClr val="17365D"/>
                  </a:solidFill>
                </a:rPr>
                <a:t>Support needs</a:t>
              </a:r>
              <a:endParaRPr lang="en-US" sz="1600" dirty="0"/>
            </a:p>
          </p:txBody>
        </p:sp>
        <p:sp>
          <p:nvSpPr>
            <p:cNvPr id="27" name="Text 25"/>
            <p:cNvSpPr/>
            <p:nvPr/>
          </p:nvSpPr>
          <p:spPr>
            <a:xfrm>
              <a:off x="8074152" y="4983480"/>
              <a:ext cx="3310127" cy="576072"/>
            </a:xfrm>
            <a:prstGeom prst="rect">
              <a:avLst/>
            </a:prstGeom>
            <a:noFill/>
            <a:ln/>
          </p:spPr>
          <p:txBody>
            <a:bodyPr wrap="square" lIns="381" tIns="381" rIns="381" bIns="381" rtlCol="0" anchor="ctr">
              <a:normAutofit/>
            </a:bodyPr>
            <a:lstStyle/>
            <a:p>
              <a:pPr marL="0" indent="0">
                <a:buNone/>
              </a:pPr>
              <a:r>
                <a:rPr lang="en-US" sz="1400" dirty="0">
                  <a:solidFill>
                    <a:srgbClr val="243746"/>
                  </a:solidFill>
                </a:rPr>
                <a:t>Respite, peer support, counseling, spiritual support and practical assistance</a:t>
              </a:r>
              <a:endParaRPr lang="en-US" sz="1400" dirty="0"/>
            </a:p>
          </p:txBody>
        </p:sp>
      </p:grpSp>
      <p:sp>
        <p:nvSpPr>
          <p:cNvPr id="28" name="Text 26"/>
          <p:cNvSpPr/>
          <p:nvPr/>
        </p:nvSpPr>
        <p:spPr>
          <a:xfrm>
            <a:off x="1097280" y="5897880"/>
            <a:ext cx="9966960" cy="365760"/>
          </a:xfrm>
          <a:prstGeom prst="rect">
            <a:avLst/>
          </a:prstGeom>
          <a:noFill/>
          <a:ln/>
        </p:spPr>
        <p:txBody>
          <a:bodyPr wrap="square" lIns="0" tIns="0" rIns="0" bIns="0" rtlCol="0" anchor="ctr"/>
          <a:lstStyle/>
          <a:p>
            <a:pPr marL="0" indent="0" algn="ctr">
              <a:buNone/>
            </a:pPr>
            <a:r>
              <a:rPr lang="en-US" sz="2000" b="1" dirty="0">
                <a:solidFill>
                  <a:srgbClr val="17365D"/>
                </a:solidFill>
              </a:rPr>
              <a:t>Caregiver health should be assessed, discussed and supported, not assumed.</a:t>
            </a:r>
            <a:endParaRPr lang="en-US" sz="2000" dirty="0"/>
          </a:p>
        </p:txBody>
      </p:sp>
      <p:sp>
        <p:nvSpPr>
          <p:cNvPr id="29"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4</a:t>
            </a:fld>
            <a:endParaRPr lang="en-US"/>
          </a:p>
        </p:txBody>
      </p:sp>
      <p:pic>
        <p:nvPicPr>
          <p:cNvPr id="31" name="Caregiver receiving peer support" descr="AI-generated photographic illustration of a caregiver receiving support from a peer."/>
          <p:cNvPicPr>
            <a:picLocks noChangeAspect="1"/>
          </p:cNvPicPr>
          <p:nvPr/>
        </p:nvPicPr>
        <p:blipFill>
          <a:blip r:embed="rId3"/>
          <a:srcRect l="487" r="487"/>
          <a:stretch>
            <a:fillRect/>
          </a:stretch>
        </p:blipFill>
        <p:spPr>
          <a:xfrm>
            <a:off x="685800" y="1371600"/>
            <a:ext cx="2788920" cy="42245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inVertical)">
                                      <p:cBhvr>
                                        <p:cTn id="7" dur="10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inVertical)">
                                      <p:cBhvr>
                                        <p:cTn id="12" dur="10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1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barn(inVertical)">
                                      <p:cBhvr>
                                        <p:cTn id="22" dur="1000"/>
                                        <p:tgtEl>
                                          <p:spTgt spid="3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barn(inVertical)">
                                      <p:cBhvr>
                                        <p:cTn id="27" dur="10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barn(inVertical)">
                                      <p:cBhvr>
                                        <p:cTn id="3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TextBox 1"/>
          <p:cNvSpPr txBox="1"/>
          <p:nvPr/>
        </p:nvSpPr>
        <p:spPr>
          <a:xfrm>
            <a:off x="548640" y="502920"/>
            <a:ext cx="11064240" cy="437043"/>
          </a:xfrm>
          <a:prstGeom prst="rect">
            <a:avLst/>
          </a:prstGeom>
          <a:noFill/>
        </p:spPr>
        <p:txBody>
          <a:bodyPr wrap="square" lIns="27432" tIns="18288" rIns="27432" bIns="18288">
            <a:spAutoFit/>
          </a:bodyPr>
          <a:lstStyle/>
          <a:p>
            <a:pPr algn="l"/>
            <a:r>
              <a:rPr lang="en-US" sz="2600" b="1" i="0" dirty="0">
                <a:solidFill>
                  <a:srgbClr val="17365D"/>
                </a:solidFill>
                <a:latin typeface="Aptos"/>
              </a:rPr>
              <a:t>Caregivers and </a:t>
            </a:r>
            <a:r>
              <a:rPr lang="en-US" sz="2600" b="1" dirty="0">
                <a:solidFill>
                  <a:srgbClr val="17365D"/>
                </a:solidFill>
                <a:latin typeface="Aptos"/>
              </a:rPr>
              <a:t>Seniors: </a:t>
            </a:r>
            <a:r>
              <a:rPr lang="en-US" sz="2600" b="1" i="0" dirty="0">
                <a:solidFill>
                  <a:srgbClr val="17365D"/>
                </a:solidFill>
                <a:latin typeface="Aptos"/>
              </a:rPr>
              <a:t>Supporting social connections</a:t>
            </a:r>
          </a:p>
        </p:txBody>
      </p:sp>
      <p:sp>
        <p:nvSpPr>
          <p:cNvPr id="21" name="TextBox 20"/>
          <p:cNvSpPr txBox="1"/>
          <p:nvPr/>
        </p:nvSpPr>
        <p:spPr>
          <a:xfrm>
            <a:off x="6428232" y="1344168"/>
            <a:ext cx="5102352" cy="307777"/>
          </a:xfrm>
          <a:prstGeom prst="rect">
            <a:avLst/>
          </a:prstGeom>
          <a:noFill/>
        </p:spPr>
        <p:txBody>
          <a:bodyPr wrap="square" lIns="0" tIns="0" rIns="0" bIns="0">
            <a:spAutoFit/>
          </a:bodyPr>
          <a:lstStyle/>
          <a:p>
            <a:pPr algn="ctr"/>
            <a:r>
              <a:rPr sz="2000" b="1" dirty="0">
                <a:solidFill>
                  <a:srgbClr val="17365D"/>
                </a:solidFill>
                <a:latin typeface="Aptos"/>
              </a:rPr>
              <a:t>SOCIAL CONNECTION AMONG </a:t>
            </a:r>
            <a:r>
              <a:rPr lang="en-US" sz="2000" b="1" dirty="0">
                <a:solidFill>
                  <a:srgbClr val="17365D"/>
                </a:solidFill>
                <a:latin typeface="Aptos"/>
              </a:rPr>
              <a:t>SENIORS</a:t>
            </a:r>
            <a:endParaRPr sz="2000" b="1" dirty="0">
              <a:solidFill>
                <a:srgbClr val="17365D"/>
              </a:solidFill>
              <a:latin typeface="Aptos"/>
            </a:endParaRPr>
          </a:p>
        </p:txBody>
      </p:sp>
      <p:graphicFrame>
        <p:nvGraphicFramePr>
          <p:cNvPr id="22" name="Chart 21" descr="Chart"/>
          <p:cNvGraphicFramePr>
            <a:graphicFrameLocks noGrp="1"/>
          </p:cNvGraphicFramePr>
          <p:nvPr>
            <p:extLst>
              <p:ext uri="{D42A27DB-BD31-4B8C-83A1-F6EECF244321}">
                <p14:modId xmlns:p14="http://schemas.microsoft.com/office/powerpoint/2010/main" val="3060491662"/>
              </p:ext>
            </p:extLst>
          </p:nvPr>
        </p:nvGraphicFramePr>
        <p:xfrm>
          <a:off x="6519672" y="1783080"/>
          <a:ext cx="2103120" cy="2103120"/>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22"/>
          <p:cNvSpPr txBox="1"/>
          <p:nvPr/>
        </p:nvSpPr>
        <p:spPr>
          <a:xfrm>
            <a:off x="6885432" y="2395728"/>
            <a:ext cx="1371600" cy="192024"/>
          </a:xfrm>
          <a:prstGeom prst="rect">
            <a:avLst/>
          </a:prstGeom>
          <a:noFill/>
        </p:spPr>
        <p:txBody>
          <a:bodyPr wrap="square" lIns="0" tIns="0" rIns="0" bIns="0">
            <a:spAutoFit/>
          </a:bodyPr>
          <a:lstStyle/>
          <a:p>
            <a:pPr algn="ctr"/>
            <a:r>
              <a:rPr sz="1000" b="0">
                <a:solidFill>
                  <a:srgbClr val="17365D"/>
                </a:solidFill>
                <a:latin typeface="Aptos"/>
              </a:rPr>
              <a:t>ABOUT</a:t>
            </a:r>
          </a:p>
        </p:txBody>
      </p:sp>
      <p:sp>
        <p:nvSpPr>
          <p:cNvPr id="24" name="TextBox 23"/>
          <p:cNvSpPr txBox="1"/>
          <p:nvPr/>
        </p:nvSpPr>
        <p:spPr>
          <a:xfrm>
            <a:off x="6702552" y="2624328"/>
            <a:ext cx="1737360" cy="430887"/>
          </a:xfrm>
          <a:prstGeom prst="rect">
            <a:avLst/>
          </a:prstGeom>
          <a:noFill/>
        </p:spPr>
        <p:txBody>
          <a:bodyPr wrap="square" lIns="0" tIns="0" rIns="0" bIns="0">
            <a:spAutoFit/>
          </a:bodyPr>
          <a:lstStyle/>
          <a:p>
            <a:pPr algn="ctr"/>
            <a:r>
              <a:rPr sz="2800" b="1" dirty="0">
                <a:solidFill>
                  <a:srgbClr val="004263"/>
                </a:solidFill>
                <a:latin typeface="Aptos"/>
              </a:rPr>
              <a:t>1 in 3</a:t>
            </a:r>
          </a:p>
        </p:txBody>
      </p:sp>
      <p:sp>
        <p:nvSpPr>
          <p:cNvPr id="25" name="TextBox 24"/>
          <p:cNvSpPr txBox="1"/>
          <p:nvPr/>
        </p:nvSpPr>
        <p:spPr>
          <a:xfrm>
            <a:off x="6473952" y="3840480"/>
            <a:ext cx="2194560" cy="576072"/>
          </a:xfrm>
          <a:prstGeom prst="rect">
            <a:avLst/>
          </a:prstGeom>
          <a:noFill/>
        </p:spPr>
        <p:txBody>
          <a:bodyPr wrap="square" lIns="0" tIns="0" rIns="0" bIns="0">
            <a:spAutoFit/>
          </a:bodyPr>
          <a:lstStyle/>
          <a:p>
            <a:pPr algn="ctr"/>
            <a:r>
              <a:rPr sz="1600" b="1">
                <a:solidFill>
                  <a:srgbClr val="17365D"/>
                </a:solidFill>
                <a:latin typeface="Aptos"/>
              </a:rPr>
              <a:t>feel lonely</a:t>
            </a:r>
          </a:p>
        </p:txBody>
      </p:sp>
      <p:graphicFrame>
        <p:nvGraphicFramePr>
          <p:cNvPr id="26" name="Chart 25" descr="Chart"/>
          <p:cNvGraphicFramePr>
            <a:graphicFrameLocks noGrp="1"/>
          </p:cNvGraphicFramePr>
          <p:nvPr>
            <p:extLst>
              <p:ext uri="{D42A27DB-BD31-4B8C-83A1-F6EECF244321}">
                <p14:modId xmlns:p14="http://schemas.microsoft.com/office/powerpoint/2010/main" val="1860439376"/>
              </p:ext>
            </p:extLst>
          </p:nvPr>
        </p:nvGraphicFramePr>
        <p:xfrm>
          <a:off x="9235440" y="1783080"/>
          <a:ext cx="2103120" cy="2103120"/>
        </p:xfrm>
        <a:graphic>
          <a:graphicData uri="http://schemas.openxmlformats.org/drawingml/2006/chart">
            <c:chart xmlns:c="http://schemas.openxmlformats.org/drawingml/2006/chart" xmlns:r="http://schemas.openxmlformats.org/officeDocument/2006/relationships" r:id="rId4"/>
          </a:graphicData>
        </a:graphic>
      </p:graphicFrame>
      <p:sp>
        <p:nvSpPr>
          <p:cNvPr id="27" name="TextBox 26"/>
          <p:cNvSpPr txBox="1"/>
          <p:nvPr/>
        </p:nvSpPr>
        <p:spPr>
          <a:xfrm>
            <a:off x="9601200" y="2395728"/>
            <a:ext cx="1371600" cy="192024"/>
          </a:xfrm>
          <a:prstGeom prst="rect">
            <a:avLst/>
          </a:prstGeom>
          <a:noFill/>
        </p:spPr>
        <p:txBody>
          <a:bodyPr wrap="square" lIns="0" tIns="0" rIns="0" bIns="0">
            <a:spAutoFit/>
          </a:bodyPr>
          <a:lstStyle/>
          <a:p>
            <a:pPr algn="ctr"/>
            <a:r>
              <a:rPr sz="1000" b="0">
                <a:solidFill>
                  <a:srgbClr val="17365D"/>
                </a:solidFill>
                <a:latin typeface="Aptos"/>
              </a:rPr>
              <a:t>ABOUT</a:t>
            </a:r>
          </a:p>
        </p:txBody>
      </p:sp>
      <p:sp>
        <p:nvSpPr>
          <p:cNvPr id="28" name="TextBox 27"/>
          <p:cNvSpPr txBox="1"/>
          <p:nvPr/>
        </p:nvSpPr>
        <p:spPr>
          <a:xfrm>
            <a:off x="9418319" y="2624328"/>
            <a:ext cx="1737360" cy="430887"/>
          </a:xfrm>
          <a:prstGeom prst="rect">
            <a:avLst/>
          </a:prstGeom>
          <a:noFill/>
        </p:spPr>
        <p:txBody>
          <a:bodyPr wrap="square" lIns="0" tIns="0" rIns="0" bIns="0">
            <a:spAutoFit/>
          </a:bodyPr>
          <a:lstStyle/>
          <a:p>
            <a:pPr algn="ctr"/>
            <a:r>
              <a:rPr sz="2800" b="1" dirty="0">
                <a:solidFill>
                  <a:srgbClr val="5FD7ED"/>
                </a:solidFill>
                <a:latin typeface="Aptos"/>
              </a:rPr>
              <a:t>1 in 4</a:t>
            </a:r>
          </a:p>
        </p:txBody>
      </p:sp>
      <p:sp>
        <p:nvSpPr>
          <p:cNvPr id="29" name="TextBox 28"/>
          <p:cNvSpPr txBox="1"/>
          <p:nvPr/>
        </p:nvSpPr>
        <p:spPr>
          <a:xfrm>
            <a:off x="9189719" y="3840480"/>
            <a:ext cx="2194560" cy="576072"/>
          </a:xfrm>
          <a:prstGeom prst="rect">
            <a:avLst/>
          </a:prstGeom>
          <a:noFill/>
        </p:spPr>
        <p:txBody>
          <a:bodyPr wrap="square" lIns="0" tIns="0" rIns="0" bIns="0">
            <a:spAutoFit/>
          </a:bodyPr>
          <a:lstStyle/>
          <a:p>
            <a:pPr algn="ctr"/>
            <a:r>
              <a:rPr sz="1600" b="1">
                <a:solidFill>
                  <a:srgbClr val="17365D"/>
                </a:solidFill>
                <a:latin typeface="Aptos"/>
              </a:rPr>
              <a:t>lack social and
emotional support</a:t>
            </a:r>
          </a:p>
        </p:txBody>
      </p:sp>
      <p:sp>
        <p:nvSpPr>
          <p:cNvPr id="30" name="TextBox 29"/>
          <p:cNvSpPr txBox="1"/>
          <p:nvPr/>
        </p:nvSpPr>
        <p:spPr>
          <a:xfrm>
            <a:off x="6537960" y="4828032"/>
            <a:ext cx="1993392" cy="768096"/>
          </a:xfrm>
          <a:prstGeom prst="rect">
            <a:avLst/>
          </a:prstGeom>
          <a:noFill/>
        </p:spPr>
        <p:txBody>
          <a:bodyPr wrap="square" lIns="0" tIns="0" rIns="0" bIns="0">
            <a:spAutoFit/>
          </a:bodyPr>
          <a:lstStyle/>
          <a:p>
            <a:pPr algn="l"/>
            <a:r>
              <a:rPr sz="4500" b="1">
                <a:solidFill>
                  <a:srgbClr val="C65D4B"/>
                </a:solidFill>
                <a:latin typeface="Aptos"/>
              </a:rPr>
              <a:t>+31%</a:t>
            </a:r>
          </a:p>
        </p:txBody>
      </p:sp>
      <p:sp>
        <p:nvSpPr>
          <p:cNvPr id="31" name="TextBox 30"/>
          <p:cNvSpPr txBox="1"/>
          <p:nvPr/>
        </p:nvSpPr>
        <p:spPr>
          <a:xfrm>
            <a:off x="8641080" y="4846320"/>
            <a:ext cx="2862072" cy="347472"/>
          </a:xfrm>
          <a:prstGeom prst="rect">
            <a:avLst/>
          </a:prstGeom>
          <a:noFill/>
        </p:spPr>
        <p:txBody>
          <a:bodyPr wrap="square" lIns="0" tIns="0" rIns="0" bIns="0">
            <a:spAutoFit/>
          </a:bodyPr>
          <a:lstStyle/>
          <a:p>
            <a:pPr algn="l"/>
            <a:r>
              <a:rPr sz="1900" b="1">
                <a:solidFill>
                  <a:srgbClr val="17365D"/>
                </a:solidFill>
                <a:latin typeface="Aptos"/>
              </a:rPr>
              <a:t>Higher dementia risk</a:t>
            </a:r>
          </a:p>
        </p:txBody>
      </p:sp>
      <p:sp>
        <p:nvSpPr>
          <p:cNvPr id="32" name="TextBox 31"/>
          <p:cNvSpPr txBox="1"/>
          <p:nvPr/>
        </p:nvSpPr>
        <p:spPr>
          <a:xfrm>
            <a:off x="8641080" y="5321808"/>
            <a:ext cx="2862072" cy="492443"/>
          </a:xfrm>
          <a:prstGeom prst="rect">
            <a:avLst/>
          </a:prstGeom>
          <a:noFill/>
        </p:spPr>
        <p:txBody>
          <a:bodyPr wrap="square" lIns="0" tIns="0" rIns="0" bIns="0">
            <a:spAutoFit/>
          </a:bodyPr>
          <a:lstStyle/>
          <a:p>
            <a:pPr algn="l"/>
            <a:r>
              <a:rPr sz="1600" b="0" dirty="0">
                <a:solidFill>
                  <a:srgbClr val="243746"/>
                </a:solidFill>
                <a:latin typeface="Aptos"/>
              </a:rPr>
              <a:t>Associated with loneliness in a
large-scale analysis</a:t>
            </a:r>
          </a:p>
        </p:txBody>
      </p:sp>
      <p:sp>
        <p:nvSpPr>
          <p:cNvPr id="34" name="TextBox 33"/>
          <p:cNvSpPr txBox="1"/>
          <p:nvPr/>
        </p:nvSpPr>
        <p:spPr>
          <a:xfrm>
            <a:off x="713232" y="1344168"/>
            <a:ext cx="5212080" cy="307777"/>
          </a:xfrm>
          <a:prstGeom prst="rect">
            <a:avLst/>
          </a:prstGeom>
          <a:noFill/>
        </p:spPr>
        <p:txBody>
          <a:bodyPr wrap="square" lIns="0" tIns="0" rIns="0" bIns="0">
            <a:spAutoFit/>
          </a:bodyPr>
          <a:lstStyle/>
          <a:p>
            <a:pPr algn="ctr"/>
            <a:r>
              <a:rPr sz="2000" b="1" dirty="0">
                <a:solidFill>
                  <a:srgbClr val="17365D"/>
                </a:solidFill>
                <a:latin typeface="Aptos"/>
              </a:rPr>
              <a:t>U.S. FAMILY CAREGIVERS</a:t>
            </a:r>
          </a:p>
        </p:txBody>
      </p:sp>
      <p:graphicFrame>
        <p:nvGraphicFramePr>
          <p:cNvPr id="35" name="Chart 34" descr="Chart"/>
          <p:cNvGraphicFramePr>
            <a:graphicFrameLocks noGrp="1"/>
          </p:cNvGraphicFramePr>
          <p:nvPr>
            <p:extLst>
              <p:ext uri="{D42A27DB-BD31-4B8C-83A1-F6EECF244321}">
                <p14:modId xmlns:p14="http://schemas.microsoft.com/office/powerpoint/2010/main" val="1148849157"/>
              </p:ext>
            </p:extLst>
          </p:nvPr>
        </p:nvGraphicFramePr>
        <p:xfrm>
          <a:off x="832104" y="2523744"/>
          <a:ext cx="4992624" cy="246888"/>
        </p:xfrm>
        <a:graphic>
          <a:graphicData uri="http://schemas.openxmlformats.org/drawingml/2006/chart">
            <c:chart xmlns:c="http://schemas.openxmlformats.org/drawingml/2006/chart" xmlns:r="http://schemas.openxmlformats.org/officeDocument/2006/relationships" r:id="rId5"/>
          </a:graphicData>
        </a:graphic>
      </p:graphicFrame>
      <p:sp>
        <p:nvSpPr>
          <p:cNvPr id="36" name="TextBox 35"/>
          <p:cNvSpPr txBox="1"/>
          <p:nvPr/>
        </p:nvSpPr>
        <p:spPr>
          <a:xfrm>
            <a:off x="832104" y="1856231"/>
            <a:ext cx="1371600" cy="566928"/>
          </a:xfrm>
          <a:prstGeom prst="rect">
            <a:avLst/>
          </a:prstGeom>
          <a:noFill/>
        </p:spPr>
        <p:txBody>
          <a:bodyPr wrap="square" lIns="0" tIns="0" rIns="0" bIns="0">
            <a:spAutoFit/>
          </a:bodyPr>
          <a:lstStyle/>
          <a:p>
            <a:pPr algn="l"/>
            <a:r>
              <a:rPr lang="en-US" sz="3600" b="1" dirty="0">
                <a:solidFill>
                  <a:srgbClr val="F52CA8"/>
                </a:solidFill>
                <a:latin typeface="Aptos"/>
              </a:rPr>
              <a:t>64%</a:t>
            </a:r>
          </a:p>
        </p:txBody>
      </p:sp>
      <p:sp>
        <p:nvSpPr>
          <p:cNvPr id="37" name="TextBox 36"/>
          <p:cNvSpPr txBox="1"/>
          <p:nvPr/>
        </p:nvSpPr>
        <p:spPr>
          <a:xfrm>
            <a:off x="2350008" y="1965960"/>
            <a:ext cx="3502152" cy="261610"/>
          </a:xfrm>
          <a:prstGeom prst="rect">
            <a:avLst/>
          </a:prstGeom>
          <a:noFill/>
        </p:spPr>
        <p:txBody>
          <a:bodyPr wrap="square" lIns="0" tIns="0" rIns="0" bIns="0">
            <a:spAutoFit/>
          </a:bodyPr>
          <a:lstStyle/>
          <a:p>
            <a:pPr algn="l"/>
            <a:r>
              <a:rPr lang="en-US" sz="1700" b="1">
                <a:solidFill>
                  <a:srgbClr val="17365D"/>
                </a:solidFill>
                <a:latin typeface="Aptos"/>
              </a:rPr>
              <a:t>report emotional stress</a:t>
            </a:r>
          </a:p>
        </p:txBody>
      </p:sp>
      <p:graphicFrame>
        <p:nvGraphicFramePr>
          <p:cNvPr id="38" name="Chart 37" descr="Chart"/>
          <p:cNvGraphicFramePr>
            <a:graphicFrameLocks noGrp="1"/>
          </p:cNvGraphicFramePr>
          <p:nvPr>
            <p:extLst>
              <p:ext uri="{D42A27DB-BD31-4B8C-83A1-F6EECF244321}">
                <p14:modId xmlns:p14="http://schemas.microsoft.com/office/powerpoint/2010/main" val="2560611215"/>
              </p:ext>
            </p:extLst>
          </p:nvPr>
        </p:nvGraphicFramePr>
        <p:xfrm>
          <a:off x="832104" y="3822191"/>
          <a:ext cx="4992624" cy="246888"/>
        </p:xfrm>
        <a:graphic>
          <a:graphicData uri="http://schemas.openxmlformats.org/drawingml/2006/chart">
            <c:chart xmlns:c="http://schemas.openxmlformats.org/drawingml/2006/chart" xmlns:r="http://schemas.openxmlformats.org/officeDocument/2006/relationships" r:id="rId6"/>
          </a:graphicData>
        </a:graphic>
      </p:graphicFrame>
      <p:sp>
        <p:nvSpPr>
          <p:cNvPr id="39" name="TextBox 38"/>
          <p:cNvSpPr txBox="1"/>
          <p:nvPr/>
        </p:nvSpPr>
        <p:spPr>
          <a:xfrm>
            <a:off x="832104" y="3154680"/>
            <a:ext cx="1371600" cy="566928"/>
          </a:xfrm>
          <a:prstGeom prst="rect">
            <a:avLst/>
          </a:prstGeom>
          <a:noFill/>
        </p:spPr>
        <p:txBody>
          <a:bodyPr wrap="square" lIns="0" tIns="0" rIns="0" bIns="0">
            <a:spAutoFit/>
          </a:bodyPr>
          <a:lstStyle/>
          <a:p>
            <a:pPr algn="l"/>
            <a:r>
              <a:rPr lang="en-US" sz="3600" b="1" dirty="0">
                <a:solidFill>
                  <a:srgbClr val="89E8A2"/>
                </a:solidFill>
                <a:latin typeface="Aptos"/>
              </a:rPr>
              <a:t>39%</a:t>
            </a:r>
          </a:p>
        </p:txBody>
      </p:sp>
      <p:sp>
        <p:nvSpPr>
          <p:cNvPr id="40" name="TextBox 39"/>
          <p:cNvSpPr txBox="1"/>
          <p:nvPr/>
        </p:nvSpPr>
        <p:spPr>
          <a:xfrm>
            <a:off x="2350008" y="3264408"/>
            <a:ext cx="3502152" cy="261610"/>
          </a:xfrm>
          <a:prstGeom prst="rect">
            <a:avLst/>
          </a:prstGeom>
          <a:noFill/>
        </p:spPr>
        <p:txBody>
          <a:bodyPr wrap="square" lIns="0" tIns="0" rIns="0" bIns="0">
            <a:spAutoFit/>
          </a:bodyPr>
          <a:lstStyle/>
          <a:p>
            <a:pPr algn="l"/>
            <a:r>
              <a:rPr lang="en-US" sz="1700" b="1">
                <a:solidFill>
                  <a:srgbClr val="17365D"/>
                </a:solidFill>
                <a:latin typeface="Aptos"/>
              </a:rPr>
              <a:t>say respite would be helpful</a:t>
            </a:r>
          </a:p>
        </p:txBody>
      </p:sp>
      <p:graphicFrame>
        <p:nvGraphicFramePr>
          <p:cNvPr id="41" name="Chart 40" descr="Chart"/>
          <p:cNvGraphicFramePr>
            <a:graphicFrameLocks noGrp="1"/>
          </p:cNvGraphicFramePr>
          <p:nvPr>
            <p:extLst>
              <p:ext uri="{D42A27DB-BD31-4B8C-83A1-F6EECF244321}">
                <p14:modId xmlns:p14="http://schemas.microsoft.com/office/powerpoint/2010/main" val="2432466362"/>
              </p:ext>
            </p:extLst>
          </p:nvPr>
        </p:nvGraphicFramePr>
        <p:xfrm>
          <a:off x="832104" y="5120640"/>
          <a:ext cx="4992624" cy="246888"/>
        </p:xfrm>
        <a:graphic>
          <a:graphicData uri="http://schemas.openxmlformats.org/drawingml/2006/chart">
            <c:chart xmlns:c="http://schemas.openxmlformats.org/drawingml/2006/chart" xmlns:r="http://schemas.openxmlformats.org/officeDocument/2006/relationships" r:id="rId7"/>
          </a:graphicData>
        </a:graphic>
      </p:graphicFrame>
      <p:sp>
        <p:nvSpPr>
          <p:cNvPr id="42" name="TextBox 41"/>
          <p:cNvSpPr txBox="1"/>
          <p:nvPr/>
        </p:nvSpPr>
        <p:spPr>
          <a:xfrm>
            <a:off x="832104" y="4453128"/>
            <a:ext cx="1371600" cy="566928"/>
          </a:xfrm>
          <a:prstGeom prst="rect">
            <a:avLst/>
          </a:prstGeom>
          <a:noFill/>
        </p:spPr>
        <p:txBody>
          <a:bodyPr wrap="square" lIns="0" tIns="0" rIns="0" bIns="0">
            <a:spAutoFit/>
          </a:bodyPr>
          <a:lstStyle/>
          <a:p>
            <a:pPr algn="l"/>
            <a:r>
              <a:rPr lang="en-US" sz="3600" b="1" dirty="0">
                <a:solidFill>
                  <a:srgbClr val="559FCB"/>
                </a:solidFill>
                <a:latin typeface="Aptos"/>
              </a:rPr>
              <a:t>13%</a:t>
            </a:r>
          </a:p>
        </p:txBody>
      </p:sp>
      <p:sp>
        <p:nvSpPr>
          <p:cNvPr id="43" name="TextBox 42"/>
          <p:cNvSpPr txBox="1"/>
          <p:nvPr/>
        </p:nvSpPr>
        <p:spPr>
          <a:xfrm>
            <a:off x="2350008" y="4562856"/>
            <a:ext cx="3502152" cy="261610"/>
          </a:xfrm>
          <a:prstGeom prst="rect">
            <a:avLst/>
          </a:prstGeom>
          <a:noFill/>
        </p:spPr>
        <p:txBody>
          <a:bodyPr wrap="square" lIns="0" tIns="0" rIns="0" bIns="0">
            <a:spAutoFit/>
          </a:bodyPr>
          <a:lstStyle/>
          <a:p>
            <a:pPr algn="l"/>
            <a:r>
              <a:rPr lang="en-US" sz="1700" b="1">
                <a:solidFill>
                  <a:srgbClr val="17365D"/>
                </a:solidFill>
                <a:latin typeface="Aptos"/>
              </a:rPr>
              <a:t>use respite care</a:t>
            </a:r>
          </a:p>
        </p:txBody>
      </p:sp>
      <p:sp>
        <p:nvSpPr>
          <p:cNvPr id="46" name="TextBox 45"/>
          <p:cNvSpPr txBox="1"/>
          <p:nvPr/>
        </p:nvSpPr>
        <p:spPr>
          <a:xfrm>
            <a:off x="658368" y="6144768"/>
            <a:ext cx="5440680" cy="292608"/>
          </a:xfrm>
          <a:prstGeom prst="rect">
            <a:avLst/>
          </a:prstGeom>
          <a:noFill/>
        </p:spPr>
        <p:txBody>
          <a:bodyPr wrap="square" lIns="0" tIns="0" rIns="0" bIns="0">
            <a:spAutoFit/>
          </a:bodyPr>
          <a:lstStyle/>
          <a:p>
            <a:pPr algn="l"/>
            <a:r>
              <a:rPr sz="900" b="0">
                <a:solidFill>
                  <a:srgbClr val="526A7A"/>
                </a:solidFill>
                <a:latin typeface="Aptos"/>
              </a:rPr>
              <a:t>Source: AARP &amp; National Alliance for Caregiving, Caregiving in the US 2025.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0" tIns="0" rIns="0" bIns="0" rtlCol="0" anchor="ctr"/>
          <a:lstStyle/>
          <a:p>
            <a:pPr marL="0" indent="0">
              <a:buNone/>
            </a:pPr>
            <a:r>
              <a:rPr lang="en-US" sz="2600" b="1" dirty="0">
                <a:solidFill>
                  <a:srgbClr val="17365D"/>
                </a:solidFill>
              </a:rPr>
              <a:t>The opportunity: support the aging–caregiver partnership</a:t>
            </a:r>
            <a:endParaRPr lang="en-US" sz="2600" dirty="0"/>
          </a:p>
        </p:txBody>
      </p:sp>
      <p:sp>
        <p:nvSpPr>
          <p:cNvPr id="3" name="Text 1"/>
          <p:cNvSpPr/>
          <p:nvPr/>
        </p:nvSpPr>
        <p:spPr>
          <a:xfrm>
            <a:off x="566928" y="1024128"/>
            <a:ext cx="6631820" cy="320040"/>
          </a:xfrm>
          <a:prstGeom prst="rect">
            <a:avLst/>
          </a:prstGeom>
          <a:noFill/>
          <a:ln/>
        </p:spPr>
        <p:txBody>
          <a:bodyPr wrap="square" lIns="0" tIns="0" rIns="0" bIns="0" rtlCol="0" anchor="ctr"/>
          <a:lstStyle/>
          <a:p>
            <a:pPr marL="0" indent="0">
              <a:buNone/>
            </a:pPr>
            <a:r>
              <a:rPr lang="en-US" dirty="0">
                <a:solidFill>
                  <a:srgbClr val="5E6D79"/>
                </a:solidFill>
              </a:rPr>
              <a:t>Treat older adults and caregivers as partners in the health journey</a:t>
            </a:r>
            <a:endParaRPr lang="en-US" dirty="0"/>
          </a:p>
        </p:txBody>
      </p:sp>
      <p:pic>
        <p:nvPicPr>
          <p:cNvPr id="4" name="Image 0" descr="/mnt/data/a9c1611b1f.png"/>
          <p:cNvPicPr>
            <a:picLocks noChangeAspect="1"/>
          </p:cNvPicPr>
          <p:nvPr/>
        </p:nvPicPr>
        <p:blipFill>
          <a:blip r:embed="rId3"/>
          <a:srcRect l="14983" r="14983"/>
          <a:stretch/>
        </p:blipFill>
        <p:spPr>
          <a:xfrm>
            <a:off x="594360" y="1508760"/>
            <a:ext cx="4754880" cy="4526280"/>
          </a:xfrm>
          <a:prstGeom prst="rect">
            <a:avLst/>
          </a:prstGeom>
        </p:spPr>
      </p:pic>
      <p:sp>
        <p:nvSpPr>
          <p:cNvPr id="13" name="Shape 10"/>
          <p:cNvSpPr/>
          <p:nvPr/>
        </p:nvSpPr>
        <p:spPr>
          <a:xfrm>
            <a:off x="7351739" y="3538729"/>
            <a:ext cx="3044414" cy="2221722"/>
          </a:xfrm>
          <a:prstGeom prst="hear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a:ln w="19050">
            <a:solidFill>
              <a:srgbClr val="56A0D2"/>
            </a:solidFill>
            <a:prstDash val="solid"/>
          </a:ln>
        </p:spPr>
        <p:txBody>
          <a:bodyPr/>
          <a:lstStyle/>
          <a:p>
            <a:endParaRPr/>
          </a:p>
        </p:txBody>
      </p:sp>
      <p:sp>
        <p:nvSpPr>
          <p:cNvPr id="14" name="Text 11"/>
          <p:cNvSpPr/>
          <p:nvPr/>
        </p:nvSpPr>
        <p:spPr>
          <a:xfrm>
            <a:off x="7658669" y="4290724"/>
            <a:ext cx="2518903" cy="365760"/>
          </a:xfrm>
          <a:prstGeom prst="rect">
            <a:avLst/>
          </a:prstGeom>
          <a:noFill/>
          <a:ln/>
        </p:spPr>
        <p:txBody>
          <a:bodyPr wrap="square" lIns="0" tIns="0" rIns="0" bIns="0" rtlCol="0" anchor="ctr"/>
          <a:lstStyle/>
          <a:p>
            <a:pPr marL="0" indent="0" algn="ctr">
              <a:buNone/>
            </a:pPr>
            <a:r>
              <a:rPr lang="en-US" sz="1900" b="1" dirty="0">
                <a:solidFill>
                  <a:srgbClr val="17365D"/>
                </a:solidFill>
              </a:rPr>
              <a:t>Shared outcome: </a:t>
            </a:r>
          </a:p>
          <a:p>
            <a:pPr marL="0" indent="0" algn="ctr">
              <a:buNone/>
            </a:pPr>
            <a:r>
              <a:rPr lang="en-US" sz="1900" b="1" dirty="0">
                <a:solidFill>
                  <a:srgbClr val="17365D"/>
                </a:solidFill>
              </a:rPr>
              <a:t>safe care at home</a:t>
            </a:r>
            <a:endParaRPr lang="en-US" sz="1900" dirty="0"/>
          </a:p>
        </p:txBody>
      </p:sp>
      <p:sp>
        <p:nvSpPr>
          <p:cNvPr id="15" name="Text 12"/>
          <p:cNvSpPr/>
          <p:nvPr/>
        </p:nvSpPr>
        <p:spPr>
          <a:xfrm>
            <a:off x="6309360" y="5883823"/>
            <a:ext cx="5212080" cy="594360"/>
          </a:xfrm>
          <a:prstGeom prst="rect">
            <a:avLst/>
          </a:prstGeom>
          <a:noFill/>
          <a:ln/>
        </p:spPr>
        <p:txBody>
          <a:bodyPr wrap="square" lIns="0" tIns="0" rIns="0" bIns="0" rtlCol="0" anchor="ctr"/>
          <a:lstStyle/>
          <a:p>
            <a:pPr marL="0" indent="0" algn="ctr">
              <a:buNone/>
            </a:pPr>
            <a:r>
              <a:rPr lang="en-US" sz="1800" b="1" dirty="0">
                <a:solidFill>
                  <a:srgbClr val="2A7F86"/>
                </a:solidFill>
              </a:rPr>
              <a:t>When either side lacks support, </a:t>
            </a:r>
          </a:p>
          <a:p>
            <a:pPr marL="0" indent="0" algn="ctr">
              <a:buNone/>
            </a:pPr>
            <a:r>
              <a:rPr lang="en-US" sz="1800" b="1" dirty="0">
                <a:solidFill>
                  <a:srgbClr val="2A7F86"/>
                </a:solidFill>
              </a:rPr>
              <a:t>the entire care plan becomes fragile.</a:t>
            </a:r>
            <a:endParaRPr lang="en-US" sz="1800" dirty="0"/>
          </a:p>
        </p:txBody>
      </p:sp>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6</a:t>
            </a:fld>
            <a:endParaRPr lang="en-US"/>
          </a:p>
        </p:txBody>
      </p:sp>
      <p:grpSp>
        <p:nvGrpSpPr>
          <p:cNvPr id="23" name="Group 22">
            <a:extLst>
              <a:ext uri="{FF2B5EF4-FFF2-40B4-BE49-F238E27FC236}">
                <a16:creationId xmlns:a16="http://schemas.microsoft.com/office/drawing/2014/main" id="{326F01EB-99DD-A70B-1FA9-61445C9C298D}"/>
              </a:ext>
            </a:extLst>
          </p:cNvPr>
          <p:cNvGrpSpPr/>
          <p:nvPr/>
        </p:nvGrpSpPr>
        <p:grpSpPr>
          <a:xfrm>
            <a:off x="6080760" y="1143001"/>
            <a:ext cx="5760720" cy="2272356"/>
            <a:chOff x="5623560" y="1129212"/>
            <a:chExt cx="5760720" cy="2272356"/>
          </a:xfrm>
        </p:grpSpPr>
        <p:sp>
          <p:nvSpPr>
            <p:cNvPr id="5" name="Shape 2"/>
            <p:cNvSpPr/>
            <p:nvPr/>
          </p:nvSpPr>
          <p:spPr>
            <a:xfrm>
              <a:off x="5623560" y="1527048"/>
              <a:ext cx="2743200" cy="1874520"/>
            </a:xfrm>
            <a:prstGeom prst="roundRect">
              <a:avLst>
                <a:gd name="adj" fmla="val 3902"/>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6" name="Shape 3"/>
            <p:cNvSpPr/>
            <p:nvPr/>
          </p:nvSpPr>
          <p:spPr>
            <a:xfrm>
              <a:off x="5623560" y="1527048"/>
              <a:ext cx="109728" cy="1874520"/>
            </a:xfrm>
            <a:prstGeom prst="rect">
              <a:avLst/>
            </a:prstGeom>
            <a:solidFill>
              <a:srgbClr val="56A0D2"/>
            </a:solidFill>
            <a:ln w="12700">
              <a:solidFill>
                <a:srgbClr val="56A0D2"/>
              </a:solidFill>
              <a:prstDash val="solid"/>
            </a:ln>
          </p:spPr>
          <p:txBody>
            <a:bodyPr/>
            <a:lstStyle/>
            <a:p>
              <a:endParaRPr/>
            </a:p>
          </p:txBody>
        </p:sp>
        <p:sp>
          <p:nvSpPr>
            <p:cNvPr id="7" name="Text 4"/>
            <p:cNvSpPr/>
            <p:nvPr/>
          </p:nvSpPr>
          <p:spPr>
            <a:xfrm>
              <a:off x="5879592" y="1709928"/>
              <a:ext cx="2331720" cy="320040"/>
            </a:xfrm>
            <a:prstGeom prst="rect">
              <a:avLst/>
            </a:prstGeom>
            <a:noFill/>
            <a:ln/>
          </p:spPr>
          <p:txBody>
            <a:bodyPr wrap="square" lIns="0" tIns="0" rIns="0" bIns="0" rtlCol="0" anchor="ctr"/>
            <a:lstStyle/>
            <a:p>
              <a:pPr marL="0" indent="0">
                <a:buNone/>
              </a:pPr>
              <a:r>
                <a:rPr lang="en-US" sz="1600" b="1" dirty="0">
                  <a:solidFill>
                    <a:srgbClr val="17365D"/>
                  </a:solidFill>
                </a:rPr>
                <a:t>Older adult</a:t>
              </a:r>
              <a:endParaRPr lang="en-US" sz="1600" dirty="0"/>
            </a:p>
          </p:txBody>
        </p:sp>
        <p:sp>
          <p:nvSpPr>
            <p:cNvPr id="8" name="Text 5"/>
            <p:cNvSpPr/>
            <p:nvPr/>
          </p:nvSpPr>
          <p:spPr>
            <a:xfrm>
              <a:off x="5879592" y="2167128"/>
              <a:ext cx="2304288" cy="1097280"/>
            </a:xfrm>
            <a:prstGeom prst="rect">
              <a:avLst/>
            </a:prstGeom>
            <a:noFill/>
            <a:ln/>
          </p:spPr>
          <p:txBody>
            <a:bodyPr wrap="square" lIns="381" tIns="381" rIns="381" bIns="381" rtlCol="0" anchor="ctr">
              <a:normAutofit/>
            </a:bodyPr>
            <a:lstStyle/>
            <a:p>
              <a:pPr marL="0" indent="0">
                <a:buNone/>
              </a:pPr>
              <a:r>
                <a:rPr lang="en-US" sz="1250" dirty="0">
                  <a:solidFill>
                    <a:srgbClr val="243746"/>
                  </a:solidFill>
                </a:rPr>
                <a:t>Health, function, medication safety, cognition, mobility, nutrition, social connection, access and care transitions.</a:t>
              </a:r>
              <a:endParaRPr lang="en-US" sz="1250" dirty="0"/>
            </a:p>
          </p:txBody>
        </p:sp>
        <p:sp>
          <p:nvSpPr>
            <p:cNvPr id="9" name="Shape 6"/>
            <p:cNvSpPr/>
            <p:nvPr/>
          </p:nvSpPr>
          <p:spPr>
            <a:xfrm>
              <a:off x="8641080" y="1527048"/>
              <a:ext cx="2743200" cy="1874520"/>
            </a:xfrm>
            <a:prstGeom prst="roundRect">
              <a:avLst>
                <a:gd name="adj" fmla="val 3902"/>
              </a:avLst>
            </a:prstGeom>
            <a:solidFill>
              <a:srgbClr val="FFFFFF"/>
            </a:solidFill>
            <a:ln w="12700">
              <a:solidFill>
                <a:srgbClr val="D8E3EB"/>
              </a:solidFill>
              <a:prstDash val="solid"/>
            </a:ln>
            <a:effectLst>
              <a:outerShdw blurRad="12700" dist="12700" dir="2700000" algn="bl" rotWithShape="0">
                <a:srgbClr val="000000">
                  <a:alpha val="10000"/>
                </a:srgbClr>
              </a:outerShdw>
            </a:effectLst>
          </p:spPr>
          <p:txBody>
            <a:bodyPr/>
            <a:lstStyle/>
            <a:p>
              <a:endParaRPr/>
            </a:p>
          </p:txBody>
        </p:sp>
        <p:sp>
          <p:nvSpPr>
            <p:cNvPr id="10" name="Shape 7"/>
            <p:cNvSpPr/>
            <p:nvPr/>
          </p:nvSpPr>
          <p:spPr>
            <a:xfrm>
              <a:off x="8641080" y="1527048"/>
              <a:ext cx="109728" cy="1874520"/>
            </a:xfrm>
            <a:prstGeom prst="rect">
              <a:avLst/>
            </a:prstGeom>
            <a:solidFill>
              <a:srgbClr val="F52CA8"/>
            </a:solidFill>
            <a:ln w="12700">
              <a:solidFill>
                <a:srgbClr val="C65D4B"/>
              </a:solidFill>
              <a:prstDash val="solid"/>
            </a:ln>
          </p:spPr>
          <p:txBody>
            <a:bodyPr/>
            <a:lstStyle/>
            <a:p>
              <a:endParaRPr/>
            </a:p>
          </p:txBody>
        </p:sp>
        <p:sp>
          <p:nvSpPr>
            <p:cNvPr id="11" name="Text 8"/>
            <p:cNvSpPr/>
            <p:nvPr/>
          </p:nvSpPr>
          <p:spPr>
            <a:xfrm>
              <a:off x="8897112" y="1709928"/>
              <a:ext cx="2331720" cy="320040"/>
            </a:xfrm>
            <a:prstGeom prst="rect">
              <a:avLst/>
            </a:prstGeom>
            <a:noFill/>
            <a:ln/>
          </p:spPr>
          <p:txBody>
            <a:bodyPr wrap="square" lIns="0" tIns="0" rIns="0" bIns="0" rtlCol="0" anchor="ctr"/>
            <a:lstStyle/>
            <a:p>
              <a:pPr marL="0" indent="0">
                <a:buNone/>
              </a:pPr>
              <a:r>
                <a:rPr lang="en-US" sz="1600" b="1" dirty="0">
                  <a:solidFill>
                    <a:srgbClr val="17365D"/>
                  </a:solidFill>
                </a:rPr>
                <a:t>Caregiver</a:t>
              </a:r>
              <a:endParaRPr lang="en-US" sz="1600" dirty="0"/>
            </a:p>
          </p:txBody>
        </p:sp>
        <p:sp>
          <p:nvSpPr>
            <p:cNvPr id="12" name="Text 9"/>
            <p:cNvSpPr/>
            <p:nvPr/>
          </p:nvSpPr>
          <p:spPr>
            <a:xfrm>
              <a:off x="8897112" y="2167128"/>
              <a:ext cx="2304288" cy="1097280"/>
            </a:xfrm>
            <a:prstGeom prst="rect">
              <a:avLst/>
            </a:prstGeom>
            <a:noFill/>
            <a:ln/>
          </p:spPr>
          <p:txBody>
            <a:bodyPr wrap="square" lIns="381" tIns="381" rIns="381" bIns="381" rtlCol="0" anchor="ctr">
              <a:normAutofit/>
            </a:bodyPr>
            <a:lstStyle/>
            <a:p>
              <a:pPr marL="0" indent="0">
                <a:buNone/>
              </a:pPr>
              <a:r>
                <a:rPr lang="en-US" sz="1250" dirty="0">
                  <a:solidFill>
                    <a:srgbClr val="243746"/>
                  </a:solidFill>
                </a:rPr>
                <a:t>Preparedness, capacity, stress, sleep, physical health, financial strain, respite, navigation and confidence.</a:t>
              </a:r>
              <a:endParaRPr lang="en-US" sz="1250" dirty="0"/>
            </a:p>
          </p:txBody>
        </p:sp>
        <p:sp>
          <p:nvSpPr>
            <p:cNvPr id="17" name="Text 4">
              <a:extLst>
                <a:ext uri="{FF2B5EF4-FFF2-40B4-BE49-F238E27FC236}">
                  <a16:creationId xmlns:a16="http://schemas.microsoft.com/office/drawing/2014/main" id="{A108F3F9-DC4C-9E02-F8C9-5372AE1E5163}"/>
                </a:ext>
              </a:extLst>
            </p:cNvPr>
            <p:cNvSpPr/>
            <p:nvPr/>
          </p:nvSpPr>
          <p:spPr>
            <a:xfrm>
              <a:off x="7740661" y="1129212"/>
              <a:ext cx="1352171" cy="274589"/>
            </a:xfrm>
            <a:prstGeom prst="rect">
              <a:avLst/>
            </a:prstGeom>
            <a:noFill/>
            <a:ln/>
          </p:spPr>
          <p:txBody>
            <a:bodyPr wrap="square" lIns="0" tIns="0" rIns="0" bIns="0" rtlCol="0" anchor="ctr"/>
            <a:lstStyle/>
            <a:p>
              <a:pPr marL="0" indent="0">
                <a:buNone/>
              </a:pPr>
              <a:r>
                <a:rPr lang="en-US" sz="1600" b="1" dirty="0">
                  <a:solidFill>
                    <a:srgbClr val="17365D"/>
                  </a:solidFill>
                </a:rPr>
                <a:t>What Matters</a:t>
              </a:r>
              <a:endParaRPr lang="en-US" sz="1600" dirty="0"/>
            </a:p>
          </p:txBody>
        </p:sp>
        <p:sp>
          <p:nvSpPr>
            <p:cNvPr id="20" name="Arrow: Bent 19">
              <a:extLst>
                <a:ext uri="{FF2B5EF4-FFF2-40B4-BE49-F238E27FC236}">
                  <a16:creationId xmlns:a16="http://schemas.microsoft.com/office/drawing/2014/main" id="{CEC8FC08-AC97-D5E8-1BDE-D9AB2062784E}"/>
                </a:ext>
              </a:extLst>
            </p:cNvPr>
            <p:cNvSpPr/>
            <p:nvPr/>
          </p:nvSpPr>
          <p:spPr>
            <a:xfrm rot="5400000">
              <a:off x="9220172" y="1071921"/>
              <a:ext cx="364295" cy="665224"/>
            </a:xfrm>
            <a:prstGeom prst="bentArrow">
              <a:avLst>
                <a:gd name="adj1" fmla="val 25000"/>
                <a:gd name="adj2" fmla="val 25000"/>
                <a:gd name="adj3" fmla="val 25000"/>
                <a:gd name="adj4" fmla="val 3146"/>
              </a:avLst>
            </a:prstGeom>
            <a:solidFill>
              <a:srgbClr val="00B0F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22" name="Arrow: Bent 21">
              <a:extLst>
                <a:ext uri="{FF2B5EF4-FFF2-40B4-BE49-F238E27FC236}">
                  <a16:creationId xmlns:a16="http://schemas.microsoft.com/office/drawing/2014/main" id="{41808D26-166A-B491-C1C3-35629EDD21C3}"/>
                </a:ext>
              </a:extLst>
            </p:cNvPr>
            <p:cNvSpPr/>
            <p:nvPr/>
          </p:nvSpPr>
          <p:spPr>
            <a:xfrm rot="5400000" flipV="1">
              <a:off x="7176050" y="1047251"/>
              <a:ext cx="364292" cy="665226"/>
            </a:xfrm>
            <a:prstGeom prst="bentArrow">
              <a:avLst>
                <a:gd name="adj1" fmla="val 25000"/>
                <a:gd name="adj2" fmla="val 25000"/>
                <a:gd name="adj3" fmla="val 25000"/>
                <a:gd name="adj4" fmla="val 3146"/>
              </a:avLst>
            </a:prstGeom>
            <a:solidFill>
              <a:srgbClr val="00B0F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TextBox 1"/>
          <p:cNvSpPr txBox="1"/>
          <p:nvPr/>
        </p:nvSpPr>
        <p:spPr>
          <a:xfrm>
            <a:off x="548640" y="502920"/>
            <a:ext cx="11064240" cy="502920"/>
          </a:xfrm>
          <a:prstGeom prst="rect">
            <a:avLst/>
          </a:prstGeom>
          <a:noFill/>
        </p:spPr>
        <p:txBody>
          <a:bodyPr wrap="square" lIns="27432" tIns="18288" rIns="27432" bIns="18288">
            <a:spAutoFit/>
          </a:bodyPr>
          <a:lstStyle/>
          <a:p>
            <a:pPr algn="l"/>
            <a:r>
              <a:rPr sz="2600" b="1" i="0">
                <a:solidFill>
                  <a:srgbClr val="17365D"/>
                </a:solidFill>
                <a:latin typeface="Aptos"/>
              </a:rPr>
              <a:t>Why faith communities are a critical pathway</a:t>
            </a:r>
          </a:p>
        </p:txBody>
      </p:sp>
      <p:sp>
        <p:nvSpPr>
          <p:cNvPr id="3" name="TextBox 2"/>
          <p:cNvSpPr txBox="1"/>
          <p:nvPr/>
        </p:nvSpPr>
        <p:spPr>
          <a:xfrm>
            <a:off x="566928" y="1024128"/>
            <a:ext cx="10789920" cy="329184"/>
          </a:xfrm>
          <a:prstGeom prst="rect">
            <a:avLst/>
          </a:prstGeom>
          <a:noFill/>
        </p:spPr>
        <p:txBody>
          <a:bodyPr wrap="square" lIns="27432" tIns="18288" rIns="27432" bIns="18288">
            <a:spAutoFit/>
          </a:bodyPr>
          <a:lstStyle/>
          <a:p>
            <a:pPr algn="l"/>
            <a:r>
              <a:rPr sz="1300" b="0" i="0">
                <a:solidFill>
                  <a:srgbClr val="5E6D79"/>
                </a:solidFill>
                <a:latin typeface="Aptos"/>
              </a:rPr>
              <a:t>Trusted relationships, regular contact and local presence can reveal needs before they become crises.</a:t>
            </a:r>
          </a:p>
        </p:txBody>
      </p:sp>
      <p:pic>
        <p:nvPicPr>
          <p:cNvPr id="4" name="Picture 3" descr="7f542dae40.png"/>
          <p:cNvPicPr>
            <a:picLocks noChangeAspect="1"/>
          </p:cNvPicPr>
          <p:nvPr/>
        </p:nvPicPr>
        <p:blipFill>
          <a:blip r:embed="rId3"/>
          <a:srcRect l="11587" r="11587"/>
          <a:stretch>
            <a:fillRect/>
          </a:stretch>
        </p:blipFill>
        <p:spPr>
          <a:xfrm>
            <a:off x="594360" y="1417320"/>
            <a:ext cx="5532120" cy="4800600"/>
          </a:xfrm>
          <a:prstGeom prst="rect">
            <a:avLst/>
          </a:prstGeom>
        </p:spPr>
      </p:pic>
      <p:sp>
        <p:nvSpPr>
          <p:cNvPr id="5" name="Rounded Rectangle 4"/>
          <p:cNvSpPr/>
          <p:nvPr/>
        </p:nvSpPr>
        <p:spPr>
          <a:xfrm>
            <a:off x="6400800" y="1417320"/>
            <a:ext cx="5166360" cy="10058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400800" y="1417320"/>
            <a:ext cx="118872" cy="1005840"/>
          </a:xfrm>
          <a:prstGeom prst="rect">
            <a:avLst/>
          </a:prstGeom>
          <a:solidFill>
            <a:srgbClr val="56A0D2"/>
          </a:solidFill>
          <a:ln>
            <a:solidFill>
              <a:srgbClr val="56A0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656832" y="1581912"/>
            <a:ext cx="4754880" cy="320040"/>
          </a:xfrm>
          <a:prstGeom prst="rect">
            <a:avLst/>
          </a:prstGeom>
          <a:noFill/>
        </p:spPr>
        <p:txBody>
          <a:bodyPr wrap="square" lIns="27432" tIns="18288" rIns="27432" bIns="18288">
            <a:spAutoFit/>
          </a:bodyPr>
          <a:lstStyle/>
          <a:p>
            <a:pPr algn="l"/>
            <a:r>
              <a:rPr sz="1500" b="1" i="0">
                <a:solidFill>
                  <a:srgbClr val="17365D"/>
                </a:solidFill>
                <a:latin typeface="Aptos"/>
              </a:rPr>
              <a:t>TRUST + REACH</a:t>
            </a:r>
          </a:p>
        </p:txBody>
      </p:sp>
      <p:sp>
        <p:nvSpPr>
          <p:cNvPr id="8" name="TextBox 7"/>
          <p:cNvSpPr txBox="1"/>
          <p:nvPr/>
        </p:nvSpPr>
        <p:spPr>
          <a:xfrm>
            <a:off x="6656832" y="1907537"/>
            <a:ext cx="4727448" cy="467820"/>
          </a:xfrm>
          <a:prstGeom prst="rect">
            <a:avLst/>
          </a:prstGeom>
          <a:noFill/>
        </p:spPr>
        <p:txBody>
          <a:bodyPr wrap="square" lIns="27432" tIns="18288" rIns="27432" bIns="18288">
            <a:spAutoFit/>
          </a:bodyPr>
          <a:lstStyle/>
          <a:p>
            <a:pPr algn="l"/>
            <a:r>
              <a:rPr sz="1400" b="0" i="0" dirty="0">
                <a:solidFill>
                  <a:srgbClr val="243746"/>
                </a:solidFill>
                <a:latin typeface="Aptos"/>
              </a:rPr>
              <a:t>Faith communities are embedded in neighborhoods and can sustain relationships between healthcare encounters.</a:t>
            </a:r>
          </a:p>
        </p:txBody>
      </p:sp>
      <p:sp>
        <p:nvSpPr>
          <p:cNvPr id="9" name="Rounded Rectangle 8"/>
          <p:cNvSpPr/>
          <p:nvPr/>
        </p:nvSpPr>
        <p:spPr>
          <a:xfrm>
            <a:off x="6400800" y="2651760"/>
            <a:ext cx="5166360" cy="10058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400800" y="2651760"/>
            <a:ext cx="118872" cy="1005840"/>
          </a:xfrm>
          <a:prstGeom prst="rect">
            <a:avLst/>
          </a:prstGeom>
          <a:solidFill>
            <a:srgbClr val="89E8A2"/>
          </a:solidFill>
          <a:ln>
            <a:solidFill>
              <a:srgbClr val="2A7F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56832" y="2729484"/>
            <a:ext cx="4754880" cy="320040"/>
          </a:xfrm>
          <a:prstGeom prst="rect">
            <a:avLst/>
          </a:prstGeom>
          <a:noFill/>
        </p:spPr>
        <p:txBody>
          <a:bodyPr wrap="square" lIns="27432" tIns="18288" rIns="27432" bIns="18288">
            <a:spAutoFit/>
          </a:bodyPr>
          <a:lstStyle/>
          <a:p>
            <a:pPr algn="l"/>
            <a:r>
              <a:rPr sz="1500" b="1" i="0" dirty="0">
                <a:solidFill>
                  <a:srgbClr val="17365D"/>
                </a:solidFill>
                <a:latin typeface="Aptos"/>
              </a:rPr>
              <a:t>NOTICE CHANGE</a:t>
            </a:r>
          </a:p>
        </p:txBody>
      </p:sp>
      <p:sp>
        <p:nvSpPr>
          <p:cNvPr id="12" name="TextBox 11"/>
          <p:cNvSpPr txBox="1"/>
          <p:nvPr/>
        </p:nvSpPr>
        <p:spPr>
          <a:xfrm>
            <a:off x="6656832" y="2984825"/>
            <a:ext cx="4727448" cy="683264"/>
          </a:xfrm>
          <a:prstGeom prst="rect">
            <a:avLst/>
          </a:prstGeom>
          <a:noFill/>
        </p:spPr>
        <p:txBody>
          <a:bodyPr wrap="square" lIns="27432" tIns="18288" rIns="27432" bIns="18288">
            <a:spAutoFit/>
          </a:bodyPr>
          <a:lstStyle/>
          <a:p>
            <a:pPr algn="l"/>
            <a:r>
              <a:rPr sz="1400" b="0" i="0" dirty="0">
                <a:solidFill>
                  <a:srgbClr val="243746"/>
                </a:solidFill>
                <a:latin typeface="Aptos"/>
              </a:rPr>
              <a:t>Leaders and volunteers may notice withdrawal, grief, confusion, mobility limitations or caregiver strain during routine contact.</a:t>
            </a:r>
          </a:p>
        </p:txBody>
      </p:sp>
      <p:sp>
        <p:nvSpPr>
          <p:cNvPr id="13" name="Rounded Rectangle 12"/>
          <p:cNvSpPr/>
          <p:nvPr/>
        </p:nvSpPr>
        <p:spPr>
          <a:xfrm>
            <a:off x="6400800" y="3886200"/>
            <a:ext cx="5166360" cy="10058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400800" y="3886200"/>
            <a:ext cx="118872" cy="1005840"/>
          </a:xfrm>
          <a:prstGeom prst="rect">
            <a:avLst/>
          </a:prstGeom>
          <a:solidFill>
            <a:srgbClr val="5FD7ED"/>
          </a:solidFill>
          <a:ln>
            <a:solidFill>
              <a:srgbClr val="D9A4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656832" y="3957736"/>
            <a:ext cx="4754880" cy="320040"/>
          </a:xfrm>
          <a:prstGeom prst="rect">
            <a:avLst/>
          </a:prstGeom>
          <a:noFill/>
        </p:spPr>
        <p:txBody>
          <a:bodyPr wrap="square" lIns="27432" tIns="18288" rIns="27432" bIns="18288">
            <a:spAutoFit/>
          </a:bodyPr>
          <a:lstStyle/>
          <a:p>
            <a:pPr algn="l"/>
            <a:r>
              <a:rPr sz="1500" b="1" i="0" dirty="0">
                <a:solidFill>
                  <a:srgbClr val="17365D"/>
                </a:solidFill>
                <a:latin typeface="Aptos"/>
              </a:rPr>
              <a:t>REDUCE STIGMA</a:t>
            </a:r>
          </a:p>
        </p:txBody>
      </p:sp>
      <p:sp>
        <p:nvSpPr>
          <p:cNvPr id="16" name="TextBox 15"/>
          <p:cNvSpPr txBox="1"/>
          <p:nvPr/>
        </p:nvSpPr>
        <p:spPr>
          <a:xfrm>
            <a:off x="6620256" y="4242814"/>
            <a:ext cx="4946904" cy="467820"/>
          </a:xfrm>
          <a:prstGeom prst="rect">
            <a:avLst/>
          </a:prstGeom>
          <a:noFill/>
        </p:spPr>
        <p:txBody>
          <a:bodyPr wrap="square" lIns="27432" tIns="18288" rIns="27432" bIns="18288">
            <a:spAutoFit/>
          </a:bodyPr>
          <a:lstStyle/>
          <a:p>
            <a:pPr algn="l"/>
            <a:r>
              <a:rPr sz="1400" b="0" i="0" dirty="0">
                <a:solidFill>
                  <a:srgbClr val="243746"/>
                </a:solidFill>
                <a:latin typeface="Aptos"/>
              </a:rPr>
              <a:t>Education, peer support and trusted conversations can normalize mental-health, memory and caregiver-support needs.</a:t>
            </a:r>
          </a:p>
        </p:txBody>
      </p:sp>
      <p:sp>
        <p:nvSpPr>
          <p:cNvPr id="17" name="Rounded Rectangle 16"/>
          <p:cNvSpPr/>
          <p:nvPr/>
        </p:nvSpPr>
        <p:spPr>
          <a:xfrm>
            <a:off x="6400800" y="5120640"/>
            <a:ext cx="5166360" cy="100584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6400800" y="5120640"/>
            <a:ext cx="118872" cy="1005840"/>
          </a:xfrm>
          <a:prstGeom prst="rect">
            <a:avLst/>
          </a:prstGeom>
          <a:solidFill>
            <a:srgbClr val="C65D4B"/>
          </a:solidFill>
          <a:ln>
            <a:solidFill>
              <a:srgbClr val="C65D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620256" y="5222297"/>
            <a:ext cx="4754880" cy="320040"/>
          </a:xfrm>
          <a:prstGeom prst="rect">
            <a:avLst/>
          </a:prstGeom>
          <a:noFill/>
        </p:spPr>
        <p:txBody>
          <a:bodyPr wrap="square" lIns="27432" tIns="18288" rIns="27432" bIns="18288">
            <a:spAutoFit/>
          </a:bodyPr>
          <a:lstStyle/>
          <a:p>
            <a:pPr algn="l"/>
            <a:r>
              <a:rPr sz="1500" b="1" i="0">
                <a:solidFill>
                  <a:srgbClr val="17365D"/>
                </a:solidFill>
                <a:latin typeface="Aptos"/>
              </a:rPr>
              <a:t>CONNECT + FOLLOW UP</a:t>
            </a:r>
          </a:p>
        </p:txBody>
      </p:sp>
      <p:sp>
        <p:nvSpPr>
          <p:cNvPr id="20" name="TextBox 19"/>
          <p:cNvSpPr txBox="1"/>
          <p:nvPr/>
        </p:nvSpPr>
        <p:spPr>
          <a:xfrm>
            <a:off x="6620256" y="5582210"/>
            <a:ext cx="4727448" cy="467820"/>
          </a:xfrm>
          <a:prstGeom prst="rect">
            <a:avLst/>
          </a:prstGeom>
          <a:noFill/>
        </p:spPr>
        <p:txBody>
          <a:bodyPr wrap="square" lIns="27432" tIns="18288" rIns="27432" bIns="18288">
            <a:spAutoFit/>
          </a:bodyPr>
          <a:lstStyle/>
          <a:p>
            <a:pPr algn="l"/>
            <a:r>
              <a:rPr sz="1400" b="0" i="0" dirty="0">
                <a:solidFill>
                  <a:srgbClr val="243746"/>
                </a:solidFill>
                <a:latin typeface="Aptos"/>
              </a:rPr>
              <a:t>Congregations can make warm referrals, assist with practical barriers and check whether support was received.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118872" tIns="27432" rIns="118872" bIns="27432" rtlCol="0" anchor="ctr"/>
          <a:lstStyle/>
          <a:p>
            <a:pPr marL="0" indent="0" algn="l">
              <a:buNone/>
            </a:pPr>
            <a:r>
              <a:rPr lang="en-US" sz="2600" b="1">
                <a:solidFill>
                  <a:srgbClr val="17365D"/>
                </a:solidFill>
              </a:rPr>
              <a:t>Community resources for seniors and caregivers</a:t>
            </a:r>
            <a:endParaRPr lang="en-US" sz="2600"/>
          </a:p>
        </p:txBody>
      </p:sp>
      <p:sp>
        <p:nvSpPr>
          <p:cNvPr id="3" name="Text 1"/>
          <p:cNvSpPr/>
          <p:nvPr/>
        </p:nvSpPr>
        <p:spPr>
          <a:xfrm>
            <a:off x="594360" y="1069848"/>
            <a:ext cx="10972800" cy="393192"/>
          </a:xfrm>
          <a:prstGeom prst="rect">
            <a:avLst/>
          </a:prstGeom>
          <a:noFill/>
          <a:ln/>
        </p:spPr>
        <p:txBody>
          <a:bodyPr wrap="square" lIns="118872" tIns="27432" rIns="118872" bIns="27432" rtlCol="0" anchor="ctr"/>
          <a:lstStyle/>
          <a:p>
            <a:pPr marL="0" indent="0" algn="ctr">
              <a:buNone/>
            </a:pPr>
            <a:r>
              <a:rPr lang="en-US" sz="1800" b="0">
                <a:solidFill>
                  <a:srgbClr val="5E6D79"/>
                </a:solidFill>
              </a:rPr>
              <a:t>Support for daily needs, caregiving and future planning</a:t>
            </a:r>
            <a:endParaRPr lang="en-US" sz="2000" dirty="0"/>
          </a:p>
        </p:txBody>
      </p:sp>
      <p:grpSp>
        <p:nvGrpSpPr>
          <p:cNvPr id="60" name="Group 59">
            <a:extLst>
              <a:ext uri="{FF2B5EF4-FFF2-40B4-BE49-F238E27FC236}">
                <a16:creationId xmlns:a16="http://schemas.microsoft.com/office/drawing/2014/main" id="{4E30F82A-0DAF-CFFD-A680-3386A5CF849A}"/>
              </a:ext>
            </a:extLst>
          </p:cNvPr>
          <p:cNvGrpSpPr/>
          <p:nvPr/>
        </p:nvGrpSpPr>
        <p:grpSpPr>
          <a:xfrm>
            <a:off x="640080" y="2221992"/>
            <a:ext cx="3493008" cy="749808"/>
            <a:chOff x="0" y="0"/>
            <a:chExt cx="3493008" cy="749808"/>
          </a:xfrm>
        </p:grpSpPr>
        <p:sp>
          <p:nvSpPr>
            <p:cNvPr id="29" name="Shape 27"/>
            <p:cNvSpPr/>
            <p:nvPr/>
          </p:nvSpPr>
          <p:spPr>
            <a:xfrm>
              <a:off x="0" y="0"/>
              <a:ext cx="3493008" cy="749808"/>
            </a:xfrm>
            <a:prstGeom prst="roundRect">
              <a:avLst>
                <a:gd name="adj" fmla="val 19048"/>
              </a:avLst>
            </a:prstGeom>
            <a:solidFill>
              <a:srgbClr val="559FCB"/>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30" name="Text 28"/>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Transportation</a:t>
              </a:r>
              <a:endParaRPr lang="en-US" sz="1100"/>
            </a:p>
          </p:txBody>
        </p:sp>
      </p:grpSp>
      <p:grpSp>
        <p:nvGrpSpPr>
          <p:cNvPr id="61" name="Group 60">
            <a:extLst>
              <a:ext uri="{FF2B5EF4-FFF2-40B4-BE49-F238E27FC236}">
                <a16:creationId xmlns:a16="http://schemas.microsoft.com/office/drawing/2014/main" id="{43544B53-6C80-3775-6C27-6C081806A280}"/>
              </a:ext>
            </a:extLst>
          </p:cNvPr>
          <p:cNvGrpSpPr/>
          <p:nvPr/>
        </p:nvGrpSpPr>
        <p:grpSpPr>
          <a:xfrm>
            <a:off x="640080" y="3163824"/>
            <a:ext cx="3493008" cy="749808"/>
            <a:chOff x="0" y="0"/>
            <a:chExt cx="3493008" cy="749808"/>
          </a:xfrm>
        </p:grpSpPr>
        <p:sp>
          <p:nvSpPr>
            <p:cNvPr id="31" name="Shape 29"/>
            <p:cNvSpPr/>
            <p:nvPr/>
          </p:nvSpPr>
          <p:spPr>
            <a:xfrm>
              <a:off x="0" y="0"/>
              <a:ext cx="3493008" cy="749808"/>
            </a:xfrm>
            <a:prstGeom prst="roundRect">
              <a:avLst>
                <a:gd name="adj" fmla="val 19048"/>
              </a:avLst>
            </a:prstGeom>
            <a:solidFill>
              <a:srgbClr val="559FCB"/>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32" name="Text 30"/>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Food &amp; nutrition</a:t>
              </a:r>
              <a:endParaRPr lang="en-US" sz="1100"/>
            </a:p>
          </p:txBody>
        </p:sp>
      </p:grpSp>
      <p:grpSp>
        <p:nvGrpSpPr>
          <p:cNvPr id="62" name="Group 61">
            <a:extLst>
              <a:ext uri="{FF2B5EF4-FFF2-40B4-BE49-F238E27FC236}">
                <a16:creationId xmlns:a16="http://schemas.microsoft.com/office/drawing/2014/main" id="{8593E160-5902-7B2C-0BB7-A4E26956A4E6}"/>
              </a:ext>
            </a:extLst>
          </p:cNvPr>
          <p:cNvGrpSpPr/>
          <p:nvPr/>
        </p:nvGrpSpPr>
        <p:grpSpPr>
          <a:xfrm>
            <a:off x="640080" y="4105656"/>
            <a:ext cx="3493008" cy="749808"/>
            <a:chOff x="0" y="0"/>
            <a:chExt cx="3493008" cy="749808"/>
          </a:xfrm>
        </p:grpSpPr>
        <p:sp>
          <p:nvSpPr>
            <p:cNvPr id="33" name="Shape 31"/>
            <p:cNvSpPr/>
            <p:nvPr/>
          </p:nvSpPr>
          <p:spPr>
            <a:xfrm>
              <a:off x="0" y="0"/>
              <a:ext cx="3493008" cy="749808"/>
            </a:xfrm>
            <a:prstGeom prst="roundRect">
              <a:avLst>
                <a:gd name="adj" fmla="val 19048"/>
              </a:avLst>
            </a:prstGeom>
            <a:solidFill>
              <a:srgbClr val="559FCB"/>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34" name="Text 32"/>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Housing &amp; utilities</a:t>
              </a:r>
              <a:endParaRPr lang="en-US" sz="1100"/>
            </a:p>
          </p:txBody>
        </p:sp>
      </p:grpSp>
      <p:grpSp>
        <p:nvGrpSpPr>
          <p:cNvPr id="63" name="Group 62">
            <a:extLst>
              <a:ext uri="{FF2B5EF4-FFF2-40B4-BE49-F238E27FC236}">
                <a16:creationId xmlns:a16="http://schemas.microsoft.com/office/drawing/2014/main" id="{107C8A4B-7069-9FD5-D0A6-FA8376918B13}"/>
              </a:ext>
            </a:extLst>
          </p:cNvPr>
          <p:cNvGrpSpPr/>
          <p:nvPr/>
        </p:nvGrpSpPr>
        <p:grpSpPr>
          <a:xfrm>
            <a:off x="8321040" y="2221992"/>
            <a:ext cx="3493008" cy="749808"/>
            <a:chOff x="0" y="0"/>
            <a:chExt cx="3493008" cy="749808"/>
          </a:xfrm>
        </p:grpSpPr>
        <p:sp>
          <p:nvSpPr>
            <p:cNvPr id="35" name="Shape 33"/>
            <p:cNvSpPr/>
            <p:nvPr/>
          </p:nvSpPr>
          <p:spPr>
            <a:xfrm>
              <a:off x="0" y="0"/>
              <a:ext cx="3493008" cy="749808"/>
            </a:xfrm>
            <a:prstGeom prst="roundRect">
              <a:avLst>
                <a:gd name="adj" fmla="val 19048"/>
              </a:avLst>
            </a:prstGeom>
            <a:solidFill>
              <a:srgbClr val="203C66"/>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36" name="Text 34"/>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dirty="0">
                  <a:solidFill>
                    <a:srgbClr val="FFFFFF"/>
                  </a:solidFill>
                </a:rPr>
                <a:t>Medicaid/Medicare </a:t>
              </a:r>
            </a:p>
            <a:p>
              <a:pPr marL="0" indent="0" algn="ctr">
                <a:buNone/>
              </a:pPr>
              <a:r>
                <a:rPr lang="en-US" sz="1700" b="1" dirty="0">
                  <a:solidFill>
                    <a:srgbClr val="FFFFFF"/>
                  </a:solidFill>
                </a:rPr>
                <a:t> financial support</a:t>
              </a:r>
              <a:endParaRPr lang="en-US" sz="1100" dirty="0"/>
            </a:p>
          </p:txBody>
        </p:sp>
      </p:grpSp>
      <p:sp>
        <p:nvSpPr>
          <p:cNvPr id="37" name="Shape 35"/>
          <p:cNvSpPr/>
          <p:nvPr/>
        </p:nvSpPr>
        <p:spPr>
          <a:xfrm>
            <a:off x="640080" y="5047488"/>
            <a:ext cx="3493008" cy="749808"/>
          </a:xfrm>
          <a:prstGeom prst="roundRect">
            <a:avLst>
              <a:gd name="adj" fmla="val 19048"/>
            </a:avLst>
          </a:prstGeom>
          <a:solidFill>
            <a:srgbClr val="559FCB"/>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38" name="Text 36"/>
          <p:cNvSpPr/>
          <p:nvPr/>
        </p:nvSpPr>
        <p:spPr>
          <a:xfrm>
            <a:off x="713231" y="5102351"/>
            <a:ext cx="3346703" cy="640080"/>
          </a:xfrm>
          <a:prstGeom prst="rect">
            <a:avLst/>
          </a:prstGeom>
          <a:noFill/>
          <a:ln>
            <a:noFill/>
          </a:ln>
        </p:spPr>
        <p:txBody>
          <a:bodyPr wrap="square" lIns="118872" tIns="27432" rIns="118872" bIns="27432" rtlCol="0" anchor="ctr"/>
          <a:lstStyle/>
          <a:p>
            <a:pPr marL="0" indent="0" algn="ctr">
              <a:buNone/>
            </a:pPr>
            <a:r>
              <a:rPr lang="en-US" sz="1700" b="1" dirty="0">
                <a:solidFill>
                  <a:srgbClr val="FFFFFF"/>
                </a:solidFill>
              </a:rPr>
              <a:t>Home safety support</a:t>
            </a:r>
            <a:endParaRPr lang="en-US" sz="1100" dirty="0"/>
          </a:p>
        </p:txBody>
      </p:sp>
      <p:sp>
        <p:nvSpPr>
          <p:cNvPr id="39" name="Shape 37"/>
          <p:cNvSpPr/>
          <p:nvPr/>
        </p:nvSpPr>
        <p:spPr>
          <a:xfrm>
            <a:off x="4480560" y="2221992"/>
            <a:ext cx="3493008" cy="749808"/>
          </a:xfrm>
          <a:prstGeom prst="roundRect">
            <a:avLst>
              <a:gd name="adj" fmla="val 19048"/>
            </a:avLst>
          </a:prstGeom>
          <a:solidFill>
            <a:srgbClr val="5FD7ED"/>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40" name="Text 38"/>
          <p:cNvSpPr/>
          <p:nvPr/>
        </p:nvSpPr>
        <p:spPr>
          <a:xfrm>
            <a:off x="4553712" y="2276856"/>
            <a:ext cx="3346703" cy="640080"/>
          </a:xfrm>
          <a:prstGeom prst="rect">
            <a:avLst/>
          </a:prstGeom>
          <a:noFill/>
          <a:ln>
            <a:noFill/>
          </a:ln>
        </p:spPr>
        <p:txBody>
          <a:bodyPr wrap="square" lIns="118872" tIns="27432" rIns="118872" bIns="27432" rtlCol="0" anchor="ctr"/>
          <a:lstStyle/>
          <a:p>
            <a:pPr marL="0" indent="0" algn="ctr">
              <a:buNone/>
            </a:pPr>
            <a:r>
              <a:rPr lang="en-US" sz="1700" b="1" dirty="0">
                <a:solidFill>
                  <a:srgbClr val="FFFFFF"/>
                </a:solidFill>
              </a:rPr>
              <a:t>Support groups &amp; prayer circles</a:t>
            </a:r>
            <a:endParaRPr lang="en-US" sz="1100" dirty="0"/>
          </a:p>
        </p:txBody>
      </p:sp>
      <p:sp>
        <p:nvSpPr>
          <p:cNvPr id="41" name="Shape 39"/>
          <p:cNvSpPr/>
          <p:nvPr/>
        </p:nvSpPr>
        <p:spPr>
          <a:xfrm>
            <a:off x="4480560" y="3163824"/>
            <a:ext cx="3493008" cy="749808"/>
          </a:xfrm>
          <a:prstGeom prst="roundRect">
            <a:avLst>
              <a:gd name="adj" fmla="val 19048"/>
            </a:avLst>
          </a:prstGeom>
          <a:solidFill>
            <a:srgbClr val="5FD7ED"/>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42" name="Text 40"/>
          <p:cNvSpPr/>
          <p:nvPr/>
        </p:nvSpPr>
        <p:spPr>
          <a:xfrm>
            <a:off x="4553712" y="3218688"/>
            <a:ext cx="3346703" cy="640080"/>
          </a:xfrm>
          <a:prstGeom prst="rect">
            <a:avLst/>
          </a:prstGeom>
          <a:noFill/>
          <a:ln>
            <a:noFill/>
          </a:ln>
        </p:spPr>
        <p:txBody>
          <a:bodyPr wrap="square" lIns="118872" tIns="27432" rIns="118872" bIns="27432" rtlCol="0" anchor="ctr"/>
          <a:lstStyle/>
          <a:p>
            <a:pPr marL="0" indent="0" algn="ctr">
              <a:buNone/>
            </a:pPr>
            <a:r>
              <a:rPr lang="en-US" sz="1700" b="1" dirty="0">
                <a:solidFill>
                  <a:srgbClr val="FFFFFF"/>
                </a:solidFill>
              </a:rPr>
              <a:t>Social support &amp; connection</a:t>
            </a:r>
            <a:endParaRPr lang="en-US" sz="1100" dirty="0"/>
          </a:p>
        </p:txBody>
      </p:sp>
      <p:sp>
        <p:nvSpPr>
          <p:cNvPr id="43" name="Shape 41"/>
          <p:cNvSpPr/>
          <p:nvPr/>
        </p:nvSpPr>
        <p:spPr>
          <a:xfrm>
            <a:off x="4480560" y="4105656"/>
            <a:ext cx="3493008" cy="749808"/>
          </a:xfrm>
          <a:prstGeom prst="roundRect">
            <a:avLst>
              <a:gd name="adj" fmla="val 19048"/>
            </a:avLst>
          </a:prstGeom>
          <a:solidFill>
            <a:srgbClr val="5FD7ED"/>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44" name="Text 42"/>
          <p:cNvSpPr/>
          <p:nvPr/>
        </p:nvSpPr>
        <p:spPr>
          <a:xfrm>
            <a:off x="4553712" y="4160520"/>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Mental health agencies</a:t>
            </a:r>
            <a:endParaRPr lang="en-US" sz="1100" dirty="0"/>
          </a:p>
        </p:txBody>
      </p:sp>
      <p:sp>
        <p:nvSpPr>
          <p:cNvPr id="4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8</a:t>
            </a:fld>
            <a:endParaRPr lang="en-US"/>
          </a:p>
        </p:txBody>
      </p:sp>
      <p:grpSp>
        <p:nvGrpSpPr>
          <p:cNvPr id="50" name="Group 49">
            <a:extLst>
              <a:ext uri="{FF2B5EF4-FFF2-40B4-BE49-F238E27FC236}">
                <a16:creationId xmlns:a16="http://schemas.microsoft.com/office/drawing/2014/main" id="{B40DD418-5062-4646-A050-9BA19BF8BADF}"/>
              </a:ext>
            </a:extLst>
          </p:cNvPr>
          <p:cNvGrpSpPr/>
          <p:nvPr/>
        </p:nvGrpSpPr>
        <p:grpSpPr>
          <a:xfrm>
            <a:off x="8321040" y="5047488"/>
            <a:ext cx="3493008" cy="749808"/>
            <a:chOff x="0" y="0"/>
            <a:chExt cx="3493008" cy="749808"/>
          </a:xfrm>
        </p:grpSpPr>
        <p:sp>
          <p:nvSpPr>
            <p:cNvPr id="47" name="Shape 27">
              <a:extLst>
                <a:ext uri="{FF2B5EF4-FFF2-40B4-BE49-F238E27FC236}">
                  <a16:creationId xmlns:a16="http://schemas.microsoft.com/office/drawing/2014/main" id="{EF7BD876-4A2E-9E5D-4061-42C3745BB16C}"/>
                </a:ext>
              </a:extLst>
            </p:cNvPr>
            <p:cNvSpPr/>
            <p:nvPr/>
          </p:nvSpPr>
          <p:spPr>
            <a:xfrm>
              <a:off x="0" y="0"/>
              <a:ext cx="3493008" cy="749808"/>
            </a:xfrm>
            <a:prstGeom prst="roundRect">
              <a:avLst>
                <a:gd name="adj" fmla="val 19048"/>
              </a:avLst>
            </a:prstGeom>
            <a:solidFill>
              <a:srgbClr val="203C66"/>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49" name="Text 28">
              <a:extLst>
                <a:ext uri="{FF2B5EF4-FFF2-40B4-BE49-F238E27FC236}">
                  <a16:creationId xmlns:a16="http://schemas.microsoft.com/office/drawing/2014/main" id="{F1F33F90-2080-D190-D2E3-99A54EF0E664}"/>
                </a:ext>
              </a:extLst>
            </p:cNvPr>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Advance care planning</a:t>
              </a:r>
              <a:endParaRPr lang="en-US" sz="1100"/>
            </a:p>
          </p:txBody>
        </p:sp>
      </p:grpSp>
      <p:grpSp>
        <p:nvGrpSpPr>
          <p:cNvPr id="51" name="Group 50">
            <a:extLst>
              <a:ext uri="{FF2B5EF4-FFF2-40B4-BE49-F238E27FC236}">
                <a16:creationId xmlns:a16="http://schemas.microsoft.com/office/drawing/2014/main" id="{3EDC7510-664D-30CE-62B3-2DF0C8AB6CF6}"/>
              </a:ext>
            </a:extLst>
          </p:cNvPr>
          <p:cNvGrpSpPr/>
          <p:nvPr/>
        </p:nvGrpSpPr>
        <p:grpSpPr>
          <a:xfrm>
            <a:off x="8321040" y="3163824"/>
            <a:ext cx="3493008" cy="749808"/>
            <a:chOff x="0" y="0"/>
            <a:chExt cx="3493008" cy="749808"/>
          </a:xfrm>
        </p:grpSpPr>
        <p:sp>
          <p:nvSpPr>
            <p:cNvPr id="52" name="Shape 27">
              <a:extLst>
                <a:ext uri="{FF2B5EF4-FFF2-40B4-BE49-F238E27FC236}">
                  <a16:creationId xmlns:a16="http://schemas.microsoft.com/office/drawing/2014/main" id="{AF706163-64EE-DA51-67B1-7C151F27C2A1}"/>
                </a:ext>
              </a:extLst>
            </p:cNvPr>
            <p:cNvSpPr/>
            <p:nvPr/>
          </p:nvSpPr>
          <p:spPr>
            <a:xfrm>
              <a:off x="0" y="0"/>
              <a:ext cx="3493008" cy="749808"/>
            </a:xfrm>
            <a:prstGeom prst="roundRect">
              <a:avLst>
                <a:gd name="adj" fmla="val 19048"/>
              </a:avLst>
            </a:prstGeom>
            <a:solidFill>
              <a:srgbClr val="203C66"/>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53" name="Text 28">
              <a:extLst>
                <a:ext uri="{FF2B5EF4-FFF2-40B4-BE49-F238E27FC236}">
                  <a16:creationId xmlns:a16="http://schemas.microsoft.com/office/drawing/2014/main" id="{D1B35E23-CB04-BA1D-0816-7BD5FFFCFDFB}"/>
                </a:ext>
              </a:extLst>
            </p:cNvPr>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Legal assistance</a:t>
              </a:r>
              <a:endParaRPr lang="en-US" sz="1100"/>
            </a:p>
          </p:txBody>
        </p:sp>
      </p:grpSp>
      <p:grpSp>
        <p:nvGrpSpPr>
          <p:cNvPr id="57" name="Group 56">
            <a:extLst>
              <a:ext uri="{FF2B5EF4-FFF2-40B4-BE49-F238E27FC236}">
                <a16:creationId xmlns:a16="http://schemas.microsoft.com/office/drawing/2014/main" id="{4BBF3F6C-628B-DE13-395D-A7C15C2F931B}"/>
              </a:ext>
            </a:extLst>
          </p:cNvPr>
          <p:cNvGrpSpPr/>
          <p:nvPr/>
        </p:nvGrpSpPr>
        <p:grpSpPr>
          <a:xfrm>
            <a:off x="4480560" y="5047488"/>
            <a:ext cx="3493008" cy="749808"/>
            <a:chOff x="0" y="0"/>
            <a:chExt cx="3493008" cy="749808"/>
          </a:xfrm>
          <a:solidFill>
            <a:srgbClr val="5FD7ED"/>
          </a:solidFill>
        </p:grpSpPr>
        <p:sp>
          <p:nvSpPr>
            <p:cNvPr id="58" name="Shape 27">
              <a:extLst>
                <a:ext uri="{FF2B5EF4-FFF2-40B4-BE49-F238E27FC236}">
                  <a16:creationId xmlns:a16="http://schemas.microsoft.com/office/drawing/2014/main" id="{986C22E8-36BE-18AF-1B0E-039378564732}"/>
                </a:ext>
              </a:extLst>
            </p:cNvPr>
            <p:cNvSpPr/>
            <p:nvPr/>
          </p:nvSpPr>
          <p:spPr>
            <a:xfrm>
              <a:off x="0" y="0"/>
              <a:ext cx="3493008" cy="749808"/>
            </a:xfrm>
            <a:prstGeom prst="roundRect">
              <a:avLst>
                <a:gd name="adj" fmla="val 19048"/>
              </a:avLst>
            </a:prstGeom>
            <a:grpFill/>
            <a:ln w="12700">
              <a:noFill/>
              <a:prstDash val="solid"/>
            </a:ln>
            <a:effectLst>
              <a:outerShdw blurRad="12700" dist="12700" dir="2700000" algn="bl" rotWithShape="0">
                <a:srgbClr val="000000">
                  <a:alpha val="12000"/>
                </a:srgbClr>
              </a:outerShdw>
            </a:effectLst>
          </p:spPr>
          <p:txBody>
            <a:bodyPr/>
            <a:lstStyle/>
            <a:p>
              <a:endParaRPr/>
            </a:p>
          </p:txBody>
        </p:sp>
        <p:sp>
          <p:nvSpPr>
            <p:cNvPr id="59" name="Text 28">
              <a:extLst>
                <a:ext uri="{FF2B5EF4-FFF2-40B4-BE49-F238E27FC236}">
                  <a16:creationId xmlns:a16="http://schemas.microsoft.com/office/drawing/2014/main" id="{3CF997CF-C087-9E9F-6E61-FEA5F0ABFE3B}"/>
                </a:ext>
              </a:extLst>
            </p:cNvPr>
            <p:cNvSpPr/>
            <p:nvPr/>
          </p:nvSpPr>
          <p:spPr>
            <a:xfrm>
              <a:off x="73152" y="54864"/>
              <a:ext cx="3346703" cy="640080"/>
            </a:xfrm>
            <a:prstGeom prst="rect">
              <a:avLst/>
            </a:prstGeom>
            <a:grpFill/>
            <a:ln>
              <a:noFill/>
            </a:ln>
          </p:spPr>
          <p:txBody>
            <a:bodyPr wrap="square" lIns="118872" tIns="27432" rIns="118872" bIns="27432" rtlCol="0" anchor="ctr"/>
            <a:lstStyle/>
            <a:p>
              <a:pPr marL="0" indent="0" algn="ctr">
                <a:buNone/>
              </a:pPr>
              <a:r>
                <a:rPr lang="en-US" sz="1700" b="1" dirty="0">
                  <a:solidFill>
                    <a:srgbClr val="FFFFFF"/>
                  </a:solidFill>
                </a:rPr>
                <a:t>Health and recreation facilities</a:t>
              </a:r>
              <a:endParaRPr lang="en-US" sz="1100" dirty="0"/>
            </a:p>
          </p:txBody>
        </p:sp>
      </p:grpSp>
      <p:grpSp>
        <p:nvGrpSpPr>
          <p:cNvPr id="67" name="Group 66">
            <a:extLst>
              <a:ext uri="{FF2B5EF4-FFF2-40B4-BE49-F238E27FC236}">
                <a16:creationId xmlns:a16="http://schemas.microsoft.com/office/drawing/2014/main" id="{B6D2CF6B-9BCE-552C-CF3A-F35E5A4C4586}"/>
              </a:ext>
            </a:extLst>
          </p:cNvPr>
          <p:cNvGrpSpPr/>
          <p:nvPr/>
        </p:nvGrpSpPr>
        <p:grpSpPr>
          <a:xfrm>
            <a:off x="8321040" y="4105656"/>
            <a:ext cx="3493008" cy="749808"/>
            <a:chOff x="0" y="0"/>
            <a:chExt cx="3493008" cy="749808"/>
          </a:xfrm>
        </p:grpSpPr>
        <p:sp>
          <p:nvSpPr>
            <p:cNvPr id="68" name="Shape 27">
              <a:extLst>
                <a:ext uri="{FF2B5EF4-FFF2-40B4-BE49-F238E27FC236}">
                  <a16:creationId xmlns:a16="http://schemas.microsoft.com/office/drawing/2014/main" id="{AEC9A68E-8318-68E7-64B4-87FEFBF1D101}"/>
                </a:ext>
              </a:extLst>
            </p:cNvPr>
            <p:cNvSpPr/>
            <p:nvPr/>
          </p:nvSpPr>
          <p:spPr>
            <a:xfrm>
              <a:off x="0" y="0"/>
              <a:ext cx="3493008" cy="749808"/>
            </a:xfrm>
            <a:prstGeom prst="roundRect">
              <a:avLst>
                <a:gd name="adj" fmla="val 19048"/>
              </a:avLst>
            </a:prstGeom>
            <a:solidFill>
              <a:srgbClr val="203C66"/>
            </a:solidFill>
            <a:ln w="12700">
              <a:noFill/>
              <a:prstDash val="solid"/>
            </a:ln>
            <a:effectLst>
              <a:outerShdw blurRad="12700" dist="12700" dir="2700000" algn="bl" rotWithShape="0">
                <a:srgbClr val="000000">
                  <a:alpha val="12000"/>
                </a:srgbClr>
              </a:outerShdw>
            </a:effectLst>
          </p:spPr>
          <p:txBody>
            <a:bodyPr/>
            <a:lstStyle/>
            <a:p>
              <a:endParaRPr/>
            </a:p>
          </p:txBody>
        </p:sp>
        <p:sp>
          <p:nvSpPr>
            <p:cNvPr id="69" name="Text 28">
              <a:extLst>
                <a:ext uri="{FF2B5EF4-FFF2-40B4-BE49-F238E27FC236}">
                  <a16:creationId xmlns:a16="http://schemas.microsoft.com/office/drawing/2014/main" id="{28BDEC22-E4EF-73C2-D8C7-899029B199C6}"/>
                </a:ext>
              </a:extLst>
            </p:cNvPr>
            <p:cNvSpPr/>
            <p:nvPr/>
          </p:nvSpPr>
          <p:spPr>
            <a:xfrm>
              <a:off x="73152" y="54864"/>
              <a:ext cx="3346703" cy="640080"/>
            </a:xfrm>
            <a:prstGeom prst="rect">
              <a:avLst/>
            </a:prstGeom>
            <a:noFill/>
            <a:ln>
              <a:noFill/>
            </a:ln>
          </p:spPr>
          <p:txBody>
            <a:bodyPr wrap="square" lIns="118872" tIns="27432" rIns="118872" bIns="27432" rtlCol="0" anchor="ctr"/>
            <a:lstStyle/>
            <a:p>
              <a:pPr marL="0" indent="0" algn="ctr">
                <a:buNone/>
              </a:pPr>
              <a:r>
                <a:rPr lang="en-US" sz="1700" b="1">
                  <a:solidFill>
                    <a:srgbClr val="FFFFFF"/>
                  </a:solidFill>
                </a:rPr>
                <a:t>Long-term care</a:t>
              </a:r>
              <a:endParaRPr lang="en-US" sz="1100"/>
            </a:p>
          </p:txBody>
        </p:sp>
      </p:grpSp>
      <p:sp>
        <p:nvSpPr>
          <p:cNvPr id="70" name="TextBox 69"/>
          <p:cNvSpPr txBox="1"/>
          <p:nvPr/>
        </p:nvSpPr>
        <p:spPr>
          <a:xfrm>
            <a:off x="640080" y="1755648"/>
            <a:ext cx="3493008" cy="292608"/>
          </a:xfrm>
          <a:prstGeom prst="rect">
            <a:avLst/>
          </a:prstGeom>
          <a:noFill/>
        </p:spPr>
        <p:txBody>
          <a:bodyPr wrap="square" lIns="118872" tIns="27432" rIns="118872" bIns="27432" anchor="ctr">
            <a:spAutoFit/>
          </a:bodyPr>
          <a:lstStyle/>
          <a:p>
            <a:pPr algn="ctr"/>
            <a:r>
              <a:rPr sz="1400" b="1">
                <a:solidFill>
                  <a:srgbClr val="17365D"/>
                </a:solidFill>
              </a:rPr>
              <a:t>DAILY LIVING</a:t>
            </a:r>
          </a:p>
        </p:txBody>
      </p:sp>
      <p:sp>
        <p:nvSpPr>
          <p:cNvPr id="71" name="TextBox 70"/>
          <p:cNvSpPr txBox="1"/>
          <p:nvPr/>
        </p:nvSpPr>
        <p:spPr>
          <a:xfrm>
            <a:off x="4480560" y="1755648"/>
            <a:ext cx="3493008" cy="292608"/>
          </a:xfrm>
          <a:prstGeom prst="rect">
            <a:avLst/>
          </a:prstGeom>
          <a:noFill/>
        </p:spPr>
        <p:txBody>
          <a:bodyPr wrap="square" lIns="118872" tIns="27432" rIns="118872" bIns="27432" anchor="ctr">
            <a:spAutoFit/>
          </a:bodyPr>
          <a:lstStyle/>
          <a:p>
            <a:pPr algn="ctr"/>
            <a:r>
              <a:rPr sz="1400" b="1">
                <a:solidFill>
                  <a:srgbClr val="17365D"/>
                </a:solidFill>
              </a:rPr>
              <a:t>CARE &amp; CONNECTION</a:t>
            </a:r>
          </a:p>
        </p:txBody>
      </p:sp>
      <p:sp>
        <p:nvSpPr>
          <p:cNvPr id="72" name="TextBox 71"/>
          <p:cNvSpPr txBox="1"/>
          <p:nvPr/>
        </p:nvSpPr>
        <p:spPr>
          <a:xfrm>
            <a:off x="8321040" y="1755648"/>
            <a:ext cx="3493008" cy="292608"/>
          </a:xfrm>
          <a:prstGeom prst="rect">
            <a:avLst/>
          </a:prstGeom>
          <a:noFill/>
        </p:spPr>
        <p:txBody>
          <a:bodyPr wrap="square" lIns="118872" tIns="27432" rIns="118872" bIns="27432" anchor="ctr">
            <a:spAutoFit/>
          </a:bodyPr>
          <a:lstStyle/>
          <a:p>
            <a:pPr algn="ctr"/>
            <a:r>
              <a:rPr sz="1400" b="1">
                <a:solidFill>
                  <a:srgbClr val="17365D"/>
                </a:solidFill>
              </a:rPr>
              <a:t>GUIDANCE &amp; PLANNING</a:t>
            </a:r>
          </a:p>
        </p:txBody>
      </p:sp>
      <p:sp>
        <p:nvSpPr>
          <p:cNvPr id="73" name="TextBox 72"/>
          <p:cNvSpPr txBox="1"/>
          <p:nvPr/>
        </p:nvSpPr>
        <p:spPr>
          <a:xfrm>
            <a:off x="713232" y="6144768"/>
            <a:ext cx="10789920" cy="274320"/>
          </a:xfrm>
          <a:prstGeom prst="rect">
            <a:avLst/>
          </a:prstGeom>
          <a:noFill/>
        </p:spPr>
        <p:txBody>
          <a:bodyPr wrap="square" lIns="118872" tIns="27432" rIns="118872" bIns="27432" anchor="ctr">
            <a:spAutoFit/>
          </a:bodyPr>
          <a:lstStyle/>
          <a:p>
            <a:pPr algn="ctr"/>
            <a:r>
              <a:rPr sz="1200" b="0">
                <a:solidFill>
                  <a:srgbClr val="5E6D79"/>
                </a:solidFill>
              </a:rPr>
              <a:t>Confirm local availability, eligibility and cost before making a referral.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0" tIns="0" rIns="0" bIns="0" rtlCol="0" anchor="ctr"/>
          <a:lstStyle/>
          <a:p>
            <a:pPr marL="0" indent="0">
              <a:buNone/>
            </a:pPr>
            <a:r>
              <a:rPr lang="en-US" sz="2600" b="1" dirty="0">
                <a:solidFill>
                  <a:srgbClr val="17365D"/>
                </a:solidFill>
              </a:rPr>
              <a:t>5 Ways Faith Communities Can S.E.R.V.E</a:t>
            </a:r>
            <a:endParaRPr lang="en-US" sz="2600" dirty="0"/>
          </a:p>
        </p:txBody>
      </p:sp>
      <p:sp>
        <p:nvSpPr>
          <p:cNvPr id="3" name="Text 1"/>
          <p:cNvSpPr/>
          <p:nvPr/>
        </p:nvSpPr>
        <p:spPr>
          <a:xfrm>
            <a:off x="566928" y="1024128"/>
            <a:ext cx="10789920" cy="320040"/>
          </a:xfrm>
          <a:prstGeom prst="rect">
            <a:avLst/>
          </a:prstGeom>
          <a:noFill/>
          <a:ln/>
        </p:spPr>
        <p:txBody>
          <a:bodyPr wrap="square" lIns="0" tIns="0" rIns="0" bIns="0" rtlCol="0" anchor="ctr"/>
          <a:lstStyle/>
          <a:p>
            <a:pPr marL="0" indent="0">
              <a:buNone/>
            </a:pPr>
            <a:endParaRPr lang="en-US" sz="1300" dirty="0"/>
          </a:p>
        </p:txBody>
      </p:sp>
      <p:pic>
        <p:nvPicPr>
          <p:cNvPr id="4" name="Image 0" descr="/mnt/data/2a7206aa0c.png"/>
          <p:cNvPicPr>
            <a:picLocks noChangeAspect="1"/>
          </p:cNvPicPr>
          <p:nvPr/>
        </p:nvPicPr>
        <p:blipFill>
          <a:blip r:embed="rId3"/>
          <a:srcRect l="15705" r="15705"/>
          <a:stretch/>
        </p:blipFill>
        <p:spPr>
          <a:xfrm>
            <a:off x="594360" y="1371600"/>
            <a:ext cx="4892040" cy="4754880"/>
          </a:xfrm>
          <a:prstGeom prst="rect">
            <a:avLst/>
          </a:prstGeom>
        </p:spPr>
      </p:pic>
      <p:grpSp>
        <p:nvGrpSpPr>
          <p:cNvPr id="20" name="Group 19">
            <a:extLst>
              <a:ext uri="{FF2B5EF4-FFF2-40B4-BE49-F238E27FC236}">
                <a16:creationId xmlns:a16="http://schemas.microsoft.com/office/drawing/2014/main" id="{588FA76A-C6B1-0ACF-0592-A038F34CE7BC}"/>
              </a:ext>
            </a:extLst>
          </p:cNvPr>
          <p:cNvGrpSpPr/>
          <p:nvPr/>
        </p:nvGrpSpPr>
        <p:grpSpPr>
          <a:xfrm>
            <a:off x="5806440" y="1389888"/>
            <a:ext cx="5791200" cy="749808"/>
            <a:chOff x="5806440" y="1389888"/>
            <a:chExt cx="5791200" cy="749808"/>
          </a:xfrm>
        </p:grpSpPr>
        <p:sp>
          <p:nvSpPr>
            <p:cNvPr id="5" name="Shape 2"/>
            <p:cNvSpPr/>
            <p:nvPr/>
          </p:nvSpPr>
          <p:spPr>
            <a:xfrm>
              <a:off x="5806440" y="1389888"/>
              <a:ext cx="5791200" cy="749808"/>
            </a:xfrm>
            <a:prstGeom prst="roundRect">
              <a:avLst>
                <a:gd name="adj" fmla="val 6098"/>
              </a:avLst>
            </a:prstGeom>
            <a:solidFill>
              <a:srgbClr val="FFFFFF"/>
            </a:solidFill>
            <a:ln w="12700">
              <a:solidFill>
                <a:srgbClr val="D7E3EA"/>
              </a:solidFill>
              <a:prstDash val="solid"/>
            </a:ln>
          </p:spPr>
          <p:txBody>
            <a:bodyPr/>
            <a:lstStyle/>
            <a:p>
              <a:endParaRPr/>
            </a:p>
          </p:txBody>
        </p:sp>
        <p:sp>
          <p:nvSpPr>
            <p:cNvPr id="6" name="Text 3"/>
            <p:cNvSpPr/>
            <p:nvPr/>
          </p:nvSpPr>
          <p:spPr>
            <a:xfrm>
              <a:off x="5989320" y="1581912"/>
              <a:ext cx="914400" cy="274320"/>
            </a:xfrm>
            <a:prstGeom prst="rect">
              <a:avLst/>
            </a:prstGeom>
            <a:noFill/>
            <a:ln/>
          </p:spPr>
          <p:txBody>
            <a:bodyPr wrap="square" lIns="0" tIns="0" rIns="0" bIns="0" rtlCol="0" anchor="ctr"/>
            <a:lstStyle/>
            <a:p>
              <a:pPr marL="0" indent="0">
                <a:buNone/>
              </a:pPr>
              <a:r>
                <a:rPr lang="en-US" sz="1600" b="1" dirty="0">
                  <a:solidFill>
                    <a:srgbClr val="56A0D2"/>
                  </a:solidFill>
                </a:rPr>
                <a:t>SUPPORT</a:t>
              </a:r>
              <a:endParaRPr lang="en-US" sz="1600" dirty="0"/>
            </a:p>
          </p:txBody>
        </p:sp>
        <p:sp>
          <p:nvSpPr>
            <p:cNvPr id="7" name="Text 4"/>
            <p:cNvSpPr/>
            <p:nvPr/>
          </p:nvSpPr>
          <p:spPr>
            <a:xfrm>
              <a:off x="7223760" y="1548294"/>
              <a:ext cx="4005072" cy="393192"/>
            </a:xfrm>
            <a:prstGeom prst="rect">
              <a:avLst/>
            </a:prstGeom>
            <a:noFill/>
            <a:ln/>
          </p:spPr>
          <p:txBody>
            <a:bodyPr wrap="square" lIns="0" tIns="0" rIns="0" bIns="0" rtlCol="0" anchor="ctr">
              <a:noAutofit/>
            </a:bodyPr>
            <a:lstStyle/>
            <a:p>
              <a:pPr marL="0" indent="0">
                <a:buNone/>
              </a:pPr>
              <a:r>
                <a:rPr lang="en-US" sz="1400" dirty="0">
                  <a:solidFill>
                    <a:srgbClr val="243746"/>
                  </a:solidFill>
                </a:rPr>
                <a:t>Check in after hospitalization; recognize isolation, caregiver strain and practical barriers.</a:t>
              </a:r>
              <a:endParaRPr lang="en-US" sz="1400" dirty="0"/>
            </a:p>
          </p:txBody>
        </p:sp>
      </p:grpSp>
      <p:grpSp>
        <p:nvGrpSpPr>
          <p:cNvPr id="21" name="Group 20">
            <a:extLst>
              <a:ext uri="{FF2B5EF4-FFF2-40B4-BE49-F238E27FC236}">
                <a16:creationId xmlns:a16="http://schemas.microsoft.com/office/drawing/2014/main" id="{3DEC2204-E7E4-B001-99C3-67058B17A3B3}"/>
              </a:ext>
            </a:extLst>
          </p:cNvPr>
          <p:cNvGrpSpPr/>
          <p:nvPr/>
        </p:nvGrpSpPr>
        <p:grpSpPr>
          <a:xfrm>
            <a:off x="5806440" y="2322576"/>
            <a:ext cx="5791200" cy="749808"/>
            <a:chOff x="5806440" y="2322576"/>
            <a:chExt cx="5791200" cy="749808"/>
          </a:xfrm>
        </p:grpSpPr>
        <p:sp>
          <p:nvSpPr>
            <p:cNvPr id="8" name="Shape 5"/>
            <p:cNvSpPr/>
            <p:nvPr/>
          </p:nvSpPr>
          <p:spPr>
            <a:xfrm>
              <a:off x="5806440" y="2322576"/>
              <a:ext cx="5791200" cy="749808"/>
            </a:xfrm>
            <a:prstGeom prst="roundRect">
              <a:avLst>
                <a:gd name="adj" fmla="val 6098"/>
              </a:avLst>
            </a:prstGeom>
            <a:solidFill>
              <a:srgbClr val="F1F7FA"/>
            </a:solidFill>
            <a:ln w="12700">
              <a:solidFill>
                <a:srgbClr val="D7E3EA"/>
              </a:solidFill>
              <a:prstDash val="solid"/>
            </a:ln>
          </p:spPr>
          <p:txBody>
            <a:bodyPr/>
            <a:lstStyle/>
            <a:p>
              <a:endParaRPr/>
            </a:p>
          </p:txBody>
        </p:sp>
        <p:sp>
          <p:nvSpPr>
            <p:cNvPr id="9" name="Text 6"/>
            <p:cNvSpPr/>
            <p:nvPr/>
          </p:nvSpPr>
          <p:spPr>
            <a:xfrm>
              <a:off x="5989320" y="2514600"/>
              <a:ext cx="914400" cy="274320"/>
            </a:xfrm>
            <a:prstGeom prst="rect">
              <a:avLst/>
            </a:prstGeom>
            <a:noFill/>
            <a:ln/>
          </p:spPr>
          <p:txBody>
            <a:bodyPr wrap="square" lIns="0" tIns="0" rIns="0" bIns="0" rtlCol="0" anchor="ctr"/>
            <a:lstStyle/>
            <a:p>
              <a:pPr marL="0" indent="0">
                <a:buNone/>
              </a:pPr>
              <a:r>
                <a:rPr lang="en-US" sz="1600" b="1" dirty="0">
                  <a:solidFill>
                    <a:srgbClr val="2A7F86"/>
                  </a:solidFill>
                </a:rPr>
                <a:t>EDUCATE</a:t>
              </a:r>
              <a:endParaRPr lang="en-US" sz="1600" dirty="0"/>
            </a:p>
          </p:txBody>
        </p:sp>
        <p:sp>
          <p:nvSpPr>
            <p:cNvPr id="10" name="Text 7"/>
            <p:cNvSpPr/>
            <p:nvPr/>
          </p:nvSpPr>
          <p:spPr>
            <a:xfrm>
              <a:off x="7248144" y="2459736"/>
              <a:ext cx="4005072" cy="393192"/>
            </a:xfrm>
            <a:prstGeom prst="rect">
              <a:avLst/>
            </a:prstGeom>
            <a:noFill/>
            <a:ln/>
          </p:spPr>
          <p:txBody>
            <a:bodyPr wrap="square" lIns="0" tIns="0" rIns="0" bIns="0" rtlCol="0" anchor="ctr">
              <a:noAutofit/>
            </a:bodyPr>
            <a:lstStyle/>
            <a:p>
              <a:pPr marL="0" indent="0">
                <a:buNone/>
              </a:pPr>
              <a:r>
                <a:rPr lang="en-US" sz="1400" dirty="0">
                  <a:solidFill>
                    <a:srgbClr val="243746"/>
                  </a:solidFill>
                </a:rPr>
                <a:t>Host short, plain-language sessions with qualified health and community partners.</a:t>
              </a:r>
              <a:endParaRPr lang="en-US" sz="1400" dirty="0"/>
            </a:p>
          </p:txBody>
        </p:sp>
      </p:grpSp>
      <p:grpSp>
        <p:nvGrpSpPr>
          <p:cNvPr id="22" name="Group 21">
            <a:extLst>
              <a:ext uri="{FF2B5EF4-FFF2-40B4-BE49-F238E27FC236}">
                <a16:creationId xmlns:a16="http://schemas.microsoft.com/office/drawing/2014/main" id="{4F1F3BF5-2B47-5606-AB12-C21672B6FFF9}"/>
              </a:ext>
            </a:extLst>
          </p:cNvPr>
          <p:cNvGrpSpPr/>
          <p:nvPr/>
        </p:nvGrpSpPr>
        <p:grpSpPr>
          <a:xfrm>
            <a:off x="5806439" y="3255264"/>
            <a:ext cx="5791199" cy="749808"/>
            <a:chOff x="5806439" y="3255264"/>
            <a:chExt cx="5791199" cy="749808"/>
          </a:xfrm>
        </p:grpSpPr>
        <p:sp>
          <p:nvSpPr>
            <p:cNvPr id="11" name="Shape 8"/>
            <p:cNvSpPr/>
            <p:nvPr/>
          </p:nvSpPr>
          <p:spPr>
            <a:xfrm>
              <a:off x="5806439" y="3255264"/>
              <a:ext cx="5791199" cy="749808"/>
            </a:xfrm>
            <a:prstGeom prst="roundRect">
              <a:avLst>
                <a:gd name="adj" fmla="val 6098"/>
              </a:avLst>
            </a:prstGeom>
            <a:solidFill>
              <a:srgbClr val="FFFFFF"/>
            </a:solidFill>
            <a:ln w="12700">
              <a:solidFill>
                <a:srgbClr val="D7E3EA"/>
              </a:solidFill>
              <a:prstDash val="solid"/>
            </a:ln>
          </p:spPr>
          <p:txBody>
            <a:bodyPr/>
            <a:lstStyle/>
            <a:p>
              <a:endParaRPr/>
            </a:p>
          </p:txBody>
        </p:sp>
        <p:sp>
          <p:nvSpPr>
            <p:cNvPr id="12" name="Text 9"/>
            <p:cNvSpPr/>
            <p:nvPr/>
          </p:nvSpPr>
          <p:spPr>
            <a:xfrm>
              <a:off x="5989320" y="3447288"/>
              <a:ext cx="914400" cy="274320"/>
            </a:xfrm>
            <a:prstGeom prst="rect">
              <a:avLst/>
            </a:prstGeom>
            <a:noFill/>
            <a:ln/>
          </p:spPr>
          <p:txBody>
            <a:bodyPr wrap="square" lIns="0" tIns="0" rIns="0" bIns="0" rtlCol="0" anchor="ctr"/>
            <a:lstStyle/>
            <a:p>
              <a:pPr marL="0" indent="0">
                <a:buNone/>
              </a:pPr>
              <a:r>
                <a:rPr lang="en-US" sz="1600" b="1" dirty="0">
                  <a:solidFill>
                    <a:srgbClr val="D9A441"/>
                  </a:solidFill>
                </a:rPr>
                <a:t>REFER</a:t>
              </a:r>
              <a:endParaRPr lang="en-US" sz="1600" dirty="0"/>
            </a:p>
          </p:txBody>
        </p:sp>
        <p:sp>
          <p:nvSpPr>
            <p:cNvPr id="13" name="Text 10"/>
            <p:cNvSpPr/>
            <p:nvPr/>
          </p:nvSpPr>
          <p:spPr>
            <a:xfrm>
              <a:off x="7198656" y="3392424"/>
              <a:ext cx="4398982" cy="393192"/>
            </a:xfrm>
            <a:prstGeom prst="rect">
              <a:avLst/>
            </a:prstGeom>
            <a:noFill/>
            <a:ln/>
          </p:spPr>
          <p:txBody>
            <a:bodyPr wrap="square" lIns="0" tIns="0" rIns="0" bIns="0" rtlCol="0" anchor="ctr">
              <a:noAutofit/>
            </a:bodyPr>
            <a:lstStyle/>
            <a:p>
              <a:pPr marL="0" indent="0">
                <a:buNone/>
              </a:pPr>
              <a:r>
                <a:rPr lang="en-US" sz="1400" dirty="0">
                  <a:solidFill>
                    <a:srgbClr val="243746"/>
                  </a:solidFill>
                </a:rPr>
                <a:t>Maintain a current referral list for food, housing transportation, respite, aging and mental-health services.</a:t>
              </a:r>
              <a:endParaRPr lang="en-US" sz="1400" dirty="0"/>
            </a:p>
          </p:txBody>
        </p:sp>
      </p:grpSp>
      <p:grpSp>
        <p:nvGrpSpPr>
          <p:cNvPr id="23" name="Group 22">
            <a:extLst>
              <a:ext uri="{FF2B5EF4-FFF2-40B4-BE49-F238E27FC236}">
                <a16:creationId xmlns:a16="http://schemas.microsoft.com/office/drawing/2014/main" id="{385FF26A-6BAE-51CA-524D-2FBA0036BF6C}"/>
              </a:ext>
            </a:extLst>
          </p:cNvPr>
          <p:cNvGrpSpPr/>
          <p:nvPr/>
        </p:nvGrpSpPr>
        <p:grpSpPr>
          <a:xfrm>
            <a:off x="5806440" y="4187952"/>
            <a:ext cx="5791198" cy="749808"/>
            <a:chOff x="5806440" y="4187952"/>
            <a:chExt cx="5791198" cy="749808"/>
          </a:xfrm>
        </p:grpSpPr>
        <p:sp>
          <p:nvSpPr>
            <p:cNvPr id="14" name="Shape 11"/>
            <p:cNvSpPr/>
            <p:nvPr/>
          </p:nvSpPr>
          <p:spPr>
            <a:xfrm>
              <a:off x="5806440" y="4187952"/>
              <a:ext cx="5791198" cy="749808"/>
            </a:xfrm>
            <a:prstGeom prst="roundRect">
              <a:avLst>
                <a:gd name="adj" fmla="val 6098"/>
              </a:avLst>
            </a:prstGeom>
            <a:solidFill>
              <a:srgbClr val="F1F7FA"/>
            </a:solidFill>
            <a:ln w="12700">
              <a:solidFill>
                <a:srgbClr val="D7E3EA"/>
              </a:solidFill>
              <a:prstDash val="solid"/>
            </a:ln>
          </p:spPr>
          <p:txBody>
            <a:bodyPr/>
            <a:lstStyle/>
            <a:p>
              <a:endParaRPr/>
            </a:p>
          </p:txBody>
        </p:sp>
        <p:sp>
          <p:nvSpPr>
            <p:cNvPr id="15" name="Text 12"/>
            <p:cNvSpPr/>
            <p:nvPr/>
          </p:nvSpPr>
          <p:spPr>
            <a:xfrm>
              <a:off x="5926926" y="4391810"/>
              <a:ext cx="1258824" cy="274320"/>
            </a:xfrm>
            <a:prstGeom prst="rect">
              <a:avLst/>
            </a:prstGeom>
            <a:noFill/>
            <a:ln/>
          </p:spPr>
          <p:txBody>
            <a:bodyPr wrap="square" lIns="0" tIns="0" rIns="0" bIns="0" rtlCol="0" anchor="ctr"/>
            <a:lstStyle/>
            <a:p>
              <a:pPr marL="0" indent="0">
                <a:buNone/>
              </a:pPr>
              <a:r>
                <a:rPr lang="en-US" sz="1600" b="1" dirty="0">
                  <a:solidFill>
                    <a:srgbClr val="C65D4B"/>
                  </a:solidFill>
                </a:rPr>
                <a:t>VISIT</a:t>
              </a:r>
              <a:endParaRPr lang="en-US" sz="1600" dirty="0"/>
            </a:p>
          </p:txBody>
        </p:sp>
        <p:sp>
          <p:nvSpPr>
            <p:cNvPr id="16" name="Text 13"/>
            <p:cNvSpPr/>
            <p:nvPr/>
          </p:nvSpPr>
          <p:spPr>
            <a:xfrm>
              <a:off x="7198656" y="4310051"/>
              <a:ext cx="4005072" cy="393192"/>
            </a:xfrm>
            <a:prstGeom prst="rect">
              <a:avLst/>
            </a:prstGeom>
            <a:noFill/>
            <a:ln/>
          </p:spPr>
          <p:txBody>
            <a:bodyPr wrap="square" lIns="0" tIns="0" rIns="0" bIns="0" rtlCol="0" anchor="ctr">
              <a:noAutofit/>
            </a:bodyPr>
            <a:lstStyle/>
            <a:p>
              <a:pPr marL="0" indent="0">
                <a:buNone/>
              </a:pPr>
              <a:r>
                <a:rPr lang="en-US" sz="1400" dirty="0">
                  <a:solidFill>
                    <a:srgbClr val="243746"/>
                  </a:solidFill>
                </a:rPr>
                <a:t>Offer calls, visits, meal trains, rides, technology help and appointment support within clear boundaries.</a:t>
              </a:r>
              <a:endParaRPr lang="en-US" sz="1400" dirty="0"/>
            </a:p>
          </p:txBody>
        </p:sp>
      </p:grpSp>
      <p:grpSp>
        <p:nvGrpSpPr>
          <p:cNvPr id="24" name="Group 23">
            <a:extLst>
              <a:ext uri="{FF2B5EF4-FFF2-40B4-BE49-F238E27FC236}">
                <a16:creationId xmlns:a16="http://schemas.microsoft.com/office/drawing/2014/main" id="{A4DD4691-C2BD-41D5-003B-E73F49BDBD9B}"/>
              </a:ext>
            </a:extLst>
          </p:cNvPr>
          <p:cNvGrpSpPr/>
          <p:nvPr/>
        </p:nvGrpSpPr>
        <p:grpSpPr>
          <a:xfrm>
            <a:off x="5806440" y="5120640"/>
            <a:ext cx="5791198" cy="749808"/>
            <a:chOff x="5806440" y="5120640"/>
            <a:chExt cx="5791198" cy="749808"/>
          </a:xfrm>
        </p:grpSpPr>
        <p:sp>
          <p:nvSpPr>
            <p:cNvPr id="17" name="Shape 14"/>
            <p:cNvSpPr/>
            <p:nvPr/>
          </p:nvSpPr>
          <p:spPr>
            <a:xfrm>
              <a:off x="5806440" y="5120640"/>
              <a:ext cx="5791198" cy="749808"/>
            </a:xfrm>
            <a:prstGeom prst="roundRect">
              <a:avLst>
                <a:gd name="adj" fmla="val 6098"/>
              </a:avLst>
            </a:prstGeom>
            <a:solidFill>
              <a:srgbClr val="FFFFFF"/>
            </a:solidFill>
            <a:ln w="12700">
              <a:solidFill>
                <a:srgbClr val="D7E3EA"/>
              </a:solidFill>
              <a:prstDash val="solid"/>
            </a:ln>
          </p:spPr>
          <p:txBody>
            <a:bodyPr/>
            <a:lstStyle/>
            <a:p>
              <a:endParaRPr/>
            </a:p>
          </p:txBody>
        </p:sp>
        <p:sp>
          <p:nvSpPr>
            <p:cNvPr id="18" name="Text 15"/>
            <p:cNvSpPr/>
            <p:nvPr/>
          </p:nvSpPr>
          <p:spPr>
            <a:xfrm>
              <a:off x="5989320" y="5312664"/>
              <a:ext cx="914400" cy="274320"/>
            </a:xfrm>
            <a:prstGeom prst="rect">
              <a:avLst/>
            </a:prstGeom>
            <a:noFill/>
            <a:ln/>
          </p:spPr>
          <p:txBody>
            <a:bodyPr wrap="square" lIns="0" tIns="0" rIns="0" bIns="0" rtlCol="0" anchor="ctr"/>
            <a:lstStyle/>
            <a:p>
              <a:pPr marL="0" indent="0">
                <a:buNone/>
              </a:pPr>
              <a:r>
                <a:rPr lang="en-US" sz="1600" b="1" dirty="0">
                  <a:solidFill>
                    <a:srgbClr val="568A3A"/>
                  </a:solidFill>
                </a:rPr>
                <a:t>ENGAGE</a:t>
              </a:r>
              <a:endParaRPr lang="en-US" sz="1600" dirty="0"/>
            </a:p>
          </p:txBody>
        </p:sp>
        <p:sp>
          <p:nvSpPr>
            <p:cNvPr id="19" name="Text 16"/>
            <p:cNvSpPr/>
            <p:nvPr/>
          </p:nvSpPr>
          <p:spPr>
            <a:xfrm>
              <a:off x="7223760" y="5271516"/>
              <a:ext cx="4005072" cy="393192"/>
            </a:xfrm>
            <a:prstGeom prst="rect">
              <a:avLst/>
            </a:prstGeom>
            <a:noFill/>
            <a:ln/>
          </p:spPr>
          <p:txBody>
            <a:bodyPr wrap="square" lIns="0" tIns="0" rIns="0" bIns="0" rtlCol="0" anchor="ctr">
              <a:noAutofit/>
            </a:bodyPr>
            <a:lstStyle/>
            <a:p>
              <a:pPr marL="0" indent="0">
                <a:buNone/>
              </a:pPr>
              <a:r>
                <a:rPr lang="en-US" sz="1400" dirty="0">
                  <a:solidFill>
                    <a:srgbClr val="243746"/>
                  </a:solidFill>
                </a:rPr>
                <a:t>Build formal relationships with health systems. Engage community partners including Area Agencies on Aging, CHWs and local nonprofits.</a:t>
              </a:r>
              <a:endParaRPr lang="en-US" sz="1400" dirty="0"/>
            </a:p>
          </p:txBody>
        </p:sp>
      </p:grpSp>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TextBox 1"/>
          <p:cNvSpPr txBox="1"/>
          <p:nvPr/>
        </p:nvSpPr>
        <p:spPr>
          <a:xfrm>
            <a:off x="548640" y="502920"/>
            <a:ext cx="11064240" cy="502920"/>
          </a:xfrm>
          <a:prstGeom prst="rect">
            <a:avLst/>
          </a:prstGeom>
          <a:noFill/>
        </p:spPr>
        <p:txBody>
          <a:bodyPr wrap="square" lIns="27432" tIns="18288" rIns="27432" bIns="18288">
            <a:spAutoFit/>
          </a:bodyPr>
          <a:lstStyle/>
          <a:p>
            <a:pPr algn="l"/>
            <a:r>
              <a:rPr sz="2600" b="1" i="0">
                <a:solidFill>
                  <a:srgbClr val="17365D"/>
                </a:solidFill>
                <a:latin typeface="Aptos"/>
              </a:rPr>
              <a:t>Proven and promising models faith communities can adapt</a:t>
            </a:r>
          </a:p>
        </p:txBody>
      </p:sp>
      <p:sp>
        <p:nvSpPr>
          <p:cNvPr id="3" name="TextBox 2"/>
          <p:cNvSpPr txBox="1"/>
          <p:nvPr/>
        </p:nvSpPr>
        <p:spPr>
          <a:xfrm>
            <a:off x="566928" y="1024128"/>
            <a:ext cx="10789920" cy="329184"/>
          </a:xfrm>
          <a:prstGeom prst="rect">
            <a:avLst/>
          </a:prstGeom>
          <a:noFill/>
        </p:spPr>
        <p:txBody>
          <a:bodyPr wrap="square" lIns="27432" tIns="18288" rIns="27432" bIns="18288">
            <a:spAutoFit/>
          </a:bodyPr>
          <a:lstStyle/>
          <a:p>
            <a:pPr algn="l"/>
            <a:r>
              <a:rPr sz="1300" b="0" i="0">
                <a:solidFill>
                  <a:srgbClr val="5E6D79"/>
                </a:solidFill>
                <a:latin typeface="Aptos"/>
              </a:rPr>
              <a:t>Successful programs combine trusted settings with trained partners, evidence-based education and clear referral boundaries.</a:t>
            </a:r>
          </a:p>
        </p:txBody>
      </p:sp>
      <p:pic>
        <p:nvPicPr>
          <p:cNvPr id="4" name="Picture 3" descr="077cfab358.png"/>
          <p:cNvPicPr>
            <a:picLocks noChangeAspect="1"/>
          </p:cNvPicPr>
          <p:nvPr/>
        </p:nvPicPr>
        <p:blipFill>
          <a:blip r:embed="rId3"/>
          <a:srcRect l="13462" r="13462"/>
          <a:stretch>
            <a:fillRect/>
          </a:stretch>
        </p:blipFill>
        <p:spPr>
          <a:xfrm>
            <a:off x="594360" y="1417320"/>
            <a:ext cx="5212080" cy="4754880"/>
          </a:xfrm>
          <a:prstGeom prst="rect">
            <a:avLst/>
          </a:prstGeom>
        </p:spPr>
      </p:pic>
      <p:sp>
        <p:nvSpPr>
          <p:cNvPr id="5" name="Rounded Rectangle 4"/>
          <p:cNvSpPr/>
          <p:nvPr/>
        </p:nvSpPr>
        <p:spPr>
          <a:xfrm>
            <a:off x="6080760" y="1417320"/>
            <a:ext cx="5486400" cy="1261872"/>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6080760" y="1417320"/>
            <a:ext cx="118872" cy="1261872"/>
          </a:xfrm>
          <a:prstGeom prst="rect">
            <a:avLst/>
          </a:prstGeom>
          <a:solidFill>
            <a:srgbClr val="56A0D2"/>
          </a:solidFill>
          <a:ln>
            <a:solidFill>
              <a:srgbClr val="56A0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336792" y="1581912"/>
            <a:ext cx="5074920" cy="320040"/>
          </a:xfrm>
          <a:prstGeom prst="rect">
            <a:avLst/>
          </a:prstGeom>
          <a:noFill/>
        </p:spPr>
        <p:txBody>
          <a:bodyPr wrap="square" lIns="27432" tIns="18288" rIns="27432" bIns="18288">
            <a:spAutoFit/>
          </a:bodyPr>
          <a:lstStyle/>
          <a:p>
            <a:pPr algn="l"/>
            <a:r>
              <a:rPr sz="1500" b="1" i="0">
                <a:solidFill>
                  <a:srgbClr val="17365D"/>
                </a:solidFill>
                <a:latin typeface="Aptos"/>
              </a:rPr>
              <a:t>Faith Community Nurse Connections</a:t>
            </a:r>
          </a:p>
        </p:txBody>
      </p:sp>
      <p:sp>
        <p:nvSpPr>
          <p:cNvPr id="8" name="TextBox 7"/>
          <p:cNvSpPr txBox="1"/>
          <p:nvPr/>
        </p:nvSpPr>
        <p:spPr>
          <a:xfrm>
            <a:off x="6336792" y="1993392"/>
            <a:ext cx="5047488" cy="603503"/>
          </a:xfrm>
          <a:prstGeom prst="rect">
            <a:avLst/>
          </a:prstGeom>
          <a:noFill/>
        </p:spPr>
        <p:txBody>
          <a:bodyPr wrap="square" lIns="27432" tIns="18288" rIns="27432" bIns="18288">
            <a:spAutoFit/>
          </a:bodyPr>
          <a:lstStyle/>
          <a:p>
            <a:pPr algn="l"/>
            <a:r>
              <a:rPr sz="1150" b="0" i="0">
                <a:solidFill>
                  <a:srgbClr val="243746"/>
                </a:solidFill>
                <a:latin typeface="Aptos"/>
              </a:rPr>
              <a:t>A 2023 quasi-experimental study embedded trained faith community nurses as care liaisons for older adults and informal caregivers; caregiver preparedness, meaning/purpose and self-esteem improved significantly.</a:t>
            </a:r>
          </a:p>
        </p:txBody>
      </p:sp>
      <p:sp>
        <p:nvSpPr>
          <p:cNvPr id="9" name="Rounded Rectangle 8"/>
          <p:cNvSpPr/>
          <p:nvPr/>
        </p:nvSpPr>
        <p:spPr>
          <a:xfrm>
            <a:off x="6080760" y="2907792"/>
            <a:ext cx="5486400" cy="1261872"/>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080760" y="2907792"/>
            <a:ext cx="118872" cy="1261872"/>
          </a:xfrm>
          <a:prstGeom prst="rect">
            <a:avLst/>
          </a:prstGeom>
          <a:solidFill>
            <a:srgbClr val="89E8A2"/>
          </a:solidFill>
          <a:ln>
            <a:solidFill>
              <a:srgbClr val="2A7F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36792" y="3072384"/>
            <a:ext cx="5074920" cy="320040"/>
          </a:xfrm>
          <a:prstGeom prst="rect">
            <a:avLst/>
          </a:prstGeom>
          <a:noFill/>
        </p:spPr>
        <p:txBody>
          <a:bodyPr wrap="square" lIns="27432" tIns="18288" rIns="27432" bIns="18288">
            <a:spAutoFit/>
          </a:bodyPr>
          <a:lstStyle/>
          <a:p>
            <a:pPr algn="l"/>
            <a:r>
              <a:rPr sz="1500" b="1" i="0">
                <a:solidFill>
                  <a:srgbClr val="17365D"/>
                </a:solidFill>
                <a:latin typeface="Aptos"/>
              </a:rPr>
              <a:t>Catholic Health Faith Community Nurse Program</a:t>
            </a:r>
          </a:p>
        </p:txBody>
      </p:sp>
      <p:sp>
        <p:nvSpPr>
          <p:cNvPr id="12" name="TextBox 11"/>
          <p:cNvSpPr txBox="1"/>
          <p:nvPr/>
        </p:nvSpPr>
        <p:spPr>
          <a:xfrm>
            <a:off x="6336792" y="3483864"/>
            <a:ext cx="5047488" cy="603503"/>
          </a:xfrm>
          <a:prstGeom prst="rect">
            <a:avLst/>
          </a:prstGeom>
          <a:noFill/>
        </p:spPr>
        <p:txBody>
          <a:bodyPr wrap="square" lIns="27432" tIns="18288" rIns="27432" bIns="18288">
            <a:spAutoFit/>
          </a:bodyPr>
          <a:lstStyle/>
          <a:p>
            <a:pPr algn="l"/>
            <a:r>
              <a:rPr sz="1150" b="0" i="0" dirty="0">
                <a:solidFill>
                  <a:srgbClr val="243746"/>
                </a:solidFill>
                <a:latin typeface="Aptos"/>
              </a:rPr>
              <a:t>The program helps faith communities establish health ministries offering education, counseling, screenings, presentations and referrals. Catholic Health reports that 12 nurses served 2,410 people in 4,600 hours in 2015.</a:t>
            </a:r>
          </a:p>
        </p:txBody>
      </p:sp>
      <p:sp>
        <p:nvSpPr>
          <p:cNvPr id="13" name="Rounded Rectangle 12"/>
          <p:cNvSpPr/>
          <p:nvPr/>
        </p:nvSpPr>
        <p:spPr>
          <a:xfrm>
            <a:off x="6080760" y="4398264"/>
            <a:ext cx="5486400" cy="1261872"/>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080760" y="4398264"/>
            <a:ext cx="118872" cy="1261872"/>
          </a:xfrm>
          <a:prstGeom prst="rect">
            <a:avLst/>
          </a:prstGeom>
          <a:solidFill>
            <a:srgbClr val="CFF000"/>
          </a:solidFill>
          <a:ln>
            <a:solidFill>
              <a:srgbClr val="D9A4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36792" y="4562855"/>
            <a:ext cx="5074920" cy="320040"/>
          </a:xfrm>
          <a:prstGeom prst="rect">
            <a:avLst/>
          </a:prstGeom>
          <a:noFill/>
        </p:spPr>
        <p:txBody>
          <a:bodyPr wrap="square" lIns="27432" tIns="18288" rIns="27432" bIns="18288">
            <a:spAutoFit/>
          </a:bodyPr>
          <a:lstStyle/>
          <a:p>
            <a:pPr algn="l"/>
            <a:r>
              <a:rPr sz="1500" b="1" i="0">
                <a:solidFill>
                  <a:srgbClr val="17365D"/>
                </a:solidFill>
                <a:latin typeface="Aptos"/>
              </a:rPr>
              <a:t>Dementia-Friendly Church + Memory Cafés</a:t>
            </a:r>
          </a:p>
        </p:txBody>
      </p:sp>
      <p:sp>
        <p:nvSpPr>
          <p:cNvPr id="16" name="TextBox 15"/>
          <p:cNvSpPr txBox="1"/>
          <p:nvPr/>
        </p:nvSpPr>
        <p:spPr>
          <a:xfrm>
            <a:off x="6336792" y="4974336"/>
            <a:ext cx="5047488" cy="603503"/>
          </a:xfrm>
          <a:prstGeom prst="rect">
            <a:avLst/>
          </a:prstGeom>
          <a:noFill/>
        </p:spPr>
        <p:txBody>
          <a:bodyPr wrap="square" lIns="27432" tIns="18288" rIns="27432" bIns="18288">
            <a:spAutoFit/>
          </a:bodyPr>
          <a:lstStyle/>
          <a:p>
            <a:pPr algn="l"/>
            <a:r>
              <a:rPr sz="1150" b="0" i="0">
                <a:solidFill>
                  <a:srgbClr val="243746"/>
                </a:solidFill>
                <a:latin typeface="Aptos"/>
              </a:rPr>
              <a:t>Livability’s dementia-friendly church work reported enabling more than 1,000 people and 100 churches to build dementia-friendly communities. Memory cafés offer social activity with care partners in an accepting setting.</a:t>
            </a:r>
          </a:p>
        </p:txBody>
      </p:sp>
      <p:sp>
        <p:nvSpPr>
          <p:cNvPr id="17" name="TextBox 16"/>
          <p:cNvSpPr txBox="1"/>
          <p:nvPr/>
        </p:nvSpPr>
        <p:spPr>
          <a:xfrm>
            <a:off x="6263640" y="5852160"/>
            <a:ext cx="5120640" cy="320040"/>
          </a:xfrm>
          <a:prstGeom prst="rect">
            <a:avLst/>
          </a:prstGeom>
          <a:noFill/>
        </p:spPr>
        <p:txBody>
          <a:bodyPr wrap="square" lIns="27432" tIns="18288" rIns="27432" bIns="18288">
            <a:spAutoFit/>
          </a:bodyPr>
          <a:lstStyle/>
          <a:p>
            <a:pPr algn="ctr"/>
            <a:r>
              <a:rPr sz="1600" b="1" i="0">
                <a:solidFill>
                  <a:srgbClr val="17365D"/>
                </a:solidFill>
                <a:latin typeface="Aptos"/>
              </a:rPr>
              <a:t>Start with one model, one trained partner and one measurable referral pathway.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2000" cy="128016"/>
          </a:xfrm>
          <a:prstGeom prst="rect">
            <a:avLst/>
          </a:prstGeom>
          <a:solidFill>
            <a:srgbClr val="439DCF"/>
          </a:solidFill>
          <a:ln>
            <a:solidFill>
              <a:srgbClr val="439DC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4" name="TextBox 3"/>
          <p:cNvSpPr txBox="1"/>
          <p:nvPr/>
        </p:nvSpPr>
        <p:spPr>
          <a:xfrm>
            <a:off x="502920" y="566928"/>
            <a:ext cx="11064240" cy="502920"/>
          </a:xfrm>
          <a:prstGeom prst="rect">
            <a:avLst/>
          </a:prstGeom>
          <a:noFill/>
        </p:spPr>
        <p:txBody>
          <a:bodyPr wrap="square" lIns="27432" tIns="18288" rIns="27432" bIns="18288"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600" b="1" i="0" u="none" strike="noStrike" kern="1200" cap="none" spc="0" normalizeH="0" baseline="0" noProof="0" dirty="0">
                <a:ln>
                  <a:noFill/>
                </a:ln>
                <a:solidFill>
                  <a:srgbClr val="439DCF"/>
                </a:solidFill>
                <a:effectLst/>
                <a:uLnTx/>
                <a:uFillTx/>
                <a:latin typeface="Aptos"/>
                <a:ea typeface="+mn-ea"/>
                <a:cs typeface="+mn-cs"/>
              </a:rPr>
              <a:t>UNC Health and Community: CHE Partnership Pathways</a:t>
            </a:r>
          </a:p>
        </p:txBody>
      </p:sp>
      <p:cxnSp>
        <p:nvCxnSpPr>
          <p:cNvPr id="5" name="Connector 4"/>
          <p:cNvCxnSpPr/>
          <p:nvPr/>
        </p:nvCxnSpPr>
        <p:spPr>
          <a:xfrm>
            <a:off x="502920" y="1234440"/>
            <a:ext cx="11155680" cy="1"/>
          </a:xfrm>
          <a:prstGeom prst="line">
            <a:avLst/>
          </a:prstGeom>
          <a:ln w="12700">
            <a:solidFill>
              <a:srgbClr val="439DCF"/>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2103120" y="1481328"/>
            <a:ext cx="8001000" cy="841248"/>
          </a:xfrm>
          <a:prstGeom prst="roundRect">
            <a:avLst/>
          </a:prstGeom>
          <a:solidFill>
            <a:srgbClr val="439DCF"/>
          </a:solidFill>
          <a:ln>
            <a:solidFill>
              <a:srgbClr val="003A5D"/>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9" name="TextBox 8"/>
          <p:cNvSpPr txBox="1"/>
          <p:nvPr/>
        </p:nvSpPr>
        <p:spPr>
          <a:xfrm>
            <a:off x="2743200" y="1627632"/>
            <a:ext cx="6675120" cy="411480"/>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a:ln>
                  <a:noFill/>
                </a:ln>
                <a:solidFill>
                  <a:srgbClr val="FFFFFF"/>
                </a:solidFill>
                <a:effectLst/>
                <a:uLnTx/>
                <a:uFillTx/>
                <a:latin typeface="Aptos"/>
                <a:ea typeface="+mn-ea"/>
                <a:cs typeface="+mn-cs"/>
              </a:rPr>
              <a:t>Community Resource Connections</a:t>
            </a:r>
          </a:p>
        </p:txBody>
      </p:sp>
      <p:cxnSp>
        <p:nvCxnSpPr>
          <p:cNvPr id="10" name="Connector 9"/>
          <p:cNvCxnSpPr/>
          <p:nvPr/>
        </p:nvCxnSpPr>
        <p:spPr>
          <a:xfrm>
            <a:off x="6103620" y="2350008"/>
            <a:ext cx="1" cy="466344"/>
          </a:xfrm>
          <a:prstGeom prst="line">
            <a:avLst/>
          </a:prstGeom>
          <a:ln w="19050">
            <a:solidFill>
              <a:srgbClr val="004B71"/>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380744" y="2816352"/>
            <a:ext cx="9436608" cy="1"/>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1380744" y="2816352"/>
            <a:ext cx="1" cy="457200"/>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sp>
        <p:nvSpPr>
          <p:cNvPr id="13" name="Rounded Rectangle 12"/>
          <p:cNvSpPr/>
          <p:nvPr/>
        </p:nvSpPr>
        <p:spPr>
          <a:xfrm>
            <a:off x="384048" y="3273552"/>
            <a:ext cx="1993392" cy="2606040"/>
          </a:xfrm>
          <a:prstGeom prst="roundRect">
            <a:avLst/>
          </a:prstGeom>
          <a:solidFill>
            <a:srgbClr val="FFFFFF"/>
          </a:solidFill>
          <a:ln w="13970">
            <a:solidFill>
              <a:srgbClr val="3C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16" name="TextBox 15"/>
          <p:cNvSpPr txBox="1"/>
          <p:nvPr/>
        </p:nvSpPr>
        <p:spPr>
          <a:xfrm>
            <a:off x="530352" y="4352544"/>
            <a:ext cx="1700784" cy="1143000"/>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A5D"/>
                </a:solidFill>
                <a:effectLst/>
                <a:uLnTx/>
                <a:uFillTx/>
                <a:latin typeface="Aptos"/>
                <a:ea typeface="+mn-ea"/>
                <a:cs typeface="+mn-cs"/>
              </a:rPr>
              <a:t>Aging and
Caregiver
Program</a:t>
            </a:r>
          </a:p>
        </p:txBody>
      </p:sp>
      <p:cxnSp>
        <p:nvCxnSpPr>
          <p:cNvPr id="17" name="Connector 16"/>
          <p:cNvCxnSpPr/>
          <p:nvPr/>
        </p:nvCxnSpPr>
        <p:spPr>
          <a:xfrm>
            <a:off x="3739896" y="2816352"/>
            <a:ext cx="1" cy="457200"/>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2743200" y="3273552"/>
            <a:ext cx="1993392" cy="2606040"/>
          </a:xfrm>
          <a:prstGeom prst="roundRect">
            <a:avLst/>
          </a:prstGeom>
          <a:solidFill>
            <a:srgbClr val="FFFFFF"/>
          </a:solidFill>
          <a:ln w="13970">
            <a:solidFill>
              <a:srgbClr val="3C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1" name="TextBox 20"/>
          <p:cNvSpPr txBox="1"/>
          <p:nvPr/>
        </p:nvSpPr>
        <p:spPr>
          <a:xfrm>
            <a:off x="2889504" y="4352544"/>
            <a:ext cx="1700784" cy="1143000"/>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A5D"/>
                </a:solidFill>
                <a:effectLst/>
                <a:uLnTx/>
                <a:uFillTx/>
                <a:latin typeface="Aptos"/>
                <a:ea typeface="+mn-ea"/>
                <a:cs typeface="+mn-cs"/>
              </a:rPr>
              <a:t>Hospice and
Palliative Care
Collaborative</a:t>
            </a:r>
          </a:p>
        </p:txBody>
      </p:sp>
      <p:cxnSp>
        <p:nvCxnSpPr>
          <p:cNvPr id="22" name="Connector 21"/>
          <p:cNvCxnSpPr/>
          <p:nvPr/>
        </p:nvCxnSpPr>
        <p:spPr>
          <a:xfrm>
            <a:off x="6099048" y="2816352"/>
            <a:ext cx="1" cy="457200"/>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sp>
        <p:nvSpPr>
          <p:cNvPr id="23" name="Rounded Rectangle 22"/>
          <p:cNvSpPr/>
          <p:nvPr/>
        </p:nvSpPr>
        <p:spPr>
          <a:xfrm>
            <a:off x="5102352" y="3273552"/>
            <a:ext cx="1993392" cy="2606040"/>
          </a:xfrm>
          <a:prstGeom prst="roundRect">
            <a:avLst/>
          </a:prstGeom>
          <a:solidFill>
            <a:srgbClr val="FFFFFF"/>
          </a:solidFill>
          <a:ln w="13970">
            <a:solidFill>
              <a:srgbClr val="3C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4" name="Oval 23"/>
          <p:cNvSpPr/>
          <p:nvPr/>
        </p:nvSpPr>
        <p:spPr>
          <a:xfrm>
            <a:off x="5760720" y="3547872"/>
            <a:ext cx="676656" cy="676656"/>
          </a:xfrm>
          <a:prstGeom prst="ellipse">
            <a:avLst/>
          </a:prstGeom>
          <a:solidFill>
            <a:srgbClr val="004B71"/>
          </a:solidFill>
          <a:ln>
            <a:solidFill>
              <a:srgbClr val="004B7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26" name="TextBox 25"/>
          <p:cNvSpPr txBox="1"/>
          <p:nvPr/>
        </p:nvSpPr>
        <p:spPr>
          <a:xfrm>
            <a:off x="5248656" y="4352544"/>
            <a:ext cx="1700784" cy="1143000"/>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A5D"/>
                </a:solidFill>
                <a:effectLst/>
                <a:uLnTx/>
                <a:uFillTx/>
                <a:latin typeface="Aptos"/>
                <a:ea typeface="+mn-ea"/>
                <a:cs typeface="+mn-cs"/>
              </a:rPr>
              <a:t>Faith-Based
Health
Promotion</a:t>
            </a:r>
          </a:p>
        </p:txBody>
      </p:sp>
      <p:cxnSp>
        <p:nvCxnSpPr>
          <p:cNvPr id="27" name="Connector 26"/>
          <p:cNvCxnSpPr/>
          <p:nvPr/>
        </p:nvCxnSpPr>
        <p:spPr>
          <a:xfrm>
            <a:off x="8458200" y="2816352"/>
            <a:ext cx="1" cy="457200"/>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7461504" y="3273552"/>
            <a:ext cx="1993392" cy="2606040"/>
          </a:xfrm>
          <a:prstGeom prst="roundRect">
            <a:avLst/>
          </a:prstGeom>
          <a:solidFill>
            <a:srgbClr val="FFFFFF"/>
          </a:solidFill>
          <a:ln w="13970">
            <a:solidFill>
              <a:srgbClr val="3C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1" name="TextBox 30"/>
          <p:cNvSpPr txBox="1"/>
          <p:nvPr/>
        </p:nvSpPr>
        <p:spPr>
          <a:xfrm>
            <a:off x="7607808" y="4382357"/>
            <a:ext cx="1700784" cy="1083374"/>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dirty="0">
                <a:ln>
                  <a:noFill/>
                </a:ln>
                <a:solidFill>
                  <a:srgbClr val="003A5D"/>
                </a:solidFill>
                <a:effectLst/>
                <a:uLnTx/>
                <a:uFillTx/>
                <a:latin typeface="Aptos"/>
                <a:ea typeface="+mn-ea"/>
                <a:cs typeface="+mn-cs"/>
              </a:rPr>
              <a:t>Community
Paramedicine /</a:t>
            </a:r>
            <a:endParaRPr kumimoji="0" lang="en-US" sz="1700" b="1" i="0" u="none" strike="noStrike" kern="1200" cap="none" spc="0" normalizeH="0" baseline="0" noProof="0" dirty="0">
              <a:ln>
                <a:noFill/>
              </a:ln>
              <a:solidFill>
                <a:srgbClr val="003A5D"/>
              </a:solidFill>
              <a:effectLst/>
              <a:uLnTx/>
              <a:uFillTx/>
              <a:latin typeface="Apto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700" b="1" dirty="0">
                <a:solidFill>
                  <a:srgbClr val="003A5D"/>
                </a:solidFill>
                <a:latin typeface="Aptos"/>
              </a:rPr>
              <a:t>Outreach &amp; Support </a:t>
            </a:r>
            <a:endParaRPr kumimoji="0" sz="1700" b="1" i="0" u="none" strike="noStrike" kern="1200" cap="none" spc="0" normalizeH="0" baseline="0" noProof="0" dirty="0">
              <a:ln>
                <a:noFill/>
              </a:ln>
              <a:solidFill>
                <a:srgbClr val="003A5D"/>
              </a:solidFill>
              <a:effectLst/>
              <a:uLnTx/>
              <a:uFillTx/>
              <a:latin typeface="Aptos"/>
              <a:ea typeface="+mn-ea"/>
              <a:cs typeface="+mn-cs"/>
            </a:endParaRPr>
          </a:p>
        </p:txBody>
      </p:sp>
      <p:cxnSp>
        <p:nvCxnSpPr>
          <p:cNvPr id="32" name="Connector 31"/>
          <p:cNvCxnSpPr/>
          <p:nvPr/>
        </p:nvCxnSpPr>
        <p:spPr>
          <a:xfrm>
            <a:off x="10817352" y="2816352"/>
            <a:ext cx="1" cy="457200"/>
          </a:xfrm>
          <a:prstGeom prst="line">
            <a:avLst/>
          </a:prstGeom>
          <a:ln w="12700">
            <a:solidFill>
              <a:srgbClr val="004B71"/>
            </a:solidFill>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9820656" y="3273552"/>
            <a:ext cx="1993392" cy="2606040"/>
          </a:xfrm>
          <a:prstGeom prst="roundRect">
            <a:avLst/>
          </a:prstGeom>
          <a:solidFill>
            <a:srgbClr val="FFFFFF"/>
          </a:solidFill>
          <a:ln w="13970">
            <a:solidFill>
              <a:srgbClr val="3C9D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ptos"/>
              <a:ea typeface="+mn-ea"/>
              <a:cs typeface="+mn-cs"/>
            </a:endParaRPr>
          </a:p>
        </p:txBody>
      </p:sp>
      <p:sp>
        <p:nvSpPr>
          <p:cNvPr id="36" name="TextBox 35"/>
          <p:cNvSpPr txBox="1"/>
          <p:nvPr/>
        </p:nvSpPr>
        <p:spPr>
          <a:xfrm>
            <a:off x="9966960" y="4352544"/>
            <a:ext cx="1700784" cy="1143000"/>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700" b="1" i="0" u="none" strike="noStrike" kern="1200" cap="none" spc="0" normalizeH="0" baseline="0" noProof="0">
                <a:ln>
                  <a:noFill/>
                </a:ln>
                <a:solidFill>
                  <a:srgbClr val="003A5D"/>
                </a:solidFill>
                <a:effectLst/>
                <a:uLnTx/>
                <a:uFillTx/>
                <a:latin typeface="Aptos"/>
                <a:ea typeface="+mn-ea"/>
                <a:cs typeface="+mn-cs"/>
              </a:rPr>
              <a:t>Quality
Consultant
Program</a:t>
            </a:r>
          </a:p>
        </p:txBody>
      </p:sp>
      <p:cxnSp>
        <p:nvCxnSpPr>
          <p:cNvPr id="37" name="Connector 36"/>
          <p:cNvCxnSpPr/>
          <p:nvPr/>
        </p:nvCxnSpPr>
        <p:spPr>
          <a:xfrm>
            <a:off x="502920" y="6473952"/>
            <a:ext cx="11155680" cy="1"/>
          </a:xfrm>
          <a:prstGeom prst="line">
            <a:avLst/>
          </a:prstGeom>
          <a:ln w="10160">
            <a:solidFill>
              <a:srgbClr val="D7E2EA"/>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58368" y="6099048"/>
            <a:ext cx="10881360" cy="256032"/>
          </a:xfrm>
          <a:prstGeom prst="rect">
            <a:avLst/>
          </a:prstGeom>
          <a:noFill/>
        </p:spPr>
        <p:txBody>
          <a:bodyPr wrap="square" lIns="27432" tIns="18288" rIns="27432" bIns="18288"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5E6D79"/>
                </a:solidFill>
                <a:effectLst/>
                <a:uLnTx/>
                <a:uFillTx/>
                <a:latin typeface="Aptos"/>
                <a:ea typeface="+mn-ea"/>
                <a:cs typeface="+mn-cs"/>
              </a:rPr>
              <a:t>Coordinated pathways connect clinical expertise, community trust, outreach and quality improvement.</a:t>
            </a:r>
          </a:p>
        </p:txBody>
      </p:sp>
      <p:pic>
        <p:nvPicPr>
          <p:cNvPr id="40" name="Picture 39" descr="People_ProgressivePink">
            <a:extLst>
              <a:ext uri="{FF2B5EF4-FFF2-40B4-BE49-F238E27FC236}">
                <a16:creationId xmlns:a16="http://schemas.microsoft.com/office/drawing/2014/main" id="{0A6BC7C6-7304-45B5-84CE-37BDBA1E4A41}"/>
              </a:ext>
            </a:extLst>
          </p:cNvPr>
          <p:cNvPicPr>
            <a:picLocks noChangeAspect="1"/>
          </p:cNvPicPr>
          <p:nvPr/>
        </p:nvPicPr>
        <p:blipFill>
          <a:blip r:embed="rId3"/>
          <a:stretch>
            <a:fillRect/>
          </a:stretch>
        </p:blipFill>
        <p:spPr>
          <a:xfrm>
            <a:off x="777297" y="3365355"/>
            <a:ext cx="1206281" cy="1206281"/>
          </a:xfrm>
          <a:prstGeom prst="rect">
            <a:avLst/>
          </a:prstGeom>
        </p:spPr>
      </p:pic>
      <p:pic>
        <p:nvPicPr>
          <p:cNvPr id="42" name="Picture 41" descr="Heart_ProgressivePink">
            <a:extLst>
              <a:ext uri="{FF2B5EF4-FFF2-40B4-BE49-F238E27FC236}">
                <a16:creationId xmlns:a16="http://schemas.microsoft.com/office/drawing/2014/main" id="{5105D10D-9619-48D2-9497-573033AFDB2F}"/>
              </a:ext>
            </a:extLst>
          </p:cNvPr>
          <p:cNvPicPr>
            <a:picLocks noChangeAspect="1"/>
          </p:cNvPicPr>
          <p:nvPr/>
        </p:nvPicPr>
        <p:blipFill>
          <a:blip r:embed="rId4"/>
          <a:stretch>
            <a:fillRect/>
          </a:stretch>
        </p:blipFill>
        <p:spPr>
          <a:xfrm>
            <a:off x="3243172" y="3493008"/>
            <a:ext cx="981271" cy="981271"/>
          </a:xfrm>
          <a:prstGeom prst="rect">
            <a:avLst/>
          </a:prstGeom>
        </p:spPr>
      </p:pic>
      <p:pic>
        <p:nvPicPr>
          <p:cNvPr id="44" name="Picture 43" descr="HeartHands">
            <a:extLst>
              <a:ext uri="{FF2B5EF4-FFF2-40B4-BE49-F238E27FC236}">
                <a16:creationId xmlns:a16="http://schemas.microsoft.com/office/drawing/2014/main" id="{5C35DE2B-8F00-41C4-86CE-212CFB69495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5036731" y="3409448"/>
            <a:ext cx="2291916" cy="1012015"/>
          </a:xfrm>
          <a:prstGeom prst="rect">
            <a:avLst/>
          </a:prstGeom>
        </p:spPr>
      </p:pic>
      <p:pic>
        <p:nvPicPr>
          <p:cNvPr id="46" name="Picture 45" descr="Ambulance_ProgressivePink">
            <a:extLst>
              <a:ext uri="{FF2B5EF4-FFF2-40B4-BE49-F238E27FC236}">
                <a16:creationId xmlns:a16="http://schemas.microsoft.com/office/drawing/2014/main" id="{05A7E6F7-6D8F-4317-848D-CD4AECD01D89}"/>
              </a:ext>
            </a:extLst>
          </p:cNvPr>
          <p:cNvPicPr>
            <a:picLocks noChangeAspect="1"/>
          </p:cNvPicPr>
          <p:nvPr/>
        </p:nvPicPr>
        <p:blipFill>
          <a:blip r:embed="rId7"/>
          <a:stretch>
            <a:fillRect/>
          </a:stretch>
        </p:blipFill>
        <p:spPr>
          <a:xfrm flipH="1">
            <a:off x="7997057" y="3439398"/>
            <a:ext cx="911892" cy="911892"/>
          </a:xfrm>
          <a:prstGeom prst="rect">
            <a:avLst/>
          </a:prstGeom>
        </p:spPr>
      </p:pic>
      <p:pic>
        <p:nvPicPr>
          <p:cNvPr id="48" name="Picture 47" descr="HighFive_PeopleAreEverything">
            <a:extLst>
              <a:ext uri="{FF2B5EF4-FFF2-40B4-BE49-F238E27FC236}">
                <a16:creationId xmlns:a16="http://schemas.microsoft.com/office/drawing/2014/main" id="{38CDFC97-E108-4DA0-ADFC-48C04ADFC923}"/>
              </a:ext>
            </a:extLst>
          </p:cNvPr>
          <p:cNvPicPr>
            <a:picLocks noChangeAspect="1"/>
          </p:cNvPicPr>
          <p:nvPr/>
        </p:nvPicPr>
        <p:blipFill>
          <a:blip r:embed="rId8"/>
          <a:stretch>
            <a:fillRect/>
          </a:stretch>
        </p:blipFill>
        <p:spPr>
          <a:xfrm>
            <a:off x="10260648" y="3367681"/>
            <a:ext cx="1113407" cy="111340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AFC"/>
        </a:solidFill>
        <a:effectLst/>
      </p:bgPr>
    </p:bg>
    <p:spTree>
      <p:nvGrpSpPr>
        <p:cNvPr id="1" name=""/>
        <p:cNvGrpSpPr/>
        <p:nvPr/>
      </p:nvGrpSpPr>
      <p:grpSpPr>
        <a:xfrm>
          <a:off x="0" y="0"/>
          <a:ext cx="0" cy="0"/>
          <a:chOff x="0" y="0"/>
          <a:chExt cx="0" cy="0"/>
        </a:xfrm>
      </p:grpSpPr>
      <p:sp>
        <p:nvSpPr>
          <p:cNvPr id="2" name="TextBox 1"/>
          <p:cNvSpPr txBox="1"/>
          <p:nvPr/>
        </p:nvSpPr>
        <p:spPr>
          <a:xfrm>
            <a:off x="548640" y="502920"/>
            <a:ext cx="11064240" cy="502920"/>
          </a:xfrm>
          <a:prstGeom prst="rect">
            <a:avLst/>
          </a:prstGeom>
          <a:noFill/>
        </p:spPr>
        <p:txBody>
          <a:bodyPr wrap="square" lIns="27432" tIns="18288" rIns="27432" bIns="18288">
            <a:spAutoFit/>
          </a:bodyPr>
          <a:lstStyle/>
          <a:p>
            <a:pPr algn="l"/>
            <a:r>
              <a:rPr sz="2600" b="1" i="0">
                <a:solidFill>
                  <a:srgbClr val="17365D"/>
                </a:solidFill>
                <a:latin typeface="Aptos"/>
              </a:rPr>
              <a:t>FBWI: a partnership channel with faith communities</a:t>
            </a:r>
          </a:p>
        </p:txBody>
      </p:sp>
      <p:sp>
        <p:nvSpPr>
          <p:cNvPr id="3" name="TextBox 2"/>
          <p:cNvSpPr txBox="1"/>
          <p:nvPr/>
        </p:nvSpPr>
        <p:spPr>
          <a:xfrm>
            <a:off x="290583" y="953566"/>
            <a:ext cx="11610833" cy="313932"/>
          </a:xfrm>
          <a:prstGeom prst="rect">
            <a:avLst/>
          </a:prstGeom>
          <a:noFill/>
        </p:spPr>
        <p:txBody>
          <a:bodyPr wrap="square" lIns="27432" tIns="18288" rIns="27432" bIns="18288">
            <a:spAutoFit/>
          </a:bodyPr>
          <a:lstStyle/>
          <a:p>
            <a:pPr algn="l"/>
            <a:r>
              <a:rPr b="0" i="0" dirty="0">
                <a:solidFill>
                  <a:srgbClr val="5E6D79"/>
                </a:solidFill>
                <a:latin typeface="Aptos"/>
              </a:rPr>
              <a:t>Listen first, co-design locally and connect aging adults and caregivers with trusted information, care and resources.</a:t>
            </a:r>
          </a:p>
        </p:txBody>
      </p:sp>
      <p:pic>
        <p:nvPicPr>
          <p:cNvPr id="4" name="Picture 3" descr="FBWI_flyer_page.png"/>
          <p:cNvPicPr>
            <a:picLocks noChangeAspect="1"/>
          </p:cNvPicPr>
          <p:nvPr/>
        </p:nvPicPr>
        <p:blipFill>
          <a:blip r:embed="rId3"/>
          <a:stretch>
            <a:fillRect/>
          </a:stretch>
        </p:blipFill>
        <p:spPr>
          <a:xfrm>
            <a:off x="830233" y="1417320"/>
            <a:ext cx="3780212" cy="4892040"/>
          </a:xfrm>
          <a:prstGeom prst="rect">
            <a:avLst/>
          </a:prstGeom>
        </p:spPr>
      </p:pic>
      <p:sp>
        <p:nvSpPr>
          <p:cNvPr id="5" name="Rounded Rectangle 4"/>
          <p:cNvSpPr/>
          <p:nvPr/>
        </p:nvSpPr>
        <p:spPr>
          <a:xfrm>
            <a:off x="5166360" y="1417320"/>
            <a:ext cx="6172200" cy="1115568"/>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166360" y="1417320"/>
            <a:ext cx="118872" cy="1005840"/>
          </a:xfrm>
          <a:prstGeom prst="rect">
            <a:avLst/>
          </a:prstGeom>
          <a:solidFill>
            <a:srgbClr val="56A0D2"/>
          </a:solidFill>
          <a:ln>
            <a:solidFill>
              <a:srgbClr val="56A0D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385816" y="1463040"/>
            <a:ext cx="5760720" cy="320040"/>
          </a:xfrm>
          <a:prstGeom prst="rect">
            <a:avLst/>
          </a:prstGeom>
          <a:noFill/>
        </p:spPr>
        <p:txBody>
          <a:bodyPr wrap="square" lIns="27432" tIns="18288" rIns="27432" bIns="18288">
            <a:spAutoFit/>
          </a:bodyPr>
          <a:lstStyle/>
          <a:p>
            <a:pPr algn="l"/>
            <a:r>
              <a:rPr sz="1600" b="1" i="0" dirty="0">
                <a:solidFill>
                  <a:srgbClr val="17365D"/>
                </a:solidFill>
                <a:latin typeface="Aptos"/>
              </a:rPr>
              <a:t>ACCESS</a:t>
            </a:r>
          </a:p>
        </p:txBody>
      </p:sp>
      <p:sp>
        <p:nvSpPr>
          <p:cNvPr id="8" name="TextBox 7"/>
          <p:cNvSpPr txBox="1"/>
          <p:nvPr/>
        </p:nvSpPr>
        <p:spPr>
          <a:xfrm>
            <a:off x="5385816" y="1716964"/>
            <a:ext cx="5952744" cy="775597"/>
          </a:xfrm>
          <a:prstGeom prst="rect">
            <a:avLst/>
          </a:prstGeom>
          <a:noFill/>
        </p:spPr>
        <p:txBody>
          <a:bodyPr wrap="square" lIns="27432" tIns="18288" rIns="27432" bIns="18288">
            <a:spAutoFit/>
          </a:bodyPr>
          <a:lstStyle/>
          <a:p>
            <a:pPr algn="l"/>
            <a:r>
              <a:rPr sz="1600" b="0" i="0" dirty="0">
                <a:solidFill>
                  <a:srgbClr val="243746"/>
                </a:solidFill>
                <a:latin typeface="Aptos"/>
              </a:rPr>
              <a:t>Connect communities to UNC Health services and resources, including mobile health, education and community health worker support.</a:t>
            </a:r>
          </a:p>
        </p:txBody>
      </p:sp>
      <p:sp>
        <p:nvSpPr>
          <p:cNvPr id="9" name="Rounded Rectangle 8"/>
          <p:cNvSpPr/>
          <p:nvPr/>
        </p:nvSpPr>
        <p:spPr>
          <a:xfrm>
            <a:off x="5166360" y="2651759"/>
            <a:ext cx="6172200" cy="1102779"/>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166360" y="2651760"/>
            <a:ext cx="118872" cy="1005840"/>
          </a:xfrm>
          <a:prstGeom prst="rect">
            <a:avLst/>
          </a:prstGeom>
          <a:solidFill>
            <a:srgbClr val="89E8A2"/>
          </a:solidFill>
          <a:ln>
            <a:solidFill>
              <a:srgbClr val="2A7F8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372100" y="2702052"/>
            <a:ext cx="5760720" cy="320040"/>
          </a:xfrm>
          <a:prstGeom prst="rect">
            <a:avLst/>
          </a:prstGeom>
          <a:noFill/>
        </p:spPr>
        <p:txBody>
          <a:bodyPr wrap="square" lIns="27432" tIns="18288" rIns="27432" bIns="18288">
            <a:spAutoFit/>
          </a:bodyPr>
          <a:lstStyle/>
          <a:p>
            <a:pPr algn="l"/>
            <a:r>
              <a:rPr sz="1600" b="1" i="0" dirty="0">
                <a:solidFill>
                  <a:srgbClr val="17365D"/>
                </a:solidFill>
                <a:latin typeface="Aptos"/>
              </a:rPr>
              <a:t>CO-DESIGN</a:t>
            </a:r>
          </a:p>
        </p:txBody>
      </p:sp>
      <p:sp>
        <p:nvSpPr>
          <p:cNvPr id="12" name="TextBox 11"/>
          <p:cNvSpPr txBox="1"/>
          <p:nvPr/>
        </p:nvSpPr>
        <p:spPr>
          <a:xfrm>
            <a:off x="5372100" y="2978942"/>
            <a:ext cx="5966460" cy="775597"/>
          </a:xfrm>
          <a:prstGeom prst="rect">
            <a:avLst/>
          </a:prstGeom>
          <a:noFill/>
        </p:spPr>
        <p:txBody>
          <a:bodyPr wrap="square" lIns="27432" tIns="18288" rIns="27432" bIns="18288">
            <a:spAutoFit/>
          </a:bodyPr>
          <a:lstStyle/>
          <a:p>
            <a:pPr algn="l"/>
            <a:r>
              <a:rPr sz="1600" b="0" i="0" dirty="0">
                <a:solidFill>
                  <a:srgbClr val="243746"/>
                </a:solidFill>
                <a:latin typeface="Aptos"/>
              </a:rPr>
              <a:t>Explore community-identified needs and develop strategies with faith-based organizations rather than bring a predetermined program.</a:t>
            </a:r>
          </a:p>
        </p:txBody>
      </p:sp>
      <p:sp>
        <p:nvSpPr>
          <p:cNvPr id="13" name="Rounded Rectangle 12"/>
          <p:cNvSpPr/>
          <p:nvPr/>
        </p:nvSpPr>
        <p:spPr>
          <a:xfrm>
            <a:off x="5166360" y="3886199"/>
            <a:ext cx="6172200" cy="1102779"/>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5166360" y="3886200"/>
            <a:ext cx="118872" cy="1005840"/>
          </a:xfrm>
          <a:prstGeom prst="rect">
            <a:avLst/>
          </a:prstGeom>
          <a:solidFill>
            <a:srgbClr val="CFF000"/>
          </a:solidFill>
          <a:ln>
            <a:solidFill>
              <a:srgbClr val="D9A44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372100" y="3941603"/>
            <a:ext cx="5760720" cy="320040"/>
          </a:xfrm>
          <a:prstGeom prst="rect">
            <a:avLst/>
          </a:prstGeom>
          <a:noFill/>
        </p:spPr>
        <p:txBody>
          <a:bodyPr wrap="square" lIns="27432" tIns="18288" rIns="27432" bIns="18288">
            <a:spAutoFit/>
          </a:bodyPr>
          <a:lstStyle/>
          <a:p>
            <a:pPr algn="l"/>
            <a:r>
              <a:rPr sz="1600" b="1" i="0" dirty="0">
                <a:solidFill>
                  <a:srgbClr val="17365D"/>
                </a:solidFill>
                <a:latin typeface="Aptos"/>
              </a:rPr>
              <a:t>ACT TOGETHER</a:t>
            </a:r>
          </a:p>
        </p:txBody>
      </p:sp>
      <p:sp>
        <p:nvSpPr>
          <p:cNvPr id="16" name="TextBox 15"/>
          <p:cNvSpPr txBox="1"/>
          <p:nvPr/>
        </p:nvSpPr>
        <p:spPr>
          <a:xfrm>
            <a:off x="5372100" y="4213381"/>
            <a:ext cx="5966460" cy="775597"/>
          </a:xfrm>
          <a:prstGeom prst="rect">
            <a:avLst/>
          </a:prstGeom>
          <a:noFill/>
        </p:spPr>
        <p:txBody>
          <a:bodyPr wrap="square" lIns="27432" tIns="18288" rIns="27432" bIns="18288">
            <a:spAutoFit/>
          </a:bodyPr>
          <a:lstStyle/>
          <a:p>
            <a:pPr algn="l"/>
            <a:r>
              <a:rPr sz="1600" b="0" i="0" dirty="0">
                <a:solidFill>
                  <a:srgbClr val="243746"/>
                </a:solidFill>
                <a:latin typeface="Aptos"/>
              </a:rPr>
              <a:t>Host </a:t>
            </a:r>
            <a:r>
              <a:rPr lang="en-US" sz="1600" b="0" i="0" dirty="0">
                <a:solidFill>
                  <a:srgbClr val="243746"/>
                </a:solidFill>
                <a:latin typeface="Aptos"/>
              </a:rPr>
              <a:t>health</a:t>
            </a:r>
            <a:r>
              <a:rPr sz="1600" b="0" i="0" dirty="0">
                <a:solidFill>
                  <a:srgbClr val="243746"/>
                </a:solidFill>
                <a:latin typeface="Aptos"/>
              </a:rPr>
              <a:t> education</a:t>
            </a:r>
            <a:r>
              <a:rPr lang="en-US" sz="1600" b="0" i="0" dirty="0">
                <a:solidFill>
                  <a:srgbClr val="243746"/>
                </a:solidFill>
                <a:latin typeface="Aptos"/>
              </a:rPr>
              <a:t> sessions</a:t>
            </a:r>
            <a:r>
              <a:rPr sz="1600" b="0" i="0" dirty="0">
                <a:solidFill>
                  <a:srgbClr val="243746"/>
                </a:solidFill>
                <a:latin typeface="Aptos"/>
              </a:rPr>
              <a:t>; strengthen social connection; share Medicare, brain health and advance-care resources; and support referrals.</a:t>
            </a:r>
          </a:p>
        </p:txBody>
      </p:sp>
      <p:sp>
        <p:nvSpPr>
          <p:cNvPr id="17" name="Rounded Rectangle 16"/>
          <p:cNvSpPr/>
          <p:nvPr/>
        </p:nvSpPr>
        <p:spPr>
          <a:xfrm>
            <a:off x="5166360" y="5120640"/>
            <a:ext cx="6172200" cy="960120"/>
          </a:xfrm>
          <a:prstGeom prst="roundRect">
            <a:avLst/>
          </a:prstGeom>
          <a:solidFill>
            <a:srgbClr val="FFFFFF"/>
          </a:solidFill>
          <a:ln>
            <a:solidFill>
              <a:srgbClr val="D8E3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5166360" y="5120640"/>
            <a:ext cx="118872" cy="960120"/>
          </a:xfrm>
          <a:prstGeom prst="rect">
            <a:avLst/>
          </a:prstGeom>
          <a:solidFill>
            <a:srgbClr val="F52CA8"/>
          </a:solidFill>
          <a:ln>
            <a:solidFill>
              <a:srgbClr val="C65D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5385816" y="5234940"/>
            <a:ext cx="5760720" cy="320040"/>
          </a:xfrm>
          <a:prstGeom prst="rect">
            <a:avLst/>
          </a:prstGeom>
          <a:noFill/>
        </p:spPr>
        <p:txBody>
          <a:bodyPr wrap="square" lIns="27432" tIns="18288" rIns="27432" bIns="18288">
            <a:spAutoFit/>
          </a:bodyPr>
          <a:lstStyle/>
          <a:p>
            <a:pPr algn="l"/>
            <a:r>
              <a:rPr sz="1600" b="1" i="0" dirty="0">
                <a:solidFill>
                  <a:srgbClr val="17365D"/>
                </a:solidFill>
                <a:latin typeface="Aptos"/>
              </a:rPr>
              <a:t>LEARN &amp; IMPROVE</a:t>
            </a:r>
          </a:p>
        </p:txBody>
      </p:sp>
      <p:sp>
        <p:nvSpPr>
          <p:cNvPr id="20" name="TextBox 19"/>
          <p:cNvSpPr txBox="1"/>
          <p:nvPr/>
        </p:nvSpPr>
        <p:spPr>
          <a:xfrm>
            <a:off x="5372100" y="5549586"/>
            <a:ext cx="5733288" cy="529376"/>
          </a:xfrm>
          <a:prstGeom prst="rect">
            <a:avLst/>
          </a:prstGeom>
          <a:noFill/>
        </p:spPr>
        <p:txBody>
          <a:bodyPr wrap="square" lIns="27432" tIns="18288" rIns="27432" bIns="18288">
            <a:spAutoFit/>
          </a:bodyPr>
          <a:lstStyle/>
          <a:p>
            <a:pPr algn="l"/>
            <a:r>
              <a:rPr sz="1600" b="0" i="0" dirty="0">
                <a:solidFill>
                  <a:srgbClr val="243746"/>
                </a:solidFill>
                <a:latin typeface="Aptos"/>
              </a:rPr>
              <a:t>Follow up on connections, identify resource gaps and bring community feedback into CHE planning.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48640" y="502920"/>
            <a:ext cx="11064240" cy="502920"/>
          </a:xfrm>
          <a:prstGeom prst="rect">
            <a:avLst/>
          </a:prstGeom>
          <a:noFill/>
          <a:ln/>
        </p:spPr>
        <p:txBody>
          <a:bodyPr wrap="square" lIns="0" tIns="0" rIns="0" bIns="0" rtlCol="0" anchor="ctr"/>
          <a:lstStyle/>
          <a:p>
            <a:pPr marL="0" indent="0">
              <a:buNone/>
            </a:pPr>
            <a:r>
              <a:rPr lang="en-US" sz="2600" b="1" dirty="0">
                <a:solidFill>
                  <a:srgbClr val="17365D"/>
                </a:solidFill>
              </a:rPr>
              <a:t>Start small: a 90-day faith-community action plan</a:t>
            </a:r>
            <a:endParaRPr lang="en-US" sz="2600" dirty="0"/>
          </a:p>
        </p:txBody>
      </p:sp>
      <p:sp>
        <p:nvSpPr>
          <p:cNvPr id="4" name="Shape 2"/>
          <p:cNvSpPr/>
          <p:nvPr/>
        </p:nvSpPr>
        <p:spPr>
          <a:xfrm>
            <a:off x="658368" y="1508760"/>
            <a:ext cx="3429000" cy="4069080"/>
          </a:xfrm>
          <a:prstGeom prst="roundRect">
            <a:avLst>
              <a:gd name="adj" fmla="val 2133"/>
            </a:avLst>
          </a:prstGeom>
          <a:solidFill>
            <a:srgbClr val="EAF4FA"/>
          </a:solidFill>
          <a:ln w="19050">
            <a:solidFill>
              <a:srgbClr val="56A0D2"/>
            </a:solidFill>
            <a:prstDash val="solid"/>
          </a:ln>
        </p:spPr>
        <p:txBody>
          <a:bodyPr/>
          <a:lstStyle/>
          <a:p>
            <a:endParaRPr/>
          </a:p>
        </p:txBody>
      </p:sp>
      <p:sp>
        <p:nvSpPr>
          <p:cNvPr id="5" name="Text 3"/>
          <p:cNvSpPr/>
          <p:nvPr/>
        </p:nvSpPr>
        <p:spPr>
          <a:xfrm>
            <a:off x="868680" y="1828800"/>
            <a:ext cx="2999232" cy="411480"/>
          </a:xfrm>
          <a:prstGeom prst="rect">
            <a:avLst/>
          </a:prstGeom>
          <a:noFill/>
          <a:ln/>
        </p:spPr>
        <p:txBody>
          <a:bodyPr wrap="square" lIns="0" tIns="0" rIns="0" bIns="0" rtlCol="0" anchor="ctr"/>
          <a:lstStyle/>
          <a:p>
            <a:pPr marL="0" indent="0" algn="ctr">
              <a:buNone/>
            </a:pPr>
            <a:r>
              <a:rPr lang="en-US" sz="2000" b="1" dirty="0">
                <a:solidFill>
                  <a:srgbClr val="17365D"/>
                </a:solidFill>
              </a:rPr>
              <a:t>FIRST 30 DAYS</a:t>
            </a:r>
            <a:endParaRPr lang="en-US" sz="2000" dirty="0"/>
          </a:p>
        </p:txBody>
      </p:sp>
      <p:sp>
        <p:nvSpPr>
          <p:cNvPr id="6" name="Text 4"/>
          <p:cNvSpPr/>
          <p:nvPr/>
        </p:nvSpPr>
        <p:spPr>
          <a:xfrm>
            <a:off x="932688" y="2514600"/>
            <a:ext cx="2852928" cy="2834640"/>
          </a:xfrm>
          <a:prstGeom prst="rect">
            <a:avLst/>
          </a:prstGeom>
          <a:noFill/>
          <a:ln/>
        </p:spPr>
        <p:txBody>
          <a:bodyPr wrap="square" lIns="508" tIns="508" rIns="508" bIns="508" rtlCol="0" anchor="ctr">
            <a:normAutofit fontScale="92500" lnSpcReduction="10000"/>
          </a:bodyPr>
          <a:lstStyle/>
          <a:p>
            <a:pPr marL="228600" indent="-228600">
              <a:buSzPct val="100000"/>
              <a:buChar char="•"/>
            </a:pPr>
            <a:r>
              <a:rPr lang="en-US" dirty="0">
                <a:solidFill>
                  <a:srgbClr val="243746"/>
                </a:solidFill>
              </a:rPr>
              <a:t>Name a health ministry / caregiver liaison</a:t>
            </a:r>
          </a:p>
          <a:p>
            <a:pPr marL="228600" indent="-228600">
              <a:buSzPct val="100000"/>
              <a:buChar char="•"/>
            </a:pPr>
            <a:endParaRPr lang="en-US" dirty="0"/>
          </a:p>
          <a:p>
            <a:pPr marL="228600" indent="-228600">
              <a:buSzPct val="100000"/>
              <a:buChar char="•"/>
            </a:pPr>
            <a:r>
              <a:rPr lang="en-US" dirty="0">
                <a:solidFill>
                  <a:srgbClr val="243746"/>
                </a:solidFill>
              </a:rPr>
              <a:t>Map 10–15 verified local resources</a:t>
            </a:r>
          </a:p>
          <a:p>
            <a:pPr marL="228600" indent="-228600">
              <a:buSzPct val="100000"/>
              <a:buChar char="•"/>
            </a:pPr>
            <a:endParaRPr lang="en-US" dirty="0"/>
          </a:p>
          <a:p>
            <a:pPr marL="228600" indent="-228600">
              <a:buSzPct val="100000"/>
              <a:buChar char="•"/>
            </a:pPr>
            <a:r>
              <a:rPr lang="en-US" dirty="0">
                <a:solidFill>
                  <a:srgbClr val="243746"/>
                </a:solidFill>
              </a:rPr>
              <a:t>Choose one older-adult health topic and one caregiver topic</a:t>
            </a:r>
          </a:p>
          <a:p>
            <a:pPr marL="228600" indent="-228600">
              <a:buSzPct val="100000"/>
              <a:buChar char="•"/>
            </a:pPr>
            <a:endParaRPr lang="en-US" dirty="0">
              <a:solidFill>
                <a:srgbClr val="243746"/>
              </a:solidFill>
            </a:endParaRPr>
          </a:p>
          <a:p>
            <a:pPr marL="228600" indent="-228600">
              <a:buSzPct val="100000"/>
              <a:buChar char="•"/>
            </a:pPr>
            <a:r>
              <a:rPr lang="en-US" dirty="0">
                <a:solidFill>
                  <a:srgbClr val="243746"/>
                </a:solidFill>
              </a:rPr>
              <a:t>Identify the needs of the congregation</a:t>
            </a:r>
          </a:p>
          <a:p>
            <a:pPr marL="228600" indent="-228600">
              <a:buSzPct val="100000"/>
              <a:buChar char="•"/>
            </a:pPr>
            <a:endParaRPr lang="en-US" dirty="0"/>
          </a:p>
        </p:txBody>
      </p:sp>
      <p:sp>
        <p:nvSpPr>
          <p:cNvPr id="7" name="Shape 5"/>
          <p:cNvSpPr/>
          <p:nvPr/>
        </p:nvSpPr>
        <p:spPr>
          <a:xfrm>
            <a:off x="4462272" y="1468419"/>
            <a:ext cx="3429000" cy="4069080"/>
          </a:xfrm>
          <a:prstGeom prst="roundRect">
            <a:avLst>
              <a:gd name="adj" fmla="val 2133"/>
            </a:avLst>
          </a:prstGeom>
          <a:solidFill>
            <a:srgbClr val="EDF7F2"/>
          </a:solidFill>
          <a:ln w="19050">
            <a:solidFill>
              <a:srgbClr val="2A7F86"/>
            </a:solidFill>
            <a:prstDash val="solid"/>
          </a:ln>
        </p:spPr>
        <p:txBody>
          <a:bodyPr/>
          <a:lstStyle/>
          <a:p>
            <a:endParaRPr/>
          </a:p>
        </p:txBody>
      </p:sp>
      <p:sp>
        <p:nvSpPr>
          <p:cNvPr id="8" name="Text 6"/>
          <p:cNvSpPr/>
          <p:nvPr/>
        </p:nvSpPr>
        <p:spPr>
          <a:xfrm>
            <a:off x="4672584" y="1828800"/>
            <a:ext cx="2999232" cy="411480"/>
          </a:xfrm>
          <a:prstGeom prst="rect">
            <a:avLst/>
          </a:prstGeom>
          <a:noFill/>
          <a:ln/>
        </p:spPr>
        <p:txBody>
          <a:bodyPr wrap="square" lIns="0" tIns="0" rIns="0" bIns="0" rtlCol="0" anchor="ctr"/>
          <a:lstStyle/>
          <a:p>
            <a:pPr marL="0" indent="0" algn="ctr">
              <a:buNone/>
            </a:pPr>
            <a:r>
              <a:rPr lang="en-US" sz="2000" b="1" dirty="0">
                <a:solidFill>
                  <a:srgbClr val="17365D"/>
                </a:solidFill>
              </a:rPr>
              <a:t>DAYS 31–60</a:t>
            </a:r>
            <a:endParaRPr lang="en-US" sz="2000" dirty="0"/>
          </a:p>
        </p:txBody>
      </p:sp>
      <p:sp>
        <p:nvSpPr>
          <p:cNvPr id="9" name="Text 7"/>
          <p:cNvSpPr/>
          <p:nvPr/>
        </p:nvSpPr>
        <p:spPr>
          <a:xfrm>
            <a:off x="4750308" y="2364531"/>
            <a:ext cx="2852928" cy="2834640"/>
          </a:xfrm>
          <a:prstGeom prst="rect">
            <a:avLst/>
          </a:prstGeom>
          <a:noFill/>
          <a:ln/>
        </p:spPr>
        <p:txBody>
          <a:bodyPr wrap="square" lIns="508" tIns="508" rIns="508" bIns="508" rtlCol="0" anchor="ctr">
            <a:normAutofit fontScale="92500" lnSpcReduction="10000"/>
          </a:bodyPr>
          <a:lstStyle/>
          <a:p>
            <a:pPr marL="228600" indent="-228600">
              <a:buSzPct val="100000"/>
              <a:buChar char="•"/>
            </a:pPr>
            <a:r>
              <a:rPr lang="en-US" dirty="0">
                <a:solidFill>
                  <a:srgbClr val="243746"/>
                </a:solidFill>
              </a:rPr>
              <a:t>Host one-two brief education sessions</a:t>
            </a:r>
          </a:p>
          <a:p>
            <a:pPr marL="228600" indent="-228600">
              <a:buSzPct val="100000"/>
              <a:buChar char="•"/>
            </a:pPr>
            <a:endParaRPr lang="en-US" dirty="0"/>
          </a:p>
          <a:p>
            <a:pPr marL="228600" indent="-228600">
              <a:buSzPct val="100000"/>
              <a:buChar char="•"/>
            </a:pPr>
            <a:r>
              <a:rPr lang="en-US" dirty="0">
                <a:solidFill>
                  <a:srgbClr val="243746"/>
                </a:solidFill>
              </a:rPr>
              <a:t>Connect with healthcare and community partners</a:t>
            </a:r>
          </a:p>
          <a:p>
            <a:pPr marL="228600" indent="-228600">
              <a:buSzPct val="100000"/>
              <a:buChar char="•"/>
            </a:pPr>
            <a:endParaRPr lang="en-US" dirty="0">
              <a:solidFill>
                <a:srgbClr val="243746"/>
              </a:solidFill>
            </a:endParaRPr>
          </a:p>
          <a:p>
            <a:pPr marL="228600" indent="-228600">
              <a:buSzPct val="100000"/>
              <a:buChar char="•"/>
            </a:pPr>
            <a:r>
              <a:rPr lang="en-US" dirty="0">
                <a:solidFill>
                  <a:srgbClr val="243746"/>
                </a:solidFill>
              </a:rPr>
              <a:t>Host events/ support groups</a:t>
            </a:r>
          </a:p>
          <a:p>
            <a:pPr marL="228600" indent="-228600">
              <a:buSzPct val="100000"/>
              <a:buChar char="•"/>
            </a:pPr>
            <a:endParaRPr lang="en-US" dirty="0"/>
          </a:p>
          <a:p>
            <a:pPr marL="228600" indent="-228600">
              <a:buSzPct val="100000"/>
              <a:buChar char="•"/>
            </a:pPr>
            <a:r>
              <a:rPr lang="en-US" dirty="0">
                <a:solidFill>
                  <a:srgbClr val="243746"/>
                </a:solidFill>
              </a:rPr>
              <a:t>Recruit volunteers for calls, rides, meals or respite  help</a:t>
            </a:r>
            <a:endParaRPr lang="en-US" dirty="0"/>
          </a:p>
        </p:txBody>
      </p:sp>
      <p:sp>
        <p:nvSpPr>
          <p:cNvPr id="10" name="Shape 8"/>
          <p:cNvSpPr/>
          <p:nvPr/>
        </p:nvSpPr>
        <p:spPr>
          <a:xfrm>
            <a:off x="8266176" y="1508760"/>
            <a:ext cx="3429000" cy="4069080"/>
          </a:xfrm>
          <a:prstGeom prst="roundRect">
            <a:avLst>
              <a:gd name="adj" fmla="val 2133"/>
            </a:avLst>
          </a:prstGeom>
          <a:solidFill>
            <a:srgbClr val="FFF4E2"/>
          </a:solidFill>
          <a:ln w="19050">
            <a:solidFill>
              <a:srgbClr val="D9A441"/>
            </a:solidFill>
            <a:prstDash val="solid"/>
          </a:ln>
        </p:spPr>
        <p:txBody>
          <a:bodyPr/>
          <a:lstStyle/>
          <a:p>
            <a:endParaRPr/>
          </a:p>
        </p:txBody>
      </p:sp>
      <p:sp>
        <p:nvSpPr>
          <p:cNvPr id="11" name="Text 9"/>
          <p:cNvSpPr/>
          <p:nvPr/>
        </p:nvSpPr>
        <p:spPr>
          <a:xfrm>
            <a:off x="8476488" y="1828800"/>
            <a:ext cx="2999232" cy="411480"/>
          </a:xfrm>
          <a:prstGeom prst="rect">
            <a:avLst/>
          </a:prstGeom>
          <a:noFill/>
          <a:ln/>
        </p:spPr>
        <p:txBody>
          <a:bodyPr wrap="square" lIns="0" tIns="0" rIns="0" bIns="0" rtlCol="0" anchor="ctr"/>
          <a:lstStyle/>
          <a:p>
            <a:pPr marL="0" indent="0" algn="ctr">
              <a:buNone/>
            </a:pPr>
            <a:r>
              <a:rPr lang="en-US" sz="2000" b="1" dirty="0">
                <a:solidFill>
                  <a:srgbClr val="17365D"/>
                </a:solidFill>
              </a:rPr>
              <a:t>DAYS 61–90</a:t>
            </a:r>
            <a:endParaRPr lang="en-US" sz="2000" dirty="0"/>
          </a:p>
        </p:txBody>
      </p:sp>
      <p:sp>
        <p:nvSpPr>
          <p:cNvPr id="12" name="Text 10"/>
          <p:cNvSpPr/>
          <p:nvPr/>
        </p:nvSpPr>
        <p:spPr>
          <a:xfrm>
            <a:off x="8540496" y="2514599"/>
            <a:ext cx="2852928" cy="2581835"/>
          </a:xfrm>
          <a:prstGeom prst="rect">
            <a:avLst/>
          </a:prstGeom>
          <a:noFill/>
          <a:ln/>
        </p:spPr>
        <p:txBody>
          <a:bodyPr wrap="square" lIns="508" tIns="508" rIns="508" bIns="508" rtlCol="0" anchor="ctr">
            <a:normAutofit/>
          </a:bodyPr>
          <a:lstStyle/>
          <a:p>
            <a:pPr marL="228600" indent="-228600">
              <a:buSzPct val="100000"/>
              <a:buChar char="•"/>
            </a:pPr>
            <a:r>
              <a:rPr lang="en-US" dirty="0">
                <a:solidFill>
                  <a:srgbClr val="243746"/>
                </a:solidFill>
              </a:rPr>
              <a:t>Follow-up with members</a:t>
            </a:r>
          </a:p>
          <a:p>
            <a:pPr marL="228600" indent="-228600">
              <a:buSzPct val="100000"/>
              <a:buChar char="•"/>
            </a:pPr>
            <a:endParaRPr lang="en-US" dirty="0"/>
          </a:p>
          <a:p>
            <a:pPr marL="228600" indent="-228600">
              <a:buSzPct val="100000"/>
              <a:buChar char="•"/>
            </a:pPr>
            <a:r>
              <a:rPr lang="en-US" dirty="0">
                <a:solidFill>
                  <a:srgbClr val="243746"/>
                </a:solidFill>
              </a:rPr>
              <a:t>Connect with healthcare/ community partners</a:t>
            </a:r>
          </a:p>
          <a:p>
            <a:pPr marL="228600" indent="-228600">
              <a:buSzPct val="100000"/>
              <a:buChar char="•"/>
            </a:pPr>
            <a:endParaRPr lang="en-US" dirty="0"/>
          </a:p>
          <a:p>
            <a:pPr marL="228600" indent="-228600">
              <a:buSzPct val="100000"/>
              <a:buChar char="•"/>
            </a:pPr>
            <a:r>
              <a:rPr lang="en-US" dirty="0">
                <a:solidFill>
                  <a:srgbClr val="243746"/>
                </a:solidFill>
              </a:rPr>
              <a:t>Identify what worked well</a:t>
            </a:r>
          </a:p>
          <a:p>
            <a:pPr marL="228600" indent="-228600">
              <a:buSzPct val="100000"/>
              <a:buChar char="•"/>
            </a:pPr>
            <a:endParaRPr lang="en-US" dirty="0">
              <a:solidFill>
                <a:srgbClr val="243746"/>
              </a:solidFill>
            </a:endParaRPr>
          </a:p>
          <a:p>
            <a:pPr marL="228600" indent="-228600">
              <a:buSzPct val="100000"/>
              <a:buChar char="•"/>
            </a:pPr>
            <a:r>
              <a:rPr lang="en-US" dirty="0">
                <a:solidFill>
                  <a:srgbClr val="243746"/>
                </a:solidFill>
              </a:rPr>
              <a:t>What additional connections needed </a:t>
            </a:r>
          </a:p>
          <a:p>
            <a:pPr marL="228600" indent="-228600">
              <a:buSzPct val="100000"/>
              <a:buChar char="•"/>
            </a:pPr>
            <a:endParaRPr lang="en-US" dirty="0"/>
          </a:p>
        </p:txBody>
      </p:sp>
      <p:sp>
        <p:nvSpPr>
          <p:cNvPr id="25" name="Slide Number Placeholder 0"/>
          <p:cNvSpPr>
            <a:spLocks noGrp="1"/>
          </p:cNvSpPr>
          <p:nvPr>
            <p:ph type="sldNum" sz="quarter" idx="4294967295"/>
          </p:nvPr>
        </p:nvSpPr>
        <p:spPr>
          <a:xfrm>
            <a:off x="11384280" y="6510528"/>
            <a:ext cx="274320"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B7785"/>
                </a:solidFill>
              </a:defRPr>
            </a:lvl1pPr>
          </a:lstStyle>
          <a:p>
            <a:pPr algn="l"/>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659507" y="653796"/>
            <a:ext cx="3573270" cy="502920"/>
          </a:xfrm>
          <a:prstGeom prst="rect">
            <a:avLst/>
          </a:prstGeom>
          <a:noFill/>
          <a:ln/>
        </p:spPr>
        <p:txBody>
          <a:bodyPr wrap="square" lIns="0" tIns="0" rIns="0" bIns="0" rtlCol="0" anchor="ctr"/>
          <a:lstStyle/>
          <a:p>
            <a:pPr marL="0" indent="0">
              <a:buNone/>
            </a:pPr>
            <a:r>
              <a:rPr lang="en-US" sz="2600" b="1" dirty="0">
                <a:solidFill>
                  <a:srgbClr val="17365D"/>
                </a:solidFill>
              </a:rPr>
              <a:t>Three key takeaways</a:t>
            </a:r>
            <a:endParaRPr lang="en-US" sz="2600" dirty="0"/>
          </a:p>
        </p:txBody>
      </p:sp>
      <p:grpSp>
        <p:nvGrpSpPr>
          <p:cNvPr id="16" name="Group 15">
            <a:extLst>
              <a:ext uri="{FF2B5EF4-FFF2-40B4-BE49-F238E27FC236}">
                <a16:creationId xmlns:a16="http://schemas.microsoft.com/office/drawing/2014/main" id="{0D2F48BD-3443-394F-8BC2-D27F42A03C2B}"/>
              </a:ext>
            </a:extLst>
          </p:cNvPr>
          <p:cNvGrpSpPr/>
          <p:nvPr/>
        </p:nvGrpSpPr>
        <p:grpSpPr>
          <a:xfrm>
            <a:off x="603504" y="1435608"/>
            <a:ext cx="5882335" cy="4224528"/>
            <a:chOff x="603504" y="1435608"/>
            <a:chExt cx="8174255" cy="4224528"/>
          </a:xfrm>
        </p:grpSpPr>
        <p:sp>
          <p:nvSpPr>
            <p:cNvPr id="3" name="TextBox 2"/>
            <p:cNvSpPr txBox="1"/>
            <p:nvPr/>
          </p:nvSpPr>
          <p:spPr>
            <a:xfrm>
              <a:off x="603504" y="1435608"/>
              <a:ext cx="594360" cy="548640"/>
            </a:xfrm>
            <a:prstGeom prst="rect">
              <a:avLst/>
            </a:prstGeom>
            <a:noFill/>
          </p:spPr>
          <p:txBody>
            <a:bodyPr wrap="square" lIns="0" tIns="0" rIns="0" bIns="0">
              <a:noAutofit/>
            </a:bodyPr>
            <a:lstStyle/>
            <a:p>
              <a:pPr>
                <a:spcBef>
                  <a:spcPts val="0"/>
                </a:spcBef>
                <a:spcAft>
                  <a:spcPts val="0"/>
                </a:spcAft>
              </a:pPr>
              <a:r>
                <a:rPr sz="3000" b="1" dirty="0">
                  <a:solidFill>
                    <a:srgbClr val="56A0D2"/>
                  </a:solidFill>
                  <a:latin typeface="Aptos"/>
                </a:rPr>
                <a:t>1</a:t>
              </a:r>
            </a:p>
          </p:txBody>
        </p:sp>
        <p:sp>
          <p:nvSpPr>
            <p:cNvPr id="4" name="TextBox 3"/>
            <p:cNvSpPr txBox="1"/>
            <p:nvPr/>
          </p:nvSpPr>
          <p:spPr>
            <a:xfrm>
              <a:off x="1307592" y="1435608"/>
              <a:ext cx="6858000" cy="438912"/>
            </a:xfrm>
            <a:prstGeom prst="rect">
              <a:avLst/>
            </a:prstGeom>
            <a:noFill/>
          </p:spPr>
          <p:txBody>
            <a:bodyPr wrap="square" lIns="0" tIns="0" rIns="0" bIns="0">
              <a:noAutofit/>
            </a:bodyPr>
            <a:lstStyle/>
            <a:p>
              <a:pPr>
                <a:spcBef>
                  <a:spcPts val="0"/>
                </a:spcBef>
                <a:spcAft>
                  <a:spcPts val="0"/>
                </a:spcAft>
              </a:pPr>
              <a:r>
                <a:rPr lang="en-US" sz="2200" b="1">
                  <a:solidFill>
                    <a:srgbClr val="17365D"/>
                  </a:solidFill>
                  <a:latin typeface="Aptos"/>
                </a:rPr>
                <a:t>Healthy aging and caregiver well-being</a:t>
              </a:r>
            </a:p>
          </p:txBody>
        </p:sp>
        <p:sp>
          <p:nvSpPr>
            <p:cNvPr id="5" name="TextBox 4"/>
            <p:cNvSpPr txBox="1"/>
            <p:nvPr/>
          </p:nvSpPr>
          <p:spPr>
            <a:xfrm>
              <a:off x="1307592" y="1929384"/>
              <a:ext cx="6492240" cy="914400"/>
            </a:xfrm>
            <a:prstGeom prst="rect">
              <a:avLst/>
            </a:prstGeom>
            <a:noFill/>
          </p:spPr>
          <p:txBody>
            <a:bodyPr wrap="square" lIns="0" tIns="0" rIns="0" bIns="0">
              <a:noAutofit/>
            </a:bodyPr>
            <a:lstStyle/>
            <a:p>
              <a:pPr>
                <a:spcBef>
                  <a:spcPts val="0"/>
                </a:spcBef>
                <a:spcAft>
                  <a:spcPts val="0"/>
                </a:spcAft>
              </a:pPr>
              <a:r>
                <a:rPr lang="en-US" sz="1600" b="0" dirty="0">
                  <a:solidFill>
                    <a:srgbClr val="243746"/>
                  </a:solidFill>
                  <a:latin typeface="Aptos"/>
                </a:rPr>
                <a:t>Identify  </a:t>
              </a:r>
              <a:r>
                <a:rPr sz="1600" b="0" dirty="0">
                  <a:solidFill>
                    <a:srgbClr val="243746"/>
                  </a:solidFill>
                  <a:latin typeface="Aptos"/>
                </a:rPr>
                <a:t>health </a:t>
              </a:r>
              <a:r>
                <a:rPr lang="en-US" sz="1600" b="0" dirty="0">
                  <a:solidFill>
                    <a:srgbClr val="243746"/>
                  </a:solidFill>
                  <a:latin typeface="Aptos"/>
                </a:rPr>
                <a:t>and daily living needs for aging population and partnerships for social connection</a:t>
              </a:r>
              <a:r>
                <a:rPr sz="1600" b="0" dirty="0">
                  <a:solidFill>
                    <a:srgbClr val="243746"/>
                  </a:solidFill>
                  <a:latin typeface="Aptos"/>
                </a:rPr>
                <a:t>, </a:t>
              </a:r>
              <a:r>
                <a:rPr lang="en-US" sz="1600" b="0" dirty="0">
                  <a:solidFill>
                    <a:srgbClr val="243746"/>
                  </a:solidFill>
                  <a:latin typeface="Aptos"/>
                </a:rPr>
                <a:t>caregiver </a:t>
              </a:r>
              <a:r>
                <a:rPr sz="1600" b="0" dirty="0">
                  <a:solidFill>
                    <a:srgbClr val="243746"/>
                  </a:solidFill>
                  <a:latin typeface="Aptos"/>
                </a:rPr>
                <a:t>respite and emotional support.</a:t>
              </a:r>
            </a:p>
          </p:txBody>
        </p:sp>
        <p:sp>
          <p:nvSpPr>
            <p:cNvPr id="6" name="TextBox 5"/>
            <p:cNvSpPr txBox="1"/>
            <p:nvPr/>
          </p:nvSpPr>
          <p:spPr>
            <a:xfrm>
              <a:off x="603504" y="2843784"/>
              <a:ext cx="594360" cy="548640"/>
            </a:xfrm>
            <a:prstGeom prst="rect">
              <a:avLst/>
            </a:prstGeom>
            <a:noFill/>
          </p:spPr>
          <p:txBody>
            <a:bodyPr wrap="square" lIns="0" tIns="0" rIns="0" bIns="0">
              <a:noAutofit/>
            </a:bodyPr>
            <a:lstStyle/>
            <a:p>
              <a:pPr>
                <a:spcBef>
                  <a:spcPts val="0"/>
                </a:spcBef>
                <a:spcAft>
                  <a:spcPts val="0"/>
                </a:spcAft>
              </a:pPr>
              <a:r>
                <a:rPr sz="3000" b="1" dirty="0">
                  <a:solidFill>
                    <a:srgbClr val="89E8A2"/>
                  </a:solidFill>
                  <a:latin typeface="Aptos"/>
                </a:rPr>
                <a:t>2</a:t>
              </a:r>
            </a:p>
          </p:txBody>
        </p:sp>
        <p:sp>
          <p:nvSpPr>
            <p:cNvPr id="7" name="TextBox 6"/>
            <p:cNvSpPr txBox="1"/>
            <p:nvPr/>
          </p:nvSpPr>
          <p:spPr>
            <a:xfrm>
              <a:off x="1307592" y="2843784"/>
              <a:ext cx="7470167" cy="438912"/>
            </a:xfrm>
            <a:prstGeom prst="rect">
              <a:avLst/>
            </a:prstGeom>
            <a:noFill/>
          </p:spPr>
          <p:txBody>
            <a:bodyPr wrap="square" lIns="0" tIns="0" rIns="0" bIns="0">
              <a:noAutofit/>
            </a:bodyPr>
            <a:lstStyle/>
            <a:p>
              <a:pPr>
                <a:spcBef>
                  <a:spcPts val="0"/>
                </a:spcBef>
                <a:spcAft>
                  <a:spcPts val="0"/>
                </a:spcAft>
              </a:pPr>
              <a:r>
                <a:rPr sz="2200" b="1" dirty="0">
                  <a:solidFill>
                    <a:srgbClr val="17365D"/>
                  </a:solidFill>
                  <a:latin typeface="Aptos"/>
                </a:rPr>
                <a:t>Faith communities </a:t>
              </a:r>
              <a:r>
                <a:rPr lang="en-US" sz="2200" b="1" dirty="0">
                  <a:solidFill>
                    <a:srgbClr val="17365D"/>
                  </a:solidFill>
                  <a:latin typeface="Aptos"/>
                </a:rPr>
                <a:t>as a bridge </a:t>
              </a:r>
              <a:r>
                <a:rPr sz="2200" b="1" dirty="0">
                  <a:solidFill>
                    <a:srgbClr val="17365D"/>
                  </a:solidFill>
                  <a:latin typeface="Aptos"/>
                </a:rPr>
                <a:t>to </a:t>
              </a:r>
              <a:r>
                <a:rPr lang="en-US" sz="2200" b="1" dirty="0">
                  <a:solidFill>
                    <a:srgbClr val="17365D"/>
                  </a:solidFill>
                  <a:latin typeface="Aptos"/>
                </a:rPr>
                <a:t>SERVE</a:t>
              </a:r>
              <a:endParaRPr sz="2200" b="1" dirty="0">
                <a:solidFill>
                  <a:srgbClr val="17365D"/>
                </a:solidFill>
                <a:latin typeface="Aptos"/>
              </a:endParaRPr>
            </a:p>
          </p:txBody>
        </p:sp>
        <p:sp>
          <p:nvSpPr>
            <p:cNvPr id="8" name="TextBox 7"/>
            <p:cNvSpPr txBox="1"/>
            <p:nvPr/>
          </p:nvSpPr>
          <p:spPr>
            <a:xfrm>
              <a:off x="1307592" y="3337560"/>
              <a:ext cx="6492240" cy="914400"/>
            </a:xfrm>
            <a:prstGeom prst="rect">
              <a:avLst/>
            </a:prstGeom>
            <a:noFill/>
          </p:spPr>
          <p:txBody>
            <a:bodyPr wrap="square" lIns="0" tIns="0" rIns="0" bIns="0">
              <a:noAutofit/>
            </a:bodyPr>
            <a:lstStyle/>
            <a:p>
              <a:pPr>
                <a:spcBef>
                  <a:spcPts val="0"/>
                </a:spcBef>
                <a:spcAft>
                  <a:spcPts val="0"/>
                </a:spcAft>
              </a:pPr>
              <a:r>
                <a:rPr lang="en-US" sz="1600" b="0" dirty="0">
                  <a:solidFill>
                    <a:srgbClr val="243746"/>
                  </a:solidFill>
                  <a:latin typeface="Aptos"/>
                </a:rPr>
                <a:t>Connect and S.E.R.V.E members with care </a:t>
              </a:r>
            </a:p>
            <a:p>
              <a:pPr>
                <a:spcBef>
                  <a:spcPts val="0"/>
                </a:spcBef>
                <a:spcAft>
                  <a:spcPts val="0"/>
                </a:spcAft>
              </a:pPr>
              <a:r>
                <a:rPr lang="en-US" sz="1600" b="1" dirty="0">
                  <a:solidFill>
                    <a:srgbClr val="00B0F0"/>
                  </a:solidFill>
                  <a:latin typeface="Aptos"/>
                </a:rPr>
                <a:t>S</a:t>
              </a:r>
              <a:r>
                <a:rPr lang="en-US" sz="1600" b="0" dirty="0">
                  <a:solidFill>
                    <a:srgbClr val="243746"/>
                  </a:solidFill>
                  <a:latin typeface="Aptos"/>
                </a:rPr>
                <a:t>upport, </a:t>
              </a:r>
              <a:r>
                <a:rPr lang="en-US" sz="1600" b="1" dirty="0">
                  <a:solidFill>
                    <a:srgbClr val="00B0F0"/>
                  </a:solidFill>
                  <a:latin typeface="Aptos"/>
                </a:rPr>
                <a:t>E</a:t>
              </a:r>
              <a:r>
                <a:rPr lang="en-US" sz="1600" b="0" dirty="0">
                  <a:solidFill>
                    <a:srgbClr val="243746"/>
                  </a:solidFill>
                  <a:latin typeface="Aptos"/>
                </a:rPr>
                <a:t>ducate, </a:t>
              </a:r>
              <a:r>
                <a:rPr lang="en-US" sz="1600" b="1" dirty="0">
                  <a:solidFill>
                    <a:srgbClr val="00B0F0"/>
                  </a:solidFill>
                  <a:latin typeface="Aptos"/>
                </a:rPr>
                <a:t>R</a:t>
              </a:r>
              <a:r>
                <a:rPr lang="en-US" sz="1600" b="0" dirty="0">
                  <a:solidFill>
                    <a:srgbClr val="243746"/>
                  </a:solidFill>
                  <a:latin typeface="Aptos"/>
                </a:rPr>
                <a:t>efer, </a:t>
              </a:r>
              <a:r>
                <a:rPr lang="en-US" sz="1600" b="1" dirty="0">
                  <a:solidFill>
                    <a:srgbClr val="00B0F0"/>
                  </a:solidFill>
                  <a:latin typeface="Aptos"/>
                </a:rPr>
                <a:t>V</a:t>
              </a:r>
              <a:r>
                <a:rPr lang="en-US" sz="1600" b="0" dirty="0">
                  <a:solidFill>
                    <a:srgbClr val="243746"/>
                  </a:solidFill>
                  <a:latin typeface="Aptos"/>
                </a:rPr>
                <a:t>isit </a:t>
              </a:r>
              <a:r>
                <a:rPr sz="1600" b="0" dirty="0">
                  <a:solidFill>
                    <a:srgbClr val="243746"/>
                  </a:solidFill>
                  <a:latin typeface="Aptos"/>
                </a:rPr>
                <a:t>and </a:t>
              </a:r>
              <a:r>
                <a:rPr lang="en-US" sz="1600" b="1" dirty="0">
                  <a:solidFill>
                    <a:srgbClr val="00B0F0"/>
                  </a:solidFill>
                  <a:latin typeface="Aptos"/>
                </a:rPr>
                <a:t>E</a:t>
              </a:r>
              <a:r>
                <a:rPr lang="en-US" sz="1600" b="0" dirty="0">
                  <a:solidFill>
                    <a:srgbClr val="243746"/>
                  </a:solidFill>
                  <a:latin typeface="Aptos"/>
                </a:rPr>
                <a:t>ngage</a:t>
              </a:r>
              <a:r>
                <a:rPr sz="1600" b="0" dirty="0">
                  <a:solidFill>
                    <a:srgbClr val="243746"/>
                  </a:solidFill>
                  <a:latin typeface="Aptos"/>
                </a:rPr>
                <a:t>.</a:t>
              </a:r>
            </a:p>
          </p:txBody>
        </p:sp>
        <p:sp>
          <p:nvSpPr>
            <p:cNvPr id="9" name="TextBox 8"/>
            <p:cNvSpPr txBox="1"/>
            <p:nvPr/>
          </p:nvSpPr>
          <p:spPr>
            <a:xfrm>
              <a:off x="603504" y="4251960"/>
              <a:ext cx="594360" cy="548640"/>
            </a:xfrm>
            <a:prstGeom prst="rect">
              <a:avLst/>
            </a:prstGeom>
            <a:noFill/>
          </p:spPr>
          <p:txBody>
            <a:bodyPr wrap="square" lIns="0" tIns="0" rIns="0" bIns="0">
              <a:noAutofit/>
            </a:bodyPr>
            <a:lstStyle/>
            <a:p>
              <a:pPr>
                <a:spcBef>
                  <a:spcPts val="0"/>
                </a:spcBef>
                <a:spcAft>
                  <a:spcPts val="0"/>
                </a:spcAft>
              </a:pPr>
              <a:r>
                <a:rPr sz="3000" b="1" dirty="0">
                  <a:solidFill>
                    <a:srgbClr val="F52CA8"/>
                  </a:solidFill>
                  <a:latin typeface="Aptos"/>
                </a:rPr>
                <a:t>3</a:t>
              </a:r>
            </a:p>
          </p:txBody>
        </p:sp>
        <p:sp>
          <p:nvSpPr>
            <p:cNvPr id="10" name="TextBox 9"/>
            <p:cNvSpPr txBox="1"/>
            <p:nvPr/>
          </p:nvSpPr>
          <p:spPr>
            <a:xfrm>
              <a:off x="1307594" y="4251960"/>
              <a:ext cx="6709674" cy="438912"/>
            </a:xfrm>
            <a:prstGeom prst="rect">
              <a:avLst/>
            </a:prstGeom>
            <a:noFill/>
          </p:spPr>
          <p:txBody>
            <a:bodyPr wrap="square" lIns="0" tIns="0" rIns="0" bIns="0">
              <a:noAutofit/>
            </a:bodyPr>
            <a:lstStyle/>
            <a:p>
              <a:pPr>
                <a:spcBef>
                  <a:spcPts val="0"/>
                </a:spcBef>
                <a:spcAft>
                  <a:spcPts val="0"/>
                </a:spcAft>
              </a:pPr>
              <a:r>
                <a:rPr lang="en-US" sz="2200" b="1" dirty="0">
                  <a:solidFill>
                    <a:srgbClr val="17365D"/>
                  </a:solidFill>
                  <a:latin typeface="Aptos"/>
                </a:rPr>
                <a:t>Faith leaders can build partnerships</a:t>
              </a:r>
              <a:endParaRPr sz="2200" b="1" dirty="0">
                <a:solidFill>
                  <a:srgbClr val="17365D"/>
                </a:solidFill>
                <a:latin typeface="Aptos"/>
              </a:endParaRPr>
            </a:p>
          </p:txBody>
        </p:sp>
        <p:sp>
          <p:nvSpPr>
            <p:cNvPr id="11" name="TextBox 10"/>
            <p:cNvSpPr txBox="1"/>
            <p:nvPr/>
          </p:nvSpPr>
          <p:spPr>
            <a:xfrm>
              <a:off x="1307592" y="4745736"/>
              <a:ext cx="6492240" cy="914400"/>
            </a:xfrm>
            <a:prstGeom prst="rect">
              <a:avLst/>
            </a:prstGeom>
            <a:noFill/>
          </p:spPr>
          <p:txBody>
            <a:bodyPr wrap="square" lIns="0" tIns="0" rIns="0" bIns="0">
              <a:noAutofit/>
            </a:bodyPr>
            <a:lstStyle/>
            <a:p>
              <a:pPr>
                <a:spcBef>
                  <a:spcPts val="0"/>
                </a:spcBef>
                <a:spcAft>
                  <a:spcPts val="0"/>
                </a:spcAft>
              </a:pPr>
              <a:r>
                <a:rPr lang="en-US" sz="1600" b="0" dirty="0">
                  <a:solidFill>
                    <a:srgbClr val="243746"/>
                  </a:solidFill>
                  <a:latin typeface="Aptos"/>
                </a:rPr>
                <a:t>Meet with community leaders </a:t>
              </a:r>
              <a:r>
                <a:rPr sz="1600" b="0" dirty="0">
                  <a:solidFill>
                    <a:srgbClr val="243746"/>
                  </a:solidFill>
                  <a:latin typeface="Aptos"/>
                </a:rPr>
                <a:t>and healthcare partners</a:t>
              </a:r>
              <a:r>
                <a:rPr lang="en-US" sz="1600" b="0" dirty="0">
                  <a:solidFill>
                    <a:srgbClr val="243746"/>
                  </a:solidFill>
                  <a:latin typeface="Aptos"/>
                </a:rPr>
                <a:t> to identify shared needs. Identify referral contacts and community support services</a:t>
              </a:r>
              <a:r>
                <a:rPr sz="1600" b="0" dirty="0">
                  <a:solidFill>
                    <a:srgbClr val="243746"/>
                  </a:solidFill>
                  <a:latin typeface="Aptos"/>
                </a:rPr>
                <a:t>.</a:t>
              </a:r>
            </a:p>
          </p:txBody>
        </p:sp>
      </p:grpSp>
      <p:pic>
        <p:nvPicPr>
          <p:cNvPr id="15" name="Image 0" descr="/mnt/data/0bfc1176a1.png">
            <a:extLst>
              <a:ext uri="{FF2B5EF4-FFF2-40B4-BE49-F238E27FC236}">
                <a16:creationId xmlns:a16="http://schemas.microsoft.com/office/drawing/2014/main" id="{1930322E-9A07-A91A-DACF-49C6EC29BB5B}"/>
              </a:ext>
            </a:extLst>
          </p:cNvPr>
          <p:cNvPicPr>
            <a:picLocks noChangeAspect="1"/>
          </p:cNvPicPr>
          <p:nvPr/>
        </p:nvPicPr>
        <p:blipFill>
          <a:blip r:embed="rId3"/>
          <a:srcRect l="21409" r="21409"/>
          <a:stretch/>
        </p:blipFill>
        <p:spPr>
          <a:xfrm>
            <a:off x="6547242" y="43487"/>
            <a:ext cx="5744989" cy="669787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0912B4-B3B0-8B67-8FB3-84D832CD7CB8}"/>
              </a:ext>
            </a:extLst>
          </p:cNvPr>
          <p:cNvSpPr txBox="1"/>
          <p:nvPr/>
        </p:nvSpPr>
        <p:spPr>
          <a:xfrm>
            <a:off x="3963128" y="2303950"/>
            <a:ext cx="5135880" cy="369332"/>
          </a:xfrm>
          <a:prstGeom prst="rect">
            <a:avLst/>
          </a:prstGeom>
          <a:solidFill>
            <a:schemeClr val="accent2">
              <a:lumMod val="40000"/>
              <a:lumOff val="60000"/>
            </a:schemeClr>
          </a:solidFill>
        </p:spPr>
        <p:txBody>
          <a:bodyPr wrap="square">
            <a:spAutoFit/>
          </a:bodyPr>
          <a:lstStyle/>
          <a:p>
            <a:pPr algn="ctr"/>
            <a:r>
              <a:rPr lang="en-US" b="1" dirty="0"/>
              <a:t>Thank you for this opportunity to Serve </a:t>
            </a:r>
          </a:p>
        </p:txBody>
      </p:sp>
      <p:sp>
        <p:nvSpPr>
          <p:cNvPr id="5" name="TextBox 4">
            <a:extLst>
              <a:ext uri="{FF2B5EF4-FFF2-40B4-BE49-F238E27FC236}">
                <a16:creationId xmlns:a16="http://schemas.microsoft.com/office/drawing/2014/main" id="{59955ED3-A8B3-FC97-D8C7-FEF9C7929C88}"/>
              </a:ext>
            </a:extLst>
          </p:cNvPr>
          <p:cNvSpPr txBox="1"/>
          <p:nvPr/>
        </p:nvSpPr>
        <p:spPr>
          <a:xfrm>
            <a:off x="1661160" y="682966"/>
            <a:ext cx="9083040" cy="646331"/>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b="1" dirty="0"/>
              <a:t>“Everybody can be great, because everybody can serve.”</a:t>
            </a:r>
            <a:br>
              <a:rPr lang="en-US" dirty="0"/>
            </a:br>
            <a:r>
              <a:rPr lang="en-US" dirty="0"/>
              <a:t>— Martin Luther King Jr.</a:t>
            </a:r>
            <a:endParaRPr lang="en-US" b="1" dirty="0"/>
          </a:p>
        </p:txBody>
      </p:sp>
      <p:pic>
        <p:nvPicPr>
          <p:cNvPr id="7" name="Picture 6">
            <a:extLst>
              <a:ext uri="{FF2B5EF4-FFF2-40B4-BE49-F238E27FC236}">
                <a16:creationId xmlns:a16="http://schemas.microsoft.com/office/drawing/2014/main" id="{587B1713-D406-CEF4-34C8-2DE2D8C0AF3B}"/>
              </a:ext>
            </a:extLst>
          </p:cNvPr>
          <p:cNvPicPr>
            <a:picLocks noChangeAspect="1"/>
          </p:cNvPicPr>
          <p:nvPr/>
        </p:nvPicPr>
        <p:blipFill>
          <a:blip r:embed="rId4">
            <a:extLst>
              <a:ext uri="{28A0092B-C50C-407E-A947-70E740481C1C}">
                <a14:useLocalDpi xmlns:a14="http://schemas.microsoft.com/office/drawing/2010/main" val="0"/>
              </a:ext>
            </a:extLst>
          </a:blip>
          <a:srcRect l="-1556" t="19" r="1556" b="36783"/>
          <a:stretch>
            <a:fillRect/>
          </a:stretch>
        </p:blipFill>
        <p:spPr>
          <a:xfrm>
            <a:off x="6421665" y="3145081"/>
            <a:ext cx="2123079" cy="1803895"/>
          </a:xfrm>
          <a:prstGeom prst="rect">
            <a:avLst/>
          </a:prstGeom>
          <a:ln>
            <a:noFill/>
          </a:ln>
          <a:effectLst>
            <a:softEdge rad="112500"/>
          </a:effectLst>
        </p:spPr>
      </p:pic>
      <p:pic>
        <p:nvPicPr>
          <p:cNvPr id="9" name="Picture 8" descr="A person in a suit and tie&#10;&#10;AI-generated content may be incorrect.">
            <a:extLst>
              <a:ext uri="{FF2B5EF4-FFF2-40B4-BE49-F238E27FC236}">
                <a16:creationId xmlns:a16="http://schemas.microsoft.com/office/drawing/2014/main" id="{37253630-DC96-348B-13B5-906AEC8395C7}"/>
              </a:ext>
            </a:extLst>
          </p:cNvPr>
          <p:cNvPicPr>
            <a:picLocks noChangeAspect="1"/>
          </p:cNvPicPr>
          <p:nvPr/>
        </p:nvPicPr>
        <p:blipFill>
          <a:blip r:embed="rId5"/>
          <a:srcRect l="2963" t="5029" r="4080" b="40533"/>
          <a:stretch>
            <a:fillRect/>
          </a:stretch>
        </p:blipFill>
        <p:spPr>
          <a:xfrm>
            <a:off x="3440061" y="3116266"/>
            <a:ext cx="2123078" cy="1865141"/>
          </a:xfrm>
          <a:prstGeom prst="rect">
            <a:avLst/>
          </a:prstGeom>
          <a:ln>
            <a:noFill/>
          </a:ln>
          <a:effectLst>
            <a:softEdge rad="112500"/>
          </a:effectLst>
        </p:spPr>
      </p:pic>
      <p:sp>
        <p:nvSpPr>
          <p:cNvPr id="11" name="TextBox 10">
            <a:extLst>
              <a:ext uri="{FF2B5EF4-FFF2-40B4-BE49-F238E27FC236}">
                <a16:creationId xmlns:a16="http://schemas.microsoft.com/office/drawing/2014/main" id="{689066C9-5F2A-B81E-572D-60142C262764}"/>
              </a:ext>
            </a:extLst>
          </p:cNvPr>
          <p:cNvSpPr txBox="1"/>
          <p:nvPr/>
        </p:nvSpPr>
        <p:spPr>
          <a:xfrm>
            <a:off x="5991355" y="5119347"/>
            <a:ext cx="2983697" cy="995081"/>
          </a:xfrm>
          <a:prstGeom prst="rect">
            <a:avLst/>
          </a:prstGeom>
          <a:noFill/>
          <a:ln>
            <a:noFill/>
          </a:ln>
        </p:spPr>
        <p:txBody>
          <a:bodyPr wrap="square" lIns="0" tIns="73152" rIns="0" bIns="0" rtlCol="0" anchor="t">
            <a:noAutofit/>
          </a:bodyPr>
          <a:lstStyle/>
          <a:p>
            <a:pPr algn="ctr">
              <a:spcAft>
                <a:spcPts val="500"/>
              </a:spcAft>
            </a:pPr>
            <a:r>
              <a:rPr lang="en-US" sz="1200" b="1" dirty="0">
                <a:solidFill>
                  <a:schemeClr val="accent1"/>
                </a:solidFill>
              </a:rPr>
              <a:t>Alonza Pamplin, MPA</a:t>
            </a:r>
            <a:endParaRPr lang="en-US" sz="1200" dirty="0">
              <a:solidFill>
                <a:schemeClr val="accent1"/>
              </a:solidFill>
              <a:cs typeface="Arial"/>
            </a:endParaRPr>
          </a:p>
          <a:p>
            <a:pPr algn="ctr"/>
            <a:r>
              <a:rPr lang="en-US" sz="1200" b="1" dirty="0">
                <a:solidFill>
                  <a:srgbClr val="00B0F0"/>
                </a:solidFill>
                <a:cs typeface="Arial"/>
              </a:rPr>
              <a:t>FBWI Program Lead</a:t>
            </a:r>
          </a:p>
          <a:p>
            <a:pPr algn="ctr"/>
            <a:r>
              <a:rPr lang="en-US" sz="1200" b="1" dirty="0">
                <a:solidFill>
                  <a:schemeClr val="accent1"/>
                </a:solidFill>
              </a:rPr>
              <a:t>Community Health Consultant</a:t>
            </a:r>
            <a:endParaRPr lang="en-US" sz="1200" b="1" dirty="0">
              <a:solidFill>
                <a:schemeClr val="accent1"/>
              </a:solidFill>
              <a:cs typeface="Arial"/>
            </a:endParaRPr>
          </a:p>
          <a:p>
            <a:pPr algn="ctr"/>
            <a:r>
              <a:rPr lang="en-US" sz="1200" b="1" dirty="0">
                <a:solidFill>
                  <a:schemeClr val="tx2"/>
                </a:solidFill>
                <a:cs typeface="Arial"/>
                <a:hlinkClick r:id="rId6"/>
              </a:rPr>
              <a:t>Alonza.Pamplin@unchealth.unc.edu</a:t>
            </a:r>
            <a:r>
              <a:rPr lang="en-US" sz="1200" b="1" dirty="0">
                <a:solidFill>
                  <a:schemeClr val="tx2"/>
                </a:solidFill>
                <a:cs typeface="Arial"/>
              </a:rPr>
              <a:t>  </a:t>
            </a:r>
          </a:p>
        </p:txBody>
      </p:sp>
      <p:sp>
        <p:nvSpPr>
          <p:cNvPr id="13" name="TextBox 12">
            <a:extLst>
              <a:ext uri="{FF2B5EF4-FFF2-40B4-BE49-F238E27FC236}">
                <a16:creationId xmlns:a16="http://schemas.microsoft.com/office/drawing/2014/main" id="{6B7E883C-519C-4DA6-AAB1-F42E6A03F488}"/>
              </a:ext>
            </a:extLst>
          </p:cNvPr>
          <p:cNvSpPr txBox="1"/>
          <p:nvPr/>
        </p:nvSpPr>
        <p:spPr>
          <a:xfrm>
            <a:off x="3305510" y="5117274"/>
            <a:ext cx="2561889" cy="1088595"/>
          </a:xfrm>
          <a:prstGeom prst="rect">
            <a:avLst/>
          </a:prstGeom>
          <a:noFill/>
          <a:ln>
            <a:noFill/>
          </a:ln>
        </p:spPr>
        <p:txBody>
          <a:bodyPr wrap="square" lIns="0" tIns="73152" rIns="0" bIns="0" rtlCol="0" anchor="t">
            <a:noAutofit/>
          </a:bodyPr>
          <a:lstStyle/>
          <a:p>
            <a:pPr algn="ctr">
              <a:spcAft>
                <a:spcPts val="500"/>
              </a:spcAft>
            </a:pPr>
            <a:r>
              <a:rPr lang="en-US" sz="1200" b="1" dirty="0">
                <a:solidFill>
                  <a:schemeClr val="accent1"/>
                </a:solidFill>
                <a:cs typeface="Arial"/>
              </a:rPr>
              <a:t>Joe Conway, MHCM, CDM</a:t>
            </a:r>
            <a:endParaRPr lang="en-US" sz="1200" dirty="0">
              <a:solidFill>
                <a:schemeClr val="accent1"/>
              </a:solidFill>
              <a:cs typeface="Arial"/>
            </a:endParaRPr>
          </a:p>
          <a:p>
            <a:pPr algn="ctr"/>
            <a:r>
              <a:rPr lang="en-US" sz="1200" b="1" dirty="0">
                <a:solidFill>
                  <a:srgbClr val="36BAFF"/>
                </a:solidFill>
              </a:rPr>
              <a:t>FBWI Program Manager</a:t>
            </a:r>
            <a:endParaRPr lang="en-US" sz="1200" b="1" dirty="0">
              <a:solidFill>
                <a:srgbClr val="36BAFF"/>
              </a:solidFill>
              <a:cs typeface="Arial"/>
            </a:endParaRPr>
          </a:p>
          <a:p>
            <a:pPr algn="ctr"/>
            <a:r>
              <a:rPr lang="en-US" sz="1200" b="1" dirty="0">
                <a:solidFill>
                  <a:schemeClr val="accent1"/>
                </a:solidFill>
              </a:rPr>
              <a:t>Outreach &amp; Support </a:t>
            </a:r>
            <a:r>
              <a:rPr lang="en-US" sz="1200" b="1" dirty="0">
                <a:solidFill>
                  <a:schemeClr val="accent1"/>
                </a:solidFill>
                <a:cs typeface="Arial"/>
              </a:rPr>
              <a:t>Director</a:t>
            </a:r>
          </a:p>
          <a:p>
            <a:pPr algn="ctr"/>
            <a:r>
              <a:rPr lang="en-US" sz="1200" b="1" dirty="0">
                <a:solidFill>
                  <a:schemeClr val="tx2"/>
                </a:solidFill>
                <a:cs typeface="Arial"/>
                <a:hlinkClick r:id="rId7"/>
              </a:rPr>
              <a:t>Joe.Conway@unchealth.unc.edu</a:t>
            </a:r>
            <a:r>
              <a:rPr lang="en-US" sz="1200" b="1" dirty="0">
                <a:solidFill>
                  <a:schemeClr val="tx2"/>
                </a:solidFill>
                <a:cs typeface="Arial"/>
              </a:rPr>
              <a:t>   </a:t>
            </a:r>
          </a:p>
          <a:p>
            <a:endParaRPr lang="en-US" sz="1600" dirty="0">
              <a:solidFill>
                <a:schemeClr val="tx2"/>
              </a:solidFill>
              <a:cs typeface="Arial"/>
            </a:endParaRPr>
          </a:p>
        </p:txBody>
      </p:sp>
      <p:pic>
        <p:nvPicPr>
          <p:cNvPr id="19" name="Picture 18">
            <a:extLst>
              <a:ext uri="{FF2B5EF4-FFF2-40B4-BE49-F238E27FC236}">
                <a16:creationId xmlns:a16="http://schemas.microsoft.com/office/drawing/2014/main" id="{21DB1F22-B1FC-C119-DB0B-A5D2EA560735}"/>
              </a:ext>
            </a:extLst>
          </p:cNvPr>
          <p:cNvPicPr>
            <a:picLocks noChangeAspect="1"/>
          </p:cNvPicPr>
          <p:nvPr/>
        </p:nvPicPr>
        <p:blipFill>
          <a:blip r:embed="rId8"/>
          <a:srcRect t="19545"/>
          <a:stretch>
            <a:fillRect/>
          </a:stretch>
        </p:blipFill>
        <p:spPr>
          <a:xfrm>
            <a:off x="724593" y="3025150"/>
            <a:ext cx="1622415" cy="2043759"/>
          </a:xfrm>
          <a:prstGeom prst="rect">
            <a:avLst/>
          </a:prstGeom>
          <a:ln>
            <a:noFill/>
          </a:ln>
          <a:effectLst>
            <a:softEdge rad="112500"/>
          </a:effectLst>
        </p:spPr>
      </p:pic>
      <p:sp>
        <p:nvSpPr>
          <p:cNvPr id="21" name="TextBox 20">
            <a:extLst>
              <a:ext uri="{FF2B5EF4-FFF2-40B4-BE49-F238E27FC236}">
                <a16:creationId xmlns:a16="http://schemas.microsoft.com/office/drawing/2014/main" id="{56CBBAF2-9738-D6D9-4E3A-F5A3694289D5}"/>
              </a:ext>
            </a:extLst>
          </p:cNvPr>
          <p:cNvSpPr txBox="1"/>
          <p:nvPr/>
        </p:nvSpPr>
        <p:spPr>
          <a:xfrm>
            <a:off x="339711" y="5119347"/>
            <a:ext cx="2671770" cy="944644"/>
          </a:xfrm>
          <a:prstGeom prst="rect">
            <a:avLst/>
          </a:prstGeom>
          <a:noFill/>
          <a:ln>
            <a:noFill/>
          </a:ln>
        </p:spPr>
        <p:txBody>
          <a:bodyPr wrap="square" lIns="0" tIns="73152" rIns="0" bIns="0" rtlCol="0" anchor="t">
            <a:noAutofit/>
          </a:bodyPr>
          <a:lstStyle/>
          <a:p>
            <a:pPr algn="ctr">
              <a:spcAft>
                <a:spcPts val="500"/>
              </a:spcAft>
            </a:pPr>
            <a:r>
              <a:rPr lang="en-US" sz="1200" b="1" dirty="0">
                <a:solidFill>
                  <a:schemeClr val="accent1"/>
                </a:solidFill>
                <a:cs typeface="Arial"/>
              </a:rPr>
              <a:t>Monique Bethell, Ph.D., MPH</a:t>
            </a:r>
            <a:endParaRPr lang="en-US" sz="1200" dirty="0">
              <a:solidFill>
                <a:schemeClr val="accent1"/>
              </a:solidFill>
              <a:cs typeface="Arial"/>
            </a:endParaRPr>
          </a:p>
          <a:p>
            <a:pPr algn="ctr"/>
            <a:r>
              <a:rPr lang="en-US" sz="1200" b="1" dirty="0">
                <a:solidFill>
                  <a:srgbClr val="36BAFF"/>
                </a:solidFill>
              </a:rPr>
              <a:t>CHE Quality Consultant</a:t>
            </a:r>
            <a:endParaRPr lang="en-US" sz="1200" b="1" dirty="0">
              <a:solidFill>
                <a:srgbClr val="36BAFF"/>
              </a:solidFill>
              <a:cs typeface="Arial"/>
            </a:endParaRPr>
          </a:p>
          <a:p>
            <a:pPr algn="ctr"/>
            <a:r>
              <a:rPr lang="en-US" sz="1200" b="1" dirty="0">
                <a:solidFill>
                  <a:schemeClr val="accent1"/>
                </a:solidFill>
              </a:rPr>
              <a:t>Aging &amp; Caregiver Program Lead</a:t>
            </a:r>
            <a:endParaRPr lang="en-US" sz="1200" b="1" dirty="0">
              <a:solidFill>
                <a:schemeClr val="accent1"/>
              </a:solidFill>
              <a:cs typeface="Arial"/>
            </a:endParaRPr>
          </a:p>
          <a:p>
            <a:pPr algn="ctr"/>
            <a:r>
              <a:rPr lang="en-US" sz="1200" b="1" dirty="0">
                <a:solidFill>
                  <a:schemeClr val="tx2"/>
                </a:solidFill>
                <a:cs typeface="Arial"/>
                <a:hlinkClick r:id="rId9"/>
              </a:rPr>
              <a:t>Monique.Bethell@unchealth.unc.edu</a:t>
            </a:r>
            <a:r>
              <a:rPr lang="en-US" sz="1200" b="1" dirty="0">
                <a:solidFill>
                  <a:schemeClr val="tx2"/>
                </a:solidFill>
                <a:cs typeface="Arial"/>
              </a:rPr>
              <a:t>  </a:t>
            </a:r>
          </a:p>
          <a:p>
            <a:endParaRPr lang="en-US" sz="1600" dirty="0">
              <a:solidFill>
                <a:schemeClr val="tx2"/>
              </a:solidFill>
              <a:cs typeface="Arial"/>
            </a:endParaRPr>
          </a:p>
        </p:txBody>
      </p:sp>
      <p:pic>
        <p:nvPicPr>
          <p:cNvPr id="4" name="Picture 3">
            <a:extLst>
              <a:ext uri="{FF2B5EF4-FFF2-40B4-BE49-F238E27FC236}">
                <a16:creationId xmlns:a16="http://schemas.microsoft.com/office/drawing/2014/main" id="{E17964AE-255C-B9AB-9B05-601AF1741FC0}"/>
              </a:ext>
            </a:extLst>
          </p:cNvPr>
          <p:cNvPicPr>
            <a:picLocks noChangeAspect="1"/>
          </p:cNvPicPr>
          <p:nvPr/>
        </p:nvPicPr>
        <p:blipFill>
          <a:blip r:embed="rId10"/>
          <a:stretch>
            <a:fillRect/>
          </a:stretch>
        </p:blipFill>
        <p:spPr>
          <a:xfrm>
            <a:off x="9401200" y="3242680"/>
            <a:ext cx="1865142" cy="1865142"/>
          </a:xfrm>
          <a:prstGeom prst="rect">
            <a:avLst/>
          </a:prstGeom>
          <a:ln>
            <a:noFill/>
          </a:ln>
          <a:effectLst>
            <a:softEdge rad="112500"/>
          </a:effectLst>
        </p:spPr>
      </p:pic>
      <p:sp>
        <p:nvSpPr>
          <p:cNvPr id="8" name="TextBox 7">
            <a:extLst>
              <a:ext uri="{FF2B5EF4-FFF2-40B4-BE49-F238E27FC236}">
                <a16:creationId xmlns:a16="http://schemas.microsoft.com/office/drawing/2014/main" id="{2C4CC5B5-F42A-5B97-3920-68C203C448E7}"/>
              </a:ext>
            </a:extLst>
          </p:cNvPr>
          <p:cNvSpPr txBox="1"/>
          <p:nvPr/>
        </p:nvSpPr>
        <p:spPr>
          <a:xfrm>
            <a:off x="9099008" y="5107822"/>
            <a:ext cx="2561889" cy="1088595"/>
          </a:xfrm>
          <a:prstGeom prst="rect">
            <a:avLst/>
          </a:prstGeom>
          <a:noFill/>
          <a:ln>
            <a:noFill/>
          </a:ln>
        </p:spPr>
        <p:txBody>
          <a:bodyPr wrap="square" lIns="0" tIns="73152" rIns="0" bIns="0" rtlCol="0" anchor="t">
            <a:noAutofit/>
          </a:bodyPr>
          <a:lstStyle/>
          <a:p>
            <a:pPr algn="ctr">
              <a:spcAft>
                <a:spcPts val="500"/>
              </a:spcAft>
            </a:pPr>
            <a:r>
              <a:rPr lang="en-US" sz="1200" b="1" dirty="0">
                <a:solidFill>
                  <a:schemeClr val="accent1"/>
                </a:solidFill>
                <a:cs typeface="Arial"/>
              </a:rPr>
              <a:t>Claudis Polk, MA</a:t>
            </a:r>
            <a:endParaRPr lang="en-US" sz="1200" dirty="0">
              <a:solidFill>
                <a:schemeClr val="accent1"/>
              </a:solidFill>
              <a:cs typeface="Arial"/>
            </a:endParaRPr>
          </a:p>
          <a:p>
            <a:pPr algn="ctr"/>
            <a:r>
              <a:rPr lang="en-US" sz="1200" b="1" dirty="0">
                <a:solidFill>
                  <a:srgbClr val="36BAFF"/>
                </a:solidFill>
              </a:rPr>
              <a:t>Program Manager</a:t>
            </a:r>
            <a:endParaRPr lang="en-US" sz="1200" b="1" dirty="0">
              <a:solidFill>
                <a:srgbClr val="36BAFF"/>
              </a:solidFill>
              <a:cs typeface="Arial"/>
            </a:endParaRPr>
          </a:p>
          <a:p>
            <a:pPr algn="ctr"/>
            <a:r>
              <a:rPr lang="en-US" sz="1200" b="1" dirty="0">
                <a:solidFill>
                  <a:schemeClr val="accent1"/>
                </a:solidFill>
              </a:rPr>
              <a:t>Outreach &amp; Support</a:t>
            </a:r>
            <a:endParaRPr lang="en-US" sz="1200" b="1" dirty="0">
              <a:solidFill>
                <a:schemeClr val="accent1"/>
              </a:solidFill>
              <a:cs typeface="Arial"/>
            </a:endParaRPr>
          </a:p>
          <a:p>
            <a:pPr algn="ctr"/>
            <a:r>
              <a:rPr lang="en-US" sz="1200" b="1" dirty="0">
                <a:solidFill>
                  <a:schemeClr val="tx2"/>
                </a:solidFill>
                <a:cs typeface="Arial"/>
                <a:hlinkClick r:id="rId11"/>
              </a:rPr>
              <a:t>Claudis.Polk@unchealth.unc.edu</a:t>
            </a:r>
            <a:r>
              <a:rPr lang="en-US" sz="1200" b="1" dirty="0">
                <a:solidFill>
                  <a:schemeClr val="tx2"/>
                </a:solidFill>
                <a:cs typeface="Arial"/>
              </a:rPr>
              <a:t>   </a:t>
            </a:r>
          </a:p>
          <a:p>
            <a:endParaRPr lang="en-US" sz="1600" dirty="0">
              <a:solidFill>
                <a:schemeClr val="tx2"/>
              </a:solidFill>
              <a:cs typeface="Arial"/>
            </a:endParaRPr>
          </a:p>
        </p:txBody>
      </p:sp>
      <p:sp>
        <p:nvSpPr>
          <p:cNvPr id="6" name="TextBox 5">
            <a:extLst>
              <a:ext uri="{FF2B5EF4-FFF2-40B4-BE49-F238E27FC236}">
                <a16:creationId xmlns:a16="http://schemas.microsoft.com/office/drawing/2014/main" id="{4374CE47-102F-C405-0821-7B8FD89BD103}"/>
              </a:ext>
            </a:extLst>
          </p:cNvPr>
          <p:cNvSpPr txBox="1"/>
          <p:nvPr/>
        </p:nvSpPr>
        <p:spPr>
          <a:xfrm>
            <a:off x="3760342" y="1490583"/>
            <a:ext cx="6102848" cy="600164"/>
          </a:xfrm>
          <a:prstGeom prst="rect">
            <a:avLst/>
          </a:prstGeom>
          <a:noFill/>
        </p:spPr>
        <p:txBody>
          <a:bodyPr wrap="square">
            <a:spAutoFit/>
          </a:bodyPr>
          <a:lstStyle/>
          <a:p>
            <a:r>
              <a:rPr lang="en-US" sz="1800" b="0" i="0" spc="25" dirty="0">
                <a:solidFill>
                  <a:schemeClr val="tx1"/>
                </a:solidFill>
                <a:effectLst/>
                <a:latin typeface="+mn-lt"/>
              </a:rPr>
              <a:t>Our mission is to improve the health and well-being of North Carolinians and others whom we serve. </a:t>
            </a:r>
            <a:endParaRPr lang="en-US" dirty="0"/>
          </a:p>
        </p:txBody>
      </p:sp>
    </p:spTree>
    <p:extLst>
      <p:ext uri="{BB962C8B-B14F-4D97-AF65-F5344CB8AC3E}">
        <p14:creationId xmlns:p14="http://schemas.microsoft.com/office/powerpoint/2010/main" val="1928079283"/>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61ef888-d9d6-4f20-8e8d-aa697e49ad52}" enabled="1" method="Privileged" siteId="{f5cb4a44-368c-4d75-88f3-d847449ffeb2}" removed="0"/>
</clbl:labelList>
</file>

<file path=docProps/app.xml><?xml version="1.0" encoding="utf-8"?>
<Properties xmlns="http://schemas.openxmlformats.org/officeDocument/2006/extended-properties" xmlns:vt="http://schemas.openxmlformats.org/officeDocument/2006/docPropsVTypes">
  <TotalTime>1258</TotalTime>
  <Words>2111</Words>
  <Application>Microsoft Office PowerPoint</Application>
  <PresentationFormat>Widescreen</PresentationFormat>
  <Paragraphs>268</Paragraphs>
  <Slides>15</Slides>
  <Notes>15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15</vt:i4>
      </vt:variant>
    </vt:vector>
  </HeadingPairs>
  <TitlesOfParts>
    <vt:vector size="19" baseType="lpstr">
      <vt:lpstr>Aptos</vt:lpstr>
      <vt:lpstr>Arial</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UNC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Faith as a Bridge to Healthy Aging and Caregiver Well-Being</dc:title>
  <dc:subject>Faith Impact Summit: aging and caregivers</dc:subject>
  <dc:creator>Bethell, Monique</dc:creator>
  <cp:lastModifiedBy>Bethell, Monique</cp:lastModifiedBy>
  <cp:revision>7</cp:revision>
  <cp:lastPrinted>2026-10-08T17:02:33Z</cp:lastPrinted>
  <dcterms:created xsi:type="dcterms:W3CDTF">2026-10-07T20:04:07Z</dcterms:created>
  <dcterms:modified xsi:type="dcterms:W3CDTF">2026-10-08T18:55:47Z</dcterms:modified>
</cp:coreProperties>
</file>