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9" r:id="rId2"/>
    <p:sldId id="1835" r:id="rId3"/>
    <p:sldId id="1850" r:id="rId4"/>
    <p:sldId id="2028" r:id="rId5"/>
    <p:sldId id="2015" r:id="rId6"/>
    <p:sldId id="2017" r:id="rId7"/>
    <p:sldId id="2018" r:id="rId8"/>
    <p:sldId id="2019" r:id="rId9"/>
    <p:sldId id="2027" r:id="rId10"/>
    <p:sldId id="2020" r:id="rId11"/>
    <p:sldId id="2021" r:id="rId12"/>
    <p:sldId id="2022" r:id="rId13"/>
    <p:sldId id="2038" r:id="rId14"/>
    <p:sldId id="2039" r:id="rId15"/>
    <p:sldId id="2040" r:id="rId16"/>
    <p:sldId id="2041" r:id="rId17"/>
    <p:sldId id="2042" r:id="rId18"/>
    <p:sldId id="2043" r:id="rId19"/>
    <p:sldId id="2044" r:id="rId20"/>
    <p:sldId id="2045" r:id="rId21"/>
    <p:sldId id="2046" r:id="rId22"/>
    <p:sldId id="2047" r:id="rId23"/>
    <p:sldId id="2048" r:id="rId24"/>
    <p:sldId id="2049" r:id="rId25"/>
    <p:sldId id="2050" r:id="rId26"/>
    <p:sldId id="2037" r:id="rId27"/>
    <p:sldId id="2023" r:id="rId28"/>
    <p:sldId id="2024" r:id="rId29"/>
    <p:sldId id="2025" r:id="rId30"/>
    <p:sldId id="2026" r:id="rId31"/>
    <p:sldId id="2030" r:id="rId32"/>
    <p:sldId id="2031" r:id="rId33"/>
    <p:sldId id="20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2B800"/>
    <a:srgbClr val="EEB500"/>
    <a:srgbClr val="FEC2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39" autoAdjust="0"/>
    <p:restoredTop sz="91734" autoAdjust="0"/>
  </p:normalViewPr>
  <p:slideViewPr>
    <p:cSldViewPr snapToGrid="0" showGuides="1">
      <p:cViewPr varScale="1">
        <p:scale>
          <a:sx n="67" d="100"/>
          <a:sy n="67" d="100"/>
        </p:scale>
        <p:origin x="-810"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2976"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2B60C36-0622-4A94-BCFF-BE881CF27D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22BBA53-C5EB-451B-B62C-7C85FF836D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423F55-B374-476F-AB56-4DFB24F34C5A}" type="datetimeFigureOut">
              <a:rPr lang="en-US" smtClean="0"/>
              <a:pPr/>
              <a:t>6/24/2023</a:t>
            </a:fld>
            <a:endParaRPr lang="en-US"/>
          </a:p>
        </p:txBody>
      </p:sp>
      <p:sp>
        <p:nvSpPr>
          <p:cNvPr id="4" name="Footer Placeholder 3">
            <a:extLst>
              <a:ext uri="{FF2B5EF4-FFF2-40B4-BE49-F238E27FC236}">
                <a16:creationId xmlns="" xmlns:a16="http://schemas.microsoft.com/office/drawing/2014/main" id="{213C6598-94B5-49B2-AAC5-84D3380C5A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8292F455-BF96-4EFD-AF42-23D83B415C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279086-A48E-48E0-9626-28CBD22BBDCB}" type="slidenum">
              <a:rPr lang="en-US" smtClean="0"/>
              <a:pPr/>
              <a:t>‹#›</a:t>
            </a:fld>
            <a:endParaRPr lang="en-US"/>
          </a:p>
        </p:txBody>
      </p:sp>
    </p:spTree>
    <p:extLst>
      <p:ext uri="{BB962C8B-B14F-4D97-AF65-F5344CB8AC3E}">
        <p14:creationId xmlns="" xmlns:p14="http://schemas.microsoft.com/office/powerpoint/2010/main" val="123490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07FDE-AF2A-4F67-B2C5-1E60180017E4}" type="datetimeFigureOut">
              <a:rPr lang="en-US" smtClean="0"/>
              <a:pPr/>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9448C-A0FB-4930-AFD8-63328809A6F9}" type="slidenum">
              <a:rPr lang="en-US" smtClean="0"/>
              <a:pPr/>
              <a:t>‹#›</a:t>
            </a:fld>
            <a:endParaRPr lang="en-US"/>
          </a:p>
        </p:txBody>
      </p:sp>
    </p:spTree>
    <p:extLst>
      <p:ext uri="{BB962C8B-B14F-4D97-AF65-F5344CB8AC3E}">
        <p14:creationId xmlns="" xmlns:p14="http://schemas.microsoft.com/office/powerpoint/2010/main" val="121612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a:t>
            </a:fld>
            <a:endParaRPr lang="en-US"/>
          </a:p>
        </p:txBody>
      </p:sp>
    </p:spTree>
    <p:extLst>
      <p:ext uri="{BB962C8B-B14F-4D97-AF65-F5344CB8AC3E}">
        <p14:creationId xmlns="" xmlns:p14="http://schemas.microsoft.com/office/powerpoint/2010/main" val="1609325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10</a:t>
            </a:fld>
            <a:endParaRPr lang="en-US"/>
          </a:p>
        </p:txBody>
      </p:sp>
    </p:spTree>
    <p:extLst>
      <p:ext uri="{BB962C8B-B14F-4D97-AF65-F5344CB8AC3E}">
        <p14:creationId xmlns="" xmlns:p14="http://schemas.microsoft.com/office/powerpoint/2010/main" val="200661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11</a:t>
            </a:fld>
            <a:endParaRPr lang="en-US"/>
          </a:p>
        </p:txBody>
      </p:sp>
    </p:spTree>
    <p:extLst>
      <p:ext uri="{BB962C8B-B14F-4D97-AF65-F5344CB8AC3E}">
        <p14:creationId xmlns="" xmlns:p14="http://schemas.microsoft.com/office/powerpoint/2010/main" val="411836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12</a:t>
            </a:fld>
            <a:endParaRPr lang="en-US"/>
          </a:p>
        </p:txBody>
      </p:sp>
    </p:spTree>
    <p:extLst>
      <p:ext uri="{BB962C8B-B14F-4D97-AF65-F5344CB8AC3E}">
        <p14:creationId xmlns="" xmlns:p14="http://schemas.microsoft.com/office/powerpoint/2010/main" val="341584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13</a:t>
            </a:fld>
            <a:endParaRPr lang="en-US"/>
          </a:p>
        </p:txBody>
      </p:sp>
    </p:spTree>
    <p:extLst>
      <p:ext uri="{BB962C8B-B14F-4D97-AF65-F5344CB8AC3E}">
        <p14:creationId xmlns="" xmlns:p14="http://schemas.microsoft.com/office/powerpoint/2010/main" val="98216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14</a:t>
            </a:fld>
            <a:endParaRPr lang="en-US"/>
          </a:p>
        </p:txBody>
      </p:sp>
    </p:spTree>
    <p:extLst>
      <p:ext uri="{BB962C8B-B14F-4D97-AF65-F5344CB8AC3E}">
        <p14:creationId xmlns="" xmlns:p14="http://schemas.microsoft.com/office/powerpoint/2010/main" val="543917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15</a:t>
            </a:fld>
            <a:endParaRPr lang="en-US"/>
          </a:p>
        </p:txBody>
      </p:sp>
    </p:spTree>
    <p:extLst>
      <p:ext uri="{BB962C8B-B14F-4D97-AF65-F5344CB8AC3E}">
        <p14:creationId xmlns="" xmlns:p14="http://schemas.microsoft.com/office/powerpoint/2010/main" val="37197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16</a:t>
            </a:fld>
            <a:endParaRPr lang="en-US"/>
          </a:p>
        </p:txBody>
      </p:sp>
    </p:spTree>
    <p:extLst>
      <p:ext uri="{BB962C8B-B14F-4D97-AF65-F5344CB8AC3E}">
        <p14:creationId xmlns="" xmlns:p14="http://schemas.microsoft.com/office/powerpoint/2010/main" val="245087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17</a:t>
            </a:fld>
            <a:endParaRPr lang="en-US"/>
          </a:p>
        </p:txBody>
      </p:sp>
    </p:spTree>
    <p:extLst>
      <p:ext uri="{BB962C8B-B14F-4D97-AF65-F5344CB8AC3E}">
        <p14:creationId xmlns="" xmlns:p14="http://schemas.microsoft.com/office/powerpoint/2010/main" val="186097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18</a:t>
            </a:fld>
            <a:endParaRPr lang="en-US"/>
          </a:p>
        </p:txBody>
      </p:sp>
    </p:spTree>
    <p:extLst>
      <p:ext uri="{BB962C8B-B14F-4D97-AF65-F5344CB8AC3E}">
        <p14:creationId xmlns="" xmlns:p14="http://schemas.microsoft.com/office/powerpoint/2010/main" val="3780430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19</a:t>
            </a:fld>
            <a:endParaRPr lang="en-US"/>
          </a:p>
        </p:txBody>
      </p:sp>
    </p:spTree>
    <p:extLst>
      <p:ext uri="{BB962C8B-B14F-4D97-AF65-F5344CB8AC3E}">
        <p14:creationId xmlns="" xmlns:p14="http://schemas.microsoft.com/office/powerpoint/2010/main" val="159929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a:t>
            </a:fld>
            <a:endParaRPr lang="en-US"/>
          </a:p>
        </p:txBody>
      </p:sp>
    </p:spTree>
    <p:extLst>
      <p:ext uri="{BB962C8B-B14F-4D97-AF65-F5344CB8AC3E}">
        <p14:creationId xmlns="" xmlns:p14="http://schemas.microsoft.com/office/powerpoint/2010/main" val="56938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20</a:t>
            </a:fld>
            <a:endParaRPr lang="en-US"/>
          </a:p>
        </p:txBody>
      </p:sp>
    </p:spTree>
    <p:extLst>
      <p:ext uri="{BB962C8B-B14F-4D97-AF65-F5344CB8AC3E}">
        <p14:creationId xmlns="" xmlns:p14="http://schemas.microsoft.com/office/powerpoint/2010/main" val="372373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21</a:t>
            </a:fld>
            <a:endParaRPr lang="en-US"/>
          </a:p>
        </p:txBody>
      </p:sp>
    </p:spTree>
    <p:extLst>
      <p:ext uri="{BB962C8B-B14F-4D97-AF65-F5344CB8AC3E}">
        <p14:creationId xmlns="" xmlns:p14="http://schemas.microsoft.com/office/powerpoint/2010/main" val="516445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22</a:t>
            </a:fld>
            <a:endParaRPr lang="en-US"/>
          </a:p>
        </p:txBody>
      </p:sp>
    </p:spTree>
    <p:extLst>
      <p:ext uri="{BB962C8B-B14F-4D97-AF65-F5344CB8AC3E}">
        <p14:creationId xmlns="" xmlns:p14="http://schemas.microsoft.com/office/powerpoint/2010/main" val="734011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23</a:t>
            </a:fld>
            <a:endParaRPr lang="en-US"/>
          </a:p>
        </p:txBody>
      </p:sp>
    </p:spTree>
    <p:extLst>
      <p:ext uri="{BB962C8B-B14F-4D97-AF65-F5344CB8AC3E}">
        <p14:creationId xmlns="" xmlns:p14="http://schemas.microsoft.com/office/powerpoint/2010/main" val="3585126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24</a:t>
            </a:fld>
            <a:endParaRPr lang="en-US"/>
          </a:p>
        </p:txBody>
      </p:sp>
    </p:spTree>
    <p:extLst>
      <p:ext uri="{BB962C8B-B14F-4D97-AF65-F5344CB8AC3E}">
        <p14:creationId xmlns="" xmlns:p14="http://schemas.microsoft.com/office/powerpoint/2010/main" val="2978370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25</a:t>
            </a:fld>
            <a:endParaRPr lang="en-US"/>
          </a:p>
        </p:txBody>
      </p:sp>
    </p:spTree>
    <p:extLst>
      <p:ext uri="{BB962C8B-B14F-4D97-AF65-F5344CB8AC3E}">
        <p14:creationId xmlns="" xmlns:p14="http://schemas.microsoft.com/office/powerpoint/2010/main" val="996199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26</a:t>
            </a:fld>
            <a:endParaRPr lang="en-US"/>
          </a:p>
        </p:txBody>
      </p:sp>
    </p:spTree>
    <p:extLst>
      <p:ext uri="{BB962C8B-B14F-4D97-AF65-F5344CB8AC3E}">
        <p14:creationId xmlns="" xmlns:p14="http://schemas.microsoft.com/office/powerpoint/2010/main" val="3165767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27</a:t>
            </a:fld>
            <a:endParaRPr lang="en-US"/>
          </a:p>
        </p:txBody>
      </p:sp>
    </p:spTree>
    <p:extLst>
      <p:ext uri="{BB962C8B-B14F-4D97-AF65-F5344CB8AC3E}">
        <p14:creationId xmlns="" xmlns:p14="http://schemas.microsoft.com/office/powerpoint/2010/main" val="3397828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28</a:t>
            </a:fld>
            <a:endParaRPr lang="en-US"/>
          </a:p>
        </p:txBody>
      </p:sp>
    </p:spTree>
    <p:extLst>
      <p:ext uri="{BB962C8B-B14F-4D97-AF65-F5344CB8AC3E}">
        <p14:creationId xmlns="" xmlns:p14="http://schemas.microsoft.com/office/powerpoint/2010/main" val="3100645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29</a:t>
            </a:fld>
            <a:endParaRPr lang="en-US"/>
          </a:p>
        </p:txBody>
      </p:sp>
    </p:spTree>
    <p:extLst>
      <p:ext uri="{BB962C8B-B14F-4D97-AF65-F5344CB8AC3E}">
        <p14:creationId xmlns="" xmlns:p14="http://schemas.microsoft.com/office/powerpoint/2010/main" val="388893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3</a:t>
            </a:fld>
            <a:endParaRPr lang="en-US"/>
          </a:p>
        </p:txBody>
      </p:sp>
    </p:spTree>
    <p:extLst>
      <p:ext uri="{BB962C8B-B14F-4D97-AF65-F5344CB8AC3E}">
        <p14:creationId xmlns="" xmlns:p14="http://schemas.microsoft.com/office/powerpoint/2010/main" val="3516926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30</a:t>
            </a:fld>
            <a:endParaRPr lang="en-US"/>
          </a:p>
        </p:txBody>
      </p:sp>
    </p:spTree>
    <p:extLst>
      <p:ext uri="{BB962C8B-B14F-4D97-AF65-F5344CB8AC3E}">
        <p14:creationId xmlns="" xmlns:p14="http://schemas.microsoft.com/office/powerpoint/2010/main" val="3313637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31</a:t>
            </a:fld>
            <a:endParaRPr lang="en-US"/>
          </a:p>
        </p:txBody>
      </p:sp>
    </p:spTree>
    <p:extLst>
      <p:ext uri="{BB962C8B-B14F-4D97-AF65-F5344CB8AC3E}">
        <p14:creationId xmlns="" xmlns:p14="http://schemas.microsoft.com/office/powerpoint/2010/main" val="2476099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32</a:t>
            </a:fld>
            <a:endParaRPr lang="en-US"/>
          </a:p>
        </p:txBody>
      </p:sp>
    </p:spTree>
    <p:extLst>
      <p:ext uri="{BB962C8B-B14F-4D97-AF65-F5344CB8AC3E}">
        <p14:creationId xmlns="" xmlns:p14="http://schemas.microsoft.com/office/powerpoint/2010/main" val="635508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33</a:t>
            </a:fld>
            <a:endParaRPr lang="en-US"/>
          </a:p>
        </p:txBody>
      </p:sp>
    </p:spTree>
    <p:extLst>
      <p:ext uri="{BB962C8B-B14F-4D97-AF65-F5344CB8AC3E}">
        <p14:creationId xmlns="" xmlns:p14="http://schemas.microsoft.com/office/powerpoint/2010/main" val="50648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4</a:t>
            </a:fld>
            <a:endParaRPr lang="en-US"/>
          </a:p>
        </p:txBody>
      </p:sp>
    </p:spTree>
    <p:extLst>
      <p:ext uri="{BB962C8B-B14F-4D97-AF65-F5344CB8AC3E}">
        <p14:creationId xmlns="" xmlns:p14="http://schemas.microsoft.com/office/powerpoint/2010/main" val="58060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5</a:t>
            </a:fld>
            <a:endParaRPr lang="en-US"/>
          </a:p>
        </p:txBody>
      </p:sp>
    </p:spTree>
    <p:extLst>
      <p:ext uri="{BB962C8B-B14F-4D97-AF65-F5344CB8AC3E}">
        <p14:creationId xmlns="" xmlns:p14="http://schemas.microsoft.com/office/powerpoint/2010/main" val="304551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6</a:t>
            </a:fld>
            <a:endParaRPr lang="en-US"/>
          </a:p>
        </p:txBody>
      </p:sp>
    </p:spTree>
    <p:extLst>
      <p:ext uri="{BB962C8B-B14F-4D97-AF65-F5344CB8AC3E}">
        <p14:creationId xmlns="" xmlns:p14="http://schemas.microsoft.com/office/powerpoint/2010/main" val="283413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7</a:t>
            </a:fld>
            <a:endParaRPr lang="en-US"/>
          </a:p>
        </p:txBody>
      </p:sp>
    </p:spTree>
    <p:extLst>
      <p:ext uri="{BB962C8B-B14F-4D97-AF65-F5344CB8AC3E}">
        <p14:creationId xmlns="" xmlns:p14="http://schemas.microsoft.com/office/powerpoint/2010/main" val="286839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8</a:t>
            </a:fld>
            <a:endParaRPr lang="en-US"/>
          </a:p>
        </p:txBody>
      </p:sp>
    </p:spTree>
    <p:extLst>
      <p:ext uri="{BB962C8B-B14F-4D97-AF65-F5344CB8AC3E}">
        <p14:creationId xmlns="" xmlns:p14="http://schemas.microsoft.com/office/powerpoint/2010/main" val="227840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9448C-A0FB-4930-AFD8-63328809A6F9}" type="slidenum">
              <a:rPr lang="en-US" smtClean="0"/>
              <a:pPr/>
              <a:t>9</a:t>
            </a:fld>
            <a:endParaRPr lang="en-US"/>
          </a:p>
        </p:txBody>
      </p:sp>
    </p:spTree>
    <p:extLst>
      <p:ext uri="{BB962C8B-B14F-4D97-AF65-F5344CB8AC3E}">
        <p14:creationId xmlns="" xmlns:p14="http://schemas.microsoft.com/office/powerpoint/2010/main" val="413590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tx1">
              <a:lumMod val="10000"/>
              <a:lumOff val="90000"/>
            </a:schemeClr>
          </a:solidFill>
        </p:spPr>
        <p:txBody>
          <a:bodyPr/>
          <a:lstStyle/>
          <a:p>
            <a:endParaRPr lang="en-US" dirty="0"/>
          </a:p>
        </p:txBody>
      </p:sp>
    </p:spTree>
    <p:extLst>
      <p:ext uri="{BB962C8B-B14F-4D97-AF65-F5344CB8AC3E}">
        <p14:creationId xmlns="" xmlns:p14="http://schemas.microsoft.com/office/powerpoint/2010/main" val="134241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6858000"/>
          </a:xfrm>
          <a:prstGeom prst="rect">
            <a:avLst/>
          </a:prstGeom>
          <a:solidFill>
            <a:schemeClr val="bg2"/>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Picture</a:t>
            </a:r>
          </a:p>
        </p:txBody>
      </p:sp>
    </p:spTree>
    <p:extLst>
      <p:ext uri="{BB962C8B-B14F-4D97-AF65-F5344CB8AC3E}">
        <p14:creationId xmlns="" xmlns:p14="http://schemas.microsoft.com/office/powerpoint/2010/main" val="131369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5791199" y="0"/>
            <a:ext cx="6400800" cy="6858000"/>
          </a:xfrm>
          <a:custGeom>
            <a:avLst/>
            <a:gdLst>
              <a:gd name="connsiteX0" fmla="*/ 2400932 w 4800600"/>
              <a:gd name="connsiteY0" fmla="*/ 0 h 5143500"/>
              <a:gd name="connsiteX1" fmla="*/ 4800600 w 4800600"/>
              <a:gd name="connsiteY1" fmla="*/ 0 h 5143500"/>
              <a:gd name="connsiteX2" fmla="*/ 4800600 w 4800600"/>
              <a:gd name="connsiteY2" fmla="*/ 5143500 h 5143500"/>
              <a:gd name="connsiteX3" fmla="*/ 2400932 w 4800600"/>
              <a:gd name="connsiteY3" fmla="*/ 5143500 h 5143500"/>
              <a:gd name="connsiteX4" fmla="*/ 0 w 4800600"/>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5143500">
                <a:moveTo>
                  <a:pt x="2400932" y="0"/>
                </a:moveTo>
                <a:lnTo>
                  <a:pt x="4800600" y="0"/>
                </a:lnTo>
                <a:lnTo>
                  <a:pt x="4800600" y="5143500"/>
                </a:lnTo>
                <a:lnTo>
                  <a:pt x="2400932" y="5143500"/>
                </a:lnTo>
                <a:lnTo>
                  <a:pt x="0" y="5143500"/>
                </a:lnTo>
                <a:close/>
              </a:path>
            </a:pathLst>
          </a:cu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Picture</a:t>
            </a:r>
          </a:p>
        </p:txBody>
      </p:sp>
    </p:spTree>
    <p:extLst>
      <p:ext uri="{BB962C8B-B14F-4D97-AF65-F5344CB8AC3E}">
        <p14:creationId xmlns="" xmlns:p14="http://schemas.microsoft.com/office/powerpoint/2010/main" val="184396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572000" cy="6858000"/>
          </a:xfrm>
          <a:prstGeom prst="rect">
            <a:avLst/>
          </a:prstGeom>
          <a:solidFill>
            <a:schemeClr val="bg1">
              <a:lumMod val="95000"/>
            </a:schemeClr>
          </a:solidFill>
          <a:ln>
            <a:noFill/>
          </a:ln>
          <a:effectLst/>
        </p:spPr>
        <p:txBody>
          <a:bodyPr bIns="457200" anchor="b"/>
          <a:lstStyle>
            <a:lvl1pPr algn="ctr">
              <a:buNone/>
              <a:defRPr sz="1600">
                <a:solidFill>
                  <a:schemeClr val="tx1">
                    <a:lumMod val="50000"/>
                    <a:lumOff val="50000"/>
                  </a:schemeClr>
                </a:solidFill>
              </a:defRPr>
            </a:lvl1pPr>
          </a:lstStyle>
          <a:p>
            <a:r>
              <a:rPr lang="en-US" dirty="0"/>
              <a:t>Picture</a:t>
            </a:r>
          </a:p>
        </p:txBody>
      </p:sp>
    </p:spTree>
    <p:extLst>
      <p:ext uri="{BB962C8B-B14F-4D97-AF65-F5344CB8AC3E}">
        <p14:creationId xmlns="" xmlns:p14="http://schemas.microsoft.com/office/powerpoint/2010/main" val="3897994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582E74-482E-4527-B08B-BCB72AAA90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22637E8-6661-4A39-85CF-AF24B6CEB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598EC2-9E03-4AC3-A07D-ACE0E1247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9B8F4-B292-45E3-BB79-7BDAC007BA46}" type="datetimeFigureOut">
              <a:rPr lang="en-US" smtClean="0"/>
              <a:pPr/>
              <a:t>6/24/2023</a:t>
            </a:fld>
            <a:endParaRPr lang="en-US"/>
          </a:p>
        </p:txBody>
      </p:sp>
      <p:sp>
        <p:nvSpPr>
          <p:cNvPr id="5" name="Footer Placeholder 4">
            <a:extLst>
              <a:ext uri="{FF2B5EF4-FFF2-40B4-BE49-F238E27FC236}">
                <a16:creationId xmlns="" xmlns:a16="http://schemas.microsoft.com/office/drawing/2014/main" id="{BDEA153D-111E-43FE-9B13-97A9CF3FD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FB92504-24AC-457F-A6A9-94F5CA383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59E98-F645-4E77-B00F-C2A9B499F180}" type="slidenum">
              <a:rPr lang="en-US" smtClean="0"/>
              <a:pPr/>
              <a:t>‹#›</a:t>
            </a:fld>
            <a:endParaRPr lang="en-US"/>
          </a:p>
        </p:txBody>
      </p:sp>
    </p:spTree>
    <p:extLst>
      <p:ext uri="{BB962C8B-B14F-4D97-AF65-F5344CB8AC3E}">
        <p14:creationId xmlns="" xmlns:p14="http://schemas.microsoft.com/office/powerpoint/2010/main" val="388308254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genesys.com/en-sg/capabilities/customer-self-serv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jpeg"/><Relationship Id="rId7" Type="http://schemas.openxmlformats.org/officeDocument/2006/relationships/image" Target="../media/image56.sv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54.svg"/><Relationship Id="rId4" Type="http://schemas.openxmlformats.org/officeDocument/2006/relationships/image" Target="../media/image38.png"/><Relationship Id="rId9" Type="http://schemas.openxmlformats.org/officeDocument/2006/relationships/image" Target="../media/image58.sv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svg"/><Relationship Id="rId18" Type="http://schemas.openxmlformats.org/officeDocument/2006/relationships/image" Target="../media/image27.svg"/><Relationship Id="rId3" Type="http://schemas.openxmlformats.org/officeDocument/2006/relationships/image" Target="../media/image5.jpeg"/><Relationship Id="rId7" Type="http://schemas.openxmlformats.org/officeDocument/2006/relationships/image" Target="../media/image17.svg"/><Relationship Id="rId12" Type="http://schemas.openxmlformats.org/officeDocument/2006/relationships/image" Target="../media/image10.pn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9.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 xmlns:a16="http://schemas.microsoft.com/office/drawing/2014/main" id="{EEF962C1-07BF-4A88-8EC5-774699D0BB43}"/>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16844" y="-19785"/>
            <a:ext cx="12192000" cy="6867090"/>
          </a:xfrm>
          <a:solidFill>
            <a:schemeClr val="tx1">
              <a:lumMod val="10000"/>
              <a:lumOff val="90000"/>
            </a:schemeClr>
          </a:solidFill>
        </p:spPr>
      </p:pic>
      <p:sp>
        <p:nvSpPr>
          <p:cNvPr id="3" name="Freeform 2"/>
          <p:cNvSpPr/>
          <p:nvPr/>
        </p:nvSpPr>
        <p:spPr>
          <a:xfrm>
            <a:off x="0" y="447"/>
            <a:ext cx="12192000" cy="6857107"/>
          </a:xfrm>
          <a:custGeom>
            <a:avLst/>
            <a:gdLst>
              <a:gd name="connsiteX0" fmla="*/ 24387176 w 24387176"/>
              <a:gd name="connsiteY0" fmla="*/ 12222303 h 13716000"/>
              <a:gd name="connsiteX1" fmla="*/ 24387176 w 24387176"/>
              <a:gd name="connsiteY1" fmla="*/ 13716000 h 13716000"/>
              <a:gd name="connsiteX2" fmla="*/ 22463084 w 24387176"/>
              <a:gd name="connsiteY2" fmla="*/ 13716000 h 13716000"/>
              <a:gd name="connsiteX3" fmla="*/ 22749486 w 24387176"/>
              <a:gd name="connsiteY3" fmla="*/ 13551323 h 13716000"/>
              <a:gd name="connsiteX4" fmla="*/ 24225308 w 24387176"/>
              <a:gd name="connsiteY4" fmla="*/ 12392081 h 13716000"/>
              <a:gd name="connsiteX5" fmla="*/ 18691226 w 24387176"/>
              <a:gd name="connsiteY5" fmla="*/ 4166373 h 13716000"/>
              <a:gd name="connsiteX6" fmla="*/ 15999598 w 24387176"/>
              <a:gd name="connsiteY6" fmla="*/ 6858001 h 13716000"/>
              <a:gd name="connsiteX7" fmla="*/ 18691226 w 24387176"/>
              <a:gd name="connsiteY7" fmla="*/ 9549628 h 13716000"/>
              <a:gd name="connsiteX8" fmla="*/ 21382854 w 24387176"/>
              <a:gd name="connsiteY8" fmla="*/ 6858001 h 13716000"/>
              <a:gd name="connsiteX9" fmla="*/ 18691226 w 24387176"/>
              <a:gd name="connsiteY9" fmla="*/ 4166373 h 13716000"/>
              <a:gd name="connsiteX10" fmla="*/ 18691224 w 24387176"/>
              <a:gd name="connsiteY10" fmla="*/ 3693179 h 13716000"/>
              <a:gd name="connsiteX11" fmla="*/ 21856046 w 24387176"/>
              <a:gd name="connsiteY11" fmla="*/ 6858000 h 13716000"/>
              <a:gd name="connsiteX12" fmla="*/ 18691224 w 24387176"/>
              <a:gd name="connsiteY12" fmla="*/ 10022819 h 13716000"/>
              <a:gd name="connsiteX13" fmla="*/ 15526404 w 24387176"/>
              <a:gd name="connsiteY13" fmla="*/ 6858000 h 13716000"/>
              <a:gd name="connsiteX14" fmla="*/ 18691224 w 24387176"/>
              <a:gd name="connsiteY14" fmla="*/ 3693179 h 13716000"/>
              <a:gd name="connsiteX15" fmla="*/ 18691224 w 24387176"/>
              <a:gd name="connsiteY15" fmla="*/ 2366053 h 13716000"/>
              <a:gd name="connsiteX16" fmla="*/ 14199278 w 24387176"/>
              <a:gd name="connsiteY16" fmla="*/ 6858000 h 13716000"/>
              <a:gd name="connsiteX17" fmla="*/ 18691224 w 24387176"/>
              <a:gd name="connsiteY17" fmla="*/ 11349947 h 13716000"/>
              <a:gd name="connsiteX18" fmla="*/ 23183172 w 24387176"/>
              <a:gd name="connsiteY18" fmla="*/ 6858000 h 13716000"/>
              <a:gd name="connsiteX19" fmla="*/ 18691224 w 24387176"/>
              <a:gd name="connsiteY19" fmla="*/ 2366053 h 13716000"/>
              <a:gd name="connsiteX20" fmla="*/ 18691224 w 24387176"/>
              <a:gd name="connsiteY20" fmla="*/ 1894045 h 13716000"/>
              <a:gd name="connsiteX21" fmla="*/ 23655184 w 24387176"/>
              <a:gd name="connsiteY21" fmla="*/ 6858000 h 13716000"/>
              <a:gd name="connsiteX22" fmla="*/ 18691224 w 24387176"/>
              <a:gd name="connsiteY22" fmla="*/ 11821956 h 13716000"/>
              <a:gd name="connsiteX23" fmla="*/ 13727269 w 24387176"/>
              <a:gd name="connsiteY23" fmla="*/ 6858000 h 13716000"/>
              <a:gd name="connsiteX24" fmla="*/ 18691224 w 24387176"/>
              <a:gd name="connsiteY24" fmla="*/ 1894045 h 13716000"/>
              <a:gd name="connsiteX25" fmla="*/ 22463084 w 24387176"/>
              <a:gd name="connsiteY25" fmla="*/ 0 h 13716000"/>
              <a:gd name="connsiteX26" fmla="*/ 24387176 w 24387176"/>
              <a:gd name="connsiteY26" fmla="*/ 0 h 13716000"/>
              <a:gd name="connsiteX27" fmla="*/ 24387176 w 24387176"/>
              <a:gd name="connsiteY27" fmla="*/ 1493697 h 13716000"/>
              <a:gd name="connsiteX28" fmla="*/ 24225308 w 24387176"/>
              <a:gd name="connsiteY28" fmla="*/ 1323919 h 13716000"/>
              <a:gd name="connsiteX29" fmla="*/ 22749486 w 24387176"/>
              <a:gd name="connsiteY29" fmla="*/ 164678 h 13716000"/>
              <a:gd name="connsiteX30" fmla="*/ 0 w 24387176"/>
              <a:gd name="connsiteY30" fmla="*/ 0 h 13716000"/>
              <a:gd name="connsiteX31" fmla="*/ 14919367 w 24387176"/>
              <a:gd name="connsiteY31" fmla="*/ 0 h 13716000"/>
              <a:gd name="connsiteX32" fmla="*/ 14632965 w 24387176"/>
              <a:gd name="connsiteY32" fmla="*/ 164678 h 13716000"/>
              <a:gd name="connsiteX33" fmla="*/ 10864851 w 24387176"/>
              <a:gd name="connsiteY33" fmla="*/ 6858000 h 13716000"/>
              <a:gd name="connsiteX34" fmla="*/ 14632965 w 24387176"/>
              <a:gd name="connsiteY34" fmla="*/ 13551323 h 13716000"/>
              <a:gd name="connsiteX35" fmla="*/ 14919367 w 24387176"/>
              <a:gd name="connsiteY35" fmla="*/ 13716000 h 13716000"/>
              <a:gd name="connsiteX36" fmla="*/ 0 w 24387176"/>
              <a:gd name="connsiteY3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87176" h="1371600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41000">
                <a:schemeClr val="accent1">
                  <a:alpha val="86000"/>
                </a:schemeClr>
              </a:gs>
              <a:gs pos="100000">
                <a:schemeClr val="accent2">
                  <a:alpha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TextBox 20"/>
          <p:cNvSpPr txBox="1"/>
          <p:nvPr/>
        </p:nvSpPr>
        <p:spPr>
          <a:xfrm>
            <a:off x="121920" y="4201954"/>
            <a:ext cx="5360669" cy="861774"/>
          </a:xfrm>
          <a:prstGeom prst="rect">
            <a:avLst/>
          </a:prstGeom>
          <a:noFill/>
        </p:spPr>
        <p:txBody>
          <a:bodyPr wrap="square" lIns="0" tIns="0" rIns="0" bIns="0" rtlCol="0">
            <a:spAutoFit/>
          </a:bodyPr>
          <a:lstStyle/>
          <a:p>
            <a:pPr algn="ctr"/>
            <a:r>
              <a:rPr lang="en-US" sz="2800" b="1" dirty="0">
                <a:solidFill>
                  <a:srgbClr val="FFC000"/>
                </a:solidFill>
                <a:latin typeface="Verdana" panose="020B0604030504040204" pitchFamily="34" charset="0"/>
                <a:ea typeface="Verdana" panose="020B0604030504040204" pitchFamily="34" charset="0"/>
                <a:cs typeface="Open Sans" panose="020B0606030504020204" pitchFamily="34" charset="0"/>
              </a:rPr>
              <a:t>Technical Offerings And System Solutions Pvt. Ltd.</a:t>
            </a:r>
          </a:p>
        </p:txBody>
      </p:sp>
      <p:sp>
        <p:nvSpPr>
          <p:cNvPr id="7" name="TextBox 6">
            <a:extLst>
              <a:ext uri="{FF2B5EF4-FFF2-40B4-BE49-F238E27FC236}">
                <a16:creationId xmlns="" xmlns:a16="http://schemas.microsoft.com/office/drawing/2014/main" id="{CBE91547-52FC-40D2-8862-50DA071FBEA3}"/>
              </a:ext>
            </a:extLst>
          </p:cNvPr>
          <p:cNvSpPr txBox="1"/>
          <p:nvPr/>
        </p:nvSpPr>
        <p:spPr>
          <a:xfrm>
            <a:off x="814137" y="5714624"/>
            <a:ext cx="4155707" cy="461665"/>
          </a:xfrm>
          <a:prstGeom prst="rect">
            <a:avLst/>
          </a:prstGeom>
          <a:noFill/>
        </p:spPr>
        <p:txBody>
          <a:bodyPr wrap="square">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BUSINESS PRESENTATION</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 xmlns:p14="http://schemas.microsoft.com/office/powerpoint/2010/main" val="2321020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4572000" cy="6858000"/>
          </a:xfrm>
        </p:spPr>
      </p:pic>
      <p:sp>
        <p:nvSpPr>
          <p:cNvPr id="21" name="Rectangle 20"/>
          <p:cNvSpPr/>
          <p:nvPr/>
        </p:nvSpPr>
        <p:spPr bwMode="auto">
          <a:xfrm rot="16200000">
            <a:off x="-1143002" y="1142998"/>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REPORTING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TOOLS</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661257"/>
            <a:ext cx="7232196" cy="2862322"/>
          </a:xfrm>
          <a:prstGeom prst="rect">
            <a:avLst/>
          </a:prstGeom>
        </p:spPr>
        <p:txBody>
          <a:bodyPr wrap="square">
            <a:spAutoFit/>
          </a:bodyPr>
          <a:lstStyle/>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Generate real-time &amp; historical call volume reports and Analytics</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Summary stats for line usage and campaign performance</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A good set of predefined reports</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Monitor agent activity and availability</a:t>
            </a:r>
          </a:p>
        </p:txBody>
      </p:sp>
    </p:spTree>
    <p:extLst>
      <p:ext uri="{BB962C8B-B14F-4D97-AF65-F5344CB8AC3E}">
        <p14:creationId xmlns="" xmlns:p14="http://schemas.microsoft.com/office/powerpoint/2010/main" val="1637894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rot="16200000">
            <a:off x="-1022325" y="1022325"/>
            <a:ext cx="6616649" cy="4572000"/>
          </a:xfrm>
        </p:spPr>
      </p:pic>
      <p:sp>
        <p:nvSpPr>
          <p:cNvPr id="21" name="Rectangle 20"/>
          <p:cNvSpPr/>
          <p:nvPr/>
        </p:nvSpPr>
        <p:spPr bwMode="auto">
          <a:xfrm rot="16200000">
            <a:off x="-1143002" y="1142998"/>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11480"/>
            <a:ext cx="6827519" cy="821595"/>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OMNI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CHANNEL &amp; AUTOMATION</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508857"/>
            <a:ext cx="7232196" cy="5940088"/>
          </a:xfrm>
          <a:prstGeom prst="rect">
            <a:avLst/>
          </a:prstGeom>
        </p:spPr>
        <p:txBody>
          <a:bodyPr wrap="square">
            <a:spAutoFit/>
          </a:bodyPr>
          <a:lstStyle/>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Automated omni channel responses for call center</a:t>
            </a:r>
          </a:p>
          <a:p>
            <a:pPr algn="just"/>
            <a:r>
              <a:rPr lang="en-US" sz="2000" dirty="0">
                <a:latin typeface="Verdana" panose="020B0604030504040204" pitchFamily="34" charset="0"/>
                <a:ea typeface="Verdana" panose="020B0604030504040204" pitchFamily="34" charset="0"/>
              </a:rPr>
              <a:t>   environments &amp; multi stage interactive processes</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Facebook, WhatsApp, &amp; other Social Media Integration</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Adjusting workflows automatically for added efficiency</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Streamlining the company’s interaction with the customer</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Unique Automation Software Technology working in tandem with the </a:t>
            </a:r>
            <a:r>
              <a:rPr lang="en-US" sz="2000" dirty="0" smtClean="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CRM module form the perfect backbone for a Sales, Marketing &amp; Customer Service Automation Services.</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 xmlns:p14="http://schemas.microsoft.com/office/powerpoint/2010/main" val="187806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 xmlns:a16="http://schemas.microsoft.com/office/drawing/2014/main" id="{8F5980CB-9282-4311-A3E7-D0645304B1B3}"/>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p:spPr>
      </p:pic>
      <p:sp>
        <p:nvSpPr>
          <p:cNvPr id="7" name="Rectangle 6"/>
          <p:cNvSpPr/>
          <p:nvPr/>
        </p:nvSpPr>
        <p:spPr bwMode="auto">
          <a:xfrm>
            <a:off x="0" y="0"/>
            <a:ext cx="12192000" cy="6858000"/>
          </a:xfrm>
          <a:prstGeom prst="rect">
            <a:avLst/>
          </a:prstGeom>
          <a:gradFill>
            <a:gsLst>
              <a:gs pos="0">
                <a:schemeClr val="accent1">
                  <a:alpha val="79000"/>
                </a:schemeClr>
              </a:gs>
              <a:gs pos="100000">
                <a:schemeClr val="accent2">
                  <a:alpha val="85000"/>
                </a:schemeClr>
              </a:gs>
            </a:gsLst>
            <a:lin ang="2700000" scaled="0"/>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9" name="Inhaltsplatzhalter 4"/>
          <p:cNvSpPr txBox="1">
            <a:spLocks/>
          </p:cNvSpPr>
          <p:nvPr/>
        </p:nvSpPr>
        <p:spPr>
          <a:xfrm>
            <a:off x="1999208" y="2199681"/>
            <a:ext cx="8957111" cy="110799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200" b="1" i="1" dirty="0">
                <a:solidFill>
                  <a:srgbClr val="FFFF00"/>
                </a:solidFill>
                <a:latin typeface="Rockwell" panose="02060603020205020403" pitchFamily="18" charset="0"/>
                <a:ea typeface="Open Sans" panose="020B0606030504020204" pitchFamily="34" charset="0"/>
                <a:cs typeface="Open Sans" panose="020B0606030504020204" pitchFamily="34" charset="0"/>
              </a:rPr>
              <a:t>“</a:t>
            </a:r>
            <a:r>
              <a:rPr lang="en-IN" sz="3600" b="1" cap="all" dirty="0">
                <a:solidFill>
                  <a:srgbClr val="FFFF00"/>
                </a:solidFill>
                <a:latin typeface="Bradley Hand" pitchFamily="2" charset="77"/>
                <a:ea typeface="Brush Script MT" panose="03060802040406070304" pitchFamily="66" charset="-122"/>
                <a:cs typeface="Apple Chancery" panose="03020702040506060504" pitchFamily="66" charset="-79"/>
              </a:rPr>
              <a:t>ARTIFICIAL INTELLIGENCE AND AUTOMATION</a:t>
            </a:r>
            <a:r>
              <a:rPr lang="en-US" sz="3200" b="1" i="1" dirty="0">
                <a:solidFill>
                  <a:srgbClr val="FFFF00"/>
                </a:solidFill>
                <a:latin typeface="Rockwell" panose="02060603020205020403" pitchFamily="18" charset="0"/>
                <a:ea typeface="Open Sans" panose="020B0606030504020204" pitchFamily="34" charset="0"/>
                <a:cs typeface="Open Sans" panose="020B0606030504020204" pitchFamily="34" charset="0"/>
              </a:rPr>
              <a:t>”</a:t>
            </a:r>
          </a:p>
        </p:txBody>
      </p:sp>
    </p:spTree>
    <p:extLst>
      <p:ext uri="{BB962C8B-B14F-4D97-AF65-F5344CB8AC3E}">
        <p14:creationId xmlns="" xmlns:p14="http://schemas.microsoft.com/office/powerpoint/2010/main" val="2371852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76801" y="411480"/>
            <a:ext cx="6827519" cy="821595"/>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AI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&amp; AUTOMATION</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508857"/>
            <a:ext cx="7232196" cy="3939540"/>
          </a:xfrm>
          <a:prstGeom prst="rect">
            <a:avLst/>
          </a:prstGeom>
        </p:spPr>
        <p:txBody>
          <a:bodyPr wrap="square">
            <a:spAutoFit/>
          </a:bodyPr>
          <a:lstStyle/>
          <a:p>
            <a:pPr algn="just"/>
            <a:r>
              <a:rPr lang="en-IN" dirty="0" smtClean="0"/>
              <a:t>Our </a:t>
            </a:r>
            <a:r>
              <a:rPr lang="en-IN" dirty="0"/>
              <a:t>AI  has an interface like messaging apps. Popular conversational products include -</a:t>
            </a:r>
          </a:p>
          <a:p>
            <a:pPr algn="just"/>
            <a:endParaRPr lang="en-IN" sz="20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en-IN" sz="2000" dirty="0">
                <a:latin typeface="Verdana" panose="020B0604030504040204" pitchFamily="34" charset="0"/>
                <a:ea typeface="Verdana" panose="020B0604030504040204" pitchFamily="34" charset="0"/>
              </a:rPr>
              <a:t> Voicebot</a:t>
            </a:r>
          </a:p>
          <a:p>
            <a:pPr marL="342900" indent="-342900" algn="just">
              <a:buFont typeface="Wingdings" pitchFamily="2" charset="2"/>
              <a:buChar char="Ø"/>
            </a:pPr>
            <a:r>
              <a:rPr lang="en-IN" sz="2000" dirty="0">
                <a:latin typeface="Verdana" panose="020B0604030504040204" pitchFamily="34" charset="0"/>
                <a:ea typeface="Verdana" panose="020B0604030504040204" pitchFamily="34" charset="0"/>
              </a:rPr>
              <a:t> Chatbot</a:t>
            </a:r>
          </a:p>
          <a:p>
            <a:pPr marL="342900" indent="-342900" algn="just">
              <a:buFont typeface="Wingdings" pitchFamily="2" charset="2"/>
              <a:buChar char="Ø"/>
            </a:pPr>
            <a:r>
              <a:rPr lang="en-IN" sz="2000" dirty="0">
                <a:latin typeface="Verdana" panose="020B0604030504040204" pitchFamily="34" charset="0"/>
                <a:ea typeface="Verdana" panose="020B0604030504040204" pitchFamily="34" charset="0"/>
              </a:rPr>
              <a:t> SMS Interactive Solutions</a:t>
            </a:r>
          </a:p>
          <a:p>
            <a:pPr marL="342900" indent="-342900" algn="just">
              <a:buFont typeface="Wingdings" pitchFamily="2" charset="2"/>
              <a:buChar char="Ø"/>
            </a:pPr>
            <a:r>
              <a:rPr lang="en-IN" sz="2000" dirty="0">
                <a:latin typeface="Verdana" panose="020B0604030504040204" pitchFamily="34" charset="0"/>
                <a:ea typeface="Verdana" panose="020B0604030504040204" pitchFamily="34" charset="0"/>
              </a:rPr>
              <a:t> Missed Call Solutions</a:t>
            </a:r>
          </a:p>
          <a:p>
            <a:pPr marL="342900" indent="-342900" algn="just">
              <a:buFont typeface="Wingdings" pitchFamily="2" charset="2"/>
              <a:buChar char="Ø"/>
            </a:pPr>
            <a:r>
              <a:rPr lang="en-IN" sz="2000" dirty="0">
                <a:latin typeface="Verdana" panose="020B0604030504040204" pitchFamily="34" charset="0"/>
                <a:ea typeface="Verdana" panose="020B0604030504040204" pitchFamily="34" charset="0"/>
              </a:rPr>
              <a:t> WhatsApp Interactive Messages</a:t>
            </a:r>
          </a:p>
          <a:p>
            <a:pPr marL="342900" indent="-342900" algn="just">
              <a:buFont typeface="Wingdings" pitchFamily="2" charset="2"/>
              <a:buChar char="Ø"/>
            </a:pPr>
            <a:endParaRPr lang="en-IN" sz="2000" dirty="0">
              <a:latin typeface="Verdana" panose="020B0604030504040204" pitchFamily="34" charset="0"/>
              <a:ea typeface="Verdana" panose="020B0604030504040204" pitchFamily="34" charset="0"/>
            </a:endParaRPr>
          </a:p>
          <a:p>
            <a:pPr algn="just"/>
            <a:r>
              <a:rPr lang="en-IN" dirty="0"/>
              <a:t>Machine learning allows the  AI bot to understand and train itself based on the conversational data it gathers.  AI keeps updating information post each interaction with the customers. </a:t>
            </a: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p:txBody>
      </p:sp>
      <p:sp>
        <p:nvSpPr>
          <p:cNvPr id="7" name="Picture Placeholder 6"/>
          <p:cNvSpPr>
            <a:spLocks noGrp="1"/>
          </p:cNvSpPr>
          <p:nvPr>
            <p:ph type="pic" sz="quarter" idx="10"/>
          </p:nvPr>
        </p:nvSpPr>
        <p:spPr/>
      </p:sp>
    </p:spTree>
    <p:extLst>
      <p:ext uri="{BB962C8B-B14F-4D97-AF65-F5344CB8AC3E}">
        <p14:creationId xmlns="" xmlns:p14="http://schemas.microsoft.com/office/powerpoint/2010/main" val="741078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6"/>
            <a:ext cx="6827519" cy="438777"/>
          </a:xfrm>
        </p:spPr>
        <p:txBody>
          <a:bodyPr vert="horz" lIns="91440" tIns="45720" rIns="91440" bIns="45720" rtlCol="0" anchor="ctr">
            <a:noAutofit/>
          </a:bodyPr>
          <a:lstStyle/>
          <a:p>
            <a:pPr algn="ctr"/>
            <a:r>
              <a:rPr lang="en-US" sz="32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Voicebot</a:t>
            </a:r>
          </a:p>
        </p:txBody>
      </p:sp>
      <p:pic>
        <p:nvPicPr>
          <p:cNvPr id="3074" name="Picture 2" descr="Blog_CallZilla_10">
            <a:extLst>
              <a:ext uri="{FF2B5EF4-FFF2-40B4-BE49-F238E27FC236}">
                <a16:creationId xmlns="" xmlns:a16="http://schemas.microsoft.com/office/drawing/2014/main" id="{E2B1678F-BCC4-4A17-3ECB-AF36C51C37F5}"/>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33979" r="33979"/>
          <a:stretch>
            <a:fillRect/>
          </a:stretch>
        </p:blipFill>
        <p:spPr bwMode="auto">
          <a:xfrm>
            <a:off x="0" y="0"/>
            <a:ext cx="432162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D397D72-1AE9-85E8-FB2A-3A68051ED0A7}"/>
              </a:ext>
            </a:extLst>
          </p:cNvPr>
          <p:cNvSpPr txBox="1"/>
          <p:nvPr/>
        </p:nvSpPr>
        <p:spPr>
          <a:xfrm>
            <a:off x="4504507" y="695156"/>
            <a:ext cx="7687491" cy="5786199"/>
          </a:xfrm>
          <a:prstGeom prst="rect">
            <a:avLst/>
          </a:prstGeom>
          <a:noFill/>
        </p:spPr>
        <p:txBody>
          <a:bodyPr wrap="square">
            <a:spAutoFit/>
          </a:bodyPr>
          <a:lstStyle/>
          <a:p>
            <a:pPr algn="l"/>
            <a:r>
              <a:rPr lang="en-IN" b="0" i="0" dirty="0">
                <a:effectLst/>
                <a:latin typeface="Roboto" panose="020F0502020204030204" pitchFamily="34" charset="0"/>
              </a:rPr>
              <a:t>Put </a:t>
            </a:r>
            <a:r>
              <a:rPr lang="en-IN" dirty="0">
                <a:latin typeface="Roboto" panose="020F0502020204030204" pitchFamily="34" charset="0"/>
              </a:rPr>
              <a:t>V</a:t>
            </a:r>
            <a:r>
              <a:rPr lang="en-IN" b="0" i="0" dirty="0">
                <a:effectLst/>
                <a:latin typeface="Roboto" panose="020F0502020204030204" pitchFamily="34" charset="0"/>
              </a:rPr>
              <a:t>oicebots to work in your call centre. AI Powered virtual assistants converse with your customers using natural language. </a:t>
            </a:r>
            <a:r>
              <a:rPr lang="en-IN" dirty="0">
                <a:latin typeface="Roboto" panose="020F0502020204030204" pitchFamily="34" charset="0"/>
              </a:rPr>
              <a:t>Customers can </a:t>
            </a:r>
            <a:r>
              <a:rPr lang="en-IN" b="0" i="0" strike="noStrike" dirty="0">
                <a:effectLst/>
                <a:latin typeface="Roboto" panose="020F0502020204030204" pitchFamily="34" charset="0"/>
                <a:hlinkClick r:id="rId4">
                  <a:extLst>
                    <a:ext uri="{A12FA001-AC4F-418D-AE19-62706E023703}">
                      <ahyp:hlinkClr xmlns="" xmlns:ahyp="http://schemas.microsoft.com/office/drawing/2018/hyperlinkcolor" val="tx"/>
                    </a:ext>
                  </a:extLst>
                </a:hlinkClick>
              </a:rPr>
              <a:t> </a:t>
            </a:r>
            <a:r>
              <a:rPr lang="en-IN" b="0" i="0" strike="noStrike" dirty="0">
                <a:effectLst/>
                <a:latin typeface="Roboto" panose="020F0502020204030204" pitchFamily="34" charset="0"/>
              </a:rPr>
              <a:t>self service </a:t>
            </a:r>
            <a:r>
              <a:rPr lang="en-IN" b="0" i="0" dirty="0">
                <a:effectLst/>
                <a:latin typeface="Roboto" panose="020F0502020204030204" pitchFamily="34" charset="0"/>
              </a:rPr>
              <a:t>through common questions and issues. If something is too complex or needs a human touch, it’s passed to a live agent. The agent receives all context and details to complete the call.</a:t>
            </a:r>
          </a:p>
          <a:p>
            <a:pPr algn="l"/>
            <a:endParaRPr lang="en-IN" b="0" i="0" dirty="0">
              <a:effectLst/>
              <a:latin typeface="Roboto" panose="020F0502020204030204" pitchFamily="34" charset="0"/>
            </a:endParaRPr>
          </a:p>
          <a:p>
            <a:pPr algn="l"/>
            <a:r>
              <a:rPr lang="en-IN" b="0" i="0" dirty="0">
                <a:effectLst/>
                <a:latin typeface="Roboto" panose="02000000000000000000" pitchFamily="2" charset="0"/>
              </a:rPr>
              <a:t>Voicebots also open up revenue growth opportunities through cross-selling and up-selling. They can make personalised recommendations based on customer history and preferences. Plus, the speed, accuracy and 24-hour availability of </a:t>
            </a:r>
            <a:r>
              <a:rPr lang="en-IN" dirty="0">
                <a:latin typeface="Roboto" panose="02000000000000000000" pitchFamily="2" charset="0"/>
              </a:rPr>
              <a:t>V</a:t>
            </a:r>
            <a:r>
              <a:rPr lang="en-IN" b="0" i="0" dirty="0">
                <a:effectLst/>
                <a:latin typeface="Roboto" panose="02000000000000000000" pitchFamily="2" charset="0"/>
              </a:rPr>
              <a:t>oicebots directly improve customer experience.</a:t>
            </a:r>
          </a:p>
          <a:p>
            <a:pPr algn="l"/>
            <a:endParaRPr lang="en-IN" b="0" i="0" dirty="0">
              <a:effectLst/>
              <a:latin typeface="Roboto" panose="02000000000000000000" pitchFamily="2" charset="0"/>
            </a:endParaRPr>
          </a:p>
          <a:p>
            <a:r>
              <a:rPr lang="en-IN" dirty="0"/>
              <a:t>Personalise Voicebot interactions at scale with easy access to customer and interaction insights using </a:t>
            </a:r>
            <a:r>
              <a:rPr lang="en-IN" dirty="0" smtClean="0"/>
              <a:t>AI</a:t>
            </a:r>
            <a:r>
              <a:rPr lang="en-IN" dirty="0"/>
              <a:t>. Bots understand customers, their journeys and the context of the interactions. This enables bots to provide useful information or expedite transactions, giving customers quick results and allowing agents to focus on more complex tasks. Create smart conversation flows across channels using interaction data, customer history. One well-built bot can do it all.</a:t>
            </a:r>
          </a:p>
          <a:p>
            <a:endParaRPr lang="en-IN" dirty="0"/>
          </a:p>
          <a:p>
            <a:endParaRPr lang="en-IN" sz="1600" dirty="0"/>
          </a:p>
          <a:p>
            <a:endParaRPr lang="en-IN" sz="1600" dirty="0"/>
          </a:p>
          <a:p>
            <a:endParaRPr lang="en-IN" sz="1600" dirty="0">
              <a:solidFill>
                <a:srgbClr val="4E5054"/>
              </a:solidFill>
              <a:latin typeface="Roboto" panose="02000000000000000000" pitchFamily="2" charset="0"/>
            </a:endParaRPr>
          </a:p>
          <a:p>
            <a:endParaRPr lang="en-IN" sz="1600" dirty="0">
              <a:solidFill>
                <a:srgbClr val="4E5054"/>
              </a:solidFill>
              <a:latin typeface="Roboto" panose="02000000000000000000" pitchFamily="2" charset="0"/>
            </a:endParaRPr>
          </a:p>
          <a:p>
            <a:pPr algn="l"/>
            <a:endParaRPr lang="en-IN" b="0" i="0" dirty="0">
              <a:solidFill>
                <a:srgbClr val="4E5054"/>
              </a:solidFill>
              <a:effectLst/>
              <a:latin typeface="Roboto" panose="02000000000000000000" pitchFamily="2" charset="0"/>
            </a:endParaRPr>
          </a:p>
        </p:txBody>
      </p:sp>
    </p:spTree>
    <p:extLst>
      <p:ext uri="{BB962C8B-B14F-4D97-AF65-F5344CB8AC3E}">
        <p14:creationId xmlns="" xmlns:p14="http://schemas.microsoft.com/office/powerpoint/2010/main" val="1741026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0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Benefits of Voicebot</a:t>
            </a:r>
          </a:p>
        </p:txBody>
      </p:sp>
      <p:sp>
        <p:nvSpPr>
          <p:cNvPr id="5" name="TextBox 4">
            <a:extLst>
              <a:ext uri="{FF2B5EF4-FFF2-40B4-BE49-F238E27FC236}">
                <a16:creationId xmlns="" xmlns:a16="http://schemas.microsoft.com/office/drawing/2014/main" id="{AD397D72-1AE9-85E8-FB2A-3A68051ED0A7}"/>
              </a:ext>
            </a:extLst>
          </p:cNvPr>
          <p:cNvSpPr txBox="1"/>
          <p:nvPr/>
        </p:nvSpPr>
        <p:spPr>
          <a:xfrm>
            <a:off x="4504509" y="446315"/>
            <a:ext cx="7687491" cy="7925246"/>
          </a:xfrm>
          <a:prstGeom prst="rect">
            <a:avLst/>
          </a:prstGeom>
          <a:noFill/>
        </p:spPr>
        <p:txBody>
          <a:bodyPr wrap="square">
            <a:spAutoFit/>
          </a:bodyPr>
          <a:lstStyle/>
          <a:p>
            <a:r>
              <a:rPr lang="en-IN" sz="1300" b="1" dirty="0"/>
              <a:t>Reduce operational costs </a:t>
            </a:r>
          </a:p>
          <a:p>
            <a:r>
              <a:rPr lang="en-IN" sz="1300" dirty="0"/>
              <a:t>Automate routine processes and tasks to save time &amp; costs. One aspect is making Contact </a:t>
            </a:r>
            <a:r>
              <a:rPr lang="en-IN" sz="1300" dirty="0" err="1"/>
              <a:t>Center</a:t>
            </a:r>
            <a:r>
              <a:rPr lang="en-IN" sz="1300" dirty="0"/>
              <a:t> 24x7x365 - Customer experience, cost saving could be more than 40-50%. Save expenses on customer support agents by switching conversations to Voicebot</a:t>
            </a:r>
          </a:p>
          <a:p>
            <a:r>
              <a:rPr lang="en-IN" sz="1300" dirty="0"/>
              <a:t>Process a vast amount of data for lead qualification and improve productivity of your sales team</a:t>
            </a:r>
          </a:p>
          <a:p>
            <a:endParaRPr lang="en-IN" sz="1300" dirty="0"/>
          </a:p>
          <a:p>
            <a:r>
              <a:rPr lang="en-IN" sz="1300" b="1" dirty="0"/>
              <a:t>Provide awesome customer experience</a:t>
            </a:r>
          </a:p>
          <a:p>
            <a:r>
              <a:rPr lang="en-IN" sz="1300" dirty="0"/>
              <a:t>Reduce wait time and increase first call resolution by directly resolving the customer queries from the Voicebot using technology like Natural Language Processing (NLP), a Voicebot understands user’s intent and give a contextual response</a:t>
            </a:r>
          </a:p>
          <a:p>
            <a:r>
              <a:rPr lang="en-IN" sz="1300" dirty="0"/>
              <a:t>Gather insights about customer behaviour and improve the quality of the interaction between the brand and its customers</a:t>
            </a:r>
          </a:p>
          <a:p>
            <a:endParaRPr lang="en-IN" sz="1300" dirty="0"/>
          </a:p>
          <a:p>
            <a:r>
              <a:rPr lang="en-IN" sz="1300" b="1" dirty="0"/>
              <a:t>Scalability and 24*7 availability</a:t>
            </a:r>
          </a:p>
          <a:p>
            <a:r>
              <a:rPr lang="en-IN" sz="1300" dirty="0"/>
              <a:t>Can handle millions of conversations simultaneously, all to the same high standard with Voicebot</a:t>
            </a:r>
          </a:p>
          <a:p>
            <a:r>
              <a:rPr lang="en-IN" sz="1300" dirty="0"/>
              <a:t>Spikes in the volume of calls can be handled efficiently without having to worry about infrastructure update or hiring new agents</a:t>
            </a:r>
          </a:p>
          <a:p>
            <a:endParaRPr lang="en-IN" sz="1300" dirty="0"/>
          </a:p>
          <a:p>
            <a:r>
              <a:rPr lang="en-IN" sz="1300" b="1" dirty="0"/>
              <a:t>Inbound Call Automation</a:t>
            </a:r>
          </a:p>
          <a:p>
            <a:r>
              <a:rPr lang="en-IN" sz="1300" dirty="0"/>
              <a:t>Enhanced Self-Serve customer queries that saves your agents time and allows them to take up other important queries. Sampark AI Voicebot to take care of routine customer queries with option of transferring complex calls to the live agents with the context</a:t>
            </a:r>
          </a:p>
          <a:p>
            <a:r>
              <a:rPr lang="en-IN" sz="1300" dirty="0"/>
              <a:t>Hassle-free appointment scheduling and confirmation without any intervention of the agents</a:t>
            </a:r>
          </a:p>
          <a:p>
            <a:endParaRPr lang="en-IN" sz="1300" dirty="0"/>
          </a:p>
          <a:p>
            <a:r>
              <a:rPr lang="en-IN" sz="1300" b="1" dirty="0"/>
              <a:t>Outbound Call Automation</a:t>
            </a:r>
          </a:p>
          <a:p>
            <a:r>
              <a:rPr lang="en-IN" sz="1300" dirty="0"/>
              <a:t>Two way interaction – welcome call, reminders, service calls, confirmation call, feedbacks, Lead qualification calls, and renewal calls</a:t>
            </a:r>
          </a:p>
          <a:p>
            <a:r>
              <a:rPr lang="en-IN" sz="1300" dirty="0"/>
              <a:t>Complement Strategic debt collection with intelligent outbound dialling, enhancing customer coverage, and improve Promise to Pay Ratio. </a:t>
            </a:r>
          </a:p>
          <a:p>
            <a:r>
              <a:rPr lang="en-IN" sz="1300" dirty="0"/>
              <a:t>A snapshot of the customer coverage represents lead penetration by depicting uploaded leads versus the dialed leads.</a:t>
            </a:r>
          </a:p>
          <a:p>
            <a:endParaRPr lang="en-IN" sz="1600" dirty="0"/>
          </a:p>
          <a:p>
            <a:endParaRPr lang="en-IN" dirty="0"/>
          </a:p>
          <a:p>
            <a:endParaRPr lang="en-IN" dirty="0"/>
          </a:p>
          <a:p>
            <a:endParaRPr lang="en-IN" dirty="0"/>
          </a:p>
          <a:p>
            <a:endParaRPr lang="en-IN" dirty="0"/>
          </a:p>
          <a:p>
            <a:endParaRPr lang="en-IN" dirty="0"/>
          </a:p>
        </p:txBody>
      </p:sp>
      <p:pic>
        <p:nvPicPr>
          <p:cNvPr id="5122" name="Picture 2">
            <a:extLst>
              <a:ext uri="{FF2B5EF4-FFF2-40B4-BE49-F238E27FC236}">
                <a16:creationId xmlns="" xmlns:a16="http://schemas.microsoft.com/office/drawing/2014/main" id="{25C6D9D5-ACAA-78A6-BE52-7425774AFC4A}"/>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30088" r="30088"/>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3952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0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Voicebot Use cases</a:t>
            </a:r>
          </a:p>
        </p:txBody>
      </p:sp>
      <p:sp>
        <p:nvSpPr>
          <p:cNvPr id="5" name="TextBox 4">
            <a:extLst>
              <a:ext uri="{FF2B5EF4-FFF2-40B4-BE49-F238E27FC236}">
                <a16:creationId xmlns="" xmlns:a16="http://schemas.microsoft.com/office/drawing/2014/main" id="{AD397D72-1AE9-85E8-FB2A-3A68051ED0A7}"/>
              </a:ext>
            </a:extLst>
          </p:cNvPr>
          <p:cNvSpPr txBox="1"/>
          <p:nvPr/>
        </p:nvSpPr>
        <p:spPr>
          <a:xfrm>
            <a:off x="4504509" y="446315"/>
            <a:ext cx="7687491" cy="6771084"/>
          </a:xfrm>
          <a:prstGeom prst="rect">
            <a:avLst/>
          </a:prstGeom>
          <a:noFill/>
        </p:spPr>
        <p:txBody>
          <a:bodyPr wrap="square">
            <a:spAutoFit/>
          </a:bodyPr>
          <a:lstStyle/>
          <a:p>
            <a:r>
              <a:rPr lang="en-IN" sz="1600" b="1" dirty="0"/>
              <a:t>Collections for Financial services (Banking &amp; insurance)</a:t>
            </a:r>
          </a:p>
          <a:p>
            <a:r>
              <a:rPr lang="en-IN" sz="1600" dirty="0"/>
              <a:t>Automate a few tasks of the existing collection process by creating custom call flows.  Make data-driven decisions with the humanized collections bot by pushing the discussion’s outcome in real-time to the CRM.</a:t>
            </a:r>
          </a:p>
          <a:p>
            <a:r>
              <a:rPr lang="en-IN" sz="1600" dirty="0"/>
              <a:t>Sampark’ AI collections bot integrates with core banking and backend systems to identify the context and personalize the conversation.</a:t>
            </a:r>
          </a:p>
          <a:p>
            <a:endParaRPr lang="en-IN" sz="1600" dirty="0"/>
          </a:p>
          <a:p>
            <a:r>
              <a:rPr lang="en-IN" sz="1600" b="1" dirty="0"/>
              <a:t>Contact </a:t>
            </a:r>
            <a:r>
              <a:rPr lang="en-IN" sz="1600" b="1" dirty="0" err="1"/>
              <a:t>Center</a:t>
            </a:r>
            <a:r>
              <a:rPr lang="en-IN" sz="1600" b="1" dirty="0"/>
              <a:t> Automation</a:t>
            </a:r>
          </a:p>
          <a:p>
            <a:r>
              <a:rPr lang="en-IN" sz="1600" dirty="0"/>
              <a:t>Sampark’s Voice Bot can take care of up to 50-60% calls, which are routine in nature to provide cost savings and more productivity to the existing agents</a:t>
            </a:r>
          </a:p>
          <a:p>
            <a:r>
              <a:rPr lang="en-IN" sz="1600" dirty="0"/>
              <a:t>Connect existing voice networks with Sampark’s speech-to-text (STT) engines. This connection provides you advanced call management functions such as call transfer, call disconnect, and call recording.</a:t>
            </a:r>
          </a:p>
          <a:p>
            <a:r>
              <a:rPr lang="en-IN" sz="1600" dirty="0"/>
              <a:t>When a customer connects via a voice-based channel, Sampark provides information exchange between voice bot &amp; customers’ data is saved in CRM, which can then be contextually retrieved for further conversations.</a:t>
            </a:r>
          </a:p>
          <a:p>
            <a:endParaRPr lang="en-IN" sz="1600" dirty="0"/>
          </a:p>
          <a:p>
            <a:r>
              <a:rPr lang="en-IN" sz="1600" b="1" dirty="0"/>
              <a:t>Conversational IVR (IVR bot)</a:t>
            </a:r>
          </a:p>
          <a:p>
            <a:r>
              <a:rPr lang="en-IN" sz="1600" dirty="0"/>
              <a:t>The Conversational IVR system lets you understand the customers’ sentiment, context, and content spoken in Natural Language and provide a dynamic customer experience. Customers can converse with the voice bot in their own words, convey their issue or query, and get a suitable natural language response.</a:t>
            </a:r>
          </a:p>
          <a:p>
            <a:r>
              <a:rPr lang="en-IN" sz="1600" dirty="0"/>
              <a:t>Unlike traditional menu-based IVR interactions, Sampark’s Voicebot reduces the wait time for customers by delivering a convenient and personalized self-service, allowing you to minimize churn, maximize productivity, and save costs.</a:t>
            </a:r>
          </a:p>
          <a:p>
            <a:endParaRPr lang="en-IN" sz="1600" dirty="0"/>
          </a:p>
          <a:p>
            <a:endParaRPr lang="en-IN" dirty="0"/>
          </a:p>
        </p:txBody>
      </p:sp>
      <p:pic>
        <p:nvPicPr>
          <p:cNvPr id="6148" name="Picture 4" descr="Five common use cases where machine learning can make a big difference - AI  News">
            <a:extLst>
              <a:ext uri="{FF2B5EF4-FFF2-40B4-BE49-F238E27FC236}">
                <a16:creationId xmlns="" xmlns:a16="http://schemas.microsoft.com/office/drawing/2014/main" id="{C2A961A7-D5DE-C90C-6BF9-20FDA2D2ECF6}"/>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28167" r="28167"/>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9321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Chatbot</a:t>
            </a:r>
          </a:p>
        </p:txBody>
      </p:sp>
      <p:sp>
        <p:nvSpPr>
          <p:cNvPr id="5" name="TextBox 4">
            <a:extLst>
              <a:ext uri="{FF2B5EF4-FFF2-40B4-BE49-F238E27FC236}">
                <a16:creationId xmlns="" xmlns:a16="http://schemas.microsoft.com/office/drawing/2014/main" id="{AD397D72-1AE9-85E8-FB2A-3A68051ED0A7}"/>
              </a:ext>
            </a:extLst>
          </p:cNvPr>
          <p:cNvSpPr txBox="1"/>
          <p:nvPr/>
        </p:nvSpPr>
        <p:spPr>
          <a:xfrm>
            <a:off x="4572000" y="446315"/>
            <a:ext cx="7687491" cy="6955750"/>
          </a:xfrm>
          <a:prstGeom prst="rect">
            <a:avLst/>
          </a:prstGeom>
          <a:noFill/>
        </p:spPr>
        <p:txBody>
          <a:bodyPr wrap="square">
            <a:spAutoFit/>
          </a:bodyPr>
          <a:lstStyle/>
          <a:p>
            <a:r>
              <a:rPr lang="en-IN" sz="1600" dirty="0"/>
              <a:t>Modern technology is constantly pressing forward with innovative optimization in mind. Progress in the tech world aims to simplify the human experience through the integration of computers, the internet, and artificial intelligence.</a:t>
            </a:r>
          </a:p>
          <a:p>
            <a:r>
              <a:rPr lang="en-IN" sz="1600" dirty="0"/>
              <a:t>Chatbots are a brilliant fusion of all three. Capable of simulating human conversation through auditory or text methods, chatbots effectively automate basic problem-solving and request queries.</a:t>
            </a:r>
          </a:p>
          <a:p>
            <a:endParaRPr lang="en-IN" sz="1600" dirty="0"/>
          </a:p>
          <a:p>
            <a:r>
              <a:rPr lang="en-IN" sz="1600" dirty="0"/>
              <a:t>Sampark chatbot is an artificial intelligence software that seamlessly simulates human conversation using a series of advanced rule-based Question Answering systems and Natural Language Processing algorithms. </a:t>
            </a:r>
          </a:p>
          <a:p>
            <a:endParaRPr lang="en-IN" sz="1600" dirty="0"/>
          </a:p>
          <a:p>
            <a:r>
              <a:rPr lang="en-IN" sz="1600" b="1" dirty="0"/>
              <a:t>Improve customer acquisition </a:t>
            </a:r>
          </a:p>
          <a:p>
            <a:r>
              <a:rPr lang="en-IN" sz="1600" dirty="0"/>
              <a:t>Faster response time </a:t>
            </a:r>
          </a:p>
          <a:p>
            <a:r>
              <a:rPr lang="en-IN" sz="1600" dirty="0"/>
              <a:t>24/7 customer support </a:t>
            </a:r>
          </a:p>
          <a:p>
            <a:r>
              <a:rPr lang="en-IN" sz="1600" dirty="0"/>
              <a:t>High degree of accuracy resulting in high-quality support</a:t>
            </a:r>
          </a:p>
          <a:p>
            <a:endParaRPr lang="en-IN" sz="1600" dirty="0"/>
          </a:p>
          <a:p>
            <a:r>
              <a:rPr lang="en-IN" sz="1600" b="1" dirty="0"/>
              <a:t>Increase revenue per user</a:t>
            </a:r>
          </a:p>
          <a:p>
            <a:r>
              <a:rPr lang="en-IN" sz="1600" dirty="0"/>
              <a:t>Chatbot can perform the supporting tasks freeing up agent’s time, to do what they do best; sell products and services. </a:t>
            </a:r>
          </a:p>
          <a:p>
            <a:r>
              <a:rPr lang="en-IN" sz="1600" dirty="0"/>
              <a:t>Gather, analyze and act on the customer’s preferences and their sentiments.</a:t>
            </a:r>
          </a:p>
          <a:p>
            <a:endParaRPr lang="en-IN" dirty="0"/>
          </a:p>
          <a:p>
            <a:r>
              <a:rPr lang="en-IN" sz="1600" b="1" dirty="0"/>
              <a:t>Minimize cost to serve </a:t>
            </a:r>
          </a:p>
          <a:p>
            <a:r>
              <a:rPr lang="en-IN" sz="1600" dirty="0"/>
              <a:t>Opportunity to reduce costs depending upon the selected functionalities</a:t>
            </a:r>
          </a:p>
          <a:p>
            <a:r>
              <a:rPr lang="en-IN" sz="1600" dirty="0"/>
              <a:t>Short payback period with low integration costs and high potential ROI</a:t>
            </a:r>
          </a:p>
          <a:p>
            <a:r>
              <a:rPr lang="en-IN" sz="1600" dirty="0"/>
              <a:t>Mitigate security risks </a:t>
            </a:r>
          </a:p>
          <a:p>
            <a:r>
              <a:rPr lang="en-IN" sz="1600" dirty="0"/>
              <a:t>Easily scale up and down depending on customer’s demand.</a:t>
            </a:r>
          </a:p>
          <a:p>
            <a:endParaRPr lang="en-IN" dirty="0"/>
          </a:p>
        </p:txBody>
      </p:sp>
      <p:pic>
        <p:nvPicPr>
          <p:cNvPr id="8196" name="Picture 4">
            <a:extLst>
              <a:ext uri="{FF2B5EF4-FFF2-40B4-BE49-F238E27FC236}">
                <a16:creationId xmlns="" xmlns:a16="http://schemas.microsoft.com/office/drawing/2014/main" id="{7D491398-E168-AEAB-05E5-73D1AB681291}"/>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30702" r="30702"/>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0605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Benefits of Chatbot</a:t>
            </a:r>
          </a:p>
        </p:txBody>
      </p:sp>
      <p:sp>
        <p:nvSpPr>
          <p:cNvPr id="8" name="TextBox 7">
            <a:extLst>
              <a:ext uri="{FF2B5EF4-FFF2-40B4-BE49-F238E27FC236}">
                <a16:creationId xmlns="" xmlns:a16="http://schemas.microsoft.com/office/drawing/2014/main" id="{384ACFF1-9101-9364-6C67-1BFA250F39BD}"/>
              </a:ext>
            </a:extLst>
          </p:cNvPr>
          <p:cNvSpPr txBox="1"/>
          <p:nvPr/>
        </p:nvSpPr>
        <p:spPr>
          <a:xfrm>
            <a:off x="4790802" y="446315"/>
            <a:ext cx="7172598" cy="5632311"/>
          </a:xfrm>
          <a:prstGeom prst="rect">
            <a:avLst/>
          </a:prstGeom>
          <a:noFill/>
        </p:spPr>
        <p:txBody>
          <a:bodyPr wrap="square">
            <a:spAutoFit/>
          </a:bodyPr>
          <a:lstStyle/>
          <a:p>
            <a:pPr algn="l">
              <a:buFont typeface="Arial" panose="020B0604020202020204" pitchFamily="34" charset="0"/>
              <a:buChar char="•"/>
            </a:pPr>
            <a:r>
              <a:rPr lang="en-IN" b="1" i="0" dirty="0">
                <a:solidFill>
                  <a:srgbClr val="333333"/>
                </a:solidFill>
                <a:effectLst/>
                <a:latin typeface="Inter"/>
              </a:rPr>
              <a:t> 24/7 Availability </a:t>
            </a:r>
            <a:r>
              <a:rPr lang="en-IN" b="0" i="0" dirty="0">
                <a:solidFill>
                  <a:srgbClr val="333333"/>
                </a:solidFill>
                <a:effectLst/>
                <a:latin typeface="Inter"/>
              </a:rPr>
              <a:t>– Customers needn’t wait for the next available operator when chatbots are part of the communication strategy on a round-the-clock basis. </a:t>
            </a:r>
          </a:p>
          <a:p>
            <a:pPr algn="l">
              <a:buFont typeface="Arial" panose="020B0604020202020204" pitchFamily="34" charset="0"/>
              <a:buChar char="•"/>
            </a:pPr>
            <a:r>
              <a:rPr lang="en-IN" b="1" i="0" dirty="0">
                <a:solidFill>
                  <a:srgbClr val="333333"/>
                </a:solidFill>
                <a:effectLst/>
                <a:latin typeface="Inter"/>
              </a:rPr>
              <a:t> Instant Response</a:t>
            </a:r>
            <a:r>
              <a:rPr lang="en-IN" b="0" i="0" dirty="0">
                <a:solidFill>
                  <a:srgbClr val="333333"/>
                </a:solidFill>
                <a:effectLst/>
                <a:latin typeface="Inter"/>
              </a:rPr>
              <a:t> – Chatbot can handle the queries of thousands of customers instantly as well as simultaneously and improve the average response time. </a:t>
            </a:r>
          </a:p>
          <a:p>
            <a:pPr algn="l">
              <a:buFont typeface="Arial" panose="020B0604020202020204" pitchFamily="34" charset="0"/>
              <a:buChar char="•"/>
            </a:pPr>
            <a:r>
              <a:rPr lang="en-IN" b="1" i="0" dirty="0">
                <a:solidFill>
                  <a:srgbClr val="333333"/>
                </a:solidFill>
                <a:effectLst/>
                <a:latin typeface="Inter"/>
              </a:rPr>
              <a:t> Consistency in Answers</a:t>
            </a:r>
            <a:r>
              <a:rPr lang="en-IN" b="0" i="0" dirty="0">
                <a:solidFill>
                  <a:srgbClr val="333333"/>
                </a:solidFill>
                <a:effectLst/>
                <a:latin typeface="Inter"/>
              </a:rPr>
              <a:t> – The use of chatbots can help businesses maintain a great level of consistency in answers and improve customer experience with the brand.    </a:t>
            </a:r>
          </a:p>
          <a:p>
            <a:pPr algn="l">
              <a:buFont typeface="Arial" panose="020B0604020202020204" pitchFamily="34" charset="0"/>
              <a:buChar char="•"/>
            </a:pPr>
            <a:r>
              <a:rPr lang="en-IN" b="1" i="0" dirty="0">
                <a:solidFill>
                  <a:srgbClr val="333333"/>
                </a:solidFill>
                <a:effectLst/>
                <a:latin typeface="Inter"/>
              </a:rPr>
              <a:t> Omni-channel </a:t>
            </a:r>
            <a:r>
              <a:rPr lang="en-IN" b="0" i="0" dirty="0">
                <a:solidFill>
                  <a:srgbClr val="333333"/>
                </a:solidFill>
                <a:effectLst/>
                <a:latin typeface="Inter"/>
              </a:rPr>
              <a:t>– AI-powered Sampark Chatbot comes with omni-channel messaging support features which help customers communicate with businesses through various channels such as websites, Facebook, etc.  </a:t>
            </a:r>
          </a:p>
          <a:p>
            <a:pPr algn="l">
              <a:buFont typeface="Arial" panose="020B0604020202020204" pitchFamily="34" charset="0"/>
              <a:buChar char="•"/>
            </a:pPr>
            <a:r>
              <a:rPr lang="en-IN" b="1" i="0" dirty="0">
                <a:solidFill>
                  <a:srgbClr val="333333"/>
                </a:solidFill>
                <a:effectLst/>
                <a:latin typeface="Inter"/>
              </a:rPr>
              <a:t> Personalization </a:t>
            </a:r>
            <a:r>
              <a:rPr lang="en-IN" b="0" i="0" dirty="0">
                <a:solidFill>
                  <a:srgbClr val="333333"/>
                </a:solidFill>
                <a:effectLst/>
                <a:latin typeface="Inter"/>
              </a:rPr>
              <a:t>– Chatbot can ensure a touch of personalization by engaging customers with one-on-one conversations, maintaining a natural-sounding tone, and by being good at interactive communication.   </a:t>
            </a:r>
          </a:p>
          <a:p>
            <a:pPr algn="l">
              <a:buFont typeface="Arial" panose="020B0604020202020204" pitchFamily="34" charset="0"/>
              <a:buChar char="•"/>
            </a:pPr>
            <a:r>
              <a:rPr lang="en-IN" b="1" i="0" dirty="0">
                <a:solidFill>
                  <a:srgbClr val="333333"/>
                </a:solidFill>
                <a:effectLst/>
                <a:latin typeface="Inter"/>
              </a:rPr>
              <a:t> Multilingual</a:t>
            </a:r>
            <a:r>
              <a:rPr lang="en-IN" b="0" i="0" dirty="0">
                <a:solidFill>
                  <a:srgbClr val="333333"/>
                </a:solidFill>
                <a:effectLst/>
                <a:latin typeface="Inter"/>
              </a:rPr>
              <a:t> – Your business can program the sales </a:t>
            </a:r>
            <a:r>
              <a:rPr lang="en-IN" dirty="0">
                <a:solidFill>
                  <a:srgbClr val="333333"/>
                </a:solidFill>
                <a:latin typeface="Inter"/>
              </a:rPr>
              <a:t>bot</a:t>
            </a:r>
            <a:r>
              <a:rPr lang="en-IN" b="0" i="0" dirty="0">
                <a:solidFill>
                  <a:srgbClr val="333333"/>
                </a:solidFill>
                <a:effectLst/>
                <a:latin typeface="Inter"/>
              </a:rPr>
              <a:t> to answer queries in the language of customers and expand the reach to new markets or territories. </a:t>
            </a:r>
          </a:p>
          <a:p>
            <a:pPr algn="l">
              <a:buFont typeface="Arial" panose="020B0604020202020204" pitchFamily="34" charset="0"/>
              <a:buChar char="•"/>
            </a:pPr>
            <a:r>
              <a:rPr lang="en-IN" b="1" i="0" dirty="0">
                <a:solidFill>
                  <a:srgbClr val="333333"/>
                </a:solidFill>
                <a:effectLst/>
                <a:latin typeface="Inter"/>
              </a:rPr>
              <a:t> Order without human help</a:t>
            </a:r>
            <a:r>
              <a:rPr lang="en-IN" b="0" i="0" dirty="0">
                <a:solidFill>
                  <a:srgbClr val="333333"/>
                </a:solidFill>
                <a:effectLst/>
                <a:latin typeface="Inter"/>
              </a:rPr>
              <a:t> – Thanks to bots-driven automation, customers can book orders or do transactions without any human help.  </a:t>
            </a:r>
          </a:p>
        </p:txBody>
      </p:sp>
      <p:pic>
        <p:nvPicPr>
          <p:cNvPr id="10246" name="Picture 6" descr="Queensland Health developed an AI chatbot early in the pandemic to help deal with the influx of people wanting information.">
            <a:extLst>
              <a:ext uri="{FF2B5EF4-FFF2-40B4-BE49-F238E27FC236}">
                <a16:creationId xmlns="" xmlns:a16="http://schemas.microsoft.com/office/drawing/2014/main" id="{5244C1A4-B12A-8562-5908-62CA8404E817}"/>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27917" r="27917"/>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7849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Chatbot Use Cases</a:t>
            </a:r>
          </a:p>
        </p:txBody>
      </p:sp>
      <p:sp>
        <p:nvSpPr>
          <p:cNvPr id="5" name="TextBox 4">
            <a:extLst>
              <a:ext uri="{FF2B5EF4-FFF2-40B4-BE49-F238E27FC236}">
                <a16:creationId xmlns="" xmlns:a16="http://schemas.microsoft.com/office/drawing/2014/main" id="{6211674A-5956-4491-6A70-EDD71E3EB38F}"/>
              </a:ext>
            </a:extLst>
          </p:cNvPr>
          <p:cNvSpPr txBox="1"/>
          <p:nvPr/>
        </p:nvSpPr>
        <p:spPr>
          <a:xfrm>
            <a:off x="4683579" y="665908"/>
            <a:ext cx="7334249" cy="5816977"/>
          </a:xfrm>
          <a:prstGeom prst="rect">
            <a:avLst/>
          </a:prstGeom>
          <a:noFill/>
        </p:spPr>
        <p:txBody>
          <a:bodyPr wrap="square">
            <a:spAutoFit/>
          </a:bodyPr>
          <a:lstStyle/>
          <a:p>
            <a:pPr algn="l"/>
            <a:r>
              <a:rPr lang="en-IN" sz="1400" b="1" i="0" dirty="0">
                <a:effectLst/>
                <a:latin typeface="Avenir Next" panose="020B0503020202020204" pitchFamily="34" charset="0"/>
              </a:rPr>
              <a:t>Customer Support</a:t>
            </a:r>
          </a:p>
          <a:p>
            <a:pPr algn="l"/>
            <a:r>
              <a:rPr lang="en-IN" sz="1400" b="0" i="0" dirty="0">
                <a:effectLst/>
                <a:latin typeface="Lato" panose="020F0502020204030203" pitchFamily="34" charset="0"/>
              </a:rPr>
              <a:t>Common queries of the customers answered 24×7 by an NLP-driven chatbot on all the digital channels.</a:t>
            </a:r>
          </a:p>
          <a:p>
            <a:pPr algn="l"/>
            <a:r>
              <a:rPr lang="en-IN" sz="1400" b="0" i="0" dirty="0">
                <a:effectLst/>
                <a:latin typeface="Lato" panose="020F0502020204030203" pitchFamily="34" charset="0"/>
              </a:rPr>
              <a:t>Industries such as BFSI, Ecommerce, Retail, Healthcare and Telecommunications use it to provide answers to common queries asked by the customers.</a:t>
            </a:r>
          </a:p>
          <a:p>
            <a:pPr algn="l"/>
            <a:endParaRPr lang="en-IN" sz="1400" b="0" i="0" dirty="0">
              <a:effectLst/>
              <a:latin typeface="Lato" panose="020F0502020204030203" pitchFamily="34" charset="0"/>
            </a:endParaRPr>
          </a:p>
          <a:p>
            <a:r>
              <a:rPr lang="en-IN" sz="1400" b="1" dirty="0"/>
              <a:t>Lead qualifications</a:t>
            </a:r>
          </a:p>
          <a:p>
            <a:r>
              <a:rPr lang="en-IN" sz="1400" dirty="0"/>
              <a:t>Chatbot gives you greater coverage to qualify leads at any time of the day 24*7.</a:t>
            </a:r>
          </a:p>
          <a:p>
            <a:r>
              <a:rPr lang="en-IN" sz="1400" dirty="0"/>
              <a:t>Chatbots can assist in taking your sales to the next level. They can handle time-consuming tasks such as scheduling appointments, setting reminders, confirmations, and even prospecting a potential lead.</a:t>
            </a:r>
          </a:p>
          <a:p>
            <a:endParaRPr lang="en-IN" sz="1400" dirty="0"/>
          </a:p>
          <a:p>
            <a:r>
              <a:rPr lang="en-IN" sz="1400" b="1" dirty="0"/>
              <a:t>Collections for Financial Services (Banking &amp; Insurance)</a:t>
            </a:r>
          </a:p>
          <a:p>
            <a:r>
              <a:rPr lang="en-IN" sz="1400" dirty="0"/>
              <a:t>Automate a few tasks of the existing collection process by creating custom flows for customer conversation. Custom build journeys for EMI collection, policy renewals where Chatbot connects with the system in real-time to send notifications and reminders on different channels. </a:t>
            </a:r>
          </a:p>
          <a:p>
            <a:r>
              <a:rPr lang="en-IN" sz="1400" dirty="0"/>
              <a:t>Sampark’s collections bot integrates with core banking and backend systems to identify the context and personalize the conversation.</a:t>
            </a:r>
          </a:p>
          <a:p>
            <a:endParaRPr lang="en-IN" sz="1400" dirty="0"/>
          </a:p>
          <a:p>
            <a:r>
              <a:rPr lang="en-IN" sz="1400" b="1" dirty="0"/>
              <a:t>Field Agent Support</a:t>
            </a:r>
          </a:p>
          <a:p>
            <a:r>
              <a:rPr lang="en-IN" sz="1400" dirty="0"/>
              <a:t>Field Sales Agents have to remember all the products and services offered. The newer Agents with incomplete knowledge have to call different teams to get the right answers. </a:t>
            </a:r>
          </a:p>
          <a:p>
            <a:r>
              <a:rPr lang="en-IN" sz="1400" dirty="0"/>
              <a:t>A bot provided to these agents can effectively answer any query pertaining to products and services!</a:t>
            </a:r>
          </a:p>
          <a:p>
            <a:endParaRPr lang="en-IN" dirty="0"/>
          </a:p>
          <a:p>
            <a:pPr algn="l"/>
            <a:endParaRPr lang="en-IN" b="0" i="0" dirty="0">
              <a:solidFill>
                <a:srgbClr val="5C5C5C"/>
              </a:solidFill>
              <a:effectLst/>
              <a:latin typeface="Lato" panose="020F0502020204030203" pitchFamily="34" charset="0"/>
            </a:endParaRPr>
          </a:p>
        </p:txBody>
      </p:sp>
      <p:pic>
        <p:nvPicPr>
          <p:cNvPr id="12300" name="Picture 12" descr="Despite challenges, Salesforce says chatbot adoption is accelerating |  VentureBeat">
            <a:extLst>
              <a:ext uri="{FF2B5EF4-FFF2-40B4-BE49-F238E27FC236}">
                <a16:creationId xmlns="" xmlns:a16="http://schemas.microsoft.com/office/drawing/2014/main" id="{277FC3D4-E84E-2309-0724-075C5B653388}"/>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33333" r="33333"/>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866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 xmlns:a16="http://schemas.microsoft.com/office/drawing/2014/main" id="{8F5980CB-9282-4311-A3E7-D0645304B1B3}"/>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7" name="Rectangle 6"/>
          <p:cNvSpPr/>
          <p:nvPr/>
        </p:nvSpPr>
        <p:spPr bwMode="auto">
          <a:xfrm>
            <a:off x="0" y="0"/>
            <a:ext cx="12192000" cy="6858000"/>
          </a:xfrm>
          <a:prstGeom prst="rect">
            <a:avLst/>
          </a:prstGeom>
          <a:gradFill>
            <a:gsLst>
              <a:gs pos="0">
                <a:schemeClr val="accent1">
                  <a:alpha val="79000"/>
                </a:schemeClr>
              </a:gs>
              <a:gs pos="100000">
                <a:schemeClr val="accent2">
                  <a:alpha val="85000"/>
                </a:schemeClr>
              </a:gs>
            </a:gsLst>
            <a:lin ang="2700000" scaled="0"/>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9" name="Inhaltsplatzhalter 4"/>
          <p:cNvSpPr txBox="1">
            <a:spLocks/>
          </p:cNvSpPr>
          <p:nvPr/>
        </p:nvSpPr>
        <p:spPr>
          <a:xfrm>
            <a:off x="1999208" y="2690336"/>
            <a:ext cx="8957111"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200" b="1" i="1" dirty="0">
                <a:solidFill>
                  <a:srgbClr val="FFFF00"/>
                </a:solidFill>
                <a:latin typeface="Rockwell" panose="02060603020205020403" pitchFamily="18" charset="0"/>
                <a:ea typeface="Open Sans" panose="020B0606030504020204" pitchFamily="34" charset="0"/>
                <a:cs typeface="Open Sans" panose="020B0606030504020204" pitchFamily="34" charset="0"/>
              </a:rPr>
              <a:t>“ YOUR HAPPINESS IS OUR PRODUCTIVITY ”</a:t>
            </a:r>
          </a:p>
        </p:txBody>
      </p:sp>
    </p:spTree>
    <p:extLst>
      <p:ext uri="{BB962C8B-B14F-4D97-AF65-F5344CB8AC3E}">
        <p14:creationId xmlns="" xmlns:p14="http://schemas.microsoft.com/office/powerpoint/2010/main" val="323965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Missed Call Solution</a:t>
            </a:r>
          </a:p>
        </p:txBody>
      </p:sp>
      <p:sp>
        <p:nvSpPr>
          <p:cNvPr id="5" name="TextBox 4">
            <a:extLst>
              <a:ext uri="{FF2B5EF4-FFF2-40B4-BE49-F238E27FC236}">
                <a16:creationId xmlns="" xmlns:a16="http://schemas.microsoft.com/office/drawing/2014/main" id="{6211674A-5956-4491-6A70-EDD71E3EB38F}"/>
              </a:ext>
            </a:extLst>
          </p:cNvPr>
          <p:cNvSpPr txBox="1"/>
          <p:nvPr/>
        </p:nvSpPr>
        <p:spPr>
          <a:xfrm>
            <a:off x="4705351" y="567936"/>
            <a:ext cx="7334249" cy="6247864"/>
          </a:xfrm>
          <a:prstGeom prst="rect">
            <a:avLst/>
          </a:prstGeom>
          <a:noFill/>
        </p:spPr>
        <p:txBody>
          <a:bodyPr wrap="square">
            <a:spAutoFit/>
          </a:bodyPr>
          <a:lstStyle/>
          <a:p>
            <a:r>
              <a:rPr lang="en-IN" sz="1600" dirty="0"/>
              <a:t>A missed call solution aids businesses to call back their customers who gave missed calls on their business numbers.</a:t>
            </a:r>
          </a:p>
          <a:p>
            <a:endParaRPr lang="en-IN" sz="1600" dirty="0"/>
          </a:p>
          <a:p>
            <a:r>
              <a:rPr lang="en-IN" sz="1600" dirty="0"/>
              <a:t>The call is processed via auto-</a:t>
            </a:r>
            <a:r>
              <a:rPr lang="en-IN" sz="1600" dirty="0" err="1"/>
              <a:t>dialer</a:t>
            </a:r>
            <a:r>
              <a:rPr lang="en-IN" sz="1600" dirty="0"/>
              <a:t>, connecting the target audience with either an automated IVR message, a voice bot or a live agent.</a:t>
            </a:r>
          </a:p>
          <a:p>
            <a:endParaRPr lang="en-IN" sz="1600" dirty="0"/>
          </a:p>
          <a:p>
            <a:r>
              <a:rPr lang="en-IN" sz="1600" b="1" dirty="0"/>
              <a:t>Miss Call </a:t>
            </a:r>
            <a:r>
              <a:rPr lang="en-IN" sz="1600" dirty="0"/>
              <a:t>: A call on a Virtual Number– mobile, landline, or toll-free – configured to hang-up on callers. Generate leads through effective campaigns targeting audience. Overcome language barrier. Retain callers’ numbers to build a leads database. Get DND subscribers to opt in. Then contact them and have no disputes. The best-missed call service saves you many disappointed customers who may encounter tough time while connecting the agents.</a:t>
            </a:r>
          </a:p>
          <a:p>
            <a:endParaRPr lang="en-IN" sz="1600" dirty="0"/>
          </a:p>
          <a:p>
            <a:r>
              <a:rPr lang="en-IN" sz="1600" b="1" dirty="0"/>
              <a:t>Reply</a:t>
            </a:r>
            <a:r>
              <a:rPr lang="en-IN" sz="1600" dirty="0"/>
              <a:t> - A call on a virtual number configured to hang-up on callers and followed by automated responses to complete the interaction loop. Send acknowledgement, instructions, or content such as product information and offers through SMS or voice message. Include a short URL in the SMS or IVR in the voice message as a call-to-action. Missed call marketing make operations easy for your company</a:t>
            </a:r>
          </a:p>
          <a:p>
            <a:endParaRPr lang="en-IN" sz="1600" dirty="0"/>
          </a:p>
          <a:p>
            <a:r>
              <a:rPr lang="en-IN" sz="1600" b="1" dirty="0"/>
              <a:t>Callback</a:t>
            </a:r>
            <a:r>
              <a:rPr lang="en-IN" sz="1600" dirty="0"/>
              <a:t> - A call on a virtual number configured to hang up on callers and followed by return calls to complete the interaction loop. With the missed call alerts service, you can track all the received missed calls over a single dashboard. Get back to callers at your convenience: return missed calls when agents are available; if agents are available, trigger return calls immediately or trigger a </a:t>
            </a:r>
            <a:r>
              <a:rPr lang="en-IN" sz="1600" dirty="0" err="1"/>
              <a:t>callback</a:t>
            </a:r>
            <a:r>
              <a:rPr lang="en-IN" sz="1600" dirty="0"/>
              <a:t> immediately after registering the missed call.</a:t>
            </a:r>
          </a:p>
        </p:txBody>
      </p:sp>
      <p:pic>
        <p:nvPicPr>
          <p:cNvPr id="14364" name="Picture 28" descr="Misscall Alert Service, Missed Call Service India, Missed Call Service  Provider - NRT SMS">
            <a:extLst>
              <a:ext uri="{FF2B5EF4-FFF2-40B4-BE49-F238E27FC236}">
                <a16:creationId xmlns="" xmlns:a16="http://schemas.microsoft.com/office/drawing/2014/main" id="{0DF0A445-845F-1273-944C-A4A12C58D870}"/>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33392" r="33392"/>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196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Benefits of Missed Call Solution</a:t>
            </a:r>
          </a:p>
        </p:txBody>
      </p:sp>
      <p:sp>
        <p:nvSpPr>
          <p:cNvPr id="5" name="TextBox 4">
            <a:extLst>
              <a:ext uri="{FF2B5EF4-FFF2-40B4-BE49-F238E27FC236}">
                <a16:creationId xmlns="" xmlns:a16="http://schemas.microsoft.com/office/drawing/2014/main" id="{6211674A-5956-4491-6A70-EDD71E3EB38F}"/>
              </a:ext>
            </a:extLst>
          </p:cNvPr>
          <p:cNvSpPr txBox="1"/>
          <p:nvPr/>
        </p:nvSpPr>
        <p:spPr>
          <a:xfrm>
            <a:off x="4705351" y="567936"/>
            <a:ext cx="7334249" cy="6032421"/>
          </a:xfrm>
          <a:prstGeom prst="rect">
            <a:avLst/>
          </a:prstGeom>
          <a:noFill/>
        </p:spPr>
        <p:txBody>
          <a:bodyPr wrap="square">
            <a:spAutoFit/>
          </a:bodyPr>
          <a:lstStyle/>
          <a:p>
            <a:r>
              <a:rPr lang="en-IN" sz="1600" b="1" dirty="0"/>
              <a:t>Increase Lead Generation</a:t>
            </a:r>
          </a:p>
          <a:p>
            <a:r>
              <a:rPr lang="en-IN" sz="1600" dirty="0"/>
              <a:t>Ensure faster quality lead acquisition by receiving prospect details in real-time for engagement.</a:t>
            </a:r>
          </a:p>
          <a:p>
            <a:endParaRPr lang="en-IN" sz="1600" dirty="0"/>
          </a:p>
          <a:p>
            <a:r>
              <a:rPr lang="en-IN" sz="1600" b="1" dirty="0"/>
              <a:t>Expand Market Reach</a:t>
            </a:r>
          </a:p>
          <a:p>
            <a:r>
              <a:rPr lang="en-IN" sz="1600" dirty="0"/>
              <a:t>Broaden brand awareness during promotional periods by launching missed call SMS campaigns.</a:t>
            </a:r>
          </a:p>
          <a:p>
            <a:endParaRPr lang="en-IN" sz="1600" dirty="0"/>
          </a:p>
          <a:p>
            <a:r>
              <a:rPr lang="en-IN" sz="1600" b="1" dirty="0"/>
              <a:t>Missed Call Services for Opt-ins</a:t>
            </a:r>
          </a:p>
          <a:p>
            <a:r>
              <a:rPr lang="en-IN" sz="1600" dirty="0"/>
              <a:t>Seek customer confirmation on specific services, product interests efficiently for opt-ins by avoiding legal hassle for DND numbers.</a:t>
            </a:r>
          </a:p>
          <a:p>
            <a:endParaRPr lang="en-IN" sz="1600" dirty="0"/>
          </a:p>
          <a:p>
            <a:r>
              <a:rPr lang="en-IN" sz="1600" b="1" dirty="0"/>
              <a:t>Launch Outbound Calling Campaigns</a:t>
            </a:r>
          </a:p>
          <a:p>
            <a:r>
              <a:rPr lang="en-IN" sz="1600" dirty="0"/>
              <a:t>Combine missed call solution with outbound calling solution processed through targeted messages to customer contact numbers.</a:t>
            </a:r>
          </a:p>
          <a:p>
            <a:endParaRPr lang="en-IN" sz="1600" dirty="0"/>
          </a:p>
          <a:p>
            <a:r>
              <a:rPr lang="en-IN" sz="1600" b="1" dirty="0"/>
              <a:t>Enhance Interactivity for Campaigns</a:t>
            </a:r>
          </a:p>
          <a:p>
            <a:r>
              <a:rPr lang="en-IN" sz="1600" dirty="0"/>
              <a:t>Gather customer feedback, while also calling them back to share product insights and new launch information.</a:t>
            </a:r>
          </a:p>
          <a:p>
            <a:endParaRPr lang="en-IN" sz="1600" dirty="0"/>
          </a:p>
          <a:p>
            <a:r>
              <a:rPr lang="en-IN" sz="1600" b="1" dirty="0"/>
              <a:t>Easy CRM Integration</a:t>
            </a:r>
          </a:p>
          <a:p>
            <a:r>
              <a:rPr lang="en-IN" sz="1600" dirty="0"/>
              <a:t>Integrate missed call solution with any leading CRM software to automatically incorporate customer data.</a:t>
            </a:r>
          </a:p>
          <a:p>
            <a:endParaRPr lang="en-IN" dirty="0"/>
          </a:p>
        </p:txBody>
      </p:sp>
      <p:pic>
        <p:nvPicPr>
          <p:cNvPr id="16386" name="Picture 2" descr="Missed Call Solution Benefits And How To Get Missed Call Solution For Your  Business?">
            <a:extLst>
              <a:ext uri="{FF2B5EF4-FFF2-40B4-BE49-F238E27FC236}">
                <a16:creationId xmlns="" xmlns:a16="http://schemas.microsoft.com/office/drawing/2014/main" id="{1807629A-AE00-D399-C20F-A2C04D40CBDB}"/>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29556" r="29556"/>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409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Missed Call Solution Use Cases</a:t>
            </a:r>
          </a:p>
        </p:txBody>
      </p:sp>
      <p:sp>
        <p:nvSpPr>
          <p:cNvPr id="5" name="TextBox 4">
            <a:extLst>
              <a:ext uri="{FF2B5EF4-FFF2-40B4-BE49-F238E27FC236}">
                <a16:creationId xmlns="" xmlns:a16="http://schemas.microsoft.com/office/drawing/2014/main" id="{6211674A-5956-4491-6A70-EDD71E3EB38F}"/>
              </a:ext>
            </a:extLst>
          </p:cNvPr>
          <p:cNvSpPr txBox="1"/>
          <p:nvPr/>
        </p:nvSpPr>
        <p:spPr>
          <a:xfrm>
            <a:off x="4705351" y="567936"/>
            <a:ext cx="7334249" cy="7571303"/>
          </a:xfrm>
          <a:prstGeom prst="rect">
            <a:avLst/>
          </a:prstGeom>
          <a:noFill/>
        </p:spPr>
        <p:txBody>
          <a:bodyPr wrap="square">
            <a:spAutoFit/>
          </a:bodyPr>
          <a:lstStyle/>
          <a:p>
            <a:r>
              <a:rPr lang="en-IN" dirty="0"/>
              <a:t>Boost Lead Generation-</a:t>
            </a:r>
          </a:p>
          <a:p>
            <a:r>
              <a:rPr lang="en-IN" dirty="0"/>
              <a:t>By obtaining prospect information in real-time for interaction, you can ensure quicker quality lead generation.</a:t>
            </a:r>
          </a:p>
          <a:p>
            <a:endParaRPr lang="en-IN" dirty="0"/>
          </a:p>
          <a:p>
            <a:r>
              <a:rPr lang="en-IN" dirty="0"/>
              <a:t>Build Opt-in / Opt-out List-</a:t>
            </a:r>
          </a:p>
          <a:p>
            <a:r>
              <a:rPr lang="en-IN" dirty="0"/>
              <a:t>Run successful and compliant opt-in campaigns with missed calls for your brand and build a database.</a:t>
            </a:r>
          </a:p>
          <a:p>
            <a:endParaRPr lang="en-IN" dirty="0"/>
          </a:p>
          <a:p>
            <a:r>
              <a:rPr lang="en-IN" dirty="0"/>
              <a:t>Customer Retention-</a:t>
            </a:r>
          </a:p>
          <a:p>
            <a:r>
              <a:rPr lang="en-IN" dirty="0"/>
              <a:t>Engage customers with offers/coupons and gratify on the spot with SMS voucher give-aways for registration.</a:t>
            </a:r>
          </a:p>
          <a:p>
            <a:endParaRPr lang="en-IN" dirty="0"/>
          </a:p>
          <a:p>
            <a:r>
              <a:rPr lang="en-IN" dirty="0"/>
              <a:t>Local Brand Presence-</a:t>
            </a:r>
          </a:p>
          <a:p>
            <a:r>
              <a:rPr lang="en-IN" dirty="0"/>
              <a:t>Provide a local brand presence using regional numbers for customers to call, choose from a long list of virtual DIDs.</a:t>
            </a:r>
          </a:p>
          <a:p>
            <a:endParaRPr lang="en-IN" dirty="0"/>
          </a:p>
          <a:p>
            <a:r>
              <a:rPr lang="en-IN" dirty="0"/>
              <a:t>Interactive Campaigns-</a:t>
            </a:r>
          </a:p>
          <a:p>
            <a:r>
              <a:rPr lang="en-IN" dirty="0"/>
              <a:t>Play promotional content when a missed call is received or provide information on services/updates using outbound IVR.</a:t>
            </a:r>
          </a:p>
          <a:p>
            <a:r>
              <a:rPr lang="en-IN" dirty="0"/>
              <a:t>On-Demand Information-</a:t>
            </a:r>
          </a:p>
          <a:p>
            <a:r>
              <a:rPr lang="en-IN" dirty="0"/>
              <a:t>Push account information to customers in real-time using miss calls, push account balance, service status, app links, etc.</a:t>
            </a:r>
          </a:p>
          <a:p>
            <a:endParaRPr lang="en-IN" dirty="0"/>
          </a:p>
          <a:p>
            <a:endParaRPr lang="en-IN" dirty="0"/>
          </a:p>
          <a:p>
            <a:endParaRPr lang="en-IN" dirty="0"/>
          </a:p>
          <a:p>
            <a:endParaRPr lang="en-IN" dirty="0"/>
          </a:p>
          <a:p>
            <a:endParaRPr lang="en-IN" dirty="0"/>
          </a:p>
        </p:txBody>
      </p:sp>
      <p:pic>
        <p:nvPicPr>
          <p:cNvPr id="18454" name="Picture 22">
            <a:extLst>
              <a:ext uri="{FF2B5EF4-FFF2-40B4-BE49-F238E27FC236}">
                <a16:creationId xmlns="" xmlns:a16="http://schemas.microsoft.com/office/drawing/2014/main" id="{E3D07007-923D-6BBF-0302-C24C1F8E7745}"/>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17521" r="17521"/>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342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WhatsApp Interactive Messages</a:t>
            </a:r>
          </a:p>
        </p:txBody>
      </p:sp>
      <p:sp>
        <p:nvSpPr>
          <p:cNvPr id="5" name="TextBox 4">
            <a:extLst>
              <a:ext uri="{FF2B5EF4-FFF2-40B4-BE49-F238E27FC236}">
                <a16:creationId xmlns="" xmlns:a16="http://schemas.microsoft.com/office/drawing/2014/main" id="{6211674A-5956-4491-6A70-EDD71E3EB38F}"/>
              </a:ext>
            </a:extLst>
          </p:cNvPr>
          <p:cNvSpPr txBox="1"/>
          <p:nvPr/>
        </p:nvSpPr>
        <p:spPr>
          <a:xfrm>
            <a:off x="4705351" y="567936"/>
            <a:ext cx="7334249" cy="5909310"/>
          </a:xfrm>
          <a:prstGeom prst="rect">
            <a:avLst/>
          </a:prstGeom>
          <a:noFill/>
        </p:spPr>
        <p:txBody>
          <a:bodyPr wrap="square">
            <a:spAutoFit/>
          </a:bodyPr>
          <a:lstStyle/>
          <a:p>
            <a:r>
              <a:rPr lang="en-IN" dirty="0"/>
              <a:t>Being able to communicate with customers on the world’s most popular messaging app is no new phenomenon.</a:t>
            </a:r>
          </a:p>
          <a:p>
            <a:endParaRPr lang="en-IN" dirty="0"/>
          </a:p>
          <a:p>
            <a:r>
              <a:rPr lang="en-IN" dirty="0"/>
              <a:t>Ever since WhatsApp Business was launched, many companies have taken to it as one of their main channels to reach consumers.</a:t>
            </a:r>
          </a:p>
          <a:p>
            <a:endParaRPr lang="en-IN" dirty="0"/>
          </a:p>
          <a:p>
            <a:r>
              <a:rPr lang="en-IN" dirty="0"/>
              <a:t>Given the chat app’s (growing) popularity, WhatsApp has gone full-on with developing new features and tools to improve communication and boost transactions between businesses and customers.</a:t>
            </a:r>
          </a:p>
          <a:p>
            <a:endParaRPr lang="en-IN" dirty="0"/>
          </a:p>
          <a:p>
            <a:r>
              <a:rPr lang="en-IN" dirty="0"/>
              <a:t>One of its latest efforts is the introduction of </a:t>
            </a:r>
            <a:r>
              <a:rPr lang="en-IN" b="1" dirty="0"/>
              <a:t>WhatsApp Interactive Messages</a:t>
            </a:r>
            <a:r>
              <a:rPr lang="en-IN" dirty="0"/>
              <a:t>. As its name suggests, these offer a more efficient, advanced, and, of course, interactive messaging experience.</a:t>
            </a:r>
          </a:p>
          <a:p>
            <a:endParaRPr lang="en-IN" dirty="0"/>
          </a:p>
          <a:p>
            <a:r>
              <a:rPr lang="en-IN" dirty="0"/>
              <a:t>Up until the introduction of interactive messages, businesses could only use WhatsApp Business to send a text- and/or media-based messages to their customers.</a:t>
            </a:r>
          </a:p>
          <a:p>
            <a:endParaRPr lang="en-IN" dirty="0"/>
          </a:p>
          <a:p>
            <a:r>
              <a:rPr lang="en-IN" dirty="0"/>
              <a:t>While these types of content certainly already have much to offer, there’s actually a lot more that can be done with </a:t>
            </a:r>
            <a:r>
              <a:rPr lang="en-IN" b="1" dirty="0"/>
              <a:t>WhatsApp Interactive Messages</a:t>
            </a:r>
            <a:r>
              <a:rPr lang="en-IN" dirty="0"/>
              <a:t>.</a:t>
            </a:r>
          </a:p>
          <a:p>
            <a:endParaRPr lang="en-IN" dirty="0"/>
          </a:p>
        </p:txBody>
      </p:sp>
      <p:pic>
        <p:nvPicPr>
          <p:cNvPr id="20488" name="Picture 8" descr="WhatsApp">
            <a:extLst>
              <a:ext uri="{FF2B5EF4-FFF2-40B4-BE49-F238E27FC236}">
                <a16:creationId xmlns="" xmlns:a16="http://schemas.microsoft.com/office/drawing/2014/main" id="{92D70B7B-5410-FE7E-34DE-1689B47880B1}"/>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31250" r="31250"/>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2632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WhatsApp Interactive Messages Templates</a:t>
            </a:r>
          </a:p>
        </p:txBody>
      </p:sp>
      <p:pic>
        <p:nvPicPr>
          <p:cNvPr id="6" name="Picture 5">
            <a:extLst>
              <a:ext uri="{FF2B5EF4-FFF2-40B4-BE49-F238E27FC236}">
                <a16:creationId xmlns="" xmlns:a16="http://schemas.microsoft.com/office/drawing/2014/main" id="{A5D178A2-F423-407D-B6FA-16D6EADAFA6C}"/>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408919" y="6148479"/>
            <a:ext cx="1783079" cy="716908"/>
          </a:xfrm>
          <a:prstGeom prst="rect">
            <a:avLst/>
          </a:prstGeom>
        </p:spPr>
      </p:pic>
      <p:sp>
        <p:nvSpPr>
          <p:cNvPr id="8" name="TextBox 7">
            <a:extLst>
              <a:ext uri="{FF2B5EF4-FFF2-40B4-BE49-F238E27FC236}">
                <a16:creationId xmlns="" xmlns:a16="http://schemas.microsoft.com/office/drawing/2014/main" id="{822307EE-2D1F-15C6-2517-EEF6B7143D5D}"/>
              </a:ext>
            </a:extLst>
          </p:cNvPr>
          <p:cNvSpPr txBox="1"/>
          <p:nvPr/>
        </p:nvSpPr>
        <p:spPr>
          <a:xfrm>
            <a:off x="4310744" y="569382"/>
            <a:ext cx="7783285" cy="3539430"/>
          </a:xfrm>
          <a:prstGeom prst="rect">
            <a:avLst/>
          </a:prstGeom>
          <a:noFill/>
        </p:spPr>
        <p:txBody>
          <a:bodyPr wrap="square">
            <a:spAutoFit/>
          </a:bodyPr>
          <a:lstStyle/>
          <a:p>
            <a:pPr algn="l"/>
            <a:r>
              <a:rPr lang="en-IN" sz="1600" b="0" i="0" dirty="0">
                <a:effectLst/>
              </a:rPr>
              <a:t>WhatsApp Business currently offers two types of interactive message templates, mainly the addition of the following to WhatsApp messages:</a:t>
            </a:r>
          </a:p>
          <a:p>
            <a:pPr algn="l">
              <a:buFont typeface="Arial" panose="020B0604020202020204" pitchFamily="34" charset="0"/>
              <a:buChar char="•"/>
            </a:pPr>
            <a:r>
              <a:rPr lang="en-IN" sz="1600" b="0" i="0" dirty="0">
                <a:effectLst/>
              </a:rPr>
              <a:t>Call-to-action buttons</a:t>
            </a:r>
          </a:p>
          <a:p>
            <a:pPr algn="l">
              <a:buFont typeface="Arial" panose="020B0604020202020204" pitchFamily="34" charset="0"/>
              <a:buChar char="•"/>
            </a:pPr>
            <a:r>
              <a:rPr lang="en-IN" sz="1600" b="0" i="0" dirty="0">
                <a:effectLst/>
              </a:rPr>
              <a:t>Quick reply options</a:t>
            </a:r>
          </a:p>
          <a:p>
            <a:pPr algn="l"/>
            <a:endParaRPr lang="en-IN" sz="1600" b="0" i="0" dirty="0">
              <a:effectLst/>
            </a:endParaRPr>
          </a:p>
          <a:p>
            <a:pPr algn="l"/>
            <a:r>
              <a:rPr lang="en-IN" sz="1600" b="0" i="0" dirty="0">
                <a:effectLst/>
              </a:rPr>
              <a:t>These can be tagged on to regular text and/or rich media messages (which are messages with images, videos, attachments, location sharing, etc.) that you send out to your customers. </a:t>
            </a:r>
          </a:p>
          <a:p>
            <a:pPr algn="l"/>
            <a:endParaRPr lang="en-IN" sz="1600" b="0" i="0" dirty="0">
              <a:effectLst/>
            </a:endParaRPr>
          </a:p>
          <a:p>
            <a:r>
              <a:rPr lang="en-IN" sz="1600" b="1" dirty="0"/>
              <a:t>Quick Reply Buttons</a:t>
            </a:r>
          </a:p>
          <a:p>
            <a:r>
              <a:rPr lang="en-IN" sz="1600" dirty="0"/>
              <a:t>Quick replies are exactly as they sound: buttons that users can simply tap to immediately generate a reply consisting of a short text message.</a:t>
            </a:r>
          </a:p>
          <a:p>
            <a:r>
              <a:rPr lang="en-IN" sz="1600" dirty="0"/>
              <a:t>Prior to launching them on WhatsApp</a:t>
            </a:r>
          </a:p>
          <a:p>
            <a:pPr algn="l"/>
            <a:endParaRPr lang="en-IN" sz="1600" b="0" i="0" dirty="0">
              <a:solidFill>
                <a:srgbClr val="54595F"/>
              </a:solidFill>
              <a:effectLst/>
            </a:endParaRPr>
          </a:p>
        </p:txBody>
      </p:sp>
      <p:pic>
        <p:nvPicPr>
          <p:cNvPr id="22534" name="Picture 6" descr="Parcel Delivery WhatsApp Business Message Template">
            <a:extLst>
              <a:ext uri="{FF2B5EF4-FFF2-40B4-BE49-F238E27FC236}">
                <a16:creationId xmlns="" xmlns:a16="http://schemas.microsoft.com/office/drawing/2014/main" id="{D54D42FA-B586-A1FD-B8E0-66191CCBA59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10744" y="3805455"/>
            <a:ext cx="4528456" cy="2646381"/>
          </a:xfrm>
          <a:prstGeom prst="rect">
            <a:avLst/>
          </a:prstGeom>
          <a:noFill/>
          <a:extLst>
            <a:ext uri="{909E8E84-426E-40DD-AFC4-6F175D3DCCD1}">
              <a14:hiddenFill xmlns="" xmlns:a14="http://schemas.microsoft.com/office/drawing/2010/main">
                <a:solidFill>
                  <a:srgbClr val="FFFFFF"/>
                </a:solidFill>
              </a14:hiddenFill>
            </a:ext>
          </a:extLst>
        </p:spPr>
      </p:pic>
      <p:pic>
        <p:nvPicPr>
          <p:cNvPr id="22536" name="Picture 8" descr="quick reply buttons">
            <a:extLst>
              <a:ext uri="{FF2B5EF4-FFF2-40B4-BE49-F238E27FC236}">
                <a16:creationId xmlns="" xmlns:a16="http://schemas.microsoft.com/office/drawing/2014/main" id="{BA7EA5B9-DA8F-3B8E-9249-437328C2B51A}"/>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449752" y="3897085"/>
            <a:ext cx="3742246" cy="2924619"/>
          </a:xfrm>
          <a:prstGeom prst="rect">
            <a:avLst/>
          </a:prstGeom>
          <a:noFill/>
          <a:extLst>
            <a:ext uri="{909E8E84-426E-40DD-AFC4-6F175D3DCCD1}">
              <a14:hiddenFill xmlns="" xmlns:a14="http://schemas.microsoft.com/office/drawing/2010/main">
                <a:solidFill>
                  <a:srgbClr val="FFFFFF"/>
                </a:solidFill>
              </a14:hiddenFill>
            </a:ext>
          </a:extLst>
        </p:spPr>
      </p:pic>
      <p:pic>
        <p:nvPicPr>
          <p:cNvPr id="22538" name="Picture 10" descr="Best WhatsApp Message Templates to use in 2022">
            <a:extLst>
              <a:ext uri="{FF2B5EF4-FFF2-40B4-BE49-F238E27FC236}">
                <a16:creationId xmlns="" xmlns:a16="http://schemas.microsoft.com/office/drawing/2014/main" id="{AF683AA5-CB54-935D-82A7-3570FB3E18E8}"/>
              </a:ext>
            </a:extLst>
          </p:cNvPr>
          <p:cNvPicPr>
            <a:picLocks noGrp="1" noChangeAspect="1" noChangeArrowheads="1"/>
          </p:cNvPicPr>
          <p:nvPr>
            <p:ph type="pic" sz="quarter" idx="10"/>
          </p:nvPr>
        </p:nvPicPr>
        <p:blipFill>
          <a:blip r:embed="rId6">
            <a:extLst>
              <a:ext uri="{28A0092B-C50C-407E-A947-70E740481C1C}">
                <a14:useLocalDpi xmlns="" xmlns:a14="http://schemas.microsoft.com/office/drawing/2010/main" val="0"/>
              </a:ext>
            </a:extLst>
          </a:blip>
          <a:srcRect l="32556" r="32556"/>
          <a:stretch>
            <a:fillRect/>
          </a:stretch>
        </p:blipFill>
        <p:spPr bwMode="auto">
          <a:xfrm>
            <a:off x="0" y="0"/>
            <a:ext cx="431074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1239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55029" y="138167"/>
            <a:ext cx="6827519" cy="308148"/>
          </a:xfrm>
        </p:spPr>
        <p:txBody>
          <a:bodyPr vert="horz" lIns="91440" tIns="45720" rIns="91440" bIns="45720" rtlCol="0" anchor="ctr">
            <a:noAutofit/>
          </a:bodyPr>
          <a:lstStyle/>
          <a:p>
            <a:pPr algn="ctr"/>
            <a:r>
              <a:rPr lang="en-US" sz="2800" b="1"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WhatsApp Interactive Messages Templates</a:t>
            </a:r>
          </a:p>
        </p:txBody>
      </p:sp>
      <p:pic>
        <p:nvPicPr>
          <p:cNvPr id="24578" name="Picture 2" descr="WhatsApp Business | WhatsApp Business Account | WhatsApp API">
            <a:extLst>
              <a:ext uri="{FF2B5EF4-FFF2-40B4-BE49-F238E27FC236}">
                <a16:creationId xmlns="" xmlns:a16="http://schemas.microsoft.com/office/drawing/2014/main" id="{D1B5E602-154E-5F42-D786-9D9BF0A52BA9}"/>
              </a:ext>
            </a:extLst>
          </p:cNvPr>
          <p:cNvPicPr>
            <a:picLocks noGrp="1" noChangeAspect="1" noChangeArrowheads="1"/>
          </p:cNvPicPr>
          <p:nvPr>
            <p:ph type="pic" sz="quarter" idx="10"/>
          </p:nvPr>
        </p:nvPicPr>
        <p:blipFill>
          <a:blip r:embed="rId3">
            <a:extLst>
              <a:ext uri="{28A0092B-C50C-407E-A947-70E740481C1C}">
                <a14:useLocalDpi xmlns="" xmlns:a14="http://schemas.microsoft.com/office/drawing/2010/main" val="0"/>
              </a:ext>
            </a:extLst>
          </a:blip>
          <a:srcRect l="18789" r="18789"/>
          <a:stretch>
            <a:fillRect/>
          </a:stretch>
        </p:blipFill>
        <p:spPr bwMode="auto">
          <a:xfrm>
            <a:off x="0" y="-77874"/>
            <a:ext cx="3820886" cy="701374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79BEEF57-28A8-0D48-1C43-8BD8607A9D9C}"/>
              </a:ext>
            </a:extLst>
          </p:cNvPr>
          <p:cNvSpPr txBox="1"/>
          <p:nvPr/>
        </p:nvSpPr>
        <p:spPr>
          <a:xfrm>
            <a:off x="4027714" y="550625"/>
            <a:ext cx="8055429" cy="2062103"/>
          </a:xfrm>
          <a:prstGeom prst="rect">
            <a:avLst/>
          </a:prstGeom>
          <a:noFill/>
        </p:spPr>
        <p:txBody>
          <a:bodyPr wrap="square">
            <a:spAutoFit/>
          </a:bodyPr>
          <a:lstStyle/>
          <a:p>
            <a:pPr algn="l"/>
            <a:r>
              <a:rPr lang="en-IN" sz="1600" b="1" i="0" dirty="0">
                <a:effectLst/>
              </a:rPr>
              <a:t>Call-To-Action Buttons</a:t>
            </a:r>
          </a:p>
          <a:p>
            <a:pPr algn="l"/>
            <a:r>
              <a:rPr lang="en-IN" sz="1600" b="0" i="0" dirty="0">
                <a:effectLst/>
              </a:rPr>
              <a:t>Call-to-action buttons are similar to quick reply buttons in that a single tap is sufficient to generate and register a response.</a:t>
            </a:r>
          </a:p>
          <a:p>
            <a:pPr algn="l"/>
            <a:r>
              <a:rPr lang="en-IN" sz="1600" b="0" i="0" dirty="0">
                <a:effectLst/>
              </a:rPr>
              <a:t>However, they differ in their purpose.</a:t>
            </a:r>
          </a:p>
          <a:p>
            <a:pPr algn="l"/>
            <a:r>
              <a:rPr lang="en-IN" sz="1600" b="0" i="0" dirty="0">
                <a:effectLst/>
              </a:rPr>
              <a:t>Where quick reply buttons aim to provide businesses with responses so they can determine whether they need to follow up with the customer, call-to-action buttons facilitate the customer with an action they can take for their own benefit. </a:t>
            </a:r>
          </a:p>
          <a:p>
            <a:pPr algn="l"/>
            <a:r>
              <a:rPr lang="en-IN" sz="1600" b="0" i="0" dirty="0">
                <a:effectLst/>
              </a:rPr>
              <a:t>Here’s an example of an interactive WhatsApp message template with call-to-action buttons.</a:t>
            </a:r>
          </a:p>
        </p:txBody>
      </p:sp>
      <p:pic>
        <p:nvPicPr>
          <p:cNvPr id="24582" name="Picture 6" descr="call to action buttons">
            <a:extLst>
              <a:ext uri="{FF2B5EF4-FFF2-40B4-BE49-F238E27FC236}">
                <a16:creationId xmlns="" xmlns:a16="http://schemas.microsoft.com/office/drawing/2014/main" id="{9494D41C-A15B-2711-0CE8-3E3E40329E31}"/>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27714" y="2717038"/>
            <a:ext cx="3681815" cy="40277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75E1A408-5F75-E3DD-440A-C581E79BD4AC}"/>
              </a:ext>
            </a:extLst>
          </p:cNvPr>
          <p:cNvSpPr txBox="1"/>
          <p:nvPr/>
        </p:nvSpPr>
        <p:spPr>
          <a:xfrm>
            <a:off x="7709529" y="2717038"/>
            <a:ext cx="4373614" cy="3539430"/>
          </a:xfrm>
          <a:prstGeom prst="rect">
            <a:avLst/>
          </a:prstGeom>
          <a:noFill/>
        </p:spPr>
        <p:txBody>
          <a:bodyPr wrap="square">
            <a:spAutoFit/>
          </a:bodyPr>
          <a:lstStyle/>
          <a:p>
            <a:pPr algn="l"/>
            <a:r>
              <a:rPr lang="en-IN" sz="1400" b="1" i="0" dirty="0">
                <a:solidFill>
                  <a:srgbClr val="2C2C51"/>
                </a:solidFill>
                <a:effectLst/>
              </a:rPr>
              <a:t>Benefits of Interactive Message Templates</a:t>
            </a:r>
          </a:p>
          <a:p>
            <a:pPr algn="l"/>
            <a:r>
              <a:rPr lang="en-IN" sz="1400" b="0" i="0" dirty="0">
                <a:effectLst/>
              </a:rPr>
              <a:t>Saving time and effort aside, there are plenty of other benefits these interactive message templates offer.</a:t>
            </a:r>
          </a:p>
          <a:p>
            <a:pPr algn="l"/>
            <a:r>
              <a:rPr lang="en-IN" sz="1400" b="0" i="0" dirty="0">
                <a:effectLst/>
              </a:rPr>
              <a:t>The ease of these clickable (or tappable) buttons provides customers with a more seamless and enhanced brand experience. Not only does it require less effort from both your end and theirs, but it also increases the amount of engagement a customer can have with you.</a:t>
            </a:r>
          </a:p>
          <a:p>
            <a:pPr algn="l"/>
            <a:r>
              <a:rPr lang="en-IN" sz="1400" b="0" i="0" dirty="0">
                <a:effectLst/>
              </a:rPr>
              <a:t>As a business, it’s a more direct way of guiding customers to where you want them to go, especially with the call-to-action buttons.</a:t>
            </a:r>
          </a:p>
          <a:p>
            <a:pPr algn="l"/>
            <a:r>
              <a:rPr lang="en-IN" sz="1400" b="0" i="0" dirty="0">
                <a:effectLst/>
              </a:rPr>
              <a:t>There’s also an added plus for marketers. These interactive messages give you insights into customer behaviour, which allows you to modify your communication with them and segment them based on their responses. </a:t>
            </a:r>
          </a:p>
        </p:txBody>
      </p:sp>
    </p:spTree>
    <p:extLst>
      <p:ext uri="{BB962C8B-B14F-4D97-AF65-F5344CB8AC3E}">
        <p14:creationId xmlns="" xmlns:p14="http://schemas.microsoft.com/office/powerpoint/2010/main" val="382463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 xmlns:a16="http://schemas.microsoft.com/office/drawing/2014/main" id="{8F5980CB-9282-4311-A3E7-D0645304B1B3}"/>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p:spPr>
      </p:pic>
      <p:sp>
        <p:nvSpPr>
          <p:cNvPr id="7" name="Rectangle 6"/>
          <p:cNvSpPr/>
          <p:nvPr/>
        </p:nvSpPr>
        <p:spPr bwMode="auto">
          <a:xfrm>
            <a:off x="0" y="0"/>
            <a:ext cx="12192000" cy="6858000"/>
          </a:xfrm>
          <a:prstGeom prst="rect">
            <a:avLst/>
          </a:prstGeom>
          <a:gradFill>
            <a:gsLst>
              <a:gs pos="0">
                <a:schemeClr val="accent1">
                  <a:alpha val="79000"/>
                </a:schemeClr>
              </a:gs>
              <a:gs pos="100000">
                <a:schemeClr val="accent2">
                  <a:alpha val="85000"/>
                </a:schemeClr>
              </a:gs>
            </a:gsLst>
            <a:lin ang="2700000" scaled="0"/>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9" name="Inhaltsplatzhalter 4"/>
          <p:cNvSpPr txBox="1">
            <a:spLocks/>
          </p:cNvSpPr>
          <p:nvPr/>
        </p:nvSpPr>
        <p:spPr>
          <a:xfrm>
            <a:off x="1999208" y="2015014"/>
            <a:ext cx="8957111" cy="147732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200" b="1" i="1" dirty="0">
                <a:solidFill>
                  <a:srgbClr val="FFFF00"/>
                </a:solidFill>
                <a:latin typeface="Rockwell" panose="02060603020205020403" pitchFamily="18" charset="0"/>
                <a:ea typeface="Open Sans" panose="020B0606030504020204" pitchFamily="34" charset="0"/>
                <a:cs typeface="Open Sans" panose="020B0606030504020204" pitchFamily="34" charset="0"/>
              </a:rPr>
              <a:t>“ visible, relevant at the same time competitive, efficient and give a great customer experience ”</a:t>
            </a:r>
          </a:p>
        </p:txBody>
      </p:sp>
    </p:spTree>
    <p:extLst>
      <p:ext uri="{BB962C8B-B14F-4D97-AF65-F5344CB8AC3E}">
        <p14:creationId xmlns="" xmlns:p14="http://schemas.microsoft.com/office/powerpoint/2010/main" val="2268765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13C6D6EE-F3C1-49CE-A4E0-0AC1A4A24272}"/>
              </a:ext>
            </a:extLst>
          </p:cNvPr>
          <p:cNvPicPr>
            <a:picLocks noGrp="1" noChangeAspect="1"/>
          </p:cNvPicPr>
          <p:nvPr>
            <p:ph type="pic" sz="quarter" idx="12"/>
          </p:nvPr>
        </p:nvPicPr>
        <p:blipFill rotWithShape="1">
          <a:blip r:embed="rId3">
            <a:extLst>
              <a:ext uri="{28A0092B-C50C-407E-A947-70E740481C1C}">
                <a14:useLocalDpi xmlns="" xmlns:a14="http://schemas.microsoft.com/office/drawing/2010/main" val="0"/>
              </a:ext>
            </a:extLst>
          </a:blip>
          <a:srcRect l="28174" r="10206"/>
          <a:stretch/>
        </p:blipFill>
        <p:spPr>
          <a:xfrm>
            <a:off x="6909375" y="0"/>
            <a:ext cx="5282625" cy="6858000"/>
          </a:xfrm>
        </p:spPr>
      </p:pic>
      <p:sp>
        <p:nvSpPr>
          <p:cNvPr id="12" name="Freeform 11"/>
          <p:cNvSpPr/>
          <p:nvPr/>
        </p:nvSpPr>
        <p:spPr bwMode="auto">
          <a:xfrm flipH="1">
            <a:off x="5760719" y="15928"/>
            <a:ext cx="6431281" cy="6858000"/>
          </a:xfrm>
          <a:custGeom>
            <a:avLst/>
            <a:gdLst>
              <a:gd name="connsiteX0" fmla="*/ 0 w 4800600"/>
              <a:gd name="connsiteY0" fmla="*/ 0 h 5143500"/>
              <a:gd name="connsiteX1" fmla="*/ 2399668 w 4800600"/>
              <a:gd name="connsiteY1" fmla="*/ 0 h 5143500"/>
              <a:gd name="connsiteX2" fmla="*/ 4800600 w 4800600"/>
              <a:gd name="connsiteY2" fmla="*/ 5143500 h 5143500"/>
              <a:gd name="connsiteX3" fmla="*/ 2399668 w 4800600"/>
              <a:gd name="connsiteY3" fmla="*/ 5143500 h 5143500"/>
              <a:gd name="connsiteX4" fmla="*/ 0 w 4800600"/>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5143500">
                <a:moveTo>
                  <a:pt x="0" y="0"/>
                </a:moveTo>
                <a:lnTo>
                  <a:pt x="2399668" y="0"/>
                </a:lnTo>
                <a:lnTo>
                  <a:pt x="4800600" y="5143500"/>
                </a:lnTo>
                <a:lnTo>
                  <a:pt x="2399668" y="5143500"/>
                </a:lnTo>
                <a:lnTo>
                  <a:pt x="0" y="5143500"/>
                </a:lnTo>
                <a:close/>
              </a:path>
            </a:pathLst>
          </a:custGeom>
          <a:gradFill flip="none" rotWithShape="1">
            <a:gsLst>
              <a:gs pos="0">
                <a:schemeClr val="accent1">
                  <a:alpha val="76000"/>
                </a:schemeClr>
              </a:gs>
              <a:gs pos="100000">
                <a:schemeClr val="accent2"/>
              </a:gs>
            </a:gsLst>
            <a:lin ang="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508000" y="455085"/>
            <a:ext cx="5587999" cy="660511"/>
          </a:xfrm>
        </p:spPr>
        <p:txBody>
          <a:bodyPr>
            <a:noAutofit/>
          </a:bodyPr>
          <a:lstStyle/>
          <a:p>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OUR SOLUTIONS</a:t>
            </a:r>
          </a:p>
        </p:txBody>
      </p:sp>
      <p:sp>
        <p:nvSpPr>
          <p:cNvPr id="14" name="Footer Text"/>
          <p:cNvSpPr txBox="1"/>
          <p:nvPr/>
        </p:nvSpPr>
        <p:spPr>
          <a:xfrm>
            <a:off x="8099035" y="5381016"/>
            <a:ext cx="3721100" cy="984885"/>
          </a:xfrm>
          <a:prstGeom prst="rect">
            <a:avLst/>
          </a:prstGeom>
          <a:noFill/>
        </p:spPr>
        <p:txBody>
          <a:bodyPr wrap="square" lIns="0" tIns="0" rIns="0" bIns="0" rtlCol="0">
            <a:spAutoFit/>
          </a:bodyPr>
          <a:lstStyle/>
          <a:p>
            <a:pPr algn="r"/>
            <a:r>
              <a:rPr lang="en-US" sz="3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 relevant, efficient &amp; economical  ”</a:t>
            </a:r>
          </a:p>
        </p:txBody>
      </p:sp>
      <p:sp>
        <p:nvSpPr>
          <p:cNvPr id="16" name="Oval 15"/>
          <p:cNvSpPr/>
          <p:nvPr/>
        </p:nvSpPr>
        <p:spPr bwMode="auto">
          <a:xfrm>
            <a:off x="533400" y="1393125"/>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23E350AF-4FAD-4C92-9AE2-AE208AC1E0CA}"/>
              </a:ext>
            </a:extLst>
          </p:cNvPr>
          <p:cNvSpPr txBox="1"/>
          <p:nvPr/>
        </p:nvSpPr>
        <p:spPr>
          <a:xfrm>
            <a:off x="1443050" y="1588597"/>
            <a:ext cx="3195170" cy="369332"/>
          </a:xfrm>
          <a:prstGeom prst="rect">
            <a:avLst/>
          </a:prstGeom>
          <a:noFill/>
        </p:spPr>
        <p:txBody>
          <a:bodyPr wrap="none" rtlCol="0">
            <a:spAutoFit/>
          </a:bodyPr>
          <a:lstStyle/>
          <a:p>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INDUSTRY BASED SOLUTION</a:t>
            </a:r>
          </a:p>
        </p:txBody>
      </p:sp>
      <p:sp>
        <p:nvSpPr>
          <p:cNvPr id="43" name="Oval 42">
            <a:extLst>
              <a:ext uri="{FF2B5EF4-FFF2-40B4-BE49-F238E27FC236}">
                <a16:creationId xmlns="" xmlns:a16="http://schemas.microsoft.com/office/drawing/2014/main" id="{6A67786B-8371-4EDA-9541-8CD8C7C7DB50}"/>
              </a:ext>
            </a:extLst>
          </p:cNvPr>
          <p:cNvSpPr/>
          <p:nvPr/>
        </p:nvSpPr>
        <p:spPr bwMode="auto">
          <a:xfrm>
            <a:off x="533400" y="2243528"/>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 xmlns:a16="http://schemas.microsoft.com/office/drawing/2014/main" id="{2BAFAB2F-4F1A-4F5E-9424-76820DDFCE75}"/>
              </a:ext>
            </a:extLst>
          </p:cNvPr>
          <p:cNvSpPr txBox="1"/>
          <p:nvPr/>
        </p:nvSpPr>
        <p:spPr>
          <a:xfrm>
            <a:off x="1443050" y="2347560"/>
            <a:ext cx="3213957" cy="369332"/>
          </a:xfrm>
          <a:prstGeom prst="rect">
            <a:avLst/>
          </a:prstGeom>
          <a:noFill/>
        </p:spPr>
        <p:txBody>
          <a:bodyPr wrap="none" rtlCol="0">
            <a:spAutoFit/>
          </a:bodyPr>
          <a:lstStyle/>
          <a:p>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FUNCTION BASED SOLUTION</a:t>
            </a:r>
          </a:p>
        </p:txBody>
      </p:sp>
      <p:sp>
        <p:nvSpPr>
          <p:cNvPr id="48" name="Oval 47">
            <a:extLst>
              <a:ext uri="{FF2B5EF4-FFF2-40B4-BE49-F238E27FC236}">
                <a16:creationId xmlns="" xmlns:a16="http://schemas.microsoft.com/office/drawing/2014/main" id="{3672785F-38D6-4641-A14E-79B14CEA5F04}"/>
              </a:ext>
            </a:extLst>
          </p:cNvPr>
          <p:cNvSpPr/>
          <p:nvPr/>
        </p:nvSpPr>
        <p:spPr bwMode="auto">
          <a:xfrm>
            <a:off x="533400" y="3077351"/>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 xmlns:a16="http://schemas.microsoft.com/office/drawing/2014/main" id="{D3476C5C-A9EE-45AA-8F62-916E65DADCF7}"/>
              </a:ext>
            </a:extLst>
          </p:cNvPr>
          <p:cNvSpPr txBox="1"/>
          <p:nvPr/>
        </p:nvSpPr>
        <p:spPr>
          <a:xfrm>
            <a:off x="1443050" y="3211863"/>
            <a:ext cx="4163384" cy="369332"/>
          </a:xfrm>
          <a:prstGeom prst="rect">
            <a:avLst/>
          </a:prstGeom>
          <a:noFill/>
        </p:spPr>
        <p:txBody>
          <a:bodyPr wrap="none" rtlCol="0">
            <a:spAutoFit/>
          </a:bodyPr>
          <a:lstStyle/>
          <a:p>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WORK FROM HOME (WFH) SOLUTION</a:t>
            </a:r>
          </a:p>
        </p:txBody>
      </p:sp>
      <p:pic>
        <p:nvPicPr>
          <p:cNvPr id="5" name="Graphic 4" descr="Factory">
            <a:extLst>
              <a:ext uri="{FF2B5EF4-FFF2-40B4-BE49-F238E27FC236}">
                <a16:creationId xmlns="" xmlns:a16="http://schemas.microsoft.com/office/drawing/2014/main" id="{12D1852B-B036-4D12-882D-D3380E76E39D}"/>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a:off x="653305" y="1490633"/>
            <a:ext cx="534481" cy="534481"/>
          </a:xfrm>
          <a:prstGeom prst="rect">
            <a:avLst/>
          </a:prstGeom>
        </p:spPr>
      </p:pic>
      <p:pic>
        <p:nvPicPr>
          <p:cNvPr id="8" name="Graphic 7" descr="Gears">
            <a:extLst>
              <a:ext uri="{FF2B5EF4-FFF2-40B4-BE49-F238E27FC236}">
                <a16:creationId xmlns="" xmlns:a16="http://schemas.microsoft.com/office/drawing/2014/main" id="{95432DA8-6099-47EB-A887-033976030CB4}"/>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a:off x="666915" y="2357473"/>
            <a:ext cx="507263" cy="507263"/>
          </a:xfrm>
          <a:prstGeom prst="rect">
            <a:avLst/>
          </a:prstGeom>
        </p:spPr>
      </p:pic>
      <p:pic>
        <p:nvPicPr>
          <p:cNvPr id="10" name="Graphic 9" descr="DJ">
            <a:extLst>
              <a:ext uri="{FF2B5EF4-FFF2-40B4-BE49-F238E27FC236}">
                <a16:creationId xmlns="" xmlns:a16="http://schemas.microsoft.com/office/drawing/2014/main" id="{62E1E236-ACE0-413F-8212-A88B13FD0BC9}"/>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p:blipFill>
        <p:spPr>
          <a:xfrm>
            <a:off x="621463" y="3115308"/>
            <a:ext cx="629395" cy="629395"/>
          </a:xfrm>
          <a:prstGeom prst="rect">
            <a:avLst/>
          </a:prstGeom>
        </p:spPr>
      </p:pic>
    </p:spTree>
    <p:extLst>
      <p:ext uri="{BB962C8B-B14F-4D97-AF65-F5344CB8AC3E}">
        <p14:creationId xmlns="" xmlns:p14="http://schemas.microsoft.com/office/powerpoint/2010/main" val="148620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13278"/>
            <a:ext cx="4554296" cy="6831444"/>
          </a:xfrm>
        </p:spPr>
      </p:pic>
      <p:sp>
        <p:nvSpPr>
          <p:cNvPr id="21" name="Rectangle 20"/>
          <p:cNvSpPr/>
          <p:nvPr/>
        </p:nvSpPr>
        <p:spPr bwMode="auto">
          <a:xfrm rot="16200000">
            <a:off x="-1160706" y="1156277"/>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INDUSTRY BASED SOLUTION</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661257"/>
            <a:ext cx="7232196" cy="3785652"/>
          </a:xfrm>
          <a:prstGeom prst="rect">
            <a:avLst/>
          </a:prstGeom>
        </p:spPr>
        <p:txBody>
          <a:bodyPr wrap="square">
            <a:spAutoFit/>
          </a:bodyPr>
          <a:lstStyle/>
          <a:p>
            <a:pPr algn="just"/>
            <a:r>
              <a:rPr lang="en-US" sz="2000" dirty="0">
                <a:latin typeface="Verdana" panose="020B0604030504040204" pitchFamily="34" charset="0"/>
                <a:ea typeface="Verdana" panose="020B0604030504040204" pitchFamily="34" charset="0"/>
              </a:rPr>
              <a:t>Ready to deploy solutions for various Industry verticals like :</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Banking, </a:t>
            </a: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Insurance, </a:t>
            </a: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Telecom, </a:t>
            </a: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BPO, </a:t>
            </a: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Real Estate </a:t>
            </a: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Path Labs &amp; many more</a:t>
            </a:r>
          </a:p>
          <a:p>
            <a:pPr algn="just"/>
            <a:endParaRPr lang="en-US" sz="2000" dirty="0">
              <a:latin typeface="Verdana" panose="020B0604030504040204" pitchFamily="34" charset="0"/>
              <a:ea typeface="Verdana" panose="020B0604030504040204" pitchFamily="34" charset="0"/>
            </a:endParaRPr>
          </a:p>
          <a:p>
            <a:pPr algn="just"/>
            <a:r>
              <a:rPr lang="en-US" sz="2000" dirty="0">
                <a:latin typeface="Verdana" panose="020B0604030504040204" pitchFamily="34" charset="0"/>
                <a:ea typeface="Verdana" panose="020B0604030504040204" pitchFamily="34" charset="0"/>
              </a:rPr>
              <a:t>We are providing them with customized Customer Interaction Management Solutions.</a:t>
            </a:r>
          </a:p>
        </p:txBody>
      </p:sp>
    </p:spTree>
    <p:extLst>
      <p:ext uri="{BB962C8B-B14F-4D97-AF65-F5344CB8AC3E}">
        <p14:creationId xmlns="" xmlns:p14="http://schemas.microsoft.com/office/powerpoint/2010/main" val="439581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rotWithShape="1">
          <a:blip r:embed="rId3">
            <a:extLst>
              <a:ext uri="{28A0092B-C50C-407E-A947-70E740481C1C}">
                <a14:useLocalDpi xmlns="" xmlns:a14="http://schemas.microsoft.com/office/drawing/2010/main" val="0"/>
              </a:ext>
            </a:extLst>
          </a:blip>
          <a:srcRect l="14383" t="2092" r="27096" b="-1"/>
          <a:stretch/>
        </p:blipFill>
        <p:spPr>
          <a:xfrm>
            <a:off x="1" y="0"/>
            <a:ext cx="4572002" cy="6858000"/>
          </a:xfrm>
        </p:spPr>
      </p:pic>
      <p:sp>
        <p:nvSpPr>
          <p:cNvPr id="21" name="Rectangle 20"/>
          <p:cNvSpPr/>
          <p:nvPr/>
        </p:nvSpPr>
        <p:spPr bwMode="auto">
          <a:xfrm rot="16200000">
            <a:off x="-1142999" y="1142999"/>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FUNCTION BASED SOLUTION</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661257"/>
            <a:ext cx="7232196" cy="4401205"/>
          </a:xfrm>
          <a:prstGeom prst="rect">
            <a:avLst/>
          </a:prstGeom>
        </p:spPr>
        <p:txBody>
          <a:bodyPr wrap="square">
            <a:spAutoFit/>
          </a:bodyPr>
          <a:lstStyle/>
          <a:p>
            <a:pPr algn="just"/>
            <a:r>
              <a:rPr lang="en-US" sz="2000" dirty="0">
                <a:latin typeface="Verdana" panose="020B0604030504040204" pitchFamily="34" charset="0"/>
                <a:ea typeface="Verdana" panose="020B0604030504040204" pitchFamily="34" charset="0"/>
              </a:rPr>
              <a:t>Ready to deploy CIMs solutions to cater various standardized functions and processes like :</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Lead Generation, </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Collections, </a:t>
            </a:r>
          </a:p>
          <a:p>
            <a:pPr marL="342900" indent="-34290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Welcome call, </a:t>
            </a:r>
          </a:p>
          <a:p>
            <a:pPr marL="342900" indent="-34290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Helpdesk management and many more</a:t>
            </a:r>
          </a:p>
          <a:p>
            <a:pPr algn="just"/>
            <a:endParaRPr lang="en-US" sz="2000" dirty="0">
              <a:latin typeface="Verdana" panose="020B0604030504040204" pitchFamily="34" charset="0"/>
              <a:ea typeface="Verdana" panose="020B0604030504040204" pitchFamily="34" charset="0"/>
            </a:endParaRPr>
          </a:p>
          <a:p>
            <a:pPr algn="just"/>
            <a:r>
              <a:rPr lang="en-US" sz="2000" dirty="0">
                <a:latin typeface="Verdana" panose="020B0604030504040204" pitchFamily="34" charset="0"/>
                <a:ea typeface="Verdana" panose="020B0604030504040204" pitchFamily="34" charset="0"/>
              </a:rPr>
              <a:t>Our solutions help in significant increase in operational efficiency, productivity, profitability and reducing operative costs.</a:t>
            </a:r>
          </a:p>
        </p:txBody>
      </p:sp>
    </p:spTree>
    <p:extLst>
      <p:ext uri="{BB962C8B-B14F-4D97-AF65-F5344CB8AC3E}">
        <p14:creationId xmlns="" xmlns:p14="http://schemas.microsoft.com/office/powerpoint/2010/main" val="392563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13C6D6EE-F3C1-49CE-A4E0-0AC1A4A24272}"/>
              </a:ext>
            </a:extLst>
          </p:cNvPr>
          <p:cNvPicPr>
            <a:picLocks noGrp="1" noChangeAspect="1"/>
          </p:cNvPicPr>
          <p:nvPr>
            <p:ph type="pic" sz="quarter" idx="12"/>
          </p:nvPr>
        </p:nvPicPr>
        <p:blipFill rotWithShape="1">
          <a:blip r:embed="rId3">
            <a:extLst>
              <a:ext uri="{28A0092B-C50C-407E-A947-70E740481C1C}">
                <a14:useLocalDpi xmlns="" xmlns:a14="http://schemas.microsoft.com/office/drawing/2010/main" val="0"/>
              </a:ext>
            </a:extLst>
          </a:blip>
          <a:srcRect r="35863"/>
          <a:stretch/>
        </p:blipFill>
        <p:spPr>
          <a:xfrm>
            <a:off x="6172256" y="7387"/>
            <a:ext cx="6019744" cy="6858000"/>
          </a:xfrm>
        </p:spPr>
      </p:pic>
      <p:sp>
        <p:nvSpPr>
          <p:cNvPr id="12" name="Freeform 11"/>
          <p:cNvSpPr/>
          <p:nvPr/>
        </p:nvSpPr>
        <p:spPr bwMode="auto">
          <a:xfrm flipH="1">
            <a:off x="6172256" y="0"/>
            <a:ext cx="6019744" cy="6858000"/>
          </a:xfrm>
          <a:custGeom>
            <a:avLst/>
            <a:gdLst>
              <a:gd name="connsiteX0" fmla="*/ 0 w 4800600"/>
              <a:gd name="connsiteY0" fmla="*/ 0 h 5143500"/>
              <a:gd name="connsiteX1" fmla="*/ 2399668 w 4800600"/>
              <a:gd name="connsiteY1" fmla="*/ 0 h 5143500"/>
              <a:gd name="connsiteX2" fmla="*/ 4800600 w 4800600"/>
              <a:gd name="connsiteY2" fmla="*/ 5143500 h 5143500"/>
              <a:gd name="connsiteX3" fmla="*/ 2399668 w 4800600"/>
              <a:gd name="connsiteY3" fmla="*/ 5143500 h 5143500"/>
              <a:gd name="connsiteX4" fmla="*/ 0 w 4800600"/>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5143500">
                <a:moveTo>
                  <a:pt x="0" y="0"/>
                </a:moveTo>
                <a:lnTo>
                  <a:pt x="2399668" y="0"/>
                </a:lnTo>
                <a:lnTo>
                  <a:pt x="4800600" y="5143500"/>
                </a:lnTo>
                <a:lnTo>
                  <a:pt x="2399668" y="5143500"/>
                </a:lnTo>
                <a:lnTo>
                  <a:pt x="0" y="5143500"/>
                </a:lnTo>
                <a:close/>
              </a:path>
            </a:pathLst>
          </a:custGeom>
          <a:gradFill flip="none" rotWithShape="1">
            <a:gsLst>
              <a:gs pos="0">
                <a:schemeClr val="accent1">
                  <a:alpha val="76000"/>
                </a:schemeClr>
              </a:gs>
              <a:gs pos="100000">
                <a:schemeClr val="accent2"/>
              </a:gs>
            </a:gsLst>
            <a:lin ang="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508000" y="150285"/>
            <a:ext cx="5587999" cy="660511"/>
          </a:xfrm>
        </p:spPr>
        <p:txBody>
          <a:bodyPr>
            <a:noAutofit/>
          </a:bodyPr>
          <a:lstStyle/>
          <a:p>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AN INTEGRATED SOLUTION</a:t>
            </a:r>
          </a:p>
        </p:txBody>
      </p:sp>
      <p:sp>
        <p:nvSpPr>
          <p:cNvPr id="14" name="Footer Text"/>
          <p:cNvSpPr txBox="1"/>
          <p:nvPr/>
        </p:nvSpPr>
        <p:spPr>
          <a:xfrm>
            <a:off x="8422611" y="3907039"/>
            <a:ext cx="3516208" cy="1969770"/>
          </a:xfrm>
          <a:prstGeom prst="rect">
            <a:avLst/>
          </a:prstGeom>
          <a:noFill/>
        </p:spPr>
        <p:txBody>
          <a:bodyPr wrap="square" lIns="0" tIns="0" rIns="0" bIns="0" rtlCol="0">
            <a:spAutoFit/>
          </a:bodyPr>
          <a:lstStyle/>
          <a:p>
            <a:pPr algn="r"/>
            <a:r>
              <a:rPr lang="en-US" sz="3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 to make each conversation better and more efficient ”</a:t>
            </a:r>
          </a:p>
        </p:txBody>
      </p:sp>
      <p:pic>
        <p:nvPicPr>
          <p:cNvPr id="2" name="Picture 1">
            <a:extLst>
              <a:ext uri="{FF2B5EF4-FFF2-40B4-BE49-F238E27FC236}">
                <a16:creationId xmlns="" xmlns:a16="http://schemas.microsoft.com/office/drawing/2014/main" id="{AA8B93FE-64F0-4D8B-83CA-E86EE3279ED1}"/>
              </a:ext>
            </a:extLst>
          </p:cNvPr>
          <p:cNvPicPr>
            <a:picLocks noChangeAspect="1"/>
          </p:cNvPicPr>
          <p:nvPr/>
        </p:nvPicPr>
        <p:blipFill>
          <a:blip r:embed="rId4"/>
          <a:stretch>
            <a:fillRect/>
          </a:stretch>
        </p:blipFill>
        <p:spPr>
          <a:xfrm>
            <a:off x="332011" y="731333"/>
            <a:ext cx="6471496" cy="6040450"/>
          </a:xfrm>
          <a:prstGeom prst="rect">
            <a:avLst/>
          </a:prstGeom>
        </p:spPr>
      </p:pic>
    </p:spTree>
    <p:extLst>
      <p:ext uri="{BB962C8B-B14F-4D97-AF65-F5344CB8AC3E}">
        <p14:creationId xmlns="" xmlns:p14="http://schemas.microsoft.com/office/powerpoint/2010/main" val="2207213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rotWithShape="1">
          <a:blip r:embed="rId3">
            <a:extLst>
              <a:ext uri="{28A0092B-C50C-407E-A947-70E740481C1C}">
                <a14:useLocalDpi xmlns="" xmlns:a14="http://schemas.microsoft.com/office/drawing/2010/main" val="0"/>
              </a:ext>
            </a:extLst>
          </a:blip>
          <a:srcRect b="21555"/>
          <a:stretch/>
        </p:blipFill>
        <p:spPr>
          <a:xfrm>
            <a:off x="2" y="0"/>
            <a:ext cx="4572000" cy="6858000"/>
          </a:xfrm>
        </p:spPr>
      </p:pic>
      <p:sp>
        <p:nvSpPr>
          <p:cNvPr id="21" name="Rectangle 20"/>
          <p:cNvSpPr/>
          <p:nvPr/>
        </p:nvSpPr>
        <p:spPr bwMode="auto">
          <a:xfrm rot="16200000">
            <a:off x="-1142999" y="1142998"/>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WORK FROM HOME SOLUTION</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204057"/>
            <a:ext cx="7232196" cy="5016758"/>
          </a:xfrm>
          <a:prstGeom prst="rect">
            <a:avLst/>
          </a:prstGeom>
        </p:spPr>
        <p:txBody>
          <a:bodyPr wrap="square">
            <a:spAutoFit/>
          </a:bodyPr>
          <a:lstStyle/>
          <a:p>
            <a:pPr algn="just"/>
            <a:r>
              <a:rPr lang="en-US" sz="2000" dirty="0">
                <a:latin typeface="Verdana" panose="020B0604030504040204" pitchFamily="34" charset="0"/>
                <a:ea typeface="Verdana" panose="020B0604030504040204" pitchFamily="34" charset="0"/>
              </a:rPr>
              <a:t>With our WFH Solutions, agents working remotely can maintain a good level of productivity from the comfort of their homes via smartphone or laptop:</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Fulfillment of inbound, outbound, blended &amp; multimedia contact management requirements</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Optimal use of all staff resources resulting in increased efficiency and profitability</a:t>
            </a:r>
          </a:p>
          <a:p>
            <a:pPr marL="342900" indent="-34290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Comprehensive functionality &amp; feature rich capabilities</a:t>
            </a:r>
          </a:p>
          <a:p>
            <a:pPr marL="342900" indent="-34290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Bring together quality monitoring, call recording, workforce management, analytics, performance management</a:t>
            </a:r>
          </a:p>
        </p:txBody>
      </p:sp>
    </p:spTree>
    <p:extLst>
      <p:ext uri="{BB962C8B-B14F-4D97-AF65-F5344CB8AC3E}">
        <p14:creationId xmlns="" xmlns:p14="http://schemas.microsoft.com/office/powerpoint/2010/main" val="1514750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 xmlns:a16="http://schemas.microsoft.com/office/drawing/2014/main" id="{8F5980CB-9282-4311-A3E7-D0645304B1B3}"/>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p:spPr>
      </p:pic>
      <p:sp>
        <p:nvSpPr>
          <p:cNvPr id="7" name="Rectangle 6"/>
          <p:cNvSpPr/>
          <p:nvPr/>
        </p:nvSpPr>
        <p:spPr bwMode="auto">
          <a:xfrm>
            <a:off x="0" y="0"/>
            <a:ext cx="12192000" cy="6858000"/>
          </a:xfrm>
          <a:prstGeom prst="rect">
            <a:avLst/>
          </a:prstGeom>
          <a:gradFill>
            <a:gsLst>
              <a:gs pos="0">
                <a:schemeClr val="accent1">
                  <a:alpha val="79000"/>
                </a:schemeClr>
              </a:gs>
              <a:gs pos="100000">
                <a:schemeClr val="accent2">
                  <a:alpha val="85000"/>
                </a:schemeClr>
              </a:gs>
            </a:gsLst>
            <a:lin ang="2700000" scaled="0"/>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9" name="Inhaltsplatzhalter 4"/>
          <p:cNvSpPr txBox="1">
            <a:spLocks/>
          </p:cNvSpPr>
          <p:nvPr/>
        </p:nvSpPr>
        <p:spPr>
          <a:xfrm>
            <a:off x="1999208" y="2507456"/>
            <a:ext cx="8957111"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200" b="1" i="1" dirty="0">
                <a:solidFill>
                  <a:srgbClr val="FFFF00"/>
                </a:solidFill>
                <a:latin typeface="Rockwell" panose="02060603020205020403" pitchFamily="18" charset="0"/>
                <a:ea typeface="Open Sans" panose="020B0606030504020204" pitchFamily="34" charset="0"/>
                <a:cs typeface="Open Sans" panose="020B0606030504020204" pitchFamily="34" charset="0"/>
              </a:rPr>
              <a:t>“ flexibility, ease of use and value for money ”</a:t>
            </a:r>
          </a:p>
        </p:txBody>
      </p:sp>
    </p:spTree>
    <p:extLst>
      <p:ext uri="{BB962C8B-B14F-4D97-AF65-F5344CB8AC3E}">
        <p14:creationId xmlns="" xmlns:p14="http://schemas.microsoft.com/office/powerpoint/2010/main" val="4088840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rotWithShape="1">
          <a:blip r:embed="rId3">
            <a:extLst>
              <a:ext uri="{28A0092B-C50C-407E-A947-70E740481C1C}">
                <a14:useLocalDpi xmlns="" xmlns:a14="http://schemas.microsoft.com/office/drawing/2010/main" val="0"/>
              </a:ext>
            </a:extLst>
          </a:blip>
          <a:srcRect l="19667" r="26666"/>
          <a:stretch/>
        </p:blipFill>
        <p:spPr>
          <a:xfrm>
            <a:off x="-1" y="0"/>
            <a:ext cx="4594047" cy="6858000"/>
          </a:xfrm>
        </p:spPr>
      </p:pic>
      <p:sp>
        <p:nvSpPr>
          <p:cNvPr id="21" name="Rectangle 20"/>
          <p:cNvSpPr/>
          <p:nvPr/>
        </p:nvSpPr>
        <p:spPr bwMode="auto">
          <a:xfrm rot="16200000">
            <a:off x="-1120956" y="1150385"/>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Why choose </a:t>
            </a:r>
            <a:r>
              <a:rPr lang="en-US" sz="3200" dirty="0" smtClean="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Us?</a:t>
            </a:r>
            <a:endParaRPr lang="en-US" sz="3200"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endParaRP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204057"/>
            <a:ext cx="7232196" cy="5324535"/>
          </a:xfrm>
          <a:prstGeom prst="rect">
            <a:avLst/>
          </a:prstGeom>
        </p:spPr>
        <p:txBody>
          <a:bodyPr wrap="square">
            <a:spAutoFit/>
          </a:bodyPr>
          <a:lstStyle/>
          <a:p>
            <a:pPr algn="just"/>
            <a:r>
              <a:rPr lang="en-US" sz="2000" dirty="0">
                <a:latin typeface="Verdana" panose="020B0604030504040204" pitchFamily="34" charset="0"/>
                <a:ea typeface="Verdana" panose="020B0604030504040204" pitchFamily="34" charset="0"/>
              </a:rPr>
              <a:t>We are transforming the future of business communications. By integrating voice, video, contact center, and enterprise-class API solutions into one global, secure, reliable communications platform.</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Single source provider for managing your complete communications needs</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Bring together quality monitoring, call recording, workforce management, analytics, performance management</a:t>
            </a:r>
          </a:p>
          <a:p>
            <a:pPr algn="just"/>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Comprehensive functionality &amp; feature rich capabilities</a:t>
            </a:r>
          </a:p>
          <a:p>
            <a:pPr marL="342900" indent="-34290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people are more connected and productive no matter where they are in the world.</a:t>
            </a:r>
          </a:p>
        </p:txBody>
      </p:sp>
    </p:spTree>
    <p:extLst>
      <p:ext uri="{BB962C8B-B14F-4D97-AF65-F5344CB8AC3E}">
        <p14:creationId xmlns="" xmlns:p14="http://schemas.microsoft.com/office/powerpoint/2010/main" val="810172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 xmlns:a16="http://schemas.microsoft.com/office/drawing/2014/main" id="{EEF962C1-07BF-4A88-8EC5-774699D0BB43}"/>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p:spPr>
      </p:pic>
      <p:sp>
        <p:nvSpPr>
          <p:cNvPr id="19" name="Freeform 2">
            <a:extLst>
              <a:ext uri="{FF2B5EF4-FFF2-40B4-BE49-F238E27FC236}">
                <a16:creationId xmlns="" xmlns:a16="http://schemas.microsoft.com/office/drawing/2014/main" id="{ECE14221-D7D5-477B-B9A0-A6C0F2CED526}"/>
              </a:ext>
            </a:extLst>
          </p:cNvPr>
          <p:cNvSpPr/>
          <p:nvPr/>
        </p:nvSpPr>
        <p:spPr>
          <a:xfrm>
            <a:off x="0" y="0"/>
            <a:ext cx="12192000" cy="6857107"/>
          </a:xfrm>
          <a:custGeom>
            <a:avLst/>
            <a:gdLst>
              <a:gd name="connsiteX0" fmla="*/ 24387176 w 24387176"/>
              <a:gd name="connsiteY0" fmla="*/ 12222303 h 13716000"/>
              <a:gd name="connsiteX1" fmla="*/ 24387176 w 24387176"/>
              <a:gd name="connsiteY1" fmla="*/ 13716000 h 13716000"/>
              <a:gd name="connsiteX2" fmla="*/ 22463084 w 24387176"/>
              <a:gd name="connsiteY2" fmla="*/ 13716000 h 13716000"/>
              <a:gd name="connsiteX3" fmla="*/ 22749486 w 24387176"/>
              <a:gd name="connsiteY3" fmla="*/ 13551323 h 13716000"/>
              <a:gd name="connsiteX4" fmla="*/ 24225308 w 24387176"/>
              <a:gd name="connsiteY4" fmla="*/ 12392081 h 13716000"/>
              <a:gd name="connsiteX5" fmla="*/ 18691226 w 24387176"/>
              <a:gd name="connsiteY5" fmla="*/ 4166373 h 13716000"/>
              <a:gd name="connsiteX6" fmla="*/ 15999598 w 24387176"/>
              <a:gd name="connsiteY6" fmla="*/ 6858001 h 13716000"/>
              <a:gd name="connsiteX7" fmla="*/ 18691226 w 24387176"/>
              <a:gd name="connsiteY7" fmla="*/ 9549628 h 13716000"/>
              <a:gd name="connsiteX8" fmla="*/ 21382854 w 24387176"/>
              <a:gd name="connsiteY8" fmla="*/ 6858001 h 13716000"/>
              <a:gd name="connsiteX9" fmla="*/ 18691226 w 24387176"/>
              <a:gd name="connsiteY9" fmla="*/ 4166373 h 13716000"/>
              <a:gd name="connsiteX10" fmla="*/ 18691224 w 24387176"/>
              <a:gd name="connsiteY10" fmla="*/ 3693179 h 13716000"/>
              <a:gd name="connsiteX11" fmla="*/ 21856046 w 24387176"/>
              <a:gd name="connsiteY11" fmla="*/ 6858000 h 13716000"/>
              <a:gd name="connsiteX12" fmla="*/ 18691224 w 24387176"/>
              <a:gd name="connsiteY12" fmla="*/ 10022819 h 13716000"/>
              <a:gd name="connsiteX13" fmla="*/ 15526404 w 24387176"/>
              <a:gd name="connsiteY13" fmla="*/ 6858000 h 13716000"/>
              <a:gd name="connsiteX14" fmla="*/ 18691224 w 24387176"/>
              <a:gd name="connsiteY14" fmla="*/ 3693179 h 13716000"/>
              <a:gd name="connsiteX15" fmla="*/ 18691224 w 24387176"/>
              <a:gd name="connsiteY15" fmla="*/ 2366053 h 13716000"/>
              <a:gd name="connsiteX16" fmla="*/ 14199278 w 24387176"/>
              <a:gd name="connsiteY16" fmla="*/ 6858000 h 13716000"/>
              <a:gd name="connsiteX17" fmla="*/ 18691224 w 24387176"/>
              <a:gd name="connsiteY17" fmla="*/ 11349947 h 13716000"/>
              <a:gd name="connsiteX18" fmla="*/ 23183172 w 24387176"/>
              <a:gd name="connsiteY18" fmla="*/ 6858000 h 13716000"/>
              <a:gd name="connsiteX19" fmla="*/ 18691224 w 24387176"/>
              <a:gd name="connsiteY19" fmla="*/ 2366053 h 13716000"/>
              <a:gd name="connsiteX20" fmla="*/ 18691224 w 24387176"/>
              <a:gd name="connsiteY20" fmla="*/ 1894045 h 13716000"/>
              <a:gd name="connsiteX21" fmla="*/ 23655184 w 24387176"/>
              <a:gd name="connsiteY21" fmla="*/ 6858000 h 13716000"/>
              <a:gd name="connsiteX22" fmla="*/ 18691224 w 24387176"/>
              <a:gd name="connsiteY22" fmla="*/ 11821956 h 13716000"/>
              <a:gd name="connsiteX23" fmla="*/ 13727269 w 24387176"/>
              <a:gd name="connsiteY23" fmla="*/ 6858000 h 13716000"/>
              <a:gd name="connsiteX24" fmla="*/ 18691224 w 24387176"/>
              <a:gd name="connsiteY24" fmla="*/ 1894045 h 13716000"/>
              <a:gd name="connsiteX25" fmla="*/ 22463084 w 24387176"/>
              <a:gd name="connsiteY25" fmla="*/ 0 h 13716000"/>
              <a:gd name="connsiteX26" fmla="*/ 24387176 w 24387176"/>
              <a:gd name="connsiteY26" fmla="*/ 0 h 13716000"/>
              <a:gd name="connsiteX27" fmla="*/ 24387176 w 24387176"/>
              <a:gd name="connsiteY27" fmla="*/ 1493697 h 13716000"/>
              <a:gd name="connsiteX28" fmla="*/ 24225308 w 24387176"/>
              <a:gd name="connsiteY28" fmla="*/ 1323919 h 13716000"/>
              <a:gd name="connsiteX29" fmla="*/ 22749486 w 24387176"/>
              <a:gd name="connsiteY29" fmla="*/ 164678 h 13716000"/>
              <a:gd name="connsiteX30" fmla="*/ 0 w 24387176"/>
              <a:gd name="connsiteY30" fmla="*/ 0 h 13716000"/>
              <a:gd name="connsiteX31" fmla="*/ 14919367 w 24387176"/>
              <a:gd name="connsiteY31" fmla="*/ 0 h 13716000"/>
              <a:gd name="connsiteX32" fmla="*/ 14632965 w 24387176"/>
              <a:gd name="connsiteY32" fmla="*/ 164678 h 13716000"/>
              <a:gd name="connsiteX33" fmla="*/ 10864851 w 24387176"/>
              <a:gd name="connsiteY33" fmla="*/ 6858000 h 13716000"/>
              <a:gd name="connsiteX34" fmla="*/ 14632965 w 24387176"/>
              <a:gd name="connsiteY34" fmla="*/ 13551323 h 13716000"/>
              <a:gd name="connsiteX35" fmla="*/ 14919367 w 24387176"/>
              <a:gd name="connsiteY35" fmla="*/ 13716000 h 13716000"/>
              <a:gd name="connsiteX36" fmla="*/ 0 w 24387176"/>
              <a:gd name="connsiteY3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87176" h="1371600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27000">
                <a:schemeClr val="accent1">
                  <a:alpha val="91000"/>
                </a:schemeClr>
              </a:gs>
              <a:gs pos="100000">
                <a:schemeClr val="accent2">
                  <a:alpha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TextBox 20"/>
          <p:cNvSpPr txBox="1"/>
          <p:nvPr/>
        </p:nvSpPr>
        <p:spPr>
          <a:xfrm>
            <a:off x="612173" y="3084702"/>
            <a:ext cx="4331302" cy="738664"/>
          </a:xfrm>
          <a:prstGeom prst="rect">
            <a:avLst/>
          </a:prstGeom>
          <a:noFill/>
        </p:spPr>
        <p:txBody>
          <a:bodyPr wrap="square" lIns="0" tIns="0" rIns="0" bIns="0" rtlCol="0">
            <a:spAutoFit/>
          </a:bodyPr>
          <a:lstStyle/>
          <a:p>
            <a:r>
              <a:rPr lang="en-US" sz="4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THANK YOU!</a:t>
            </a:r>
          </a:p>
        </p:txBody>
      </p:sp>
    </p:spTree>
    <p:extLst>
      <p:ext uri="{BB962C8B-B14F-4D97-AF65-F5344CB8AC3E}">
        <p14:creationId xmlns="" xmlns:p14="http://schemas.microsoft.com/office/powerpoint/2010/main" val="244314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13C6D6EE-F3C1-49CE-A4E0-0AC1A4A24272}"/>
              </a:ext>
            </a:extLst>
          </p:cNvPr>
          <p:cNvPicPr>
            <a:picLocks noGrp="1" noChangeAspect="1"/>
          </p:cNvPicPr>
          <p:nvPr>
            <p:ph type="pic" sz="quarter" idx="12"/>
          </p:nvPr>
        </p:nvPicPr>
        <p:blipFill>
          <a:blip r:embed="rId3">
            <a:extLst>
              <a:ext uri="{28A0092B-C50C-407E-A947-70E740481C1C}">
                <a14:useLocalDpi xmlns="" xmlns:a14="http://schemas.microsoft.com/office/drawing/2010/main" val="0"/>
              </a:ext>
            </a:extLst>
          </a:blip>
          <a:stretch>
            <a:fillRect/>
          </a:stretch>
        </p:blipFill>
        <p:spPr>
          <a:xfrm>
            <a:off x="5791199" y="0"/>
            <a:ext cx="6400800" cy="6857999"/>
          </a:xfrm>
        </p:spPr>
      </p:pic>
      <p:sp>
        <p:nvSpPr>
          <p:cNvPr id="12" name="Freeform 11"/>
          <p:cNvSpPr/>
          <p:nvPr/>
        </p:nvSpPr>
        <p:spPr bwMode="auto">
          <a:xfrm flipH="1">
            <a:off x="5760718" y="688"/>
            <a:ext cx="6431281" cy="6858000"/>
          </a:xfrm>
          <a:custGeom>
            <a:avLst/>
            <a:gdLst>
              <a:gd name="connsiteX0" fmla="*/ 0 w 4800600"/>
              <a:gd name="connsiteY0" fmla="*/ 0 h 5143500"/>
              <a:gd name="connsiteX1" fmla="*/ 2399668 w 4800600"/>
              <a:gd name="connsiteY1" fmla="*/ 0 h 5143500"/>
              <a:gd name="connsiteX2" fmla="*/ 4800600 w 4800600"/>
              <a:gd name="connsiteY2" fmla="*/ 5143500 h 5143500"/>
              <a:gd name="connsiteX3" fmla="*/ 2399668 w 4800600"/>
              <a:gd name="connsiteY3" fmla="*/ 5143500 h 5143500"/>
              <a:gd name="connsiteX4" fmla="*/ 0 w 4800600"/>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5143500">
                <a:moveTo>
                  <a:pt x="0" y="0"/>
                </a:moveTo>
                <a:lnTo>
                  <a:pt x="2399668" y="0"/>
                </a:lnTo>
                <a:lnTo>
                  <a:pt x="4800600" y="5143500"/>
                </a:lnTo>
                <a:lnTo>
                  <a:pt x="2399668" y="5143500"/>
                </a:lnTo>
                <a:lnTo>
                  <a:pt x="0" y="5143500"/>
                </a:lnTo>
                <a:close/>
              </a:path>
            </a:pathLst>
          </a:custGeom>
          <a:gradFill flip="none" rotWithShape="1">
            <a:gsLst>
              <a:gs pos="0">
                <a:schemeClr val="accent1">
                  <a:alpha val="76000"/>
                </a:schemeClr>
              </a:gs>
              <a:gs pos="100000">
                <a:schemeClr val="accent2"/>
              </a:gs>
            </a:gsLst>
            <a:lin ang="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508000" y="150285"/>
            <a:ext cx="5587999" cy="660511"/>
          </a:xfrm>
        </p:spPr>
        <p:txBody>
          <a:bodyPr>
            <a:noAutofit/>
          </a:bodyPr>
          <a:lstStyle/>
          <a:p>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OUR PRODUCT LINE</a:t>
            </a:r>
          </a:p>
        </p:txBody>
      </p:sp>
      <p:sp>
        <p:nvSpPr>
          <p:cNvPr id="14" name="Footer Text"/>
          <p:cNvSpPr txBox="1"/>
          <p:nvPr/>
        </p:nvSpPr>
        <p:spPr>
          <a:xfrm>
            <a:off x="8161868" y="4073340"/>
            <a:ext cx="3721100" cy="1477328"/>
          </a:xfrm>
          <a:prstGeom prst="rect">
            <a:avLst/>
          </a:prstGeom>
          <a:noFill/>
        </p:spPr>
        <p:txBody>
          <a:bodyPr wrap="square" lIns="0" tIns="0" rIns="0" bIns="0" rtlCol="0">
            <a:spAutoFit/>
          </a:bodyPr>
          <a:lstStyle/>
          <a:p>
            <a:pPr algn="r"/>
            <a:r>
              <a:rPr lang="en-US" sz="3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crystal clear, reliable voice channels ”</a:t>
            </a:r>
          </a:p>
        </p:txBody>
      </p:sp>
      <p:sp>
        <p:nvSpPr>
          <p:cNvPr id="16" name="Oval 15"/>
          <p:cNvSpPr/>
          <p:nvPr/>
        </p:nvSpPr>
        <p:spPr bwMode="auto">
          <a:xfrm>
            <a:off x="533400" y="890205"/>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23E350AF-4FAD-4C92-9AE2-AE208AC1E0CA}"/>
              </a:ext>
            </a:extLst>
          </p:cNvPr>
          <p:cNvSpPr txBox="1"/>
          <p:nvPr/>
        </p:nvSpPr>
        <p:spPr>
          <a:xfrm>
            <a:off x="1366850" y="1085677"/>
            <a:ext cx="1040670" cy="369332"/>
          </a:xfrm>
          <a:prstGeom prst="rect">
            <a:avLst/>
          </a:prstGeom>
          <a:noFill/>
        </p:spPr>
        <p:txBody>
          <a:bodyPr wrap="none" rtlCol="0">
            <a:spAutoFit/>
          </a:bodyPr>
          <a:lstStyle/>
          <a:p>
            <a:r>
              <a:rPr lang="en-US" b="1" dirty="0" smtClean="0">
                <a:solidFill>
                  <a:schemeClr val="tx1">
                    <a:lumMod val="85000"/>
                    <a:lumOff val="15000"/>
                  </a:schemeClr>
                </a:solidFill>
                <a:latin typeface="Cambria" panose="02040503050406030204" pitchFamily="18" charset="0"/>
                <a:ea typeface="Cambria" panose="02040503050406030204" pitchFamily="18" charset="0"/>
                <a:cs typeface="Mongolian Baiti" panose="03000500000000000000" pitchFamily="66" charset="0"/>
              </a:rPr>
              <a:t> </a:t>
            </a:r>
            <a:r>
              <a:rPr lang="en-US" b="1" dirty="0">
                <a:solidFill>
                  <a:schemeClr val="tx1">
                    <a:lumMod val="85000"/>
                    <a:lumOff val="15000"/>
                  </a:schemeClr>
                </a:solidFill>
                <a:latin typeface="Cambria" panose="02040503050406030204" pitchFamily="18" charset="0"/>
                <a:ea typeface="Cambria" panose="02040503050406030204" pitchFamily="18" charset="0"/>
                <a:cs typeface="Mongolian Baiti" panose="03000500000000000000" pitchFamily="66" charset="0"/>
              </a:rPr>
              <a:t>DIALER</a:t>
            </a:r>
          </a:p>
        </p:txBody>
      </p:sp>
      <p:sp>
        <p:nvSpPr>
          <p:cNvPr id="43" name="Oval 42">
            <a:extLst>
              <a:ext uri="{FF2B5EF4-FFF2-40B4-BE49-F238E27FC236}">
                <a16:creationId xmlns="" xmlns:a16="http://schemas.microsoft.com/office/drawing/2014/main" id="{6A67786B-8371-4EDA-9541-8CD8C7C7DB50}"/>
              </a:ext>
            </a:extLst>
          </p:cNvPr>
          <p:cNvSpPr/>
          <p:nvPr/>
        </p:nvSpPr>
        <p:spPr bwMode="auto">
          <a:xfrm>
            <a:off x="533400" y="1740608"/>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 xmlns:a16="http://schemas.microsoft.com/office/drawing/2014/main" id="{2BAFAB2F-4F1A-4F5E-9424-76820DDFCE75}"/>
              </a:ext>
            </a:extLst>
          </p:cNvPr>
          <p:cNvSpPr txBox="1"/>
          <p:nvPr/>
        </p:nvSpPr>
        <p:spPr>
          <a:xfrm>
            <a:off x="1366850" y="1844640"/>
            <a:ext cx="1868140" cy="369332"/>
          </a:xfrm>
          <a:prstGeom prst="rect">
            <a:avLst/>
          </a:prstGeom>
          <a:noFill/>
        </p:spPr>
        <p:txBody>
          <a:bodyPr wrap="none" rtlCol="0">
            <a:spAutoFit/>
          </a:bodyPr>
          <a:lstStyle/>
          <a:p>
            <a:r>
              <a:rPr lang="en-US" b="1" dirty="0" smtClean="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 </a:t>
            </a:r>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CRM SOLUTION</a:t>
            </a:r>
          </a:p>
        </p:txBody>
      </p:sp>
      <p:sp>
        <p:nvSpPr>
          <p:cNvPr id="48" name="Oval 47">
            <a:extLst>
              <a:ext uri="{FF2B5EF4-FFF2-40B4-BE49-F238E27FC236}">
                <a16:creationId xmlns="" xmlns:a16="http://schemas.microsoft.com/office/drawing/2014/main" id="{3672785F-38D6-4641-A14E-79B14CEA5F04}"/>
              </a:ext>
            </a:extLst>
          </p:cNvPr>
          <p:cNvSpPr/>
          <p:nvPr/>
        </p:nvSpPr>
        <p:spPr bwMode="auto">
          <a:xfrm>
            <a:off x="533400" y="2574431"/>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 xmlns:a16="http://schemas.microsoft.com/office/drawing/2014/main" id="{D3476C5C-A9EE-45AA-8F62-916E65DADCF7}"/>
              </a:ext>
            </a:extLst>
          </p:cNvPr>
          <p:cNvSpPr txBox="1"/>
          <p:nvPr/>
        </p:nvSpPr>
        <p:spPr>
          <a:xfrm>
            <a:off x="1366850" y="2708943"/>
            <a:ext cx="3844322" cy="369332"/>
          </a:xfrm>
          <a:prstGeom prst="rect">
            <a:avLst/>
          </a:prstGeom>
          <a:noFill/>
        </p:spPr>
        <p:txBody>
          <a:bodyPr wrap="none" rtlCol="0">
            <a:spAutoFit/>
          </a:bodyPr>
          <a:lstStyle/>
          <a:p>
            <a:r>
              <a:rPr lang="en-US" b="1" dirty="0" smtClean="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CRM </a:t>
            </a:r>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INTEGRATION (SMS &amp; EMAIL)</a:t>
            </a:r>
          </a:p>
        </p:txBody>
      </p:sp>
      <p:sp>
        <p:nvSpPr>
          <p:cNvPr id="53" name="Oval 52">
            <a:extLst>
              <a:ext uri="{FF2B5EF4-FFF2-40B4-BE49-F238E27FC236}">
                <a16:creationId xmlns="" xmlns:a16="http://schemas.microsoft.com/office/drawing/2014/main" id="{8FD32789-0DB6-425C-B7F5-074B957171CF}"/>
              </a:ext>
            </a:extLst>
          </p:cNvPr>
          <p:cNvSpPr/>
          <p:nvPr/>
        </p:nvSpPr>
        <p:spPr bwMode="auto">
          <a:xfrm>
            <a:off x="533400" y="3409594"/>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54">
            <a:extLst>
              <a:ext uri="{FF2B5EF4-FFF2-40B4-BE49-F238E27FC236}">
                <a16:creationId xmlns="" xmlns:a16="http://schemas.microsoft.com/office/drawing/2014/main" id="{1A811370-63AC-4547-AC72-41EA53407F33}"/>
              </a:ext>
            </a:extLst>
          </p:cNvPr>
          <p:cNvSpPr txBox="1"/>
          <p:nvPr/>
        </p:nvSpPr>
        <p:spPr>
          <a:xfrm>
            <a:off x="1382090" y="3513626"/>
            <a:ext cx="3585149" cy="369332"/>
          </a:xfrm>
          <a:prstGeom prst="rect">
            <a:avLst/>
          </a:prstGeom>
          <a:noFill/>
        </p:spPr>
        <p:txBody>
          <a:bodyPr wrap="none" rtlCol="0">
            <a:spAutoFit/>
          </a:bodyPr>
          <a:lstStyle/>
          <a:p>
            <a:r>
              <a:rPr lang="en-US" b="1" dirty="0" smtClean="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VOICE </a:t>
            </a:r>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(Automatic Voice Blaster)</a:t>
            </a:r>
          </a:p>
        </p:txBody>
      </p:sp>
      <p:pic>
        <p:nvPicPr>
          <p:cNvPr id="60" name="Graphic 59" descr="Presentation with pie chart">
            <a:extLst>
              <a:ext uri="{FF2B5EF4-FFF2-40B4-BE49-F238E27FC236}">
                <a16:creationId xmlns="" xmlns:a16="http://schemas.microsoft.com/office/drawing/2014/main" id="{3EC5C022-E732-4377-93C4-D0A9DFCF6189}"/>
              </a:ext>
            </a:extLst>
          </p:cNvPr>
          <p:cNvPicPr>
            <a:picLocks noChangeAspect="1"/>
          </p:cNvPicPr>
          <p:nvPr/>
        </p:nvPicPr>
        <p:blipFill>
          <a:blip r:embed="rId4" cstate="screen">
            <a:extLst>
              <a:ext uri="{28A0092B-C50C-407E-A947-70E740481C1C}">
                <a14:useLocalDpi xmlns="" xmlns:a14="http://schemas.microsoft.com/office/drawing/2010/main"/>
              </a:ext>
              <a:ext uri="{96DAC541-7B7A-43D3-8B79-37D633B846F1}">
                <asvg:svgBlip xmlns="" xmlns:asvg="http://schemas.microsoft.com/office/drawing/2016/SVG/main" r:embed="rId5"/>
              </a:ext>
            </a:extLst>
          </a:blip>
          <a:stretch>
            <a:fillRect/>
          </a:stretch>
        </p:blipFill>
        <p:spPr>
          <a:xfrm>
            <a:off x="687617" y="1907714"/>
            <a:ext cx="457200" cy="457200"/>
          </a:xfrm>
          <a:prstGeom prst="rect">
            <a:avLst/>
          </a:prstGeom>
        </p:spPr>
      </p:pic>
      <p:pic>
        <p:nvPicPr>
          <p:cNvPr id="62" name="Graphic 61" descr="Connections">
            <a:extLst>
              <a:ext uri="{FF2B5EF4-FFF2-40B4-BE49-F238E27FC236}">
                <a16:creationId xmlns="" xmlns:a16="http://schemas.microsoft.com/office/drawing/2014/main" id="{D07E34EC-D5F6-4244-9C0D-A19DA4A86F08}"/>
              </a:ext>
            </a:extLst>
          </p:cNvPr>
          <p:cNvPicPr>
            <a:picLocks noChangeAspect="1"/>
          </p:cNvPicPr>
          <p:nvPr/>
        </p:nvPicPr>
        <p:blipFill>
          <a:blip r:embed="rId6" cstate="screen">
            <a:extLst>
              <a:ext uri="{28A0092B-C50C-407E-A947-70E740481C1C}">
                <a14:useLocalDpi xmlns="" xmlns:a14="http://schemas.microsoft.com/office/drawing/2010/main"/>
              </a:ext>
              <a:ext uri="{96DAC541-7B7A-43D3-8B79-37D633B846F1}">
                <asvg:svgBlip xmlns="" xmlns:asvg="http://schemas.microsoft.com/office/drawing/2016/SVG/main" r:embed="rId7"/>
              </a:ext>
            </a:extLst>
          </a:blip>
          <a:stretch>
            <a:fillRect/>
          </a:stretch>
        </p:blipFill>
        <p:spPr>
          <a:xfrm>
            <a:off x="697847" y="2733751"/>
            <a:ext cx="457200" cy="457200"/>
          </a:xfrm>
          <a:prstGeom prst="rect">
            <a:avLst/>
          </a:prstGeom>
        </p:spPr>
      </p:pic>
      <p:sp>
        <p:nvSpPr>
          <p:cNvPr id="28" name="Oval 27">
            <a:extLst>
              <a:ext uri="{FF2B5EF4-FFF2-40B4-BE49-F238E27FC236}">
                <a16:creationId xmlns="" xmlns:a16="http://schemas.microsoft.com/office/drawing/2014/main" id="{AA3562A4-1D6F-4C9A-B3A5-2066FABED261}"/>
              </a:ext>
            </a:extLst>
          </p:cNvPr>
          <p:cNvSpPr/>
          <p:nvPr/>
        </p:nvSpPr>
        <p:spPr bwMode="auto">
          <a:xfrm>
            <a:off x="548640" y="5146954"/>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 xmlns:a16="http://schemas.microsoft.com/office/drawing/2014/main" id="{A96A8DAD-137C-42BC-B111-16C17A0B207D}"/>
              </a:ext>
            </a:extLst>
          </p:cNvPr>
          <p:cNvSpPr txBox="1"/>
          <p:nvPr/>
        </p:nvSpPr>
        <p:spPr>
          <a:xfrm>
            <a:off x="1397330" y="5250986"/>
            <a:ext cx="2202847" cy="369332"/>
          </a:xfrm>
          <a:prstGeom prst="rect">
            <a:avLst/>
          </a:prstGeom>
          <a:noFill/>
        </p:spPr>
        <p:txBody>
          <a:bodyPr wrap="none" rtlCol="0">
            <a:spAutoFit/>
          </a:bodyPr>
          <a:lstStyle/>
          <a:p>
            <a:r>
              <a:rPr lang="en-US" b="1" dirty="0" smtClean="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REPORTING </a:t>
            </a:r>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TOOLS</a:t>
            </a:r>
          </a:p>
        </p:txBody>
      </p:sp>
      <p:sp>
        <p:nvSpPr>
          <p:cNvPr id="31" name="Oval 30">
            <a:extLst>
              <a:ext uri="{FF2B5EF4-FFF2-40B4-BE49-F238E27FC236}">
                <a16:creationId xmlns="" xmlns:a16="http://schemas.microsoft.com/office/drawing/2014/main" id="{FB45AB3D-D2B3-4B5B-A04A-D691B76E0379}"/>
              </a:ext>
            </a:extLst>
          </p:cNvPr>
          <p:cNvSpPr/>
          <p:nvPr/>
        </p:nvSpPr>
        <p:spPr bwMode="auto">
          <a:xfrm>
            <a:off x="548640" y="5985154"/>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 xmlns:a16="http://schemas.microsoft.com/office/drawing/2014/main" id="{0368CCC0-B6F2-4DC8-8471-E4E0E5D2B74C}"/>
              </a:ext>
            </a:extLst>
          </p:cNvPr>
          <p:cNvSpPr txBox="1"/>
          <p:nvPr/>
        </p:nvSpPr>
        <p:spPr>
          <a:xfrm>
            <a:off x="1382090" y="6104426"/>
            <a:ext cx="3626249" cy="369332"/>
          </a:xfrm>
          <a:prstGeom prst="rect">
            <a:avLst/>
          </a:prstGeom>
          <a:noFill/>
        </p:spPr>
        <p:txBody>
          <a:bodyPr wrap="none" rtlCol="0">
            <a:spAutoFit/>
          </a:bodyPr>
          <a:lstStyle/>
          <a:p>
            <a:r>
              <a:rPr lang="en-US" b="1" dirty="0" smtClean="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OMNI-CHANNEL </a:t>
            </a:r>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&amp; AUTOMATION</a:t>
            </a:r>
          </a:p>
        </p:txBody>
      </p:sp>
      <p:pic>
        <p:nvPicPr>
          <p:cNvPr id="33" name="Graphic 32" descr="Statistics">
            <a:extLst>
              <a:ext uri="{FF2B5EF4-FFF2-40B4-BE49-F238E27FC236}">
                <a16:creationId xmlns="" xmlns:a16="http://schemas.microsoft.com/office/drawing/2014/main" id="{AF40EBDB-91A9-4CB2-8FAF-D5A99B465DDB}"/>
              </a:ext>
            </a:extLst>
          </p:cNvPr>
          <p:cNvPicPr>
            <a:picLocks noChangeAspect="1"/>
          </p:cNvPicPr>
          <p:nvPr/>
        </p:nvPicPr>
        <p:blipFill>
          <a:blip r:embed="rId8" cstate="screen">
            <a:extLst>
              <a:ext uri="{28A0092B-C50C-407E-A947-70E740481C1C}">
                <a14:useLocalDpi xmlns="" xmlns:a14="http://schemas.microsoft.com/office/drawing/2010/main"/>
              </a:ext>
              <a:ext uri="{96DAC541-7B7A-43D3-8B79-37D633B846F1}">
                <asvg:svgBlip xmlns="" xmlns:asvg="http://schemas.microsoft.com/office/drawing/2016/SVG/main" r:embed="rId9"/>
              </a:ext>
            </a:extLst>
          </a:blip>
          <a:stretch>
            <a:fillRect/>
          </a:stretch>
        </p:blipFill>
        <p:spPr>
          <a:xfrm>
            <a:off x="694768" y="6124131"/>
            <a:ext cx="457200" cy="457200"/>
          </a:xfrm>
          <a:prstGeom prst="rect">
            <a:avLst/>
          </a:prstGeom>
        </p:spPr>
      </p:pic>
      <p:pic>
        <p:nvPicPr>
          <p:cNvPr id="3" name="Graphic 2" descr="Speaker Phone">
            <a:extLst>
              <a:ext uri="{FF2B5EF4-FFF2-40B4-BE49-F238E27FC236}">
                <a16:creationId xmlns="" xmlns:a16="http://schemas.microsoft.com/office/drawing/2014/main" id="{EE052B39-308F-408C-ABC2-7633ABD6714C}"/>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tretch>
            <a:fillRect/>
          </a:stretch>
        </p:blipFill>
        <p:spPr>
          <a:xfrm>
            <a:off x="611417" y="995877"/>
            <a:ext cx="579120" cy="579120"/>
          </a:xfrm>
          <a:prstGeom prst="rect">
            <a:avLst/>
          </a:prstGeom>
        </p:spPr>
      </p:pic>
      <p:pic>
        <p:nvPicPr>
          <p:cNvPr id="18" name="Graphic 17" descr="Document">
            <a:extLst>
              <a:ext uri="{FF2B5EF4-FFF2-40B4-BE49-F238E27FC236}">
                <a16:creationId xmlns="" xmlns:a16="http://schemas.microsoft.com/office/drawing/2014/main" id="{CB136FD5-5A92-492E-8BE8-34B82EDEECFC}"/>
              </a:ext>
            </a:extLst>
          </p:cNvPr>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tretch>
            <a:fillRect/>
          </a:stretch>
        </p:blipFill>
        <p:spPr>
          <a:xfrm>
            <a:off x="678043" y="5269102"/>
            <a:ext cx="523694" cy="523694"/>
          </a:xfrm>
          <a:prstGeom prst="rect">
            <a:avLst/>
          </a:prstGeom>
        </p:spPr>
      </p:pic>
      <p:sp>
        <p:nvSpPr>
          <p:cNvPr id="26" name="Oval 25">
            <a:extLst>
              <a:ext uri="{FF2B5EF4-FFF2-40B4-BE49-F238E27FC236}">
                <a16:creationId xmlns="" xmlns:a16="http://schemas.microsoft.com/office/drawing/2014/main" id="{113C1DAC-14E7-4CD5-AFA1-0FE2768F224C}"/>
              </a:ext>
            </a:extLst>
          </p:cNvPr>
          <p:cNvSpPr/>
          <p:nvPr/>
        </p:nvSpPr>
        <p:spPr bwMode="auto">
          <a:xfrm>
            <a:off x="563880" y="4278274"/>
            <a:ext cx="735155" cy="735155"/>
          </a:xfrm>
          <a:prstGeom prst="ellipse">
            <a:avLst/>
          </a:prstGeom>
          <a:gradFill flip="none" rotWithShape="1">
            <a:gsLst>
              <a:gs pos="0">
                <a:schemeClr val="accent1"/>
              </a:gs>
              <a:gs pos="100000">
                <a:schemeClr val="accent2"/>
              </a:gs>
            </a:gsLst>
            <a:lin ang="189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 xmlns:a16="http://schemas.microsoft.com/office/drawing/2014/main" id="{37B2D700-07D7-4F90-B075-76AC30700602}"/>
              </a:ext>
            </a:extLst>
          </p:cNvPr>
          <p:cNvSpPr txBox="1"/>
          <p:nvPr/>
        </p:nvSpPr>
        <p:spPr>
          <a:xfrm>
            <a:off x="1412570" y="4382306"/>
            <a:ext cx="2643352" cy="369332"/>
          </a:xfrm>
          <a:prstGeom prst="rect">
            <a:avLst/>
          </a:prstGeom>
          <a:noFill/>
        </p:spPr>
        <p:txBody>
          <a:bodyPr wrap="none" rtlCol="0">
            <a:spAutoFit/>
          </a:bodyPr>
          <a:lstStyle/>
          <a:p>
            <a:r>
              <a:rPr lang="en-US" b="1" dirty="0" smtClean="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VOICE </a:t>
            </a:r>
            <a:r>
              <a:rPr lang="en-US" b="1" dirty="0">
                <a:solidFill>
                  <a:schemeClr val="tx1">
                    <a:lumMod val="85000"/>
                    <a:lumOff val="15000"/>
                  </a:schemeClr>
                </a:solidFill>
                <a:latin typeface="Cambria" panose="02040503050406030204" pitchFamily="18" charset="0"/>
                <a:ea typeface="Cambria" panose="02040503050406030204" pitchFamily="18" charset="0"/>
                <a:cs typeface="Open Sans" panose="020B0606030504020204" pitchFamily="34" charset="0"/>
              </a:rPr>
              <a:t>LOGGER SYSTEM</a:t>
            </a:r>
          </a:p>
        </p:txBody>
      </p:sp>
      <p:pic>
        <p:nvPicPr>
          <p:cNvPr id="30" name="Graphic 29" descr="Voice">
            <a:extLst>
              <a:ext uri="{FF2B5EF4-FFF2-40B4-BE49-F238E27FC236}">
                <a16:creationId xmlns="" xmlns:a16="http://schemas.microsoft.com/office/drawing/2014/main" id="{1A4CA176-EBFE-4B66-8370-D74B43819904}"/>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 xmlns:asvg="http://schemas.microsoft.com/office/drawing/2016/SVG/main" r:embed="rId16"/>
              </a:ext>
            </a:extLst>
          </a:blip>
          <a:stretch>
            <a:fillRect/>
          </a:stretch>
        </p:blipFill>
        <p:spPr>
          <a:xfrm>
            <a:off x="700483" y="4398234"/>
            <a:ext cx="515890" cy="515890"/>
          </a:xfrm>
          <a:prstGeom prst="rect">
            <a:avLst/>
          </a:prstGeom>
        </p:spPr>
      </p:pic>
      <p:pic>
        <p:nvPicPr>
          <p:cNvPr id="5" name="Graphic 4" descr="Radio microphone">
            <a:extLst>
              <a:ext uri="{FF2B5EF4-FFF2-40B4-BE49-F238E27FC236}">
                <a16:creationId xmlns="" xmlns:a16="http://schemas.microsoft.com/office/drawing/2014/main" id="{2C3DC36C-DD48-4E82-B6CC-DEFC90297B66}"/>
              </a:ext>
            </a:extLst>
          </p:cNvPr>
          <p:cNvPicPr>
            <a:picLocks noChangeAspect="1"/>
          </p:cNvPicPr>
          <p:nvPr/>
        </p:nvPicPr>
        <p:blipFill>
          <a:blip r:embed="rId17" cstate="print">
            <a:extLst>
              <a:ext uri="{28A0092B-C50C-407E-A947-70E740481C1C}">
                <a14:useLocalDpi xmlns="" xmlns:a14="http://schemas.microsoft.com/office/drawing/2010/main" val="0"/>
              </a:ext>
              <a:ext uri="{96DAC541-7B7A-43D3-8B79-37D633B846F1}">
                <asvg:svgBlip xmlns="" xmlns:asvg="http://schemas.microsoft.com/office/drawing/2016/SVG/main" r:embed="rId18"/>
              </a:ext>
            </a:extLst>
          </a:blip>
          <a:stretch>
            <a:fillRect/>
          </a:stretch>
        </p:blipFill>
        <p:spPr>
          <a:xfrm>
            <a:off x="672377" y="3522987"/>
            <a:ext cx="457199" cy="457199"/>
          </a:xfrm>
          <a:prstGeom prst="rect">
            <a:avLst/>
          </a:prstGeom>
        </p:spPr>
      </p:pic>
    </p:spTree>
    <p:extLst>
      <p:ext uri="{BB962C8B-B14F-4D97-AF65-F5344CB8AC3E}">
        <p14:creationId xmlns="" xmlns:p14="http://schemas.microsoft.com/office/powerpoint/2010/main" val="3343477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21" name="Rectangle 20"/>
          <p:cNvSpPr/>
          <p:nvPr/>
        </p:nvSpPr>
        <p:spPr bwMode="auto">
          <a:xfrm rot="16200000">
            <a:off x="-1142999" y="1142997"/>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DIALER</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661257"/>
            <a:ext cx="7232196" cy="309315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2000" b="1" dirty="0">
                <a:latin typeface="Verdana" panose="020B0604030504040204" pitchFamily="34" charset="0"/>
                <a:ea typeface="Verdana" panose="020B0604030504040204" pitchFamily="34" charset="0"/>
                <a:cs typeface="Arial" panose="020B0604020202020204" pitchFamily="34" charset="0"/>
              </a:rPr>
              <a:t>Inbound Call Dialer</a:t>
            </a:r>
          </a:p>
          <a:p>
            <a:pPr algn="just">
              <a:lnSpc>
                <a:spcPct val="150000"/>
              </a:lnSpc>
              <a:tabLst>
                <a:tab pos="288925" algn="l"/>
              </a:tabLst>
            </a:pPr>
            <a:r>
              <a:rPr lang="en-US" dirty="0">
                <a:latin typeface="Verdana" panose="020B0604030504040204" pitchFamily="34" charset="0"/>
                <a:ea typeface="Verdana" panose="020B0604030504040204" pitchFamily="34" charset="0"/>
                <a:cs typeface="Arial" panose="020B0604020202020204" pitchFamily="34" charset="0"/>
              </a:rPr>
              <a:t>	</a:t>
            </a:r>
            <a:r>
              <a:rPr lang="en-US" dirty="0" smtClean="0">
                <a:latin typeface="Verdana" panose="020B0604030504040204" pitchFamily="34" charset="0"/>
                <a:ea typeface="Verdana" panose="020B0604030504040204" pitchFamily="34" charset="0"/>
                <a:cs typeface="Arial" panose="020B0604020202020204" pitchFamily="34" charset="0"/>
              </a:rPr>
              <a:t>Our Voice </a:t>
            </a:r>
            <a:r>
              <a:rPr lang="en-US" dirty="0">
                <a:latin typeface="Verdana" panose="020B0604030504040204" pitchFamily="34" charset="0"/>
                <a:ea typeface="Verdana" panose="020B0604030504040204" pitchFamily="34" charset="0"/>
                <a:cs typeface="Arial" panose="020B0604020202020204" pitchFamily="34" charset="0"/>
              </a:rPr>
              <a:t>Platform comes complete with ACD,</a:t>
            </a:r>
          </a:p>
          <a:p>
            <a:pPr algn="just">
              <a:lnSpc>
                <a:spcPct val="150000"/>
              </a:lnSpc>
              <a:tabLst>
                <a:tab pos="288925" algn="l"/>
              </a:tabLst>
            </a:pPr>
            <a:r>
              <a:rPr lang="en-US" dirty="0">
                <a:latin typeface="Verdana" panose="020B0604030504040204" pitchFamily="34" charset="0"/>
                <a:ea typeface="Verdana" panose="020B0604030504040204" pitchFamily="34" charset="0"/>
                <a:cs typeface="Arial" panose="020B0604020202020204" pitchFamily="34" charset="0"/>
              </a:rPr>
              <a:t>	IVR, Voice Recording, Quality Monitoring</a:t>
            </a:r>
          </a:p>
          <a:p>
            <a:pPr algn="just">
              <a:lnSpc>
                <a:spcPct val="150000"/>
              </a:lnSpc>
              <a:tabLst>
                <a:tab pos="288925" algn="l"/>
              </a:tabLst>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lgn="just">
              <a:lnSpc>
                <a:spcPct val="150000"/>
              </a:lnSpc>
              <a:buFont typeface="Wingdings" panose="05000000000000000000" pitchFamily="2" charset="2"/>
              <a:buChar char="v"/>
            </a:pPr>
            <a:r>
              <a:rPr lang="en-US" sz="2000" b="1" dirty="0">
                <a:latin typeface="Verdana" panose="020B0604030504040204" pitchFamily="34" charset="0"/>
                <a:ea typeface="Verdana" panose="020B0604030504040204" pitchFamily="34" charset="0"/>
                <a:cs typeface="Arial" panose="020B0604020202020204" pitchFamily="34" charset="0"/>
              </a:rPr>
              <a:t>Outbound Call Dialer</a:t>
            </a:r>
          </a:p>
          <a:p>
            <a:pPr algn="just">
              <a:lnSpc>
                <a:spcPct val="150000"/>
              </a:lnSpc>
              <a:tabLst>
                <a:tab pos="288925" algn="l"/>
              </a:tabLst>
            </a:pPr>
            <a:r>
              <a:rPr lang="en-US" dirty="0">
                <a:latin typeface="Verdana" panose="020B0604030504040204" pitchFamily="34" charset="0"/>
                <a:ea typeface="Verdana" panose="020B0604030504040204" pitchFamily="34" charset="0"/>
                <a:cs typeface="Arial" panose="020B0604020202020204" pitchFamily="34" charset="0"/>
              </a:rPr>
              <a:t>	</a:t>
            </a:r>
            <a:r>
              <a:rPr lang="en-US" dirty="0" smtClean="0">
                <a:latin typeface="Verdana" panose="020B0604030504040204" pitchFamily="34" charset="0"/>
                <a:ea typeface="Verdana" panose="020B0604030504040204" pitchFamily="34" charset="0"/>
                <a:cs typeface="Arial" panose="020B0604020202020204" pitchFamily="34" charset="0"/>
              </a:rPr>
              <a:t>Our platform </a:t>
            </a:r>
            <a:r>
              <a:rPr lang="en-US" dirty="0">
                <a:latin typeface="Verdana" panose="020B0604030504040204" pitchFamily="34" charset="0"/>
                <a:ea typeface="Verdana" panose="020B0604030504040204" pitchFamily="34" charset="0"/>
                <a:cs typeface="Arial" panose="020B0604020202020204" pitchFamily="34" charset="0"/>
              </a:rPr>
              <a:t>allows users to enjoy all the benefits of 	predictive dialing without any of the associated risks</a:t>
            </a:r>
          </a:p>
        </p:txBody>
      </p:sp>
    </p:spTree>
    <p:extLst>
      <p:ext uri="{BB962C8B-B14F-4D97-AF65-F5344CB8AC3E}">
        <p14:creationId xmlns="" xmlns:p14="http://schemas.microsoft.com/office/powerpoint/2010/main" val="202539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4572000" cy="6858000"/>
          </a:xfrm>
        </p:spPr>
      </p:pic>
      <p:sp>
        <p:nvSpPr>
          <p:cNvPr id="21" name="Rectangle 20"/>
          <p:cNvSpPr/>
          <p:nvPr/>
        </p:nvSpPr>
        <p:spPr bwMode="auto">
          <a:xfrm rot="16200000">
            <a:off x="-1142999" y="1142998"/>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CRM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SOLUTION</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661257"/>
            <a:ext cx="7232196" cy="2453813"/>
          </a:xfrm>
          <a:prstGeom prst="rect">
            <a:avLst/>
          </a:prstGeom>
        </p:spPr>
        <p:txBody>
          <a:bodyPr wrap="square">
            <a:spAutoFit/>
          </a:bodyPr>
          <a:lstStyle/>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Automatic CRM popup on phone calls</a:t>
            </a:r>
          </a:p>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Agent performance tracking</a:t>
            </a:r>
          </a:p>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Schedule follow up calls, and trigger text messages</a:t>
            </a:r>
          </a:p>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Complete customer history records</a:t>
            </a:r>
          </a:p>
        </p:txBody>
      </p:sp>
    </p:spTree>
    <p:extLst>
      <p:ext uri="{BB962C8B-B14F-4D97-AF65-F5344CB8AC3E}">
        <p14:creationId xmlns="" xmlns:p14="http://schemas.microsoft.com/office/powerpoint/2010/main" val="149613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4572000" cy="6858000"/>
          </a:xfrm>
        </p:spPr>
      </p:pic>
      <p:sp>
        <p:nvSpPr>
          <p:cNvPr id="21" name="Rectangle 20"/>
          <p:cNvSpPr/>
          <p:nvPr/>
        </p:nvSpPr>
        <p:spPr bwMode="auto">
          <a:xfrm rot="16200000">
            <a:off x="-1143002" y="1142998"/>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CRM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INTEGRATION</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661257"/>
            <a:ext cx="7232196" cy="3684920"/>
          </a:xfrm>
          <a:prstGeom prst="rect">
            <a:avLst/>
          </a:prstGeom>
        </p:spPr>
        <p:txBody>
          <a:bodyPr wrap="square">
            <a:spAutoFit/>
          </a:bodyPr>
          <a:lstStyle/>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Seamless integration with apps like Email, SMS, ERP, etc. with the CRM Panel</a:t>
            </a:r>
          </a:p>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Integration with the phone system</a:t>
            </a:r>
          </a:p>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Availability of Dialer &amp; CRM with REST APIs</a:t>
            </a:r>
          </a:p>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Business Intelligence, Reports and Dashboards</a:t>
            </a:r>
          </a:p>
          <a:p>
            <a:pPr marL="285750" indent="-285750" algn="just">
              <a:lnSpc>
                <a:spcPct val="200000"/>
              </a:lnSpc>
              <a:buFont typeface="Wingdings" panose="05000000000000000000" pitchFamily="2" charset="2"/>
              <a:buChar char="v"/>
            </a:pPr>
            <a:r>
              <a:rPr lang="en-US" sz="2000" dirty="0">
                <a:latin typeface="Verdana" panose="020B0604030504040204" pitchFamily="34" charset="0"/>
                <a:ea typeface="Verdana" panose="020B0604030504040204" pitchFamily="34" charset="0"/>
              </a:rPr>
              <a:t>Seamless Integration with the existing ERP system</a:t>
            </a:r>
            <a:endParaRPr lang="en-US" sz="24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 xmlns:p14="http://schemas.microsoft.com/office/powerpoint/2010/main" val="234522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0"/>
            <a:ext cx="4572000" cy="6858000"/>
          </a:xfrm>
        </p:spPr>
      </p:pic>
      <p:sp>
        <p:nvSpPr>
          <p:cNvPr id="21" name="Rectangle 20"/>
          <p:cNvSpPr/>
          <p:nvPr/>
        </p:nvSpPr>
        <p:spPr bwMode="auto">
          <a:xfrm rot="16200000">
            <a:off x="-1143002" y="1142998"/>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VOICE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Mongolian Baiti" panose="03000500000000000000" pitchFamily="66" charset="0"/>
              </a:rPr>
              <a:t>TOOLS</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661257"/>
            <a:ext cx="7232196" cy="4093428"/>
          </a:xfrm>
          <a:prstGeom prst="rect">
            <a:avLst/>
          </a:prstGeom>
        </p:spPr>
        <p:txBody>
          <a:bodyPr wrap="square">
            <a:spAutoFit/>
          </a:bodyPr>
          <a:lstStyle/>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Automatic Voice Blaster, Voice Broadcasting, Voice Blast with Interactive Voice Response (IVR) </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Advanced call center telephony at a fraction of the cost</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Deployed anywhere, SIP or ISDN, using any phones</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Active blending – effective fine tuning of our SLAs</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Real-time and historical tracking and reporting of agent performance along with recording, monitoring &amp; much more</a:t>
            </a:r>
          </a:p>
        </p:txBody>
      </p:sp>
    </p:spTree>
    <p:extLst>
      <p:ext uri="{BB962C8B-B14F-4D97-AF65-F5344CB8AC3E}">
        <p14:creationId xmlns="" xmlns:p14="http://schemas.microsoft.com/office/powerpoint/2010/main" val="2150516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FE08B655-21EE-454D-B35E-C7D132F870C0}"/>
              </a:ext>
            </a:extLst>
          </p:cNvPr>
          <p:cNvPicPr>
            <a:picLocks noGrp="1" noChangeAspect="1"/>
          </p:cNvPicPr>
          <p:nvPr>
            <p:ph type="pic" sz="quarter" idx="10"/>
          </p:nvPr>
        </p:nvPicPr>
        <p:blipFill>
          <a:blip r:embed="rId3">
            <a:extLst>
              <a:ext uri="{28A0092B-C50C-407E-A947-70E740481C1C}">
                <a14:useLocalDpi xmlns="" xmlns:a14="http://schemas.microsoft.com/office/drawing/2010/main" val="0"/>
              </a:ext>
            </a:extLst>
          </a:blip>
          <a:stretch>
            <a:fillRect/>
          </a:stretch>
        </p:blipFill>
        <p:spPr>
          <a:xfrm>
            <a:off x="0" y="-2"/>
            <a:ext cx="4572000" cy="6858000"/>
          </a:xfrm>
        </p:spPr>
      </p:pic>
      <p:sp>
        <p:nvSpPr>
          <p:cNvPr id="21" name="Rectangle 20"/>
          <p:cNvSpPr/>
          <p:nvPr/>
        </p:nvSpPr>
        <p:spPr bwMode="auto">
          <a:xfrm rot="16200000">
            <a:off x="-1143002" y="1142996"/>
            <a:ext cx="6858001" cy="4572003"/>
          </a:xfrm>
          <a:prstGeom prst="rect">
            <a:avLst/>
          </a:prstGeom>
          <a:gradFill>
            <a:gsLst>
              <a:gs pos="0">
                <a:schemeClr val="accent1">
                  <a:alpha val="67000"/>
                </a:schemeClr>
              </a:gs>
              <a:gs pos="100000">
                <a:schemeClr val="accent2">
                  <a:alpha val="27000"/>
                </a:schemeClr>
              </a:gs>
            </a:gsLst>
            <a:lin ang="18900000" scaled="1"/>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idx="4294967295"/>
          </p:nvPr>
        </p:nvSpPr>
        <p:spPr>
          <a:xfrm>
            <a:off x="4876801" y="455085"/>
            <a:ext cx="6827519" cy="660511"/>
          </a:xfrm>
        </p:spPr>
        <p:txBody>
          <a:bodyPr vert="horz" lIns="91440" tIns="45720" rIns="91440" bIns="45720" rtlCol="0" anchor="ctr">
            <a:noAutofit/>
          </a:bodyPr>
          <a:lstStyle/>
          <a:p>
            <a:pPr algn="ctr"/>
            <a:r>
              <a:rPr lang="en-US" sz="3200" dirty="0" smtClean="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VOICE   </a:t>
            </a:r>
            <a:r>
              <a:rPr lang="en-US" sz="3200" dirty="0">
                <a:solidFill>
                  <a:schemeClr val="tx1">
                    <a:lumMod val="85000"/>
                    <a:lumOff val="15000"/>
                  </a:schemeClr>
                </a:solidFill>
                <a:latin typeface="Cambria Math" panose="02040503050406030204" pitchFamily="18" charset="0"/>
                <a:ea typeface="Cambria Math" panose="02040503050406030204" pitchFamily="18" charset="0"/>
                <a:cs typeface="Open Sans" panose="020B0606030504020204" pitchFamily="34" charset="0"/>
              </a:rPr>
              <a:t>LOGGER SYSTEM</a:t>
            </a:r>
          </a:p>
        </p:txBody>
      </p:sp>
      <p:sp>
        <p:nvSpPr>
          <p:cNvPr id="36" name="Rectangle 35">
            <a:extLst>
              <a:ext uri="{FF2B5EF4-FFF2-40B4-BE49-F238E27FC236}">
                <a16:creationId xmlns="" xmlns:a16="http://schemas.microsoft.com/office/drawing/2014/main" id="{8B6A645E-EC89-4934-A3ED-88A6951CECF7}"/>
              </a:ext>
            </a:extLst>
          </p:cNvPr>
          <p:cNvSpPr/>
          <p:nvPr/>
        </p:nvSpPr>
        <p:spPr>
          <a:xfrm>
            <a:off x="4776924" y="1204057"/>
            <a:ext cx="7232196" cy="5324535"/>
          </a:xfrm>
          <a:prstGeom prst="rect">
            <a:avLst/>
          </a:prstGeom>
        </p:spPr>
        <p:txBody>
          <a:bodyPr wrap="square">
            <a:spAutoFit/>
          </a:bodyPr>
          <a:lstStyle/>
          <a:p>
            <a:pPr algn="just"/>
            <a:r>
              <a:rPr lang="en-US" sz="2000" dirty="0">
                <a:latin typeface="Verdana" panose="020B0604030504040204" pitchFamily="34" charset="0"/>
                <a:ea typeface="Verdana" panose="020B0604030504040204" pitchFamily="34" charset="0"/>
              </a:rPr>
              <a:t>Our Voice Logger will record the call, store them in voice logger server and use the data for better logging purpose. Special Features:</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keeping track of all your customer interactions i.e. call recordings, &amp; reports</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Quality Analysis &amp; call audit purpose</a:t>
            </a:r>
          </a:p>
          <a:p>
            <a:pPr algn="just"/>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Enterprise architecture with multi channel recording with T1/E1, Analog, IP and Mobile</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Interoperable with any PBX and IP PBX</a:t>
            </a:r>
          </a:p>
          <a:p>
            <a:pPr marL="285750" indent="-285750" algn="just">
              <a:buFont typeface="Wingdings" panose="05000000000000000000" pitchFamily="2" charset="2"/>
              <a:buChar char="v"/>
            </a:pPr>
            <a:endParaRPr lang="en-US" sz="20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2000" dirty="0">
                <a:latin typeface="Verdana" panose="020B0604030504040204" pitchFamily="34" charset="0"/>
                <a:ea typeface="Verdana" panose="020B0604030504040204" pitchFamily="34" charset="0"/>
              </a:rPr>
              <a:t>Search and download files based on date, time, source, destination, quality rating and duration</a:t>
            </a:r>
          </a:p>
          <a:p>
            <a:pPr algn="just"/>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 xmlns:p14="http://schemas.microsoft.com/office/powerpoint/2010/main" val="122660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30016-management-powerpoint-template-1">
  <a:themeElements>
    <a:clrScheme name="test">
      <a:dk1>
        <a:sysClr val="windowText" lastClr="000000"/>
      </a:dk1>
      <a:lt1>
        <a:sysClr val="window" lastClr="FFFFFF"/>
      </a:lt1>
      <a:dk2>
        <a:srgbClr val="44546A"/>
      </a:dk2>
      <a:lt2>
        <a:srgbClr val="E7E6E6"/>
      </a:lt2>
      <a:accent1>
        <a:srgbClr val="7030A0"/>
      </a:accent1>
      <a:accent2>
        <a:srgbClr val="00B0F0"/>
      </a:accent2>
      <a:accent3>
        <a:srgbClr val="7030A0"/>
      </a:accent3>
      <a:accent4>
        <a:srgbClr val="00B0F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1807</Words>
  <Application>Microsoft Macintosh PowerPoint</Application>
  <PresentationFormat>Custom</PresentationFormat>
  <Paragraphs>342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30016-management-powerpoint-template-1</vt:lpstr>
      <vt:lpstr>Slide 1</vt:lpstr>
      <vt:lpstr>Slide 2</vt:lpstr>
      <vt:lpstr>AN INTEGRATED SOLUTION</vt:lpstr>
      <vt:lpstr>OUR PRODUCT LINE</vt:lpstr>
      <vt:lpstr> DIALER</vt:lpstr>
      <vt:lpstr>CRM SOLUTION</vt:lpstr>
      <vt:lpstr>CRM INTEGRATION</vt:lpstr>
      <vt:lpstr>VOICE TOOLS</vt:lpstr>
      <vt:lpstr>VOICE   LOGGER SYSTEM</vt:lpstr>
      <vt:lpstr>REPORTING TOOLS</vt:lpstr>
      <vt:lpstr>OMNI CHANNEL &amp; AUTOMATION</vt:lpstr>
      <vt:lpstr>Slide 12</vt:lpstr>
      <vt:lpstr>AI &amp; AUTOMATION</vt:lpstr>
      <vt:lpstr>Voicebot</vt:lpstr>
      <vt:lpstr>Benefits of Voicebot</vt:lpstr>
      <vt:lpstr>Voicebot Use cases</vt:lpstr>
      <vt:lpstr>Chatbot</vt:lpstr>
      <vt:lpstr>Benefits of Chatbot</vt:lpstr>
      <vt:lpstr>Chatbot Use Cases</vt:lpstr>
      <vt:lpstr>Missed Call Solution</vt:lpstr>
      <vt:lpstr>Benefits of Missed Call Solution</vt:lpstr>
      <vt:lpstr>Missed Call Solution Use Cases</vt:lpstr>
      <vt:lpstr>WhatsApp Interactive Messages</vt:lpstr>
      <vt:lpstr>WhatsApp Interactive Messages Templates</vt:lpstr>
      <vt:lpstr>WhatsApp Interactive Messages Templates</vt:lpstr>
      <vt:lpstr>Slide 26</vt:lpstr>
      <vt:lpstr>OUR SOLUTIONS</vt:lpstr>
      <vt:lpstr>INDUSTRY BASED SOLUTION</vt:lpstr>
      <vt:lpstr>FUNCTION BASED SOLUTION</vt:lpstr>
      <vt:lpstr>WORK FROM HOME SOLUTION</vt:lpstr>
      <vt:lpstr>Slide 31</vt:lpstr>
      <vt:lpstr>Why choose Us?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30016-management-powerpoint-template-1</dc:title>
  <dc:creator>TOSS</dc:creator>
  <cp:lastModifiedBy>USER</cp:lastModifiedBy>
  <cp:revision>197</cp:revision>
  <dcterms:created xsi:type="dcterms:W3CDTF">2020-03-31T09:48:11Z</dcterms:created>
  <dcterms:modified xsi:type="dcterms:W3CDTF">2023-06-24T06:20:31Z</dcterms:modified>
</cp:coreProperties>
</file>