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</p:sldIdLst>
  <p:sldSz cx="9906000" cy="6858000" type="A4"/>
  <p:notesSz cx="6858000" cy="9144000"/>
  <p:defaultTextStyle>
    <a:defPPr>
      <a:defRPr lang="en-US"/>
    </a:defPPr>
    <a:lvl1pPr marL="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914070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18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152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50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106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4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2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7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37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533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9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508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89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9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2" y="987429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916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2" y="987429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49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6239B-682E-4DE7-A1B0-FEA1622DE54E}" type="datetimeFigureOut">
              <a:rPr lang="en-AU" smtClean="0"/>
              <a:t>16/03/2022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19E4-6BA4-4F67-93F1-48429B0CBD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12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906000" cy="1121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4201626" y="276870"/>
            <a:ext cx="1684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chemeClr val="tx2"/>
                </a:solidFill>
              </a:rPr>
              <a:t>Project Title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89878"/>
              </p:ext>
            </p:extLst>
          </p:nvPr>
        </p:nvGraphicFramePr>
        <p:xfrm>
          <a:off x="250420" y="208765"/>
          <a:ext cx="3038168" cy="825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Sponsor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Lead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Team Members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99614" y="20209"/>
          <a:ext cx="3007761" cy="101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286">
                <a:tc gridSpan="4">
                  <a:txBody>
                    <a:bodyPr/>
                    <a:lstStyle/>
                    <a:p>
                      <a:pPr algn="ctr"/>
                      <a:r>
                        <a:rPr lang="en-A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Milestone</a:t>
                      </a:r>
                      <a:r>
                        <a:rPr lang="en-AU" sz="11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List</a:t>
                      </a:r>
                      <a:endParaRPr lang="en-AU" sz="7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</a:t>
                      </a:r>
                      <a:r>
                        <a:rPr lang="en-AU" sz="800" baseline="30000" dirty="0"/>
                        <a:t>st</a:t>
                      </a:r>
                      <a:r>
                        <a:rPr lang="en-AU" sz="800" dirty="0"/>
                        <a:t>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Report</a:t>
                      </a:r>
                      <a:r>
                        <a:rPr lang="en-AU" sz="800" b="0" baseline="0" dirty="0">
                          <a:solidFill>
                            <a:schemeClr val="bg1"/>
                          </a:solidFill>
                        </a:rPr>
                        <a:t> Out</a:t>
                      </a:r>
                      <a:endParaRPr lang="en-AU" sz="800" b="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8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2" y="1252332"/>
            <a:ext cx="3151391" cy="26609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1: Define the Problem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Problem statement:</a:t>
            </a:r>
          </a:p>
          <a:p>
            <a:pPr marL="176213"/>
            <a:r>
              <a:rPr lang="en-AU" sz="1200" dirty="0">
                <a:solidFill>
                  <a:schemeClr val="tx1"/>
                </a:solidFill>
              </a:rPr>
              <a:t>Make it measurable, based on the gap between the current standard and the expected results.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Base it on improving the Customer Driven Metrics (Quality, Delivery, or Cost), or reducing the Eight Wastes (Defects, Overburden, Waiting, Non-effective use of people, Transport, Inventory, Motion, Excessive processing).</a:t>
            </a:r>
          </a:p>
          <a:p>
            <a:pPr lvl="1"/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2" y="4053841"/>
            <a:ext cx="3486005" cy="2610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2: Grasp the Current Situation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Go to the Gemba, hold Kaizen meetings and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SIPOCs,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Value Stream Maps,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Swim Lane Flow Charts,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Root Cause Analysis with a Fishbone Diagram and the Five Whys,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Pareto Charts.</a:t>
            </a:r>
          </a:p>
          <a:p>
            <a:pPr lvl="1"/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261975"/>
            <a:ext cx="3223260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3: Plan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Root Causes,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Brainstormed solutions,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Action Register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525016" y="2675686"/>
          <a:ext cx="2940942" cy="90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Action Item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Assigned To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Due Date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/     /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/     /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/      /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/      /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771900" y="4053842"/>
            <a:ext cx="2880360" cy="2610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4: Do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Have your team-members implement the plan in Step 3, and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The details of the actual solution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Document process or layout changes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4409" y="1261975"/>
            <a:ext cx="3038168" cy="19790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5: Check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Gather data from the changes and compare against targets in Step 3: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833553" y="2221366"/>
          <a:ext cx="2917911" cy="90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Measure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Baseline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Target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784409" y="3446676"/>
            <a:ext cx="3038168" cy="16904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6: Act (or Adjust)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If desired results are met: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Document changes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Update Standard Operating Procedures</a:t>
            </a:r>
          </a:p>
          <a:p>
            <a:endParaRPr lang="en-AU" sz="1200" dirty="0">
              <a:solidFill>
                <a:schemeClr val="tx1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If desired results are not met: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Return to Step 3 - Plan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73422" y="5342736"/>
            <a:ext cx="3038168" cy="13214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7: Lessons Learned 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Document lessons learned, such as Retrospective outcomes.</a:t>
            </a:r>
          </a:p>
          <a:p>
            <a:r>
              <a:rPr lang="en-AU" sz="1200" dirty="0">
                <a:solidFill>
                  <a:schemeClr val="tx1"/>
                </a:solidFill>
              </a:rPr>
              <a:t>Use this A3 to pass on lessons learned to others.</a:t>
            </a:r>
          </a:p>
        </p:txBody>
      </p:sp>
    </p:spTree>
    <p:extLst>
      <p:ext uri="{BB962C8B-B14F-4D97-AF65-F5344CB8AC3E}">
        <p14:creationId xmlns:p14="http://schemas.microsoft.com/office/powerpoint/2010/main" val="199502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906000" cy="11213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3856033" y="266352"/>
            <a:ext cx="2193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chemeClr val="tx2"/>
                </a:solidFill>
              </a:rPr>
              <a:t>Example Project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260801"/>
              </p:ext>
            </p:extLst>
          </p:nvPr>
        </p:nvGraphicFramePr>
        <p:xfrm>
          <a:off x="250420" y="208765"/>
          <a:ext cx="3038168" cy="825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Sponsor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Michael Jenkins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Project Lead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Sally Brown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25">
                <a:tc>
                  <a:txBody>
                    <a:bodyPr/>
                    <a:lstStyle/>
                    <a:p>
                      <a:pPr algn="r"/>
                      <a:r>
                        <a:rPr lang="en-AU" sz="900" dirty="0">
                          <a:solidFill>
                            <a:schemeClr val="bg1"/>
                          </a:solidFill>
                        </a:rPr>
                        <a:t>Team Members</a:t>
                      </a:r>
                    </a:p>
                  </a:txBody>
                  <a:tcPr marL="18000" marR="72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dirty="0"/>
                        <a:t> Jim Fields, Anne Bindley, Sophie</a:t>
                      </a:r>
                      <a:r>
                        <a:rPr lang="en-AU" sz="900" baseline="0" dirty="0"/>
                        <a:t> Ingrid</a:t>
                      </a:r>
                      <a:endParaRPr lang="en-AU" sz="9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49171"/>
              </p:ext>
            </p:extLst>
          </p:nvPr>
        </p:nvGraphicFramePr>
        <p:xfrm>
          <a:off x="6799614" y="20209"/>
          <a:ext cx="3007761" cy="1015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4286">
                <a:tc gridSpan="4">
                  <a:txBody>
                    <a:bodyPr/>
                    <a:lstStyle/>
                    <a:p>
                      <a:pPr algn="ctr"/>
                      <a:r>
                        <a:rPr lang="en-AU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Milestone</a:t>
                      </a:r>
                      <a:r>
                        <a:rPr lang="en-AU" sz="11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List</a:t>
                      </a:r>
                      <a:endParaRPr lang="en-AU" sz="7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AU" sz="70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>
                          <a:solidFill>
                            <a:schemeClr val="bg1"/>
                          </a:solidFill>
                        </a:rPr>
                        <a:t>Step 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</a:t>
                      </a:r>
                      <a:r>
                        <a:rPr lang="en-AU" sz="800" baseline="30000" dirty="0"/>
                        <a:t>st</a:t>
                      </a:r>
                      <a:r>
                        <a:rPr lang="en-AU" sz="800" dirty="0"/>
                        <a:t>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15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25 Mar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dirty="0"/>
                        <a:t>10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Step 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0" dirty="0">
                          <a:solidFill>
                            <a:schemeClr val="bg1"/>
                          </a:solidFill>
                        </a:rPr>
                        <a:t>Report</a:t>
                      </a:r>
                      <a:r>
                        <a:rPr lang="en-AU" sz="800" b="0" baseline="0" dirty="0">
                          <a:solidFill>
                            <a:schemeClr val="bg1"/>
                          </a:solidFill>
                        </a:rPr>
                        <a:t> Out</a:t>
                      </a:r>
                      <a:endParaRPr lang="en-AU" sz="800" b="0" dirty="0">
                        <a:solidFill>
                          <a:schemeClr val="bg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20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29 Apr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10 May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dirty="0"/>
                        <a:t>15 May 2023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2" y="1252332"/>
            <a:ext cx="3151391" cy="26609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1: Define the Problem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Current State: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100 sales per day through online channel</a:t>
            </a:r>
          </a:p>
          <a:p>
            <a:r>
              <a:rPr lang="en-AU" sz="1200" b="1" dirty="0">
                <a:solidFill>
                  <a:schemeClr val="tx1"/>
                </a:solidFill>
              </a:rPr>
              <a:t>Desired State: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200 sales per day through online channel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2" y="4053841"/>
            <a:ext cx="3486005" cy="261031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2: Grasp the Current Situation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261975"/>
            <a:ext cx="3223260" cy="2651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3: Plan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8077"/>
              </p:ext>
            </p:extLst>
          </p:nvPr>
        </p:nvGraphicFramePr>
        <p:xfrm>
          <a:off x="3570159" y="2843129"/>
          <a:ext cx="2940942" cy="72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2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Action Item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Assigned To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Due Date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Design page flow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Henry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AU" sz="7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/ 04 / 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Develop page flow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Michelle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AU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/ 04 / 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Test and Release page flow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Jacob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11 / 04 / 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771900" y="4053842"/>
            <a:ext cx="2880360" cy="2610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4: Do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tx1"/>
                </a:solidFill>
              </a:rPr>
              <a:t>Counter-measures: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200" dirty="0">
                <a:solidFill>
                  <a:schemeClr val="tx1"/>
                </a:solidFill>
              </a:rPr>
              <a:t>Website layout change to reduce customer drop offs.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4409" y="1261975"/>
            <a:ext cx="3038168" cy="19790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5: Check</a:t>
            </a:r>
          </a:p>
          <a:p>
            <a:endParaRPr lang="en-AU" sz="1200" dirty="0">
              <a:solidFill>
                <a:schemeClr val="tx2"/>
              </a:solidFill>
            </a:endParaRPr>
          </a:p>
          <a:p>
            <a:endParaRPr lang="en-AU" sz="12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009473"/>
              </p:ext>
            </p:extLst>
          </p:nvPr>
        </p:nvGraphicFramePr>
        <p:xfrm>
          <a:off x="6833553" y="2221366"/>
          <a:ext cx="2917911" cy="72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Measure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Baseline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Target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800" b="1" dirty="0">
                          <a:solidFill>
                            <a:schemeClr val="bg1"/>
                          </a:solidFill>
                        </a:rPr>
                        <a:t>Actual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Sales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210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Interactions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4000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b="0" dirty="0">
                          <a:solidFill>
                            <a:schemeClr val="tx1"/>
                          </a:solidFill>
                        </a:rPr>
                        <a:t>4300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48">
                <a:tc>
                  <a:txBody>
                    <a:bodyPr/>
                    <a:lstStyle/>
                    <a:p>
                      <a:pPr algn="ctr"/>
                      <a:r>
                        <a:rPr lang="en-AU" sz="7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Clicks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1000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2000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700" dirty="0">
                          <a:solidFill>
                            <a:schemeClr val="tx1"/>
                          </a:solidFill>
                        </a:rPr>
                        <a:t>2100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784409" y="3446676"/>
            <a:ext cx="3038168" cy="16904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6: Act (or Adjust)</a:t>
            </a:r>
          </a:p>
          <a:p>
            <a:endParaRPr lang="en-AU" sz="1200" b="1" dirty="0">
              <a:solidFill>
                <a:schemeClr val="tx2"/>
              </a:solidFill>
            </a:endParaRPr>
          </a:p>
          <a:p>
            <a:r>
              <a:rPr lang="en-AU" sz="1200" dirty="0">
                <a:solidFill>
                  <a:schemeClr val="tx1"/>
                </a:solidFill>
              </a:rPr>
              <a:t>Desired results were met.</a:t>
            </a:r>
          </a:p>
          <a:p>
            <a:r>
              <a:rPr lang="en-AU" sz="1200" dirty="0">
                <a:solidFill>
                  <a:schemeClr val="tx1"/>
                </a:solidFill>
              </a:rPr>
              <a:t>SOPs were updated:</a:t>
            </a:r>
            <a:endParaRPr lang="en-AU" sz="1200" dirty="0">
              <a:solidFill>
                <a:schemeClr val="tx2"/>
              </a:solidFill>
            </a:endParaRP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73422" y="5342736"/>
            <a:ext cx="3038168" cy="13214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200" b="1" dirty="0">
                <a:solidFill>
                  <a:schemeClr val="tx2"/>
                </a:solidFill>
              </a:rPr>
              <a:t>Step 7: Lessons Learned </a:t>
            </a:r>
          </a:p>
          <a:p>
            <a:endParaRPr lang="en-AU" sz="1200" dirty="0">
              <a:solidFill>
                <a:schemeClr val="tx2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058" y="2486025"/>
            <a:ext cx="1039370" cy="131063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67" y="2486025"/>
            <a:ext cx="1131832" cy="12657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420" y="4435429"/>
            <a:ext cx="1996078" cy="90730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9955" y="5435917"/>
            <a:ext cx="1552247" cy="113505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095" y="5614618"/>
            <a:ext cx="1358209" cy="99715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4582" y="5066798"/>
            <a:ext cx="2771679" cy="69068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02298" y="5865195"/>
            <a:ext cx="2219563" cy="68753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02352" y="1614413"/>
            <a:ext cx="1980389" cy="10398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10"/>
          <a:srcRect t="56846"/>
          <a:stretch/>
        </p:blipFill>
        <p:spPr>
          <a:xfrm>
            <a:off x="7613077" y="1258524"/>
            <a:ext cx="2138387" cy="88474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62047" y="3605503"/>
            <a:ext cx="1072478" cy="137277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46352" y="5614618"/>
            <a:ext cx="2138344" cy="93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7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490</Words>
  <Application>Microsoft Office PowerPoint</Application>
  <PresentationFormat>A4 Paper (210x297 mm)</PresentationFormat>
  <Paragraphs>153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McLachlan</dc:creator>
  <cp:lastModifiedBy>David McLachlan</cp:lastModifiedBy>
  <cp:revision>38</cp:revision>
  <dcterms:created xsi:type="dcterms:W3CDTF">2020-11-13T02:43:28Z</dcterms:created>
  <dcterms:modified xsi:type="dcterms:W3CDTF">2022-03-15T23:58:07Z</dcterms:modified>
</cp:coreProperties>
</file>