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8" r:id="rId2"/>
    <p:sldId id="292" r:id="rId3"/>
    <p:sldId id="291" r:id="rId4"/>
    <p:sldId id="303" r:id="rId5"/>
    <p:sldId id="256" r:id="rId6"/>
    <p:sldId id="262" r:id="rId7"/>
    <p:sldId id="263" r:id="rId8"/>
    <p:sldId id="265" r:id="rId9"/>
    <p:sldId id="261" r:id="rId10"/>
    <p:sldId id="257" r:id="rId11"/>
    <p:sldId id="264" r:id="rId12"/>
    <p:sldId id="260" r:id="rId13"/>
    <p:sldId id="268" r:id="rId14"/>
    <p:sldId id="267" r:id="rId15"/>
    <p:sldId id="270" r:id="rId16"/>
    <p:sldId id="301" r:id="rId17"/>
    <p:sldId id="266" r:id="rId18"/>
    <p:sldId id="269" r:id="rId19"/>
    <p:sldId id="274" r:id="rId20"/>
    <p:sldId id="272" r:id="rId21"/>
    <p:sldId id="295" r:id="rId22"/>
    <p:sldId id="276" r:id="rId23"/>
    <p:sldId id="273" r:id="rId24"/>
    <p:sldId id="294" r:id="rId25"/>
    <p:sldId id="296" r:id="rId26"/>
    <p:sldId id="283" r:id="rId27"/>
    <p:sldId id="281" r:id="rId28"/>
    <p:sldId id="279" r:id="rId29"/>
    <p:sldId id="297" r:id="rId30"/>
    <p:sldId id="284" r:id="rId31"/>
    <p:sldId id="286" r:id="rId32"/>
    <p:sldId id="287" r:id="rId33"/>
    <p:sldId id="298" r:id="rId34"/>
    <p:sldId id="299"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844" autoAdjust="0"/>
  </p:normalViewPr>
  <p:slideViewPr>
    <p:cSldViewPr snapToGrid="0" showGuides="1">
      <p:cViewPr varScale="1">
        <p:scale>
          <a:sx n="91" d="100"/>
          <a:sy n="91" d="100"/>
        </p:scale>
        <p:origin x="1272" y="78"/>
      </p:cViewPr>
      <p:guideLst>
        <p:guide orient="horz" pos="2184"/>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5258A-F0FA-4E17-B7C8-F1A679EE1077}" type="datetimeFigureOut">
              <a:rPr lang="en-US" smtClean="0"/>
              <a:t>7/5/2021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E88AB-B255-4D17-9295-A362B9CEF1B5}" type="slidenum">
              <a:rPr lang="en-US" smtClean="0"/>
              <a:t>‹#›</a:t>
            </a:fld>
            <a:endParaRPr lang="en-US" dirty="0"/>
          </a:p>
        </p:txBody>
      </p:sp>
    </p:spTree>
    <p:extLst>
      <p:ext uri="{BB962C8B-B14F-4D97-AF65-F5344CB8AC3E}">
        <p14:creationId xmlns:p14="http://schemas.microsoft.com/office/powerpoint/2010/main" val="2973413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by: Jacqueline Bain</a:t>
            </a:r>
          </a:p>
          <a:p>
            <a:r>
              <a:rPr lang="en-US" dirty="0"/>
              <a:t>Game co-hosts: Jacqueline Bain &amp; Jennifer Long</a:t>
            </a:r>
          </a:p>
        </p:txBody>
      </p:sp>
      <p:sp>
        <p:nvSpPr>
          <p:cNvPr id="4" name="Slide Number Placeholder 3"/>
          <p:cNvSpPr>
            <a:spLocks noGrp="1"/>
          </p:cNvSpPr>
          <p:nvPr>
            <p:ph type="sldNum" sz="quarter" idx="5"/>
          </p:nvPr>
        </p:nvSpPr>
        <p:spPr/>
        <p:txBody>
          <a:bodyPr/>
          <a:lstStyle/>
          <a:p>
            <a:fld id="{83DE88AB-B255-4D17-9295-A362B9CEF1B5}" type="slidenum">
              <a:rPr lang="en-US" smtClean="0"/>
              <a:t>1</a:t>
            </a:fld>
            <a:endParaRPr lang="en-US" dirty="0"/>
          </a:p>
        </p:txBody>
      </p:sp>
    </p:spTree>
    <p:extLst>
      <p:ext uri="{BB962C8B-B14F-4D97-AF65-F5344CB8AC3E}">
        <p14:creationId xmlns:p14="http://schemas.microsoft.com/office/powerpoint/2010/main" val="280550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the Darby Family Historical Committee found their marriage license by working with the Bartow Historical and Genealogical Library.</a:t>
            </a:r>
          </a:p>
          <a:p>
            <a:endParaRPr lang="en-US" dirty="0"/>
          </a:p>
          <a:p>
            <a:r>
              <a:rPr lang="en-US" dirty="0"/>
              <a:t>Julius and Eliza were married in 1899 in DeFuniak Springs, Florida. </a:t>
            </a:r>
          </a:p>
          <a:p>
            <a:endParaRPr lang="en-US" dirty="0"/>
          </a:p>
          <a:p>
            <a:r>
              <a:rPr lang="en-US" dirty="0"/>
              <a:t>Eliza was 16 years old. Julius was about 26 years old.</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10</a:t>
            </a:fld>
            <a:endParaRPr lang="en-US" dirty="0"/>
          </a:p>
        </p:txBody>
      </p:sp>
    </p:spTree>
    <p:extLst>
      <p:ext uri="{BB962C8B-B14F-4D97-AF65-F5344CB8AC3E}">
        <p14:creationId xmlns:p14="http://schemas.microsoft.com/office/powerpoint/2010/main" val="3146613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picture is of Primas Phyall who was one of Eliza’s 5 brothers.</a:t>
            </a:r>
            <a:r>
              <a:rPr lang="en-US" b="0" i="0" dirty="0">
                <a:solidFill>
                  <a:srgbClr val="202124"/>
                </a:solidFill>
                <a:effectLst/>
                <a:latin typeface="Roboto" panose="020B0604020202020204" pitchFamily="2" charset="0"/>
              </a:rPr>
              <a:t> (The woman in the photo is his wife Frankie.)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B0604020202020204" pitchFamily="2" charset="0"/>
              </a:rPr>
              <a:t>Eliza’s other brothers were Peter, Johnny, Henry and Frank.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B0604020202020204" pitchFamily="2" charset="0"/>
              </a:rPr>
              <a:t>She also had two sisters – Elizabeth and Regina – who died as babies. Eliza is likely named after her two sisters – Eliza taken from Elizabeth and Regina, which was Eliza’s middle 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B0604020202020204"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11</a:t>
            </a:fld>
            <a:endParaRPr lang="en-US" dirty="0"/>
          </a:p>
        </p:txBody>
      </p:sp>
    </p:spTree>
    <p:extLst>
      <p:ext uri="{BB962C8B-B14F-4D97-AF65-F5344CB8AC3E}">
        <p14:creationId xmlns:p14="http://schemas.microsoft.com/office/powerpoint/2010/main" val="2786970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rPr>
              <a:t>Written by Wilhelmina Spires and Ann M. Hilliard in </a:t>
            </a:r>
            <a:r>
              <a:rPr lang="en-US" sz="1800" i="1" dirty="0">
                <a:effectLst/>
                <a:latin typeface="Arial" panose="020B0604020202020204" pitchFamily="34" charset="0"/>
              </a:rPr>
              <a:t>The Darby Gazette</a:t>
            </a:r>
            <a:r>
              <a:rPr lang="en-US" sz="1800" dirty="0">
                <a:effectLst/>
                <a:latin typeface="Arial" panose="020B0604020202020204" pitchFamily="34" charset="0"/>
              </a:rPr>
              <a:t>:</a:t>
            </a:r>
            <a:br>
              <a:rPr lang="en-US" sz="1800" dirty="0">
                <a:effectLst/>
                <a:latin typeface="Arial" panose="020B0604020202020204" pitchFamily="34" charset="0"/>
              </a:rPr>
            </a:br>
            <a:endParaRPr lang="en-US" sz="1800" dirty="0">
              <a:effectLst/>
              <a:latin typeface="Arial" panose="020B0604020202020204" pitchFamily="34" charset="0"/>
            </a:endParaRPr>
          </a:p>
          <a:p>
            <a:pPr rtl="0"/>
            <a:r>
              <a:rPr lang="en-US" sz="1800" dirty="0">
                <a:effectLst/>
                <a:latin typeface="Arial" panose="020B0604020202020204" pitchFamily="34" charset="0"/>
              </a:rPr>
              <a:t>"Eliza and Julius had 14 children, not including "four miscarriages". There were seven girls and seven boys."</a:t>
            </a:r>
          </a:p>
          <a:p>
            <a:pPr rtl="0"/>
            <a:endParaRPr lang="en-US" sz="1800" dirty="0">
              <a:effectLst/>
              <a:latin typeface="Arial" panose="020B0604020202020204" pitchFamily="34" charset="0"/>
            </a:endParaRPr>
          </a:p>
          <a:p>
            <a:pPr rtl="0"/>
            <a:r>
              <a:rPr lang="en-US" sz="1800" dirty="0">
                <a:effectLst/>
                <a:latin typeface="Arial" panose="020B0604020202020204" pitchFamily="34" charset="0"/>
              </a:rPr>
              <a:t>1. Samuel Darby (1900-1991)</a:t>
            </a:r>
          </a:p>
          <a:p>
            <a:pPr rtl="0"/>
            <a:r>
              <a:rPr lang="en-US" sz="1800" dirty="0">
                <a:effectLst/>
                <a:latin typeface="Arial" panose="020B0604020202020204" pitchFamily="34" charset="0"/>
              </a:rPr>
              <a:t>2. Rosena Darby Bryant Best (1901-1992)</a:t>
            </a:r>
          </a:p>
          <a:p>
            <a:pPr rtl="0"/>
            <a:r>
              <a:rPr lang="en-US" sz="1800" dirty="0">
                <a:effectLst/>
                <a:latin typeface="Arial" panose="020B0604020202020204" pitchFamily="34" charset="0"/>
              </a:rPr>
              <a:t>3. Adam Julius Darby (1903-1975)</a:t>
            </a:r>
          </a:p>
          <a:p>
            <a:pPr rtl="0"/>
            <a:r>
              <a:rPr lang="en-US" sz="1800" dirty="0">
                <a:effectLst/>
                <a:latin typeface="Arial" panose="020B0604020202020204" pitchFamily="34" charset="0"/>
              </a:rPr>
              <a:t>4. John Henry Darby (1905 - 1967)</a:t>
            </a:r>
          </a:p>
          <a:p>
            <a:pPr rtl="0"/>
            <a:r>
              <a:rPr lang="en-US" sz="1800" dirty="0">
                <a:effectLst/>
                <a:latin typeface="Arial" panose="020B0604020202020204" pitchFamily="34" charset="0"/>
              </a:rPr>
              <a:t>5 &amp; 6. Mary and Martha Darby (1906)</a:t>
            </a:r>
          </a:p>
          <a:p>
            <a:pPr rtl="0"/>
            <a:r>
              <a:rPr lang="en-US" sz="1800" dirty="0">
                <a:effectLst/>
                <a:latin typeface="Arial" panose="020B0604020202020204" pitchFamily="34" charset="0"/>
              </a:rPr>
              <a:t>7. Joseph Solomon Darby (1908-1999)</a:t>
            </a:r>
          </a:p>
          <a:p>
            <a:pPr rtl="0"/>
            <a:r>
              <a:rPr lang="en-US" sz="1800" dirty="0">
                <a:effectLst/>
                <a:latin typeface="Arial" panose="020B0604020202020204" pitchFamily="34" charset="0"/>
              </a:rPr>
              <a:t>8. Sadie Darby (1910-1993)</a:t>
            </a:r>
          </a:p>
          <a:p>
            <a:pPr rtl="0"/>
            <a:r>
              <a:rPr lang="en-US" sz="1800" dirty="0">
                <a:effectLst/>
                <a:latin typeface="Arial" panose="020B0604020202020204" pitchFamily="34" charset="0"/>
              </a:rPr>
              <a:t>9. Edward Franklin Darby (1912-1961)</a:t>
            </a:r>
          </a:p>
          <a:p>
            <a:pPr rtl="0"/>
            <a:r>
              <a:rPr lang="en-US" sz="1800" dirty="0">
                <a:effectLst/>
                <a:latin typeface="Arial" panose="020B0604020202020204" pitchFamily="34" charset="0"/>
              </a:rPr>
              <a:t>10. Daniel Darby (1915-1917)</a:t>
            </a:r>
          </a:p>
          <a:p>
            <a:pPr rtl="0"/>
            <a:r>
              <a:rPr lang="en-US" sz="1800" dirty="0">
                <a:effectLst/>
                <a:latin typeface="Arial" panose="020B0604020202020204" pitchFamily="34" charset="0"/>
              </a:rPr>
              <a:t>11. Howard Darby (1916-1917)</a:t>
            </a:r>
          </a:p>
          <a:p>
            <a:pPr rtl="0"/>
            <a:r>
              <a:rPr lang="en-US" sz="1800" dirty="0">
                <a:effectLst/>
                <a:latin typeface="Arial" panose="020B0604020202020204" pitchFamily="34" charset="0"/>
              </a:rPr>
              <a:t>12. Eva Darby (1918)</a:t>
            </a:r>
          </a:p>
          <a:p>
            <a:pPr rtl="0"/>
            <a:r>
              <a:rPr lang="en-US" sz="1800" dirty="0">
                <a:effectLst/>
                <a:latin typeface="Arial" panose="020B0604020202020204" pitchFamily="34" charset="0"/>
              </a:rPr>
              <a:t>13. Anna Eliza Darby Kennedy (1919-1961)</a:t>
            </a:r>
          </a:p>
          <a:p>
            <a:pPr rtl="0"/>
            <a:r>
              <a:rPr lang="en-US" sz="1800" dirty="0">
                <a:effectLst/>
                <a:latin typeface="Arial" panose="020B0604020202020204" pitchFamily="34" charset="0"/>
              </a:rPr>
              <a:t>14. Wilhelmina Darby Spires (1922-2020)</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12</a:t>
            </a:fld>
            <a:endParaRPr lang="en-US" dirty="0"/>
          </a:p>
        </p:txBody>
      </p:sp>
    </p:spTree>
    <p:extLst>
      <p:ext uri="{BB962C8B-B14F-4D97-AF65-F5344CB8AC3E}">
        <p14:creationId xmlns:p14="http://schemas.microsoft.com/office/powerpoint/2010/main" val="405424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dirty="0"/>
              <a:t>Julius and Eliza’s three oldest children were Samuel born in 1900, Rosena born in 1901 and Adam Julius (AJ or Buddy) born in 1903.</a:t>
            </a:r>
          </a:p>
        </p:txBody>
      </p:sp>
      <p:sp>
        <p:nvSpPr>
          <p:cNvPr id="4" name="Slide Number Placeholder 3"/>
          <p:cNvSpPr>
            <a:spLocks noGrp="1"/>
          </p:cNvSpPr>
          <p:nvPr>
            <p:ph type="sldNum" sz="quarter" idx="5"/>
          </p:nvPr>
        </p:nvSpPr>
        <p:spPr/>
        <p:txBody>
          <a:bodyPr/>
          <a:lstStyle/>
          <a:p>
            <a:fld id="{83DE88AB-B255-4D17-9295-A362B9CEF1B5}" type="slidenum">
              <a:rPr lang="en-US" smtClean="0"/>
              <a:t>13</a:t>
            </a:fld>
            <a:endParaRPr lang="en-US" dirty="0"/>
          </a:p>
        </p:txBody>
      </p:sp>
    </p:spTree>
    <p:extLst>
      <p:ext uri="{BB962C8B-B14F-4D97-AF65-F5344CB8AC3E}">
        <p14:creationId xmlns:p14="http://schemas.microsoft.com/office/powerpoint/2010/main" val="2962317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year after AJ Darby was born, Bethune-Cookman College was founded by Mary McLeod Bethune.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B0604020202020204" pitchFamily="2" charset="0"/>
              </a:rPr>
              <a:t>Wilhelmina Darby Spires, the youngest daughter of Julius and Eliza, would later graduate from Bethune.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B0604020202020204" pitchFamily="2" charset="0"/>
            </a:endParaRP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14</a:t>
            </a:fld>
            <a:endParaRPr lang="en-US" dirty="0"/>
          </a:p>
        </p:txBody>
      </p:sp>
    </p:spTree>
    <p:extLst>
      <p:ext uri="{BB962C8B-B14F-4D97-AF65-F5344CB8AC3E}">
        <p14:creationId xmlns:p14="http://schemas.microsoft.com/office/powerpoint/2010/main" val="1767149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 graduated from Bethune Cookman.</a:t>
            </a:r>
          </a:p>
          <a:p>
            <a:r>
              <a:rPr lang="en-US" dirty="0"/>
              <a:t>Michelle graduated from Edward Waters.</a:t>
            </a:r>
          </a:p>
          <a:p>
            <a:r>
              <a:rPr lang="en-US" dirty="0"/>
              <a:t>Joey graduated from FAMU.</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15</a:t>
            </a:fld>
            <a:endParaRPr lang="en-US" dirty="0"/>
          </a:p>
        </p:txBody>
      </p:sp>
    </p:spTree>
    <p:extLst>
      <p:ext uri="{BB962C8B-B14F-4D97-AF65-F5344CB8AC3E}">
        <p14:creationId xmlns:p14="http://schemas.microsoft.com/office/powerpoint/2010/main" val="1986657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Sadie Darby was the 8</a:t>
            </a:r>
            <a:r>
              <a:rPr lang="en-US" baseline="30000" dirty="0"/>
              <a:t>th</a:t>
            </a:r>
            <a:r>
              <a:rPr lang="en-US" dirty="0"/>
              <a:t> child of Julius and Eliza and was born in 1910. </a:t>
            </a:r>
          </a:p>
          <a:p>
            <a:endParaRPr lang="en-US" dirty="0"/>
          </a:p>
          <a:p>
            <a:r>
              <a:rPr lang="en-US" dirty="0"/>
              <a:t>She was known for her generosity – big and small.</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16</a:t>
            </a:fld>
            <a:endParaRPr lang="en-US" dirty="0"/>
          </a:p>
        </p:txBody>
      </p:sp>
    </p:spTree>
    <p:extLst>
      <p:ext uri="{BB962C8B-B14F-4D97-AF65-F5344CB8AC3E}">
        <p14:creationId xmlns:p14="http://schemas.microsoft.com/office/powerpoint/2010/main" val="1921510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Edward Franklin Darby who was the 9th child of Julius and Eliza.</a:t>
            </a:r>
          </a:p>
          <a:p>
            <a:endParaRPr lang="en-US" dirty="0"/>
          </a:p>
          <a:p>
            <a:r>
              <a:rPr lang="en-US" dirty="0"/>
              <a:t>He registered for the U.S Army in 1940 at the age of 28. He served in World War II for more than 3 years.</a:t>
            </a:r>
          </a:p>
        </p:txBody>
      </p:sp>
      <p:sp>
        <p:nvSpPr>
          <p:cNvPr id="4" name="Slide Number Placeholder 3"/>
          <p:cNvSpPr>
            <a:spLocks noGrp="1"/>
          </p:cNvSpPr>
          <p:nvPr>
            <p:ph type="sldNum" sz="quarter" idx="5"/>
          </p:nvPr>
        </p:nvSpPr>
        <p:spPr/>
        <p:txBody>
          <a:bodyPr/>
          <a:lstStyle/>
          <a:p>
            <a:fld id="{83DE88AB-B255-4D17-9295-A362B9CEF1B5}" type="slidenum">
              <a:rPr lang="en-US" smtClean="0"/>
              <a:t>17</a:t>
            </a:fld>
            <a:endParaRPr lang="en-US" dirty="0"/>
          </a:p>
        </p:txBody>
      </p:sp>
    </p:spTree>
    <p:extLst>
      <p:ext uri="{BB962C8B-B14F-4D97-AF65-F5344CB8AC3E}">
        <p14:creationId xmlns:p14="http://schemas.microsoft.com/office/powerpoint/2010/main" val="993541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select more than one person.] [Worth Double Points]</a:t>
            </a:r>
          </a:p>
          <a:p>
            <a:endParaRPr lang="en-US" dirty="0"/>
          </a:p>
          <a:p>
            <a:r>
              <a:rPr lang="en-US" dirty="0"/>
              <a:t>-----------------------------------------------</a:t>
            </a:r>
          </a:p>
          <a:p>
            <a:endParaRPr lang="en-US" dirty="0"/>
          </a:p>
          <a:p>
            <a:r>
              <a:rPr lang="en-US" dirty="0"/>
              <a:t>Joseph Darby, Sr. was the son of Julius and Eliza. He served in the US Army for almost two years during World War II.</a:t>
            </a:r>
          </a:p>
          <a:p>
            <a:endParaRPr lang="en-US" dirty="0"/>
          </a:p>
          <a:p>
            <a:r>
              <a:rPr lang="en-US" dirty="0"/>
              <a:t>John Spires was the husband of Wilhelmina Darby Spires (who was the daughter of Julius and Eliza). John served in the US Army in Korea.</a:t>
            </a:r>
          </a:p>
          <a:p>
            <a:endParaRPr lang="en-US" dirty="0"/>
          </a:p>
          <a:p>
            <a:r>
              <a:rPr lang="en-US" dirty="0"/>
              <a:t>Minister Timothy Darby II – the great grandson of Julius and Eliza – served in the US Army for almost four years.</a:t>
            </a:r>
          </a:p>
          <a:p>
            <a:endParaRPr lang="en-US" dirty="0"/>
          </a:p>
          <a:p>
            <a:r>
              <a:rPr lang="en-US" dirty="0"/>
              <a:t>Christopher Alan Darby served in the US AIR FORCE (not the Army) for about 18 years.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18</a:t>
            </a:fld>
            <a:endParaRPr lang="en-US" dirty="0"/>
          </a:p>
        </p:txBody>
      </p:sp>
    </p:spTree>
    <p:extLst>
      <p:ext uri="{BB962C8B-B14F-4D97-AF65-F5344CB8AC3E}">
        <p14:creationId xmlns:p14="http://schemas.microsoft.com/office/powerpoint/2010/main" val="4107664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E5E5E"/>
                </a:solidFill>
                <a:effectLst/>
                <a:latin typeface="Helvetica" panose="020B0604020202020204" pitchFamily="34" charset="0"/>
              </a:rPr>
              <a:t>English: It is a habitational name from the city of Derby, which is the county seat of Derbyshire in the United Kingdom (UK). It also originates from the smaller place called West Derby in Lancashire. Both are named from Old Norse "djur" (meaning deer) and "byr" (meaning a farm or settlement). </a:t>
            </a:r>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19</a:t>
            </a:fld>
            <a:endParaRPr lang="en-US" dirty="0"/>
          </a:p>
        </p:txBody>
      </p:sp>
    </p:spTree>
    <p:extLst>
      <p:ext uri="{BB962C8B-B14F-4D97-AF65-F5344CB8AC3E}">
        <p14:creationId xmlns:p14="http://schemas.microsoft.com/office/powerpoint/2010/main" val="104184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Question. No Points.</a:t>
            </a:r>
          </a:p>
          <a:p>
            <a:r>
              <a:rPr lang="en-US" dirty="0"/>
              <a:t>----------------------------------------</a:t>
            </a:r>
          </a:p>
          <a:p>
            <a:endParaRPr lang="en-US" b="1" dirty="0"/>
          </a:p>
          <a:p>
            <a:r>
              <a:rPr lang="en-US" dirty="0"/>
              <a:t>Simone Biles, the greatest female gymnast of time, has 5 medals – 4 gold and 1 bronze. Her total number of World medals is 25 (19 gold).</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2</a:t>
            </a:fld>
            <a:endParaRPr lang="en-US" dirty="0"/>
          </a:p>
        </p:txBody>
      </p:sp>
    </p:spTree>
    <p:extLst>
      <p:ext uri="{BB962C8B-B14F-4D97-AF65-F5344CB8AC3E}">
        <p14:creationId xmlns:p14="http://schemas.microsoft.com/office/powerpoint/2010/main" val="4271435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Darby Family Reunion was founded by Marilyn Smith.</a:t>
            </a:r>
          </a:p>
          <a:p>
            <a:endParaRPr lang="en-US" dirty="0"/>
          </a:p>
          <a:p>
            <a:r>
              <a:rPr lang="en-US" dirty="0"/>
              <a:t>It was first held in 1990 in Winter Haven, Florida.</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20</a:t>
            </a:fld>
            <a:endParaRPr lang="en-US" dirty="0"/>
          </a:p>
        </p:txBody>
      </p:sp>
    </p:spTree>
    <p:extLst>
      <p:ext uri="{BB962C8B-B14F-4D97-AF65-F5344CB8AC3E}">
        <p14:creationId xmlns:p14="http://schemas.microsoft.com/office/powerpoint/2010/main" val="29888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[Double Points]</a:t>
            </a:r>
          </a:p>
          <a:p>
            <a:r>
              <a:rPr lang="en-US" sz="1200" dirty="0"/>
              <a:t>---------------------------------------------</a:t>
            </a:r>
          </a:p>
          <a:p>
            <a:endParaRPr lang="en-US" sz="1200" dirty="0"/>
          </a:p>
          <a:p>
            <a:endParaRPr lang="en-US" sz="1200" b="1" dirty="0"/>
          </a:p>
          <a:p>
            <a:r>
              <a:rPr lang="en-US" dirty="0"/>
              <a:t>The incorrect answer is the Million Man March. Although it took place in 1995, it was actually held in Washington, DC. </a:t>
            </a:r>
          </a:p>
          <a:p>
            <a:endParaRPr lang="en-US" dirty="0"/>
          </a:p>
          <a:p>
            <a:r>
              <a:rPr lang="en-US" dirty="0"/>
              <a:t>The Million Woman March was held two years later in Philadelphia.</a:t>
            </a:r>
          </a:p>
        </p:txBody>
      </p:sp>
      <p:sp>
        <p:nvSpPr>
          <p:cNvPr id="4" name="Slide Number Placeholder 3"/>
          <p:cNvSpPr>
            <a:spLocks noGrp="1"/>
          </p:cNvSpPr>
          <p:nvPr>
            <p:ph type="sldNum" sz="quarter" idx="5"/>
          </p:nvPr>
        </p:nvSpPr>
        <p:spPr/>
        <p:txBody>
          <a:bodyPr/>
          <a:lstStyle/>
          <a:p>
            <a:fld id="{83DE88AB-B255-4D17-9295-A362B9CEF1B5}" type="slidenum">
              <a:rPr lang="en-US" smtClean="0"/>
              <a:t>21</a:t>
            </a:fld>
            <a:endParaRPr lang="en-US" dirty="0"/>
          </a:p>
        </p:txBody>
      </p:sp>
    </p:spTree>
    <p:extLst>
      <p:ext uri="{BB962C8B-B14F-4D97-AF65-F5344CB8AC3E}">
        <p14:creationId xmlns:p14="http://schemas.microsoft.com/office/powerpoint/2010/main" val="3288061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1990 – Marilyn Smith, President</a:t>
            </a:r>
          </a:p>
          <a:p>
            <a:r>
              <a:rPr lang="en-US" dirty="0"/>
              <a:t>1991 – Dr. George Hilliard, President</a:t>
            </a:r>
          </a:p>
          <a:p>
            <a:r>
              <a:rPr lang="en-US" dirty="0"/>
              <a:t>1993 – David Darby, President</a:t>
            </a:r>
          </a:p>
          <a:p>
            <a:r>
              <a:rPr lang="en-US" dirty="0"/>
              <a:t>2001 – Doug and Annette Thomas, Co-Presidents</a:t>
            </a:r>
          </a:p>
          <a:p>
            <a:r>
              <a:rPr lang="en-US" dirty="0"/>
              <a:t>2007 – Constance Darby Price, President</a:t>
            </a:r>
          </a:p>
          <a:p>
            <a:r>
              <a:rPr lang="en-US" dirty="0"/>
              <a:t>2015 – Michael Smith and Michelle McGriff, Co-Presidents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22</a:t>
            </a:fld>
            <a:endParaRPr lang="en-US" dirty="0"/>
          </a:p>
        </p:txBody>
      </p:sp>
    </p:spTree>
    <p:extLst>
      <p:ext uri="{BB962C8B-B14F-4D97-AF65-F5344CB8AC3E}">
        <p14:creationId xmlns:p14="http://schemas.microsoft.com/office/powerpoint/2010/main" val="2824128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reunion outside of Winter Haven was held in 1995 in Atlanta, Georgia. Jacqueline Bain was President that year.</a:t>
            </a:r>
          </a:p>
          <a:p>
            <a:endParaRPr lang="en-US" dirty="0"/>
          </a:p>
          <a:p>
            <a:r>
              <a:rPr lang="en-US" dirty="0"/>
              <a:t>The 1997 reunion was held in Washington, D.C in 1997. Karen Parker Thompson was President.</a:t>
            </a:r>
          </a:p>
          <a:p>
            <a:endParaRPr lang="en-US" dirty="0"/>
          </a:p>
          <a:p>
            <a:r>
              <a:rPr lang="en-US" dirty="0"/>
              <a:t>Linda Darby Wilson was President of the reunion in Charleston, South Carolina, in 2009.</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23</a:t>
            </a:fld>
            <a:endParaRPr lang="en-US" dirty="0"/>
          </a:p>
        </p:txBody>
      </p:sp>
    </p:spTree>
    <p:extLst>
      <p:ext uri="{BB962C8B-B14F-4D97-AF65-F5344CB8AC3E}">
        <p14:creationId xmlns:p14="http://schemas.microsoft.com/office/powerpoint/2010/main" val="2452115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Monkey Don’t Stop No Show was the title of several different songs, mostly in the R&amp;B genre.</a:t>
            </a:r>
          </a:p>
          <a:p>
            <a:endParaRPr lang="en-US" dirty="0"/>
          </a:p>
          <a:p>
            <a:r>
              <a:rPr lang="en-US" dirty="0"/>
              <a:t>It derived from a common African-American phrase with the general meaning of “one setback should not impede progress”.</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24</a:t>
            </a:fld>
            <a:endParaRPr lang="en-US" dirty="0"/>
          </a:p>
        </p:txBody>
      </p:sp>
    </p:spTree>
    <p:extLst>
      <p:ext uri="{BB962C8B-B14F-4D97-AF65-F5344CB8AC3E}">
        <p14:creationId xmlns:p14="http://schemas.microsoft.com/office/powerpoint/2010/main" val="108762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3DE88AB-B255-4D17-9295-A362B9CEF1B5}" type="slidenum">
              <a:rPr lang="en-US" smtClean="0"/>
              <a:t>25</a:t>
            </a:fld>
            <a:endParaRPr lang="en-US" dirty="0"/>
          </a:p>
        </p:txBody>
      </p:sp>
    </p:spTree>
    <p:extLst>
      <p:ext uri="{BB962C8B-B14F-4D97-AF65-F5344CB8AC3E}">
        <p14:creationId xmlns:p14="http://schemas.microsoft.com/office/powerpoint/2010/main" val="2519727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B0604020202020204" pitchFamily="2" charset="0"/>
            </a:endParaRPr>
          </a:p>
        </p:txBody>
      </p:sp>
      <p:sp>
        <p:nvSpPr>
          <p:cNvPr id="4" name="Slide Number Placeholder 3"/>
          <p:cNvSpPr>
            <a:spLocks noGrp="1"/>
          </p:cNvSpPr>
          <p:nvPr>
            <p:ph type="sldNum" sz="quarter" idx="5"/>
          </p:nvPr>
        </p:nvSpPr>
        <p:spPr/>
        <p:txBody>
          <a:bodyPr/>
          <a:lstStyle/>
          <a:p>
            <a:fld id="{83DE88AB-B255-4D17-9295-A362B9CEF1B5}" type="slidenum">
              <a:rPr lang="en-US" smtClean="0"/>
              <a:t>26</a:t>
            </a:fld>
            <a:endParaRPr lang="en-US" dirty="0"/>
          </a:p>
        </p:txBody>
      </p:sp>
    </p:spTree>
    <p:extLst>
      <p:ext uri="{BB962C8B-B14F-4D97-AF65-F5344CB8AC3E}">
        <p14:creationId xmlns:p14="http://schemas.microsoft.com/office/powerpoint/2010/main" val="2867987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27</a:t>
            </a:fld>
            <a:endParaRPr lang="en-US" dirty="0"/>
          </a:p>
        </p:txBody>
      </p:sp>
    </p:spTree>
    <p:extLst>
      <p:ext uri="{BB962C8B-B14F-4D97-AF65-F5344CB8AC3E}">
        <p14:creationId xmlns:p14="http://schemas.microsoft.com/office/powerpoint/2010/main" val="2556809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28</a:t>
            </a:fld>
            <a:endParaRPr lang="en-US" dirty="0"/>
          </a:p>
        </p:txBody>
      </p:sp>
    </p:spTree>
    <p:extLst>
      <p:ext uri="{BB962C8B-B14F-4D97-AF65-F5344CB8AC3E}">
        <p14:creationId xmlns:p14="http://schemas.microsoft.com/office/powerpoint/2010/main" val="3178335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29</a:t>
            </a:fld>
            <a:endParaRPr lang="en-US" dirty="0"/>
          </a:p>
        </p:txBody>
      </p:sp>
    </p:spTree>
    <p:extLst>
      <p:ext uri="{BB962C8B-B14F-4D97-AF65-F5344CB8AC3E}">
        <p14:creationId xmlns:p14="http://schemas.microsoft.com/office/powerpoint/2010/main" val="3682785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Question. No Points.</a:t>
            </a:r>
          </a:p>
          <a:p>
            <a:r>
              <a:rPr lang="en-US" dirty="0"/>
              <a:t>-------------------------------------------------</a:t>
            </a:r>
          </a:p>
          <a:p>
            <a:endParaRPr lang="en-US" dirty="0"/>
          </a:p>
          <a:p>
            <a:r>
              <a:rPr lang="en-US" dirty="0"/>
              <a:t>Allyson Felix has won 9 medals – 6 gold and 3 silver</a:t>
            </a:r>
          </a:p>
          <a:p>
            <a:r>
              <a:rPr lang="en-US" dirty="0"/>
              <a:t>Jackie Joyner-Kersee has 6 medals – 3 gold, 1 silver and 2 bronze</a:t>
            </a:r>
          </a:p>
          <a:p>
            <a:r>
              <a:rPr lang="en-US" dirty="0"/>
              <a:t>Evelyn Ashford has 5 medals – 4 gold and 1 silver</a:t>
            </a:r>
          </a:p>
          <a:p>
            <a:r>
              <a:rPr lang="en-US" dirty="0"/>
              <a:t>Sanya Richards-Ross has 5 medals – 4 gold and 1 bronze</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3</a:t>
            </a:fld>
            <a:endParaRPr lang="en-US" dirty="0"/>
          </a:p>
        </p:txBody>
      </p:sp>
    </p:spTree>
    <p:extLst>
      <p:ext uri="{BB962C8B-B14F-4D97-AF65-F5344CB8AC3E}">
        <p14:creationId xmlns:p14="http://schemas.microsoft.com/office/powerpoint/2010/main" val="1962909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30</a:t>
            </a:fld>
            <a:endParaRPr lang="en-US" dirty="0"/>
          </a:p>
        </p:txBody>
      </p:sp>
    </p:spTree>
    <p:extLst>
      <p:ext uri="{BB962C8B-B14F-4D97-AF65-F5344CB8AC3E}">
        <p14:creationId xmlns:p14="http://schemas.microsoft.com/office/powerpoint/2010/main" val="1248383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Jesse Williams plays Dr. Jackson Avery (the head of plastic surgery at Grey Sloan Memoria Hospital) on Grey’s Anatomy.</a:t>
            </a:r>
          </a:p>
        </p:txBody>
      </p:sp>
      <p:sp>
        <p:nvSpPr>
          <p:cNvPr id="4" name="Slide Number Placeholder 3"/>
          <p:cNvSpPr>
            <a:spLocks noGrp="1"/>
          </p:cNvSpPr>
          <p:nvPr>
            <p:ph type="sldNum" sz="quarter" idx="5"/>
          </p:nvPr>
        </p:nvSpPr>
        <p:spPr/>
        <p:txBody>
          <a:bodyPr/>
          <a:lstStyle/>
          <a:p>
            <a:fld id="{83DE88AB-B255-4D17-9295-A362B9CEF1B5}" type="slidenum">
              <a:rPr lang="en-US" smtClean="0"/>
              <a:t>31</a:t>
            </a:fld>
            <a:endParaRPr lang="en-US" dirty="0"/>
          </a:p>
        </p:txBody>
      </p:sp>
    </p:spTree>
    <p:extLst>
      <p:ext uri="{BB962C8B-B14F-4D97-AF65-F5344CB8AC3E}">
        <p14:creationId xmlns:p14="http://schemas.microsoft.com/office/powerpoint/2010/main" val="1707789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02124"/>
                </a:solidFill>
                <a:effectLst/>
                <a:latin typeface="Roboto" panose="020B0604020202020204" pitchFamily="2" charset="0"/>
              </a:rPr>
              <a:t>My co-host Jennifer Long is a judge.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02124"/>
                </a:solidFill>
                <a:effectLst/>
                <a:latin typeface="Roboto" panose="020B0604020202020204" pitchFamily="2" charset="0"/>
              </a:rPr>
              <a:t>Charles Dortch, Jr. is also a judge.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02124"/>
                </a:solidFill>
                <a:effectLst/>
                <a:latin typeface="Roboto" panose="020B0604020202020204" pitchFamily="2" charset="0"/>
              </a:rPr>
              <a:t>Cedric Lewis is an attorney and COO.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02124"/>
                </a:solidFill>
                <a:effectLst/>
                <a:latin typeface="Roboto" panose="020B0604020202020204" pitchFamily="2" charset="0"/>
              </a:rPr>
              <a:t>Keith Ellison is the lead prosecutor on all George Floyd cases in Minnesota, including that of Derek Chauvin who was recently sentenced to 22 ½ years for the killing of Floyd.</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32</a:t>
            </a:fld>
            <a:endParaRPr lang="en-US" dirty="0"/>
          </a:p>
        </p:txBody>
      </p:sp>
    </p:spTree>
    <p:extLst>
      <p:ext uri="{BB962C8B-B14F-4D97-AF65-F5344CB8AC3E}">
        <p14:creationId xmlns:p14="http://schemas.microsoft.com/office/powerpoint/2010/main" val="1316603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family’s newspaper was called The Darby Gazette. </a:t>
            </a:r>
          </a:p>
          <a:p>
            <a:endParaRPr lang="en-US" dirty="0"/>
          </a:p>
          <a:p>
            <a:r>
              <a:rPr lang="en-US" dirty="0"/>
              <a:t>It was created by Dr. George Hilliard during his presidency. </a:t>
            </a:r>
          </a:p>
          <a:p>
            <a:endParaRPr lang="en-US" dirty="0"/>
          </a:p>
          <a:p>
            <a:r>
              <a:rPr lang="en-US" dirty="0"/>
              <a:t>The first edition was published in 1991.</a:t>
            </a:r>
          </a:p>
        </p:txBody>
      </p:sp>
      <p:sp>
        <p:nvSpPr>
          <p:cNvPr id="4" name="Slide Number Placeholder 3"/>
          <p:cNvSpPr>
            <a:spLocks noGrp="1"/>
          </p:cNvSpPr>
          <p:nvPr>
            <p:ph type="sldNum" sz="quarter" idx="5"/>
          </p:nvPr>
        </p:nvSpPr>
        <p:spPr/>
        <p:txBody>
          <a:bodyPr/>
          <a:lstStyle/>
          <a:p>
            <a:fld id="{83DE88AB-B255-4D17-9295-A362B9CEF1B5}" type="slidenum">
              <a:rPr lang="en-US" smtClean="0"/>
              <a:t>33</a:t>
            </a:fld>
            <a:endParaRPr lang="en-US" dirty="0"/>
          </a:p>
        </p:txBody>
      </p:sp>
    </p:spTree>
    <p:extLst>
      <p:ext uri="{BB962C8B-B14F-4D97-AF65-F5344CB8AC3E}">
        <p14:creationId xmlns:p14="http://schemas.microsoft.com/office/powerpoint/2010/main" val="4271598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family’s song “The Darby Clan” was created by Joseph Darby, Jr. to the tune of America the Beautiful. </a:t>
            </a:r>
          </a:p>
          <a:p>
            <a:endParaRPr lang="en-US" dirty="0"/>
          </a:p>
          <a:p>
            <a:r>
              <a:rPr lang="en-US" dirty="0"/>
              <a:t>Cheryl Hazzard will be singing “The Darby Clan” later in the reunion.</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34</a:t>
            </a:fld>
            <a:endParaRPr lang="en-US" dirty="0"/>
          </a:p>
        </p:txBody>
      </p:sp>
    </p:spTree>
    <p:extLst>
      <p:ext uri="{BB962C8B-B14F-4D97-AF65-F5344CB8AC3E}">
        <p14:creationId xmlns:p14="http://schemas.microsoft.com/office/powerpoint/2010/main" val="2597790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Rose stems from the Hilliard branch of our family tree.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Wilhelmina Darby – the last child of Julius and Eliza – was first married to Joseph Hilliard.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One of Joseph Hilliard’s sisters was named Rose Hilliard.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Rose Hilliard had a daughter named Glady’s Hilliard.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Peachie was born in Philadelphia to Gladys Hilliard Frye and Clinton Maxwell Frye.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She is married to Keith West and they have two sons – Phillip Kyle West and Kevin Thomas West.</a:t>
            </a:r>
          </a:p>
        </p:txBody>
      </p:sp>
      <p:sp>
        <p:nvSpPr>
          <p:cNvPr id="4" name="Slide Number Placeholder 3"/>
          <p:cNvSpPr>
            <a:spLocks noGrp="1"/>
          </p:cNvSpPr>
          <p:nvPr>
            <p:ph type="sldNum" sz="quarter" idx="5"/>
          </p:nvPr>
        </p:nvSpPr>
        <p:spPr/>
        <p:txBody>
          <a:bodyPr/>
          <a:lstStyle/>
          <a:p>
            <a:fld id="{83DE88AB-B255-4D17-9295-A362B9CEF1B5}" type="slidenum">
              <a:rPr lang="en-US" smtClean="0"/>
              <a:t>35</a:t>
            </a:fld>
            <a:endParaRPr lang="en-US" dirty="0"/>
          </a:p>
        </p:txBody>
      </p:sp>
    </p:spTree>
    <p:extLst>
      <p:ext uri="{BB962C8B-B14F-4D97-AF65-F5344CB8AC3E}">
        <p14:creationId xmlns:p14="http://schemas.microsoft.com/office/powerpoint/2010/main" val="721636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Carl Lewis (US) won 10 total medals (9 gold)</a:t>
            </a:r>
          </a:p>
          <a:p>
            <a:r>
              <a:rPr lang="en-US" dirty="0"/>
              <a:t>Usain Bolt (Jamaica) won 8 total medals (8 gold)</a:t>
            </a:r>
          </a:p>
          <a:p>
            <a:r>
              <a:rPr lang="en-US" dirty="0"/>
              <a:t>Michael Johnson (US) won 4 total medals (4 gold)</a:t>
            </a:r>
          </a:p>
          <a:p>
            <a:r>
              <a:rPr lang="en-US" dirty="0"/>
              <a:t>Jesse Owens (US) won 4 total medals (4 gold)</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4</a:t>
            </a:fld>
            <a:endParaRPr lang="en-US" dirty="0"/>
          </a:p>
        </p:txBody>
      </p:sp>
    </p:spTree>
    <p:extLst>
      <p:ext uri="{BB962C8B-B14F-4D97-AF65-F5344CB8AC3E}">
        <p14:creationId xmlns:p14="http://schemas.microsoft.com/office/powerpoint/2010/main" val="3843693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people in this photo are Julius and Eliza Darby. The Darby Clan originates from the union of Julius and Eliza. Our family is rooted in common ancestry (stemming from Julius and Eliza), but it extends beyond bloodlines to form a distinctive clan that is connected by love.</a:t>
            </a:r>
          </a:p>
          <a:p>
            <a:endParaRPr lang="en-US" dirty="0"/>
          </a:p>
          <a:p>
            <a:r>
              <a:rPr lang="en-US" dirty="0"/>
              <a:t>Adam and Hannah Phyall were Eliza’s parents. </a:t>
            </a:r>
          </a:p>
          <a:p>
            <a:endParaRPr lang="en-US" dirty="0"/>
          </a:p>
          <a:p>
            <a:r>
              <a:rPr lang="en-US" dirty="0"/>
              <a:t>We believe that Julius’ parents were named Samuel Sr and Elizabeth Darby.</a:t>
            </a:r>
          </a:p>
          <a:p>
            <a:endParaRPr lang="en-US" dirty="0"/>
          </a:p>
          <a:p>
            <a:r>
              <a:rPr lang="en-US" dirty="0"/>
              <a:t>Ossie Davis and Ruby Dee were famous actors and civil rights activists.</a:t>
            </a:r>
          </a:p>
        </p:txBody>
      </p:sp>
      <p:sp>
        <p:nvSpPr>
          <p:cNvPr id="4" name="Slide Number Placeholder 3"/>
          <p:cNvSpPr>
            <a:spLocks noGrp="1"/>
          </p:cNvSpPr>
          <p:nvPr>
            <p:ph type="sldNum" sz="quarter" idx="5"/>
          </p:nvPr>
        </p:nvSpPr>
        <p:spPr/>
        <p:txBody>
          <a:bodyPr/>
          <a:lstStyle/>
          <a:p>
            <a:fld id="{83DE88AB-B255-4D17-9295-A362B9CEF1B5}" type="slidenum">
              <a:rPr lang="en-US" smtClean="0"/>
              <a:t>5</a:t>
            </a:fld>
            <a:endParaRPr lang="en-US" dirty="0"/>
          </a:p>
        </p:txBody>
      </p:sp>
    </p:spTree>
    <p:extLst>
      <p:ext uri="{BB962C8B-B14F-4D97-AF65-F5344CB8AC3E}">
        <p14:creationId xmlns:p14="http://schemas.microsoft.com/office/powerpoint/2010/main" val="115364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Julius and Eliza were born in South Carolina. </a:t>
            </a:r>
          </a:p>
          <a:p>
            <a:endParaRPr lang="en-US" dirty="0"/>
          </a:p>
          <a:p>
            <a:r>
              <a:rPr lang="en-US" dirty="0"/>
              <a:t>It is believed that Julius was born near St. Stephen, South Carolina, in 1873.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Eliza was born in St. Stephen in 1883. </a:t>
            </a: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6</a:t>
            </a:fld>
            <a:endParaRPr lang="en-US" dirty="0"/>
          </a:p>
        </p:txBody>
      </p:sp>
    </p:spTree>
    <p:extLst>
      <p:ext uri="{BB962C8B-B14F-4D97-AF65-F5344CB8AC3E}">
        <p14:creationId xmlns:p14="http://schemas.microsoft.com/office/powerpoint/2010/main" val="3647942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Eliza’s father Reverend Adam Phyall worked in the turpentine industry in the 1800s.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Lora"/>
              </a:rPr>
              <a:t>Most of the turpentine workers were young, single black men, and many of them had been born in slavery. </a:t>
            </a:r>
            <a:r>
              <a:rPr lang="en-US" dirty="0"/>
              <a:t>Adam was born around 1845 in South Carolina, so he was likely also born in slavery (The Emancipation Proclamation was not issued until 1863 and the 13</a:t>
            </a:r>
            <a:r>
              <a:rPr lang="en-US" baseline="30000" dirty="0"/>
              <a:t>th</a:t>
            </a:r>
            <a:r>
              <a:rPr lang="en-US" dirty="0"/>
              <a:t> Amendment prohibiting slavery was not ratified until 1865.)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Lo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the Turpentine Industry that brought the Darby’s to Florida. As pine trees </a:t>
            </a:r>
            <a:r>
              <a:rPr lang="en-US" b="0" i="0" dirty="0">
                <a:solidFill>
                  <a:srgbClr val="202124"/>
                </a:solidFill>
                <a:effectLst/>
                <a:latin typeface="Roboto" panose="020B0604020202020204" pitchFamily="2" charset="0"/>
              </a:rPr>
              <a:t>stopped producing significant amounts of gum and resin in South Carolina, workers moved southward to find work. Adam followed that path with his family by horse and wagon as he looked for work, ending up in Georgia and then DeFuniak Springs, Florida.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B0604020202020204" pitchFamily="2" charset="0"/>
              </a:rPr>
              <a:t> </a:t>
            </a:r>
            <a:endParaRPr lang="en-US" dirty="0"/>
          </a:p>
          <a:p>
            <a:r>
              <a:rPr lang="en-US" dirty="0"/>
              <a:t>----------------------------</a:t>
            </a:r>
          </a:p>
          <a:p>
            <a:endParaRPr lang="en-US" dirty="0"/>
          </a:p>
          <a:p>
            <a:endParaRPr lang="en-US" b="1" i="0" dirty="0">
              <a:solidFill>
                <a:srgbClr val="000000"/>
              </a:solidFill>
              <a:effectLst/>
              <a:latin typeface="Verdana" panose="020B0604030504040204" pitchFamily="34" charset="0"/>
            </a:endParaRPr>
          </a:p>
          <a:p>
            <a:r>
              <a:rPr lang="en-US" b="1" i="0" dirty="0">
                <a:solidFill>
                  <a:srgbClr val="000000"/>
                </a:solidFill>
                <a:effectLst/>
                <a:latin typeface="Verdana" panose="020B0604030504040204" pitchFamily="34" charset="0"/>
              </a:rPr>
              <a:t>https://www.state.sc.us/forest/scindust.htm</a:t>
            </a:r>
          </a:p>
          <a:p>
            <a:r>
              <a:rPr lang="en-US" b="1" i="0" dirty="0">
                <a:solidFill>
                  <a:srgbClr val="000000"/>
                </a:solidFill>
                <a:effectLst/>
                <a:latin typeface="Verdana" panose="020B0604030504040204" pitchFamily="34" charset="0"/>
              </a:rPr>
              <a:t>Turpentine :</a:t>
            </a:r>
            <a:r>
              <a:rPr lang="en-US" b="0" i="0" dirty="0">
                <a:solidFill>
                  <a:srgbClr val="000000"/>
                </a:solidFill>
                <a:effectLst/>
                <a:latin typeface="Verdana" panose="020B0604030504040204" pitchFamily="34" charset="0"/>
              </a:rPr>
              <a:t> Turpentine was produced by distilling the pitch or “gum” from living pine trees. Workers would cut V-shaped galleries into the side of a pine tree and place a reservoir at the point of the V to collect the sap as it flowed from the wounds.</a:t>
            </a: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In South Carolina, turpentine trees were worked from March though October or November. One V-cut was added each week during the season, creating a chevron effect or “face” on the side of the tree. Old stumps and sometimes even living trees can still be found with the characteristic turpentine scars. </a:t>
            </a: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The collection cups were emptied of gum every three weeks. Barrels of crude gum were then hauled to a turpentine distillery (“still”) to be rendered into turpentine and various by-products.</a:t>
            </a: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The turpentine industry moved out of South Carolina in the 1940s.</a:t>
            </a:r>
          </a:p>
          <a:p>
            <a:endParaRPr lang="en-US" b="0" i="0" dirty="0">
              <a:solidFill>
                <a:srgbClr val="000000"/>
              </a:solidFill>
              <a:effectLst/>
              <a:latin typeface="Verdana" panose="020B0604030504040204" pitchFamily="34" charset="0"/>
            </a:endParaRPr>
          </a:p>
          <a:p>
            <a:r>
              <a:rPr lang="en-US" b="0" i="0" dirty="0">
                <a:solidFill>
                  <a:srgbClr val="6F5E4E"/>
                </a:solidFill>
                <a:effectLst/>
                <a:latin typeface="Arial" panose="020B0604020202020204" pitchFamily="34" charset="0"/>
              </a:rPr>
              <a:t>The turpentine industry has its roots in North Carolina in the mid-1800s. Eventually the trees stopped producing any significant amount of resin and the turpentines  gradually moved south to  new stands of trees.  Collecting the gum was very labor intensive and working the still was hot and very dirty work.</a:t>
            </a:r>
          </a:p>
          <a:p>
            <a:endParaRPr lang="en-US" b="0" i="0" dirty="0">
              <a:solidFill>
                <a:srgbClr val="6F5E4E"/>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7</a:t>
            </a:fld>
            <a:endParaRPr lang="en-US" dirty="0"/>
          </a:p>
        </p:txBody>
      </p:sp>
    </p:spTree>
    <p:extLst>
      <p:ext uri="{BB962C8B-B14F-4D97-AF65-F5344CB8AC3E}">
        <p14:creationId xmlns:p14="http://schemas.microsoft.com/office/powerpoint/2010/main" val="3761466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Eliza’s mother Hannah Jefferson Phyall. Hannah was born in South Carolina in the 1850s.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B0604020202020204" pitchFamily="2" charset="0"/>
              </a:rPr>
              <a:t>It is believed that Eliza’s grandmother’s name was Eva.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B0604020202020204" pitchFamily="2" charset="0"/>
            </a:endParaRPr>
          </a:p>
          <a:p>
            <a:endParaRPr lang="en-US" dirty="0"/>
          </a:p>
        </p:txBody>
      </p:sp>
      <p:sp>
        <p:nvSpPr>
          <p:cNvPr id="4" name="Slide Number Placeholder 3"/>
          <p:cNvSpPr>
            <a:spLocks noGrp="1"/>
          </p:cNvSpPr>
          <p:nvPr>
            <p:ph type="sldNum" sz="quarter" idx="5"/>
          </p:nvPr>
        </p:nvSpPr>
        <p:spPr/>
        <p:txBody>
          <a:bodyPr/>
          <a:lstStyle/>
          <a:p>
            <a:fld id="{83DE88AB-B255-4D17-9295-A362B9CEF1B5}" type="slidenum">
              <a:rPr lang="en-US" smtClean="0"/>
              <a:t>8</a:t>
            </a:fld>
            <a:endParaRPr lang="en-US" dirty="0"/>
          </a:p>
        </p:txBody>
      </p:sp>
    </p:spTree>
    <p:extLst>
      <p:ext uri="{BB962C8B-B14F-4D97-AF65-F5344CB8AC3E}">
        <p14:creationId xmlns:p14="http://schemas.microsoft.com/office/powerpoint/2010/main" val="227111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US census records, they were both married at the age of 16.</a:t>
            </a:r>
          </a:p>
          <a:p>
            <a:endParaRPr lang="en-US" dirty="0"/>
          </a:p>
          <a:p>
            <a:r>
              <a:rPr lang="en-US" dirty="0"/>
              <a:t>In 1890, when the US Census Bureau started collected marriage data, it was recorded that the average age of a first marriage for men was 26 years, and the average age of marriage for women was 22.  During the 19</a:t>
            </a:r>
            <a:r>
              <a:rPr lang="en-US" baseline="30000" dirty="0"/>
              <a:t>th</a:t>
            </a:r>
            <a:r>
              <a:rPr lang="en-US" dirty="0"/>
              <a:t> century, the “age of consent” in the US varied between 10 years old and 16 years old, depending on the state and year. </a:t>
            </a:r>
          </a:p>
        </p:txBody>
      </p:sp>
      <p:sp>
        <p:nvSpPr>
          <p:cNvPr id="4" name="Slide Number Placeholder 3"/>
          <p:cNvSpPr>
            <a:spLocks noGrp="1"/>
          </p:cNvSpPr>
          <p:nvPr>
            <p:ph type="sldNum" sz="quarter" idx="5"/>
          </p:nvPr>
        </p:nvSpPr>
        <p:spPr/>
        <p:txBody>
          <a:bodyPr/>
          <a:lstStyle/>
          <a:p>
            <a:fld id="{83DE88AB-B255-4D17-9295-A362B9CEF1B5}" type="slidenum">
              <a:rPr lang="en-US" smtClean="0"/>
              <a:t>9</a:t>
            </a:fld>
            <a:endParaRPr lang="en-US" dirty="0"/>
          </a:p>
        </p:txBody>
      </p:sp>
    </p:spTree>
    <p:extLst>
      <p:ext uri="{BB962C8B-B14F-4D97-AF65-F5344CB8AC3E}">
        <p14:creationId xmlns:p14="http://schemas.microsoft.com/office/powerpoint/2010/main" val="16620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9FD6-7112-4E01-9E2C-4DEAFF5889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3DEBA5-B31D-484F-A64F-0E6242E0D3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2C18D7-998E-4223-8008-DCA8DE0B3D5F}"/>
              </a:ext>
            </a:extLst>
          </p:cNvPr>
          <p:cNvSpPr>
            <a:spLocks noGrp="1"/>
          </p:cNvSpPr>
          <p:nvPr>
            <p:ph type="dt" sz="half" idx="10"/>
          </p:nvPr>
        </p:nvSpPr>
        <p:spPr/>
        <p:txBody>
          <a:bodyPr/>
          <a:lstStyle/>
          <a:p>
            <a:fld id="{B25432E0-7B8D-4C6A-8AC7-01016A8F83DD}" type="datetimeFigureOut">
              <a:rPr lang="en-US" smtClean="0"/>
              <a:t>7/5/2021</a:t>
            </a:fld>
            <a:endParaRPr lang="en-US" dirty="0"/>
          </a:p>
        </p:txBody>
      </p:sp>
      <p:sp>
        <p:nvSpPr>
          <p:cNvPr id="5" name="Footer Placeholder 4">
            <a:extLst>
              <a:ext uri="{FF2B5EF4-FFF2-40B4-BE49-F238E27FC236}">
                <a16:creationId xmlns:a16="http://schemas.microsoft.com/office/drawing/2014/main" id="{9600EBB2-EB4B-47BB-BC8E-86808B9EBA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C170E2-E753-4FB7-95C5-946716BABA7E}"/>
              </a:ext>
            </a:extLst>
          </p:cNvPr>
          <p:cNvSpPr>
            <a:spLocks noGrp="1"/>
          </p:cNvSpPr>
          <p:nvPr>
            <p:ph type="sldNum" sz="quarter" idx="12"/>
          </p:nvPr>
        </p:nvSpPr>
        <p:spPr/>
        <p:txBody>
          <a:bodyPr/>
          <a:lstStyle/>
          <a:p>
            <a:fld id="{3D7DA5C5-128C-45B3-95F1-A15C063F9564}" type="slidenum">
              <a:rPr lang="en-US" smtClean="0"/>
              <a:t>‹#›</a:t>
            </a:fld>
            <a:endParaRPr lang="en-US" dirty="0"/>
          </a:p>
        </p:txBody>
      </p:sp>
    </p:spTree>
    <p:extLst>
      <p:ext uri="{BB962C8B-B14F-4D97-AF65-F5344CB8AC3E}">
        <p14:creationId xmlns:p14="http://schemas.microsoft.com/office/powerpoint/2010/main" val="3859844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7DA9C-CEBF-4118-8023-2F353073C9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492D8E-6625-4E09-8412-D633151506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66399-F956-4565-9397-B172483C28C1}"/>
              </a:ext>
            </a:extLst>
          </p:cNvPr>
          <p:cNvSpPr>
            <a:spLocks noGrp="1"/>
          </p:cNvSpPr>
          <p:nvPr>
            <p:ph type="dt" sz="half" idx="10"/>
          </p:nvPr>
        </p:nvSpPr>
        <p:spPr/>
        <p:txBody>
          <a:bodyPr/>
          <a:lstStyle/>
          <a:p>
            <a:fld id="{B25432E0-7B8D-4C6A-8AC7-01016A8F83DD}" type="datetimeFigureOut">
              <a:rPr lang="en-US" smtClean="0"/>
              <a:t>7/5/2021</a:t>
            </a:fld>
            <a:endParaRPr lang="en-US" dirty="0"/>
          </a:p>
        </p:txBody>
      </p:sp>
      <p:sp>
        <p:nvSpPr>
          <p:cNvPr id="5" name="Footer Placeholder 4">
            <a:extLst>
              <a:ext uri="{FF2B5EF4-FFF2-40B4-BE49-F238E27FC236}">
                <a16:creationId xmlns:a16="http://schemas.microsoft.com/office/drawing/2014/main" id="{FB0FD205-7AD9-41AB-98A9-838D0A235D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51A354-0A1D-4602-9DA3-DAE8A4AD2ADA}"/>
              </a:ext>
            </a:extLst>
          </p:cNvPr>
          <p:cNvSpPr>
            <a:spLocks noGrp="1"/>
          </p:cNvSpPr>
          <p:nvPr>
            <p:ph type="sldNum" sz="quarter" idx="12"/>
          </p:nvPr>
        </p:nvSpPr>
        <p:spPr/>
        <p:txBody>
          <a:bodyPr/>
          <a:lstStyle/>
          <a:p>
            <a:fld id="{3D7DA5C5-128C-45B3-95F1-A15C063F9564}" type="slidenum">
              <a:rPr lang="en-US" smtClean="0"/>
              <a:t>‹#›</a:t>
            </a:fld>
            <a:endParaRPr lang="en-US" dirty="0"/>
          </a:p>
        </p:txBody>
      </p:sp>
    </p:spTree>
    <p:extLst>
      <p:ext uri="{BB962C8B-B14F-4D97-AF65-F5344CB8AC3E}">
        <p14:creationId xmlns:p14="http://schemas.microsoft.com/office/powerpoint/2010/main" val="3493419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0AA327-CCE8-4ADB-A6DB-0D3E7F3E79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B109BF-7FE8-4895-A31D-9EEF0BE016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B52EA-EB82-4D23-9747-CBD2C4672A05}"/>
              </a:ext>
            </a:extLst>
          </p:cNvPr>
          <p:cNvSpPr>
            <a:spLocks noGrp="1"/>
          </p:cNvSpPr>
          <p:nvPr>
            <p:ph type="dt" sz="half" idx="10"/>
          </p:nvPr>
        </p:nvSpPr>
        <p:spPr/>
        <p:txBody>
          <a:bodyPr/>
          <a:lstStyle/>
          <a:p>
            <a:fld id="{B25432E0-7B8D-4C6A-8AC7-01016A8F83DD}" type="datetimeFigureOut">
              <a:rPr lang="en-US" smtClean="0"/>
              <a:t>7/5/2021</a:t>
            </a:fld>
            <a:endParaRPr lang="en-US" dirty="0"/>
          </a:p>
        </p:txBody>
      </p:sp>
      <p:sp>
        <p:nvSpPr>
          <p:cNvPr id="5" name="Footer Placeholder 4">
            <a:extLst>
              <a:ext uri="{FF2B5EF4-FFF2-40B4-BE49-F238E27FC236}">
                <a16:creationId xmlns:a16="http://schemas.microsoft.com/office/drawing/2014/main" id="{51277D64-7C2A-42BF-88F0-CBC37EE9BC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A3747D-E81C-49F9-8F6E-E6AE3273306F}"/>
              </a:ext>
            </a:extLst>
          </p:cNvPr>
          <p:cNvSpPr>
            <a:spLocks noGrp="1"/>
          </p:cNvSpPr>
          <p:nvPr>
            <p:ph type="sldNum" sz="quarter" idx="12"/>
          </p:nvPr>
        </p:nvSpPr>
        <p:spPr/>
        <p:txBody>
          <a:bodyPr/>
          <a:lstStyle/>
          <a:p>
            <a:fld id="{3D7DA5C5-128C-45B3-95F1-A15C063F9564}" type="slidenum">
              <a:rPr lang="en-US" smtClean="0"/>
              <a:t>‹#›</a:t>
            </a:fld>
            <a:endParaRPr lang="en-US" dirty="0"/>
          </a:p>
        </p:txBody>
      </p:sp>
    </p:spTree>
    <p:extLst>
      <p:ext uri="{BB962C8B-B14F-4D97-AF65-F5344CB8AC3E}">
        <p14:creationId xmlns:p14="http://schemas.microsoft.com/office/powerpoint/2010/main" val="172648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2121-F1CD-4DCC-9023-51B80F4542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DFD6EF-BB62-4546-BE0C-3256F5A15D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05279-4984-4B0F-82F5-A952705957A7}"/>
              </a:ext>
            </a:extLst>
          </p:cNvPr>
          <p:cNvSpPr>
            <a:spLocks noGrp="1"/>
          </p:cNvSpPr>
          <p:nvPr>
            <p:ph type="dt" sz="half" idx="10"/>
          </p:nvPr>
        </p:nvSpPr>
        <p:spPr/>
        <p:txBody>
          <a:bodyPr/>
          <a:lstStyle/>
          <a:p>
            <a:fld id="{B25432E0-7B8D-4C6A-8AC7-01016A8F83DD}" type="datetimeFigureOut">
              <a:rPr lang="en-US" smtClean="0"/>
              <a:t>7/5/2021</a:t>
            </a:fld>
            <a:endParaRPr lang="en-US" dirty="0"/>
          </a:p>
        </p:txBody>
      </p:sp>
      <p:sp>
        <p:nvSpPr>
          <p:cNvPr id="5" name="Footer Placeholder 4">
            <a:extLst>
              <a:ext uri="{FF2B5EF4-FFF2-40B4-BE49-F238E27FC236}">
                <a16:creationId xmlns:a16="http://schemas.microsoft.com/office/drawing/2014/main" id="{EFBA03BA-4CC8-4E1A-8FC1-03ED15F316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2F3C8A-4D39-4C3F-94A1-1AA3020E9ED3}"/>
              </a:ext>
            </a:extLst>
          </p:cNvPr>
          <p:cNvSpPr>
            <a:spLocks noGrp="1"/>
          </p:cNvSpPr>
          <p:nvPr>
            <p:ph type="sldNum" sz="quarter" idx="12"/>
          </p:nvPr>
        </p:nvSpPr>
        <p:spPr/>
        <p:txBody>
          <a:bodyPr/>
          <a:lstStyle/>
          <a:p>
            <a:fld id="{3D7DA5C5-128C-45B3-95F1-A15C063F9564}" type="slidenum">
              <a:rPr lang="en-US" smtClean="0"/>
              <a:t>‹#›</a:t>
            </a:fld>
            <a:endParaRPr lang="en-US" dirty="0"/>
          </a:p>
        </p:txBody>
      </p:sp>
    </p:spTree>
    <p:extLst>
      <p:ext uri="{BB962C8B-B14F-4D97-AF65-F5344CB8AC3E}">
        <p14:creationId xmlns:p14="http://schemas.microsoft.com/office/powerpoint/2010/main" val="336623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3FDF-40B7-441D-9E6D-1E4C575DD6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5250DD-8E11-42BD-B61E-F9EC096107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6DBFE-850F-4994-85B2-DB4241DB3B48}"/>
              </a:ext>
            </a:extLst>
          </p:cNvPr>
          <p:cNvSpPr>
            <a:spLocks noGrp="1"/>
          </p:cNvSpPr>
          <p:nvPr>
            <p:ph type="dt" sz="half" idx="10"/>
          </p:nvPr>
        </p:nvSpPr>
        <p:spPr/>
        <p:txBody>
          <a:bodyPr/>
          <a:lstStyle/>
          <a:p>
            <a:fld id="{B25432E0-7B8D-4C6A-8AC7-01016A8F83DD}" type="datetimeFigureOut">
              <a:rPr lang="en-US" smtClean="0"/>
              <a:t>7/5/2021</a:t>
            </a:fld>
            <a:endParaRPr lang="en-US" dirty="0"/>
          </a:p>
        </p:txBody>
      </p:sp>
      <p:sp>
        <p:nvSpPr>
          <p:cNvPr id="5" name="Footer Placeholder 4">
            <a:extLst>
              <a:ext uri="{FF2B5EF4-FFF2-40B4-BE49-F238E27FC236}">
                <a16:creationId xmlns:a16="http://schemas.microsoft.com/office/drawing/2014/main" id="{C1E8759E-D0FF-4631-A19E-3AFCC45338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A0B6C9-5FA3-4CB6-A873-B7C0E375112D}"/>
              </a:ext>
            </a:extLst>
          </p:cNvPr>
          <p:cNvSpPr>
            <a:spLocks noGrp="1"/>
          </p:cNvSpPr>
          <p:nvPr>
            <p:ph type="sldNum" sz="quarter" idx="12"/>
          </p:nvPr>
        </p:nvSpPr>
        <p:spPr/>
        <p:txBody>
          <a:bodyPr/>
          <a:lstStyle/>
          <a:p>
            <a:fld id="{3D7DA5C5-128C-45B3-95F1-A15C063F9564}" type="slidenum">
              <a:rPr lang="en-US" smtClean="0"/>
              <a:t>‹#›</a:t>
            </a:fld>
            <a:endParaRPr lang="en-US" dirty="0"/>
          </a:p>
        </p:txBody>
      </p:sp>
    </p:spTree>
    <p:extLst>
      <p:ext uri="{BB962C8B-B14F-4D97-AF65-F5344CB8AC3E}">
        <p14:creationId xmlns:p14="http://schemas.microsoft.com/office/powerpoint/2010/main" val="1154500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D8316-531C-4336-B471-D9DCC4FF5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2BD01-33C9-4A48-BD35-021B7C5804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FFC57D-9E1F-4813-866A-DF76AC164F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723C23-5082-4E3E-AB5C-2FA4222B84D8}"/>
              </a:ext>
            </a:extLst>
          </p:cNvPr>
          <p:cNvSpPr>
            <a:spLocks noGrp="1"/>
          </p:cNvSpPr>
          <p:nvPr>
            <p:ph type="dt" sz="half" idx="10"/>
          </p:nvPr>
        </p:nvSpPr>
        <p:spPr/>
        <p:txBody>
          <a:bodyPr/>
          <a:lstStyle/>
          <a:p>
            <a:fld id="{B25432E0-7B8D-4C6A-8AC7-01016A8F83DD}" type="datetimeFigureOut">
              <a:rPr lang="en-US" smtClean="0"/>
              <a:t>7/5/2021</a:t>
            </a:fld>
            <a:endParaRPr lang="en-US" dirty="0"/>
          </a:p>
        </p:txBody>
      </p:sp>
      <p:sp>
        <p:nvSpPr>
          <p:cNvPr id="6" name="Footer Placeholder 5">
            <a:extLst>
              <a:ext uri="{FF2B5EF4-FFF2-40B4-BE49-F238E27FC236}">
                <a16:creationId xmlns:a16="http://schemas.microsoft.com/office/drawing/2014/main" id="{8905F115-4086-4A04-BDE9-485494FB27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52BDD6-A1A2-440B-ACE8-D82DDA7E9F49}"/>
              </a:ext>
            </a:extLst>
          </p:cNvPr>
          <p:cNvSpPr>
            <a:spLocks noGrp="1"/>
          </p:cNvSpPr>
          <p:nvPr>
            <p:ph type="sldNum" sz="quarter" idx="12"/>
          </p:nvPr>
        </p:nvSpPr>
        <p:spPr/>
        <p:txBody>
          <a:bodyPr/>
          <a:lstStyle/>
          <a:p>
            <a:fld id="{3D7DA5C5-128C-45B3-95F1-A15C063F9564}" type="slidenum">
              <a:rPr lang="en-US" smtClean="0"/>
              <a:t>‹#›</a:t>
            </a:fld>
            <a:endParaRPr lang="en-US" dirty="0"/>
          </a:p>
        </p:txBody>
      </p:sp>
    </p:spTree>
    <p:extLst>
      <p:ext uri="{BB962C8B-B14F-4D97-AF65-F5344CB8AC3E}">
        <p14:creationId xmlns:p14="http://schemas.microsoft.com/office/powerpoint/2010/main" val="1775476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29F7-BF2B-43F9-8D03-B9F59047EB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ECE646-054A-43F6-9E63-85854FF9C8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A058D2-E3AE-4DB5-9EAF-81A419817F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EA219-4AAF-4B44-99C3-41584569DB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D16EDC-18F8-4CE9-BA08-69B308AC76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BB431C-69EA-4AE0-8062-2FA703109C86}"/>
              </a:ext>
            </a:extLst>
          </p:cNvPr>
          <p:cNvSpPr>
            <a:spLocks noGrp="1"/>
          </p:cNvSpPr>
          <p:nvPr>
            <p:ph type="dt" sz="half" idx="10"/>
          </p:nvPr>
        </p:nvSpPr>
        <p:spPr/>
        <p:txBody>
          <a:bodyPr/>
          <a:lstStyle/>
          <a:p>
            <a:fld id="{B25432E0-7B8D-4C6A-8AC7-01016A8F83DD}" type="datetimeFigureOut">
              <a:rPr lang="en-US" smtClean="0"/>
              <a:t>7/5/2021</a:t>
            </a:fld>
            <a:endParaRPr lang="en-US" dirty="0"/>
          </a:p>
        </p:txBody>
      </p:sp>
      <p:sp>
        <p:nvSpPr>
          <p:cNvPr id="8" name="Footer Placeholder 7">
            <a:extLst>
              <a:ext uri="{FF2B5EF4-FFF2-40B4-BE49-F238E27FC236}">
                <a16:creationId xmlns:a16="http://schemas.microsoft.com/office/drawing/2014/main" id="{C54398E4-6539-4BFB-86CC-DB0B87E0A7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1EA5E79-D826-4A03-A7FF-0CD0E056D1EB}"/>
              </a:ext>
            </a:extLst>
          </p:cNvPr>
          <p:cNvSpPr>
            <a:spLocks noGrp="1"/>
          </p:cNvSpPr>
          <p:nvPr>
            <p:ph type="sldNum" sz="quarter" idx="12"/>
          </p:nvPr>
        </p:nvSpPr>
        <p:spPr/>
        <p:txBody>
          <a:bodyPr/>
          <a:lstStyle/>
          <a:p>
            <a:fld id="{3D7DA5C5-128C-45B3-95F1-A15C063F9564}" type="slidenum">
              <a:rPr lang="en-US" smtClean="0"/>
              <a:t>‹#›</a:t>
            </a:fld>
            <a:endParaRPr lang="en-US" dirty="0"/>
          </a:p>
        </p:txBody>
      </p:sp>
    </p:spTree>
    <p:extLst>
      <p:ext uri="{BB962C8B-B14F-4D97-AF65-F5344CB8AC3E}">
        <p14:creationId xmlns:p14="http://schemas.microsoft.com/office/powerpoint/2010/main" val="2263366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8B60-A9CB-48AE-A56A-617656CF99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1AAC23-7BF4-4F75-90F7-7317E0507FD4}"/>
              </a:ext>
            </a:extLst>
          </p:cNvPr>
          <p:cNvSpPr>
            <a:spLocks noGrp="1"/>
          </p:cNvSpPr>
          <p:nvPr>
            <p:ph type="dt" sz="half" idx="10"/>
          </p:nvPr>
        </p:nvSpPr>
        <p:spPr/>
        <p:txBody>
          <a:bodyPr/>
          <a:lstStyle/>
          <a:p>
            <a:fld id="{B25432E0-7B8D-4C6A-8AC7-01016A8F83DD}" type="datetimeFigureOut">
              <a:rPr lang="en-US" smtClean="0"/>
              <a:t>7/5/2021</a:t>
            </a:fld>
            <a:endParaRPr lang="en-US" dirty="0"/>
          </a:p>
        </p:txBody>
      </p:sp>
      <p:sp>
        <p:nvSpPr>
          <p:cNvPr id="4" name="Footer Placeholder 3">
            <a:extLst>
              <a:ext uri="{FF2B5EF4-FFF2-40B4-BE49-F238E27FC236}">
                <a16:creationId xmlns:a16="http://schemas.microsoft.com/office/drawing/2014/main" id="{631A0819-F8FB-4075-B58F-7B2890F89A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C51C98B-DBAB-4134-B7CF-383CD281B85E}"/>
              </a:ext>
            </a:extLst>
          </p:cNvPr>
          <p:cNvSpPr>
            <a:spLocks noGrp="1"/>
          </p:cNvSpPr>
          <p:nvPr>
            <p:ph type="sldNum" sz="quarter" idx="12"/>
          </p:nvPr>
        </p:nvSpPr>
        <p:spPr/>
        <p:txBody>
          <a:bodyPr/>
          <a:lstStyle/>
          <a:p>
            <a:fld id="{3D7DA5C5-128C-45B3-95F1-A15C063F9564}" type="slidenum">
              <a:rPr lang="en-US" smtClean="0"/>
              <a:t>‹#›</a:t>
            </a:fld>
            <a:endParaRPr lang="en-US" dirty="0"/>
          </a:p>
        </p:txBody>
      </p:sp>
    </p:spTree>
    <p:extLst>
      <p:ext uri="{BB962C8B-B14F-4D97-AF65-F5344CB8AC3E}">
        <p14:creationId xmlns:p14="http://schemas.microsoft.com/office/powerpoint/2010/main" val="461295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934D7-534C-42CB-B865-0A96186504B4}"/>
              </a:ext>
            </a:extLst>
          </p:cNvPr>
          <p:cNvSpPr>
            <a:spLocks noGrp="1"/>
          </p:cNvSpPr>
          <p:nvPr>
            <p:ph type="dt" sz="half" idx="10"/>
          </p:nvPr>
        </p:nvSpPr>
        <p:spPr/>
        <p:txBody>
          <a:bodyPr/>
          <a:lstStyle/>
          <a:p>
            <a:fld id="{B25432E0-7B8D-4C6A-8AC7-01016A8F83DD}" type="datetimeFigureOut">
              <a:rPr lang="en-US" smtClean="0"/>
              <a:t>7/5/2021</a:t>
            </a:fld>
            <a:endParaRPr lang="en-US" dirty="0"/>
          </a:p>
        </p:txBody>
      </p:sp>
      <p:sp>
        <p:nvSpPr>
          <p:cNvPr id="3" name="Footer Placeholder 2">
            <a:extLst>
              <a:ext uri="{FF2B5EF4-FFF2-40B4-BE49-F238E27FC236}">
                <a16:creationId xmlns:a16="http://schemas.microsoft.com/office/drawing/2014/main" id="{D3D15BDE-EB4F-4D9D-A1B2-75FD4C589C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891EDC3-4B8B-4398-A356-FBF2313F2213}"/>
              </a:ext>
            </a:extLst>
          </p:cNvPr>
          <p:cNvSpPr>
            <a:spLocks noGrp="1"/>
          </p:cNvSpPr>
          <p:nvPr>
            <p:ph type="sldNum" sz="quarter" idx="12"/>
          </p:nvPr>
        </p:nvSpPr>
        <p:spPr/>
        <p:txBody>
          <a:bodyPr/>
          <a:lstStyle/>
          <a:p>
            <a:fld id="{3D7DA5C5-128C-45B3-95F1-A15C063F9564}" type="slidenum">
              <a:rPr lang="en-US" smtClean="0"/>
              <a:t>‹#›</a:t>
            </a:fld>
            <a:endParaRPr lang="en-US" dirty="0"/>
          </a:p>
        </p:txBody>
      </p:sp>
    </p:spTree>
    <p:extLst>
      <p:ext uri="{BB962C8B-B14F-4D97-AF65-F5344CB8AC3E}">
        <p14:creationId xmlns:p14="http://schemas.microsoft.com/office/powerpoint/2010/main" val="2170763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66EE-74F9-45EA-8A0A-28F4BB24B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496864-32E0-4084-AFEF-CFAC3EA565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CD0665-A65A-45B7-B9DC-8B2556351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2D766-F3E3-446C-8A89-4EA8C92C70E0}"/>
              </a:ext>
            </a:extLst>
          </p:cNvPr>
          <p:cNvSpPr>
            <a:spLocks noGrp="1"/>
          </p:cNvSpPr>
          <p:nvPr>
            <p:ph type="dt" sz="half" idx="10"/>
          </p:nvPr>
        </p:nvSpPr>
        <p:spPr/>
        <p:txBody>
          <a:bodyPr/>
          <a:lstStyle/>
          <a:p>
            <a:fld id="{B25432E0-7B8D-4C6A-8AC7-01016A8F83DD}" type="datetimeFigureOut">
              <a:rPr lang="en-US" smtClean="0"/>
              <a:t>7/5/2021</a:t>
            </a:fld>
            <a:endParaRPr lang="en-US" dirty="0"/>
          </a:p>
        </p:txBody>
      </p:sp>
      <p:sp>
        <p:nvSpPr>
          <p:cNvPr id="6" name="Footer Placeholder 5">
            <a:extLst>
              <a:ext uri="{FF2B5EF4-FFF2-40B4-BE49-F238E27FC236}">
                <a16:creationId xmlns:a16="http://schemas.microsoft.com/office/drawing/2014/main" id="{5C44B647-AD90-4FA6-B399-4F6DA65C7B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5E3AEF-4251-482B-B622-D8B882B00C27}"/>
              </a:ext>
            </a:extLst>
          </p:cNvPr>
          <p:cNvSpPr>
            <a:spLocks noGrp="1"/>
          </p:cNvSpPr>
          <p:nvPr>
            <p:ph type="sldNum" sz="quarter" idx="12"/>
          </p:nvPr>
        </p:nvSpPr>
        <p:spPr/>
        <p:txBody>
          <a:bodyPr/>
          <a:lstStyle/>
          <a:p>
            <a:fld id="{3D7DA5C5-128C-45B3-95F1-A15C063F9564}" type="slidenum">
              <a:rPr lang="en-US" smtClean="0"/>
              <a:t>‹#›</a:t>
            </a:fld>
            <a:endParaRPr lang="en-US" dirty="0"/>
          </a:p>
        </p:txBody>
      </p:sp>
    </p:spTree>
    <p:extLst>
      <p:ext uri="{BB962C8B-B14F-4D97-AF65-F5344CB8AC3E}">
        <p14:creationId xmlns:p14="http://schemas.microsoft.com/office/powerpoint/2010/main" val="112252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68696-5DAB-436A-B23A-E0EA7697E2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328817-50F9-49DE-85F7-BD356E6E9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165461E-042E-40A4-95A0-7C76B5EE4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5C62BA-9C79-4661-9420-48E49DF49229}"/>
              </a:ext>
            </a:extLst>
          </p:cNvPr>
          <p:cNvSpPr>
            <a:spLocks noGrp="1"/>
          </p:cNvSpPr>
          <p:nvPr>
            <p:ph type="dt" sz="half" idx="10"/>
          </p:nvPr>
        </p:nvSpPr>
        <p:spPr/>
        <p:txBody>
          <a:bodyPr/>
          <a:lstStyle/>
          <a:p>
            <a:fld id="{B25432E0-7B8D-4C6A-8AC7-01016A8F83DD}" type="datetimeFigureOut">
              <a:rPr lang="en-US" smtClean="0"/>
              <a:t>7/5/2021</a:t>
            </a:fld>
            <a:endParaRPr lang="en-US" dirty="0"/>
          </a:p>
        </p:txBody>
      </p:sp>
      <p:sp>
        <p:nvSpPr>
          <p:cNvPr id="6" name="Footer Placeholder 5">
            <a:extLst>
              <a:ext uri="{FF2B5EF4-FFF2-40B4-BE49-F238E27FC236}">
                <a16:creationId xmlns:a16="http://schemas.microsoft.com/office/drawing/2014/main" id="{826ED7AB-B73B-44A3-85F3-78FD3E91A21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9B3969-6671-4C0F-8CEA-6ECC8CC9E28E}"/>
              </a:ext>
            </a:extLst>
          </p:cNvPr>
          <p:cNvSpPr>
            <a:spLocks noGrp="1"/>
          </p:cNvSpPr>
          <p:nvPr>
            <p:ph type="sldNum" sz="quarter" idx="12"/>
          </p:nvPr>
        </p:nvSpPr>
        <p:spPr/>
        <p:txBody>
          <a:bodyPr/>
          <a:lstStyle/>
          <a:p>
            <a:fld id="{3D7DA5C5-128C-45B3-95F1-A15C063F9564}" type="slidenum">
              <a:rPr lang="en-US" smtClean="0"/>
              <a:t>‹#›</a:t>
            </a:fld>
            <a:endParaRPr lang="en-US" dirty="0"/>
          </a:p>
        </p:txBody>
      </p:sp>
    </p:spTree>
    <p:extLst>
      <p:ext uri="{BB962C8B-B14F-4D97-AF65-F5344CB8AC3E}">
        <p14:creationId xmlns:p14="http://schemas.microsoft.com/office/powerpoint/2010/main" val="656020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03322-0C9A-4227-B2A4-4D0992C16B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1306D6-5FCF-4136-90D8-BE67AA03A8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2EB55-201A-45A0-BCFC-86774A9EDC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5432E0-7B8D-4C6A-8AC7-01016A8F83DD}" type="datetimeFigureOut">
              <a:rPr lang="en-US" smtClean="0"/>
              <a:t>7/5/2021</a:t>
            </a:fld>
            <a:endParaRPr lang="en-US" dirty="0"/>
          </a:p>
        </p:txBody>
      </p:sp>
      <p:sp>
        <p:nvSpPr>
          <p:cNvPr id="5" name="Footer Placeholder 4">
            <a:extLst>
              <a:ext uri="{FF2B5EF4-FFF2-40B4-BE49-F238E27FC236}">
                <a16:creationId xmlns:a16="http://schemas.microsoft.com/office/drawing/2014/main" id="{97C83288-67B9-4AC5-9EDA-FD98B04B04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03A17C8-5563-4E7D-8A02-E528B882FF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DA5C5-128C-45B3-95F1-A15C063F9564}" type="slidenum">
              <a:rPr lang="en-US" smtClean="0"/>
              <a:t>‹#›</a:t>
            </a:fld>
            <a:endParaRPr lang="en-US" dirty="0"/>
          </a:p>
        </p:txBody>
      </p:sp>
    </p:spTree>
    <p:extLst>
      <p:ext uri="{BB962C8B-B14F-4D97-AF65-F5344CB8AC3E}">
        <p14:creationId xmlns:p14="http://schemas.microsoft.com/office/powerpoint/2010/main" val="1423385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D52C9732-EE85-4E28-804B-5F90F877A12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6B8AD8E-19EE-4E80-B9AF-4D7DFA5CCEBB}"/>
              </a:ext>
            </a:extLst>
          </p:cNvPr>
          <p:cNvSpPr txBox="1"/>
          <p:nvPr/>
        </p:nvSpPr>
        <p:spPr>
          <a:xfrm>
            <a:off x="1786269" y="1472430"/>
            <a:ext cx="8282763" cy="707886"/>
          </a:xfrm>
          <a:prstGeom prst="rect">
            <a:avLst/>
          </a:prstGeom>
          <a:noFill/>
        </p:spPr>
        <p:txBody>
          <a:bodyPr wrap="square" rtlCol="0">
            <a:spAutoFit/>
          </a:bodyPr>
          <a:lstStyle/>
          <a:p>
            <a:pPr algn="ctr"/>
            <a:r>
              <a:rPr lang="en-US" sz="4000" dirty="0">
                <a:solidFill>
                  <a:schemeClr val="bg1"/>
                </a:solidFill>
              </a:rPr>
              <a:t>2021 Virtual Darby Family Reunion</a:t>
            </a:r>
          </a:p>
        </p:txBody>
      </p:sp>
    </p:spTree>
    <p:extLst>
      <p:ext uri="{BB962C8B-B14F-4D97-AF65-F5344CB8AC3E}">
        <p14:creationId xmlns:p14="http://schemas.microsoft.com/office/powerpoint/2010/main" val="2914362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1"/>
            <a:ext cx="12192000" cy="1027906"/>
          </a:xfrm>
        </p:spPr>
        <p:txBody>
          <a:bodyPr>
            <a:normAutofit/>
          </a:bodyPr>
          <a:lstStyle/>
          <a:p>
            <a:pPr algn="ctr"/>
            <a:r>
              <a:rPr lang="en-US" sz="4000" dirty="0"/>
              <a:t>Julius and Eliza were married in 1898.</a:t>
            </a:r>
          </a:p>
        </p:txBody>
      </p:sp>
      <p:grpSp>
        <p:nvGrpSpPr>
          <p:cNvPr id="7" name="Group 6">
            <a:extLst>
              <a:ext uri="{FF2B5EF4-FFF2-40B4-BE49-F238E27FC236}">
                <a16:creationId xmlns:a16="http://schemas.microsoft.com/office/drawing/2014/main" id="{57026B09-4A29-4300-9671-8D327B7BA2CE}"/>
              </a:ext>
            </a:extLst>
          </p:cNvPr>
          <p:cNvGrpSpPr/>
          <p:nvPr/>
        </p:nvGrpSpPr>
        <p:grpSpPr>
          <a:xfrm>
            <a:off x="3438524" y="5880662"/>
            <a:ext cx="5286376" cy="685800"/>
            <a:chOff x="646071" y="4872837"/>
            <a:chExt cx="5286376" cy="685800"/>
          </a:xfrm>
        </p:grpSpPr>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86376" cy="685800"/>
            </a:xfrm>
            <a:prstGeom prst="rect">
              <a:avLst/>
            </a:prstGeom>
            <a:solidFill>
              <a:srgbClr val="FF0000"/>
            </a:solidFill>
            <a:ln w="76200">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False</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52488" y="5041895"/>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9B0675C3-0850-4097-B0DA-B70F7386AB5E}"/>
              </a:ext>
            </a:extLst>
          </p:cNvPr>
          <p:cNvGrpSpPr/>
          <p:nvPr/>
        </p:nvGrpSpPr>
        <p:grpSpPr>
          <a:xfrm>
            <a:off x="3467100" y="4875249"/>
            <a:ext cx="5257800" cy="681601"/>
            <a:chOff x="6288129" y="5830093"/>
            <a:chExt cx="5257800" cy="681601"/>
          </a:xfrm>
        </p:grpSpPr>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True</a:t>
              </a:r>
            </a:p>
          </p:txBody>
        </p:sp>
        <p:sp>
          <p:nvSpPr>
            <p:cNvPr id="14" name="Flowchart: Process 13">
              <a:extLst>
                <a:ext uri="{FF2B5EF4-FFF2-40B4-BE49-F238E27FC236}">
                  <a16:creationId xmlns:a16="http://schemas.microsoft.com/office/drawing/2014/main" id="{800E2959-5F16-41F7-B48F-8C841B9E61D7}"/>
                </a:ext>
              </a:extLst>
            </p:cNvPr>
            <p:cNvSpPr/>
            <p:nvPr/>
          </p:nvSpPr>
          <p:spPr>
            <a:xfrm>
              <a:off x="6497893"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descr="Text&#10;&#10;Description automatically generated">
            <a:extLst>
              <a:ext uri="{FF2B5EF4-FFF2-40B4-BE49-F238E27FC236}">
                <a16:creationId xmlns:a16="http://schemas.microsoft.com/office/drawing/2014/main" id="{DA4B5990-D65B-401E-8DAC-D04E0DDD9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100" y="781210"/>
            <a:ext cx="5257800" cy="3857184"/>
          </a:xfrm>
          <a:prstGeom prst="rect">
            <a:avLst/>
          </a:prstGeom>
        </p:spPr>
      </p:pic>
      <p:sp>
        <p:nvSpPr>
          <p:cNvPr id="10" name="TextBox 9">
            <a:extLst>
              <a:ext uri="{FF2B5EF4-FFF2-40B4-BE49-F238E27FC236}">
                <a16:creationId xmlns:a16="http://schemas.microsoft.com/office/drawing/2014/main" id="{A41AD60D-F0EF-4148-B985-0FB59CD3E41B}"/>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sp>
        <p:nvSpPr>
          <p:cNvPr id="13" name="Rectangle 12">
            <a:extLst>
              <a:ext uri="{FF2B5EF4-FFF2-40B4-BE49-F238E27FC236}">
                <a16:creationId xmlns:a16="http://schemas.microsoft.com/office/drawing/2014/main" id="{01841FF9-AEC8-413D-9354-D455D30C56BE}"/>
              </a:ext>
            </a:extLst>
          </p:cNvPr>
          <p:cNvSpPr/>
          <p:nvPr/>
        </p:nvSpPr>
        <p:spPr>
          <a:xfrm>
            <a:off x="3442538" y="5884861"/>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538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1"/>
            <a:ext cx="12192000" cy="1027906"/>
          </a:xfrm>
        </p:spPr>
        <p:txBody>
          <a:bodyPr>
            <a:normAutofit/>
          </a:bodyPr>
          <a:lstStyle/>
          <a:p>
            <a:pPr algn="ctr"/>
            <a:r>
              <a:rPr lang="en-US" sz="4000" dirty="0"/>
              <a:t>Who is this dapper fellow?</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p:spPr>
        <p:txBody>
          <a:bodyPr anchor="ctr"/>
          <a:lstStyle/>
          <a:p>
            <a:pPr marL="0" indent="0">
              <a:buNone/>
            </a:pPr>
            <a:r>
              <a:rPr lang="en-US" dirty="0"/>
              <a:t>          Johnny</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Primas</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Peter</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Henry</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677469" y="1952947"/>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8" name="Picture 7" descr="A person sitting on a chair next to a statue of a person&#10;&#10;Description automatically generated with medium confidence">
            <a:extLst>
              <a:ext uri="{FF2B5EF4-FFF2-40B4-BE49-F238E27FC236}">
                <a16:creationId xmlns:a16="http://schemas.microsoft.com/office/drawing/2014/main" id="{6DEDC52A-DB96-450D-B8C3-D14495C66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521" y="1175835"/>
            <a:ext cx="2411055" cy="3379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92D729D5-1D02-4F71-AE35-336875F8086D}"/>
              </a:ext>
            </a:extLst>
          </p:cNvPr>
          <p:cNvSpPr/>
          <p:nvPr/>
        </p:nvSpPr>
        <p:spPr>
          <a:xfrm>
            <a:off x="646071" y="4872837"/>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35933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1"/>
            <a:ext cx="12192000" cy="1027906"/>
          </a:xfrm>
        </p:spPr>
        <p:txBody>
          <a:bodyPr>
            <a:normAutofit/>
          </a:bodyPr>
          <a:lstStyle/>
          <a:p>
            <a:pPr algn="ctr"/>
            <a:r>
              <a:rPr lang="en-US" sz="4000" dirty="0"/>
              <a:t>How many children did Eliza give birth to?</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14</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8</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12</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18</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8" name="Picture 7" descr="A picture containing text, person, standing, posing&#10;&#10;Description automatically generated">
            <a:extLst>
              <a:ext uri="{FF2B5EF4-FFF2-40B4-BE49-F238E27FC236}">
                <a16:creationId xmlns:a16="http://schemas.microsoft.com/office/drawing/2014/main" id="{D14C86A4-A319-4525-B89F-168896728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924" y="1303562"/>
            <a:ext cx="2180152" cy="3163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609028FB-5630-4621-AE6B-1895E3AC20BE}"/>
              </a:ext>
            </a:extLst>
          </p:cNvPr>
          <p:cNvSpPr/>
          <p:nvPr/>
        </p:nvSpPr>
        <p:spPr>
          <a:xfrm>
            <a:off x="646071"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82385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1"/>
            <a:ext cx="12192000" cy="1027906"/>
          </a:xfrm>
        </p:spPr>
        <p:txBody>
          <a:bodyPr>
            <a:normAutofit/>
          </a:bodyPr>
          <a:lstStyle/>
          <a:p>
            <a:pPr algn="ctr"/>
            <a:r>
              <a:rPr lang="en-US" sz="4000" dirty="0"/>
              <a:t>Who were the first three children born to Julius and Eliza?</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a:t>
            </a:r>
            <a:r>
              <a:rPr lang="en-US" sz="2600" dirty="0"/>
              <a:t>Samuel, Mary &amp; Martha</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Samuel, Rosena &amp; Adam Julius</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Samuel, Rosena &amp; John Henry</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r>
              <a:rPr lang="en-US" sz="2600" dirty="0"/>
              <a:t>Samuel, Sadie &amp; John Henry</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7" name="Picture 6" descr="A group of knitted yarn&#10;&#10;Description automatically generated with medium confidence">
            <a:extLst>
              <a:ext uri="{FF2B5EF4-FFF2-40B4-BE49-F238E27FC236}">
                <a16:creationId xmlns:a16="http://schemas.microsoft.com/office/drawing/2014/main" id="{BEBA4B6A-BCF7-401A-B44B-C6F17AAE0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826" y="1175835"/>
            <a:ext cx="7330606" cy="3380796"/>
          </a:xfrm>
          <a:prstGeom prst="rect">
            <a:avLst/>
          </a:prstGeom>
        </p:spPr>
      </p:pic>
      <p:sp>
        <p:nvSpPr>
          <p:cNvPr id="16" name="Rectangle 15">
            <a:extLst>
              <a:ext uri="{FF2B5EF4-FFF2-40B4-BE49-F238E27FC236}">
                <a16:creationId xmlns:a16="http://schemas.microsoft.com/office/drawing/2014/main" id="{40C56639-E994-48EF-8EFE-BE99DCF1C801}"/>
              </a:ext>
            </a:extLst>
          </p:cNvPr>
          <p:cNvSpPr/>
          <p:nvPr/>
        </p:nvSpPr>
        <p:spPr>
          <a:xfrm>
            <a:off x="646071" y="4849507"/>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46820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208856"/>
            <a:ext cx="12192000" cy="1027906"/>
          </a:xfrm>
        </p:spPr>
        <p:txBody>
          <a:bodyPr>
            <a:normAutofit/>
          </a:bodyPr>
          <a:lstStyle/>
          <a:p>
            <a:pPr algn="ctr"/>
            <a:r>
              <a:rPr lang="en-US" sz="4000" dirty="0"/>
              <a:t>Which of these historically black colleges was founded in Florida in 1904?</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p:spPr>
        <p:txBody>
          <a:bodyPr anchor="ctr"/>
          <a:lstStyle/>
          <a:p>
            <a:pPr marL="0" indent="0">
              <a:buNone/>
            </a:pPr>
            <a:r>
              <a:rPr lang="en-US" dirty="0"/>
              <a:t>          Edward Waters</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Florida A&amp;M</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Bethune Cookman</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Florida Memorial</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2050" name="Picture 2" descr="Bethune-Cookman University, Daytona Beach, Florida (FL) | Flickr">
            <a:extLst>
              <a:ext uri="{FF2B5EF4-FFF2-40B4-BE49-F238E27FC236}">
                <a16:creationId xmlns:a16="http://schemas.microsoft.com/office/drawing/2014/main" id="{F77DED57-1F58-40FA-B10D-38C211B5D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680" y="1556058"/>
            <a:ext cx="4358640" cy="289866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9CE56B5-7919-472C-A331-6E49C1C94607}"/>
              </a:ext>
            </a:extLst>
          </p:cNvPr>
          <p:cNvSpPr/>
          <p:nvPr/>
        </p:nvSpPr>
        <p:spPr>
          <a:xfrm>
            <a:off x="6288129" y="4849507"/>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311367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167640" y="468589"/>
            <a:ext cx="12192000" cy="1027906"/>
          </a:xfrm>
        </p:spPr>
        <p:txBody>
          <a:bodyPr>
            <a:normAutofit/>
          </a:bodyPr>
          <a:lstStyle/>
          <a:p>
            <a:pPr algn="ctr"/>
            <a:r>
              <a:rPr lang="en-US" sz="4000" dirty="0"/>
              <a:t>Julius and Eliza’s descendants Joseph Darby, Jr., Michelle Smith McGriff and Joey Hilliard graduated from Florida A&amp;M University.</a:t>
            </a:r>
          </a:p>
        </p:txBody>
      </p:sp>
      <p:grpSp>
        <p:nvGrpSpPr>
          <p:cNvPr id="7" name="Group 6">
            <a:extLst>
              <a:ext uri="{FF2B5EF4-FFF2-40B4-BE49-F238E27FC236}">
                <a16:creationId xmlns:a16="http://schemas.microsoft.com/office/drawing/2014/main" id="{57026B09-4A29-4300-9671-8D327B7BA2CE}"/>
              </a:ext>
            </a:extLst>
          </p:cNvPr>
          <p:cNvGrpSpPr/>
          <p:nvPr/>
        </p:nvGrpSpPr>
        <p:grpSpPr>
          <a:xfrm>
            <a:off x="3467100" y="5869904"/>
            <a:ext cx="5257800" cy="681601"/>
            <a:chOff x="646071" y="4872837"/>
            <a:chExt cx="5257800" cy="681601"/>
          </a:xfrm>
        </p:grpSpPr>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False</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Logo&#10;&#10;Description automatically generated">
            <a:extLst>
              <a:ext uri="{FF2B5EF4-FFF2-40B4-BE49-F238E27FC236}">
                <a16:creationId xmlns:a16="http://schemas.microsoft.com/office/drawing/2014/main" id="{C81C3026-9236-4C5A-86D5-41A56FC8E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650" y="1811520"/>
            <a:ext cx="3822700" cy="2953036"/>
          </a:xfrm>
          <a:prstGeom prst="rect">
            <a:avLst/>
          </a:prstGeom>
        </p:spPr>
      </p:pic>
      <p:sp>
        <p:nvSpPr>
          <p:cNvPr id="11" name="Rectangle 10">
            <a:extLst>
              <a:ext uri="{FF2B5EF4-FFF2-40B4-BE49-F238E27FC236}">
                <a16:creationId xmlns:a16="http://schemas.microsoft.com/office/drawing/2014/main" id="{988FF257-BB1D-46E4-8C94-D29A94E13FB8}"/>
              </a:ext>
            </a:extLst>
          </p:cNvPr>
          <p:cNvSpPr/>
          <p:nvPr/>
        </p:nvSpPr>
        <p:spPr>
          <a:xfrm>
            <a:off x="3467100" y="5869903"/>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nvGrpSpPr>
          <p:cNvPr id="2" name="Group 1">
            <a:extLst>
              <a:ext uri="{FF2B5EF4-FFF2-40B4-BE49-F238E27FC236}">
                <a16:creationId xmlns:a16="http://schemas.microsoft.com/office/drawing/2014/main" id="{9050E3A4-76BD-4E43-B9B7-7F7DE07E20A5}"/>
              </a:ext>
            </a:extLst>
          </p:cNvPr>
          <p:cNvGrpSpPr/>
          <p:nvPr/>
        </p:nvGrpSpPr>
        <p:grpSpPr>
          <a:xfrm>
            <a:off x="3467100" y="4890750"/>
            <a:ext cx="5257800" cy="681601"/>
            <a:chOff x="3467100" y="4890750"/>
            <a:chExt cx="5257800" cy="681601"/>
          </a:xfrm>
        </p:grpSpPr>
        <p:grpSp>
          <p:nvGrpSpPr>
            <p:cNvPr id="15" name="Group 14">
              <a:extLst>
                <a:ext uri="{FF2B5EF4-FFF2-40B4-BE49-F238E27FC236}">
                  <a16:creationId xmlns:a16="http://schemas.microsoft.com/office/drawing/2014/main" id="{9B0675C3-0850-4097-B0DA-B70F7386AB5E}"/>
                </a:ext>
              </a:extLst>
            </p:cNvPr>
            <p:cNvGrpSpPr/>
            <p:nvPr/>
          </p:nvGrpSpPr>
          <p:grpSpPr>
            <a:xfrm>
              <a:off x="3467100" y="4890750"/>
              <a:ext cx="5257800" cy="681601"/>
              <a:chOff x="6288129" y="5830093"/>
              <a:chExt cx="5257800" cy="681601"/>
            </a:xfrm>
            <a:noFill/>
          </p:grpSpPr>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True</a:t>
                </a:r>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Flowchart: Process 12">
              <a:extLst>
                <a:ext uri="{FF2B5EF4-FFF2-40B4-BE49-F238E27FC236}">
                  <a16:creationId xmlns:a16="http://schemas.microsoft.com/office/drawing/2014/main" id="{6BBC0F97-73F3-42CA-B9D0-C34DEEE5F41D}"/>
                </a:ext>
              </a:extLst>
            </p:cNvPr>
            <p:cNvSpPr/>
            <p:nvPr/>
          </p:nvSpPr>
          <p:spPr>
            <a:xfrm>
              <a:off x="3659229" y="5025429"/>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6356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1"/>
            <a:ext cx="12192000" cy="1027906"/>
          </a:xfrm>
        </p:spPr>
        <p:txBody>
          <a:bodyPr>
            <a:normAutofit/>
          </a:bodyPr>
          <a:lstStyle/>
          <a:p>
            <a:pPr algn="ctr"/>
            <a:r>
              <a:rPr lang="en-US" sz="4000" dirty="0"/>
              <a:t>Sadie Darby was known for giving what treat?</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a:t>
            </a:r>
            <a:r>
              <a:rPr lang="en-US" sz="2600" dirty="0"/>
              <a:t>Taffy</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Peppermint Sticks</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Juicy Fruit Gum</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r>
              <a:rPr lang="en-US" sz="2600" dirty="0"/>
              <a:t>Candy Apples</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3" name="Picture 2" descr="A picture containing text, old&#10;&#10;Description automatically generated">
            <a:extLst>
              <a:ext uri="{FF2B5EF4-FFF2-40B4-BE49-F238E27FC236}">
                <a16:creationId xmlns:a16="http://schemas.microsoft.com/office/drawing/2014/main" id="{EC6A447C-2A0C-40C9-8A73-BD1378905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843" y="1000541"/>
            <a:ext cx="2734056" cy="3596640"/>
          </a:xfrm>
          <a:prstGeom prst="rect">
            <a:avLst/>
          </a:prstGeom>
        </p:spPr>
      </p:pic>
      <p:sp>
        <p:nvSpPr>
          <p:cNvPr id="17" name="Rectangle 16">
            <a:extLst>
              <a:ext uri="{FF2B5EF4-FFF2-40B4-BE49-F238E27FC236}">
                <a16:creationId xmlns:a16="http://schemas.microsoft.com/office/drawing/2014/main" id="{1EE2BB71-D0EA-469C-9C99-E64D026BF888}"/>
              </a:ext>
            </a:extLst>
          </p:cNvPr>
          <p:cNvSpPr/>
          <p:nvPr/>
        </p:nvSpPr>
        <p:spPr>
          <a:xfrm>
            <a:off x="6288129" y="4872837"/>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8426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1"/>
            <a:ext cx="12192000" cy="1027906"/>
          </a:xfrm>
        </p:spPr>
        <p:txBody>
          <a:bodyPr>
            <a:normAutofit/>
          </a:bodyPr>
          <a:lstStyle/>
          <a:p>
            <a:pPr algn="ctr"/>
            <a:r>
              <a:rPr lang="en-US" sz="4000" dirty="0"/>
              <a:t>Who is this military man?</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Edward Franklin Darby</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Adam Julius Darby</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John Henry Darby</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Joseph Solomon Darby</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3" name="Picture 2" descr="A person in a uniform&#10;&#10;Description automatically generated with medium confidence">
            <a:extLst>
              <a:ext uri="{FF2B5EF4-FFF2-40B4-BE49-F238E27FC236}">
                <a16:creationId xmlns:a16="http://schemas.microsoft.com/office/drawing/2014/main" id="{F9B07DA8-ABC2-4E1A-9F3B-7219B88D5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007" y="896291"/>
            <a:ext cx="2801727" cy="3700890"/>
          </a:xfrm>
          <a:prstGeom prst="rect">
            <a:avLst/>
          </a:prstGeom>
        </p:spPr>
      </p:pic>
      <p:sp>
        <p:nvSpPr>
          <p:cNvPr id="16" name="Rectangle 15">
            <a:extLst>
              <a:ext uri="{FF2B5EF4-FFF2-40B4-BE49-F238E27FC236}">
                <a16:creationId xmlns:a16="http://schemas.microsoft.com/office/drawing/2014/main" id="{3E6AD2BF-FAE1-489E-B614-76018AD92368}"/>
              </a:ext>
            </a:extLst>
          </p:cNvPr>
          <p:cNvSpPr/>
          <p:nvPr/>
        </p:nvSpPr>
        <p:spPr>
          <a:xfrm>
            <a:off x="646071"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343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448508"/>
            <a:ext cx="12192000" cy="1027906"/>
          </a:xfrm>
        </p:spPr>
        <p:txBody>
          <a:bodyPr>
            <a:normAutofit/>
          </a:bodyPr>
          <a:lstStyle/>
          <a:p>
            <a:pPr algn="ctr"/>
            <a:r>
              <a:rPr lang="en-US" sz="4000" dirty="0"/>
              <a:t>Which of these family members served in the U.S. Army?</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Timothy Darby II </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Joseph Solomon Darby, Sr.</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John Marion Spires</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Christopher Alan Darby</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2" name="Picture 1">
            <a:extLst>
              <a:ext uri="{FF2B5EF4-FFF2-40B4-BE49-F238E27FC236}">
                <a16:creationId xmlns:a16="http://schemas.microsoft.com/office/drawing/2014/main" id="{6A344091-0331-4CA2-94B3-AF51EED23CAD}"/>
              </a:ext>
            </a:extLst>
          </p:cNvPr>
          <p:cNvPicPr>
            <a:picLocks noChangeAspect="1"/>
          </p:cNvPicPr>
          <p:nvPr/>
        </p:nvPicPr>
        <p:blipFill>
          <a:blip r:embed="rId3"/>
          <a:stretch>
            <a:fillRect/>
          </a:stretch>
        </p:blipFill>
        <p:spPr>
          <a:xfrm>
            <a:off x="4001377" y="1487758"/>
            <a:ext cx="3804987" cy="3043990"/>
          </a:xfrm>
          <a:prstGeom prst="rect">
            <a:avLst/>
          </a:prstGeom>
        </p:spPr>
      </p:pic>
      <p:sp>
        <p:nvSpPr>
          <p:cNvPr id="17" name="Rectangle 16">
            <a:extLst>
              <a:ext uri="{FF2B5EF4-FFF2-40B4-BE49-F238E27FC236}">
                <a16:creationId xmlns:a16="http://schemas.microsoft.com/office/drawing/2014/main" id="{BC7B30E0-409C-4A51-9AD9-9E71CCA650B6}"/>
              </a:ext>
            </a:extLst>
          </p:cNvPr>
          <p:cNvSpPr/>
          <p:nvPr/>
        </p:nvSpPr>
        <p:spPr>
          <a:xfrm>
            <a:off x="646071"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8" name="Rectangle 17">
            <a:extLst>
              <a:ext uri="{FF2B5EF4-FFF2-40B4-BE49-F238E27FC236}">
                <a16:creationId xmlns:a16="http://schemas.microsoft.com/office/drawing/2014/main" id="{F3B60B05-639B-46B5-B73C-5B0F5E9BD22A}"/>
              </a:ext>
            </a:extLst>
          </p:cNvPr>
          <p:cNvSpPr/>
          <p:nvPr/>
        </p:nvSpPr>
        <p:spPr>
          <a:xfrm>
            <a:off x="646071" y="4862495"/>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9" name="Rectangle 18">
            <a:extLst>
              <a:ext uri="{FF2B5EF4-FFF2-40B4-BE49-F238E27FC236}">
                <a16:creationId xmlns:a16="http://schemas.microsoft.com/office/drawing/2014/main" id="{CB6FC959-DD3B-4E02-AAC6-C93180710431}"/>
              </a:ext>
            </a:extLst>
          </p:cNvPr>
          <p:cNvSpPr/>
          <p:nvPr/>
        </p:nvSpPr>
        <p:spPr>
          <a:xfrm>
            <a:off x="6288129" y="4862495"/>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37703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448508"/>
            <a:ext cx="12192000" cy="1027906"/>
          </a:xfrm>
        </p:spPr>
        <p:txBody>
          <a:bodyPr>
            <a:normAutofit/>
          </a:bodyPr>
          <a:lstStyle/>
          <a:p>
            <a:pPr algn="ctr"/>
            <a:r>
              <a:rPr lang="en-US" sz="4000" dirty="0"/>
              <a:t>The surname Darby originates from what country?</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England</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Ireland</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France</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Wakanda</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6146" name="Picture 2" descr="Surname Database: Darby Last Name Origin">
            <a:extLst>
              <a:ext uri="{FF2B5EF4-FFF2-40B4-BE49-F238E27FC236}">
                <a16:creationId xmlns:a16="http://schemas.microsoft.com/office/drawing/2014/main" id="{70543928-2033-40B6-A687-3A7F25687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652" y="1439091"/>
            <a:ext cx="2172953" cy="303909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471BAA5-1CA9-466B-8B29-5B57F27CA835}"/>
              </a:ext>
            </a:extLst>
          </p:cNvPr>
          <p:cNvSpPr/>
          <p:nvPr/>
        </p:nvSpPr>
        <p:spPr>
          <a:xfrm>
            <a:off x="646071"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56332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166256" y="208856"/>
            <a:ext cx="12025744" cy="1027906"/>
          </a:xfrm>
        </p:spPr>
        <p:txBody>
          <a:bodyPr>
            <a:normAutofit/>
          </a:bodyPr>
          <a:lstStyle/>
          <a:p>
            <a:pPr algn="ctr"/>
            <a:r>
              <a:rPr lang="en-US" sz="4000" dirty="0"/>
              <a:t>How many medals has US Olympian Simone Biles won?</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5</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3</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4</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6</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sp>
        <p:nvSpPr>
          <p:cNvPr id="3" name="Rectangle 2">
            <a:extLst>
              <a:ext uri="{FF2B5EF4-FFF2-40B4-BE49-F238E27FC236}">
                <a16:creationId xmlns:a16="http://schemas.microsoft.com/office/drawing/2014/main" id="{131F5F99-9686-4F49-9EB8-6CDF97ADE192}"/>
              </a:ext>
            </a:extLst>
          </p:cNvPr>
          <p:cNvSpPr/>
          <p:nvPr/>
        </p:nvSpPr>
        <p:spPr>
          <a:xfrm>
            <a:off x="646071" y="5830093"/>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1026" name="Picture 2" descr="Simone Biles on the Tokyo Olympics and the Outrageously Difficult Vault She  Might Try There – Texas Monthly">
            <a:extLst>
              <a:ext uri="{FF2B5EF4-FFF2-40B4-BE49-F238E27FC236}">
                <a16:creationId xmlns:a16="http://schemas.microsoft.com/office/drawing/2014/main" id="{BBD5211D-7846-4024-84A0-90B180B5E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003" y="1384690"/>
            <a:ext cx="4793993" cy="299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51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448508"/>
            <a:ext cx="12192000" cy="1027906"/>
          </a:xfrm>
        </p:spPr>
        <p:txBody>
          <a:bodyPr>
            <a:normAutofit/>
          </a:bodyPr>
          <a:lstStyle/>
          <a:p>
            <a:pPr algn="ctr"/>
            <a:r>
              <a:rPr lang="en-US" sz="4000" dirty="0"/>
              <a:t>In what year was the first Darby Family Reunion held?</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1991</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1989</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1990</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1992</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16" name="Picture 15" descr="A group of people sitting around a table&#10;&#10;Description automatically generated with medium confidence">
            <a:extLst>
              <a:ext uri="{FF2B5EF4-FFF2-40B4-BE49-F238E27FC236}">
                <a16:creationId xmlns:a16="http://schemas.microsoft.com/office/drawing/2014/main" id="{375B7EDF-29B9-41D5-A86A-2C8938618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286" y="1565286"/>
            <a:ext cx="3983427" cy="2754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a:extLst>
              <a:ext uri="{FF2B5EF4-FFF2-40B4-BE49-F238E27FC236}">
                <a16:creationId xmlns:a16="http://schemas.microsoft.com/office/drawing/2014/main" id="{82946614-2740-472D-83BA-D0F629144F56}"/>
              </a:ext>
            </a:extLst>
          </p:cNvPr>
          <p:cNvSpPr/>
          <p:nvPr/>
        </p:nvSpPr>
        <p:spPr>
          <a:xfrm>
            <a:off x="6288129" y="4859589"/>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0243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448508"/>
            <a:ext cx="12192000" cy="1027906"/>
          </a:xfrm>
        </p:spPr>
        <p:txBody>
          <a:bodyPr>
            <a:normAutofit/>
          </a:bodyPr>
          <a:lstStyle/>
          <a:p>
            <a:pPr algn="ctr"/>
            <a:r>
              <a:rPr lang="en-US" sz="4000" dirty="0"/>
              <a:t>Which of these black history events did not happen in the 1990s?</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lgn="r">
              <a:buNone/>
            </a:pPr>
            <a:r>
              <a:rPr lang="en-US" dirty="0"/>
              <a:t>          </a:t>
            </a:r>
            <a:r>
              <a:rPr lang="en-US" sz="2000" dirty="0"/>
              <a:t>The Million Man March is held in Philadelphia</a:t>
            </a:r>
            <a:endParaRPr lang="en-US" dirty="0"/>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t>          </a:t>
            </a:r>
            <a:r>
              <a:rPr lang="en-US" sz="2200" dirty="0"/>
              <a:t>Nelson Mandela is released from prison in South Africa</a:t>
            </a:r>
            <a:endParaRPr lang="en-US" dirty="0"/>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t>          </a:t>
            </a:r>
            <a:r>
              <a:rPr lang="en-US" sz="2200" dirty="0"/>
              <a:t>Mae Carol Jemison is the first African American woman in space</a:t>
            </a:r>
            <a:endParaRPr lang="en-US" dirty="0"/>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t>          </a:t>
            </a:r>
            <a:r>
              <a:rPr lang="en-US" sz="2200" dirty="0"/>
              <a:t>Carol Moseley Braun is the first Black woman elected to serve in the US Senate</a:t>
            </a:r>
            <a:endParaRPr lang="en-US" dirty="0"/>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30 seconds</a:t>
            </a:r>
          </a:p>
        </p:txBody>
      </p:sp>
      <p:pic>
        <p:nvPicPr>
          <p:cNvPr id="2" name="Picture 1">
            <a:extLst>
              <a:ext uri="{FF2B5EF4-FFF2-40B4-BE49-F238E27FC236}">
                <a16:creationId xmlns:a16="http://schemas.microsoft.com/office/drawing/2014/main" id="{34694446-0DDF-4B19-87BC-82D754A74518}"/>
              </a:ext>
            </a:extLst>
          </p:cNvPr>
          <p:cNvPicPr>
            <a:picLocks noChangeAspect="1"/>
          </p:cNvPicPr>
          <p:nvPr/>
        </p:nvPicPr>
        <p:blipFill>
          <a:blip r:embed="rId3"/>
          <a:stretch>
            <a:fillRect/>
          </a:stretch>
        </p:blipFill>
        <p:spPr>
          <a:xfrm>
            <a:off x="3274971" y="1565286"/>
            <a:ext cx="5822373" cy="2911846"/>
          </a:xfrm>
          <a:prstGeom prst="rect">
            <a:avLst/>
          </a:prstGeom>
          <a:ln>
            <a:solidFill>
              <a:schemeClr val="bg1">
                <a:lumMod val="65000"/>
              </a:schemeClr>
            </a:solidFill>
          </a:ln>
        </p:spPr>
      </p:pic>
      <p:sp>
        <p:nvSpPr>
          <p:cNvPr id="17" name="Rectangle 16">
            <a:extLst>
              <a:ext uri="{FF2B5EF4-FFF2-40B4-BE49-F238E27FC236}">
                <a16:creationId xmlns:a16="http://schemas.microsoft.com/office/drawing/2014/main" id="{459EA41A-F599-41C6-9C8C-01645FD13F78}"/>
              </a:ext>
            </a:extLst>
          </p:cNvPr>
          <p:cNvSpPr/>
          <p:nvPr/>
        </p:nvSpPr>
        <p:spPr>
          <a:xfrm>
            <a:off x="646071"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7420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448508"/>
            <a:ext cx="12192000" cy="1027906"/>
          </a:xfrm>
        </p:spPr>
        <p:txBody>
          <a:bodyPr>
            <a:normAutofit/>
          </a:bodyPr>
          <a:lstStyle/>
          <a:p>
            <a:pPr algn="ctr"/>
            <a:r>
              <a:rPr lang="en-US" sz="4000" dirty="0"/>
              <a:t>How many reunions have been held in Winter Haven?</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5</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3</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4</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6</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16" name="Picture 15">
            <a:extLst>
              <a:ext uri="{FF2B5EF4-FFF2-40B4-BE49-F238E27FC236}">
                <a16:creationId xmlns:a16="http://schemas.microsoft.com/office/drawing/2014/main" id="{CDC03A54-24D3-48C6-B396-28DF7F23541E}"/>
              </a:ext>
            </a:extLst>
          </p:cNvPr>
          <p:cNvPicPr>
            <a:picLocks noChangeAspect="1"/>
          </p:cNvPicPr>
          <p:nvPr/>
        </p:nvPicPr>
        <p:blipFill>
          <a:blip r:embed="rId3"/>
          <a:stretch>
            <a:fillRect/>
          </a:stretch>
        </p:blipFill>
        <p:spPr>
          <a:xfrm>
            <a:off x="4307442" y="1761423"/>
            <a:ext cx="3192857" cy="2553567"/>
          </a:xfrm>
          <a:prstGeom prst="rect">
            <a:avLst/>
          </a:prstGeom>
        </p:spPr>
      </p:pic>
      <p:sp>
        <p:nvSpPr>
          <p:cNvPr id="17" name="Rectangle 16">
            <a:extLst>
              <a:ext uri="{FF2B5EF4-FFF2-40B4-BE49-F238E27FC236}">
                <a16:creationId xmlns:a16="http://schemas.microsoft.com/office/drawing/2014/main" id="{ACFEA96C-245D-49AF-ACB2-8A8F13374072}"/>
              </a:ext>
            </a:extLst>
          </p:cNvPr>
          <p:cNvSpPr/>
          <p:nvPr/>
        </p:nvSpPr>
        <p:spPr>
          <a:xfrm>
            <a:off x="6288129"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12146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646070" y="448508"/>
            <a:ext cx="10899859" cy="1027906"/>
          </a:xfrm>
        </p:spPr>
        <p:txBody>
          <a:bodyPr>
            <a:normAutofit/>
          </a:bodyPr>
          <a:lstStyle/>
          <a:p>
            <a:pPr algn="ctr"/>
            <a:r>
              <a:rPr lang="en-US" sz="4000" dirty="0"/>
              <a:t>Our first reunion outside of Winter Haven was held in what city?</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Atlanta, Georgia</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Tallahassee, Florida</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Washington, D.C.</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Charleston, South Carolina</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grpSp>
        <p:nvGrpSpPr>
          <p:cNvPr id="2" name="Group 1">
            <a:extLst>
              <a:ext uri="{FF2B5EF4-FFF2-40B4-BE49-F238E27FC236}">
                <a16:creationId xmlns:a16="http://schemas.microsoft.com/office/drawing/2014/main" id="{50BF295B-C219-4038-BD15-2925630CB892}"/>
              </a:ext>
            </a:extLst>
          </p:cNvPr>
          <p:cNvGrpSpPr/>
          <p:nvPr/>
        </p:nvGrpSpPr>
        <p:grpSpPr>
          <a:xfrm>
            <a:off x="3045068" y="1624342"/>
            <a:ext cx="6160011" cy="2892807"/>
            <a:chOff x="3045068" y="1624342"/>
            <a:chExt cx="6160011" cy="2892807"/>
          </a:xfrm>
        </p:grpSpPr>
        <p:pic>
          <p:nvPicPr>
            <p:cNvPr id="8" name="Picture 7" descr="A picture containing doll, toy, clipart&#10;&#10;Description automatically generated">
              <a:extLst>
                <a:ext uri="{FF2B5EF4-FFF2-40B4-BE49-F238E27FC236}">
                  <a16:creationId xmlns:a16="http://schemas.microsoft.com/office/drawing/2014/main" id="{FFBD8E3A-DCE2-463E-8F3A-B2807CE42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068" y="1624342"/>
              <a:ext cx="6160011" cy="2892807"/>
            </a:xfrm>
            <a:prstGeom prst="rect">
              <a:avLst/>
            </a:prstGeom>
          </p:spPr>
        </p:pic>
        <p:sp>
          <p:nvSpPr>
            <p:cNvPr id="16" name="TextBox 15">
              <a:extLst>
                <a:ext uri="{FF2B5EF4-FFF2-40B4-BE49-F238E27FC236}">
                  <a16:creationId xmlns:a16="http://schemas.microsoft.com/office/drawing/2014/main" id="{0FF1D6B5-6CC6-40B0-B94A-913650518260}"/>
                </a:ext>
              </a:extLst>
            </p:cNvPr>
            <p:cNvSpPr txBox="1"/>
            <p:nvPr/>
          </p:nvSpPr>
          <p:spPr>
            <a:xfrm>
              <a:off x="4312573" y="3220878"/>
              <a:ext cx="3951111" cy="492443"/>
            </a:xfrm>
            <a:prstGeom prst="rect">
              <a:avLst/>
            </a:prstGeom>
            <a:noFill/>
          </p:spPr>
          <p:txBody>
            <a:bodyPr wrap="square" rtlCol="0">
              <a:spAutoFit/>
            </a:bodyPr>
            <a:lstStyle/>
            <a:p>
              <a:pPr algn="ctr"/>
              <a:r>
                <a:rPr lang="en-US" sz="2600" b="1" dirty="0">
                  <a:solidFill>
                    <a:schemeClr val="accent6">
                      <a:lumMod val="75000"/>
                    </a:schemeClr>
                  </a:solidFill>
                </a:rPr>
                <a:t>DARBY FAMILY REUNION</a:t>
              </a:r>
            </a:p>
          </p:txBody>
        </p:sp>
      </p:grpSp>
      <p:sp>
        <p:nvSpPr>
          <p:cNvPr id="17" name="Rectangle 16">
            <a:extLst>
              <a:ext uri="{FF2B5EF4-FFF2-40B4-BE49-F238E27FC236}">
                <a16:creationId xmlns:a16="http://schemas.microsoft.com/office/drawing/2014/main" id="{462E806D-DDD5-409E-A8B8-D792B0DE2B15}"/>
              </a:ext>
            </a:extLst>
          </p:cNvPr>
          <p:cNvSpPr/>
          <p:nvPr/>
        </p:nvSpPr>
        <p:spPr>
          <a:xfrm>
            <a:off x="646071"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90478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1"/>
            <a:ext cx="12192000" cy="1027906"/>
          </a:xfrm>
        </p:spPr>
        <p:txBody>
          <a:bodyPr>
            <a:normAutofit/>
          </a:bodyPr>
          <a:lstStyle/>
          <a:p>
            <a:pPr algn="ctr"/>
            <a:r>
              <a:rPr lang="en-US" sz="4000" dirty="0"/>
              <a:t>Eliza did </a:t>
            </a:r>
            <a:r>
              <a:rPr lang="en-US" sz="4000" u="sng" dirty="0"/>
              <a:t>not</a:t>
            </a:r>
            <a:r>
              <a:rPr lang="en-US" sz="4000" dirty="0"/>
              <a:t> famously say which expression?</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lgn="r">
              <a:buNone/>
            </a:pPr>
            <a:r>
              <a:rPr lang="en-US" dirty="0"/>
              <a:t>          </a:t>
            </a:r>
            <a:r>
              <a:rPr lang="en-US" sz="2200" dirty="0"/>
              <a:t>Don’t wake a negro to eat. Wake a negro to go to work.</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t>          </a:t>
            </a:r>
            <a:r>
              <a:rPr lang="en-US" sz="2400" dirty="0"/>
              <a:t>I might wear out but I will never rust out.</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t>          </a:t>
            </a:r>
            <a:r>
              <a:rPr lang="en-US" sz="2200" dirty="0"/>
              <a:t>One bellyful don’t raise no puppy.</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t>          </a:t>
            </a:r>
            <a:r>
              <a:rPr lang="en-US" sz="2200" dirty="0"/>
              <a:t>One monkey don’t stop no show.</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3" name="Picture 2" descr="A person wearing a hat&#10;&#10;Description automatically generated with low confidence">
            <a:extLst>
              <a:ext uri="{FF2B5EF4-FFF2-40B4-BE49-F238E27FC236}">
                <a16:creationId xmlns:a16="http://schemas.microsoft.com/office/drawing/2014/main" id="{EC33E987-53C7-4439-8FF4-45DC2081E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261" y="1321682"/>
            <a:ext cx="3151219" cy="2956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C532FD11-B42B-4383-AAC7-261E3528DFD3}"/>
              </a:ext>
            </a:extLst>
          </p:cNvPr>
          <p:cNvSpPr/>
          <p:nvPr/>
        </p:nvSpPr>
        <p:spPr>
          <a:xfrm>
            <a:off x="6288129" y="5808494"/>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30001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Ruben Darby</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Alan Darby</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David Darby</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Marcus Darby</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10 seconds</a:t>
            </a:r>
          </a:p>
        </p:txBody>
      </p:sp>
      <p:sp>
        <p:nvSpPr>
          <p:cNvPr id="16" name="Title 3">
            <a:extLst>
              <a:ext uri="{FF2B5EF4-FFF2-40B4-BE49-F238E27FC236}">
                <a16:creationId xmlns:a16="http://schemas.microsoft.com/office/drawing/2014/main" id="{9A65B27F-8AFD-4E35-9DC8-D9C6103CAEB8}"/>
              </a:ext>
            </a:extLst>
          </p:cNvPr>
          <p:cNvSpPr>
            <a:spLocks noGrp="1"/>
          </p:cNvSpPr>
          <p:nvPr>
            <p:ph type="title"/>
          </p:nvPr>
        </p:nvSpPr>
        <p:spPr>
          <a:xfrm>
            <a:off x="0" y="32334"/>
            <a:ext cx="12192000" cy="1027906"/>
          </a:xfrm>
        </p:spPr>
        <p:txBody>
          <a:bodyPr>
            <a:normAutofit/>
          </a:bodyPr>
          <a:lstStyle/>
          <a:p>
            <a:pPr algn="ctr"/>
            <a:r>
              <a:rPr lang="en-US" sz="4000" b="1" dirty="0"/>
              <a:t>Name that Family Member</a:t>
            </a:r>
          </a:p>
        </p:txBody>
      </p:sp>
      <p:pic>
        <p:nvPicPr>
          <p:cNvPr id="4" name="Picture 3" descr="A person smiling for the camera&#10;&#10;Description automatically generated with medium confidence">
            <a:extLst>
              <a:ext uri="{FF2B5EF4-FFF2-40B4-BE49-F238E27FC236}">
                <a16:creationId xmlns:a16="http://schemas.microsoft.com/office/drawing/2014/main" id="{32C1648B-3481-4CBD-9B1E-F99D7D285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905" y="1057190"/>
            <a:ext cx="2631931" cy="3212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1C939373-28ED-47ED-9C04-B3737E9F4EE7}"/>
              </a:ext>
            </a:extLst>
          </p:cNvPr>
          <p:cNvSpPr/>
          <p:nvPr/>
        </p:nvSpPr>
        <p:spPr>
          <a:xfrm>
            <a:off x="646070" y="4872837"/>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54656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Leoza Darby</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Marilyn Darby</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Lois Darby</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Janice Darby</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10 seconds</a:t>
            </a:r>
          </a:p>
        </p:txBody>
      </p:sp>
      <p:sp>
        <p:nvSpPr>
          <p:cNvPr id="16" name="Title 3">
            <a:extLst>
              <a:ext uri="{FF2B5EF4-FFF2-40B4-BE49-F238E27FC236}">
                <a16:creationId xmlns:a16="http://schemas.microsoft.com/office/drawing/2014/main" id="{2A3952A2-F6E2-40AF-8A9F-AC3AA456A12F}"/>
              </a:ext>
            </a:extLst>
          </p:cNvPr>
          <p:cNvSpPr>
            <a:spLocks noGrp="1"/>
          </p:cNvSpPr>
          <p:nvPr>
            <p:ph type="title"/>
          </p:nvPr>
        </p:nvSpPr>
        <p:spPr>
          <a:xfrm>
            <a:off x="0" y="0"/>
            <a:ext cx="12192000" cy="1027906"/>
          </a:xfrm>
        </p:spPr>
        <p:txBody>
          <a:bodyPr>
            <a:normAutofit/>
          </a:bodyPr>
          <a:lstStyle/>
          <a:p>
            <a:pPr algn="ctr"/>
            <a:r>
              <a:rPr lang="en-US" sz="4000" b="1" dirty="0"/>
              <a:t>Name that Family Member</a:t>
            </a:r>
          </a:p>
        </p:txBody>
      </p:sp>
      <p:pic>
        <p:nvPicPr>
          <p:cNvPr id="3" name="Picture 2" descr="A person smiling for the camera&#10;&#10;Description automatically generated with low confidence">
            <a:extLst>
              <a:ext uri="{FF2B5EF4-FFF2-40B4-BE49-F238E27FC236}">
                <a16:creationId xmlns:a16="http://schemas.microsoft.com/office/drawing/2014/main" id="{D9D4DDAB-173A-410C-86D3-6DE9294E0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135" y="938609"/>
            <a:ext cx="2822531" cy="3481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4CEEFAC9-54E7-4BC6-A3DA-915ED5F02556}"/>
              </a:ext>
            </a:extLst>
          </p:cNvPr>
          <p:cNvSpPr/>
          <p:nvPr/>
        </p:nvSpPr>
        <p:spPr>
          <a:xfrm>
            <a:off x="646071"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32924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Constance Hilliard</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Francina Hilliard</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Cheryl Hazzard</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Yvonne Hilliard</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10 seconds</a:t>
            </a:r>
          </a:p>
        </p:txBody>
      </p:sp>
      <p:sp>
        <p:nvSpPr>
          <p:cNvPr id="16" name="Title 3">
            <a:extLst>
              <a:ext uri="{FF2B5EF4-FFF2-40B4-BE49-F238E27FC236}">
                <a16:creationId xmlns:a16="http://schemas.microsoft.com/office/drawing/2014/main" id="{312A15D7-3061-4615-BD0A-C62758091F0B}"/>
              </a:ext>
            </a:extLst>
          </p:cNvPr>
          <p:cNvSpPr>
            <a:spLocks noGrp="1"/>
          </p:cNvSpPr>
          <p:nvPr>
            <p:ph type="title"/>
          </p:nvPr>
        </p:nvSpPr>
        <p:spPr>
          <a:xfrm>
            <a:off x="-72737" y="0"/>
            <a:ext cx="12192000" cy="1027906"/>
          </a:xfrm>
        </p:spPr>
        <p:txBody>
          <a:bodyPr>
            <a:normAutofit/>
          </a:bodyPr>
          <a:lstStyle/>
          <a:p>
            <a:pPr algn="ctr"/>
            <a:r>
              <a:rPr lang="en-US" sz="4000" b="1" dirty="0"/>
              <a:t>Name that Family Member</a:t>
            </a:r>
          </a:p>
        </p:txBody>
      </p:sp>
      <p:pic>
        <p:nvPicPr>
          <p:cNvPr id="17" name="Picture 16" descr="A picture containing text, ground, wall, standing&#10;&#10;Description automatically generated">
            <a:extLst>
              <a:ext uri="{FF2B5EF4-FFF2-40B4-BE49-F238E27FC236}">
                <a16:creationId xmlns:a16="http://schemas.microsoft.com/office/drawing/2014/main" id="{211625A8-DBAF-4FF5-BE2C-57896E43A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843" y="1027906"/>
            <a:ext cx="2457777" cy="3498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a:extLst>
              <a:ext uri="{FF2B5EF4-FFF2-40B4-BE49-F238E27FC236}">
                <a16:creationId xmlns:a16="http://schemas.microsoft.com/office/drawing/2014/main" id="{D76AF480-198C-4EE2-AB73-DD434233D667}"/>
              </a:ext>
            </a:extLst>
          </p:cNvPr>
          <p:cNvSpPr/>
          <p:nvPr/>
        </p:nvSpPr>
        <p:spPr>
          <a:xfrm>
            <a:off x="646071"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78705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Ruben Darby</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Alan Darby</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David Darby</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Marcus Darby</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10 seconds</a:t>
            </a:r>
          </a:p>
        </p:txBody>
      </p:sp>
      <p:sp>
        <p:nvSpPr>
          <p:cNvPr id="16" name="Title 3">
            <a:extLst>
              <a:ext uri="{FF2B5EF4-FFF2-40B4-BE49-F238E27FC236}">
                <a16:creationId xmlns:a16="http://schemas.microsoft.com/office/drawing/2014/main" id="{9A65B27F-8AFD-4E35-9DC8-D9C6103CAEB8}"/>
              </a:ext>
            </a:extLst>
          </p:cNvPr>
          <p:cNvSpPr>
            <a:spLocks noGrp="1"/>
          </p:cNvSpPr>
          <p:nvPr>
            <p:ph type="title"/>
          </p:nvPr>
        </p:nvSpPr>
        <p:spPr>
          <a:xfrm>
            <a:off x="0" y="3405"/>
            <a:ext cx="12192000" cy="1027906"/>
          </a:xfrm>
        </p:spPr>
        <p:txBody>
          <a:bodyPr>
            <a:normAutofit/>
          </a:bodyPr>
          <a:lstStyle/>
          <a:p>
            <a:pPr algn="ctr"/>
            <a:r>
              <a:rPr lang="en-US" sz="4000" b="1" dirty="0"/>
              <a:t>Name that Family Member</a:t>
            </a:r>
          </a:p>
        </p:txBody>
      </p:sp>
      <p:pic>
        <p:nvPicPr>
          <p:cNvPr id="3" name="Picture 2" descr="A child smiling for the camera&#10;&#10;Description automatically generated with low confidence">
            <a:extLst>
              <a:ext uri="{FF2B5EF4-FFF2-40B4-BE49-F238E27FC236}">
                <a16:creationId xmlns:a16="http://schemas.microsoft.com/office/drawing/2014/main" id="{BF8603A7-A7B4-47C3-89DC-17F4F1A76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972" y="1582674"/>
            <a:ext cx="2481273" cy="3038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4085CCF5-A499-4DF9-BD0E-4828D5B44055}"/>
              </a:ext>
            </a:extLst>
          </p:cNvPr>
          <p:cNvSpPr/>
          <p:nvPr/>
        </p:nvSpPr>
        <p:spPr>
          <a:xfrm>
            <a:off x="646071"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2808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Michael Smith</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Stuart Thompson</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Kendrick Long</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Cedric Lewis</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10 seconds</a:t>
            </a:r>
          </a:p>
        </p:txBody>
      </p:sp>
      <p:sp>
        <p:nvSpPr>
          <p:cNvPr id="16" name="Title 3">
            <a:extLst>
              <a:ext uri="{FF2B5EF4-FFF2-40B4-BE49-F238E27FC236}">
                <a16:creationId xmlns:a16="http://schemas.microsoft.com/office/drawing/2014/main" id="{9A65B27F-8AFD-4E35-9DC8-D9C6103CAEB8}"/>
              </a:ext>
            </a:extLst>
          </p:cNvPr>
          <p:cNvSpPr>
            <a:spLocks noGrp="1"/>
          </p:cNvSpPr>
          <p:nvPr>
            <p:ph type="title"/>
          </p:nvPr>
        </p:nvSpPr>
        <p:spPr>
          <a:xfrm>
            <a:off x="0" y="0"/>
            <a:ext cx="12192000" cy="1027906"/>
          </a:xfrm>
        </p:spPr>
        <p:txBody>
          <a:bodyPr>
            <a:normAutofit/>
          </a:bodyPr>
          <a:lstStyle/>
          <a:p>
            <a:pPr algn="ctr"/>
            <a:r>
              <a:rPr lang="en-US" sz="4000" b="1" dirty="0"/>
              <a:t>Name that Family Member</a:t>
            </a:r>
          </a:p>
        </p:txBody>
      </p:sp>
      <p:pic>
        <p:nvPicPr>
          <p:cNvPr id="4" name="Picture 3" descr="A picture containing text, old&#10;&#10;Description automatically generated">
            <a:extLst>
              <a:ext uri="{FF2B5EF4-FFF2-40B4-BE49-F238E27FC236}">
                <a16:creationId xmlns:a16="http://schemas.microsoft.com/office/drawing/2014/main" id="{F1A8EDBA-67A3-44E3-B850-5EB618FA4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885" y="1027906"/>
            <a:ext cx="2128229" cy="3404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C172BD42-F5FC-4ABE-BA15-CBEC9966934A}"/>
              </a:ext>
            </a:extLst>
          </p:cNvPr>
          <p:cNvSpPr/>
          <p:nvPr/>
        </p:nvSpPr>
        <p:spPr>
          <a:xfrm>
            <a:off x="6288129" y="5830093"/>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97935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208856"/>
            <a:ext cx="12192000" cy="1027906"/>
          </a:xfrm>
        </p:spPr>
        <p:txBody>
          <a:bodyPr>
            <a:normAutofit/>
          </a:bodyPr>
          <a:lstStyle/>
          <a:p>
            <a:pPr algn="ctr"/>
            <a:r>
              <a:rPr lang="en-US" sz="4000" dirty="0"/>
              <a:t>Who is the most decorated female US Olympic track athlete of all time?</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Jackie Joyner-Kersee</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Evelyn Ashford</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Allyson Felix</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Sanya Richards-Ross</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sp>
        <p:nvSpPr>
          <p:cNvPr id="16" name="Rectangle 15">
            <a:extLst>
              <a:ext uri="{FF2B5EF4-FFF2-40B4-BE49-F238E27FC236}">
                <a16:creationId xmlns:a16="http://schemas.microsoft.com/office/drawing/2014/main" id="{5C8ACD27-77C7-4402-8693-73FF252E5B31}"/>
              </a:ext>
            </a:extLst>
          </p:cNvPr>
          <p:cNvSpPr/>
          <p:nvPr/>
        </p:nvSpPr>
        <p:spPr>
          <a:xfrm>
            <a:off x="6288129" y="4845140"/>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17" name="Picture 2" descr="Olympics - YouTube">
            <a:extLst>
              <a:ext uri="{FF2B5EF4-FFF2-40B4-BE49-F238E27FC236}">
                <a16:creationId xmlns:a16="http://schemas.microsoft.com/office/drawing/2014/main" id="{BE7616E2-37D4-4882-99B7-E6F5DCD64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1" t="25581" r="-3037" b="29321"/>
          <a:stretch/>
        </p:blipFill>
        <p:spPr bwMode="auto">
          <a:xfrm>
            <a:off x="3274971" y="1655966"/>
            <a:ext cx="5855085" cy="2589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6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Arrie, Tyrell &amp; Corey</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Arrie, Darrell &amp; Karen</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Arrie, Morris &amp; Brenda</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Arrie, Darrell &amp; April</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15 seconds</a:t>
            </a:r>
          </a:p>
        </p:txBody>
      </p:sp>
      <p:sp>
        <p:nvSpPr>
          <p:cNvPr id="16" name="Title 3">
            <a:extLst>
              <a:ext uri="{FF2B5EF4-FFF2-40B4-BE49-F238E27FC236}">
                <a16:creationId xmlns:a16="http://schemas.microsoft.com/office/drawing/2014/main" id="{B83DF6DE-E0A5-433F-8D2A-620F0CF96C1B}"/>
              </a:ext>
            </a:extLst>
          </p:cNvPr>
          <p:cNvSpPr>
            <a:spLocks noGrp="1"/>
          </p:cNvSpPr>
          <p:nvPr>
            <p:ph type="title"/>
          </p:nvPr>
        </p:nvSpPr>
        <p:spPr>
          <a:xfrm>
            <a:off x="0" y="9309"/>
            <a:ext cx="12192000" cy="1027906"/>
          </a:xfrm>
        </p:spPr>
        <p:txBody>
          <a:bodyPr>
            <a:normAutofit/>
          </a:bodyPr>
          <a:lstStyle/>
          <a:p>
            <a:pPr algn="ctr"/>
            <a:r>
              <a:rPr lang="en-US" sz="4000" b="1" dirty="0"/>
              <a:t>Name those Family Members</a:t>
            </a:r>
          </a:p>
        </p:txBody>
      </p:sp>
      <p:pic>
        <p:nvPicPr>
          <p:cNvPr id="3" name="Picture 2" descr="A group of people posing for the camera&#10;&#10;Description automatically generated with medium confidence">
            <a:extLst>
              <a:ext uri="{FF2B5EF4-FFF2-40B4-BE49-F238E27FC236}">
                <a16:creationId xmlns:a16="http://schemas.microsoft.com/office/drawing/2014/main" id="{AE997DB0-36E2-4AF4-B91E-A46760EC8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80189" y="1689394"/>
            <a:ext cx="3429000"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id="{94D10515-B192-4113-8E20-DB8B9AD9B351}"/>
              </a:ext>
            </a:extLst>
          </p:cNvPr>
          <p:cNvSpPr/>
          <p:nvPr/>
        </p:nvSpPr>
        <p:spPr>
          <a:xfrm>
            <a:off x="646071" y="4833605"/>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6320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272720"/>
            <a:ext cx="12192000" cy="1027906"/>
          </a:xfrm>
        </p:spPr>
        <p:txBody>
          <a:bodyPr>
            <a:normAutofit/>
          </a:bodyPr>
          <a:lstStyle/>
          <a:p>
            <a:pPr algn="ctr"/>
            <a:r>
              <a:rPr lang="en-US" sz="4000" dirty="0"/>
              <a:t>Which of these things is not like the others?</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Dr. Jessica Spires</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Dr. George Hilliard</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Dr. Lauret Hathcock</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15345"/>
            <a:ext cx="5257800" cy="681601"/>
          </a:xfrm>
          <a:prstGeom prst="rect">
            <a:avLst/>
          </a:prstGeom>
          <a:solidFill>
            <a:schemeClr val="accent6"/>
          </a:solidFill>
          <a:ln w="76200">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Dr. Jackson Avery</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2" name="Picture 1">
            <a:extLst>
              <a:ext uri="{FF2B5EF4-FFF2-40B4-BE49-F238E27FC236}">
                <a16:creationId xmlns:a16="http://schemas.microsoft.com/office/drawing/2014/main" id="{45C3DD21-0658-4177-9CB3-DBD398246F06}"/>
              </a:ext>
            </a:extLst>
          </p:cNvPr>
          <p:cNvPicPr>
            <a:picLocks noChangeAspect="1"/>
          </p:cNvPicPr>
          <p:nvPr/>
        </p:nvPicPr>
        <p:blipFill>
          <a:blip r:embed="rId3"/>
          <a:stretch>
            <a:fillRect/>
          </a:stretch>
        </p:blipFill>
        <p:spPr>
          <a:xfrm>
            <a:off x="3941760" y="1639540"/>
            <a:ext cx="4308480" cy="3125084"/>
          </a:xfrm>
          <a:prstGeom prst="rect">
            <a:avLst/>
          </a:prstGeom>
        </p:spPr>
      </p:pic>
      <p:sp>
        <p:nvSpPr>
          <p:cNvPr id="16" name="Rectangle 15">
            <a:extLst>
              <a:ext uri="{FF2B5EF4-FFF2-40B4-BE49-F238E27FC236}">
                <a16:creationId xmlns:a16="http://schemas.microsoft.com/office/drawing/2014/main" id="{1420EE13-6DEC-4A9B-A3C8-04EDDC71DF35}"/>
              </a:ext>
            </a:extLst>
          </p:cNvPr>
          <p:cNvSpPr/>
          <p:nvPr/>
        </p:nvSpPr>
        <p:spPr>
          <a:xfrm>
            <a:off x="6288129"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50032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272720"/>
            <a:ext cx="12192000" cy="1027906"/>
          </a:xfrm>
        </p:spPr>
        <p:txBody>
          <a:bodyPr>
            <a:normAutofit/>
          </a:bodyPr>
          <a:lstStyle/>
          <a:p>
            <a:pPr algn="ctr"/>
            <a:r>
              <a:rPr lang="en-US" sz="4000" dirty="0"/>
              <a:t>Which of these judges / attorneys is not a family member?</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Charles Dortch, Jr.</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Keith Ellison</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Jennifer Long</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Cedric Lewis</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10 seconds</a:t>
            </a:r>
          </a:p>
        </p:txBody>
      </p:sp>
      <p:pic>
        <p:nvPicPr>
          <p:cNvPr id="2" name="Picture 1">
            <a:extLst>
              <a:ext uri="{FF2B5EF4-FFF2-40B4-BE49-F238E27FC236}">
                <a16:creationId xmlns:a16="http://schemas.microsoft.com/office/drawing/2014/main" id="{AEFF209C-1206-478F-891D-65E548FD8301}"/>
              </a:ext>
            </a:extLst>
          </p:cNvPr>
          <p:cNvPicPr>
            <a:picLocks noChangeAspect="1"/>
          </p:cNvPicPr>
          <p:nvPr/>
        </p:nvPicPr>
        <p:blipFill>
          <a:blip r:embed="rId3"/>
          <a:stretch>
            <a:fillRect/>
          </a:stretch>
        </p:blipFill>
        <p:spPr>
          <a:xfrm>
            <a:off x="3467099" y="1576281"/>
            <a:ext cx="5257801" cy="2840421"/>
          </a:xfrm>
          <a:prstGeom prst="rect">
            <a:avLst/>
          </a:prstGeom>
        </p:spPr>
      </p:pic>
      <p:sp>
        <p:nvSpPr>
          <p:cNvPr id="17" name="Rectangle 16">
            <a:extLst>
              <a:ext uri="{FF2B5EF4-FFF2-40B4-BE49-F238E27FC236}">
                <a16:creationId xmlns:a16="http://schemas.microsoft.com/office/drawing/2014/main" id="{93045E3B-9158-4F96-B0BF-3009D9460F35}"/>
              </a:ext>
            </a:extLst>
          </p:cNvPr>
          <p:cNvSpPr/>
          <p:nvPr/>
        </p:nvSpPr>
        <p:spPr>
          <a:xfrm>
            <a:off x="646071" y="4872837"/>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65749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272720"/>
            <a:ext cx="12192000" cy="1027906"/>
          </a:xfrm>
        </p:spPr>
        <p:txBody>
          <a:bodyPr>
            <a:normAutofit/>
          </a:bodyPr>
          <a:lstStyle/>
          <a:p>
            <a:pPr algn="ctr"/>
            <a:r>
              <a:rPr lang="en-US" sz="4000" b="1" dirty="0"/>
              <a:t>What was the name of our family’s newspaper?</a:t>
            </a:r>
            <a:endParaRPr lang="en-US" sz="4000" dirty="0"/>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The Darby Times</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The Darby Herald</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The Darby News</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The Darby Gazette  </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7" name="Picture 6" descr="Text&#10;&#10;Description automatically generated">
            <a:extLst>
              <a:ext uri="{FF2B5EF4-FFF2-40B4-BE49-F238E27FC236}">
                <a16:creationId xmlns:a16="http://schemas.microsoft.com/office/drawing/2014/main" id="{A0DD5D88-3CF0-4D23-8FFF-5D328B728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961" y="1389498"/>
            <a:ext cx="4954629" cy="3337138"/>
          </a:xfrm>
          <a:prstGeom prst="rect">
            <a:avLst/>
          </a:prstGeom>
        </p:spPr>
      </p:pic>
      <p:sp>
        <p:nvSpPr>
          <p:cNvPr id="17" name="Rectangle 16">
            <a:extLst>
              <a:ext uri="{FF2B5EF4-FFF2-40B4-BE49-F238E27FC236}">
                <a16:creationId xmlns:a16="http://schemas.microsoft.com/office/drawing/2014/main" id="{3CBB72B1-1083-4856-8A23-B3FB89F24EE0}"/>
              </a:ext>
            </a:extLst>
          </p:cNvPr>
          <p:cNvSpPr/>
          <p:nvPr/>
        </p:nvSpPr>
        <p:spPr>
          <a:xfrm>
            <a:off x="6288129" y="581975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76531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272720"/>
            <a:ext cx="12192000" cy="1027906"/>
          </a:xfrm>
        </p:spPr>
        <p:txBody>
          <a:bodyPr>
            <a:normAutofit/>
          </a:bodyPr>
          <a:lstStyle/>
          <a:p>
            <a:pPr algn="ctr"/>
            <a:r>
              <a:rPr lang="en-US" sz="4000" dirty="0"/>
              <a:t>Our family’s song “The Darby Clan” is sung to what tune?</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Living in America</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America</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America the Beautiful</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The Star Spangled Banner</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17" name="Picture 16" descr="A picture containing logo&#10;&#10;Description automatically generated">
            <a:extLst>
              <a:ext uri="{FF2B5EF4-FFF2-40B4-BE49-F238E27FC236}">
                <a16:creationId xmlns:a16="http://schemas.microsoft.com/office/drawing/2014/main" id="{09284631-9D40-4522-AD23-A49CBA901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32" y="1389498"/>
            <a:ext cx="3020730" cy="2958361"/>
          </a:xfrm>
          <a:prstGeom prst="rect">
            <a:avLst/>
          </a:prstGeom>
        </p:spPr>
      </p:pic>
      <p:sp>
        <p:nvSpPr>
          <p:cNvPr id="16" name="Rectangle 15">
            <a:extLst>
              <a:ext uri="{FF2B5EF4-FFF2-40B4-BE49-F238E27FC236}">
                <a16:creationId xmlns:a16="http://schemas.microsoft.com/office/drawing/2014/main" id="{CCEC5A45-A0BF-4823-B0F7-E87433B7BE6F}"/>
              </a:ext>
            </a:extLst>
          </p:cNvPr>
          <p:cNvSpPr/>
          <p:nvPr/>
        </p:nvSpPr>
        <p:spPr>
          <a:xfrm>
            <a:off x="6288129" y="4849507"/>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27066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448508"/>
            <a:ext cx="12192000" cy="1027906"/>
          </a:xfrm>
        </p:spPr>
        <p:txBody>
          <a:bodyPr>
            <a:normAutofit/>
          </a:bodyPr>
          <a:lstStyle/>
          <a:p>
            <a:pPr algn="ctr"/>
            <a:r>
              <a:rPr lang="en-US" sz="4000" dirty="0"/>
              <a:t>Darby Family Reunion President Peachie Rose West stems from which branch of our family tree?</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Darby</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Hilliard</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Phyall</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McKenzie</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3" name="Picture 2" descr="A tree with white flowers&#10;&#10;Description automatically generated with medium confidence">
            <a:extLst>
              <a:ext uri="{FF2B5EF4-FFF2-40B4-BE49-F238E27FC236}">
                <a16:creationId xmlns:a16="http://schemas.microsoft.com/office/drawing/2014/main" id="{EE78AFA2-A615-4F57-A310-7760CE193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601" y="1560543"/>
            <a:ext cx="4288713" cy="2862944"/>
          </a:xfrm>
          <a:prstGeom prst="rect">
            <a:avLst/>
          </a:prstGeom>
        </p:spPr>
      </p:pic>
      <p:sp>
        <p:nvSpPr>
          <p:cNvPr id="16" name="Rectangle 15">
            <a:extLst>
              <a:ext uri="{FF2B5EF4-FFF2-40B4-BE49-F238E27FC236}">
                <a16:creationId xmlns:a16="http://schemas.microsoft.com/office/drawing/2014/main" id="{BE69DA16-B556-4EE6-855F-CD31318A354E}"/>
              </a:ext>
            </a:extLst>
          </p:cNvPr>
          <p:cNvSpPr/>
          <p:nvPr/>
        </p:nvSpPr>
        <p:spPr>
          <a:xfrm>
            <a:off x="646071" y="4858622"/>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5358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208856"/>
            <a:ext cx="12192000" cy="1027906"/>
          </a:xfrm>
        </p:spPr>
        <p:txBody>
          <a:bodyPr>
            <a:normAutofit/>
          </a:bodyPr>
          <a:lstStyle/>
          <a:p>
            <a:pPr algn="ctr"/>
            <a:r>
              <a:rPr lang="en-US" sz="4000" dirty="0"/>
              <a:t>Who is the most decorated Black male Olympic track athlete?</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Michael Johnson</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Carl Lewis</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Usain Bolt           </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Jesse Owens                       </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sp>
        <p:nvSpPr>
          <p:cNvPr id="16" name="Rectangle 15">
            <a:extLst>
              <a:ext uri="{FF2B5EF4-FFF2-40B4-BE49-F238E27FC236}">
                <a16:creationId xmlns:a16="http://schemas.microsoft.com/office/drawing/2014/main" id="{7F1F5A42-12DD-453F-8F50-032892A161EE}"/>
              </a:ext>
            </a:extLst>
          </p:cNvPr>
          <p:cNvSpPr/>
          <p:nvPr/>
        </p:nvSpPr>
        <p:spPr>
          <a:xfrm>
            <a:off x="646071" y="4862914"/>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18" name="Picture 2" descr="Olympics - YouTube">
            <a:extLst>
              <a:ext uri="{FF2B5EF4-FFF2-40B4-BE49-F238E27FC236}">
                <a16:creationId xmlns:a16="http://schemas.microsoft.com/office/drawing/2014/main" id="{C1CBA6D3-B8E7-4F7E-A00C-B0BC10B1E7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1" t="25581" r="-3037" b="29321"/>
          <a:stretch/>
        </p:blipFill>
        <p:spPr bwMode="auto">
          <a:xfrm>
            <a:off x="3274971" y="1602050"/>
            <a:ext cx="5855085" cy="2589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2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1"/>
            <a:ext cx="12192000" cy="1027906"/>
          </a:xfrm>
        </p:spPr>
        <p:txBody>
          <a:bodyPr>
            <a:normAutofit/>
          </a:bodyPr>
          <a:lstStyle/>
          <a:p>
            <a:pPr algn="ctr"/>
            <a:r>
              <a:rPr lang="en-US" sz="4000" dirty="0"/>
              <a:t>Who is the couple in this photograph?</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Eliza and Julius</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Ruby &amp; Ossie</a:t>
            </a:r>
          </a:p>
        </p:txBody>
      </p:sp>
      <p:pic>
        <p:nvPicPr>
          <p:cNvPr id="8" name="Picture 7" descr="A picture containing text, old, posing&#10;&#10;Description automatically generated">
            <a:extLst>
              <a:ext uri="{FF2B5EF4-FFF2-40B4-BE49-F238E27FC236}">
                <a16:creationId xmlns:a16="http://schemas.microsoft.com/office/drawing/2014/main" id="{1C8DAE1B-DA2A-4C16-8CD8-A1FC0A6E3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119" y="1143178"/>
            <a:ext cx="4295192" cy="322139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Hannah and Adam</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Elizabeth &amp; Samuel</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sp>
        <p:nvSpPr>
          <p:cNvPr id="16" name="Rectangle 15">
            <a:extLst>
              <a:ext uri="{FF2B5EF4-FFF2-40B4-BE49-F238E27FC236}">
                <a16:creationId xmlns:a16="http://schemas.microsoft.com/office/drawing/2014/main" id="{3CF777BE-DCC4-4F98-A783-DFC76DF85807}"/>
              </a:ext>
            </a:extLst>
          </p:cNvPr>
          <p:cNvSpPr/>
          <p:nvPr/>
        </p:nvSpPr>
        <p:spPr>
          <a:xfrm>
            <a:off x="646071" y="5830093"/>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64248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1"/>
            <a:ext cx="12192000" cy="1027906"/>
          </a:xfrm>
        </p:spPr>
        <p:txBody>
          <a:bodyPr>
            <a:normAutofit/>
          </a:bodyPr>
          <a:lstStyle/>
          <a:p>
            <a:pPr algn="ctr"/>
            <a:r>
              <a:rPr lang="en-US" sz="4000" dirty="0"/>
              <a:t>Where were Julius and Eliza born?</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Georgia</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North Carolina</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South Carolina</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Florida</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16" name="Picture 15" descr="Map&#10;&#10;Description automatically generated">
            <a:extLst>
              <a:ext uri="{FF2B5EF4-FFF2-40B4-BE49-F238E27FC236}">
                <a16:creationId xmlns:a16="http://schemas.microsoft.com/office/drawing/2014/main" id="{3854ECA0-07FC-4E54-8A43-95E2B57B3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504" y="1011765"/>
            <a:ext cx="4838734" cy="3485425"/>
          </a:xfrm>
          <a:prstGeom prst="rect">
            <a:avLst/>
          </a:prstGeom>
        </p:spPr>
      </p:pic>
      <p:sp>
        <p:nvSpPr>
          <p:cNvPr id="17" name="Rectangle 16">
            <a:extLst>
              <a:ext uri="{FF2B5EF4-FFF2-40B4-BE49-F238E27FC236}">
                <a16:creationId xmlns:a16="http://schemas.microsoft.com/office/drawing/2014/main" id="{A78FD918-DCC1-48FC-980E-6985F29647EB}"/>
              </a:ext>
            </a:extLst>
          </p:cNvPr>
          <p:cNvSpPr/>
          <p:nvPr/>
        </p:nvSpPr>
        <p:spPr>
          <a:xfrm>
            <a:off x="6288129" y="4881656"/>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4884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1343608" y="257049"/>
            <a:ext cx="9379672" cy="1027906"/>
          </a:xfrm>
        </p:spPr>
        <p:txBody>
          <a:bodyPr>
            <a:normAutofit/>
          </a:bodyPr>
          <a:lstStyle/>
          <a:p>
            <a:pPr algn="ctr"/>
            <a:r>
              <a:rPr lang="en-US" sz="4000" dirty="0"/>
              <a:t>Eliza’s father was employed in what industry in the 1800s?</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p:spPr>
        <p:txBody>
          <a:bodyPr anchor="ctr"/>
          <a:lstStyle/>
          <a:p>
            <a:pPr marL="0" indent="0">
              <a:buNone/>
            </a:pPr>
            <a:r>
              <a:rPr lang="en-US" dirty="0"/>
              <a:t>          Railroad</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Turpentine</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Shipping</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Textile</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17" name="Picture 16" descr="A picture containing outdoor, tree, grass, field&#10;&#10;Description automatically generated">
            <a:extLst>
              <a:ext uri="{FF2B5EF4-FFF2-40B4-BE49-F238E27FC236}">
                <a16:creationId xmlns:a16="http://schemas.microsoft.com/office/drawing/2014/main" id="{F1A99BB9-FE1C-428B-BA68-7AE6D423E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411" y="1611662"/>
            <a:ext cx="2221323" cy="2851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picture containing outdoor, tree, ground, grass&#10;&#10;Description automatically generated">
            <a:extLst>
              <a:ext uri="{FF2B5EF4-FFF2-40B4-BE49-F238E27FC236}">
                <a16:creationId xmlns:a16="http://schemas.microsoft.com/office/drawing/2014/main" id="{6BFE643B-9E1C-41AF-8A52-EDAD1963C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267" y="1611662"/>
            <a:ext cx="3216483" cy="2847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CBF7CDF8-7738-469D-8525-95B33787BAEF}"/>
              </a:ext>
            </a:extLst>
          </p:cNvPr>
          <p:cNvSpPr/>
          <p:nvPr/>
        </p:nvSpPr>
        <p:spPr>
          <a:xfrm>
            <a:off x="646071" y="4849507"/>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25645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1"/>
            <a:ext cx="12192000" cy="1027906"/>
          </a:xfrm>
        </p:spPr>
        <p:txBody>
          <a:bodyPr>
            <a:normAutofit/>
          </a:bodyPr>
          <a:lstStyle/>
          <a:p>
            <a:pPr algn="ctr"/>
            <a:r>
              <a:rPr lang="en-US" sz="4000" dirty="0"/>
              <a:t>Who is this woman and what is her relationship to Eliza?</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p:spPr>
        <p:txBody>
          <a:bodyPr anchor="ctr"/>
          <a:lstStyle/>
          <a:p>
            <a:pPr marL="0" indent="0">
              <a:buNone/>
            </a:pPr>
            <a:r>
              <a:rPr lang="en-US" dirty="0"/>
              <a:t>          Sarah, Aunt</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Eva, Grandmother</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Hannah, Mother</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Ruth, Sister</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3" name="Picture 2" descr="A picture containing text, person, posing&#10;&#10;Description automatically generated">
            <a:extLst>
              <a:ext uri="{FF2B5EF4-FFF2-40B4-BE49-F238E27FC236}">
                <a16:creationId xmlns:a16="http://schemas.microsoft.com/office/drawing/2014/main" id="{A0F8A6A4-5096-4F59-AB50-90D809E94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431" y="893861"/>
            <a:ext cx="2468880" cy="3703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D2046F94-6130-49AE-8919-6EBDEBC004CB}"/>
              </a:ext>
            </a:extLst>
          </p:cNvPr>
          <p:cNvSpPr/>
          <p:nvPr/>
        </p:nvSpPr>
        <p:spPr>
          <a:xfrm>
            <a:off x="6245849" y="4859341"/>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310851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1679A-4874-4EDA-8A33-3AF6F23C7FBD}"/>
              </a:ext>
            </a:extLst>
          </p:cNvPr>
          <p:cNvSpPr>
            <a:spLocks noGrp="1"/>
          </p:cNvSpPr>
          <p:nvPr>
            <p:ph type="title"/>
          </p:nvPr>
        </p:nvSpPr>
        <p:spPr>
          <a:xfrm>
            <a:off x="0" y="1"/>
            <a:ext cx="12192000" cy="1027906"/>
          </a:xfrm>
        </p:spPr>
        <p:txBody>
          <a:bodyPr>
            <a:normAutofit/>
          </a:bodyPr>
          <a:lstStyle/>
          <a:p>
            <a:pPr algn="ctr"/>
            <a:r>
              <a:rPr lang="en-US" sz="4000" dirty="0"/>
              <a:t>Eliza and Hanna were both married at what age?</a:t>
            </a:r>
          </a:p>
        </p:txBody>
      </p:sp>
      <p:sp>
        <p:nvSpPr>
          <p:cNvPr id="5" name="Content Placeholder 4">
            <a:extLst>
              <a:ext uri="{FF2B5EF4-FFF2-40B4-BE49-F238E27FC236}">
                <a16:creationId xmlns:a16="http://schemas.microsoft.com/office/drawing/2014/main" id="{4DD21EAC-FCB5-414A-9B23-2EDC63671524}"/>
              </a:ext>
            </a:extLst>
          </p:cNvPr>
          <p:cNvSpPr>
            <a:spLocks noGrp="1"/>
          </p:cNvSpPr>
          <p:nvPr>
            <p:ph idx="1"/>
          </p:nvPr>
        </p:nvSpPr>
        <p:spPr>
          <a:xfrm>
            <a:off x="646071" y="5830094"/>
            <a:ext cx="5257800" cy="681601"/>
          </a:xfrm>
          <a:solidFill>
            <a:schemeClr val="accent2"/>
          </a:solidFill>
          <a:ln w="76200">
            <a:noFill/>
          </a:ln>
        </p:spPr>
        <p:txBody>
          <a:bodyPr anchor="ctr"/>
          <a:lstStyle/>
          <a:p>
            <a:pPr marL="0" indent="0">
              <a:buNone/>
            </a:pPr>
            <a:r>
              <a:rPr lang="en-US" dirty="0"/>
              <a:t>          18</a:t>
            </a:r>
          </a:p>
        </p:txBody>
      </p:sp>
      <p:sp>
        <p:nvSpPr>
          <p:cNvPr id="6" name="Content Placeholder 4">
            <a:extLst>
              <a:ext uri="{FF2B5EF4-FFF2-40B4-BE49-F238E27FC236}">
                <a16:creationId xmlns:a16="http://schemas.microsoft.com/office/drawing/2014/main" id="{6DB9B446-05CA-4CD2-92E9-80C616727211}"/>
              </a:ext>
            </a:extLst>
          </p:cNvPr>
          <p:cNvSpPr txBox="1">
            <a:spLocks/>
          </p:cNvSpPr>
          <p:nvPr/>
        </p:nvSpPr>
        <p:spPr>
          <a:xfrm>
            <a:off x="646071" y="4872837"/>
            <a:ext cx="5257800" cy="681601"/>
          </a:xfrm>
          <a:prstGeom prst="rect">
            <a:avLst/>
          </a:prstGeom>
          <a:solidFill>
            <a:srgbClr val="FF0000"/>
          </a:solidFill>
          <a:ln w="7620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14</a:t>
            </a:r>
          </a:p>
        </p:txBody>
      </p:sp>
      <p:sp>
        <p:nvSpPr>
          <p:cNvPr id="9" name="Isosceles Triangle 8">
            <a:extLst>
              <a:ext uri="{FF2B5EF4-FFF2-40B4-BE49-F238E27FC236}">
                <a16:creationId xmlns:a16="http://schemas.microsoft.com/office/drawing/2014/main" id="{26428E68-B229-4D36-9A79-A3155FF1F057}"/>
              </a:ext>
            </a:extLst>
          </p:cNvPr>
          <p:cNvSpPr/>
          <p:nvPr/>
        </p:nvSpPr>
        <p:spPr>
          <a:xfrm>
            <a:off x="838200" y="4999031"/>
            <a:ext cx="505408" cy="382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5AA67EB5-04B7-4479-B57B-706DBDA8C748}"/>
              </a:ext>
            </a:extLst>
          </p:cNvPr>
          <p:cNvSpPr txBox="1">
            <a:spLocks/>
          </p:cNvSpPr>
          <p:nvPr/>
        </p:nvSpPr>
        <p:spPr>
          <a:xfrm>
            <a:off x="6288129" y="4872837"/>
            <a:ext cx="5257800" cy="681601"/>
          </a:xfrm>
          <a:prstGeom prst="rect">
            <a:avLst/>
          </a:prstGeom>
          <a:solidFill>
            <a:schemeClr val="accent1"/>
          </a:solidFill>
          <a:ln w="57150">
            <a:solidFill>
              <a:schemeClr val="bg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16</a:t>
            </a:r>
          </a:p>
        </p:txBody>
      </p:sp>
      <p:sp>
        <p:nvSpPr>
          <p:cNvPr id="11" name="Diamond 10">
            <a:extLst>
              <a:ext uri="{FF2B5EF4-FFF2-40B4-BE49-F238E27FC236}">
                <a16:creationId xmlns:a16="http://schemas.microsoft.com/office/drawing/2014/main" id="{5A7C0F7A-0A70-4296-B733-10653F85C0E7}"/>
              </a:ext>
            </a:extLst>
          </p:cNvPr>
          <p:cNvSpPr/>
          <p:nvPr/>
        </p:nvSpPr>
        <p:spPr>
          <a:xfrm>
            <a:off x="6475444" y="4961709"/>
            <a:ext cx="541176" cy="45720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4">
            <a:extLst>
              <a:ext uri="{FF2B5EF4-FFF2-40B4-BE49-F238E27FC236}">
                <a16:creationId xmlns:a16="http://schemas.microsoft.com/office/drawing/2014/main" id="{8DD53580-1009-4D1F-97C9-0A4D08D59BAA}"/>
              </a:ext>
            </a:extLst>
          </p:cNvPr>
          <p:cNvSpPr txBox="1">
            <a:spLocks/>
          </p:cNvSpPr>
          <p:nvPr/>
        </p:nvSpPr>
        <p:spPr>
          <a:xfrm>
            <a:off x="6288129" y="5830093"/>
            <a:ext cx="5257800" cy="68160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20</a:t>
            </a:r>
          </a:p>
        </p:txBody>
      </p:sp>
      <p:sp>
        <p:nvSpPr>
          <p:cNvPr id="13" name="Flowchart: Connector 12">
            <a:extLst>
              <a:ext uri="{FF2B5EF4-FFF2-40B4-BE49-F238E27FC236}">
                <a16:creationId xmlns:a16="http://schemas.microsoft.com/office/drawing/2014/main" id="{F1853D2E-8EAB-49AB-ACE6-280F02584735}"/>
              </a:ext>
            </a:extLst>
          </p:cNvPr>
          <p:cNvSpPr/>
          <p:nvPr/>
        </p:nvSpPr>
        <p:spPr>
          <a:xfrm>
            <a:off x="886408" y="5931953"/>
            <a:ext cx="457200" cy="4572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800E2959-5F16-41F7-B48F-8C841B9E61D7}"/>
              </a:ext>
            </a:extLst>
          </p:cNvPr>
          <p:cNvSpPr/>
          <p:nvPr/>
        </p:nvSpPr>
        <p:spPr>
          <a:xfrm>
            <a:off x="6540757" y="5978021"/>
            <a:ext cx="457201" cy="41224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772FC3-BFC4-4DB8-AAEB-3C0363E7CA32}"/>
              </a:ext>
            </a:extLst>
          </p:cNvPr>
          <p:cNvSpPr txBox="1"/>
          <p:nvPr/>
        </p:nvSpPr>
        <p:spPr>
          <a:xfrm>
            <a:off x="1201243" y="1888543"/>
            <a:ext cx="1166326" cy="707886"/>
          </a:xfrm>
          <a:prstGeom prst="rect">
            <a:avLst/>
          </a:prstGeom>
          <a:noFill/>
          <a:ln>
            <a:solidFill>
              <a:schemeClr val="tx1"/>
            </a:solidFill>
          </a:ln>
        </p:spPr>
        <p:txBody>
          <a:bodyPr wrap="square" rtlCol="0">
            <a:spAutoFit/>
          </a:bodyPr>
          <a:lstStyle/>
          <a:p>
            <a:pPr algn="ctr"/>
            <a:r>
              <a:rPr lang="en-US" sz="2000" b="1" dirty="0"/>
              <a:t>20 seconds</a:t>
            </a:r>
          </a:p>
        </p:txBody>
      </p:sp>
      <p:pic>
        <p:nvPicPr>
          <p:cNvPr id="3" name="Picture 2" descr="Icon&#10;&#10;Description automatically generated">
            <a:extLst>
              <a:ext uri="{FF2B5EF4-FFF2-40B4-BE49-F238E27FC236}">
                <a16:creationId xmlns:a16="http://schemas.microsoft.com/office/drawing/2014/main" id="{ABD03E6D-EC3C-4B05-817C-0321CA5AB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772" y="905714"/>
            <a:ext cx="3873757" cy="3873757"/>
          </a:xfrm>
          <a:prstGeom prst="rect">
            <a:avLst/>
          </a:prstGeom>
        </p:spPr>
      </p:pic>
      <p:sp>
        <p:nvSpPr>
          <p:cNvPr id="16" name="Rectangle 15">
            <a:extLst>
              <a:ext uri="{FF2B5EF4-FFF2-40B4-BE49-F238E27FC236}">
                <a16:creationId xmlns:a16="http://schemas.microsoft.com/office/drawing/2014/main" id="{8C550947-5AC9-4310-BFA0-891C10DF2518}"/>
              </a:ext>
            </a:extLst>
          </p:cNvPr>
          <p:cNvSpPr/>
          <p:nvPr/>
        </p:nvSpPr>
        <p:spPr>
          <a:xfrm>
            <a:off x="6288129" y="4874090"/>
            <a:ext cx="5257800" cy="68160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9782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1866</TotalTime>
  <Words>2732</Words>
  <Application>Microsoft Office PowerPoint</Application>
  <PresentationFormat>Widescreen</PresentationFormat>
  <Paragraphs>395</Paragraphs>
  <Slides>35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Helvetica</vt:lpstr>
      <vt:lpstr>Lora</vt:lpstr>
      <vt:lpstr>Roboto</vt:lpstr>
      <vt:lpstr>Verdana</vt:lpstr>
      <vt:lpstr>Office Theme</vt:lpstr>
      <vt:lpstr>PowerPoint Presentation</vt:lpstr>
      <vt:lpstr>How many medals has US Olympian Simone Biles won?</vt:lpstr>
      <vt:lpstr>Who is the most decorated female US Olympic track athlete of all time?</vt:lpstr>
      <vt:lpstr>Who is the most decorated Black male Olympic track athlete?</vt:lpstr>
      <vt:lpstr>Who is the couple in this photograph?</vt:lpstr>
      <vt:lpstr>Where were Julius and Eliza born?</vt:lpstr>
      <vt:lpstr>Eliza’s father was employed in what industry in the 1800s?</vt:lpstr>
      <vt:lpstr>Who is this woman and what is her relationship to Eliza?</vt:lpstr>
      <vt:lpstr>Eliza and Hanna were both married at what age?</vt:lpstr>
      <vt:lpstr>Julius and Eliza were married in 1898.</vt:lpstr>
      <vt:lpstr>Who is this dapper fellow?</vt:lpstr>
      <vt:lpstr>How many children did Eliza give birth to?</vt:lpstr>
      <vt:lpstr>Who were the first three children born to Julius and Eliza?</vt:lpstr>
      <vt:lpstr>Which of these historically black colleges was founded in Florida in 1904?</vt:lpstr>
      <vt:lpstr>Julius and Eliza’s descendants Joseph Darby, Jr., Michelle Smith McGriff and Joey Hilliard graduated from Florida A&amp;M University.</vt:lpstr>
      <vt:lpstr>Sadie Darby was known for giving what treat?</vt:lpstr>
      <vt:lpstr>Who is this military man?</vt:lpstr>
      <vt:lpstr>Which of these family members served in the U.S. Army?</vt:lpstr>
      <vt:lpstr>The surname Darby originates from what country?</vt:lpstr>
      <vt:lpstr>In what year was the first Darby Family Reunion held?</vt:lpstr>
      <vt:lpstr>Which of these black history events did not happen in the 1990s?</vt:lpstr>
      <vt:lpstr>How many reunions have been held in Winter Haven?</vt:lpstr>
      <vt:lpstr>Our first reunion outside of Winter Haven was held in what city?</vt:lpstr>
      <vt:lpstr>Eliza did not famously say which expression?</vt:lpstr>
      <vt:lpstr>Name that Family Member</vt:lpstr>
      <vt:lpstr>Name that Family Member</vt:lpstr>
      <vt:lpstr>Name that Family Member</vt:lpstr>
      <vt:lpstr>Name that Family Member</vt:lpstr>
      <vt:lpstr>Name that Family Member</vt:lpstr>
      <vt:lpstr>Name those Family Members</vt:lpstr>
      <vt:lpstr>Which of these things is not like the others?</vt:lpstr>
      <vt:lpstr>Which of these judges / attorneys is not a family member?</vt:lpstr>
      <vt:lpstr>What was the name of our family’s newspaper?</vt:lpstr>
      <vt:lpstr>Our family’s song “The Darby Clan” is sung to what tune?</vt:lpstr>
      <vt:lpstr>Darby Family Reunion President Peachie Rose West stems from which branch of our family tree?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are the people in this photograph?</dc:title>
  <dc:creator>Jacqueline Bain</dc:creator>
  <cp:lastModifiedBy>Jacqueline Bain</cp:lastModifiedBy>
  <cp:revision>162</cp:revision>
  <dcterms:created xsi:type="dcterms:W3CDTF">2021-06-12T23:34:55Z</dcterms:created>
  <dcterms:modified xsi:type="dcterms:W3CDTF">2021-07-06T02:19:03Z</dcterms:modified>
</cp:coreProperties>
</file>