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62" r:id="rId3"/>
    <p:sldId id="257" r:id="rId4"/>
    <p:sldId id="264" r:id="rId5"/>
    <p:sldId id="265" r:id="rId6"/>
    <p:sldId id="266" r:id="rId7"/>
    <p:sldId id="261" r:id="rId8"/>
    <p:sldId id="260" r:id="rId9"/>
    <p:sldId id="267" r:id="rId10"/>
    <p:sldId id="273" r:id="rId11"/>
    <p:sldId id="268" r:id="rId12"/>
    <p:sldId id="270" r:id="rId13"/>
    <p:sldId id="263" r:id="rId14"/>
    <p:sldId id="258" r:id="rId15"/>
    <p:sldId id="274"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3333" autoAdjust="0"/>
  </p:normalViewPr>
  <p:slideViewPr>
    <p:cSldViewPr snapToGrid="0">
      <p:cViewPr varScale="1">
        <p:scale>
          <a:sx n="44" d="100"/>
          <a:sy n="44" d="100"/>
        </p:scale>
        <p:origin x="219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659B8-98F1-4165-8A20-9B8FE09907CE}"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8FAA7-CB1D-4FBB-804E-D61867FCDA50}" type="slidenum">
              <a:rPr lang="en-US" smtClean="0"/>
              <a:t>‹#›</a:t>
            </a:fld>
            <a:endParaRPr lang="en-US"/>
          </a:p>
        </p:txBody>
      </p:sp>
    </p:spTree>
    <p:extLst>
      <p:ext uri="{BB962C8B-B14F-4D97-AF65-F5344CB8AC3E}">
        <p14:creationId xmlns:p14="http://schemas.microsoft.com/office/powerpoint/2010/main" val="176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 am going to discuss is problems facing ESG and Impact investing,</a:t>
            </a:r>
          </a:p>
          <a:p>
            <a:r>
              <a:rPr lang="en-US" dirty="0"/>
              <a:t>        and an approach to solving these problems developed at the Frankfurt School of Finance and Management.</a:t>
            </a:r>
          </a:p>
          <a:p>
            <a:endParaRPr lang="en-US" dirty="0"/>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1</a:t>
            </a:fld>
            <a:endParaRPr lang="en-US"/>
          </a:p>
        </p:txBody>
      </p:sp>
    </p:spTree>
    <p:extLst>
      <p:ext uri="{BB962C8B-B14F-4D97-AF65-F5344CB8AC3E}">
        <p14:creationId xmlns:p14="http://schemas.microsoft.com/office/powerpoint/2010/main" val="370130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identifying what it is that is being managed, and framing this in terms of the intensity of the non-financial results, we can …..</a:t>
            </a:r>
          </a:p>
        </p:txBody>
      </p:sp>
      <p:sp>
        <p:nvSpPr>
          <p:cNvPr id="4" name="Slide Number Placeholder 3"/>
          <p:cNvSpPr>
            <a:spLocks noGrp="1"/>
          </p:cNvSpPr>
          <p:nvPr>
            <p:ph type="sldNum" sz="quarter" idx="5"/>
          </p:nvPr>
        </p:nvSpPr>
        <p:spPr/>
        <p:txBody>
          <a:bodyPr/>
          <a:lstStyle/>
          <a:p>
            <a:fld id="{C7B8FAA7-CB1D-4FBB-804E-D61867FCDA50}" type="slidenum">
              <a:rPr lang="en-US" smtClean="0"/>
              <a:t>10</a:t>
            </a:fld>
            <a:endParaRPr lang="en-US"/>
          </a:p>
        </p:txBody>
      </p:sp>
    </p:spTree>
    <p:extLst>
      <p:ext uri="{BB962C8B-B14F-4D97-AF65-F5344CB8AC3E}">
        <p14:creationId xmlns:p14="http://schemas.microsoft.com/office/powerpoint/2010/main" val="45172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simple, clean, framework.</a:t>
            </a:r>
          </a:p>
          <a:p>
            <a:endParaRPr lang="en-US" dirty="0"/>
          </a:p>
          <a:p>
            <a:pPr marL="171450" indent="-171450">
              <a:buFont typeface="Arial" panose="020B0604020202020204" pitchFamily="34" charset="0"/>
              <a:buChar char="•"/>
            </a:pPr>
            <a:r>
              <a:rPr lang="en-US" dirty="0"/>
              <a:t>To identify the strategies you need to use to achieve your non-financial goals, travel up the y-axis and then across to the 45-degree line.</a:t>
            </a:r>
          </a:p>
          <a:p>
            <a:pPr marL="171450" indent="-171450">
              <a:buFont typeface="Arial" panose="020B0604020202020204" pitchFamily="34" charset="0"/>
              <a:buChar char="•"/>
            </a:pPr>
            <a:r>
              <a:rPr lang="en-US" dirty="0"/>
              <a:t>To identify the goals that are supported by the combination of strategies that someone else is using, travel along the x-axis and then up toward the 45-degree line.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position above the 45-degree line indicates that the combination of strategies being used is insufficient to achieve the targeted non-financial goals and that additional strategies need to be </a:t>
            </a:r>
          </a:p>
          <a:p>
            <a:pPr marL="0" indent="0">
              <a:buFont typeface="Arial" panose="020B0604020202020204" pitchFamily="34" charset="0"/>
              <a:buNone/>
            </a:pPr>
            <a:r>
              <a:rPr lang="en-US" dirty="0"/>
              <a:t>used or the non-financial goals need to be scaled-back.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We now have clarity about what it is that is being managed in terms of exposures, risks,, output sand outcomes.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However, to align the management of non-financial goals with the management of financial goals,</a:t>
            </a:r>
          </a:p>
          <a:p>
            <a:pPr marL="0" indent="0">
              <a:buFont typeface="Arial" panose="020B0604020202020204" pitchFamily="34" charset="0"/>
              <a:buNone/>
            </a:pPr>
            <a:r>
              <a:rPr lang="en-US" dirty="0"/>
              <a:t>                to enable the optimization of both financial and non-financial goals within a portfolio</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need to do more.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We need to re-frame the discussion of impact.</a:t>
            </a:r>
          </a:p>
        </p:txBody>
      </p:sp>
      <p:sp>
        <p:nvSpPr>
          <p:cNvPr id="4" name="Slide Number Placeholder 3"/>
          <p:cNvSpPr>
            <a:spLocks noGrp="1"/>
          </p:cNvSpPr>
          <p:nvPr>
            <p:ph type="sldNum" sz="quarter" idx="5"/>
          </p:nvPr>
        </p:nvSpPr>
        <p:spPr/>
        <p:txBody>
          <a:bodyPr/>
          <a:lstStyle/>
          <a:p>
            <a:fld id="{C7B8FAA7-CB1D-4FBB-804E-D61867FCDA50}" type="slidenum">
              <a:rPr lang="en-US" smtClean="0"/>
              <a:t>11</a:t>
            </a:fld>
            <a:endParaRPr lang="en-US"/>
          </a:p>
        </p:txBody>
      </p:sp>
    </p:spTree>
    <p:extLst>
      <p:ext uri="{BB962C8B-B14F-4D97-AF65-F5344CB8AC3E}">
        <p14:creationId xmlns:p14="http://schemas.microsoft.com/office/powerpoint/2010/main" val="277279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was to improve the clarity of what is being managed.</a:t>
            </a:r>
          </a:p>
          <a:p>
            <a:endParaRPr lang="en-US" dirty="0"/>
          </a:p>
          <a:p>
            <a:r>
              <a:rPr lang="en-US" dirty="0"/>
              <a:t>The second step is to re-frame the analysis of impact in terms of the intensity or scale of the results achieved.</a:t>
            </a:r>
          </a:p>
          <a:p>
            <a:endParaRPr lang="en-US" dirty="0"/>
          </a:p>
          <a:p>
            <a:r>
              <a:rPr lang="en-US" dirty="0"/>
              <a:t>The analysis of Impact is currently framed in terms of the impact-intensity of an actor’s mandate.</a:t>
            </a:r>
          </a:p>
          <a:p>
            <a:endParaRPr lang="en-US" dirty="0"/>
          </a:p>
          <a:p>
            <a:r>
              <a:rPr lang="en-US" dirty="0"/>
              <a:t>This framing is incredibly unhelpful as it:</a:t>
            </a:r>
          </a:p>
          <a:p>
            <a:pPr marL="285750" indent="-285750">
              <a:buAutoNum type="romanLcParenBoth"/>
            </a:pPr>
            <a:r>
              <a:rPr lang="en-US" dirty="0"/>
              <a:t>Prevents the integration of Impact goals with financial goals in portfolio optimization.</a:t>
            </a:r>
          </a:p>
          <a:p>
            <a:pPr marL="285750" indent="-285750">
              <a:buAutoNum type="romanLcParenBoth"/>
            </a:pPr>
            <a:r>
              <a:rPr lang="en-US" dirty="0"/>
              <a:t>Emphasizes closing funding gaps, rather than improving the pricing of externalities, as the solution to achieving the SDGs. </a:t>
            </a:r>
          </a:p>
          <a:p>
            <a:pPr marL="0" indent="0">
              <a:buNone/>
            </a:pPr>
            <a:r>
              <a:rPr lang="en-US" dirty="0"/>
              <a:t>        Most climate issues stem from over-consumption due to mispricing of externalities, not from funding gaps.</a:t>
            </a:r>
          </a:p>
          <a:p>
            <a:endParaRPr lang="en-US" dirty="0"/>
          </a:p>
          <a:p>
            <a:r>
              <a:rPr lang="en-US" dirty="0"/>
              <a:t>By:</a:t>
            </a:r>
          </a:p>
          <a:p>
            <a:pPr marL="171450" indent="-171450">
              <a:buFont typeface="Arial" panose="020B0604020202020204" pitchFamily="34" charset="0"/>
              <a:buChar char="•"/>
            </a:pPr>
            <a:r>
              <a:rPr lang="en-US" dirty="0"/>
              <a:t>Framing the analysis of non-financial goals in terms of the intensity of the results, not the intensity of the mandate.</a:t>
            </a:r>
          </a:p>
          <a:p>
            <a:pPr marL="171450" indent="-171450">
              <a:buFont typeface="Arial" panose="020B0604020202020204" pitchFamily="34" charset="0"/>
              <a:buChar char="•"/>
            </a:pPr>
            <a:r>
              <a:rPr lang="en-US" dirty="0"/>
              <a:t>Having a framework that can be applied across the entire investment process from mandate design to asset selection.</a:t>
            </a:r>
          </a:p>
          <a:p>
            <a:r>
              <a:rPr lang="en-US" dirty="0"/>
              <a:t>        the analysis of non-financial goals can be (</a:t>
            </a:r>
            <a:r>
              <a:rPr lang="en-US" dirty="0" err="1"/>
              <a:t>i</a:t>
            </a:r>
            <a:r>
              <a:rPr lang="en-US" dirty="0"/>
              <a:t>) aligned with the analysis of financial goals, allowing both to be integrated into portfolio optimization,</a:t>
            </a:r>
          </a:p>
          <a:p>
            <a:r>
              <a:rPr lang="en-US" dirty="0"/>
              <a:t>                                                                   and (ii) better aligned with achieving the SDGs,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12</a:t>
            </a:fld>
            <a:endParaRPr lang="en-US"/>
          </a:p>
        </p:txBody>
      </p:sp>
    </p:spTree>
    <p:extLst>
      <p:ext uri="{BB962C8B-B14F-4D97-AF65-F5344CB8AC3E}">
        <p14:creationId xmlns:p14="http://schemas.microsoft.com/office/powerpoint/2010/main" val="2522297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framing Impact in terms of the intensity of an actor’s mandate? </a:t>
            </a:r>
          </a:p>
          <a:p>
            <a:endParaRPr lang="en-US" dirty="0"/>
          </a:p>
          <a:p>
            <a:r>
              <a:rPr lang="en-US" dirty="0"/>
              <a:t>This chart is an abstraction of the framework used by the Impact Management Project to analyze Impact.</a:t>
            </a:r>
          </a:p>
          <a:p>
            <a:endParaRPr lang="en-US" dirty="0"/>
          </a:p>
          <a:p>
            <a:r>
              <a:rPr lang="en-US" dirty="0"/>
              <a:t>To become more ‘impactful’ an investor does not need to create ‘larger’ impact results.</a:t>
            </a:r>
          </a:p>
          <a:p>
            <a:endParaRPr lang="en-US" dirty="0"/>
          </a:p>
          <a:p>
            <a:r>
              <a:rPr lang="en-US" dirty="0"/>
              <a:t>Rather, to become more impactful an investor has to firstly take on more risk, and secondly accept lower return.</a:t>
            </a:r>
          </a:p>
          <a:p>
            <a:endParaRPr lang="en-US" dirty="0"/>
          </a:p>
          <a:p>
            <a:r>
              <a:rPr lang="en-US" dirty="0"/>
              <a:t>Assets with above market risk and/or below market return are typically those which suffer from funding gaps. – so the framework emphasizes closing funding gaps</a:t>
            </a:r>
          </a:p>
          <a:p>
            <a:endParaRPr lang="en-US" dirty="0"/>
          </a:p>
          <a:p>
            <a:r>
              <a:rPr lang="en-US" dirty="0"/>
              <a:t>How much can institutional investors, who control the vast majority of investable capital, be expected to change their mandates to accept more risk and lower returns?</a:t>
            </a:r>
          </a:p>
          <a:p>
            <a:endParaRPr lang="en-US" dirty="0"/>
          </a:p>
          <a:p>
            <a:r>
              <a:rPr lang="en-US" dirty="0"/>
              <a:t>If institutional investors are unable to do this, then the quantum of capital that needs to be re-allocated toward impactful assets to meet the combination of direct results and indirect pricing effects required to achieve the SDGs, will not be met.</a:t>
            </a:r>
          </a:p>
        </p:txBody>
      </p:sp>
      <p:sp>
        <p:nvSpPr>
          <p:cNvPr id="4" name="Slide Number Placeholder 3"/>
          <p:cNvSpPr>
            <a:spLocks noGrp="1"/>
          </p:cNvSpPr>
          <p:nvPr>
            <p:ph type="sldNum" sz="quarter" idx="5"/>
          </p:nvPr>
        </p:nvSpPr>
        <p:spPr/>
        <p:txBody>
          <a:bodyPr/>
          <a:lstStyle/>
          <a:p>
            <a:fld id="{C7B8FAA7-CB1D-4FBB-804E-D61867FCDA50}" type="slidenum">
              <a:rPr lang="en-US" smtClean="0"/>
              <a:t>13</a:t>
            </a:fld>
            <a:endParaRPr lang="en-US"/>
          </a:p>
        </p:txBody>
      </p:sp>
    </p:spTree>
    <p:extLst>
      <p:ext uri="{BB962C8B-B14F-4D97-AF65-F5344CB8AC3E}">
        <p14:creationId xmlns:p14="http://schemas.microsoft.com/office/powerpoint/2010/main" val="284053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might be expected, institutional investors are not free to adopt the mandates of DFIs, NGOs and philanthropists and accept more risk and lower return across their total AUM.</a:t>
            </a:r>
          </a:p>
          <a:p>
            <a:endParaRPr lang="en-US" dirty="0"/>
          </a:p>
          <a:p>
            <a:r>
              <a:rPr lang="en-US" dirty="0"/>
              <a:t>These tables are from exercises analyzing their portfolios in terms of the IMP framework, completed by PGGM a large pension manager ($200bn AUM) and Snowball an impact investor ($20m AUM).</a:t>
            </a:r>
          </a:p>
          <a:p>
            <a:endParaRPr lang="en-US" dirty="0"/>
          </a:p>
          <a:p>
            <a:r>
              <a:rPr lang="en-US" dirty="0"/>
              <a:t>For both PGGM and Snowball the majority of assets do not make it into the ‘impactful’ zones in a mandate-based framework.</a:t>
            </a:r>
          </a:p>
        </p:txBody>
      </p:sp>
      <p:sp>
        <p:nvSpPr>
          <p:cNvPr id="4" name="Slide Number Placeholder 3"/>
          <p:cNvSpPr>
            <a:spLocks noGrp="1"/>
          </p:cNvSpPr>
          <p:nvPr>
            <p:ph type="sldNum" sz="quarter" idx="5"/>
          </p:nvPr>
        </p:nvSpPr>
        <p:spPr/>
        <p:txBody>
          <a:bodyPr/>
          <a:lstStyle/>
          <a:p>
            <a:fld id="{C7B8FAA7-CB1D-4FBB-804E-D61867FCDA50}" type="slidenum">
              <a:rPr lang="en-US" smtClean="0"/>
              <a:t>14</a:t>
            </a:fld>
            <a:endParaRPr lang="en-US"/>
          </a:p>
        </p:txBody>
      </p:sp>
    </p:spTree>
    <p:extLst>
      <p:ext uri="{BB962C8B-B14F-4D97-AF65-F5344CB8AC3E}">
        <p14:creationId xmlns:p14="http://schemas.microsoft.com/office/powerpoint/2010/main" val="277675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goal is to maximize or optimize the size or scale of non-financial results, </a:t>
            </a:r>
          </a:p>
          <a:p>
            <a:r>
              <a:rPr lang="en-US" dirty="0"/>
              <a:t>           then an unfortunate consequence of framing the analysis of Impact in terms of the investor’s mandate is that this analytical framework is unable to provide guidance over the rest of the   </a:t>
            </a:r>
          </a:p>
          <a:p>
            <a:r>
              <a:rPr lang="en-US" dirty="0"/>
              <a:t>           investment process.</a:t>
            </a:r>
          </a:p>
          <a:p>
            <a:endParaRPr lang="en-US" dirty="0"/>
          </a:p>
          <a:p>
            <a:r>
              <a:rPr lang="en-US" dirty="0"/>
              <a:t>This is no small omission.</a:t>
            </a:r>
          </a:p>
          <a:p>
            <a:endParaRPr lang="en-US" dirty="0"/>
          </a:p>
          <a:p>
            <a:r>
              <a:rPr lang="en-US" dirty="0"/>
              <a:t>The rest of the investment process addresses key questions such as:</a:t>
            </a:r>
          </a:p>
          <a:p>
            <a:endParaRPr lang="en-US" dirty="0"/>
          </a:p>
          <a:p>
            <a:r>
              <a:rPr lang="en-US" dirty="0"/>
              <a:t>     “Of these four assets, which one best helps me to achieve my financial and non-financial goals?”</a:t>
            </a:r>
          </a:p>
          <a:p>
            <a:endParaRPr lang="en-US" dirty="0"/>
          </a:p>
          <a:p>
            <a:r>
              <a:rPr lang="en-US" dirty="0"/>
              <a:t>     “Of these four assets, which one is likely to make the largest quantitative contribution to the SDGs?”</a:t>
            </a:r>
          </a:p>
          <a:p>
            <a:endParaRPr lang="en-US" dirty="0"/>
          </a:p>
          <a:p>
            <a:r>
              <a:rPr lang="en-US" dirty="0"/>
              <a:t>The QA framework, being framed in terms of the intensity or scale of the results, provides guidance across the entire investment process.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15</a:t>
            </a:fld>
            <a:endParaRPr lang="en-US"/>
          </a:p>
        </p:txBody>
      </p:sp>
    </p:spTree>
    <p:extLst>
      <p:ext uri="{BB962C8B-B14F-4D97-AF65-F5344CB8AC3E}">
        <p14:creationId xmlns:p14="http://schemas.microsoft.com/office/powerpoint/2010/main" val="96460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found this thought provoking, check out the course ‘Certified Expert in ESG and Impact Investing” at the Frankfurt School. </a:t>
            </a:r>
          </a:p>
        </p:txBody>
      </p:sp>
      <p:sp>
        <p:nvSpPr>
          <p:cNvPr id="4" name="Slide Number Placeholder 3"/>
          <p:cNvSpPr>
            <a:spLocks noGrp="1"/>
          </p:cNvSpPr>
          <p:nvPr>
            <p:ph type="sldNum" sz="quarter" idx="5"/>
          </p:nvPr>
        </p:nvSpPr>
        <p:spPr/>
        <p:txBody>
          <a:bodyPr/>
          <a:lstStyle/>
          <a:p>
            <a:fld id="{C7B8FAA7-CB1D-4FBB-804E-D61867FCDA50}" type="slidenum">
              <a:rPr lang="en-US" smtClean="0"/>
              <a:t>16</a:t>
            </a:fld>
            <a:endParaRPr lang="en-US"/>
          </a:p>
        </p:txBody>
      </p:sp>
    </p:spTree>
    <p:extLst>
      <p:ext uri="{BB962C8B-B14F-4D97-AF65-F5344CB8AC3E}">
        <p14:creationId xmlns:p14="http://schemas.microsoft.com/office/powerpoint/2010/main" val="325043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point is from the 2020 Global Sustainable Investment Review.</a:t>
            </a:r>
          </a:p>
          <a:p>
            <a:endParaRPr lang="en-US" dirty="0"/>
          </a:p>
          <a:p>
            <a:r>
              <a:rPr lang="en-US" dirty="0"/>
              <a:t>Sustainable investing has made tremendous progress, but as it stands, I think it is unlikely to lead to achieving the SDGs.</a:t>
            </a:r>
          </a:p>
          <a:p>
            <a:endParaRPr lang="en-US" dirty="0"/>
          </a:p>
          <a:p>
            <a:r>
              <a:rPr lang="en-US" dirty="0"/>
              <a:t>What?!!</a:t>
            </a:r>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2</a:t>
            </a:fld>
            <a:endParaRPr lang="en-US"/>
          </a:p>
        </p:txBody>
      </p:sp>
    </p:spTree>
    <p:extLst>
      <p:ext uri="{BB962C8B-B14F-4D97-AF65-F5344CB8AC3E}">
        <p14:creationId xmlns:p14="http://schemas.microsoft.com/office/powerpoint/2010/main" val="260848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GSIR data – breakdown of sustainable investing by strategies.   </a:t>
            </a:r>
          </a:p>
          <a:p>
            <a:endParaRPr lang="en-US" dirty="0"/>
          </a:p>
          <a:p>
            <a:r>
              <a:rPr lang="en-US" dirty="0"/>
              <a:t>We face a problem of quantity vs quality. </a:t>
            </a:r>
          </a:p>
          <a:p>
            <a:endParaRPr lang="en-US" dirty="0"/>
          </a:p>
          <a:p>
            <a:r>
              <a:rPr lang="en-US" dirty="0"/>
              <a:t>Not all strategies are equal in terms of their ability to contribute to achieving the SDGs.</a:t>
            </a:r>
          </a:p>
          <a:p>
            <a:endParaRPr lang="en-US" dirty="0"/>
          </a:p>
          <a:p>
            <a:r>
              <a:rPr lang="en-US" dirty="0"/>
              <a:t>The majority of the strategies in this chart do not directly create impact, but rather, rely on indirect effects.</a:t>
            </a:r>
          </a:p>
          <a:p>
            <a:endParaRPr lang="en-US" dirty="0"/>
          </a:p>
          <a:p>
            <a:r>
              <a:rPr lang="en-US" dirty="0"/>
              <a:t>That is, they require a large number of investors to behave in the same way in order to change the price of capital in favor of positive assets and against negative assets. </a:t>
            </a:r>
          </a:p>
          <a:p>
            <a:endParaRPr lang="en-US" dirty="0"/>
          </a:p>
          <a:p>
            <a:r>
              <a:rPr lang="en-US" dirty="0"/>
              <a:t>There are however ESG and Impact strategies which contribute </a:t>
            </a:r>
            <a:r>
              <a:rPr lang="en-US" i="1" dirty="0"/>
              <a:t>both </a:t>
            </a:r>
            <a:r>
              <a:rPr lang="en-US" dirty="0"/>
              <a:t>directly and indirectly to achieving the SDGs – so why are these strategies hardly visible in the GSIR data?</a:t>
            </a:r>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3</a:t>
            </a:fld>
            <a:endParaRPr lang="en-US"/>
          </a:p>
        </p:txBody>
      </p:sp>
    </p:spTree>
    <p:extLst>
      <p:ext uri="{BB962C8B-B14F-4D97-AF65-F5344CB8AC3E}">
        <p14:creationId xmlns:p14="http://schemas.microsoft.com/office/powerpoint/2010/main" val="377231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this idea of direct and indirect contributions to achieving the SDGs.</a:t>
            </a:r>
          </a:p>
          <a:p>
            <a:endParaRPr lang="en-US" dirty="0"/>
          </a:p>
          <a:p>
            <a:r>
              <a:rPr lang="en-US" dirty="0"/>
              <a:t>When we seek to achieve non-financial goals, we seek to achieve a combination of one or more of four things.</a:t>
            </a:r>
          </a:p>
          <a:p>
            <a:r>
              <a:rPr lang="en-US" dirty="0"/>
              <a:t>Ranked low-to-high by the intensity of the ESG or Impact results, these four things are:</a:t>
            </a:r>
          </a:p>
          <a:p>
            <a:r>
              <a:rPr lang="en-US" dirty="0"/>
              <a:t>    Managing exposures: reduce exposure to negative assets, increase exposure to positive assets. </a:t>
            </a:r>
          </a:p>
          <a:p>
            <a:r>
              <a:rPr lang="en-US" dirty="0"/>
              <a:t>    Reducing the risk of negative events: e.g. reduce labor accidents, chemical spills</a:t>
            </a:r>
          </a:p>
          <a:p>
            <a:r>
              <a:rPr lang="en-US" dirty="0"/>
              <a:t>    Creating a quantity of positively impactful outputs: e.g. additional access to education or low-income housing, increased use of renewable energy. </a:t>
            </a:r>
          </a:p>
          <a:p>
            <a:r>
              <a:rPr lang="en-US" dirty="0"/>
              <a:t>    Ensuring that our actions are experienced in the way we intend by the target population or ecology: e.g. do the students who gain access to education actually get the benefits we expect? </a:t>
            </a:r>
          </a:p>
          <a:p>
            <a:endParaRPr lang="en-US" dirty="0"/>
          </a:p>
          <a:p>
            <a:r>
              <a:rPr lang="en-US" dirty="0"/>
              <a:t>Each of these types of non-financial goal can indirectly contribute to achieving the SDGs via affecting the cost of capital – IFF done at sufficient scale. </a:t>
            </a:r>
            <a:r>
              <a:rPr lang="en-US" dirty="0" err="1"/>
              <a:t>Iff</a:t>
            </a:r>
            <a:r>
              <a:rPr lang="en-US" dirty="0"/>
              <a:t>. </a:t>
            </a:r>
          </a:p>
          <a:p>
            <a:r>
              <a:rPr lang="en-US" dirty="0"/>
              <a:t> </a:t>
            </a:r>
          </a:p>
          <a:p>
            <a:r>
              <a:rPr lang="en-US" dirty="0"/>
              <a:t>Only three types of non-financial goal, managing risks, outputs and outcomes, contribute directly to achieving the SDGs. That is, our actions lead directly to results.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4</a:t>
            </a:fld>
            <a:endParaRPr lang="en-US"/>
          </a:p>
        </p:txBody>
      </p:sp>
    </p:spTree>
    <p:extLst>
      <p:ext uri="{BB962C8B-B14F-4D97-AF65-F5344CB8AC3E}">
        <p14:creationId xmlns:p14="http://schemas.microsoft.com/office/powerpoint/2010/main" val="2116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While the strategies in the GSIR are not defined precisely enough to enable an exact mapping to exposures, risks, outputs and outcomes,</a:t>
            </a:r>
          </a:p>
          <a:p>
            <a:r>
              <a:rPr lang="en-US" dirty="0"/>
              <a:t>       if we combine the previous two slides it is clear that the vast majority of capital is focused on managing exposures.</a:t>
            </a:r>
          </a:p>
          <a:p>
            <a:endParaRPr lang="en-US" dirty="0"/>
          </a:p>
          <a:p>
            <a:r>
              <a:rPr lang="en-US" dirty="0"/>
              <a:t>Exposure management is the least intensive of the four types of non-financial goals. </a:t>
            </a:r>
          </a:p>
          <a:p>
            <a:endParaRPr lang="en-US" dirty="0"/>
          </a:p>
          <a:p>
            <a:r>
              <a:rPr lang="en-US" dirty="0"/>
              <a:t>Exposure management makes no direct contribution to achieving the SDGs. It requires a mass effort to move enough funds to affect the cost of capital. </a:t>
            </a:r>
          </a:p>
          <a:p>
            <a:endParaRPr lang="en-US" dirty="0"/>
          </a:p>
          <a:p>
            <a:r>
              <a:rPr lang="en-US" dirty="0"/>
              <a:t>Little capital is focused on the more intensive strategies which make a direct contribution to achieving the SDGs.</a:t>
            </a:r>
          </a:p>
        </p:txBody>
      </p:sp>
      <p:sp>
        <p:nvSpPr>
          <p:cNvPr id="4" name="Slide Number Placeholder 3"/>
          <p:cNvSpPr>
            <a:spLocks noGrp="1"/>
          </p:cNvSpPr>
          <p:nvPr>
            <p:ph type="sldNum" sz="quarter" idx="5"/>
          </p:nvPr>
        </p:nvSpPr>
        <p:spPr/>
        <p:txBody>
          <a:bodyPr/>
          <a:lstStyle/>
          <a:p>
            <a:fld id="{C7B8FAA7-CB1D-4FBB-804E-D61867FCDA50}" type="slidenum">
              <a:rPr lang="en-US" smtClean="0"/>
              <a:t>5</a:t>
            </a:fld>
            <a:endParaRPr lang="en-US"/>
          </a:p>
        </p:txBody>
      </p:sp>
    </p:spTree>
    <p:extLst>
      <p:ext uri="{BB962C8B-B14F-4D97-AF65-F5344CB8AC3E}">
        <p14:creationId xmlns:p14="http://schemas.microsoft.com/office/powerpoint/2010/main" val="106840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exposure management suffers from some well-known problems, </a:t>
            </a:r>
          </a:p>
          <a:p>
            <a:r>
              <a:rPr lang="en-US" dirty="0"/>
              <a:t>       which reduce its effectiveness as a route through which to create the mass movement required to alter the cost of capital.</a:t>
            </a:r>
          </a:p>
          <a:p>
            <a:endParaRPr lang="en-US" dirty="0"/>
          </a:p>
          <a:p>
            <a:r>
              <a:rPr lang="en-US" dirty="0"/>
              <a:t>If we are working from different definitions and different data, the movement of capital will be fragmented and less effective.</a:t>
            </a:r>
          </a:p>
        </p:txBody>
      </p:sp>
      <p:sp>
        <p:nvSpPr>
          <p:cNvPr id="4" name="Slide Number Placeholder 3"/>
          <p:cNvSpPr>
            <a:spLocks noGrp="1"/>
          </p:cNvSpPr>
          <p:nvPr>
            <p:ph type="sldNum" sz="quarter" idx="5"/>
          </p:nvPr>
        </p:nvSpPr>
        <p:spPr/>
        <p:txBody>
          <a:bodyPr/>
          <a:lstStyle/>
          <a:p>
            <a:fld id="{C7B8FAA7-CB1D-4FBB-804E-D61867FCDA50}" type="slidenum">
              <a:rPr lang="en-US" smtClean="0"/>
              <a:t>6</a:t>
            </a:fld>
            <a:endParaRPr lang="en-US"/>
          </a:p>
        </p:txBody>
      </p:sp>
    </p:spTree>
    <p:extLst>
      <p:ext uri="{BB962C8B-B14F-4D97-AF65-F5344CB8AC3E}">
        <p14:creationId xmlns:p14="http://schemas.microsoft.com/office/powerpoint/2010/main" val="156145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improve on this situation and increase the use of strategies which manage risks, outputs and outcomes?</a:t>
            </a:r>
          </a:p>
          <a:p>
            <a:endParaRPr lang="en-US" dirty="0"/>
          </a:p>
          <a:p>
            <a:r>
              <a:rPr lang="en-US" dirty="0"/>
              <a:t>Two things are necessary, the first of which is that </a:t>
            </a:r>
          </a:p>
          <a:p>
            <a:r>
              <a:rPr lang="en-US" dirty="0"/>
              <a:t>    we need a framework which provides much greater clarity on what it is that our non-financial goals are managing in terms of  Exposures, Risks, Outputs and Outcomes</a:t>
            </a:r>
          </a:p>
          <a:p>
            <a:endParaRPr lang="en-US" dirty="0"/>
          </a:p>
          <a:p>
            <a:r>
              <a:rPr lang="en-US" dirty="0"/>
              <a:t>We need to know exactly what it is that we are managing and what non-financial goals we are achieving.</a:t>
            </a:r>
          </a:p>
        </p:txBody>
      </p:sp>
      <p:sp>
        <p:nvSpPr>
          <p:cNvPr id="4" name="Slide Number Placeholder 3"/>
          <p:cNvSpPr>
            <a:spLocks noGrp="1"/>
          </p:cNvSpPr>
          <p:nvPr>
            <p:ph type="sldNum" sz="quarter" idx="5"/>
          </p:nvPr>
        </p:nvSpPr>
        <p:spPr/>
        <p:txBody>
          <a:bodyPr/>
          <a:lstStyle/>
          <a:p>
            <a:fld id="{C7B8FAA7-CB1D-4FBB-804E-D61867FCDA50}" type="slidenum">
              <a:rPr lang="en-US" smtClean="0"/>
              <a:t>7</a:t>
            </a:fld>
            <a:endParaRPr lang="en-US"/>
          </a:p>
        </p:txBody>
      </p:sp>
    </p:spTree>
    <p:extLst>
      <p:ext uri="{BB962C8B-B14F-4D97-AF65-F5344CB8AC3E}">
        <p14:creationId xmlns:p14="http://schemas.microsoft.com/office/powerpoint/2010/main" val="287945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Quality Assurance Framework developed at the Frankfurt School provides a method through which much greater clarity can be achieved.</a:t>
            </a:r>
          </a:p>
          <a:p>
            <a:endParaRPr lang="en-US" dirty="0"/>
          </a:p>
          <a:p>
            <a:r>
              <a:rPr lang="en-US" dirty="0"/>
              <a:t>It is a simple concept, illustrated in the chart.</a:t>
            </a:r>
          </a:p>
          <a:p>
            <a:endParaRPr lang="en-US" dirty="0"/>
          </a:p>
          <a:p>
            <a:pPr marL="171450" indent="-171450">
              <a:buFont typeface="Arial" panose="020B0604020202020204" pitchFamily="34" charset="0"/>
              <a:buChar char="•"/>
            </a:pPr>
            <a:r>
              <a:rPr lang="en-US" dirty="0"/>
              <a:t>Take the standard terms of SRI, Thematic, ESG and Impact</a:t>
            </a:r>
          </a:p>
          <a:p>
            <a:pPr marL="171450" indent="-171450">
              <a:buFont typeface="Arial" panose="020B0604020202020204" pitchFamily="34" charset="0"/>
              <a:buChar char="•"/>
            </a:pPr>
            <a:r>
              <a:rPr lang="en-US" dirty="0"/>
              <a:t>Identify the strategies used to implement these four approaches – we identified 8 independent strategies currently in use.</a:t>
            </a:r>
          </a:p>
          <a:p>
            <a:pPr marL="0" indent="0">
              <a:buFont typeface="Arial" panose="020B0604020202020204" pitchFamily="34" charset="0"/>
              <a:buNone/>
            </a:pPr>
            <a:r>
              <a:rPr lang="en-US" dirty="0"/>
              <a:t>          By independent, I mean these strategies do not overlap with each other and achieve quite different types of results</a:t>
            </a:r>
          </a:p>
          <a:p>
            <a:pPr marL="171450" indent="-171450">
              <a:buFont typeface="Arial" panose="020B0604020202020204" pitchFamily="34" charset="0"/>
              <a:buChar char="•"/>
            </a:pPr>
            <a:r>
              <a:rPr lang="en-US" dirty="0"/>
              <a:t>Map the 8 strategies to the type of non-financial goal they achieve: Exposures, Risks, Outputs and Outcomes</a:t>
            </a:r>
          </a:p>
          <a:p>
            <a:pPr marL="171450" indent="-171450">
              <a:buFont typeface="Arial" panose="020B0604020202020204" pitchFamily="34" charset="0"/>
              <a:buChar char="•"/>
            </a:pPr>
            <a:r>
              <a:rPr lang="en-US" dirty="0"/>
              <a:t>Order the strategies by the intensity of their direct results, to create a Quality Assurance framework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I mentioned, each of the strategies is independent of the other strategies – they involve different actions and achieve different things.</a:t>
            </a:r>
          </a:p>
          <a:p>
            <a:pPr marL="0" indent="0">
              <a:buFont typeface="Arial" panose="020B0604020202020204" pitchFamily="34" charset="0"/>
              <a:buNone/>
            </a:pPr>
            <a:r>
              <a:rPr lang="en-US" dirty="0"/>
              <a:t>This allows us to create a QA framework with which, if we can identify the actions someone is taking, we can identify the combination of strategies they are using.</a:t>
            </a:r>
          </a:p>
          <a:p>
            <a:pPr marL="0" indent="0">
              <a:buFont typeface="Arial" panose="020B0604020202020204" pitchFamily="34" charset="0"/>
              <a:buNone/>
            </a:pPr>
            <a:r>
              <a:rPr lang="en-US" dirty="0"/>
              <a:t>Once we understand the combination of strategies being used, we know the exact claims that can be made in terms of Exposures, Risks, Outputs and Outcomes.</a:t>
            </a:r>
          </a:p>
          <a:p>
            <a:pPr marL="0" indent="0">
              <a:buFont typeface="Arial" panose="020B0604020202020204" pitchFamily="34" charset="0"/>
              <a:buNone/>
            </a:pPr>
            <a:r>
              <a:rPr lang="en-US" dirty="0"/>
              <a:t>We understand what it is that is being achieved and how intense, or not intense, the results are</a:t>
            </a:r>
          </a:p>
        </p:txBody>
      </p:sp>
      <p:sp>
        <p:nvSpPr>
          <p:cNvPr id="4" name="Slide Number Placeholder 3"/>
          <p:cNvSpPr>
            <a:spLocks noGrp="1"/>
          </p:cNvSpPr>
          <p:nvPr>
            <p:ph type="sldNum" sz="quarter" idx="5"/>
          </p:nvPr>
        </p:nvSpPr>
        <p:spPr/>
        <p:txBody>
          <a:bodyPr/>
          <a:lstStyle/>
          <a:p>
            <a:fld id="{C7B8FAA7-CB1D-4FBB-804E-D61867FCDA50}" type="slidenum">
              <a:rPr lang="en-US" smtClean="0"/>
              <a:t>8</a:t>
            </a:fld>
            <a:endParaRPr lang="en-US"/>
          </a:p>
        </p:txBody>
      </p:sp>
    </p:spTree>
    <p:extLst>
      <p:ext uri="{BB962C8B-B14F-4D97-AF65-F5344CB8AC3E}">
        <p14:creationId xmlns:p14="http://schemas.microsoft.com/office/powerpoint/2010/main" val="212514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detail on each of the 8 strategies.</a:t>
            </a:r>
          </a:p>
          <a:p>
            <a:endParaRPr lang="en-US" dirty="0"/>
          </a:p>
          <a:p>
            <a:r>
              <a:rPr lang="en-US" dirty="0"/>
              <a:t>They are all in use currently and you will recognize them.</a:t>
            </a:r>
          </a:p>
          <a:p>
            <a:endParaRPr lang="en-US" dirty="0"/>
          </a:p>
          <a:p>
            <a:r>
              <a:rPr lang="en-US" dirty="0"/>
              <a:t>Avoid Harmful Exposure – No tolerance for any exposure. E.g. exclude coal, armaments</a:t>
            </a:r>
          </a:p>
          <a:p>
            <a:r>
              <a:rPr lang="en-US" dirty="0"/>
              <a:t>Seek Beneficial Exposure – Increase exposure to high-impact themes e.g. healthcare, climate</a:t>
            </a:r>
          </a:p>
          <a:p>
            <a:r>
              <a:rPr lang="en-US" dirty="0"/>
              <a:t>Manage Harmful Exposure – Willing to have some exposure, but want to reduce it as much as practical. E.g. carbon footprint</a:t>
            </a:r>
          </a:p>
          <a:p>
            <a:r>
              <a:rPr lang="en-US" dirty="0"/>
              <a:t>Manage Internal Risks – Actively mange the risks relevant to an activity using an ESMS, to reduce the possibility of negative events. E.g. labor accident, chemical spill</a:t>
            </a:r>
          </a:p>
          <a:p>
            <a:r>
              <a:rPr lang="en-US" dirty="0"/>
              <a:t>                                        The knowledge obtained from the ESMS can also be used to create positive outputs by improving the operations of an asset to, for example, reduce energy consumption</a:t>
            </a:r>
          </a:p>
          <a:p>
            <a:r>
              <a:rPr lang="en-US" dirty="0"/>
              <a:t>Manage Supplier Risks – Require suppliers to use an ESMS to manage the risks relevant to their operations. Develop a clean supply chain.</a:t>
            </a:r>
          </a:p>
          <a:p>
            <a:r>
              <a:rPr lang="en-US" dirty="0"/>
              <a:t>Explain Causal Logic – Identify the ability of an asset to create a quantity of positive outputs by using a causal model to estimate the quantity of additional positive outputs likely to be created over </a:t>
            </a:r>
          </a:p>
          <a:p>
            <a:r>
              <a:rPr lang="en-US" dirty="0"/>
              <a:t>                                    the holding period. E.g. additional students with access to education, additional carbon reduced</a:t>
            </a:r>
          </a:p>
          <a:p>
            <a:r>
              <a:rPr lang="en-US" dirty="0"/>
              <a:t>Assess Targeted Effects – Survey the target population or ecology to understand how they experience our actions and ensure that our actions have the intended effect.</a:t>
            </a:r>
          </a:p>
          <a:p>
            <a:r>
              <a:rPr lang="en-US" dirty="0"/>
              <a:t>Assess All Effects – Holistic approach. Develop a Theory of Change to identify the total effect of our actions, both direct and indirect, positive and negative. </a:t>
            </a:r>
          </a:p>
          <a:p>
            <a:endParaRPr lang="en-US" dirty="0"/>
          </a:p>
          <a:p>
            <a:endParaRPr lang="en-US" dirty="0"/>
          </a:p>
        </p:txBody>
      </p:sp>
      <p:sp>
        <p:nvSpPr>
          <p:cNvPr id="4" name="Slide Number Placeholder 3"/>
          <p:cNvSpPr>
            <a:spLocks noGrp="1"/>
          </p:cNvSpPr>
          <p:nvPr>
            <p:ph type="sldNum" sz="quarter" idx="5"/>
          </p:nvPr>
        </p:nvSpPr>
        <p:spPr/>
        <p:txBody>
          <a:bodyPr/>
          <a:lstStyle/>
          <a:p>
            <a:fld id="{C7B8FAA7-CB1D-4FBB-804E-D61867FCDA50}" type="slidenum">
              <a:rPr lang="en-US" smtClean="0"/>
              <a:t>9</a:t>
            </a:fld>
            <a:endParaRPr lang="en-US"/>
          </a:p>
        </p:txBody>
      </p:sp>
    </p:spTree>
    <p:extLst>
      <p:ext uri="{BB962C8B-B14F-4D97-AF65-F5344CB8AC3E}">
        <p14:creationId xmlns:p14="http://schemas.microsoft.com/office/powerpoint/2010/main" val="294906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EA5B-CFF5-4D3E-ABB1-88D19AF1F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25E38-B043-4729-88CD-F3E10E76D0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55428C-5766-4F1C-92E0-23B60174875D}"/>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544BDC95-D8AE-4EAD-B5F3-59FC96D4A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450E8-6541-4A50-BC93-0F37A19731A3}"/>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2373891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966C-FA9A-43E8-918C-836AB969D2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DA193A-0BC8-49A4-94B8-5E262CD6B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17499-DB32-44EB-8CFF-47AD1442C6BB}"/>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2137273A-D530-48DD-83C4-AB0763BEE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59316-02FF-464D-A40B-C0A47E343C0D}"/>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9248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C91BB-1FEE-4BF7-BA18-621E0872D5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A9D18D-59D0-4184-B2B7-2568095027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6FC57-9991-494D-9E55-3818A042C6C6}"/>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72A48DE4-2269-4025-869D-1186EE84C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17773-9B47-44E0-9E0E-6DB8821AB195}"/>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122874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7B95-0767-400C-A6DC-31AAD4BED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9E081-9910-415E-8C43-42A78E891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6DFAF-CB0D-468D-9829-FE35DD22C64D}"/>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4024F004-A48D-4977-B65B-CB2316713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1BEBD-589C-454D-90A8-77656BA6FC85}"/>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20635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E5C8-6AB4-4008-8892-0344F1919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81A292-E60A-4226-B06B-A826A77934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475E3-FE10-4435-B827-2FF74C1FD3B1}"/>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4BE22EB1-5A9B-48A0-B638-B89E84A38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D5ECD-7CB5-4A8E-A2C7-EFB1CB254C74}"/>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325482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5FC0-5ABE-44D2-9FD2-42ADBF869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00991-0524-4011-9DF9-24EC30CFD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7AD2F-3E44-4882-9B74-49093F82B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911FE0-DE99-4DAB-8E19-67A8D7FE3C83}"/>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6" name="Footer Placeholder 5">
            <a:extLst>
              <a:ext uri="{FF2B5EF4-FFF2-40B4-BE49-F238E27FC236}">
                <a16:creationId xmlns:a16="http://schemas.microsoft.com/office/drawing/2014/main" id="{79CDF4AB-4AAB-44D8-B7E4-EA8A1AAA9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6D043-E213-4FEA-BE2A-B3B9BE1DE7FD}"/>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404723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7134-FF33-4D7A-878F-F4557344CD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4EBAD-F9F4-4523-8827-CA11752E7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60DC1-1933-4C25-90AE-2DD26C88D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76CA35-B726-46E1-B553-9CCCE17ED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73A174-C57A-4991-A390-6711BAE7E5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089ED-28F6-4773-AB17-9F0DD3B28282}"/>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8" name="Footer Placeholder 7">
            <a:extLst>
              <a:ext uri="{FF2B5EF4-FFF2-40B4-BE49-F238E27FC236}">
                <a16:creationId xmlns:a16="http://schemas.microsoft.com/office/drawing/2014/main" id="{FDBE87B0-C283-424A-9D76-DD67BB284F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8AF45A-40FA-41D9-B029-9968D5CBFC60}"/>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107938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6F1D-1C6A-4A53-B255-AB1D57DB4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54DAC-50AF-4E68-AAA0-FFA9875D52D5}"/>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4" name="Footer Placeholder 3">
            <a:extLst>
              <a:ext uri="{FF2B5EF4-FFF2-40B4-BE49-F238E27FC236}">
                <a16:creationId xmlns:a16="http://schemas.microsoft.com/office/drawing/2014/main" id="{0748EBBD-897B-4E3F-B47E-29B7A92F4B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19F0D-6E0B-4E62-8D90-D0F9EB6FDF62}"/>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408542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B01C03-F825-47AA-8A8F-1AADCC9D7B5E}"/>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3" name="Footer Placeholder 2">
            <a:extLst>
              <a:ext uri="{FF2B5EF4-FFF2-40B4-BE49-F238E27FC236}">
                <a16:creationId xmlns:a16="http://schemas.microsoft.com/office/drawing/2014/main" id="{4F6EC68C-659E-4AAB-B08F-70542B57E2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4581A-488C-4FEE-BB13-685D49A13FB3}"/>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252980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97AA-7AAA-438F-A610-B4AD3FA6A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A6D529-3B91-4276-83D3-F64AD31D6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C12A9B-2C77-43B1-9A7A-EE9F2E931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D282A3-582A-4533-9985-8C0601BC3DED}"/>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6" name="Footer Placeholder 5">
            <a:extLst>
              <a:ext uri="{FF2B5EF4-FFF2-40B4-BE49-F238E27FC236}">
                <a16:creationId xmlns:a16="http://schemas.microsoft.com/office/drawing/2014/main" id="{9820DC08-9A32-472D-B6AC-8C5479ED2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4657-F654-4C86-BC95-B03178ABA1E1}"/>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234631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2445E-DC17-4AA1-88BC-A00D531E5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5E0248-E0A6-4162-8876-796760268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16D0BF-49A6-4178-8EFF-2DAD68F67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0F2349-3217-4E32-B81E-6CDEA08B95BC}"/>
              </a:ext>
            </a:extLst>
          </p:cNvPr>
          <p:cNvSpPr>
            <a:spLocks noGrp="1"/>
          </p:cNvSpPr>
          <p:nvPr>
            <p:ph type="dt" sz="half" idx="10"/>
          </p:nvPr>
        </p:nvSpPr>
        <p:spPr/>
        <p:txBody>
          <a:bodyPr/>
          <a:lstStyle/>
          <a:p>
            <a:fld id="{561E01BF-2E8F-4C85-A687-4C186713CE65}" type="datetimeFigureOut">
              <a:rPr lang="en-US" smtClean="0"/>
              <a:t>3/28/2022</a:t>
            </a:fld>
            <a:endParaRPr lang="en-US"/>
          </a:p>
        </p:txBody>
      </p:sp>
      <p:sp>
        <p:nvSpPr>
          <p:cNvPr id="6" name="Footer Placeholder 5">
            <a:extLst>
              <a:ext uri="{FF2B5EF4-FFF2-40B4-BE49-F238E27FC236}">
                <a16:creationId xmlns:a16="http://schemas.microsoft.com/office/drawing/2014/main" id="{90B51F2C-B175-4965-884B-35943712F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6A0F3-D677-4DE2-B086-85E82C172CC4}"/>
              </a:ext>
            </a:extLst>
          </p:cNvPr>
          <p:cNvSpPr>
            <a:spLocks noGrp="1"/>
          </p:cNvSpPr>
          <p:nvPr>
            <p:ph type="sldNum" sz="quarter" idx="12"/>
          </p:nvPr>
        </p:nvSpPr>
        <p:spPr/>
        <p:txBody>
          <a:bodyPr/>
          <a:lstStyle/>
          <a:p>
            <a:fld id="{CC5F7C66-4F6A-44EE-85E1-0BDDD1F9DD00}" type="slidenum">
              <a:rPr lang="en-US" smtClean="0"/>
              <a:t>‹#›</a:t>
            </a:fld>
            <a:endParaRPr lang="en-US"/>
          </a:p>
        </p:txBody>
      </p:sp>
    </p:spTree>
    <p:extLst>
      <p:ext uri="{BB962C8B-B14F-4D97-AF65-F5344CB8AC3E}">
        <p14:creationId xmlns:p14="http://schemas.microsoft.com/office/powerpoint/2010/main" val="305672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535A6-71EF-42E7-AE18-BDBEAC1A2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144568-BD4F-4225-B26E-700516995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38890-95E4-464F-9F9A-3F76AE1170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E01BF-2E8F-4C85-A687-4C186713CE65}" type="datetimeFigureOut">
              <a:rPr lang="en-US" smtClean="0"/>
              <a:t>3/28/2022</a:t>
            </a:fld>
            <a:endParaRPr lang="en-US"/>
          </a:p>
        </p:txBody>
      </p:sp>
      <p:sp>
        <p:nvSpPr>
          <p:cNvPr id="5" name="Footer Placeholder 4">
            <a:extLst>
              <a:ext uri="{FF2B5EF4-FFF2-40B4-BE49-F238E27FC236}">
                <a16:creationId xmlns:a16="http://schemas.microsoft.com/office/drawing/2014/main" id="{63FB19CD-4319-41E3-B283-04BA12368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423754-1E6B-40A8-A697-1B052562C7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F7C66-4F6A-44EE-85E1-0BDDD1F9DD00}" type="slidenum">
              <a:rPr lang="en-US" smtClean="0"/>
              <a:t>‹#›</a:t>
            </a:fld>
            <a:endParaRPr lang="en-US"/>
          </a:p>
        </p:txBody>
      </p:sp>
    </p:spTree>
    <p:extLst>
      <p:ext uri="{BB962C8B-B14F-4D97-AF65-F5344CB8AC3E}">
        <p14:creationId xmlns:p14="http://schemas.microsoft.com/office/powerpoint/2010/main" val="27123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zhengpartners.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470FBF-94C9-4F47-BDCF-003537C2EB2E}"/>
              </a:ext>
            </a:extLst>
          </p:cNvPr>
          <p:cNvPicPr>
            <a:picLocks noChangeAspect="1"/>
          </p:cNvPicPr>
          <p:nvPr/>
        </p:nvPicPr>
        <p:blipFill>
          <a:blip r:embed="rId3"/>
          <a:stretch>
            <a:fillRect/>
          </a:stretch>
        </p:blipFill>
        <p:spPr>
          <a:xfrm>
            <a:off x="914400" y="0"/>
            <a:ext cx="10325100" cy="6858000"/>
          </a:xfrm>
          <a:prstGeom prst="rect">
            <a:avLst/>
          </a:prstGeom>
        </p:spPr>
      </p:pic>
      <p:pic>
        <p:nvPicPr>
          <p:cNvPr id="3" name="Picture 2">
            <a:extLst>
              <a:ext uri="{FF2B5EF4-FFF2-40B4-BE49-F238E27FC236}">
                <a16:creationId xmlns:a16="http://schemas.microsoft.com/office/drawing/2014/main" id="{74D41366-778B-44ED-AB17-ABA57CC2FE3C}"/>
              </a:ext>
            </a:extLst>
          </p:cNvPr>
          <p:cNvPicPr>
            <a:picLocks noChangeAspect="1"/>
          </p:cNvPicPr>
          <p:nvPr/>
        </p:nvPicPr>
        <p:blipFill>
          <a:blip r:embed="rId4"/>
          <a:stretch>
            <a:fillRect/>
          </a:stretch>
        </p:blipFill>
        <p:spPr>
          <a:xfrm>
            <a:off x="1962005" y="3429000"/>
            <a:ext cx="1212421" cy="1117632"/>
          </a:xfrm>
          <a:prstGeom prst="rect">
            <a:avLst/>
          </a:prstGeom>
        </p:spPr>
      </p:pic>
    </p:spTree>
    <p:extLst>
      <p:ext uri="{BB962C8B-B14F-4D97-AF65-F5344CB8AC3E}">
        <p14:creationId xmlns:p14="http://schemas.microsoft.com/office/powerpoint/2010/main" val="378693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BCCF1-093A-49C3-B20F-D8CCE6CD0151}"/>
              </a:ext>
            </a:extLst>
          </p:cNvPr>
          <p:cNvPicPr>
            <a:picLocks noChangeAspect="1"/>
          </p:cNvPicPr>
          <p:nvPr/>
        </p:nvPicPr>
        <p:blipFill>
          <a:blip r:embed="rId3"/>
          <a:stretch>
            <a:fillRect/>
          </a:stretch>
        </p:blipFill>
        <p:spPr>
          <a:xfrm>
            <a:off x="11176957" y="5922315"/>
            <a:ext cx="1015043" cy="935685"/>
          </a:xfrm>
          <a:prstGeom prst="rect">
            <a:avLst/>
          </a:prstGeom>
        </p:spPr>
      </p:pic>
      <p:sp>
        <p:nvSpPr>
          <p:cNvPr id="4" name="TextBox 3">
            <a:extLst>
              <a:ext uri="{FF2B5EF4-FFF2-40B4-BE49-F238E27FC236}">
                <a16:creationId xmlns:a16="http://schemas.microsoft.com/office/drawing/2014/main" id="{FBD11789-951F-4507-A50D-97241F1AFB9C}"/>
              </a:ext>
            </a:extLst>
          </p:cNvPr>
          <p:cNvSpPr txBox="1"/>
          <p:nvPr/>
        </p:nvSpPr>
        <p:spPr>
          <a:xfrm>
            <a:off x="3211534" y="153177"/>
            <a:ext cx="5918223" cy="707886"/>
          </a:xfrm>
          <a:prstGeom prst="rect">
            <a:avLst/>
          </a:prstGeom>
          <a:noFill/>
        </p:spPr>
        <p:txBody>
          <a:bodyPr wrap="none" rtlCol="0">
            <a:spAutoFit/>
          </a:bodyPr>
          <a:lstStyle/>
          <a:p>
            <a:pPr algn="ctr"/>
            <a:r>
              <a:rPr lang="en-US" sz="2000" b="1" dirty="0">
                <a:solidFill>
                  <a:schemeClr val="accent1"/>
                </a:solidFill>
              </a:rPr>
              <a:t>Greater Clarity on What is Being Managed:</a:t>
            </a:r>
          </a:p>
          <a:p>
            <a:pPr algn="ctr"/>
            <a:r>
              <a:rPr lang="en-US" sz="2000" b="1" dirty="0">
                <a:solidFill>
                  <a:schemeClr val="accent1"/>
                </a:solidFill>
              </a:rPr>
              <a:t>Analytic Framework Based on Contribution to Results </a:t>
            </a:r>
          </a:p>
        </p:txBody>
      </p:sp>
      <p:sp>
        <p:nvSpPr>
          <p:cNvPr id="5" name="TextBox 4">
            <a:extLst>
              <a:ext uri="{FF2B5EF4-FFF2-40B4-BE49-F238E27FC236}">
                <a16:creationId xmlns:a16="http://schemas.microsoft.com/office/drawing/2014/main" id="{03911BCF-882C-445A-A366-006C71DB0013}"/>
              </a:ext>
            </a:extLst>
          </p:cNvPr>
          <p:cNvSpPr txBox="1"/>
          <p:nvPr/>
        </p:nvSpPr>
        <p:spPr>
          <a:xfrm>
            <a:off x="1240972" y="1950098"/>
            <a:ext cx="9936182" cy="3416320"/>
          </a:xfrm>
          <a:prstGeom prst="rect">
            <a:avLst/>
          </a:prstGeom>
          <a:noFill/>
        </p:spPr>
        <p:txBody>
          <a:bodyPr wrap="none" rtlCol="0">
            <a:spAutoFit/>
          </a:bodyPr>
          <a:lstStyle/>
          <a:p>
            <a:r>
              <a:rPr lang="en-US" dirty="0"/>
              <a:t>The QA framework enables us to:</a:t>
            </a:r>
          </a:p>
          <a:p>
            <a:endParaRPr lang="en-US" dirty="0"/>
          </a:p>
          <a:p>
            <a:pPr marL="285750" indent="-285750">
              <a:buFont typeface="Arial" panose="020B0604020202020204" pitchFamily="34" charset="0"/>
              <a:buChar char="•"/>
            </a:pPr>
            <a:r>
              <a:rPr lang="en-US" dirty="0"/>
              <a:t>Identify the combination of strategies we need to adopt to achieve our non-financial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Identify the valid non-financial claims another person can make, by identifying the actions they </a:t>
            </a:r>
          </a:p>
          <a:p>
            <a:r>
              <a:rPr lang="en-US" dirty="0"/>
              <a:t>      are taking and so identifying the combination of strategies they are using.</a:t>
            </a:r>
          </a:p>
          <a:p>
            <a:endParaRPr lang="en-US" dirty="0"/>
          </a:p>
          <a:p>
            <a:pPr marL="285750" indent="-285750">
              <a:buFont typeface="Arial" panose="020B0604020202020204" pitchFamily="34" charset="0"/>
              <a:buChar char="•"/>
            </a:pPr>
            <a:r>
              <a:rPr lang="en-US" dirty="0"/>
              <a:t>Identify greenwashing.</a:t>
            </a:r>
          </a:p>
          <a:p>
            <a:endParaRPr lang="en-US" dirty="0"/>
          </a:p>
          <a:p>
            <a:r>
              <a:rPr lang="en-US" dirty="0"/>
              <a:t>     Greenwashing is occurring if the non-financial claims being made are greater than the claims justified</a:t>
            </a:r>
          </a:p>
          <a:p>
            <a:r>
              <a:rPr lang="en-US" dirty="0"/>
              <a:t>     by the combination of strategies being used.   </a:t>
            </a:r>
          </a:p>
          <a:p>
            <a:r>
              <a:rPr lang="en-US" dirty="0"/>
              <a:t>   </a:t>
            </a:r>
          </a:p>
        </p:txBody>
      </p:sp>
    </p:spTree>
    <p:extLst>
      <p:ext uri="{BB962C8B-B14F-4D97-AF65-F5344CB8AC3E}">
        <p14:creationId xmlns:p14="http://schemas.microsoft.com/office/powerpoint/2010/main" val="97875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D6A84C-9F20-4493-9384-2E0489362BC2}"/>
              </a:ext>
            </a:extLst>
          </p:cNvPr>
          <p:cNvPicPr>
            <a:picLocks noChangeAspect="1"/>
          </p:cNvPicPr>
          <p:nvPr/>
        </p:nvPicPr>
        <p:blipFill>
          <a:blip r:embed="rId3"/>
          <a:stretch>
            <a:fillRect/>
          </a:stretch>
        </p:blipFill>
        <p:spPr>
          <a:xfrm>
            <a:off x="2460389" y="1073020"/>
            <a:ext cx="7593407" cy="5602269"/>
          </a:xfrm>
          <a:prstGeom prst="rect">
            <a:avLst/>
          </a:prstGeom>
        </p:spPr>
      </p:pic>
      <p:pic>
        <p:nvPicPr>
          <p:cNvPr id="4" name="Picture 3">
            <a:extLst>
              <a:ext uri="{FF2B5EF4-FFF2-40B4-BE49-F238E27FC236}">
                <a16:creationId xmlns:a16="http://schemas.microsoft.com/office/drawing/2014/main" id="{E4A2159F-A4AC-4120-90FA-87DF7D61D3D9}"/>
              </a:ext>
            </a:extLst>
          </p:cNvPr>
          <p:cNvPicPr>
            <a:picLocks noChangeAspect="1"/>
          </p:cNvPicPr>
          <p:nvPr/>
        </p:nvPicPr>
        <p:blipFill>
          <a:blip r:embed="rId4"/>
          <a:stretch>
            <a:fillRect/>
          </a:stretch>
        </p:blipFill>
        <p:spPr>
          <a:xfrm>
            <a:off x="11176957" y="5922315"/>
            <a:ext cx="1015043" cy="935685"/>
          </a:xfrm>
          <a:prstGeom prst="rect">
            <a:avLst/>
          </a:prstGeom>
        </p:spPr>
      </p:pic>
      <p:sp>
        <p:nvSpPr>
          <p:cNvPr id="5" name="TextBox 4">
            <a:extLst>
              <a:ext uri="{FF2B5EF4-FFF2-40B4-BE49-F238E27FC236}">
                <a16:creationId xmlns:a16="http://schemas.microsoft.com/office/drawing/2014/main" id="{91F5B816-BBF9-4BD4-940A-B6B0C6F5A467}"/>
              </a:ext>
            </a:extLst>
          </p:cNvPr>
          <p:cNvSpPr txBox="1"/>
          <p:nvPr/>
        </p:nvSpPr>
        <p:spPr>
          <a:xfrm>
            <a:off x="3136889" y="106524"/>
            <a:ext cx="5918223" cy="707886"/>
          </a:xfrm>
          <a:prstGeom prst="rect">
            <a:avLst/>
          </a:prstGeom>
          <a:noFill/>
        </p:spPr>
        <p:txBody>
          <a:bodyPr wrap="none" rtlCol="0">
            <a:spAutoFit/>
          </a:bodyPr>
          <a:lstStyle/>
          <a:p>
            <a:pPr algn="ctr"/>
            <a:r>
              <a:rPr lang="en-US" sz="2000" b="1" dirty="0">
                <a:solidFill>
                  <a:schemeClr val="accent1"/>
                </a:solidFill>
              </a:rPr>
              <a:t>Greater Clarity on What is Being Managed:</a:t>
            </a:r>
          </a:p>
          <a:p>
            <a:pPr algn="ctr"/>
            <a:r>
              <a:rPr lang="en-US" sz="2000" b="1" dirty="0">
                <a:solidFill>
                  <a:schemeClr val="accent1"/>
                </a:solidFill>
              </a:rPr>
              <a:t>Analytic Framework Based on Contribution to Results </a:t>
            </a:r>
          </a:p>
        </p:txBody>
      </p:sp>
      <p:sp>
        <p:nvSpPr>
          <p:cNvPr id="6" name="TextBox 5">
            <a:extLst>
              <a:ext uri="{FF2B5EF4-FFF2-40B4-BE49-F238E27FC236}">
                <a16:creationId xmlns:a16="http://schemas.microsoft.com/office/drawing/2014/main" id="{B7E96715-7F95-4AB6-BE1E-9A6F3332EE8D}"/>
              </a:ext>
            </a:extLst>
          </p:cNvPr>
          <p:cNvSpPr txBox="1"/>
          <p:nvPr/>
        </p:nvSpPr>
        <p:spPr>
          <a:xfrm>
            <a:off x="267815" y="6390157"/>
            <a:ext cx="140134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00000"/>
                </a:solidFill>
                <a:effectLst/>
                <a:uLnTx/>
                <a:uFillTx/>
              </a:rPr>
              <a:t>© All rights reserved</a:t>
            </a:r>
          </a:p>
        </p:txBody>
      </p:sp>
    </p:spTree>
    <p:extLst>
      <p:ext uri="{BB962C8B-B14F-4D97-AF65-F5344CB8AC3E}">
        <p14:creationId xmlns:p14="http://schemas.microsoft.com/office/powerpoint/2010/main" val="289877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AFD6F8-2460-4F18-BC62-E4EB77D1B6D1}"/>
              </a:ext>
            </a:extLst>
          </p:cNvPr>
          <p:cNvSpPr txBox="1"/>
          <p:nvPr/>
        </p:nvSpPr>
        <p:spPr>
          <a:xfrm>
            <a:off x="178446" y="1398000"/>
            <a:ext cx="11835105" cy="4524315"/>
          </a:xfrm>
          <a:prstGeom prst="rect">
            <a:avLst/>
          </a:prstGeom>
          <a:noFill/>
        </p:spPr>
        <p:txBody>
          <a:bodyPr wrap="square">
            <a:spAutoFit/>
          </a:bodyPr>
          <a:lstStyle/>
          <a:p>
            <a:pPr marL="342900" indent="-342900">
              <a:buAutoNum type="arabicPeriod" startAt="2"/>
            </a:pPr>
            <a:r>
              <a:rPr lang="en-US" dirty="0"/>
              <a:t>To increase adoption, Impact needs to better-align with portfolio management.</a:t>
            </a:r>
          </a:p>
          <a:p>
            <a:pPr marL="342900" indent="-342900">
              <a:buAutoNum type="arabicPeriod" startAt="2"/>
            </a:pPr>
            <a:endParaRPr lang="en-US" dirty="0"/>
          </a:p>
          <a:p>
            <a:r>
              <a:rPr lang="en-US" dirty="0"/>
              <a:t>       (</a:t>
            </a:r>
            <a:r>
              <a:rPr lang="en-US" dirty="0" err="1"/>
              <a:t>i</a:t>
            </a:r>
            <a:r>
              <a:rPr lang="en-US" dirty="0"/>
              <a:t>) The process for assessing and executing non-financial goals needs to correspond to the process for</a:t>
            </a:r>
          </a:p>
          <a:p>
            <a:r>
              <a:rPr lang="en-US" dirty="0"/>
              <a:t>            financial goals.</a:t>
            </a:r>
          </a:p>
          <a:p>
            <a:endParaRPr lang="en-US" dirty="0"/>
          </a:p>
          <a:p>
            <a:r>
              <a:rPr lang="en-US" dirty="0"/>
              <a:t>            - The analytical framework needs to be specified in terms of the scale or intensity of results. </a:t>
            </a:r>
          </a:p>
          <a:p>
            <a:r>
              <a:rPr lang="en-US" dirty="0"/>
              <a:t>               </a:t>
            </a:r>
            <a:r>
              <a:rPr lang="en-US" i="1" dirty="0">
                <a:solidFill>
                  <a:schemeClr val="accent1">
                    <a:lumMod val="75000"/>
                  </a:schemeClr>
                </a:solidFill>
              </a:rPr>
              <a:t>The impact framework is currently specified in terms of the intensity of the mandate, not the scale of the results.</a:t>
            </a:r>
          </a:p>
          <a:p>
            <a:endParaRPr lang="en-US" dirty="0"/>
          </a:p>
          <a:p>
            <a:r>
              <a:rPr lang="en-US" dirty="0"/>
              <a:t>            - The analytical framework needs to contribute to the entire investment process.</a:t>
            </a:r>
          </a:p>
          <a:p>
            <a:r>
              <a:rPr lang="en-US" i="1" dirty="0">
                <a:solidFill>
                  <a:schemeClr val="accent1"/>
                </a:solidFill>
              </a:rPr>
              <a:t>               Existing approaches concentrate on the mandate and have little to contribute to portfolio optimization.  </a:t>
            </a:r>
          </a:p>
          <a:p>
            <a:endParaRPr lang="en-US" dirty="0"/>
          </a:p>
          <a:p>
            <a:r>
              <a:rPr lang="en-US" dirty="0"/>
              <a:t>       (ii) The framework used to address non-financial goals needs to apply equally to all root causes of problems</a:t>
            </a:r>
          </a:p>
          <a:p>
            <a:r>
              <a:rPr lang="en-US" dirty="0"/>
              <a:t>             such as funding gaps, the mis-pricing of externalities or any other root cause.</a:t>
            </a:r>
          </a:p>
          <a:p>
            <a:r>
              <a:rPr lang="en-US" dirty="0"/>
              <a:t>             </a:t>
            </a:r>
            <a:r>
              <a:rPr lang="en-US" i="1" dirty="0">
                <a:solidFill>
                  <a:schemeClr val="accent1"/>
                </a:solidFill>
              </a:rPr>
              <a:t>Existing approaches to impact emphasize the closing of funding gaps. </a:t>
            </a:r>
          </a:p>
          <a:p>
            <a:r>
              <a:rPr lang="en-US" dirty="0">
                <a:solidFill>
                  <a:schemeClr val="accent1"/>
                </a:solidFill>
              </a:rPr>
              <a:t>             </a:t>
            </a:r>
            <a:r>
              <a:rPr lang="en-US" i="1" dirty="0">
                <a:solidFill>
                  <a:schemeClr val="accent1"/>
                </a:solidFill>
              </a:rPr>
              <a:t>However, the root cause of most consumption-related climate issues is the mis-pricing of externalities</a:t>
            </a:r>
            <a:r>
              <a:rPr lang="en-US" dirty="0">
                <a:solidFill>
                  <a:schemeClr val="accent1"/>
                </a:solidFill>
              </a:rPr>
              <a:t>, </a:t>
            </a:r>
          </a:p>
          <a:p>
            <a:r>
              <a:rPr lang="en-US" i="1" dirty="0">
                <a:solidFill>
                  <a:schemeClr val="accent1"/>
                </a:solidFill>
              </a:rPr>
              <a:t>             not funding gaps. </a:t>
            </a:r>
          </a:p>
        </p:txBody>
      </p:sp>
      <p:sp>
        <p:nvSpPr>
          <p:cNvPr id="4" name="TextBox 3">
            <a:extLst>
              <a:ext uri="{FF2B5EF4-FFF2-40B4-BE49-F238E27FC236}">
                <a16:creationId xmlns:a16="http://schemas.microsoft.com/office/drawing/2014/main" id="{20540FD4-75B7-4526-A975-7125742A5D6F}"/>
              </a:ext>
            </a:extLst>
          </p:cNvPr>
          <p:cNvSpPr txBox="1"/>
          <p:nvPr/>
        </p:nvSpPr>
        <p:spPr>
          <a:xfrm>
            <a:off x="3658633" y="227799"/>
            <a:ext cx="4874732" cy="707886"/>
          </a:xfrm>
          <a:prstGeom prst="rect">
            <a:avLst/>
          </a:prstGeom>
          <a:noFill/>
        </p:spPr>
        <p:txBody>
          <a:bodyPr wrap="none" rtlCol="0">
            <a:spAutoFit/>
          </a:bodyPr>
          <a:lstStyle/>
          <a:p>
            <a:pPr algn="ctr"/>
            <a:r>
              <a:rPr lang="en-US" sz="2000" b="1" dirty="0">
                <a:solidFill>
                  <a:schemeClr val="accent1"/>
                </a:solidFill>
              </a:rPr>
              <a:t>How To Improve on This Situation?</a:t>
            </a:r>
          </a:p>
          <a:p>
            <a:pPr algn="ctr"/>
            <a:r>
              <a:rPr lang="en-US" sz="2000" b="1" dirty="0">
                <a:solidFill>
                  <a:schemeClr val="accent1"/>
                </a:solidFill>
              </a:rPr>
              <a:t>(2) Align Impact with Portfolio Management</a:t>
            </a:r>
          </a:p>
        </p:txBody>
      </p:sp>
      <p:pic>
        <p:nvPicPr>
          <p:cNvPr id="5" name="Picture 4">
            <a:extLst>
              <a:ext uri="{FF2B5EF4-FFF2-40B4-BE49-F238E27FC236}">
                <a16:creationId xmlns:a16="http://schemas.microsoft.com/office/drawing/2014/main" id="{734E60E8-9DA2-4EFE-99D5-0431FD182E2B}"/>
              </a:ext>
            </a:extLst>
          </p:cNvPr>
          <p:cNvPicPr>
            <a:picLocks noChangeAspect="1"/>
          </p:cNvPicPr>
          <p:nvPr/>
        </p:nvPicPr>
        <p:blipFill>
          <a:blip r:embed="rId3"/>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182908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A8AD5-674E-4C33-851A-C4C73470016E}"/>
              </a:ext>
            </a:extLst>
          </p:cNvPr>
          <p:cNvSpPr txBox="1"/>
          <p:nvPr/>
        </p:nvSpPr>
        <p:spPr>
          <a:xfrm>
            <a:off x="316055" y="162005"/>
            <a:ext cx="11727762" cy="400110"/>
          </a:xfrm>
          <a:prstGeom prst="rect">
            <a:avLst/>
          </a:prstGeom>
          <a:noFill/>
        </p:spPr>
        <p:txBody>
          <a:bodyPr wrap="none" rtlCol="0">
            <a:spAutoFit/>
          </a:bodyPr>
          <a:lstStyle/>
          <a:p>
            <a:r>
              <a:rPr lang="en-US" sz="2000" b="1" dirty="0">
                <a:solidFill>
                  <a:schemeClr val="accent1"/>
                </a:solidFill>
              </a:rPr>
              <a:t>Currently, Impact is Organized Around the Intensity of the Mandate, Not the Scale or Intensity of the Results </a:t>
            </a:r>
          </a:p>
        </p:txBody>
      </p:sp>
      <p:pic>
        <p:nvPicPr>
          <p:cNvPr id="4" name="Picture 3">
            <a:extLst>
              <a:ext uri="{FF2B5EF4-FFF2-40B4-BE49-F238E27FC236}">
                <a16:creationId xmlns:a16="http://schemas.microsoft.com/office/drawing/2014/main" id="{CAFD7077-7EFA-4BCB-9DF5-B4A4CEF593C8}"/>
              </a:ext>
            </a:extLst>
          </p:cNvPr>
          <p:cNvPicPr>
            <a:picLocks noChangeAspect="1"/>
          </p:cNvPicPr>
          <p:nvPr/>
        </p:nvPicPr>
        <p:blipFill>
          <a:blip r:embed="rId3"/>
          <a:stretch>
            <a:fillRect/>
          </a:stretch>
        </p:blipFill>
        <p:spPr>
          <a:xfrm>
            <a:off x="2553942" y="828675"/>
            <a:ext cx="6687152" cy="5667265"/>
          </a:xfrm>
          <a:prstGeom prst="rect">
            <a:avLst/>
          </a:prstGeom>
        </p:spPr>
      </p:pic>
      <p:pic>
        <p:nvPicPr>
          <p:cNvPr id="5" name="Picture 4">
            <a:extLst>
              <a:ext uri="{FF2B5EF4-FFF2-40B4-BE49-F238E27FC236}">
                <a16:creationId xmlns:a16="http://schemas.microsoft.com/office/drawing/2014/main" id="{676FDC32-C984-4796-B8EC-A5D12341FCA4}"/>
              </a:ext>
            </a:extLst>
          </p:cNvPr>
          <p:cNvPicPr>
            <a:picLocks noChangeAspect="1"/>
          </p:cNvPicPr>
          <p:nvPr/>
        </p:nvPicPr>
        <p:blipFill>
          <a:blip r:embed="rId4"/>
          <a:stretch>
            <a:fillRect/>
          </a:stretch>
        </p:blipFill>
        <p:spPr>
          <a:xfrm>
            <a:off x="11176957" y="5922315"/>
            <a:ext cx="1015043" cy="935685"/>
          </a:xfrm>
          <a:prstGeom prst="rect">
            <a:avLst/>
          </a:prstGeom>
        </p:spPr>
      </p:pic>
      <p:sp>
        <p:nvSpPr>
          <p:cNvPr id="6" name="TextBox 5">
            <a:extLst>
              <a:ext uri="{FF2B5EF4-FFF2-40B4-BE49-F238E27FC236}">
                <a16:creationId xmlns:a16="http://schemas.microsoft.com/office/drawing/2014/main" id="{5E1F2328-12F4-4E08-BF9D-287D7898EF95}"/>
              </a:ext>
            </a:extLst>
          </p:cNvPr>
          <p:cNvSpPr txBox="1"/>
          <p:nvPr/>
        </p:nvSpPr>
        <p:spPr>
          <a:xfrm>
            <a:off x="267815" y="6390157"/>
            <a:ext cx="140134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00000"/>
                </a:solidFill>
                <a:effectLst/>
                <a:uLnTx/>
                <a:uFillTx/>
              </a:rPr>
              <a:t>© All rights reserved</a:t>
            </a:r>
          </a:p>
        </p:txBody>
      </p:sp>
    </p:spTree>
    <p:extLst>
      <p:ext uri="{BB962C8B-B14F-4D97-AF65-F5344CB8AC3E}">
        <p14:creationId xmlns:p14="http://schemas.microsoft.com/office/powerpoint/2010/main" val="3514738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7B04EA-5FA0-43EC-9E56-521B99EBA435}"/>
              </a:ext>
            </a:extLst>
          </p:cNvPr>
          <p:cNvSpPr txBox="1"/>
          <p:nvPr/>
        </p:nvSpPr>
        <p:spPr>
          <a:xfrm>
            <a:off x="1360440" y="171449"/>
            <a:ext cx="9471119" cy="400110"/>
          </a:xfrm>
          <a:prstGeom prst="rect">
            <a:avLst/>
          </a:prstGeom>
          <a:noFill/>
        </p:spPr>
        <p:txBody>
          <a:bodyPr wrap="none" rtlCol="0">
            <a:spAutoFit/>
          </a:bodyPr>
          <a:lstStyle/>
          <a:p>
            <a:r>
              <a:rPr lang="en-US" sz="2000" b="1" dirty="0">
                <a:solidFill>
                  <a:schemeClr val="accent1"/>
                </a:solidFill>
              </a:rPr>
              <a:t>It is Not Surprising that, as Currently Specified, Impact is Not Applied Across Total AUM</a:t>
            </a:r>
          </a:p>
        </p:txBody>
      </p:sp>
      <p:pic>
        <p:nvPicPr>
          <p:cNvPr id="3" name="Picture 2">
            <a:extLst>
              <a:ext uri="{FF2B5EF4-FFF2-40B4-BE49-F238E27FC236}">
                <a16:creationId xmlns:a16="http://schemas.microsoft.com/office/drawing/2014/main" id="{49790B29-BEC8-4F7E-8C69-B2250F443BFA}"/>
              </a:ext>
            </a:extLst>
          </p:cNvPr>
          <p:cNvPicPr>
            <a:picLocks noChangeAspect="1"/>
          </p:cNvPicPr>
          <p:nvPr/>
        </p:nvPicPr>
        <p:blipFill>
          <a:blip r:embed="rId3"/>
          <a:stretch>
            <a:fillRect/>
          </a:stretch>
        </p:blipFill>
        <p:spPr>
          <a:xfrm>
            <a:off x="220153" y="1221349"/>
            <a:ext cx="5444200" cy="4956478"/>
          </a:xfrm>
          <a:prstGeom prst="rect">
            <a:avLst/>
          </a:prstGeom>
        </p:spPr>
      </p:pic>
      <p:pic>
        <p:nvPicPr>
          <p:cNvPr id="5" name="Picture 4">
            <a:extLst>
              <a:ext uri="{FF2B5EF4-FFF2-40B4-BE49-F238E27FC236}">
                <a16:creationId xmlns:a16="http://schemas.microsoft.com/office/drawing/2014/main" id="{F0175524-11B4-4260-B346-00CA101B731A}"/>
              </a:ext>
            </a:extLst>
          </p:cNvPr>
          <p:cNvPicPr>
            <a:picLocks noChangeAspect="1"/>
          </p:cNvPicPr>
          <p:nvPr/>
        </p:nvPicPr>
        <p:blipFill>
          <a:blip r:embed="rId4"/>
          <a:stretch>
            <a:fillRect/>
          </a:stretch>
        </p:blipFill>
        <p:spPr>
          <a:xfrm>
            <a:off x="5966859" y="1063920"/>
            <a:ext cx="5566130" cy="4901609"/>
          </a:xfrm>
          <a:prstGeom prst="rect">
            <a:avLst/>
          </a:prstGeom>
        </p:spPr>
      </p:pic>
      <p:pic>
        <p:nvPicPr>
          <p:cNvPr id="6" name="Picture 5">
            <a:extLst>
              <a:ext uri="{FF2B5EF4-FFF2-40B4-BE49-F238E27FC236}">
                <a16:creationId xmlns:a16="http://schemas.microsoft.com/office/drawing/2014/main" id="{082D0D35-FC62-40B1-AA25-2F8C11944E22}"/>
              </a:ext>
            </a:extLst>
          </p:cNvPr>
          <p:cNvPicPr>
            <a:picLocks noChangeAspect="1"/>
          </p:cNvPicPr>
          <p:nvPr/>
        </p:nvPicPr>
        <p:blipFill>
          <a:blip r:embed="rId5"/>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397812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D7C2B5-3BFD-49D3-9348-51AC6E493841}"/>
              </a:ext>
            </a:extLst>
          </p:cNvPr>
          <p:cNvPicPr>
            <a:picLocks noChangeAspect="1"/>
          </p:cNvPicPr>
          <p:nvPr/>
        </p:nvPicPr>
        <p:blipFill>
          <a:blip r:embed="rId3"/>
          <a:stretch>
            <a:fillRect/>
          </a:stretch>
        </p:blipFill>
        <p:spPr>
          <a:xfrm>
            <a:off x="741819" y="1203362"/>
            <a:ext cx="9906940" cy="5785266"/>
          </a:xfrm>
          <a:prstGeom prst="rect">
            <a:avLst/>
          </a:prstGeom>
        </p:spPr>
      </p:pic>
      <p:sp>
        <p:nvSpPr>
          <p:cNvPr id="3" name="TextBox 2">
            <a:extLst>
              <a:ext uri="{FF2B5EF4-FFF2-40B4-BE49-F238E27FC236}">
                <a16:creationId xmlns:a16="http://schemas.microsoft.com/office/drawing/2014/main" id="{C4B27B92-7891-4387-84FC-BD5928B36D7E}"/>
              </a:ext>
            </a:extLst>
          </p:cNvPr>
          <p:cNvSpPr txBox="1"/>
          <p:nvPr/>
        </p:nvSpPr>
        <p:spPr>
          <a:xfrm>
            <a:off x="869923" y="-6597"/>
            <a:ext cx="10452157" cy="1015663"/>
          </a:xfrm>
          <a:prstGeom prst="rect">
            <a:avLst/>
          </a:prstGeom>
          <a:noFill/>
        </p:spPr>
        <p:txBody>
          <a:bodyPr wrap="none" rtlCol="0">
            <a:spAutoFit/>
          </a:bodyPr>
          <a:lstStyle/>
          <a:p>
            <a:pPr algn="ctr"/>
            <a:r>
              <a:rPr lang="en-US" sz="2000" b="1" dirty="0">
                <a:solidFill>
                  <a:schemeClr val="accent1"/>
                </a:solidFill>
              </a:rPr>
              <a:t>If the Goal is to Maximize or Optimize the Size or Scale of the non-Financial Results,</a:t>
            </a:r>
          </a:p>
          <a:p>
            <a:pPr algn="ctr"/>
            <a:r>
              <a:rPr lang="en-US" sz="2000" b="1" dirty="0">
                <a:solidFill>
                  <a:schemeClr val="accent1"/>
                </a:solidFill>
              </a:rPr>
              <a:t>Framing Analysis of Impact in Terms of the Mandate Makes Many Current Approaches to Impact </a:t>
            </a:r>
          </a:p>
          <a:p>
            <a:pPr algn="ctr"/>
            <a:r>
              <a:rPr lang="en-US" sz="2000" b="1" dirty="0">
                <a:solidFill>
                  <a:schemeClr val="accent1"/>
                </a:solidFill>
              </a:rPr>
              <a:t>Unable to Contribute to Asset Selection &amp; Portfolio Optimization </a:t>
            </a:r>
          </a:p>
        </p:txBody>
      </p:sp>
      <p:pic>
        <p:nvPicPr>
          <p:cNvPr id="4" name="Picture 3">
            <a:extLst>
              <a:ext uri="{FF2B5EF4-FFF2-40B4-BE49-F238E27FC236}">
                <a16:creationId xmlns:a16="http://schemas.microsoft.com/office/drawing/2014/main" id="{37980E7C-B60D-4AC0-951D-AEC66E1DD633}"/>
              </a:ext>
            </a:extLst>
          </p:cNvPr>
          <p:cNvPicPr>
            <a:picLocks noChangeAspect="1"/>
          </p:cNvPicPr>
          <p:nvPr/>
        </p:nvPicPr>
        <p:blipFill>
          <a:blip r:embed="rId4"/>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259523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6DF70-88DD-4F18-BDA1-733B126C5957}"/>
              </a:ext>
            </a:extLst>
          </p:cNvPr>
          <p:cNvPicPr>
            <a:picLocks noChangeAspect="1"/>
          </p:cNvPicPr>
          <p:nvPr/>
        </p:nvPicPr>
        <p:blipFill>
          <a:blip r:embed="rId3"/>
          <a:stretch>
            <a:fillRect/>
          </a:stretch>
        </p:blipFill>
        <p:spPr>
          <a:xfrm>
            <a:off x="4676698" y="2128681"/>
            <a:ext cx="2838603" cy="2600637"/>
          </a:xfrm>
          <a:prstGeom prst="rect">
            <a:avLst/>
          </a:prstGeom>
        </p:spPr>
      </p:pic>
      <p:sp>
        <p:nvSpPr>
          <p:cNvPr id="6" name="TextBox 5">
            <a:extLst>
              <a:ext uri="{FF2B5EF4-FFF2-40B4-BE49-F238E27FC236}">
                <a16:creationId xmlns:a16="http://schemas.microsoft.com/office/drawing/2014/main" id="{28675F03-9B11-4C5A-98B3-1B57675D1787}"/>
              </a:ext>
            </a:extLst>
          </p:cNvPr>
          <p:cNvSpPr txBox="1"/>
          <p:nvPr/>
        </p:nvSpPr>
        <p:spPr>
          <a:xfrm>
            <a:off x="3046639" y="5816378"/>
            <a:ext cx="6098720" cy="923330"/>
          </a:xfrm>
          <a:prstGeom prst="rect">
            <a:avLst/>
          </a:prstGeom>
          <a:noFill/>
        </p:spPr>
        <p:txBody>
          <a:bodyPr wrap="square">
            <a:spAutoFit/>
          </a:bodyPr>
          <a:lstStyle/>
          <a:p>
            <a:pPr algn="ctr"/>
            <a:r>
              <a:rPr lang="en-US" dirty="0">
                <a:hlinkClick r:id="rId4"/>
              </a:rPr>
              <a:t>https://zhengpartners.co/</a:t>
            </a:r>
            <a:r>
              <a:rPr lang="en-US" dirty="0"/>
              <a:t>  </a:t>
            </a:r>
          </a:p>
          <a:p>
            <a:pPr algn="ctr"/>
            <a:endParaRPr lang="en-US" dirty="0"/>
          </a:p>
          <a:p>
            <a:pPr algn="ctr"/>
            <a:r>
              <a:rPr lang="en-US" dirty="0">
                <a:solidFill>
                  <a:schemeClr val="accent1">
                    <a:lumMod val="75000"/>
                  </a:schemeClr>
                </a:solidFill>
              </a:rPr>
              <a:t>www.linkedin.com/in/david-wilton-impact-emerging</a:t>
            </a:r>
          </a:p>
        </p:txBody>
      </p:sp>
    </p:spTree>
    <p:extLst>
      <p:ext uri="{BB962C8B-B14F-4D97-AF65-F5344CB8AC3E}">
        <p14:creationId xmlns:p14="http://schemas.microsoft.com/office/powerpoint/2010/main" val="315143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3E6D5E-C9B7-4736-A790-5A36B0EEE56F}"/>
              </a:ext>
            </a:extLst>
          </p:cNvPr>
          <p:cNvSpPr txBox="1"/>
          <p:nvPr/>
        </p:nvSpPr>
        <p:spPr>
          <a:xfrm>
            <a:off x="5056869" y="186996"/>
            <a:ext cx="2078261" cy="523220"/>
          </a:xfrm>
          <a:prstGeom prst="rect">
            <a:avLst/>
          </a:prstGeom>
          <a:noFill/>
        </p:spPr>
        <p:txBody>
          <a:bodyPr wrap="none" rtlCol="0">
            <a:spAutoFit/>
          </a:bodyPr>
          <a:lstStyle/>
          <a:p>
            <a:r>
              <a:rPr lang="en-US" sz="2800" b="1" dirty="0">
                <a:solidFill>
                  <a:schemeClr val="accent1"/>
                </a:solidFill>
              </a:rPr>
              <a:t>The Problem</a:t>
            </a:r>
          </a:p>
        </p:txBody>
      </p:sp>
      <p:sp>
        <p:nvSpPr>
          <p:cNvPr id="5" name="TextBox 4">
            <a:extLst>
              <a:ext uri="{FF2B5EF4-FFF2-40B4-BE49-F238E27FC236}">
                <a16:creationId xmlns:a16="http://schemas.microsoft.com/office/drawing/2014/main" id="{7B0EBB0E-D02D-497A-BF30-05B1A8223187}"/>
              </a:ext>
            </a:extLst>
          </p:cNvPr>
          <p:cNvSpPr txBox="1"/>
          <p:nvPr/>
        </p:nvSpPr>
        <p:spPr>
          <a:xfrm>
            <a:off x="4020398" y="4930975"/>
            <a:ext cx="4151201" cy="923330"/>
          </a:xfrm>
          <a:prstGeom prst="rect">
            <a:avLst/>
          </a:prstGeom>
          <a:noFill/>
        </p:spPr>
        <p:txBody>
          <a:bodyPr wrap="none" rtlCol="0">
            <a:spAutoFit/>
          </a:bodyPr>
          <a:lstStyle/>
          <a:p>
            <a:pPr algn="ctr"/>
            <a:r>
              <a:rPr lang="en-US" b="1" dirty="0"/>
              <a:t>A promising headline … </a:t>
            </a:r>
          </a:p>
          <a:p>
            <a:pPr algn="ctr"/>
            <a:endParaRPr lang="en-US" b="1" dirty="0"/>
          </a:p>
          <a:p>
            <a:pPr algn="ctr"/>
            <a:r>
              <a:rPr lang="en-US" b="1" dirty="0"/>
              <a:t>That delivers much less than it appears to</a:t>
            </a:r>
          </a:p>
        </p:txBody>
      </p:sp>
      <p:pic>
        <p:nvPicPr>
          <p:cNvPr id="6" name="Picture 5">
            <a:extLst>
              <a:ext uri="{FF2B5EF4-FFF2-40B4-BE49-F238E27FC236}">
                <a16:creationId xmlns:a16="http://schemas.microsoft.com/office/drawing/2014/main" id="{7AD697EC-0B5D-4534-9E9C-7C4BA2DAC3D0}"/>
              </a:ext>
            </a:extLst>
          </p:cNvPr>
          <p:cNvPicPr>
            <a:picLocks noChangeAspect="1"/>
          </p:cNvPicPr>
          <p:nvPr/>
        </p:nvPicPr>
        <p:blipFill>
          <a:blip r:embed="rId3"/>
          <a:stretch>
            <a:fillRect/>
          </a:stretch>
        </p:blipFill>
        <p:spPr>
          <a:xfrm>
            <a:off x="11176957" y="5922315"/>
            <a:ext cx="1015043" cy="935685"/>
          </a:xfrm>
          <a:prstGeom prst="rect">
            <a:avLst/>
          </a:prstGeom>
        </p:spPr>
      </p:pic>
      <p:pic>
        <p:nvPicPr>
          <p:cNvPr id="7" name="Picture 6">
            <a:extLst>
              <a:ext uri="{FF2B5EF4-FFF2-40B4-BE49-F238E27FC236}">
                <a16:creationId xmlns:a16="http://schemas.microsoft.com/office/drawing/2014/main" id="{7E8ED840-4E06-471A-9425-1FF4D5D7EA1A}"/>
              </a:ext>
            </a:extLst>
          </p:cNvPr>
          <p:cNvPicPr>
            <a:picLocks noChangeAspect="1"/>
          </p:cNvPicPr>
          <p:nvPr/>
        </p:nvPicPr>
        <p:blipFill>
          <a:blip r:embed="rId4"/>
          <a:stretch>
            <a:fillRect/>
          </a:stretch>
        </p:blipFill>
        <p:spPr>
          <a:xfrm>
            <a:off x="4363719" y="1231641"/>
            <a:ext cx="3464558" cy="3426487"/>
          </a:xfrm>
          <a:prstGeom prst="rect">
            <a:avLst/>
          </a:prstGeom>
        </p:spPr>
      </p:pic>
    </p:spTree>
    <p:extLst>
      <p:ext uri="{BB962C8B-B14F-4D97-AF65-F5344CB8AC3E}">
        <p14:creationId xmlns:p14="http://schemas.microsoft.com/office/powerpoint/2010/main" val="2406346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F3B859-D243-4F51-8EC4-B794BE1EC20C}"/>
              </a:ext>
            </a:extLst>
          </p:cNvPr>
          <p:cNvPicPr>
            <a:picLocks noChangeAspect="1"/>
          </p:cNvPicPr>
          <p:nvPr/>
        </p:nvPicPr>
        <p:blipFill>
          <a:blip r:embed="rId3"/>
          <a:stretch>
            <a:fillRect/>
          </a:stretch>
        </p:blipFill>
        <p:spPr>
          <a:xfrm>
            <a:off x="1987663" y="1550743"/>
            <a:ext cx="8216674" cy="3286669"/>
          </a:xfrm>
          <a:prstGeom prst="rect">
            <a:avLst/>
          </a:prstGeom>
        </p:spPr>
      </p:pic>
      <p:sp>
        <p:nvSpPr>
          <p:cNvPr id="8" name="TextBox 7">
            <a:extLst>
              <a:ext uri="{FF2B5EF4-FFF2-40B4-BE49-F238E27FC236}">
                <a16:creationId xmlns:a16="http://schemas.microsoft.com/office/drawing/2014/main" id="{6B1C8F13-6440-4D3A-9817-CAF34DE3BE7B}"/>
              </a:ext>
            </a:extLst>
          </p:cNvPr>
          <p:cNvSpPr txBox="1"/>
          <p:nvPr/>
        </p:nvSpPr>
        <p:spPr>
          <a:xfrm>
            <a:off x="2515516" y="113486"/>
            <a:ext cx="7160968" cy="5878532"/>
          </a:xfrm>
          <a:prstGeom prst="rect">
            <a:avLst/>
          </a:prstGeom>
          <a:noFill/>
        </p:spPr>
        <p:txBody>
          <a:bodyPr wrap="square" rtlCol="0">
            <a:spAutoFit/>
          </a:bodyPr>
          <a:lstStyle/>
          <a:p>
            <a:pPr algn="ctr"/>
            <a:r>
              <a:rPr lang="en-US" sz="2400" b="1" dirty="0">
                <a:solidFill>
                  <a:schemeClr val="accent1"/>
                </a:solidFill>
              </a:rPr>
              <a:t>Strong Growth in Sustainable Investments.</a:t>
            </a:r>
          </a:p>
          <a:p>
            <a:pPr algn="ctr"/>
            <a:r>
              <a:rPr lang="en-US" sz="2400" b="1" dirty="0">
                <a:solidFill>
                  <a:schemeClr val="accent1"/>
                </a:solidFill>
              </a:rPr>
              <a:t>What is the issue?</a:t>
            </a:r>
          </a:p>
          <a:p>
            <a:pPr algn="ctr"/>
            <a:endParaRPr lang="en-US" sz="20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sz="2000" b="1" dirty="0"/>
              <a:t>Quantity vs Quality</a:t>
            </a:r>
          </a:p>
        </p:txBody>
      </p:sp>
      <p:pic>
        <p:nvPicPr>
          <p:cNvPr id="4" name="Picture 3">
            <a:extLst>
              <a:ext uri="{FF2B5EF4-FFF2-40B4-BE49-F238E27FC236}">
                <a16:creationId xmlns:a16="http://schemas.microsoft.com/office/drawing/2014/main" id="{E771FC5B-485D-4820-AF2F-2838FBB5F93A}"/>
              </a:ext>
            </a:extLst>
          </p:cNvPr>
          <p:cNvPicPr>
            <a:picLocks noChangeAspect="1"/>
          </p:cNvPicPr>
          <p:nvPr/>
        </p:nvPicPr>
        <p:blipFill>
          <a:blip r:embed="rId4"/>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3893085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F105D-BF8B-44DD-9546-B00C8CB82831}"/>
              </a:ext>
            </a:extLst>
          </p:cNvPr>
          <p:cNvSpPr/>
          <p:nvPr/>
        </p:nvSpPr>
        <p:spPr>
          <a:xfrm>
            <a:off x="3722914" y="1530221"/>
            <a:ext cx="1660849" cy="89573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Exposures</a:t>
            </a:r>
          </a:p>
        </p:txBody>
      </p:sp>
      <p:sp>
        <p:nvSpPr>
          <p:cNvPr id="3" name="Rectangle: Rounded Corners 2">
            <a:extLst>
              <a:ext uri="{FF2B5EF4-FFF2-40B4-BE49-F238E27FC236}">
                <a16:creationId xmlns:a16="http://schemas.microsoft.com/office/drawing/2014/main" id="{1A422282-D745-4CF5-BCA8-9D682CE9B8E5}"/>
              </a:ext>
            </a:extLst>
          </p:cNvPr>
          <p:cNvSpPr/>
          <p:nvPr/>
        </p:nvSpPr>
        <p:spPr>
          <a:xfrm>
            <a:off x="3722914" y="2551923"/>
            <a:ext cx="1660849" cy="8957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Risks</a:t>
            </a:r>
          </a:p>
        </p:txBody>
      </p:sp>
      <p:sp>
        <p:nvSpPr>
          <p:cNvPr id="4" name="Rectangle: Rounded Corners 3">
            <a:extLst>
              <a:ext uri="{FF2B5EF4-FFF2-40B4-BE49-F238E27FC236}">
                <a16:creationId xmlns:a16="http://schemas.microsoft.com/office/drawing/2014/main" id="{EC45BD92-76AF-431E-A868-D12056BA693B}"/>
              </a:ext>
            </a:extLst>
          </p:cNvPr>
          <p:cNvSpPr/>
          <p:nvPr/>
        </p:nvSpPr>
        <p:spPr>
          <a:xfrm>
            <a:off x="3722914" y="3674378"/>
            <a:ext cx="1660849" cy="8957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Outputs</a:t>
            </a:r>
          </a:p>
        </p:txBody>
      </p:sp>
      <p:sp>
        <p:nvSpPr>
          <p:cNvPr id="5" name="Rectangle: Rounded Corners 4">
            <a:extLst>
              <a:ext uri="{FF2B5EF4-FFF2-40B4-BE49-F238E27FC236}">
                <a16:creationId xmlns:a16="http://schemas.microsoft.com/office/drawing/2014/main" id="{C0D10AF8-8019-4C65-9AE9-3CF7C1D89E22}"/>
              </a:ext>
            </a:extLst>
          </p:cNvPr>
          <p:cNvSpPr/>
          <p:nvPr/>
        </p:nvSpPr>
        <p:spPr>
          <a:xfrm>
            <a:off x="3722914" y="4742421"/>
            <a:ext cx="1660849" cy="89573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Outcomes</a:t>
            </a:r>
          </a:p>
        </p:txBody>
      </p:sp>
      <p:sp>
        <p:nvSpPr>
          <p:cNvPr id="6" name="Rectangle 5">
            <a:extLst>
              <a:ext uri="{FF2B5EF4-FFF2-40B4-BE49-F238E27FC236}">
                <a16:creationId xmlns:a16="http://schemas.microsoft.com/office/drawing/2014/main" id="{A20A4981-E464-43D8-AFC2-658EF745A454}"/>
              </a:ext>
            </a:extLst>
          </p:cNvPr>
          <p:cNvSpPr/>
          <p:nvPr/>
        </p:nvSpPr>
        <p:spPr>
          <a:xfrm>
            <a:off x="5613919" y="106640"/>
            <a:ext cx="5766319"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Contribution to the SDGs</a:t>
            </a:r>
          </a:p>
        </p:txBody>
      </p:sp>
      <p:sp>
        <p:nvSpPr>
          <p:cNvPr id="7" name="Rectangle: Rounded Corners 6">
            <a:extLst>
              <a:ext uri="{FF2B5EF4-FFF2-40B4-BE49-F238E27FC236}">
                <a16:creationId xmlns:a16="http://schemas.microsoft.com/office/drawing/2014/main" id="{8D11D566-0942-40F3-9BFB-37AE17322A62}"/>
              </a:ext>
            </a:extLst>
          </p:cNvPr>
          <p:cNvSpPr/>
          <p:nvPr/>
        </p:nvSpPr>
        <p:spPr>
          <a:xfrm>
            <a:off x="5641912" y="694469"/>
            <a:ext cx="2836506" cy="7837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Direct</a:t>
            </a:r>
          </a:p>
        </p:txBody>
      </p:sp>
      <p:sp>
        <p:nvSpPr>
          <p:cNvPr id="8" name="Rectangle: Rounded Corners 7">
            <a:extLst>
              <a:ext uri="{FF2B5EF4-FFF2-40B4-BE49-F238E27FC236}">
                <a16:creationId xmlns:a16="http://schemas.microsoft.com/office/drawing/2014/main" id="{2D4851ED-C407-479E-96C5-80DD9BD6A345}"/>
              </a:ext>
            </a:extLst>
          </p:cNvPr>
          <p:cNvSpPr/>
          <p:nvPr/>
        </p:nvSpPr>
        <p:spPr>
          <a:xfrm>
            <a:off x="8543732" y="694469"/>
            <a:ext cx="2836506" cy="7837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Indirect</a:t>
            </a:r>
          </a:p>
        </p:txBody>
      </p:sp>
      <p:sp>
        <p:nvSpPr>
          <p:cNvPr id="9" name="TextBox 8">
            <a:extLst>
              <a:ext uri="{FF2B5EF4-FFF2-40B4-BE49-F238E27FC236}">
                <a16:creationId xmlns:a16="http://schemas.microsoft.com/office/drawing/2014/main" id="{161AE277-4CBE-42EA-9A63-9576E251CF62}"/>
              </a:ext>
            </a:extLst>
          </p:cNvPr>
          <p:cNvSpPr txBox="1"/>
          <p:nvPr/>
        </p:nvSpPr>
        <p:spPr>
          <a:xfrm>
            <a:off x="5613919" y="1571547"/>
            <a:ext cx="2945263" cy="4154984"/>
          </a:xfrm>
          <a:prstGeom prst="rect">
            <a:avLst/>
          </a:prstGeom>
          <a:noFill/>
          <a:ln>
            <a:solidFill>
              <a:schemeClr val="accent1"/>
            </a:solidFill>
          </a:ln>
        </p:spPr>
        <p:txBody>
          <a:bodyPr wrap="square" rtlCol="0">
            <a:spAutoFit/>
          </a:bodyPr>
          <a:lstStyle/>
          <a:p>
            <a:pPr algn="ctr"/>
            <a:endParaRPr lang="en-US" sz="1200" b="1" dirty="0"/>
          </a:p>
          <a:p>
            <a:pPr algn="ctr"/>
            <a:endParaRPr lang="en-US" sz="1200" b="1" dirty="0"/>
          </a:p>
          <a:p>
            <a:pPr algn="ctr"/>
            <a:r>
              <a:rPr lang="en-US" sz="1200" b="1" dirty="0"/>
              <a:t>None</a:t>
            </a:r>
          </a:p>
          <a:p>
            <a:pPr algn="ctr"/>
            <a:endParaRPr lang="en-US" sz="1200" b="1" dirty="0"/>
          </a:p>
          <a:p>
            <a:pPr algn="ctr"/>
            <a:endParaRPr lang="en-US" sz="1200" b="1" dirty="0"/>
          </a:p>
          <a:p>
            <a:pPr algn="ctr"/>
            <a:endParaRPr lang="en-US" sz="1200" b="1" dirty="0"/>
          </a:p>
          <a:p>
            <a:pPr algn="ctr"/>
            <a:endParaRPr lang="en-US" sz="1200" b="1" dirty="0"/>
          </a:p>
          <a:p>
            <a:pPr algn="ctr"/>
            <a:r>
              <a:rPr lang="en-US" sz="1200" b="1" dirty="0"/>
              <a:t>Reduction of size and frequency of </a:t>
            </a:r>
          </a:p>
          <a:p>
            <a:pPr algn="ctr"/>
            <a:r>
              <a:rPr lang="en-US" sz="1200" b="1" dirty="0"/>
              <a:t>negative events.</a:t>
            </a:r>
          </a:p>
          <a:p>
            <a:pPr algn="ctr"/>
            <a:endParaRPr lang="en-US" sz="1200" b="1" dirty="0"/>
          </a:p>
          <a:p>
            <a:pPr algn="ctr"/>
            <a:endParaRPr lang="en-US" sz="1200" b="1" dirty="0"/>
          </a:p>
          <a:p>
            <a:pPr marL="285750" indent="-285750" algn="ctr">
              <a:buAutoNum type="romanLcParenBoth"/>
            </a:pPr>
            <a:r>
              <a:rPr lang="en-US" sz="1200" b="1" dirty="0"/>
              <a:t>Reduction in negative outputs from existing assets. e.g. reduced consumption of fossil fuels.</a:t>
            </a:r>
          </a:p>
          <a:p>
            <a:pPr algn="ctr"/>
            <a:r>
              <a:rPr lang="en-US" sz="1200" b="1" dirty="0"/>
              <a:t>(ii) Increase in positive outputs.                 e.g. additional access to education, additional clean energy.</a:t>
            </a:r>
          </a:p>
          <a:p>
            <a:pPr algn="ctr"/>
            <a:endParaRPr lang="en-US" sz="1200" b="1" dirty="0"/>
          </a:p>
          <a:p>
            <a:pPr algn="ctr"/>
            <a:r>
              <a:rPr lang="en-US" sz="1200" b="1" dirty="0"/>
              <a:t>Greater certainty that the effect of our actions on populations and ecologies is experienced in the intended manner.</a:t>
            </a:r>
          </a:p>
          <a:p>
            <a:pPr algn="ctr"/>
            <a:endParaRPr lang="en-US" sz="1200" b="1" dirty="0"/>
          </a:p>
        </p:txBody>
      </p:sp>
      <p:sp>
        <p:nvSpPr>
          <p:cNvPr id="10" name="TextBox 9">
            <a:extLst>
              <a:ext uri="{FF2B5EF4-FFF2-40B4-BE49-F238E27FC236}">
                <a16:creationId xmlns:a16="http://schemas.microsoft.com/office/drawing/2014/main" id="{AB20A1E8-AB52-4457-AFC9-A1AC25EA5622}"/>
              </a:ext>
            </a:extLst>
          </p:cNvPr>
          <p:cNvSpPr txBox="1"/>
          <p:nvPr/>
        </p:nvSpPr>
        <p:spPr>
          <a:xfrm>
            <a:off x="8609047" y="1580772"/>
            <a:ext cx="2771191" cy="4154984"/>
          </a:xfrm>
          <a:prstGeom prst="rect">
            <a:avLst/>
          </a:prstGeom>
          <a:noFill/>
          <a:ln>
            <a:solidFill>
              <a:schemeClr val="accent1"/>
            </a:solidFill>
          </a:ln>
        </p:spPr>
        <p:txBody>
          <a:bodyPr wrap="square" rtlCol="0">
            <a:spAutoFit/>
          </a:bodyPr>
          <a:lstStyle/>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r>
              <a:rPr lang="en-US" sz="1200" b="1" dirty="0"/>
              <a:t>Increased flow of capital away from </a:t>
            </a:r>
          </a:p>
          <a:p>
            <a:pPr algn="ctr"/>
            <a:r>
              <a:rPr lang="en-US" sz="1200" b="1" dirty="0"/>
              <a:t>assets with negative characteristics</a:t>
            </a:r>
          </a:p>
          <a:p>
            <a:pPr algn="ctr"/>
            <a:r>
              <a:rPr lang="en-US" sz="1200" b="1" dirty="0"/>
              <a:t>and to assets with positive </a:t>
            </a:r>
          </a:p>
          <a:p>
            <a:pPr algn="ctr"/>
            <a:r>
              <a:rPr lang="en-US" sz="1200" b="1" dirty="0"/>
              <a:t>characteristics.</a:t>
            </a:r>
          </a:p>
          <a:p>
            <a:pPr algn="ctr"/>
            <a:endParaRPr lang="en-US" sz="1200" b="1" dirty="0"/>
          </a:p>
          <a:p>
            <a:pPr algn="ctr"/>
            <a:r>
              <a:rPr lang="en-US" sz="1200" b="1" dirty="0"/>
              <a:t>At sufficient scale, the cost of capital </a:t>
            </a:r>
          </a:p>
          <a:p>
            <a:pPr algn="ctr"/>
            <a:r>
              <a:rPr lang="en-US" sz="1200" b="1" dirty="0"/>
              <a:t>falls for positive assets and rises for</a:t>
            </a:r>
          </a:p>
          <a:p>
            <a:pPr algn="ctr"/>
            <a:r>
              <a:rPr lang="en-US" sz="1200" b="1" dirty="0"/>
              <a:t>negative assets. </a:t>
            </a:r>
          </a:p>
          <a:p>
            <a:pPr algn="ctr"/>
            <a:endParaRPr lang="en-US" sz="1200" b="1" dirty="0"/>
          </a:p>
          <a:p>
            <a:pPr algn="ctr"/>
            <a:r>
              <a:rPr lang="en-US" sz="1200" b="1" dirty="0"/>
              <a:t>This results in:</a:t>
            </a:r>
          </a:p>
          <a:p>
            <a:pPr marL="285750" indent="-285750" algn="ctr">
              <a:buAutoNum type="romanLcParenBoth"/>
            </a:pPr>
            <a:r>
              <a:rPr lang="en-US" sz="1200" b="1" dirty="0"/>
              <a:t>Better pricing of externalities</a:t>
            </a:r>
          </a:p>
          <a:p>
            <a:pPr marL="285750" indent="-285750" algn="ctr">
              <a:buAutoNum type="romanLcParenBoth"/>
            </a:pPr>
            <a:r>
              <a:rPr lang="en-US" sz="1200" b="1" dirty="0"/>
              <a:t>Reduction in funding gaps for</a:t>
            </a:r>
          </a:p>
          <a:p>
            <a:pPr algn="ctr"/>
            <a:r>
              <a:rPr lang="en-US" sz="1200" b="1" dirty="0"/>
              <a:t>assets which are environmentally</a:t>
            </a:r>
          </a:p>
          <a:p>
            <a:pPr algn="ctr"/>
            <a:r>
              <a:rPr lang="en-US" sz="1200" b="1" dirty="0"/>
              <a:t>or socially positive.</a:t>
            </a:r>
          </a:p>
          <a:p>
            <a:pPr algn="ctr"/>
            <a:endParaRPr lang="en-US" sz="1200" b="1" dirty="0"/>
          </a:p>
          <a:p>
            <a:pPr algn="ctr"/>
            <a:endParaRPr lang="en-US" sz="1200" b="1" dirty="0"/>
          </a:p>
          <a:p>
            <a:pPr algn="ctr"/>
            <a:endParaRPr lang="en-US" sz="1200" b="1" dirty="0"/>
          </a:p>
        </p:txBody>
      </p:sp>
      <p:sp>
        <p:nvSpPr>
          <p:cNvPr id="11" name="TextBox 10">
            <a:extLst>
              <a:ext uri="{FF2B5EF4-FFF2-40B4-BE49-F238E27FC236}">
                <a16:creationId xmlns:a16="http://schemas.microsoft.com/office/drawing/2014/main" id="{038C7B92-64CF-4817-AE35-6CDEE1421404}"/>
              </a:ext>
            </a:extLst>
          </p:cNvPr>
          <p:cNvSpPr txBox="1"/>
          <p:nvPr/>
        </p:nvSpPr>
        <p:spPr>
          <a:xfrm>
            <a:off x="1981871" y="5920549"/>
            <a:ext cx="7320081" cy="646331"/>
          </a:xfrm>
          <a:prstGeom prst="rect">
            <a:avLst/>
          </a:prstGeom>
          <a:noFill/>
        </p:spPr>
        <p:txBody>
          <a:bodyPr wrap="none" rtlCol="0">
            <a:spAutoFit/>
          </a:bodyPr>
          <a:lstStyle/>
          <a:p>
            <a:pPr algn="ctr"/>
            <a:r>
              <a:rPr lang="en-US" dirty="0"/>
              <a:t>Managing all these four levels of intensity needs to happen at greater scale, </a:t>
            </a:r>
          </a:p>
          <a:p>
            <a:pPr algn="ctr"/>
            <a:r>
              <a:rPr lang="en-US" dirty="0"/>
              <a:t>but particularly those that make a </a:t>
            </a:r>
            <a:r>
              <a:rPr lang="en-US" i="1" dirty="0"/>
              <a:t>direct contribution </a:t>
            </a:r>
            <a:r>
              <a:rPr lang="en-US" dirty="0"/>
              <a:t>to achieving the SDGs</a:t>
            </a:r>
          </a:p>
        </p:txBody>
      </p:sp>
      <p:sp>
        <p:nvSpPr>
          <p:cNvPr id="12" name="Arrow: Pentagon 11">
            <a:extLst>
              <a:ext uri="{FF2B5EF4-FFF2-40B4-BE49-F238E27FC236}">
                <a16:creationId xmlns:a16="http://schemas.microsoft.com/office/drawing/2014/main" id="{D85B2E0D-AD83-492A-9B55-7435E37FC56D}"/>
              </a:ext>
            </a:extLst>
          </p:cNvPr>
          <p:cNvSpPr/>
          <p:nvPr/>
        </p:nvSpPr>
        <p:spPr>
          <a:xfrm>
            <a:off x="811762" y="1530221"/>
            <a:ext cx="1427583" cy="3844212"/>
          </a:xfrm>
          <a:prstGeom prst="homePlate">
            <a:avLst>
              <a:gd name="adj" fmla="val 2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 are at Different Levels of Intensity</a:t>
            </a:r>
          </a:p>
        </p:txBody>
      </p:sp>
      <p:sp>
        <p:nvSpPr>
          <p:cNvPr id="13" name="Arrow: Down 12">
            <a:extLst>
              <a:ext uri="{FF2B5EF4-FFF2-40B4-BE49-F238E27FC236}">
                <a16:creationId xmlns:a16="http://schemas.microsoft.com/office/drawing/2014/main" id="{0E02FD21-8390-4B7A-8649-FE7091739AFF}"/>
              </a:ext>
            </a:extLst>
          </p:cNvPr>
          <p:cNvSpPr/>
          <p:nvPr/>
        </p:nvSpPr>
        <p:spPr>
          <a:xfrm>
            <a:off x="2332653" y="1530221"/>
            <a:ext cx="1054359" cy="3960844"/>
          </a:xfrm>
          <a:prstGeom prst="downArrow">
            <a:avLst>
              <a:gd name="adj1" fmla="val 64159"/>
              <a:gd name="adj2" fmla="val 50000"/>
            </a:avLst>
          </a:prstGeom>
          <a:gradFill flip="none" rotWithShape="1">
            <a:gsLst>
              <a:gs pos="4400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243C916-A992-4A2E-8B5C-19758263907E}"/>
              </a:ext>
            </a:extLst>
          </p:cNvPr>
          <p:cNvSpPr txBox="1"/>
          <p:nvPr/>
        </p:nvSpPr>
        <p:spPr>
          <a:xfrm rot="16200000">
            <a:off x="1857602" y="3262995"/>
            <a:ext cx="2004459" cy="369332"/>
          </a:xfrm>
          <a:prstGeom prst="rect">
            <a:avLst/>
          </a:prstGeom>
          <a:noFill/>
        </p:spPr>
        <p:txBody>
          <a:bodyPr wrap="none" rtlCol="0">
            <a:spAutoFit/>
          </a:bodyPr>
          <a:lstStyle/>
          <a:p>
            <a:r>
              <a:rPr lang="en-US" dirty="0">
                <a:solidFill>
                  <a:schemeClr val="bg1"/>
                </a:solidFill>
              </a:rPr>
              <a:t>Increasing Intensity</a:t>
            </a:r>
          </a:p>
        </p:txBody>
      </p:sp>
      <p:sp>
        <p:nvSpPr>
          <p:cNvPr id="15" name="TextBox 14">
            <a:extLst>
              <a:ext uri="{FF2B5EF4-FFF2-40B4-BE49-F238E27FC236}">
                <a16:creationId xmlns:a16="http://schemas.microsoft.com/office/drawing/2014/main" id="{4B6EAF39-0046-456E-A41E-0142FBDD0ED9}"/>
              </a:ext>
            </a:extLst>
          </p:cNvPr>
          <p:cNvSpPr txBox="1"/>
          <p:nvPr/>
        </p:nvSpPr>
        <p:spPr>
          <a:xfrm>
            <a:off x="558463" y="352643"/>
            <a:ext cx="4233403" cy="830997"/>
          </a:xfrm>
          <a:prstGeom prst="rect">
            <a:avLst/>
          </a:prstGeom>
          <a:noFill/>
        </p:spPr>
        <p:txBody>
          <a:bodyPr wrap="none" rtlCol="0">
            <a:spAutoFit/>
          </a:bodyPr>
          <a:lstStyle/>
          <a:p>
            <a:pPr algn="ctr"/>
            <a:r>
              <a:rPr lang="en-US" sz="2400" b="1" dirty="0">
                <a:solidFill>
                  <a:schemeClr val="accent1"/>
                </a:solidFill>
              </a:rPr>
              <a:t>All Approaches to Sustainability</a:t>
            </a:r>
          </a:p>
          <a:p>
            <a:pPr algn="ctr"/>
            <a:r>
              <a:rPr lang="en-US" sz="2400" b="1" dirty="0">
                <a:solidFill>
                  <a:schemeClr val="accent1"/>
                </a:solidFill>
              </a:rPr>
              <a:t>Are Not Equal</a:t>
            </a:r>
          </a:p>
        </p:txBody>
      </p:sp>
      <p:pic>
        <p:nvPicPr>
          <p:cNvPr id="16" name="Picture 15">
            <a:extLst>
              <a:ext uri="{FF2B5EF4-FFF2-40B4-BE49-F238E27FC236}">
                <a16:creationId xmlns:a16="http://schemas.microsoft.com/office/drawing/2014/main" id="{8820CB56-38BF-4224-8118-288EA6EF84A9}"/>
              </a:ext>
            </a:extLst>
          </p:cNvPr>
          <p:cNvPicPr>
            <a:picLocks noChangeAspect="1"/>
          </p:cNvPicPr>
          <p:nvPr/>
        </p:nvPicPr>
        <p:blipFill>
          <a:blip r:embed="rId3"/>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691299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CC0EA1-0E76-4CB3-9A5A-D292BD52610A}"/>
              </a:ext>
            </a:extLst>
          </p:cNvPr>
          <p:cNvPicPr>
            <a:picLocks noChangeAspect="1"/>
          </p:cNvPicPr>
          <p:nvPr/>
        </p:nvPicPr>
        <p:blipFill>
          <a:blip r:embed="rId3"/>
          <a:stretch>
            <a:fillRect/>
          </a:stretch>
        </p:blipFill>
        <p:spPr>
          <a:xfrm>
            <a:off x="3256064" y="514623"/>
            <a:ext cx="4037681" cy="2772047"/>
          </a:xfrm>
          <a:prstGeom prst="rect">
            <a:avLst/>
          </a:prstGeom>
        </p:spPr>
      </p:pic>
      <p:pic>
        <p:nvPicPr>
          <p:cNvPr id="3" name="Picture 2">
            <a:extLst>
              <a:ext uri="{FF2B5EF4-FFF2-40B4-BE49-F238E27FC236}">
                <a16:creationId xmlns:a16="http://schemas.microsoft.com/office/drawing/2014/main" id="{7318DC12-BBA3-4588-8FFC-621C4E7ECA57}"/>
              </a:ext>
            </a:extLst>
          </p:cNvPr>
          <p:cNvPicPr>
            <a:picLocks noChangeAspect="1"/>
          </p:cNvPicPr>
          <p:nvPr/>
        </p:nvPicPr>
        <p:blipFill>
          <a:blip r:embed="rId4"/>
          <a:stretch>
            <a:fillRect/>
          </a:stretch>
        </p:blipFill>
        <p:spPr>
          <a:xfrm>
            <a:off x="1481476" y="3588552"/>
            <a:ext cx="7586859" cy="3034743"/>
          </a:xfrm>
          <a:prstGeom prst="rect">
            <a:avLst/>
          </a:prstGeom>
        </p:spPr>
      </p:pic>
      <p:sp>
        <p:nvSpPr>
          <p:cNvPr id="4" name="Freeform: Shape 3">
            <a:extLst>
              <a:ext uri="{FF2B5EF4-FFF2-40B4-BE49-F238E27FC236}">
                <a16:creationId xmlns:a16="http://schemas.microsoft.com/office/drawing/2014/main" id="{83796777-4BBA-422E-ACE2-D4655FD848BF}"/>
              </a:ext>
            </a:extLst>
          </p:cNvPr>
          <p:cNvSpPr/>
          <p:nvPr/>
        </p:nvSpPr>
        <p:spPr>
          <a:xfrm>
            <a:off x="2267339" y="2346841"/>
            <a:ext cx="1847461" cy="1991894"/>
          </a:xfrm>
          <a:custGeom>
            <a:avLst/>
            <a:gdLst>
              <a:gd name="connsiteX0" fmla="*/ 93306 w 1847461"/>
              <a:gd name="connsiteY0" fmla="*/ 1758628 h 1991894"/>
              <a:gd name="connsiteX1" fmla="*/ 363894 w 1847461"/>
              <a:gd name="connsiteY1" fmla="*/ 1786620 h 1991894"/>
              <a:gd name="connsiteX2" fmla="*/ 550506 w 1847461"/>
              <a:gd name="connsiteY2" fmla="*/ 1767959 h 1991894"/>
              <a:gd name="connsiteX3" fmla="*/ 615820 w 1847461"/>
              <a:gd name="connsiteY3" fmla="*/ 1758628 h 1991894"/>
              <a:gd name="connsiteX4" fmla="*/ 1110343 w 1847461"/>
              <a:gd name="connsiteY4" fmla="*/ 1749298 h 1991894"/>
              <a:gd name="connsiteX5" fmla="*/ 1474236 w 1847461"/>
              <a:gd name="connsiteY5" fmla="*/ 1767959 h 1991894"/>
              <a:gd name="connsiteX6" fmla="*/ 1511559 w 1847461"/>
              <a:gd name="connsiteY6" fmla="*/ 1786620 h 1991894"/>
              <a:gd name="connsiteX7" fmla="*/ 1464906 w 1847461"/>
              <a:gd name="connsiteY7" fmla="*/ 1982563 h 1991894"/>
              <a:gd name="connsiteX8" fmla="*/ 1408922 w 1847461"/>
              <a:gd name="connsiteY8" fmla="*/ 1991894 h 1991894"/>
              <a:gd name="connsiteX9" fmla="*/ 1156996 w 1847461"/>
              <a:gd name="connsiteY9" fmla="*/ 1973232 h 1991894"/>
              <a:gd name="connsiteX10" fmla="*/ 102636 w 1847461"/>
              <a:gd name="connsiteY10" fmla="*/ 1954571 h 1991894"/>
              <a:gd name="connsiteX11" fmla="*/ 65314 w 1847461"/>
              <a:gd name="connsiteY11" fmla="*/ 1907918 h 1991894"/>
              <a:gd name="connsiteX12" fmla="*/ 37322 w 1847461"/>
              <a:gd name="connsiteY12" fmla="*/ 1898587 h 1991894"/>
              <a:gd name="connsiteX13" fmla="*/ 27991 w 1847461"/>
              <a:gd name="connsiteY13" fmla="*/ 1842604 h 1991894"/>
              <a:gd name="connsiteX14" fmla="*/ 0 w 1847461"/>
              <a:gd name="connsiteY14" fmla="*/ 1730636 h 1991894"/>
              <a:gd name="connsiteX15" fmla="*/ 27991 w 1847461"/>
              <a:gd name="connsiteY15" fmla="*/ 1721306 h 1991894"/>
              <a:gd name="connsiteX16" fmla="*/ 37322 w 1847461"/>
              <a:gd name="connsiteY16" fmla="*/ 1749298 h 1991894"/>
              <a:gd name="connsiteX17" fmla="*/ 18661 w 1847461"/>
              <a:gd name="connsiteY17" fmla="*/ 1711975 h 1991894"/>
              <a:gd name="connsiteX18" fmla="*/ 18661 w 1847461"/>
              <a:gd name="connsiteY18" fmla="*/ 1525363 h 1991894"/>
              <a:gd name="connsiteX19" fmla="*/ 37322 w 1847461"/>
              <a:gd name="connsiteY19" fmla="*/ 1394734 h 1991894"/>
              <a:gd name="connsiteX20" fmla="*/ 93306 w 1847461"/>
              <a:gd name="connsiteY20" fmla="*/ 1245445 h 1991894"/>
              <a:gd name="connsiteX21" fmla="*/ 158620 w 1847461"/>
              <a:gd name="connsiteY21" fmla="*/ 1002849 h 1991894"/>
              <a:gd name="connsiteX22" fmla="*/ 475861 w 1847461"/>
              <a:gd name="connsiteY22" fmla="*/ 508326 h 1991894"/>
              <a:gd name="connsiteX23" fmla="*/ 550506 w 1847461"/>
              <a:gd name="connsiteY23" fmla="*/ 377698 h 1991894"/>
              <a:gd name="connsiteX24" fmla="*/ 718457 w 1847461"/>
              <a:gd name="connsiteY24" fmla="*/ 172424 h 1991894"/>
              <a:gd name="connsiteX25" fmla="*/ 755779 w 1847461"/>
              <a:gd name="connsiteY25" fmla="*/ 144432 h 1991894"/>
              <a:gd name="connsiteX26" fmla="*/ 905069 w 1847461"/>
              <a:gd name="connsiteY26" fmla="*/ 60457 h 1991894"/>
              <a:gd name="connsiteX27" fmla="*/ 951722 w 1847461"/>
              <a:gd name="connsiteY27" fmla="*/ 51126 h 1991894"/>
              <a:gd name="connsiteX28" fmla="*/ 1138334 w 1847461"/>
              <a:gd name="connsiteY28" fmla="*/ 13804 h 1991894"/>
              <a:gd name="connsiteX29" fmla="*/ 1203649 w 1847461"/>
              <a:gd name="connsiteY29" fmla="*/ 88449 h 1991894"/>
              <a:gd name="connsiteX30" fmla="*/ 1539551 w 1847461"/>
              <a:gd name="connsiteY30" fmla="*/ 97779 h 1991894"/>
              <a:gd name="connsiteX31" fmla="*/ 1642187 w 1847461"/>
              <a:gd name="connsiteY31" fmla="*/ 107110 h 1991894"/>
              <a:gd name="connsiteX32" fmla="*/ 1670179 w 1847461"/>
              <a:gd name="connsiteY32" fmla="*/ 135102 h 1991894"/>
              <a:gd name="connsiteX33" fmla="*/ 1744824 w 1847461"/>
              <a:gd name="connsiteY33" fmla="*/ 163094 h 1991894"/>
              <a:gd name="connsiteX34" fmla="*/ 1800808 w 1847461"/>
              <a:gd name="connsiteY34" fmla="*/ 191085 h 1991894"/>
              <a:gd name="connsiteX35" fmla="*/ 1819469 w 1847461"/>
              <a:gd name="connsiteY35" fmla="*/ 237738 h 1991894"/>
              <a:gd name="connsiteX36" fmla="*/ 1838130 w 1847461"/>
              <a:gd name="connsiteY36" fmla="*/ 275061 h 1991894"/>
              <a:gd name="connsiteX37" fmla="*/ 1847461 w 1847461"/>
              <a:gd name="connsiteY37" fmla="*/ 312383 h 1991894"/>
              <a:gd name="connsiteX38" fmla="*/ 1828800 w 1847461"/>
              <a:gd name="connsiteY38" fmla="*/ 405689 h 1991894"/>
              <a:gd name="connsiteX39" fmla="*/ 1772816 w 1847461"/>
              <a:gd name="connsiteY39" fmla="*/ 443012 h 1991894"/>
              <a:gd name="connsiteX40" fmla="*/ 1483567 w 1847461"/>
              <a:gd name="connsiteY40" fmla="*/ 433681 h 1991894"/>
              <a:gd name="connsiteX41" fmla="*/ 1352938 w 1847461"/>
              <a:gd name="connsiteY41" fmla="*/ 461673 h 1991894"/>
              <a:gd name="connsiteX42" fmla="*/ 1129004 w 1847461"/>
              <a:gd name="connsiteY42" fmla="*/ 377698 h 1991894"/>
              <a:gd name="connsiteX43" fmla="*/ 1063689 w 1847461"/>
              <a:gd name="connsiteY43" fmla="*/ 303053 h 1991894"/>
              <a:gd name="connsiteX44" fmla="*/ 1045028 w 1847461"/>
              <a:gd name="connsiteY44" fmla="*/ 237738 h 1991894"/>
              <a:gd name="connsiteX45" fmla="*/ 1147665 w 1847461"/>
              <a:gd name="connsiteY45" fmla="*/ 163094 h 1991894"/>
              <a:gd name="connsiteX46" fmla="*/ 1194318 w 1847461"/>
              <a:gd name="connsiteY46" fmla="*/ 153763 h 1991894"/>
              <a:gd name="connsiteX47" fmla="*/ 1194318 w 1847461"/>
              <a:gd name="connsiteY47" fmla="*/ 125771 h 199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47461" h="1991894">
                <a:moveTo>
                  <a:pt x="93306" y="1758628"/>
                </a:moveTo>
                <a:cubicBezTo>
                  <a:pt x="192423" y="1857745"/>
                  <a:pt x="119750" y="1808815"/>
                  <a:pt x="363894" y="1786620"/>
                </a:cubicBezTo>
                <a:lnTo>
                  <a:pt x="550506" y="1767959"/>
                </a:lnTo>
                <a:cubicBezTo>
                  <a:pt x="572364" y="1765530"/>
                  <a:pt x="593840" y="1759361"/>
                  <a:pt x="615820" y="1758628"/>
                </a:cubicBezTo>
                <a:cubicBezTo>
                  <a:pt x="780599" y="1753135"/>
                  <a:pt x="945502" y="1752408"/>
                  <a:pt x="1110343" y="1749298"/>
                </a:cubicBezTo>
                <a:cubicBezTo>
                  <a:pt x="1231641" y="1755518"/>
                  <a:pt x="1353301" y="1756709"/>
                  <a:pt x="1474236" y="1767959"/>
                </a:cubicBezTo>
                <a:cubicBezTo>
                  <a:pt x="1488086" y="1769247"/>
                  <a:pt x="1510240" y="1772773"/>
                  <a:pt x="1511559" y="1786620"/>
                </a:cubicBezTo>
                <a:cubicBezTo>
                  <a:pt x="1515719" y="1830294"/>
                  <a:pt x="1537811" y="1958261"/>
                  <a:pt x="1464906" y="1982563"/>
                </a:cubicBezTo>
                <a:cubicBezTo>
                  <a:pt x="1446958" y="1988546"/>
                  <a:pt x="1427583" y="1988784"/>
                  <a:pt x="1408922" y="1991894"/>
                </a:cubicBezTo>
                <a:cubicBezTo>
                  <a:pt x="1324947" y="1985673"/>
                  <a:pt x="1241176" y="1975285"/>
                  <a:pt x="1156996" y="1973232"/>
                </a:cubicBezTo>
                <a:lnTo>
                  <a:pt x="102636" y="1954571"/>
                </a:lnTo>
                <a:cubicBezTo>
                  <a:pt x="90195" y="1939020"/>
                  <a:pt x="80434" y="1920879"/>
                  <a:pt x="65314" y="1907918"/>
                </a:cubicBezTo>
                <a:cubicBezTo>
                  <a:pt x="57846" y="1901517"/>
                  <a:pt x="42202" y="1907126"/>
                  <a:pt x="37322" y="1898587"/>
                </a:cubicBezTo>
                <a:cubicBezTo>
                  <a:pt x="27936" y="1882161"/>
                  <a:pt x="32095" y="1861072"/>
                  <a:pt x="27991" y="1842604"/>
                </a:cubicBezTo>
                <a:cubicBezTo>
                  <a:pt x="19646" y="1805049"/>
                  <a:pt x="0" y="1730636"/>
                  <a:pt x="0" y="1730636"/>
                </a:cubicBezTo>
                <a:cubicBezTo>
                  <a:pt x="9330" y="1727526"/>
                  <a:pt x="19194" y="1716907"/>
                  <a:pt x="27991" y="1721306"/>
                </a:cubicBezTo>
                <a:cubicBezTo>
                  <a:pt x="36788" y="1725705"/>
                  <a:pt x="41720" y="1758095"/>
                  <a:pt x="37322" y="1749298"/>
                </a:cubicBezTo>
                <a:lnTo>
                  <a:pt x="18661" y="1711975"/>
                </a:lnTo>
                <a:cubicBezTo>
                  <a:pt x="5304" y="1605122"/>
                  <a:pt x="6323" y="1654919"/>
                  <a:pt x="18661" y="1525363"/>
                </a:cubicBezTo>
                <a:cubicBezTo>
                  <a:pt x="20493" y="1506130"/>
                  <a:pt x="27676" y="1423673"/>
                  <a:pt x="37322" y="1394734"/>
                </a:cubicBezTo>
                <a:cubicBezTo>
                  <a:pt x="54129" y="1344314"/>
                  <a:pt x="77591" y="1296216"/>
                  <a:pt x="93306" y="1245445"/>
                </a:cubicBezTo>
                <a:cubicBezTo>
                  <a:pt x="118068" y="1165445"/>
                  <a:pt x="125990" y="1079975"/>
                  <a:pt x="158620" y="1002849"/>
                </a:cubicBezTo>
                <a:cubicBezTo>
                  <a:pt x="231460" y="830681"/>
                  <a:pt x="375115" y="661310"/>
                  <a:pt x="475861" y="508326"/>
                </a:cubicBezTo>
                <a:cubicBezTo>
                  <a:pt x="503443" y="466442"/>
                  <a:pt x="521143" y="418354"/>
                  <a:pt x="550506" y="377698"/>
                </a:cubicBezTo>
                <a:cubicBezTo>
                  <a:pt x="602268" y="306027"/>
                  <a:pt x="660052" y="238794"/>
                  <a:pt x="718457" y="172424"/>
                </a:cubicBezTo>
                <a:cubicBezTo>
                  <a:pt x="728730" y="160750"/>
                  <a:pt x="742444" y="152433"/>
                  <a:pt x="755779" y="144432"/>
                </a:cubicBezTo>
                <a:cubicBezTo>
                  <a:pt x="804738" y="115057"/>
                  <a:pt x="853519" y="85004"/>
                  <a:pt x="905069" y="60457"/>
                </a:cubicBezTo>
                <a:cubicBezTo>
                  <a:pt x="919387" y="53639"/>
                  <a:pt x="936171" y="54236"/>
                  <a:pt x="951722" y="51126"/>
                </a:cubicBezTo>
                <a:cubicBezTo>
                  <a:pt x="1008147" y="25478"/>
                  <a:pt x="1070855" y="-24153"/>
                  <a:pt x="1138334" y="13804"/>
                </a:cubicBezTo>
                <a:cubicBezTo>
                  <a:pt x="1167150" y="30013"/>
                  <a:pt x="1171288" y="81676"/>
                  <a:pt x="1203649" y="88449"/>
                </a:cubicBezTo>
                <a:cubicBezTo>
                  <a:pt x="1313284" y="111396"/>
                  <a:pt x="1427584" y="94669"/>
                  <a:pt x="1539551" y="97779"/>
                </a:cubicBezTo>
                <a:cubicBezTo>
                  <a:pt x="1573763" y="100889"/>
                  <a:pt x="1609156" y="97672"/>
                  <a:pt x="1642187" y="107110"/>
                </a:cubicBezTo>
                <a:cubicBezTo>
                  <a:pt x="1654875" y="110735"/>
                  <a:pt x="1658595" y="128783"/>
                  <a:pt x="1670179" y="135102"/>
                </a:cubicBezTo>
                <a:cubicBezTo>
                  <a:pt x="1693508" y="147827"/>
                  <a:pt x="1720399" y="152626"/>
                  <a:pt x="1744824" y="163094"/>
                </a:cubicBezTo>
                <a:cubicBezTo>
                  <a:pt x="1764001" y="171313"/>
                  <a:pt x="1782147" y="181755"/>
                  <a:pt x="1800808" y="191085"/>
                </a:cubicBezTo>
                <a:cubicBezTo>
                  <a:pt x="1807028" y="206636"/>
                  <a:pt x="1812667" y="222433"/>
                  <a:pt x="1819469" y="237738"/>
                </a:cubicBezTo>
                <a:cubicBezTo>
                  <a:pt x="1825118" y="250449"/>
                  <a:pt x="1833246" y="262037"/>
                  <a:pt x="1838130" y="275061"/>
                </a:cubicBezTo>
                <a:cubicBezTo>
                  <a:pt x="1842633" y="287068"/>
                  <a:pt x="1844351" y="299942"/>
                  <a:pt x="1847461" y="312383"/>
                </a:cubicBezTo>
                <a:cubicBezTo>
                  <a:pt x="1841241" y="343485"/>
                  <a:pt x="1844536" y="378150"/>
                  <a:pt x="1828800" y="405689"/>
                </a:cubicBezTo>
                <a:cubicBezTo>
                  <a:pt x="1817673" y="425162"/>
                  <a:pt x="1795171" y="441199"/>
                  <a:pt x="1772816" y="443012"/>
                </a:cubicBezTo>
                <a:cubicBezTo>
                  <a:pt x="1676665" y="450808"/>
                  <a:pt x="1579983" y="436791"/>
                  <a:pt x="1483567" y="433681"/>
                </a:cubicBezTo>
                <a:cubicBezTo>
                  <a:pt x="1440024" y="443012"/>
                  <a:pt x="1396925" y="468618"/>
                  <a:pt x="1352938" y="461673"/>
                </a:cubicBezTo>
                <a:cubicBezTo>
                  <a:pt x="1274193" y="449240"/>
                  <a:pt x="1129004" y="377698"/>
                  <a:pt x="1129004" y="377698"/>
                </a:cubicBezTo>
                <a:cubicBezTo>
                  <a:pt x="1107232" y="352816"/>
                  <a:pt x="1080699" y="331404"/>
                  <a:pt x="1063689" y="303053"/>
                </a:cubicBezTo>
                <a:cubicBezTo>
                  <a:pt x="1052039" y="283637"/>
                  <a:pt x="1045028" y="260381"/>
                  <a:pt x="1045028" y="237738"/>
                </a:cubicBezTo>
                <a:cubicBezTo>
                  <a:pt x="1045028" y="177171"/>
                  <a:pt x="1099979" y="172632"/>
                  <a:pt x="1147665" y="163094"/>
                </a:cubicBezTo>
                <a:cubicBezTo>
                  <a:pt x="1163216" y="159984"/>
                  <a:pt x="1181934" y="163670"/>
                  <a:pt x="1194318" y="153763"/>
                </a:cubicBezTo>
                <a:cubicBezTo>
                  <a:pt x="1201604" y="147934"/>
                  <a:pt x="1194318" y="135102"/>
                  <a:pt x="1194318" y="12577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C98CE263-3BAB-46DF-A2CE-677181C25754}"/>
              </a:ext>
            </a:extLst>
          </p:cNvPr>
          <p:cNvSpPr/>
          <p:nvPr/>
        </p:nvSpPr>
        <p:spPr>
          <a:xfrm>
            <a:off x="942392" y="1035698"/>
            <a:ext cx="3153747" cy="4376057"/>
          </a:xfrm>
          <a:custGeom>
            <a:avLst/>
            <a:gdLst>
              <a:gd name="connsiteX0" fmla="*/ 1231641 w 3153747"/>
              <a:gd name="connsiteY0" fmla="*/ 3396343 h 4376057"/>
              <a:gd name="connsiteX1" fmla="*/ 1362269 w 3153747"/>
              <a:gd name="connsiteY1" fmla="*/ 3405673 h 4376057"/>
              <a:gd name="connsiteX2" fmla="*/ 1744824 w 3153747"/>
              <a:gd name="connsiteY2" fmla="*/ 3387012 h 4376057"/>
              <a:gd name="connsiteX3" fmla="*/ 1894114 w 3153747"/>
              <a:gd name="connsiteY3" fmla="*/ 3368351 h 4376057"/>
              <a:gd name="connsiteX4" fmla="*/ 2006081 w 3153747"/>
              <a:gd name="connsiteY4" fmla="*/ 3340359 h 4376057"/>
              <a:gd name="connsiteX5" fmla="*/ 2659224 w 3153747"/>
              <a:gd name="connsiteY5" fmla="*/ 3359020 h 4376057"/>
              <a:gd name="connsiteX6" fmla="*/ 2789853 w 3153747"/>
              <a:gd name="connsiteY6" fmla="*/ 3368351 h 4376057"/>
              <a:gd name="connsiteX7" fmla="*/ 2939143 w 3153747"/>
              <a:gd name="connsiteY7" fmla="*/ 3442996 h 4376057"/>
              <a:gd name="connsiteX8" fmla="*/ 3041779 w 3153747"/>
              <a:gd name="connsiteY8" fmla="*/ 3489649 h 4376057"/>
              <a:gd name="connsiteX9" fmla="*/ 3041779 w 3153747"/>
              <a:gd name="connsiteY9" fmla="*/ 4002832 h 4376057"/>
              <a:gd name="connsiteX10" fmla="*/ 2985796 w 3153747"/>
              <a:gd name="connsiteY10" fmla="*/ 4124130 h 4376057"/>
              <a:gd name="connsiteX11" fmla="*/ 2780522 w 3153747"/>
              <a:gd name="connsiteY11" fmla="*/ 4282751 h 4376057"/>
              <a:gd name="connsiteX12" fmla="*/ 2649894 w 3153747"/>
              <a:gd name="connsiteY12" fmla="*/ 4357396 h 4376057"/>
              <a:gd name="connsiteX13" fmla="*/ 2397967 w 3153747"/>
              <a:gd name="connsiteY13" fmla="*/ 4376057 h 4376057"/>
              <a:gd name="connsiteX14" fmla="*/ 2174032 w 3153747"/>
              <a:gd name="connsiteY14" fmla="*/ 4338734 h 4376057"/>
              <a:gd name="connsiteX15" fmla="*/ 2146041 w 3153747"/>
              <a:gd name="connsiteY15" fmla="*/ 4329404 h 4376057"/>
              <a:gd name="connsiteX16" fmla="*/ 1539551 w 3153747"/>
              <a:gd name="connsiteY16" fmla="*/ 4282751 h 4376057"/>
              <a:gd name="connsiteX17" fmla="*/ 1464906 w 3153747"/>
              <a:gd name="connsiteY17" fmla="*/ 4264090 h 4376057"/>
              <a:gd name="connsiteX18" fmla="*/ 1324947 w 3153747"/>
              <a:gd name="connsiteY18" fmla="*/ 4161453 h 4376057"/>
              <a:gd name="connsiteX19" fmla="*/ 1296955 w 3153747"/>
              <a:gd name="connsiteY19" fmla="*/ 4142792 h 4376057"/>
              <a:gd name="connsiteX20" fmla="*/ 1287624 w 3153747"/>
              <a:gd name="connsiteY20" fmla="*/ 4058816 h 4376057"/>
              <a:gd name="connsiteX21" fmla="*/ 1278294 w 3153747"/>
              <a:gd name="connsiteY21" fmla="*/ 3993502 h 4376057"/>
              <a:gd name="connsiteX22" fmla="*/ 1287624 w 3153747"/>
              <a:gd name="connsiteY22" fmla="*/ 3536302 h 4376057"/>
              <a:gd name="connsiteX23" fmla="*/ 1278294 w 3153747"/>
              <a:gd name="connsiteY23" fmla="*/ 3452326 h 4376057"/>
              <a:gd name="connsiteX24" fmla="*/ 1240971 w 3153747"/>
              <a:gd name="connsiteY24" fmla="*/ 3461657 h 4376057"/>
              <a:gd name="connsiteX25" fmla="*/ 1073020 w 3153747"/>
              <a:gd name="connsiteY25" fmla="*/ 3452326 h 4376057"/>
              <a:gd name="connsiteX26" fmla="*/ 671804 w 3153747"/>
              <a:gd name="connsiteY26" fmla="*/ 3303037 h 4376057"/>
              <a:gd name="connsiteX27" fmla="*/ 559836 w 3153747"/>
              <a:gd name="connsiteY27" fmla="*/ 3237722 h 4376057"/>
              <a:gd name="connsiteX28" fmla="*/ 438538 w 3153747"/>
              <a:gd name="connsiteY28" fmla="*/ 3135085 h 4376057"/>
              <a:gd name="connsiteX29" fmla="*/ 363894 w 3153747"/>
              <a:gd name="connsiteY29" fmla="*/ 3079102 h 4376057"/>
              <a:gd name="connsiteX30" fmla="*/ 298579 w 3153747"/>
              <a:gd name="connsiteY30" fmla="*/ 2967134 h 4376057"/>
              <a:gd name="connsiteX31" fmla="*/ 205273 w 3153747"/>
              <a:gd name="connsiteY31" fmla="*/ 2752530 h 4376057"/>
              <a:gd name="connsiteX32" fmla="*/ 0 w 3153747"/>
              <a:gd name="connsiteY32" fmla="*/ 1950098 h 4376057"/>
              <a:gd name="connsiteX33" fmla="*/ 65314 w 3153747"/>
              <a:gd name="connsiteY33" fmla="*/ 1212979 h 4376057"/>
              <a:gd name="connsiteX34" fmla="*/ 279918 w 3153747"/>
              <a:gd name="connsiteY34" fmla="*/ 774441 h 4376057"/>
              <a:gd name="connsiteX35" fmla="*/ 307910 w 3153747"/>
              <a:gd name="connsiteY35" fmla="*/ 737118 h 4376057"/>
              <a:gd name="connsiteX36" fmla="*/ 839755 w 3153747"/>
              <a:gd name="connsiteY36" fmla="*/ 326571 h 4376057"/>
              <a:gd name="connsiteX37" fmla="*/ 933061 w 3153747"/>
              <a:gd name="connsiteY37" fmla="*/ 270588 h 4376057"/>
              <a:gd name="connsiteX38" fmla="*/ 1091681 w 3153747"/>
              <a:gd name="connsiteY38" fmla="*/ 233265 h 4376057"/>
              <a:gd name="connsiteX39" fmla="*/ 1380930 w 3153747"/>
              <a:gd name="connsiteY39" fmla="*/ 195943 h 4376057"/>
              <a:gd name="connsiteX40" fmla="*/ 1567543 w 3153747"/>
              <a:gd name="connsiteY40" fmla="*/ 149290 h 4376057"/>
              <a:gd name="connsiteX41" fmla="*/ 1651518 w 3153747"/>
              <a:gd name="connsiteY41" fmla="*/ 121298 h 4376057"/>
              <a:gd name="connsiteX42" fmla="*/ 1754155 w 3153747"/>
              <a:gd name="connsiteY42" fmla="*/ 111967 h 4376057"/>
              <a:gd name="connsiteX43" fmla="*/ 2080726 w 3153747"/>
              <a:gd name="connsiteY43" fmla="*/ 18661 h 4376057"/>
              <a:gd name="connsiteX44" fmla="*/ 2258008 w 3153747"/>
              <a:gd name="connsiteY44" fmla="*/ 0 h 4376057"/>
              <a:gd name="connsiteX45" fmla="*/ 2761861 w 3153747"/>
              <a:gd name="connsiteY45" fmla="*/ 65314 h 4376057"/>
              <a:gd name="connsiteX46" fmla="*/ 2911151 w 3153747"/>
              <a:gd name="connsiteY46" fmla="*/ 149290 h 4376057"/>
              <a:gd name="connsiteX47" fmla="*/ 3051110 w 3153747"/>
              <a:gd name="connsiteY47" fmla="*/ 242596 h 4376057"/>
              <a:gd name="connsiteX48" fmla="*/ 3135085 w 3153747"/>
              <a:gd name="connsiteY48" fmla="*/ 429208 h 4376057"/>
              <a:gd name="connsiteX49" fmla="*/ 3153747 w 3153747"/>
              <a:gd name="connsiteY49" fmla="*/ 513183 h 4376057"/>
              <a:gd name="connsiteX50" fmla="*/ 3125755 w 3153747"/>
              <a:gd name="connsiteY50" fmla="*/ 690465 h 4376057"/>
              <a:gd name="connsiteX51" fmla="*/ 3051110 w 3153747"/>
              <a:gd name="connsiteY51" fmla="*/ 709126 h 4376057"/>
              <a:gd name="connsiteX52" fmla="*/ 2612571 w 3153747"/>
              <a:gd name="connsiteY52" fmla="*/ 662473 h 4376057"/>
              <a:gd name="connsiteX53" fmla="*/ 2472612 w 3153747"/>
              <a:gd name="connsiteY53" fmla="*/ 625151 h 4376057"/>
              <a:gd name="connsiteX54" fmla="*/ 2435290 w 3153747"/>
              <a:gd name="connsiteY54" fmla="*/ 606490 h 4376057"/>
              <a:gd name="connsiteX55" fmla="*/ 2258008 w 3153747"/>
              <a:gd name="connsiteY55" fmla="*/ 485192 h 4376057"/>
              <a:gd name="connsiteX56" fmla="*/ 2211355 w 3153747"/>
              <a:gd name="connsiteY56" fmla="*/ 429208 h 4376057"/>
              <a:gd name="connsiteX57" fmla="*/ 2202024 w 3153747"/>
              <a:gd name="connsiteY57" fmla="*/ 195943 h 4376057"/>
              <a:gd name="connsiteX58" fmla="*/ 2295330 w 3153747"/>
              <a:gd name="connsiteY58" fmla="*/ 9330 h 4376057"/>
              <a:gd name="connsiteX59" fmla="*/ 2313992 w 3153747"/>
              <a:gd name="connsiteY59" fmla="*/ 18661 h 437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53747" h="4376057">
                <a:moveTo>
                  <a:pt x="1231641" y="3396343"/>
                </a:moveTo>
                <a:cubicBezTo>
                  <a:pt x="1275184" y="3399453"/>
                  <a:pt x="1318615" y="3405673"/>
                  <a:pt x="1362269" y="3405673"/>
                </a:cubicBezTo>
                <a:cubicBezTo>
                  <a:pt x="1421122" y="3405673"/>
                  <a:pt x="1671211" y="3391102"/>
                  <a:pt x="1744824" y="3387012"/>
                </a:cubicBezTo>
                <a:cubicBezTo>
                  <a:pt x="1794587" y="3380792"/>
                  <a:pt x="1844744" y="3377167"/>
                  <a:pt x="1894114" y="3368351"/>
                </a:cubicBezTo>
                <a:cubicBezTo>
                  <a:pt x="1931986" y="3361588"/>
                  <a:pt x="1967613" y="3340828"/>
                  <a:pt x="2006081" y="3340359"/>
                </a:cubicBezTo>
                <a:cubicBezTo>
                  <a:pt x="2223868" y="3337703"/>
                  <a:pt x="2441510" y="3352800"/>
                  <a:pt x="2659224" y="3359020"/>
                </a:cubicBezTo>
                <a:cubicBezTo>
                  <a:pt x="2702767" y="3362130"/>
                  <a:pt x="2746682" y="3361875"/>
                  <a:pt x="2789853" y="3368351"/>
                </a:cubicBezTo>
                <a:cubicBezTo>
                  <a:pt x="2848091" y="3377087"/>
                  <a:pt x="2888261" y="3416343"/>
                  <a:pt x="2939143" y="3442996"/>
                </a:cubicBezTo>
                <a:cubicBezTo>
                  <a:pt x="2972433" y="3460434"/>
                  <a:pt x="3007567" y="3474098"/>
                  <a:pt x="3041779" y="3489649"/>
                </a:cubicBezTo>
                <a:cubicBezTo>
                  <a:pt x="3078735" y="3674419"/>
                  <a:pt x="3079681" y="3661711"/>
                  <a:pt x="3041779" y="4002832"/>
                </a:cubicBezTo>
                <a:cubicBezTo>
                  <a:pt x="3036861" y="4047091"/>
                  <a:pt x="3004457" y="4083697"/>
                  <a:pt x="2985796" y="4124130"/>
                </a:cubicBezTo>
                <a:cubicBezTo>
                  <a:pt x="2961424" y="4245983"/>
                  <a:pt x="2991596" y="4156106"/>
                  <a:pt x="2780522" y="4282751"/>
                </a:cubicBezTo>
                <a:cubicBezTo>
                  <a:pt x="2759449" y="4295395"/>
                  <a:pt x="2689528" y="4352442"/>
                  <a:pt x="2649894" y="4357396"/>
                </a:cubicBezTo>
                <a:cubicBezTo>
                  <a:pt x="2566339" y="4367841"/>
                  <a:pt x="2397967" y="4376057"/>
                  <a:pt x="2397967" y="4376057"/>
                </a:cubicBezTo>
                <a:cubicBezTo>
                  <a:pt x="2332579" y="4365997"/>
                  <a:pt x="2240178" y="4352908"/>
                  <a:pt x="2174032" y="4338734"/>
                </a:cubicBezTo>
                <a:cubicBezTo>
                  <a:pt x="2164415" y="4336673"/>
                  <a:pt x="2155838" y="4330268"/>
                  <a:pt x="2146041" y="4329404"/>
                </a:cubicBezTo>
                <a:cubicBezTo>
                  <a:pt x="1944065" y="4311583"/>
                  <a:pt x="1741714" y="4298302"/>
                  <a:pt x="1539551" y="4282751"/>
                </a:cubicBezTo>
                <a:cubicBezTo>
                  <a:pt x="1514669" y="4276531"/>
                  <a:pt x="1487234" y="4276710"/>
                  <a:pt x="1464906" y="4264090"/>
                </a:cubicBezTo>
                <a:cubicBezTo>
                  <a:pt x="1414541" y="4235623"/>
                  <a:pt x="1373084" y="4193544"/>
                  <a:pt x="1324947" y="4161453"/>
                </a:cubicBezTo>
                <a:lnTo>
                  <a:pt x="1296955" y="4142792"/>
                </a:lnTo>
                <a:cubicBezTo>
                  <a:pt x="1293845" y="4114800"/>
                  <a:pt x="1291117" y="4086763"/>
                  <a:pt x="1287624" y="4058816"/>
                </a:cubicBezTo>
                <a:cubicBezTo>
                  <a:pt x="1284896" y="4036993"/>
                  <a:pt x="1278294" y="4015494"/>
                  <a:pt x="1278294" y="3993502"/>
                </a:cubicBezTo>
                <a:cubicBezTo>
                  <a:pt x="1278294" y="3841070"/>
                  <a:pt x="1284514" y="3688702"/>
                  <a:pt x="1287624" y="3536302"/>
                </a:cubicBezTo>
                <a:cubicBezTo>
                  <a:pt x="1284514" y="3508310"/>
                  <a:pt x="1293221" y="3476209"/>
                  <a:pt x="1278294" y="3452326"/>
                </a:cubicBezTo>
                <a:cubicBezTo>
                  <a:pt x="1271497" y="3441451"/>
                  <a:pt x="1253795" y="3461657"/>
                  <a:pt x="1240971" y="3461657"/>
                </a:cubicBezTo>
                <a:cubicBezTo>
                  <a:pt x="1184901" y="3461657"/>
                  <a:pt x="1129004" y="3455436"/>
                  <a:pt x="1073020" y="3452326"/>
                </a:cubicBezTo>
                <a:cubicBezTo>
                  <a:pt x="907845" y="3414209"/>
                  <a:pt x="854500" y="3409610"/>
                  <a:pt x="671804" y="3303037"/>
                </a:cubicBezTo>
                <a:cubicBezTo>
                  <a:pt x="634481" y="3281265"/>
                  <a:pt x="594901" y="3262969"/>
                  <a:pt x="559836" y="3237722"/>
                </a:cubicBezTo>
                <a:cubicBezTo>
                  <a:pt x="516853" y="3206774"/>
                  <a:pt x="479705" y="3168410"/>
                  <a:pt x="438538" y="3135085"/>
                </a:cubicBezTo>
                <a:cubicBezTo>
                  <a:pt x="414364" y="3115516"/>
                  <a:pt x="388775" y="3097763"/>
                  <a:pt x="363894" y="3079102"/>
                </a:cubicBezTo>
                <a:cubicBezTo>
                  <a:pt x="342122" y="3041779"/>
                  <a:pt x="318469" y="3005493"/>
                  <a:pt x="298579" y="2967134"/>
                </a:cubicBezTo>
                <a:cubicBezTo>
                  <a:pt x="276807" y="2925145"/>
                  <a:pt x="223067" y="2812382"/>
                  <a:pt x="205273" y="2752530"/>
                </a:cubicBezTo>
                <a:cubicBezTo>
                  <a:pt x="17078" y="2119509"/>
                  <a:pt x="57769" y="2335223"/>
                  <a:pt x="0" y="1950098"/>
                </a:cubicBezTo>
                <a:cubicBezTo>
                  <a:pt x="21771" y="1704392"/>
                  <a:pt x="8180" y="1452940"/>
                  <a:pt x="65314" y="1212979"/>
                </a:cubicBezTo>
                <a:cubicBezTo>
                  <a:pt x="103009" y="1054661"/>
                  <a:pt x="206002" y="919431"/>
                  <a:pt x="279918" y="774441"/>
                </a:cubicBezTo>
                <a:cubicBezTo>
                  <a:pt x="286981" y="760586"/>
                  <a:pt x="295767" y="746833"/>
                  <a:pt x="307910" y="737118"/>
                </a:cubicBezTo>
                <a:cubicBezTo>
                  <a:pt x="482790" y="597214"/>
                  <a:pt x="647713" y="441795"/>
                  <a:pt x="839755" y="326571"/>
                </a:cubicBezTo>
                <a:cubicBezTo>
                  <a:pt x="870857" y="307910"/>
                  <a:pt x="899048" y="283185"/>
                  <a:pt x="933061" y="270588"/>
                </a:cubicBezTo>
                <a:cubicBezTo>
                  <a:pt x="983997" y="251723"/>
                  <a:pt x="1037910" y="240947"/>
                  <a:pt x="1091681" y="233265"/>
                </a:cubicBezTo>
                <a:cubicBezTo>
                  <a:pt x="1275013" y="207075"/>
                  <a:pt x="1178626" y="219743"/>
                  <a:pt x="1380930" y="195943"/>
                </a:cubicBezTo>
                <a:cubicBezTo>
                  <a:pt x="1443134" y="180392"/>
                  <a:pt x="1505733" y="166341"/>
                  <a:pt x="1567543" y="149290"/>
                </a:cubicBezTo>
                <a:cubicBezTo>
                  <a:pt x="1595986" y="141444"/>
                  <a:pt x="1622585" y="127085"/>
                  <a:pt x="1651518" y="121298"/>
                </a:cubicBezTo>
                <a:cubicBezTo>
                  <a:pt x="1685204" y="114561"/>
                  <a:pt x="1719943" y="115077"/>
                  <a:pt x="1754155" y="111967"/>
                </a:cubicBezTo>
                <a:cubicBezTo>
                  <a:pt x="1842211" y="84450"/>
                  <a:pt x="1993151" y="34793"/>
                  <a:pt x="2080726" y="18661"/>
                </a:cubicBezTo>
                <a:cubicBezTo>
                  <a:pt x="2139163" y="7896"/>
                  <a:pt x="2198914" y="6220"/>
                  <a:pt x="2258008" y="0"/>
                </a:cubicBezTo>
                <a:cubicBezTo>
                  <a:pt x="2495585" y="11313"/>
                  <a:pt x="2589372" y="-28771"/>
                  <a:pt x="2761861" y="65314"/>
                </a:cubicBezTo>
                <a:cubicBezTo>
                  <a:pt x="2798134" y="85099"/>
                  <a:pt x="2869373" y="122134"/>
                  <a:pt x="2911151" y="149290"/>
                </a:cubicBezTo>
                <a:cubicBezTo>
                  <a:pt x="2958162" y="179847"/>
                  <a:pt x="3051110" y="242596"/>
                  <a:pt x="3051110" y="242596"/>
                </a:cubicBezTo>
                <a:cubicBezTo>
                  <a:pt x="3082579" y="305533"/>
                  <a:pt x="3109042" y="356868"/>
                  <a:pt x="3135085" y="429208"/>
                </a:cubicBezTo>
                <a:cubicBezTo>
                  <a:pt x="3144798" y="456188"/>
                  <a:pt x="3147526" y="485191"/>
                  <a:pt x="3153747" y="513183"/>
                </a:cubicBezTo>
                <a:cubicBezTo>
                  <a:pt x="3144416" y="572277"/>
                  <a:pt x="3153515" y="637469"/>
                  <a:pt x="3125755" y="690465"/>
                </a:cubicBezTo>
                <a:cubicBezTo>
                  <a:pt x="3113854" y="713184"/>
                  <a:pt x="3076719" y="710523"/>
                  <a:pt x="3051110" y="709126"/>
                </a:cubicBezTo>
                <a:cubicBezTo>
                  <a:pt x="2904324" y="701119"/>
                  <a:pt x="2758751" y="678024"/>
                  <a:pt x="2612571" y="662473"/>
                </a:cubicBezTo>
                <a:cubicBezTo>
                  <a:pt x="2565918" y="650032"/>
                  <a:pt x="2518654" y="639690"/>
                  <a:pt x="2472612" y="625151"/>
                </a:cubicBezTo>
                <a:cubicBezTo>
                  <a:pt x="2459349" y="620963"/>
                  <a:pt x="2446055" y="615298"/>
                  <a:pt x="2435290" y="606490"/>
                </a:cubicBezTo>
                <a:cubicBezTo>
                  <a:pt x="2286288" y="484579"/>
                  <a:pt x="2470943" y="591659"/>
                  <a:pt x="2258008" y="485192"/>
                </a:cubicBezTo>
                <a:cubicBezTo>
                  <a:pt x="2242457" y="466531"/>
                  <a:pt x="2219037" y="452253"/>
                  <a:pt x="2211355" y="429208"/>
                </a:cubicBezTo>
                <a:cubicBezTo>
                  <a:pt x="2194179" y="377681"/>
                  <a:pt x="2184281" y="256776"/>
                  <a:pt x="2202024" y="195943"/>
                </a:cubicBezTo>
                <a:cubicBezTo>
                  <a:pt x="2204978" y="185817"/>
                  <a:pt x="2261019" y="37922"/>
                  <a:pt x="2295330" y="9330"/>
                </a:cubicBezTo>
                <a:cubicBezTo>
                  <a:pt x="2300673" y="4878"/>
                  <a:pt x="2307771" y="15551"/>
                  <a:pt x="2313992" y="186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E33A9952-7789-453F-BF0D-A31EBDD0849E}"/>
              </a:ext>
            </a:extLst>
          </p:cNvPr>
          <p:cNvSpPr/>
          <p:nvPr/>
        </p:nvSpPr>
        <p:spPr>
          <a:xfrm>
            <a:off x="344979" y="587828"/>
            <a:ext cx="3909780" cy="6008915"/>
          </a:xfrm>
          <a:custGeom>
            <a:avLst/>
            <a:gdLst>
              <a:gd name="connsiteX0" fmla="*/ 1773070 w 3909780"/>
              <a:gd name="connsiteY0" fmla="*/ 5103845 h 6008915"/>
              <a:gd name="connsiteX1" fmla="*/ 2034327 w 3909780"/>
              <a:gd name="connsiteY1" fmla="*/ 5094515 h 6008915"/>
              <a:gd name="connsiteX2" fmla="*/ 2790107 w 3909780"/>
              <a:gd name="connsiteY2" fmla="*/ 5066523 h 6008915"/>
              <a:gd name="connsiteX3" fmla="*/ 3349943 w 3909780"/>
              <a:gd name="connsiteY3" fmla="*/ 5094515 h 6008915"/>
              <a:gd name="connsiteX4" fmla="*/ 3424588 w 3909780"/>
              <a:gd name="connsiteY4" fmla="*/ 5131837 h 6008915"/>
              <a:gd name="connsiteX5" fmla="*/ 3461911 w 3909780"/>
              <a:gd name="connsiteY5" fmla="*/ 5178490 h 6008915"/>
              <a:gd name="connsiteX6" fmla="*/ 3489903 w 3909780"/>
              <a:gd name="connsiteY6" fmla="*/ 5337111 h 6008915"/>
              <a:gd name="connsiteX7" fmla="*/ 3471241 w 3909780"/>
              <a:gd name="connsiteY7" fmla="*/ 5775649 h 6008915"/>
              <a:gd name="connsiteX8" fmla="*/ 3461911 w 3909780"/>
              <a:gd name="connsiteY8" fmla="*/ 5803641 h 6008915"/>
              <a:gd name="connsiteX9" fmla="*/ 3377935 w 3909780"/>
              <a:gd name="connsiteY9" fmla="*/ 5924939 h 6008915"/>
              <a:gd name="connsiteX10" fmla="*/ 3349943 w 3909780"/>
              <a:gd name="connsiteY10" fmla="*/ 5962262 h 6008915"/>
              <a:gd name="connsiteX11" fmla="*/ 3256637 w 3909780"/>
              <a:gd name="connsiteY11" fmla="*/ 5971592 h 6008915"/>
              <a:gd name="connsiteX12" fmla="*/ 2958058 w 3909780"/>
              <a:gd name="connsiteY12" fmla="*/ 6008915 h 6008915"/>
              <a:gd name="connsiteX13" fmla="*/ 2239600 w 3909780"/>
              <a:gd name="connsiteY13" fmla="*/ 5840964 h 6008915"/>
              <a:gd name="connsiteX14" fmla="*/ 2127633 w 3909780"/>
              <a:gd name="connsiteY14" fmla="*/ 5728996 h 6008915"/>
              <a:gd name="connsiteX15" fmla="*/ 1969013 w 3909780"/>
              <a:gd name="connsiteY15" fmla="*/ 5626360 h 6008915"/>
              <a:gd name="connsiteX16" fmla="*/ 1903698 w 3909780"/>
              <a:gd name="connsiteY16" fmla="*/ 5579707 h 6008915"/>
              <a:gd name="connsiteX17" fmla="*/ 1773070 w 3909780"/>
              <a:gd name="connsiteY17" fmla="*/ 5411755 h 6008915"/>
              <a:gd name="connsiteX18" fmla="*/ 1745078 w 3909780"/>
              <a:gd name="connsiteY18" fmla="*/ 5355772 h 6008915"/>
              <a:gd name="connsiteX19" fmla="*/ 1707756 w 3909780"/>
              <a:gd name="connsiteY19" fmla="*/ 5290458 h 6008915"/>
              <a:gd name="connsiteX20" fmla="*/ 1698425 w 3909780"/>
              <a:gd name="connsiteY20" fmla="*/ 5159829 h 6008915"/>
              <a:gd name="connsiteX21" fmla="*/ 1745078 w 3909780"/>
              <a:gd name="connsiteY21" fmla="*/ 5150498 h 6008915"/>
              <a:gd name="connsiteX22" fmla="*/ 1371854 w 3909780"/>
              <a:gd name="connsiteY22" fmla="*/ 5159829 h 6008915"/>
              <a:gd name="connsiteX23" fmla="*/ 933315 w 3909780"/>
              <a:gd name="connsiteY23" fmla="*/ 5094515 h 6008915"/>
              <a:gd name="connsiteX24" fmla="*/ 644066 w 3909780"/>
              <a:gd name="connsiteY24" fmla="*/ 4982547 h 6008915"/>
              <a:gd name="connsiteX25" fmla="*/ 522768 w 3909780"/>
              <a:gd name="connsiteY25" fmla="*/ 4842588 h 6008915"/>
              <a:gd name="connsiteX26" fmla="*/ 448123 w 3909780"/>
              <a:gd name="connsiteY26" fmla="*/ 4786604 h 6008915"/>
              <a:gd name="connsiteX27" fmla="*/ 410800 w 3909780"/>
              <a:gd name="connsiteY27" fmla="*/ 4721290 h 6008915"/>
              <a:gd name="connsiteX28" fmla="*/ 326825 w 3909780"/>
              <a:gd name="connsiteY28" fmla="*/ 4488025 h 6008915"/>
              <a:gd name="connsiteX29" fmla="*/ 280172 w 3909780"/>
              <a:gd name="connsiteY29" fmla="*/ 4422711 h 6008915"/>
              <a:gd name="connsiteX30" fmla="*/ 168205 w 3909780"/>
              <a:gd name="connsiteY30" fmla="*/ 3974841 h 6008915"/>
              <a:gd name="connsiteX31" fmla="*/ 121551 w 3909780"/>
              <a:gd name="connsiteY31" fmla="*/ 3900196 h 6008915"/>
              <a:gd name="connsiteX32" fmla="*/ 93560 w 3909780"/>
              <a:gd name="connsiteY32" fmla="*/ 3536302 h 6008915"/>
              <a:gd name="connsiteX33" fmla="*/ 65568 w 3909780"/>
              <a:gd name="connsiteY33" fmla="*/ 3442996 h 6008915"/>
              <a:gd name="connsiteX34" fmla="*/ 9584 w 3909780"/>
              <a:gd name="connsiteY34" fmla="*/ 3032449 h 6008915"/>
              <a:gd name="connsiteX35" fmla="*/ 254 w 3909780"/>
              <a:gd name="connsiteY35" fmla="*/ 2808515 h 6008915"/>
              <a:gd name="connsiteX36" fmla="*/ 37576 w 3909780"/>
              <a:gd name="connsiteY36" fmla="*/ 2565919 h 6008915"/>
              <a:gd name="connsiteX37" fmla="*/ 242849 w 3909780"/>
              <a:gd name="connsiteY37" fmla="*/ 1940768 h 6008915"/>
              <a:gd name="connsiteX38" fmla="*/ 382809 w 3909780"/>
              <a:gd name="connsiteY38" fmla="*/ 1483568 h 6008915"/>
              <a:gd name="connsiteX39" fmla="*/ 392139 w 3909780"/>
              <a:gd name="connsiteY39" fmla="*/ 1436915 h 6008915"/>
              <a:gd name="connsiteX40" fmla="*/ 765364 w 3909780"/>
              <a:gd name="connsiteY40" fmla="*/ 839755 h 6008915"/>
              <a:gd name="connsiteX41" fmla="*/ 793356 w 3909780"/>
              <a:gd name="connsiteY41" fmla="*/ 774441 h 6008915"/>
              <a:gd name="connsiteX42" fmla="*/ 1035951 w 3909780"/>
              <a:gd name="connsiteY42" fmla="*/ 615821 h 6008915"/>
              <a:gd name="connsiteX43" fmla="*/ 1726417 w 3909780"/>
              <a:gd name="connsiteY43" fmla="*/ 130629 h 6008915"/>
              <a:gd name="connsiteX44" fmla="*/ 1819723 w 3909780"/>
              <a:gd name="connsiteY44" fmla="*/ 111968 h 6008915"/>
              <a:gd name="connsiteX45" fmla="*/ 2304915 w 3909780"/>
              <a:gd name="connsiteY45" fmla="*/ 0 h 6008915"/>
              <a:gd name="connsiteX46" fmla="*/ 2500858 w 3909780"/>
              <a:gd name="connsiteY46" fmla="*/ 27992 h 6008915"/>
              <a:gd name="connsiteX47" fmla="*/ 2687470 w 3909780"/>
              <a:gd name="connsiteY47" fmla="*/ 46653 h 6008915"/>
              <a:gd name="connsiteX48" fmla="*/ 2762115 w 3909780"/>
              <a:gd name="connsiteY48" fmla="*/ 93307 h 6008915"/>
              <a:gd name="connsiteX49" fmla="*/ 3023372 w 3909780"/>
              <a:gd name="connsiteY49" fmla="*/ 177282 h 6008915"/>
              <a:gd name="connsiteX50" fmla="*/ 3265968 w 3909780"/>
              <a:gd name="connsiteY50" fmla="*/ 251927 h 6008915"/>
              <a:gd name="connsiteX51" fmla="*/ 3312621 w 3909780"/>
              <a:gd name="connsiteY51" fmla="*/ 270588 h 6008915"/>
              <a:gd name="connsiteX52" fmla="*/ 3443249 w 3909780"/>
              <a:gd name="connsiteY52" fmla="*/ 317241 h 6008915"/>
              <a:gd name="connsiteX53" fmla="*/ 3667184 w 3909780"/>
              <a:gd name="connsiteY53" fmla="*/ 485192 h 6008915"/>
              <a:gd name="connsiteX54" fmla="*/ 3695176 w 3909780"/>
              <a:gd name="connsiteY54" fmla="*/ 522515 h 6008915"/>
              <a:gd name="connsiteX55" fmla="*/ 3769821 w 3909780"/>
              <a:gd name="connsiteY55" fmla="*/ 606490 h 6008915"/>
              <a:gd name="connsiteX56" fmla="*/ 3872458 w 3909780"/>
              <a:gd name="connsiteY56" fmla="*/ 783772 h 6008915"/>
              <a:gd name="connsiteX57" fmla="*/ 3909780 w 3909780"/>
              <a:gd name="connsiteY57" fmla="*/ 886409 h 6008915"/>
              <a:gd name="connsiteX58" fmla="*/ 3881788 w 3909780"/>
              <a:gd name="connsiteY58" fmla="*/ 1110343 h 6008915"/>
              <a:gd name="connsiteX59" fmla="*/ 3844466 w 3909780"/>
              <a:gd name="connsiteY59" fmla="*/ 1147666 h 6008915"/>
              <a:gd name="connsiteX60" fmla="*/ 3592539 w 3909780"/>
              <a:gd name="connsiteY60" fmla="*/ 1222311 h 6008915"/>
              <a:gd name="connsiteX61" fmla="*/ 3424588 w 3909780"/>
              <a:gd name="connsiteY61" fmla="*/ 1166327 h 6008915"/>
              <a:gd name="connsiteX62" fmla="*/ 3340613 w 3909780"/>
              <a:gd name="connsiteY62" fmla="*/ 1156996 h 6008915"/>
              <a:gd name="connsiteX63" fmla="*/ 3275298 w 3909780"/>
              <a:gd name="connsiteY63" fmla="*/ 1110343 h 6008915"/>
              <a:gd name="connsiteX64" fmla="*/ 2986049 w 3909780"/>
              <a:gd name="connsiteY64" fmla="*/ 989045 h 6008915"/>
              <a:gd name="connsiteX65" fmla="*/ 2930066 w 3909780"/>
              <a:gd name="connsiteY65" fmla="*/ 933062 h 6008915"/>
              <a:gd name="connsiteX66" fmla="*/ 2818098 w 3909780"/>
              <a:gd name="connsiteY66" fmla="*/ 839755 h 6008915"/>
              <a:gd name="connsiteX67" fmla="*/ 2780776 w 3909780"/>
              <a:gd name="connsiteY67" fmla="*/ 699796 h 6008915"/>
              <a:gd name="connsiteX68" fmla="*/ 2762115 w 3909780"/>
              <a:gd name="connsiteY68" fmla="*/ 438539 h 6008915"/>
              <a:gd name="connsiteX69" fmla="*/ 2827429 w 3909780"/>
              <a:gd name="connsiteY69" fmla="*/ 139960 h 6008915"/>
              <a:gd name="connsiteX70" fmla="*/ 2976719 w 3909780"/>
              <a:gd name="connsiteY70" fmla="*/ 158621 h 6008915"/>
              <a:gd name="connsiteX71" fmla="*/ 3004711 w 3909780"/>
              <a:gd name="connsiteY71" fmla="*/ 167951 h 6008915"/>
              <a:gd name="connsiteX72" fmla="*/ 2995380 w 3909780"/>
              <a:gd name="connsiteY72" fmla="*/ 214604 h 600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09780" h="6008915">
                <a:moveTo>
                  <a:pt x="1773070" y="5103845"/>
                </a:moveTo>
                <a:lnTo>
                  <a:pt x="2034327" y="5094515"/>
                </a:lnTo>
                <a:cubicBezTo>
                  <a:pt x="2736499" y="5072572"/>
                  <a:pt x="2452642" y="5092480"/>
                  <a:pt x="2790107" y="5066523"/>
                </a:cubicBezTo>
                <a:cubicBezTo>
                  <a:pt x="3028736" y="5070861"/>
                  <a:pt x="3172956" y="5012828"/>
                  <a:pt x="3349943" y="5094515"/>
                </a:cubicBezTo>
                <a:cubicBezTo>
                  <a:pt x="3375201" y="5106173"/>
                  <a:pt x="3399706" y="5119396"/>
                  <a:pt x="3424588" y="5131837"/>
                </a:cubicBezTo>
                <a:cubicBezTo>
                  <a:pt x="3437029" y="5147388"/>
                  <a:pt x="3452375" y="5161007"/>
                  <a:pt x="3461911" y="5178490"/>
                </a:cubicBezTo>
                <a:cubicBezTo>
                  <a:pt x="3487677" y="5225728"/>
                  <a:pt x="3485354" y="5287075"/>
                  <a:pt x="3489903" y="5337111"/>
                </a:cubicBezTo>
                <a:cubicBezTo>
                  <a:pt x="3483682" y="5483290"/>
                  <a:pt x="3480004" y="5629600"/>
                  <a:pt x="3471241" y="5775649"/>
                </a:cubicBezTo>
                <a:cubicBezTo>
                  <a:pt x="3470652" y="5785467"/>
                  <a:pt x="3467124" y="5795301"/>
                  <a:pt x="3461911" y="5803641"/>
                </a:cubicBezTo>
                <a:cubicBezTo>
                  <a:pt x="3435847" y="5845343"/>
                  <a:pt x="3406294" y="5884763"/>
                  <a:pt x="3377935" y="5924939"/>
                </a:cubicBezTo>
                <a:cubicBezTo>
                  <a:pt x="3368967" y="5937644"/>
                  <a:pt x="3365417" y="5960715"/>
                  <a:pt x="3349943" y="5962262"/>
                </a:cubicBezTo>
                <a:lnTo>
                  <a:pt x="3256637" y="5971592"/>
                </a:lnTo>
                <a:lnTo>
                  <a:pt x="2958058" y="6008915"/>
                </a:lnTo>
                <a:cubicBezTo>
                  <a:pt x="2277185" y="5845889"/>
                  <a:pt x="2519561" y="5887621"/>
                  <a:pt x="2239600" y="5840964"/>
                </a:cubicBezTo>
                <a:cubicBezTo>
                  <a:pt x="2202278" y="5803641"/>
                  <a:pt x="2168988" y="5761794"/>
                  <a:pt x="2127633" y="5728996"/>
                </a:cubicBezTo>
                <a:cubicBezTo>
                  <a:pt x="2078291" y="5689863"/>
                  <a:pt x="2021413" y="5661293"/>
                  <a:pt x="1969013" y="5626360"/>
                </a:cubicBezTo>
                <a:cubicBezTo>
                  <a:pt x="1946751" y="5611519"/>
                  <a:pt x="1921738" y="5599465"/>
                  <a:pt x="1903698" y="5579707"/>
                </a:cubicBezTo>
                <a:cubicBezTo>
                  <a:pt x="1855876" y="5527331"/>
                  <a:pt x="1814065" y="5469631"/>
                  <a:pt x="1773070" y="5411755"/>
                </a:cubicBezTo>
                <a:cubicBezTo>
                  <a:pt x="1761010" y="5394730"/>
                  <a:pt x="1754970" y="5374142"/>
                  <a:pt x="1745078" y="5355772"/>
                </a:cubicBezTo>
                <a:cubicBezTo>
                  <a:pt x="1733190" y="5333694"/>
                  <a:pt x="1720197" y="5312229"/>
                  <a:pt x="1707756" y="5290458"/>
                </a:cubicBezTo>
                <a:cubicBezTo>
                  <a:pt x="1704646" y="5246915"/>
                  <a:pt x="1687177" y="5202009"/>
                  <a:pt x="1698425" y="5159829"/>
                </a:cubicBezTo>
                <a:cubicBezTo>
                  <a:pt x="1702511" y="5144505"/>
                  <a:pt x="1760937" y="5150498"/>
                  <a:pt x="1745078" y="5150498"/>
                </a:cubicBezTo>
                <a:cubicBezTo>
                  <a:pt x="1620631" y="5150498"/>
                  <a:pt x="1496262" y="5156719"/>
                  <a:pt x="1371854" y="5159829"/>
                </a:cubicBezTo>
                <a:cubicBezTo>
                  <a:pt x="1225674" y="5138058"/>
                  <a:pt x="1077734" y="5125910"/>
                  <a:pt x="933315" y="5094515"/>
                </a:cubicBezTo>
                <a:cubicBezTo>
                  <a:pt x="850006" y="5076404"/>
                  <a:pt x="731149" y="5021251"/>
                  <a:pt x="644066" y="4982547"/>
                </a:cubicBezTo>
                <a:cubicBezTo>
                  <a:pt x="603633" y="4935894"/>
                  <a:pt x="566422" y="4886242"/>
                  <a:pt x="522768" y="4842588"/>
                </a:cubicBezTo>
                <a:cubicBezTo>
                  <a:pt x="500775" y="4820595"/>
                  <a:pt x="469219" y="4809458"/>
                  <a:pt x="448123" y="4786604"/>
                </a:cubicBezTo>
                <a:cubicBezTo>
                  <a:pt x="431115" y="4768179"/>
                  <a:pt x="420238" y="4744521"/>
                  <a:pt x="410800" y="4721290"/>
                </a:cubicBezTo>
                <a:cubicBezTo>
                  <a:pt x="379696" y="4644727"/>
                  <a:pt x="359949" y="4563736"/>
                  <a:pt x="326825" y="4488025"/>
                </a:cubicBezTo>
                <a:cubicBezTo>
                  <a:pt x="316101" y="4463513"/>
                  <a:pt x="295723" y="4444482"/>
                  <a:pt x="280172" y="4422711"/>
                </a:cubicBezTo>
                <a:cubicBezTo>
                  <a:pt x="244612" y="4237796"/>
                  <a:pt x="236990" y="4146803"/>
                  <a:pt x="168205" y="3974841"/>
                </a:cubicBezTo>
                <a:cubicBezTo>
                  <a:pt x="157308" y="3947598"/>
                  <a:pt x="137102" y="3925078"/>
                  <a:pt x="121551" y="3900196"/>
                </a:cubicBezTo>
                <a:cubicBezTo>
                  <a:pt x="112221" y="3778898"/>
                  <a:pt x="108346" y="3657056"/>
                  <a:pt x="93560" y="3536302"/>
                </a:cubicBezTo>
                <a:cubicBezTo>
                  <a:pt x="89613" y="3504071"/>
                  <a:pt x="72116" y="3474800"/>
                  <a:pt x="65568" y="3442996"/>
                </a:cubicBezTo>
                <a:cubicBezTo>
                  <a:pt x="28545" y="3263170"/>
                  <a:pt x="27037" y="3206982"/>
                  <a:pt x="9584" y="3032449"/>
                </a:cubicBezTo>
                <a:cubicBezTo>
                  <a:pt x="6474" y="2957804"/>
                  <a:pt x="-1524" y="2883203"/>
                  <a:pt x="254" y="2808515"/>
                </a:cubicBezTo>
                <a:cubicBezTo>
                  <a:pt x="1904" y="2739200"/>
                  <a:pt x="14288" y="2638693"/>
                  <a:pt x="37576" y="2565919"/>
                </a:cubicBezTo>
                <a:cubicBezTo>
                  <a:pt x="104422" y="2357024"/>
                  <a:pt x="178648" y="2150491"/>
                  <a:pt x="242849" y="1940768"/>
                </a:cubicBezTo>
                <a:cubicBezTo>
                  <a:pt x="289502" y="1788368"/>
                  <a:pt x="337531" y="1636382"/>
                  <a:pt x="382809" y="1483568"/>
                </a:cubicBezTo>
                <a:cubicBezTo>
                  <a:pt x="387314" y="1468362"/>
                  <a:pt x="384038" y="1450549"/>
                  <a:pt x="392139" y="1436915"/>
                </a:cubicBezTo>
                <a:cubicBezTo>
                  <a:pt x="512047" y="1235119"/>
                  <a:pt x="672897" y="1055508"/>
                  <a:pt x="765364" y="839755"/>
                </a:cubicBezTo>
                <a:cubicBezTo>
                  <a:pt x="774695" y="817984"/>
                  <a:pt x="775108" y="789543"/>
                  <a:pt x="793356" y="774441"/>
                </a:cubicBezTo>
                <a:cubicBezTo>
                  <a:pt x="867789" y="712841"/>
                  <a:pt x="958658" y="673791"/>
                  <a:pt x="1035951" y="615821"/>
                </a:cubicBezTo>
                <a:cubicBezTo>
                  <a:pt x="1414599" y="331835"/>
                  <a:pt x="1350653" y="309564"/>
                  <a:pt x="1726417" y="130629"/>
                </a:cubicBezTo>
                <a:cubicBezTo>
                  <a:pt x="1755054" y="116992"/>
                  <a:pt x="1788729" y="118706"/>
                  <a:pt x="1819723" y="111968"/>
                </a:cubicBezTo>
                <a:cubicBezTo>
                  <a:pt x="2148517" y="40491"/>
                  <a:pt x="2069924" y="58749"/>
                  <a:pt x="2304915" y="0"/>
                </a:cubicBezTo>
                <a:cubicBezTo>
                  <a:pt x="2370229" y="9331"/>
                  <a:pt x="2435366" y="20005"/>
                  <a:pt x="2500858" y="27992"/>
                </a:cubicBezTo>
                <a:cubicBezTo>
                  <a:pt x="2562913" y="35560"/>
                  <a:pt x="2626822" y="31491"/>
                  <a:pt x="2687470" y="46653"/>
                </a:cubicBezTo>
                <a:cubicBezTo>
                  <a:pt x="2715936" y="53770"/>
                  <a:pt x="2735663" y="80610"/>
                  <a:pt x="2762115" y="93307"/>
                </a:cubicBezTo>
                <a:cubicBezTo>
                  <a:pt x="2909231" y="163923"/>
                  <a:pt x="2891027" y="153220"/>
                  <a:pt x="3023372" y="177282"/>
                </a:cubicBezTo>
                <a:cubicBezTo>
                  <a:pt x="3164607" y="247899"/>
                  <a:pt x="3039329" y="192803"/>
                  <a:pt x="3265968" y="251927"/>
                </a:cubicBezTo>
                <a:cubicBezTo>
                  <a:pt x="3282175" y="256155"/>
                  <a:pt x="3296905" y="264798"/>
                  <a:pt x="3312621" y="270588"/>
                </a:cubicBezTo>
                <a:cubicBezTo>
                  <a:pt x="3356007" y="286572"/>
                  <a:pt x="3399706" y="301690"/>
                  <a:pt x="3443249" y="317241"/>
                </a:cubicBezTo>
                <a:cubicBezTo>
                  <a:pt x="3444901" y="318434"/>
                  <a:pt x="3623572" y="441580"/>
                  <a:pt x="3667184" y="485192"/>
                </a:cubicBezTo>
                <a:cubicBezTo>
                  <a:pt x="3678180" y="496188"/>
                  <a:pt x="3685131" y="510643"/>
                  <a:pt x="3695176" y="522515"/>
                </a:cubicBezTo>
                <a:cubicBezTo>
                  <a:pt x="3719368" y="551105"/>
                  <a:pt x="3747793" y="576201"/>
                  <a:pt x="3769821" y="606490"/>
                </a:cubicBezTo>
                <a:cubicBezTo>
                  <a:pt x="3789531" y="633591"/>
                  <a:pt x="3852182" y="734531"/>
                  <a:pt x="3872458" y="783772"/>
                </a:cubicBezTo>
                <a:cubicBezTo>
                  <a:pt x="3886319" y="817434"/>
                  <a:pt x="3897339" y="852197"/>
                  <a:pt x="3909780" y="886409"/>
                </a:cubicBezTo>
                <a:cubicBezTo>
                  <a:pt x="3900449" y="961054"/>
                  <a:pt x="3900033" y="1037363"/>
                  <a:pt x="3881788" y="1110343"/>
                </a:cubicBezTo>
                <a:cubicBezTo>
                  <a:pt x="3877521" y="1127412"/>
                  <a:pt x="3860874" y="1141315"/>
                  <a:pt x="3844466" y="1147666"/>
                </a:cubicBezTo>
                <a:cubicBezTo>
                  <a:pt x="3762788" y="1179284"/>
                  <a:pt x="3592539" y="1222311"/>
                  <a:pt x="3592539" y="1222311"/>
                </a:cubicBezTo>
                <a:cubicBezTo>
                  <a:pt x="3536555" y="1203650"/>
                  <a:pt x="3481711" y="1181137"/>
                  <a:pt x="3424588" y="1166327"/>
                </a:cubicBezTo>
                <a:cubicBezTo>
                  <a:pt x="3397325" y="1159259"/>
                  <a:pt x="3366984" y="1166885"/>
                  <a:pt x="3340613" y="1156996"/>
                </a:cubicBezTo>
                <a:cubicBezTo>
                  <a:pt x="3315561" y="1147602"/>
                  <a:pt x="3299478" y="1121797"/>
                  <a:pt x="3275298" y="1110343"/>
                </a:cubicBezTo>
                <a:cubicBezTo>
                  <a:pt x="3180811" y="1065586"/>
                  <a:pt x="2986049" y="989045"/>
                  <a:pt x="2986049" y="989045"/>
                </a:cubicBezTo>
                <a:cubicBezTo>
                  <a:pt x="2967388" y="970384"/>
                  <a:pt x="2950009" y="950346"/>
                  <a:pt x="2930066" y="933062"/>
                </a:cubicBezTo>
                <a:cubicBezTo>
                  <a:pt x="2772747" y="796719"/>
                  <a:pt x="2894581" y="916238"/>
                  <a:pt x="2818098" y="839755"/>
                </a:cubicBezTo>
                <a:cubicBezTo>
                  <a:pt x="2805657" y="793102"/>
                  <a:pt x="2786765" y="747706"/>
                  <a:pt x="2780776" y="699796"/>
                </a:cubicBezTo>
                <a:cubicBezTo>
                  <a:pt x="2737991" y="357512"/>
                  <a:pt x="2800230" y="552892"/>
                  <a:pt x="2762115" y="438539"/>
                </a:cubicBezTo>
                <a:cubicBezTo>
                  <a:pt x="2769991" y="387342"/>
                  <a:pt x="2800353" y="161879"/>
                  <a:pt x="2827429" y="139960"/>
                </a:cubicBezTo>
                <a:cubicBezTo>
                  <a:pt x="2866408" y="108405"/>
                  <a:pt x="2926956" y="152401"/>
                  <a:pt x="2976719" y="158621"/>
                </a:cubicBezTo>
                <a:cubicBezTo>
                  <a:pt x="2986050" y="161731"/>
                  <a:pt x="3001601" y="158620"/>
                  <a:pt x="3004711" y="167951"/>
                </a:cubicBezTo>
                <a:cubicBezTo>
                  <a:pt x="3009726" y="182996"/>
                  <a:pt x="2995380" y="214604"/>
                  <a:pt x="2995380" y="21460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E5E9B7-8ED3-4B0F-AC79-AFA5C313101B}"/>
              </a:ext>
            </a:extLst>
          </p:cNvPr>
          <p:cNvSpPr txBox="1"/>
          <p:nvPr/>
        </p:nvSpPr>
        <p:spPr>
          <a:xfrm>
            <a:off x="1481476" y="5300294"/>
            <a:ext cx="292068" cy="369332"/>
          </a:xfrm>
          <a:prstGeom prst="rect">
            <a:avLst/>
          </a:prstGeom>
          <a:noFill/>
        </p:spPr>
        <p:txBody>
          <a:bodyPr wrap="none" rtlCol="0">
            <a:spAutoFit/>
          </a:bodyPr>
          <a:lstStyle/>
          <a:p>
            <a:r>
              <a:rPr lang="en-US" dirty="0">
                <a:solidFill>
                  <a:srgbClr val="FF0000"/>
                </a:solidFill>
              </a:rPr>
              <a:t>?</a:t>
            </a:r>
          </a:p>
        </p:txBody>
      </p:sp>
      <p:sp>
        <p:nvSpPr>
          <p:cNvPr id="8" name="Freeform: Shape 7">
            <a:extLst>
              <a:ext uri="{FF2B5EF4-FFF2-40B4-BE49-F238E27FC236}">
                <a16:creationId xmlns:a16="http://schemas.microsoft.com/office/drawing/2014/main" id="{4466F571-8B0D-447A-8369-449D1A1BA060}"/>
              </a:ext>
            </a:extLst>
          </p:cNvPr>
          <p:cNvSpPr/>
          <p:nvPr/>
        </p:nvSpPr>
        <p:spPr>
          <a:xfrm>
            <a:off x="3023118" y="989045"/>
            <a:ext cx="1241526" cy="896816"/>
          </a:xfrm>
          <a:custGeom>
            <a:avLst/>
            <a:gdLst>
              <a:gd name="connsiteX0" fmla="*/ 223935 w 1241526"/>
              <a:gd name="connsiteY0" fmla="*/ 242596 h 896816"/>
              <a:gd name="connsiteX1" fmla="*/ 961053 w 1241526"/>
              <a:gd name="connsiteY1" fmla="*/ 242596 h 896816"/>
              <a:gd name="connsiteX2" fmla="*/ 1175657 w 1241526"/>
              <a:gd name="connsiteY2" fmla="*/ 289249 h 896816"/>
              <a:gd name="connsiteX3" fmla="*/ 1231641 w 1241526"/>
              <a:gd name="connsiteY3" fmla="*/ 391885 h 896816"/>
              <a:gd name="connsiteX4" fmla="*/ 1222310 w 1241526"/>
              <a:gd name="connsiteY4" fmla="*/ 634481 h 896816"/>
              <a:gd name="connsiteX5" fmla="*/ 1194319 w 1241526"/>
              <a:gd name="connsiteY5" fmla="*/ 727787 h 896816"/>
              <a:gd name="connsiteX6" fmla="*/ 1184988 w 1241526"/>
              <a:gd name="connsiteY6" fmla="*/ 755779 h 896816"/>
              <a:gd name="connsiteX7" fmla="*/ 1138335 w 1241526"/>
              <a:gd name="connsiteY7" fmla="*/ 783771 h 896816"/>
              <a:gd name="connsiteX8" fmla="*/ 979715 w 1241526"/>
              <a:gd name="connsiteY8" fmla="*/ 811763 h 896816"/>
              <a:gd name="connsiteX9" fmla="*/ 559837 w 1241526"/>
              <a:gd name="connsiteY9" fmla="*/ 849085 h 896816"/>
              <a:gd name="connsiteX10" fmla="*/ 279919 w 1241526"/>
              <a:gd name="connsiteY10" fmla="*/ 811763 h 896816"/>
              <a:gd name="connsiteX11" fmla="*/ 130629 w 1241526"/>
              <a:gd name="connsiteY11" fmla="*/ 727787 h 896816"/>
              <a:gd name="connsiteX12" fmla="*/ 74645 w 1241526"/>
              <a:gd name="connsiteY12" fmla="*/ 671804 h 896816"/>
              <a:gd name="connsiteX13" fmla="*/ 0 w 1241526"/>
              <a:gd name="connsiteY13" fmla="*/ 550506 h 896816"/>
              <a:gd name="connsiteX14" fmla="*/ 18661 w 1241526"/>
              <a:gd name="connsiteY14" fmla="*/ 298579 h 896816"/>
              <a:gd name="connsiteX15" fmla="*/ 83976 w 1241526"/>
              <a:gd name="connsiteY15" fmla="*/ 270587 h 896816"/>
              <a:gd name="connsiteX16" fmla="*/ 317241 w 1241526"/>
              <a:gd name="connsiteY16" fmla="*/ 261257 h 896816"/>
              <a:gd name="connsiteX17" fmla="*/ 419878 w 1241526"/>
              <a:gd name="connsiteY17" fmla="*/ 242596 h 896816"/>
              <a:gd name="connsiteX18" fmla="*/ 811764 w 1241526"/>
              <a:gd name="connsiteY18" fmla="*/ 149290 h 896816"/>
              <a:gd name="connsiteX19" fmla="*/ 961053 w 1241526"/>
              <a:gd name="connsiteY19" fmla="*/ 102636 h 896816"/>
              <a:gd name="connsiteX20" fmla="*/ 1063690 w 1241526"/>
              <a:gd name="connsiteY20" fmla="*/ 139959 h 896816"/>
              <a:gd name="connsiteX21" fmla="*/ 1156996 w 1241526"/>
              <a:gd name="connsiteY21" fmla="*/ 214604 h 896816"/>
              <a:gd name="connsiteX22" fmla="*/ 1166327 w 1241526"/>
              <a:gd name="connsiteY22" fmla="*/ 242596 h 896816"/>
              <a:gd name="connsiteX23" fmla="*/ 1166327 w 1241526"/>
              <a:gd name="connsiteY23" fmla="*/ 718457 h 896816"/>
              <a:gd name="connsiteX24" fmla="*/ 1110343 w 1241526"/>
              <a:gd name="connsiteY24" fmla="*/ 830424 h 896816"/>
              <a:gd name="connsiteX25" fmla="*/ 1063690 w 1241526"/>
              <a:gd name="connsiteY25" fmla="*/ 886408 h 896816"/>
              <a:gd name="connsiteX26" fmla="*/ 783772 w 1241526"/>
              <a:gd name="connsiteY26" fmla="*/ 895738 h 896816"/>
              <a:gd name="connsiteX27" fmla="*/ 531845 w 1241526"/>
              <a:gd name="connsiteY27" fmla="*/ 858416 h 896816"/>
              <a:gd name="connsiteX28" fmla="*/ 475861 w 1241526"/>
              <a:gd name="connsiteY28" fmla="*/ 839755 h 896816"/>
              <a:gd name="connsiteX29" fmla="*/ 438539 w 1241526"/>
              <a:gd name="connsiteY29" fmla="*/ 830424 h 896816"/>
              <a:gd name="connsiteX30" fmla="*/ 401217 w 1241526"/>
              <a:gd name="connsiteY30" fmla="*/ 811763 h 896816"/>
              <a:gd name="connsiteX31" fmla="*/ 363894 w 1241526"/>
              <a:gd name="connsiteY31" fmla="*/ 802432 h 896816"/>
              <a:gd name="connsiteX32" fmla="*/ 233266 w 1241526"/>
              <a:gd name="connsiteY32" fmla="*/ 783771 h 896816"/>
              <a:gd name="connsiteX33" fmla="*/ 65315 w 1241526"/>
              <a:gd name="connsiteY33" fmla="*/ 671804 h 896816"/>
              <a:gd name="connsiteX34" fmla="*/ 55984 w 1241526"/>
              <a:gd name="connsiteY34" fmla="*/ 625151 h 896816"/>
              <a:gd name="connsiteX35" fmla="*/ 65315 w 1241526"/>
              <a:gd name="connsiteY35" fmla="*/ 298579 h 896816"/>
              <a:gd name="connsiteX36" fmla="*/ 233266 w 1241526"/>
              <a:gd name="connsiteY36" fmla="*/ 139959 h 896816"/>
              <a:gd name="connsiteX37" fmla="*/ 289249 w 1241526"/>
              <a:gd name="connsiteY37" fmla="*/ 111967 h 896816"/>
              <a:gd name="connsiteX38" fmla="*/ 391886 w 1241526"/>
              <a:gd name="connsiteY38" fmla="*/ 46653 h 896816"/>
              <a:gd name="connsiteX39" fmla="*/ 597159 w 1241526"/>
              <a:gd name="connsiteY39" fmla="*/ 0 h 896816"/>
              <a:gd name="connsiteX40" fmla="*/ 998376 w 1241526"/>
              <a:gd name="connsiteY40" fmla="*/ 65314 h 896816"/>
              <a:gd name="connsiteX41" fmla="*/ 1017037 w 1241526"/>
              <a:gd name="connsiteY41" fmla="*/ 102636 h 896816"/>
              <a:gd name="connsiteX42" fmla="*/ 1082351 w 1241526"/>
              <a:gd name="connsiteY42" fmla="*/ 195943 h 896816"/>
              <a:gd name="connsiteX43" fmla="*/ 1101012 w 1241526"/>
              <a:gd name="connsiteY43" fmla="*/ 261257 h 896816"/>
              <a:gd name="connsiteX44" fmla="*/ 1119674 w 1241526"/>
              <a:gd name="connsiteY44" fmla="*/ 317241 h 896816"/>
              <a:gd name="connsiteX45" fmla="*/ 1138335 w 1241526"/>
              <a:gd name="connsiteY45" fmla="*/ 634481 h 896816"/>
              <a:gd name="connsiteX46" fmla="*/ 1101012 w 1241526"/>
              <a:gd name="connsiteY46" fmla="*/ 793102 h 896816"/>
              <a:gd name="connsiteX47" fmla="*/ 905070 w 1241526"/>
              <a:gd name="connsiteY47" fmla="*/ 811763 h 896816"/>
              <a:gd name="connsiteX48" fmla="*/ 531845 w 1241526"/>
              <a:gd name="connsiteY48" fmla="*/ 802432 h 896816"/>
              <a:gd name="connsiteX49" fmla="*/ 447870 w 1241526"/>
              <a:gd name="connsiteY49" fmla="*/ 783771 h 896816"/>
              <a:gd name="connsiteX50" fmla="*/ 401217 w 1241526"/>
              <a:gd name="connsiteY50" fmla="*/ 774441 h 896816"/>
              <a:gd name="connsiteX51" fmla="*/ 354564 w 1241526"/>
              <a:gd name="connsiteY51" fmla="*/ 746449 h 896816"/>
              <a:gd name="connsiteX52" fmla="*/ 242596 w 1241526"/>
              <a:gd name="connsiteY52" fmla="*/ 737118 h 896816"/>
              <a:gd name="connsiteX53" fmla="*/ 214604 w 1241526"/>
              <a:gd name="connsiteY53" fmla="*/ 727787 h 896816"/>
              <a:gd name="connsiteX54" fmla="*/ 149290 w 1241526"/>
              <a:gd name="connsiteY54" fmla="*/ 662473 h 896816"/>
              <a:gd name="connsiteX55" fmla="*/ 130629 w 1241526"/>
              <a:gd name="connsiteY55" fmla="*/ 587828 h 896816"/>
              <a:gd name="connsiteX56" fmla="*/ 186612 w 1241526"/>
              <a:gd name="connsiteY56" fmla="*/ 401216 h 896816"/>
              <a:gd name="connsiteX57" fmla="*/ 345233 w 1241526"/>
              <a:gd name="connsiteY57" fmla="*/ 177281 h 896816"/>
              <a:gd name="connsiteX58" fmla="*/ 382555 w 1241526"/>
              <a:gd name="connsiteY58" fmla="*/ 149290 h 896816"/>
              <a:gd name="connsiteX59" fmla="*/ 485192 w 1241526"/>
              <a:gd name="connsiteY59" fmla="*/ 102636 h 896816"/>
              <a:gd name="connsiteX60" fmla="*/ 737119 w 1241526"/>
              <a:gd name="connsiteY60" fmla="*/ 55983 h 896816"/>
              <a:gd name="connsiteX61" fmla="*/ 839755 w 1241526"/>
              <a:gd name="connsiteY61" fmla="*/ 93306 h 896816"/>
              <a:gd name="connsiteX62" fmla="*/ 877078 w 1241526"/>
              <a:gd name="connsiteY62" fmla="*/ 102636 h 896816"/>
              <a:gd name="connsiteX63" fmla="*/ 970384 w 1241526"/>
              <a:gd name="connsiteY63" fmla="*/ 139959 h 896816"/>
              <a:gd name="connsiteX64" fmla="*/ 1082351 w 1241526"/>
              <a:gd name="connsiteY64" fmla="*/ 242596 h 896816"/>
              <a:gd name="connsiteX65" fmla="*/ 1101012 w 1241526"/>
              <a:gd name="connsiteY65" fmla="*/ 345232 h 896816"/>
              <a:gd name="connsiteX66" fmla="*/ 1138335 w 1241526"/>
              <a:gd name="connsiteY66" fmla="*/ 419877 h 896816"/>
              <a:gd name="connsiteX67" fmla="*/ 1156996 w 1241526"/>
              <a:gd name="connsiteY67" fmla="*/ 699796 h 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241526" h="896816">
                <a:moveTo>
                  <a:pt x="223935" y="242596"/>
                </a:moveTo>
                <a:cubicBezTo>
                  <a:pt x="473644" y="236353"/>
                  <a:pt x="711452" y="224107"/>
                  <a:pt x="961053" y="242596"/>
                </a:cubicBezTo>
                <a:cubicBezTo>
                  <a:pt x="1007990" y="246073"/>
                  <a:pt x="1118559" y="274974"/>
                  <a:pt x="1175657" y="289249"/>
                </a:cubicBezTo>
                <a:cubicBezTo>
                  <a:pt x="1194318" y="323461"/>
                  <a:pt x="1219825" y="354749"/>
                  <a:pt x="1231641" y="391885"/>
                </a:cubicBezTo>
                <a:cubicBezTo>
                  <a:pt x="1253149" y="459482"/>
                  <a:pt x="1234667" y="572695"/>
                  <a:pt x="1222310" y="634481"/>
                </a:cubicBezTo>
                <a:cubicBezTo>
                  <a:pt x="1215942" y="666322"/>
                  <a:pt x="1203868" y="696752"/>
                  <a:pt x="1194319" y="727787"/>
                </a:cubicBezTo>
                <a:cubicBezTo>
                  <a:pt x="1191427" y="737187"/>
                  <a:pt x="1191943" y="748824"/>
                  <a:pt x="1184988" y="755779"/>
                </a:cubicBezTo>
                <a:cubicBezTo>
                  <a:pt x="1172164" y="768603"/>
                  <a:pt x="1154556" y="775661"/>
                  <a:pt x="1138335" y="783771"/>
                </a:cubicBezTo>
                <a:cubicBezTo>
                  <a:pt x="1076452" y="814712"/>
                  <a:pt x="1064673" y="804683"/>
                  <a:pt x="979715" y="811763"/>
                </a:cubicBezTo>
                <a:cubicBezTo>
                  <a:pt x="819191" y="843867"/>
                  <a:pt x="781602" y="855908"/>
                  <a:pt x="559837" y="849085"/>
                </a:cubicBezTo>
                <a:cubicBezTo>
                  <a:pt x="465750" y="846190"/>
                  <a:pt x="373225" y="824204"/>
                  <a:pt x="279919" y="811763"/>
                </a:cubicBezTo>
                <a:cubicBezTo>
                  <a:pt x="230156" y="783771"/>
                  <a:pt x="171002" y="768160"/>
                  <a:pt x="130629" y="727787"/>
                </a:cubicBezTo>
                <a:cubicBezTo>
                  <a:pt x="111968" y="709126"/>
                  <a:pt x="91131" y="692412"/>
                  <a:pt x="74645" y="671804"/>
                </a:cubicBezTo>
                <a:cubicBezTo>
                  <a:pt x="32179" y="618722"/>
                  <a:pt x="24927" y="600361"/>
                  <a:pt x="0" y="550506"/>
                </a:cubicBezTo>
                <a:cubicBezTo>
                  <a:pt x="6220" y="466530"/>
                  <a:pt x="-5535" y="379233"/>
                  <a:pt x="18661" y="298579"/>
                </a:cubicBezTo>
                <a:cubicBezTo>
                  <a:pt x="25467" y="275891"/>
                  <a:pt x="60472" y="273525"/>
                  <a:pt x="83976" y="270587"/>
                </a:cubicBezTo>
                <a:cubicBezTo>
                  <a:pt x="161192" y="260935"/>
                  <a:pt x="239486" y="264367"/>
                  <a:pt x="317241" y="261257"/>
                </a:cubicBezTo>
                <a:cubicBezTo>
                  <a:pt x="351453" y="255037"/>
                  <a:pt x="385851" y="249760"/>
                  <a:pt x="419878" y="242596"/>
                </a:cubicBezTo>
                <a:cubicBezTo>
                  <a:pt x="557245" y="213677"/>
                  <a:pt x="679440" y="187707"/>
                  <a:pt x="811764" y="149290"/>
                </a:cubicBezTo>
                <a:cubicBezTo>
                  <a:pt x="861833" y="134754"/>
                  <a:pt x="911290" y="118187"/>
                  <a:pt x="961053" y="102636"/>
                </a:cubicBezTo>
                <a:cubicBezTo>
                  <a:pt x="995265" y="115077"/>
                  <a:pt x="1030751" y="124458"/>
                  <a:pt x="1063690" y="139959"/>
                </a:cubicBezTo>
                <a:cubicBezTo>
                  <a:pt x="1108159" y="160886"/>
                  <a:pt x="1124332" y="181939"/>
                  <a:pt x="1156996" y="214604"/>
                </a:cubicBezTo>
                <a:cubicBezTo>
                  <a:pt x="1160106" y="223935"/>
                  <a:pt x="1163625" y="233139"/>
                  <a:pt x="1166327" y="242596"/>
                </a:cubicBezTo>
                <a:cubicBezTo>
                  <a:pt x="1210272" y="396403"/>
                  <a:pt x="1185569" y="556276"/>
                  <a:pt x="1166327" y="718457"/>
                </a:cubicBezTo>
                <a:cubicBezTo>
                  <a:pt x="1161411" y="759894"/>
                  <a:pt x="1132102" y="794819"/>
                  <a:pt x="1110343" y="830424"/>
                </a:cubicBezTo>
                <a:cubicBezTo>
                  <a:pt x="1097676" y="851152"/>
                  <a:pt x="1087510" y="881644"/>
                  <a:pt x="1063690" y="886408"/>
                </a:cubicBezTo>
                <a:cubicBezTo>
                  <a:pt x="972145" y="904717"/>
                  <a:pt x="877078" y="892628"/>
                  <a:pt x="783772" y="895738"/>
                </a:cubicBezTo>
                <a:cubicBezTo>
                  <a:pt x="699796" y="883297"/>
                  <a:pt x="615368" y="873602"/>
                  <a:pt x="531845" y="858416"/>
                </a:cubicBezTo>
                <a:cubicBezTo>
                  <a:pt x="512492" y="854897"/>
                  <a:pt x="494702" y="845407"/>
                  <a:pt x="475861" y="839755"/>
                </a:cubicBezTo>
                <a:cubicBezTo>
                  <a:pt x="463578" y="836070"/>
                  <a:pt x="450546" y="834927"/>
                  <a:pt x="438539" y="830424"/>
                </a:cubicBezTo>
                <a:cubicBezTo>
                  <a:pt x="425516" y="825540"/>
                  <a:pt x="414240" y="816647"/>
                  <a:pt x="401217" y="811763"/>
                </a:cubicBezTo>
                <a:cubicBezTo>
                  <a:pt x="389210" y="807260"/>
                  <a:pt x="376469" y="804947"/>
                  <a:pt x="363894" y="802432"/>
                </a:cubicBezTo>
                <a:cubicBezTo>
                  <a:pt x="319064" y="793466"/>
                  <a:pt x="279116" y="789503"/>
                  <a:pt x="233266" y="783771"/>
                </a:cubicBezTo>
                <a:cubicBezTo>
                  <a:pt x="143801" y="746494"/>
                  <a:pt x="112881" y="753346"/>
                  <a:pt x="65315" y="671804"/>
                </a:cubicBezTo>
                <a:cubicBezTo>
                  <a:pt x="57324" y="658105"/>
                  <a:pt x="59094" y="640702"/>
                  <a:pt x="55984" y="625151"/>
                </a:cubicBezTo>
                <a:cubicBezTo>
                  <a:pt x="48048" y="529927"/>
                  <a:pt x="29300" y="381201"/>
                  <a:pt x="65315" y="298579"/>
                </a:cubicBezTo>
                <a:cubicBezTo>
                  <a:pt x="153280" y="96779"/>
                  <a:pt x="149030" y="177398"/>
                  <a:pt x="233266" y="139959"/>
                </a:cubicBezTo>
                <a:cubicBezTo>
                  <a:pt x="252331" y="131485"/>
                  <a:pt x="271266" y="122545"/>
                  <a:pt x="289249" y="111967"/>
                </a:cubicBezTo>
                <a:cubicBezTo>
                  <a:pt x="324202" y="91406"/>
                  <a:pt x="354697" y="62822"/>
                  <a:pt x="391886" y="46653"/>
                </a:cubicBezTo>
                <a:cubicBezTo>
                  <a:pt x="422286" y="33435"/>
                  <a:pt x="558747" y="7682"/>
                  <a:pt x="597159" y="0"/>
                </a:cubicBezTo>
                <a:cubicBezTo>
                  <a:pt x="963135" y="39564"/>
                  <a:pt x="838864" y="-14442"/>
                  <a:pt x="998376" y="65314"/>
                </a:cubicBezTo>
                <a:cubicBezTo>
                  <a:pt x="1004596" y="77755"/>
                  <a:pt x="1009881" y="90709"/>
                  <a:pt x="1017037" y="102636"/>
                </a:cubicBezTo>
                <a:cubicBezTo>
                  <a:pt x="1040013" y="140929"/>
                  <a:pt x="1056831" y="161916"/>
                  <a:pt x="1082351" y="195943"/>
                </a:cubicBezTo>
                <a:cubicBezTo>
                  <a:pt x="1088571" y="217714"/>
                  <a:pt x="1094353" y="239616"/>
                  <a:pt x="1101012" y="261257"/>
                </a:cubicBezTo>
                <a:cubicBezTo>
                  <a:pt x="1106797" y="280058"/>
                  <a:pt x="1116892" y="297768"/>
                  <a:pt x="1119674" y="317241"/>
                </a:cubicBezTo>
                <a:cubicBezTo>
                  <a:pt x="1124094" y="348183"/>
                  <a:pt x="1137742" y="623208"/>
                  <a:pt x="1138335" y="634481"/>
                </a:cubicBezTo>
                <a:cubicBezTo>
                  <a:pt x="1125894" y="687355"/>
                  <a:pt x="1144258" y="760235"/>
                  <a:pt x="1101012" y="793102"/>
                </a:cubicBezTo>
                <a:cubicBezTo>
                  <a:pt x="1048776" y="832801"/>
                  <a:pt x="970671" y="810688"/>
                  <a:pt x="905070" y="811763"/>
                </a:cubicBezTo>
                <a:lnTo>
                  <a:pt x="531845" y="802432"/>
                </a:lnTo>
                <a:lnTo>
                  <a:pt x="447870" y="783771"/>
                </a:lnTo>
                <a:cubicBezTo>
                  <a:pt x="432363" y="780448"/>
                  <a:pt x="415942" y="780331"/>
                  <a:pt x="401217" y="774441"/>
                </a:cubicBezTo>
                <a:cubicBezTo>
                  <a:pt x="384379" y="767706"/>
                  <a:pt x="372217" y="750603"/>
                  <a:pt x="354564" y="746449"/>
                </a:cubicBezTo>
                <a:cubicBezTo>
                  <a:pt x="318108" y="737871"/>
                  <a:pt x="279919" y="740228"/>
                  <a:pt x="242596" y="737118"/>
                </a:cubicBezTo>
                <a:cubicBezTo>
                  <a:pt x="233265" y="734008"/>
                  <a:pt x="222284" y="733931"/>
                  <a:pt x="214604" y="727787"/>
                </a:cubicBezTo>
                <a:cubicBezTo>
                  <a:pt x="190562" y="708553"/>
                  <a:pt x="149290" y="662473"/>
                  <a:pt x="149290" y="662473"/>
                </a:cubicBezTo>
                <a:cubicBezTo>
                  <a:pt x="143070" y="637591"/>
                  <a:pt x="129515" y="613451"/>
                  <a:pt x="130629" y="587828"/>
                </a:cubicBezTo>
                <a:cubicBezTo>
                  <a:pt x="136433" y="454347"/>
                  <a:pt x="143957" y="479418"/>
                  <a:pt x="186612" y="401216"/>
                </a:cubicBezTo>
                <a:cubicBezTo>
                  <a:pt x="253712" y="278198"/>
                  <a:pt x="176675" y="373932"/>
                  <a:pt x="345233" y="177281"/>
                </a:cubicBezTo>
                <a:cubicBezTo>
                  <a:pt x="355353" y="165474"/>
                  <a:pt x="368834" y="156608"/>
                  <a:pt x="382555" y="149290"/>
                </a:cubicBezTo>
                <a:cubicBezTo>
                  <a:pt x="415715" y="131605"/>
                  <a:pt x="450166" y="116257"/>
                  <a:pt x="485192" y="102636"/>
                </a:cubicBezTo>
                <a:cubicBezTo>
                  <a:pt x="556654" y="74845"/>
                  <a:pt x="679047" y="64694"/>
                  <a:pt x="737119" y="55983"/>
                </a:cubicBezTo>
                <a:cubicBezTo>
                  <a:pt x="771331" y="68424"/>
                  <a:pt x="805219" y="81794"/>
                  <a:pt x="839755" y="93306"/>
                </a:cubicBezTo>
                <a:cubicBezTo>
                  <a:pt x="851921" y="97361"/>
                  <a:pt x="865171" y="97873"/>
                  <a:pt x="877078" y="102636"/>
                </a:cubicBezTo>
                <a:cubicBezTo>
                  <a:pt x="989509" y="147608"/>
                  <a:pt x="885175" y="118656"/>
                  <a:pt x="970384" y="139959"/>
                </a:cubicBezTo>
                <a:cubicBezTo>
                  <a:pt x="1005120" y="164771"/>
                  <a:pt x="1064280" y="198708"/>
                  <a:pt x="1082351" y="242596"/>
                </a:cubicBezTo>
                <a:cubicBezTo>
                  <a:pt x="1095591" y="274750"/>
                  <a:pt x="1093726" y="311231"/>
                  <a:pt x="1101012" y="345232"/>
                </a:cubicBezTo>
                <a:cubicBezTo>
                  <a:pt x="1107708" y="376478"/>
                  <a:pt x="1120717" y="390514"/>
                  <a:pt x="1138335" y="419877"/>
                </a:cubicBezTo>
                <a:cubicBezTo>
                  <a:pt x="1147914" y="688084"/>
                  <a:pt x="1108699" y="603191"/>
                  <a:pt x="1156996" y="69979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5D8E65-6CD8-44C4-B02D-3A777F6132DA}"/>
              </a:ext>
            </a:extLst>
          </p:cNvPr>
          <p:cNvSpPr txBox="1"/>
          <p:nvPr/>
        </p:nvSpPr>
        <p:spPr>
          <a:xfrm>
            <a:off x="7975208" y="1221619"/>
            <a:ext cx="3575274" cy="1477328"/>
          </a:xfrm>
          <a:prstGeom prst="rect">
            <a:avLst/>
          </a:prstGeom>
          <a:noFill/>
        </p:spPr>
        <p:txBody>
          <a:bodyPr wrap="none" rtlCol="0">
            <a:spAutoFit/>
          </a:bodyPr>
          <a:lstStyle/>
          <a:p>
            <a:pPr algn="ctr"/>
            <a:r>
              <a:rPr lang="en-US" b="1" dirty="0">
                <a:solidFill>
                  <a:schemeClr val="accent1"/>
                </a:solidFill>
              </a:rPr>
              <a:t>The Vast Majority of Capital is </a:t>
            </a:r>
          </a:p>
          <a:p>
            <a:pPr algn="ctr"/>
            <a:r>
              <a:rPr lang="en-US" b="1" dirty="0">
                <a:solidFill>
                  <a:schemeClr val="accent1"/>
                </a:solidFill>
              </a:rPr>
              <a:t>Concentrated in Managing </a:t>
            </a:r>
          </a:p>
          <a:p>
            <a:pPr algn="ctr"/>
            <a:r>
              <a:rPr lang="en-US" b="1" i="1" dirty="0">
                <a:solidFill>
                  <a:schemeClr val="accent1"/>
                </a:solidFill>
              </a:rPr>
              <a:t>Exposures</a:t>
            </a:r>
          </a:p>
          <a:p>
            <a:pPr algn="ctr"/>
            <a:r>
              <a:rPr lang="en-US" b="1" dirty="0">
                <a:solidFill>
                  <a:schemeClr val="accent1"/>
                </a:solidFill>
              </a:rPr>
              <a:t>Which Make no Direct Contribution</a:t>
            </a:r>
          </a:p>
          <a:p>
            <a:pPr algn="ctr"/>
            <a:r>
              <a:rPr lang="en-US" b="1" dirty="0">
                <a:solidFill>
                  <a:schemeClr val="accent1"/>
                </a:solidFill>
              </a:rPr>
              <a:t>to the SDGs</a:t>
            </a:r>
          </a:p>
        </p:txBody>
      </p:sp>
      <p:pic>
        <p:nvPicPr>
          <p:cNvPr id="10" name="Picture 9">
            <a:extLst>
              <a:ext uri="{FF2B5EF4-FFF2-40B4-BE49-F238E27FC236}">
                <a16:creationId xmlns:a16="http://schemas.microsoft.com/office/drawing/2014/main" id="{63BE2C8D-F752-476D-99A8-7AC589CA56F9}"/>
              </a:ext>
            </a:extLst>
          </p:cNvPr>
          <p:cNvPicPr>
            <a:picLocks noChangeAspect="1"/>
          </p:cNvPicPr>
          <p:nvPr/>
        </p:nvPicPr>
        <p:blipFill>
          <a:blip r:embed="rId5"/>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328105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6399FF-EE55-4194-A8D3-6FCBAA428DE9}"/>
              </a:ext>
            </a:extLst>
          </p:cNvPr>
          <p:cNvPicPr>
            <a:picLocks noChangeAspect="1"/>
          </p:cNvPicPr>
          <p:nvPr/>
        </p:nvPicPr>
        <p:blipFill>
          <a:blip r:embed="rId3"/>
          <a:stretch>
            <a:fillRect/>
          </a:stretch>
        </p:blipFill>
        <p:spPr>
          <a:xfrm>
            <a:off x="89657" y="2058545"/>
            <a:ext cx="3877180" cy="2550777"/>
          </a:xfrm>
          <a:prstGeom prst="rect">
            <a:avLst/>
          </a:prstGeom>
        </p:spPr>
      </p:pic>
      <p:sp>
        <p:nvSpPr>
          <p:cNvPr id="2" name="TextBox 1">
            <a:extLst>
              <a:ext uri="{FF2B5EF4-FFF2-40B4-BE49-F238E27FC236}">
                <a16:creationId xmlns:a16="http://schemas.microsoft.com/office/drawing/2014/main" id="{F87DBBA0-A524-4E70-87AA-DD6997ADEBEF}"/>
              </a:ext>
            </a:extLst>
          </p:cNvPr>
          <p:cNvSpPr txBox="1"/>
          <p:nvPr/>
        </p:nvSpPr>
        <p:spPr>
          <a:xfrm>
            <a:off x="2010104" y="133421"/>
            <a:ext cx="8226676" cy="400110"/>
          </a:xfrm>
          <a:prstGeom prst="rect">
            <a:avLst/>
          </a:prstGeom>
          <a:noFill/>
        </p:spPr>
        <p:txBody>
          <a:bodyPr wrap="none" rtlCol="0">
            <a:spAutoFit/>
          </a:bodyPr>
          <a:lstStyle/>
          <a:p>
            <a:r>
              <a:rPr lang="en-US" sz="2000" b="1" dirty="0">
                <a:solidFill>
                  <a:schemeClr val="accent1"/>
                </a:solidFill>
              </a:rPr>
              <a:t>Exposures: Least Intense &amp; Further Weakened by Definition and Data Issues</a:t>
            </a:r>
          </a:p>
        </p:txBody>
      </p:sp>
      <p:pic>
        <p:nvPicPr>
          <p:cNvPr id="6" name="Picture 5">
            <a:extLst>
              <a:ext uri="{FF2B5EF4-FFF2-40B4-BE49-F238E27FC236}">
                <a16:creationId xmlns:a16="http://schemas.microsoft.com/office/drawing/2014/main" id="{198092F1-7E05-498F-B119-A4C452E44E1A}"/>
              </a:ext>
            </a:extLst>
          </p:cNvPr>
          <p:cNvPicPr>
            <a:picLocks noChangeAspect="1"/>
          </p:cNvPicPr>
          <p:nvPr/>
        </p:nvPicPr>
        <p:blipFill>
          <a:blip r:embed="rId4"/>
          <a:stretch>
            <a:fillRect/>
          </a:stretch>
        </p:blipFill>
        <p:spPr>
          <a:xfrm>
            <a:off x="5517412" y="808376"/>
            <a:ext cx="4744615" cy="3170877"/>
          </a:xfrm>
          <a:prstGeom prst="rect">
            <a:avLst/>
          </a:prstGeom>
          <a:ln>
            <a:solidFill>
              <a:srgbClr val="0070C0"/>
            </a:solidFill>
          </a:ln>
        </p:spPr>
      </p:pic>
      <p:pic>
        <p:nvPicPr>
          <p:cNvPr id="8" name="Picture 7">
            <a:extLst>
              <a:ext uri="{FF2B5EF4-FFF2-40B4-BE49-F238E27FC236}">
                <a16:creationId xmlns:a16="http://schemas.microsoft.com/office/drawing/2014/main" id="{3D92B34F-1D75-436D-9621-2CFFADEE4367}"/>
              </a:ext>
            </a:extLst>
          </p:cNvPr>
          <p:cNvPicPr>
            <a:picLocks noChangeAspect="1"/>
          </p:cNvPicPr>
          <p:nvPr/>
        </p:nvPicPr>
        <p:blipFill>
          <a:blip r:embed="rId5"/>
          <a:stretch>
            <a:fillRect/>
          </a:stretch>
        </p:blipFill>
        <p:spPr>
          <a:xfrm>
            <a:off x="5517412" y="4838326"/>
            <a:ext cx="5654530" cy="1417443"/>
          </a:xfrm>
          <a:prstGeom prst="rect">
            <a:avLst/>
          </a:prstGeom>
        </p:spPr>
      </p:pic>
      <p:pic>
        <p:nvPicPr>
          <p:cNvPr id="10" name="Picture 9">
            <a:extLst>
              <a:ext uri="{FF2B5EF4-FFF2-40B4-BE49-F238E27FC236}">
                <a16:creationId xmlns:a16="http://schemas.microsoft.com/office/drawing/2014/main" id="{A79A4DE2-B73F-446B-BDE9-C5BDCB238E62}"/>
              </a:ext>
            </a:extLst>
          </p:cNvPr>
          <p:cNvPicPr>
            <a:picLocks noChangeAspect="1"/>
          </p:cNvPicPr>
          <p:nvPr/>
        </p:nvPicPr>
        <p:blipFill>
          <a:blip r:embed="rId6"/>
          <a:stretch>
            <a:fillRect/>
          </a:stretch>
        </p:blipFill>
        <p:spPr>
          <a:xfrm>
            <a:off x="6123442" y="4332547"/>
            <a:ext cx="3696020" cy="541067"/>
          </a:xfrm>
          <a:prstGeom prst="rect">
            <a:avLst/>
          </a:prstGeom>
        </p:spPr>
      </p:pic>
      <p:sp>
        <p:nvSpPr>
          <p:cNvPr id="11" name="Rectangle 10">
            <a:extLst>
              <a:ext uri="{FF2B5EF4-FFF2-40B4-BE49-F238E27FC236}">
                <a16:creationId xmlns:a16="http://schemas.microsoft.com/office/drawing/2014/main" id="{95487D9D-2E12-43B9-A40D-997797396BB5}"/>
              </a:ext>
            </a:extLst>
          </p:cNvPr>
          <p:cNvSpPr/>
          <p:nvPr/>
        </p:nvSpPr>
        <p:spPr>
          <a:xfrm>
            <a:off x="5517412" y="4332547"/>
            <a:ext cx="5654530" cy="18443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9C66DB-6C3B-4339-A324-C3136A7A1A0F}"/>
              </a:ext>
            </a:extLst>
          </p:cNvPr>
          <p:cNvSpPr/>
          <p:nvPr/>
        </p:nvSpPr>
        <p:spPr>
          <a:xfrm>
            <a:off x="5517412" y="2864497"/>
            <a:ext cx="4302050" cy="405882"/>
          </a:xfrm>
          <a:prstGeom prst="rect">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Pentagon 3">
            <a:extLst>
              <a:ext uri="{FF2B5EF4-FFF2-40B4-BE49-F238E27FC236}">
                <a16:creationId xmlns:a16="http://schemas.microsoft.com/office/drawing/2014/main" id="{62274AA8-96EA-494A-AD96-CB4D76484196}"/>
              </a:ext>
            </a:extLst>
          </p:cNvPr>
          <p:cNvSpPr/>
          <p:nvPr/>
        </p:nvSpPr>
        <p:spPr>
          <a:xfrm>
            <a:off x="4299423" y="2687216"/>
            <a:ext cx="885403" cy="19221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8CDE650-9B52-43FC-9412-B7FB6BB802CF}"/>
              </a:ext>
            </a:extLst>
          </p:cNvPr>
          <p:cNvSpPr txBox="1"/>
          <p:nvPr/>
        </p:nvSpPr>
        <p:spPr>
          <a:xfrm>
            <a:off x="4243417" y="3140437"/>
            <a:ext cx="839755" cy="1015663"/>
          </a:xfrm>
          <a:prstGeom prst="rect">
            <a:avLst/>
          </a:prstGeom>
          <a:noFill/>
        </p:spPr>
        <p:txBody>
          <a:bodyPr wrap="square" rtlCol="0">
            <a:spAutoFit/>
          </a:bodyPr>
          <a:lstStyle/>
          <a:p>
            <a:r>
              <a:rPr lang="en-US" sz="6000" dirty="0">
                <a:solidFill>
                  <a:schemeClr val="bg2"/>
                </a:solidFill>
                <a:sym typeface="Wingdings" panose="05000000000000000000" pitchFamily="2" charset="2"/>
              </a:rPr>
              <a:t></a:t>
            </a:r>
            <a:endParaRPr lang="en-US" sz="6000" dirty="0">
              <a:solidFill>
                <a:schemeClr val="bg2"/>
              </a:solidFill>
            </a:endParaRPr>
          </a:p>
        </p:txBody>
      </p:sp>
      <p:sp>
        <p:nvSpPr>
          <p:cNvPr id="13" name="Rectangle 12">
            <a:extLst>
              <a:ext uri="{FF2B5EF4-FFF2-40B4-BE49-F238E27FC236}">
                <a16:creationId xmlns:a16="http://schemas.microsoft.com/office/drawing/2014/main" id="{6C9D7B16-2F63-490E-BC82-BB3A446B7EC4}"/>
              </a:ext>
            </a:extLst>
          </p:cNvPr>
          <p:cNvSpPr/>
          <p:nvPr/>
        </p:nvSpPr>
        <p:spPr>
          <a:xfrm>
            <a:off x="5517412" y="5176451"/>
            <a:ext cx="5548694" cy="608527"/>
          </a:xfrm>
          <a:prstGeom prst="rect">
            <a:avLst/>
          </a:prstGeom>
          <a:solidFill>
            <a:srgbClr val="C0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4991D89-20FA-4621-BEEE-2189C88591B5}"/>
              </a:ext>
            </a:extLst>
          </p:cNvPr>
          <p:cNvPicPr>
            <a:picLocks noChangeAspect="1"/>
          </p:cNvPicPr>
          <p:nvPr/>
        </p:nvPicPr>
        <p:blipFill>
          <a:blip r:embed="rId7"/>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40835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F984B-5AB4-44C6-8BCF-E7EB75588F0E}"/>
              </a:ext>
            </a:extLst>
          </p:cNvPr>
          <p:cNvSpPr txBox="1"/>
          <p:nvPr/>
        </p:nvSpPr>
        <p:spPr>
          <a:xfrm>
            <a:off x="2165565" y="2681005"/>
            <a:ext cx="7860870" cy="1692771"/>
          </a:xfrm>
          <a:prstGeom prst="rect">
            <a:avLst/>
          </a:prstGeom>
          <a:noFill/>
        </p:spPr>
        <p:txBody>
          <a:bodyPr wrap="none" rtlCol="0">
            <a:spAutoFit/>
          </a:bodyPr>
          <a:lstStyle/>
          <a:p>
            <a:pPr marL="342900" indent="-342900" algn="ctr">
              <a:buAutoNum type="arabicPeriod"/>
            </a:pPr>
            <a:r>
              <a:rPr lang="en-US" dirty="0"/>
              <a:t>Increase focus on direct contributions to the SDGs by providing greater clarity </a:t>
            </a:r>
          </a:p>
          <a:p>
            <a:pPr algn="ctr"/>
            <a:r>
              <a:rPr lang="en-US" dirty="0"/>
              <a:t>      on exactly what it is that is being managed:</a:t>
            </a:r>
          </a:p>
          <a:p>
            <a:pPr algn="ctr"/>
            <a:r>
              <a:rPr lang="en-US" dirty="0"/>
              <a:t>          </a:t>
            </a:r>
          </a:p>
          <a:p>
            <a:pPr algn="ctr"/>
            <a:r>
              <a:rPr lang="en-US" dirty="0"/>
              <a:t>     </a:t>
            </a:r>
            <a:r>
              <a:rPr lang="en-US" sz="3200" b="1" dirty="0">
                <a:solidFill>
                  <a:schemeClr val="accent1"/>
                </a:solidFill>
              </a:rPr>
              <a:t>Exposures, Risks, Outputs, Outcomes</a:t>
            </a:r>
            <a:endParaRPr lang="en-US" b="1" dirty="0">
              <a:solidFill>
                <a:schemeClr val="accent1"/>
              </a:solidFill>
            </a:endParaRPr>
          </a:p>
          <a:p>
            <a:pPr algn="ctr"/>
            <a:endParaRPr lang="en-US" dirty="0"/>
          </a:p>
        </p:txBody>
      </p:sp>
      <p:sp>
        <p:nvSpPr>
          <p:cNvPr id="3" name="TextBox 2">
            <a:extLst>
              <a:ext uri="{FF2B5EF4-FFF2-40B4-BE49-F238E27FC236}">
                <a16:creationId xmlns:a16="http://schemas.microsoft.com/office/drawing/2014/main" id="{4A3C295B-0CAD-471E-A037-48A1C0FB1BC0}"/>
              </a:ext>
            </a:extLst>
          </p:cNvPr>
          <p:cNvSpPr txBox="1"/>
          <p:nvPr/>
        </p:nvSpPr>
        <p:spPr>
          <a:xfrm>
            <a:off x="2757106" y="262174"/>
            <a:ext cx="6677789" cy="769441"/>
          </a:xfrm>
          <a:prstGeom prst="rect">
            <a:avLst/>
          </a:prstGeom>
          <a:noFill/>
        </p:spPr>
        <p:txBody>
          <a:bodyPr wrap="none" rtlCol="0">
            <a:spAutoFit/>
          </a:bodyPr>
          <a:lstStyle/>
          <a:p>
            <a:pPr algn="ctr"/>
            <a:r>
              <a:rPr lang="en-US" sz="2400" b="1" dirty="0">
                <a:solidFill>
                  <a:schemeClr val="accent1"/>
                </a:solidFill>
              </a:rPr>
              <a:t>How To Improve on This Situation?</a:t>
            </a:r>
          </a:p>
          <a:p>
            <a:pPr algn="ctr"/>
            <a:r>
              <a:rPr lang="en-US" sz="2000" b="1" dirty="0">
                <a:solidFill>
                  <a:schemeClr val="accent1"/>
                </a:solidFill>
              </a:rPr>
              <a:t>(1) Provide Greater Clarity on Exactly What is Being Managed</a:t>
            </a:r>
          </a:p>
        </p:txBody>
      </p:sp>
      <p:pic>
        <p:nvPicPr>
          <p:cNvPr id="4" name="Picture 3">
            <a:extLst>
              <a:ext uri="{FF2B5EF4-FFF2-40B4-BE49-F238E27FC236}">
                <a16:creationId xmlns:a16="http://schemas.microsoft.com/office/drawing/2014/main" id="{D37DFD1A-6BE5-4B9A-911C-4A42737315D1}"/>
              </a:ext>
            </a:extLst>
          </p:cNvPr>
          <p:cNvPicPr>
            <a:picLocks noChangeAspect="1"/>
          </p:cNvPicPr>
          <p:nvPr/>
        </p:nvPicPr>
        <p:blipFill>
          <a:blip r:embed="rId3"/>
          <a:stretch>
            <a:fillRect/>
          </a:stretch>
        </p:blipFill>
        <p:spPr>
          <a:xfrm>
            <a:off x="11176957" y="5922315"/>
            <a:ext cx="1015043" cy="935685"/>
          </a:xfrm>
          <a:prstGeom prst="rect">
            <a:avLst/>
          </a:prstGeom>
        </p:spPr>
      </p:pic>
    </p:spTree>
    <p:extLst>
      <p:ext uri="{BB962C8B-B14F-4D97-AF65-F5344CB8AC3E}">
        <p14:creationId xmlns:p14="http://schemas.microsoft.com/office/powerpoint/2010/main" val="185426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B9013A-8808-42BA-A39B-740318EF7B5B}"/>
              </a:ext>
            </a:extLst>
          </p:cNvPr>
          <p:cNvPicPr>
            <a:picLocks noChangeAspect="1"/>
          </p:cNvPicPr>
          <p:nvPr/>
        </p:nvPicPr>
        <p:blipFill>
          <a:blip r:embed="rId3"/>
          <a:stretch>
            <a:fillRect/>
          </a:stretch>
        </p:blipFill>
        <p:spPr>
          <a:xfrm>
            <a:off x="1669427" y="1457953"/>
            <a:ext cx="8853146" cy="3942093"/>
          </a:xfrm>
          <a:prstGeom prst="rect">
            <a:avLst/>
          </a:prstGeom>
        </p:spPr>
      </p:pic>
      <p:sp>
        <p:nvSpPr>
          <p:cNvPr id="3" name="TextBox 2">
            <a:extLst>
              <a:ext uri="{FF2B5EF4-FFF2-40B4-BE49-F238E27FC236}">
                <a16:creationId xmlns:a16="http://schemas.microsoft.com/office/drawing/2014/main" id="{D381B00F-F0C1-4514-B71E-434905FDEA8D}"/>
              </a:ext>
            </a:extLst>
          </p:cNvPr>
          <p:cNvSpPr txBox="1"/>
          <p:nvPr/>
        </p:nvSpPr>
        <p:spPr>
          <a:xfrm>
            <a:off x="3043048" y="106524"/>
            <a:ext cx="6105903" cy="707886"/>
          </a:xfrm>
          <a:prstGeom prst="rect">
            <a:avLst/>
          </a:prstGeom>
          <a:noFill/>
        </p:spPr>
        <p:txBody>
          <a:bodyPr wrap="none" rtlCol="0">
            <a:spAutoFit/>
          </a:bodyPr>
          <a:lstStyle/>
          <a:p>
            <a:pPr algn="ctr"/>
            <a:r>
              <a:rPr lang="en-US" sz="2000" b="1" dirty="0">
                <a:solidFill>
                  <a:schemeClr val="accent1"/>
                </a:solidFill>
              </a:rPr>
              <a:t>Greater Clarity on What is Being Managed:</a:t>
            </a:r>
          </a:p>
          <a:p>
            <a:pPr algn="ctr"/>
            <a:r>
              <a:rPr lang="en-US" sz="2000" b="1" dirty="0">
                <a:solidFill>
                  <a:schemeClr val="accent1"/>
                </a:solidFill>
              </a:rPr>
              <a:t>Analytical Framework Based on Contribution to Results </a:t>
            </a:r>
          </a:p>
        </p:txBody>
      </p:sp>
      <p:sp>
        <p:nvSpPr>
          <p:cNvPr id="4" name="TextBox 3">
            <a:extLst>
              <a:ext uri="{FF2B5EF4-FFF2-40B4-BE49-F238E27FC236}">
                <a16:creationId xmlns:a16="http://schemas.microsoft.com/office/drawing/2014/main" id="{1EFCA869-9C11-465E-BDE6-B27B5B19DE37}"/>
              </a:ext>
            </a:extLst>
          </p:cNvPr>
          <p:cNvSpPr txBox="1"/>
          <p:nvPr/>
        </p:nvSpPr>
        <p:spPr>
          <a:xfrm>
            <a:off x="1669427" y="1163949"/>
            <a:ext cx="3462871" cy="369332"/>
          </a:xfrm>
          <a:prstGeom prst="rect">
            <a:avLst/>
          </a:prstGeom>
          <a:noFill/>
        </p:spPr>
        <p:txBody>
          <a:bodyPr wrap="none" rtlCol="0">
            <a:spAutoFit/>
          </a:bodyPr>
          <a:lstStyle/>
          <a:p>
            <a:r>
              <a:rPr lang="en-US" dirty="0"/>
              <a:t>Quality Assurance (QA) Framework</a:t>
            </a:r>
          </a:p>
        </p:txBody>
      </p:sp>
      <p:pic>
        <p:nvPicPr>
          <p:cNvPr id="5" name="Picture 4">
            <a:extLst>
              <a:ext uri="{FF2B5EF4-FFF2-40B4-BE49-F238E27FC236}">
                <a16:creationId xmlns:a16="http://schemas.microsoft.com/office/drawing/2014/main" id="{332E0847-E30C-4CB7-B983-944441FE5B3A}"/>
              </a:ext>
            </a:extLst>
          </p:cNvPr>
          <p:cNvPicPr>
            <a:picLocks noChangeAspect="1"/>
          </p:cNvPicPr>
          <p:nvPr/>
        </p:nvPicPr>
        <p:blipFill>
          <a:blip r:embed="rId4"/>
          <a:stretch>
            <a:fillRect/>
          </a:stretch>
        </p:blipFill>
        <p:spPr>
          <a:xfrm>
            <a:off x="11176957" y="5922315"/>
            <a:ext cx="1015043" cy="935685"/>
          </a:xfrm>
          <a:prstGeom prst="rect">
            <a:avLst/>
          </a:prstGeom>
        </p:spPr>
      </p:pic>
      <p:sp>
        <p:nvSpPr>
          <p:cNvPr id="7" name="TextBox 6">
            <a:extLst>
              <a:ext uri="{FF2B5EF4-FFF2-40B4-BE49-F238E27FC236}">
                <a16:creationId xmlns:a16="http://schemas.microsoft.com/office/drawing/2014/main" id="{84F8F360-9830-4A50-B961-8E66029405D3}"/>
              </a:ext>
            </a:extLst>
          </p:cNvPr>
          <p:cNvSpPr txBox="1"/>
          <p:nvPr/>
        </p:nvSpPr>
        <p:spPr>
          <a:xfrm>
            <a:off x="268081" y="6390157"/>
            <a:ext cx="140134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00000"/>
                </a:solidFill>
                <a:effectLst/>
                <a:uLnTx/>
                <a:uFillTx/>
              </a:rPr>
              <a:t>© All rights reserved</a:t>
            </a:r>
          </a:p>
        </p:txBody>
      </p:sp>
    </p:spTree>
    <p:extLst>
      <p:ext uri="{BB962C8B-B14F-4D97-AF65-F5344CB8AC3E}">
        <p14:creationId xmlns:p14="http://schemas.microsoft.com/office/powerpoint/2010/main" val="363994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D1B29-65B2-49FE-9912-1DD4E4E8BEF7}"/>
              </a:ext>
            </a:extLst>
          </p:cNvPr>
          <p:cNvPicPr>
            <a:picLocks noChangeAspect="1"/>
          </p:cNvPicPr>
          <p:nvPr/>
        </p:nvPicPr>
        <p:blipFill>
          <a:blip r:embed="rId3"/>
          <a:stretch>
            <a:fillRect/>
          </a:stretch>
        </p:blipFill>
        <p:spPr>
          <a:xfrm>
            <a:off x="0" y="822899"/>
            <a:ext cx="12192000" cy="6035101"/>
          </a:xfrm>
          <a:prstGeom prst="rect">
            <a:avLst/>
          </a:prstGeom>
        </p:spPr>
      </p:pic>
      <p:pic>
        <p:nvPicPr>
          <p:cNvPr id="4" name="Picture 3">
            <a:extLst>
              <a:ext uri="{FF2B5EF4-FFF2-40B4-BE49-F238E27FC236}">
                <a16:creationId xmlns:a16="http://schemas.microsoft.com/office/drawing/2014/main" id="{4C6AFD19-E3CE-4F8D-96C0-B0C94F27B835}"/>
              </a:ext>
            </a:extLst>
          </p:cNvPr>
          <p:cNvPicPr>
            <a:picLocks noChangeAspect="1"/>
          </p:cNvPicPr>
          <p:nvPr/>
        </p:nvPicPr>
        <p:blipFill>
          <a:blip r:embed="rId4"/>
          <a:stretch>
            <a:fillRect/>
          </a:stretch>
        </p:blipFill>
        <p:spPr>
          <a:xfrm>
            <a:off x="0" y="5922315"/>
            <a:ext cx="1015043" cy="935685"/>
          </a:xfrm>
          <a:prstGeom prst="rect">
            <a:avLst/>
          </a:prstGeom>
        </p:spPr>
      </p:pic>
      <p:sp>
        <p:nvSpPr>
          <p:cNvPr id="5" name="TextBox 4">
            <a:extLst>
              <a:ext uri="{FF2B5EF4-FFF2-40B4-BE49-F238E27FC236}">
                <a16:creationId xmlns:a16="http://schemas.microsoft.com/office/drawing/2014/main" id="{CB596229-98C5-4735-850C-49156FDEF314}"/>
              </a:ext>
            </a:extLst>
          </p:cNvPr>
          <p:cNvSpPr txBox="1"/>
          <p:nvPr/>
        </p:nvSpPr>
        <p:spPr>
          <a:xfrm>
            <a:off x="3136889" y="106524"/>
            <a:ext cx="5918223" cy="707886"/>
          </a:xfrm>
          <a:prstGeom prst="rect">
            <a:avLst/>
          </a:prstGeom>
          <a:noFill/>
        </p:spPr>
        <p:txBody>
          <a:bodyPr wrap="none" rtlCol="0">
            <a:spAutoFit/>
          </a:bodyPr>
          <a:lstStyle/>
          <a:p>
            <a:pPr algn="ctr"/>
            <a:r>
              <a:rPr lang="en-US" sz="2000" b="1" dirty="0">
                <a:solidFill>
                  <a:schemeClr val="accent1"/>
                </a:solidFill>
              </a:rPr>
              <a:t>Greater Clarity on What is Being Managed:</a:t>
            </a:r>
          </a:p>
          <a:p>
            <a:pPr algn="ctr"/>
            <a:r>
              <a:rPr lang="en-US" sz="2000" b="1" dirty="0">
                <a:solidFill>
                  <a:schemeClr val="accent1"/>
                </a:solidFill>
              </a:rPr>
              <a:t>Analytic Framework Based on Contribution to Results </a:t>
            </a:r>
          </a:p>
        </p:txBody>
      </p:sp>
      <p:sp>
        <p:nvSpPr>
          <p:cNvPr id="6" name="TextBox 5">
            <a:extLst>
              <a:ext uri="{FF2B5EF4-FFF2-40B4-BE49-F238E27FC236}">
                <a16:creationId xmlns:a16="http://schemas.microsoft.com/office/drawing/2014/main" id="{147DE7DF-95D0-42F4-BEA4-50DEF16E27C0}"/>
              </a:ext>
            </a:extLst>
          </p:cNvPr>
          <p:cNvSpPr txBox="1"/>
          <p:nvPr/>
        </p:nvSpPr>
        <p:spPr>
          <a:xfrm>
            <a:off x="1161895" y="6484147"/>
            <a:ext cx="1401346"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C00000"/>
                </a:solidFill>
                <a:effectLst/>
                <a:uLnTx/>
                <a:uFillTx/>
              </a:rPr>
              <a:t>© All rights reserved</a:t>
            </a:r>
          </a:p>
        </p:txBody>
      </p:sp>
    </p:spTree>
    <p:extLst>
      <p:ext uri="{BB962C8B-B14F-4D97-AF65-F5344CB8AC3E}">
        <p14:creationId xmlns:p14="http://schemas.microsoft.com/office/powerpoint/2010/main" val="743586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2732</Words>
  <Application>Microsoft Office PowerPoint</Application>
  <PresentationFormat>Widescreen</PresentationFormat>
  <Paragraphs>298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Wilton</dc:creator>
  <cp:lastModifiedBy>David Wilton</cp:lastModifiedBy>
  <cp:revision>34</cp:revision>
  <dcterms:created xsi:type="dcterms:W3CDTF">2022-03-07T11:25:31Z</dcterms:created>
  <dcterms:modified xsi:type="dcterms:W3CDTF">2022-03-28T05:00:45Z</dcterms:modified>
</cp:coreProperties>
</file>