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9D8D-26B9-46F5-9B0D-1219D4F709A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D072-DB9C-439E-9ED8-C58BD9B73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9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9D8D-26B9-46F5-9B0D-1219D4F709A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D072-DB9C-439E-9ED8-C58BD9B73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7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9D8D-26B9-46F5-9B0D-1219D4F709A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D072-DB9C-439E-9ED8-C58BD9B73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4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9D8D-26B9-46F5-9B0D-1219D4F709A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D072-DB9C-439E-9ED8-C58BD9B73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2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9D8D-26B9-46F5-9B0D-1219D4F709A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D072-DB9C-439E-9ED8-C58BD9B73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0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9D8D-26B9-46F5-9B0D-1219D4F709A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D072-DB9C-439E-9ED8-C58BD9B73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8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9D8D-26B9-46F5-9B0D-1219D4F709A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D072-DB9C-439E-9ED8-C58BD9B73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1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9D8D-26B9-46F5-9B0D-1219D4F709A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D072-DB9C-439E-9ED8-C58BD9B73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9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9D8D-26B9-46F5-9B0D-1219D4F709A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D072-DB9C-439E-9ED8-C58BD9B73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8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9D8D-26B9-46F5-9B0D-1219D4F709A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D072-DB9C-439E-9ED8-C58BD9B73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8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9D8D-26B9-46F5-9B0D-1219D4F709A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D072-DB9C-439E-9ED8-C58BD9B73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7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A9D8D-26B9-46F5-9B0D-1219D4F709A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6D072-DB9C-439E-9ED8-C58BD9B73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6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7419" y="379563"/>
            <a:ext cx="1233577" cy="69873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GOALS</a:t>
            </a:r>
            <a:endParaRPr lang="en-US" sz="1600" dirty="0"/>
          </a:p>
        </p:txBody>
      </p:sp>
      <p:sp>
        <p:nvSpPr>
          <p:cNvPr id="3" name="Rounded Rectangle 2"/>
          <p:cNvSpPr/>
          <p:nvPr/>
        </p:nvSpPr>
        <p:spPr>
          <a:xfrm>
            <a:off x="1644770" y="379563"/>
            <a:ext cx="1233577" cy="6987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Broad Framing of Good Practice</a:t>
            </a:r>
          </a:p>
          <a:p>
            <a:pPr algn="ctr"/>
            <a:endParaRPr lang="en-US" sz="1200" dirty="0"/>
          </a:p>
        </p:txBody>
      </p:sp>
      <p:sp>
        <p:nvSpPr>
          <p:cNvPr id="4" name="Rounded Rectangle 3"/>
          <p:cNvSpPr/>
          <p:nvPr/>
        </p:nvSpPr>
        <p:spPr>
          <a:xfrm>
            <a:off x="3022121" y="379564"/>
            <a:ext cx="1256581" cy="69873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Ex-Post Measurement &amp; Reporting</a:t>
            </a:r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4422476" y="379564"/>
            <a:ext cx="1256581" cy="69873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Ex-Ante Relative Ranking of </a:t>
            </a:r>
            <a:r>
              <a:rPr lang="en-US" sz="1200" dirty="0" err="1" smtClean="0"/>
              <a:t>Impactfulness</a:t>
            </a:r>
            <a:endParaRPr lang="en-US" sz="1200" dirty="0"/>
          </a:p>
        </p:txBody>
      </p:sp>
      <p:sp>
        <p:nvSpPr>
          <p:cNvPr id="6" name="Rounded Rectangle 5"/>
          <p:cNvSpPr/>
          <p:nvPr/>
        </p:nvSpPr>
        <p:spPr>
          <a:xfrm>
            <a:off x="5822831" y="379564"/>
            <a:ext cx="1256581" cy="69873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Ex-Ante Estimate of Quantity of Impact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9" y="1293961"/>
            <a:ext cx="1195595" cy="957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770" y="1955265"/>
            <a:ext cx="1120411" cy="734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770" y="1234494"/>
            <a:ext cx="1112131" cy="564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121" y="1141895"/>
            <a:ext cx="1141805" cy="749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0175" y="2023009"/>
            <a:ext cx="1061182" cy="5988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3151" y="1913676"/>
            <a:ext cx="819743" cy="817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3762" y="1129001"/>
            <a:ext cx="894008" cy="8940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0170" y="1231563"/>
            <a:ext cx="1001902" cy="737729"/>
          </a:xfrm>
          <a:prstGeom prst="rect">
            <a:avLst/>
          </a:prstGeom>
        </p:spPr>
      </p:pic>
      <p:sp>
        <p:nvSpPr>
          <p:cNvPr id="15" name="Up Arrow 14"/>
          <p:cNvSpPr/>
          <p:nvPr/>
        </p:nvSpPr>
        <p:spPr>
          <a:xfrm>
            <a:off x="5679057" y="2903737"/>
            <a:ext cx="1722407" cy="2401508"/>
          </a:xfrm>
          <a:prstGeom prst="upArrow">
            <a:avLst>
              <a:gd name="adj1" fmla="val 77332"/>
              <a:gd name="adj2" fmla="val 2917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 smtClean="0"/>
              <a:t>Impact measured specific to goals, not to assets.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 smtClean="0"/>
              <a:t>Too resource intensive to apply to portfolio management</a:t>
            </a:r>
            <a:endParaRPr lang="en-US" sz="1100" dirty="0"/>
          </a:p>
        </p:txBody>
      </p:sp>
      <p:sp>
        <p:nvSpPr>
          <p:cNvPr id="16" name="Up Arrow 15"/>
          <p:cNvSpPr/>
          <p:nvPr/>
        </p:nvSpPr>
        <p:spPr>
          <a:xfrm>
            <a:off x="4002894" y="2785680"/>
            <a:ext cx="1854442" cy="3540098"/>
          </a:xfrm>
          <a:prstGeom prst="upArrow">
            <a:avLst>
              <a:gd name="adj1" fmla="val 77332"/>
              <a:gd name="adj2" fmla="val 2917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 smtClean="0"/>
              <a:t>Rankings not correspond to quantity of impact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 smtClean="0"/>
              <a:t>Cannot be extended to asset classes as blend quantity, asset-specific attributes like quality and ESG and mandate factors like additionality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 smtClean="0"/>
              <a:t>Blending in mandate factors limits ability to tailor strategy to individual mandates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 smtClean="0"/>
              <a:t>Labor intensive</a:t>
            </a:r>
          </a:p>
        </p:txBody>
      </p:sp>
      <p:sp>
        <p:nvSpPr>
          <p:cNvPr id="17" name="Up Arrow 16"/>
          <p:cNvSpPr/>
          <p:nvPr/>
        </p:nvSpPr>
        <p:spPr>
          <a:xfrm>
            <a:off x="3022121" y="6325778"/>
            <a:ext cx="4681268" cy="526120"/>
          </a:xfrm>
          <a:prstGeom prst="upArrow">
            <a:avLst>
              <a:gd name="adj1" fmla="val 77332"/>
              <a:gd name="adj2" fmla="val 2917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All Apply to individual assets only, not asset classes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289322" y="522986"/>
            <a:ext cx="1199889" cy="9114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Ex-Ante Asset-specific Estimate of Quantity of Impact </a:t>
            </a:r>
            <a:endParaRPr lang="en-US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138022" y="138023"/>
            <a:ext cx="7021903" cy="2765713"/>
          </a:xfrm>
          <a:prstGeom prst="round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544980" y="520972"/>
            <a:ext cx="1139292" cy="9114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Simple Entry Point for Assessing Ex-Ante  Impact Quantity</a:t>
            </a:r>
            <a:endParaRPr lang="en-US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9740041" y="518958"/>
            <a:ext cx="1033505" cy="9114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Applicable to Asset Classes for Portfolio Modeling</a:t>
            </a:r>
            <a:endParaRPr lang="en-US" sz="1200" dirty="0"/>
          </a:p>
        </p:txBody>
      </p:sp>
      <p:sp>
        <p:nvSpPr>
          <p:cNvPr id="22" name="Up Arrow 21"/>
          <p:cNvSpPr/>
          <p:nvPr/>
        </p:nvSpPr>
        <p:spPr>
          <a:xfrm>
            <a:off x="7289322" y="2899708"/>
            <a:ext cx="4569942" cy="755837"/>
          </a:xfrm>
          <a:prstGeom prst="upArrow">
            <a:avLst>
              <a:gd name="adj1" fmla="val 77332"/>
              <a:gd name="adj2" fmla="val 2917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Missing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829315" y="518957"/>
            <a:ext cx="1029948" cy="9114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Able to Map Impact Opportunity Space</a:t>
            </a:r>
            <a:endParaRPr lang="en-US" sz="1200" dirty="0"/>
          </a:p>
        </p:txBody>
      </p:sp>
      <p:sp>
        <p:nvSpPr>
          <p:cNvPr id="24" name="Rounded Rectangle 23"/>
          <p:cNvSpPr/>
          <p:nvPr/>
        </p:nvSpPr>
        <p:spPr>
          <a:xfrm>
            <a:off x="8544980" y="1529677"/>
            <a:ext cx="1139292" cy="9114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Simple Way to Tilt a Portfolio Towards Impact</a:t>
            </a:r>
            <a:endParaRPr lang="en-US" sz="1200" dirty="0"/>
          </a:p>
        </p:txBody>
      </p:sp>
      <p:sp>
        <p:nvSpPr>
          <p:cNvPr id="25" name="Rounded Rectangle 24"/>
          <p:cNvSpPr/>
          <p:nvPr/>
        </p:nvSpPr>
        <p:spPr>
          <a:xfrm>
            <a:off x="9740041" y="1526858"/>
            <a:ext cx="1089274" cy="9114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Ability to Tailor Impact Strategy to Mandate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3382410"/>
            <a:ext cx="426604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The existing ecosystem for impact investing is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ncomplete, as described by the blue boxes.</a:t>
            </a:r>
          </a:p>
          <a:p>
            <a:endParaRPr lang="en-U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The gaps are due to issues with the ex-ante 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prediction/description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of the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impactfulness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of assets.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Existing approaches to ex-ante estimation of impact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re designed in ways which (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) create barriers to fully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ncorporating impact into portfolio management and 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(ii) are laborious to calculate, to the point of inefficiency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n the context of large portfolios.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1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22202" y="1373268"/>
            <a:ext cx="1086928" cy="1276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General Theory</a:t>
            </a:r>
          </a:p>
          <a:p>
            <a:pPr algn="ctr"/>
            <a:r>
              <a:rPr lang="en-US" sz="1200" dirty="0" smtClean="0"/>
              <a:t>4 Factors</a:t>
            </a:r>
            <a:endParaRPr lang="en-US" sz="1200" dirty="0"/>
          </a:p>
        </p:txBody>
      </p:sp>
      <p:sp>
        <p:nvSpPr>
          <p:cNvPr id="3" name="Rounded Rectangle 2"/>
          <p:cNvSpPr/>
          <p:nvPr/>
        </p:nvSpPr>
        <p:spPr>
          <a:xfrm>
            <a:off x="4022202" y="2802377"/>
            <a:ext cx="1086928" cy="1276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Mandate Factors</a:t>
            </a:r>
            <a:endParaRPr lang="en-US" sz="1200" dirty="0"/>
          </a:p>
        </p:txBody>
      </p:sp>
      <p:sp>
        <p:nvSpPr>
          <p:cNvPr id="4" name="Rounded Rectangle 3"/>
          <p:cNvSpPr/>
          <p:nvPr/>
        </p:nvSpPr>
        <p:spPr>
          <a:xfrm>
            <a:off x="4082586" y="424362"/>
            <a:ext cx="2600798" cy="57797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Asset Classes</a:t>
            </a:r>
            <a:endParaRPr lang="en-US" sz="1600" dirty="0"/>
          </a:p>
        </p:txBody>
      </p:sp>
      <p:sp>
        <p:nvSpPr>
          <p:cNvPr id="5" name="Plus 4"/>
          <p:cNvSpPr/>
          <p:nvPr/>
        </p:nvSpPr>
        <p:spPr>
          <a:xfrm>
            <a:off x="4384511" y="2519144"/>
            <a:ext cx="362310" cy="414067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/>
          <p:cNvSpPr/>
          <p:nvPr/>
        </p:nvSpPr>
        <p:spPr>
          <a:xfrm>
            <a:off x="5109129" y="2615469"/>
            <a:ext cx="388189" cy="221412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96456" y="2202840"/>
            <a:ext cx="1086928" cy="1199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Portfolio Asset Allocation</a:t>
            </a:r>
            <a:endParaRPr lang="en-US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7332453" y="465826"/>
            <a:ext cx="4192437" cy="57797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Individual Assets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7424468" y="1283898"/>
            <a:ext cx="1086928" cy="1276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General Theory</a:t>
            </a:r>
          </a:p>
          <a:p>
            <a:pPr algn="ctr"/>
            <a:r>
              <a:rPr lang="en-US" sz="1200" dirty="0" smtClean="0"/>
              <a:t>4 Factors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241" y="1333173"/>
            <a:ext cx="1141805" cy="749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685" y="2168772"/>
            <a:ext cx="1061182" cy="5988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241" y="2282675"/>
            <a:ext cx="819743" cy="817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8969" y="1194977"/>
            <a:ext cx="894008" cy="8940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2977" y="1360098"/>
            <a:ext cx="1001902" cy="73772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6308" y="1120103"/>
            <a:ext cx="4321834" cy="2157935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934090" y="3414853"/>
            <a:ext cx="1086928" cy="1276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Mandate Factors</a:t>
            </a:r>
            <a:endParaRPr lang="en-US" sz="1200" dirty="0"/>
          </a:p>
        </p:txBody>
      </p:sp>
      <p:sp>
        <p:nvSpPr>
          <p:cNvPr id="18" name="Plus 17"/>
          <p:cNvSpPr/>
          <p:nvPr/>
        </p:nvSpPr>
        <p:spPr>
          <a:xfrm>
            <a:off x="9296399" y="3131620"/>
            <a:ext cx="362310" cy="414067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 18"/>
          <p:cNvSpPr/>
          <p:nvPr/>
        </p:nvSpPr>
        <p:spPr>
          <a:xfrm>
            <a:off x="9298522" y="4828378"/>
            <a:ext cx="388189" cy="221412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976009" y="5186605"/>
            <a:ext cx="1086928" cy="1199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Individual Assets Selected</a:t>
            </a:r>
            <a:endParaRPr lang="en-US" sz="1200" dirty="0"/>
          </a:p>
        </p:txBody>
      </p:sp>
      <p:sp>
        <p:nvSpPr>
          <p:cNvPr id="21" name="Right Arrow 20"/>
          <p:cNvSpPr/>
          <p:nvPr/>
        </p:nvSpPr>
        <p:spPr>
          <a:xfrm>
            <a:off x="6823494" y="1716657"/>
            <a:ext cx="379563" cy="121655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072573" y="421364"/>
            <a:ext cx="1233577" cy="69873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GOALS</a:t>
            </a:r>
            <a:endParaRPr lang="en-US" sz="1600" dirty="0"/>
          </a:p>
        </p:txBody>
      </p:sp>
      <p:sp>
        <p:nvSpPr>
          <p:cNvPr id="23" name="Rounded Rectangle 22"/>
          <p:cNvSpPr/>
          <p:nvPr/>
        </p:nvSpPr>
        <p:spPr>
          <a:xfrm>
            <a:off x="2449924" y="421364"/>
            <a:ext cx="1233577" cy="6987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Broad Framing of Good Practice</a:t>
            </a:r>
          </a:p>
          <a:p>
            <a:pPr algn="ctr"/>
            <a:endParaRPr lang="en-US" sz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573" y="1335762"/>
            <a:ext cx="1195595" cy="9575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9924" y="1997066"/>
            <a:ext cx="1120411" cy="7343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9924" y="1276295"/>
            <a:ext cx="1112131" cy="56458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07958" y="4166785"/>
            <a:ext cx="66972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Incorporating the General Theory into the existing ecosystem enables: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Simplified impact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Simple way to gate/tilt and broadly position portfolios toward more impactful assets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Assessment of asset classes &amp; incorporation of impact into portfolio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Ability to map the impact opportunity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Separation of Mandate Factors enables: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Impact strategy tailored to individual mandates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Creation of greater total impact through capture of more of the impact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Both together enable: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Mobilizing sufficient capital to price externalities</a:t>
            </a:r>
          </a:p>
        </p:txBody>
      </p:sp>
    </p:spTree>
    <p:extLst>
      <p:ext uri="{BB962C8B-B14F-4D97-AF65-F5344CB8AC3E}">
        <p14:creationId xmlns:p14="http://schemas.microsoft.com/office/powerpoint/2010/main" val="343421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318</Words>
  <Application>Microsoft Office PowerPoint</Application>
  <PresentationFormat>Widescreen</PresentationFormat>
  <Paragraphs>56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Wilton</dc:creator>
  <cp:lastModifiedBy>David Wilton</cp:lastModifiedBy>
  <cp:revision>17</cp:revision>
  <cp:lastPrinted>2019-11-18T14:27:45Z</cp:lastPrinted>
  <dcterms:created xsi:type="dcterms:W3CDTF">2019-11-16T20:40:44Z</dcterms:created>
  <dcterms:modified xsi:type="dcterms:W3CDTF">2019-11-18T18:17:15Z</dcterms:modified>
</cp:coreProperties>
</file>