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0"/>
  </p:notesMasterIdLst>
  <p:sldIdLst>
    <p:sldId id="256" r:id="rId3"/>
    <p:sldId id="296" r:id="rId4"/>
    <p:sldId id="285" r:id="rId5"/>
    <p:sldId id="258" r:id="rId6"/>
    <p:sldId id="257" r:id="rId7"/>
    <p:sldId id="272" r:id="rId8"/>
    <p:sldId id="259" r:id="rId9"/>
    <p:sldId id="267" r:id="rId10"/>
    <p:sldId id="262" r:id="rId11"/>
    <p:sldId id="261" r:id="rId12"/>
    <p:sldId id="263" r:id="rId13"/>
    <p:sldId id="264" r:id="rId14"/>
    <p:sldId id="265" r:id="rId15"/>
    <p:sldId id="270" r:id="rId16"/>
    <p:sldId id="269" r:id="rId17"/>
    <p:sldId id="297" r:id="rId18"/>
    <p:sldId id="26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39" autoAdjust="0"/>
    <p:restoredTop sz="94632"/>
  </p:normalViewPr>
  <p:slideViewPr>
    <p:cSldViewPr snapToGrid="0" snapToObjects="1">
      <p:cViewPr varScale="1">
        <p:scale>
          <a:sx n="59" d="100"/>
          <a:sy n="59" d="100"/>
        </p:scale>
        <p:origin x="92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1718B8-9146-2247-B034-855FF3D73DAE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B42026-585E-4D43-9BF1-ED65784DE8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638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29D61-9FFC-A44E-8360-E0A1C1AFC8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07B9C6-F967-4841-8E26-6BD33FF82C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3FE46-23DE-0B43-B720-4D6E50920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173AD-7B59-664D-A879-9F43070C7C48}" type="datetime1">
              <a:rPr lang="en-US" smtClean="0"/>
              <a:t>9/17/2019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319915-36F1-6E45-B7B1-B88B8DC13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September 8,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FF9C2A-D323-EA44-B25D-F066F2331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4018D-AA0B-A54B-8F1F-E6650CFDAE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121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6B2F1-0137-8940-B730-CBD8566DC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85154D-742B-5F44-83CF-16A99B7E20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34DF0-A8A8-A147-81C3-A7B1C9B4B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0C0B9-D795-B840-860C-C9FFD6170BAE}" type="datetime1">
              <a:rPr lang="en-US" smtClean="0"/>
              <a:t>9/17/2019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5DF3E-3EBC-4248-AD3B-529E5EF23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September 8,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91901-B960-C847-A94C-5082FCB78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4018D-AA0B-A54B-8F1F-E6650CFDAE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195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F66338-C273-E64D-9C79-775C63BC97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A5B6DE-35AF-3442-AADC-7E23B9D992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9870D1-5AA4-1E48-9CE7-07C538593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192D8-903F-5D4B-996A-BAC31AE8F0AC}" type="datetime1">
              <a:rPr lang="en-US" smtClean="0"/>
              <a:t>9/17/2019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AE2C89-593C-9947-8B1D-C4B30A20D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September 8,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4BF6BF-5147-2D40-9007-562711D8A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4018D-AA0B-A54B-8F1F-E6650CFDAE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239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BA0FD-97B7-4CC4-8869-A44471A4F4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2AE0A9-4787-4145-A2A0-2DB0055CE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0CEA2A-219A-43A3-AB80-B48E4709B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EEB7E-74B5-3346-B06D-A884037260BF}" type="datetime1">
              <a:rPr lang="en-US" smtClean="0"/>
              <a:t>9/17/2019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57E0D-4C80-4124-ABD9-E23CE7700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September 8,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E1333-96E0-4162-B7EE-98864500E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83DBE-D1A8-49C7-8668-9351950526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864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D9544-9746-405A-8835-AB7830504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D3F05-ABFF-416F-9893-9B3A940578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A37AAC-5F1A-48D2-B937-19561A504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BE25-77B0-E343-A7F1-90C86EFDA09C}" type="datetime1">
              <a:rPr lang="en-US" smtClean="0"/>
              <a:t>9/17/2019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1F95EB-03D8-4610-8B50-659289B63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September 8,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E91A8-F8F0-4A26-AE1A-72B8CA578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83DBE-D1A8-49C7-8668-9351950526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451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DB0E7-3A38-41ED-A16D-7F5397133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76CB5E-6AD0-44EA-9F6D-E8EBD3B8F5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1CE835-9A93-45A1-908B-B2B651442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F25D-C99A-2C4C-9C0B-C80A8CA0434E}" type="datetime1">
              <a:rPr lang="en-US" smtClean="0"/>
              <a:t>9/17/2019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268D85-561A-4D44-9E2D-01E17EBB2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September 8,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F6002E-C46E-4DD0-A511-5DCE8D66C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83DBE-D1A8-49C7-8668-9351950526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323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7FE7C-F514-4470-927D-89531708C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0F98C-4514-4A3F-9A8F-78CE41F09F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2A6F76-74A5-4EA7-A693-A0452C3C73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8DCD5A-F41D-4667-906C-F27FD55E6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BEF9A-ED5A-614A-AA00-49FA7A1AA01C}" type="datetime1">
              <a:rPr lang="en-US" smtClean="0"/>
              <a:t>9/17/2019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8C1E2F-CFBC-47FD-913B-778AACE98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September 8, 2019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1518CA-147C-4519-9CCD-683700220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83DBE-D1A8-49C7-8668-9351950526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6289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EB8EE-4ADF-40C6-996C-F0F2A78BE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5A45FF-4520-4D62-B23C-BD9CB67467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5BE0D9-1C07-4893-A03D-388DB24055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683E5C-FAD8-428E-A07E-18127ABAD3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A3CA5D-D7E5-4C37-A306-B28A5E93E5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412611-72DC-4DC6-8196-D7AD585C5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D5287-8182-9F4A-B365-B872B5B61D52}" type="datetime1">
              <a:rPr lang="en-US" smtClean="0"/>
              <a:t>9/17/2019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297057-63EC-4E08-AB25-FF57A2C7F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September 8, 2019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BD6592-E3FC-4649-ACF0-3FA1F5EC9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83DBE-D1A8-49C7-8668-9351950526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041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4F5FD-77BD-4BD7-8948-B6BC98D5D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87341D-3D73-4292-B30C-4AE5BB92B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B906E-20B1-3D4C-945B-D4088D40534A}" type="datetime1">
              <a:rPr lang="en-US" smtClean="0"/>
              <a:t>9/17/2019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B4C0EE-6797-40B6-9733-5E074C548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September 8,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1B48A2-318C-4F00-8AFD-BF05A5E79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83DBE-D1A8-49C7-8668-9351950526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399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B1555A-7776-40CF-A5F1-AE83889AA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9D95-E40A-B34A-8DAC-26B3ABECB917}" type="datetime1">
              <a:rPr lang="en-US" smtClean="0"/>
              <a:t>9/17/2019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F289A-7ADA-4D18-B173-D2041F69B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September 8, 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547FD4-CD20-49CC-A9A5-BE5195A95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83DBE-D1A8-49C7-8668-9351950526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6487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22695-499D-4A87-A1C1-DBD04E7BE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FDBCF-7FF1-469F-9A43-966271F74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45D170-C37E-4EBE-9316-85E5D17A5D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562504-C035-4547-AE1E-4B443E205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A3B5C-8F53-8745-9AFC-A81F9C008A65}" type="datetime1">
              <a:rPr lang="en-US" smtClean="0"/>
              <a:t>9/17/2019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3A9DEE-6574-4512-932C-A2A6CF587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September 8, 2019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C1F92F-FB24-4F8E-AAD3-836ACB72F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83DBE-D1A8-49C7-8668-9351950526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850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7C6EB-D1C2-2247-9D98-205A06AE7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B1183D-9B6A-E548-A1D2-1D6FF832D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955979-46C6-FE49-8BDB-24980C3E8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07AB8-7B73-E34A-810D-D27472EBC35F}" type="datetime1">
              <a:rPr lang="en-US" smtClean="0"/>
              <a:t>9/17/2019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DFF4A-975A-974E-B08C-6D57395DF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September 8,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2AB99-7673-624C-A760-4388DB068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4018D-AA0B-A54B-8F1F-E6650CFDAE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3082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CD9A5-33C3-4EBD-B3CF-7A587022B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7B1724-E972-414E-8015-F949350F93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B2F2EA-F1B0-4586-8D1C-B82E256CFE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6A34AA-C276-4021-8ABA-9D51310B2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D69C3-170F-0B45-AA80-89E047310F23}" type="datetime1">
              <a:rPr lang="en-US" smtClean="0"/>
              <a:t>9/17/2019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75F12A-5409-405A-A9A0-1F6FAAAAE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September 8, 2019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470713-CDA3-49E1-AEED-78E5405C2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83DBE-D1A8-49C7-8668-9351950526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5462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47D99-0A22-40A8-B835-2C76DF59B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9C7E60-ECA3-4435-8370-39BBA44AC6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69022C-3DBB-4F84-A2DB-8B369D6B6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986A-B3A6-2340-B878-660FB1B8B992}" type="datetime1">
              <a:rPr lang="en-US" smtClean="0"/>
              <a:t>9/17/2019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FEF62-FBFB-4B46-87B2-112BC0EE7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September 8,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814AF6-B264-4740-8A07-2333AA8AF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83DBE-D1A8-49C7-8668-9351950526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9223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3E2A89-9262-4C83-A990-3D9979DE1E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E54F71-2A8B-4BC9-9008-90F97D45B3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F67421-79C8-4DA7-B22C-C980623D7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FBE33-AEA1-284E-8350-F481D978F01B}" type="datetime1">
              <a:rPr lang="en-US" smtClean="0"/>
              <a:t>9/17/2019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A3AB08-A92E-4426-932C-75787C2C3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September 8,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5AB01E-741F-45CB-A829-1AD39ADE6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83DBE-D1A8-49C7-8668-9351950526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160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6D39D-A555-2842-A40C-715312FD3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6C1B4D-4E4A-4E4F-8663-D74BD8E222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7A2359-123F-C64A-AB98-32D725025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CFD1-1589-C44B-8CA1-221FB0EA6A14}" type="datetime1">
              <a:rPr lang="en-US" smtClean="0"/>
              <a:t>9/17/2019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DED89A-28E2-A046-A3FD-AD6A89C82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September 8,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217A09-AB46-EC41-A875-45721B47A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4018D-AA0B-A54B-8F1F-E6650CFDAE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240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A849C-BCDC-7646-864F-82605BF36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5D1C1-C5D2-DD46-9144-D4D6757802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C77DD7-C54F-FE4A-84B0-6417E0ED47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1ACC42-FF3A-EA49-94F5-28750D81A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671ED-20F7-9E43-90BA-9CD226CBCB8D}" type="datetime1">
              <a:rPr lang="en-US" smtClean="0"/>
              <a:t>9/17/2019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C81B74-989E-BB41-85AC-67AA1F451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September 8, 2019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49BD1F-40F4-C742-A456-F8D0FDE4A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4018D-AA0B-A54B-8F1F-E6650CFDAE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297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5A9B5-902D-D841-8DC3-8C772891E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701178-050E-F540-AB99-E86874396E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5EDC25-4CAD-9C4E-A041-559DE27C5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223902-C92C-8D4A-AD15-4A9CAE33DD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22B632-4682-394D-AE90-7FC03B6A01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B7EB18-CAC9-6A45-8B46-F532A2EE3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B1FEF-B673-EF49-942A-35357C811534}" type="datetime1">
              <a:rPr lang="en-US" smtClean="0"/>
              <a:t>9/17/2019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0FF860-C0BF-4C44-A991-88C928A76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September 8, 2019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D1322A-85A1-8647-807C-F14A1BB9B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4018D-AA0B-A54B-8F1F-E6650CFDAE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837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01BD5-3FAD-1F4A-96A5-6423DCCE3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829CF2-5541-9243-8867-32E25800A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C44C3-B717-CD4C-9F3D-AD8F10306112}" type="datetime1">
              <a:rPr lang="en-US" smtClean="0"/>
              <a:t>9/17/2019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9DF25F-FE49-0841-8812-8748D2919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September 8,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F73E2B-4158-B348-A888-6455322C3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4018D-AA0B-A54B-8F1F-E6650CFDAE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835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B87482-0936-3244-B5E5-6E724C533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E88D-9D01-E14B-8382-E3B2501A5667}" type="datetime1">
              <a:rPr lang="en-US" smtClean="0"/>
              <a:t>9/17/2019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B11A15-58A4-704A-8627-C3DD5DC0C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September 8, 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216E18-67B9-EF46-956E-0AD6B4B4C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4018D-AA0B-A54B-8F1F-E6650CFDAE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477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BA423-DF2A-4541-A308-797BC62BF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AC05D-A121-6E43-9F9C-E909E6D5D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110C6E-3545-4B43-A073-B05F2B3E54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605CC5-2EDC-524F-B104-3057126B2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026C-2234-FB4F-95C6-AFD5B071E27E}" type="datetime1">
              <a:rPr lang="en-US" smtClean="0"/>
              <a:t>9/17/2019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6F1E8C-2230-644A-8C6F-8EF1E2609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September 8, 2019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6FCB9-41D8-BA4B-B53A-5F0B9F43B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4018D-AA0B-A54B-8F1F-E6650CFDAE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582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291AB-3134-C047-B275-366D64E3B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A50C34-FE33-7247-A508-E242BB59E1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950A44-5966-2C4E-806B-7C1A09C808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9660E2-05FD-2744-B2D6-2C0E5A99D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1283B-6F71-EB48-B08F-7453557113E8}" type="datetime1">
              <a:rPr lang="en-US" smtClean="0"/>
              <a:t>9/17/2019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09A09-2D38-674C-9420-7ECF0E438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September 8, 2019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CCD08F-D1B5-DB41-9D98-3903F8AEB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4018D-AA0B-A54B-8F1F-E6650CFDAE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5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273382-90A9-CE4B-B2BE-12C1B326C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8F247-15A1-7748-B6A6-1CDCC93303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DD64F2-4A25-AA4E-8509-D0AB3B5604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B7730-A612-D44A-895F-07E9EA2FEBE1}" type="datetime1">
              <a:rPr lang="en-US" smtClean="0"/>
              <a:t>9/17/2019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0BB3C9-FB82-F74F-833F-6B2E498334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September 8,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C90E90-45C2-6D4E-B5A8-B9D24F2EEE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4018D-AA0B-A54B-8F1F-E6650CFDAE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120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3EBDA0-AA85-4D6E-83CD-162A9BD87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8FA3CD-0EB7-436D-8BBD-D9E533407B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802CE4-1C96-4658-9B75-502617E328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9931C-E409-D34F-A6B3-BACA1469DB6E}" type="datetime1">
              <a:rPr lang="en-US" smtClean="0"/>
              <a:t>9/17/2019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78D280-5782-4569-8438-D59E62DF85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September 8,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EF4DF0-D23C-4FA5-9452-4728A01A1A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83DBE-D1A8-49C7-8668-9351950526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610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s://img1.wsimg.com/blobby/go/ec843a51-e480-4af4-8feb-1f05bb2161b2/downloads/T1D%20Powerpoint-Juba-Aug-2019.pptx?ver=1567557743683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v-dV8y8Mps&amp;t=7s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teststripz.com/" TargetMode="External"/><Relationship Id="rId3" Type="http://schemas.openxmlformats.org/officeDocument/2006/relationships/image" Target="../media/image39.jpeg"/><Relationship Id="rId7" Type="http://schemas.openxmlformats.org/officeDocument/2006/relationships/hyperlink" Target="https://www.united.com/en/us" TargetMode="External"/><Relationship Id="rId12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fexgroup.com/river-camp.html" TargetMode="External"/><Relationship Id="rId11" Type="http://schemas.openxmlformats.org/officeDocument/2006/relationships/image" Target="../media/image42.png"/><Relationship Id="rId5" Type="http://schemas.openxmlformats.org/officeDocument/2006/relationships/hyperlink" Target="https://ifl-usa.org/" TargetMode="External"/><Relationship Id="rId10" Type="http://schemas.openxmlformats.org/officeDocument/2006/relationships/image" Target="../media/image41.png"/><Relationship Id="rId4" Type="http://schemas.openxmlformats.org/officeDocument/2006/relationships/image" Target="../media/image40.jpeg"/><Relationship Id="rId9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youtu.be/-VVRQAlrv2o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7980A-8AA5-E642-AAEF-AA883A473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7011" y="4502330"/>
            <a:ext cx="10765410" cy="1207269"/>
          </a:xfrm>
        </p:spPr>
        <p:txBody>
          <a:bodyPr>
            <a:normAutofit/>
          </a:bodyPr>
          <a:lstStyle/>
          <a:p>
            <a:br>
              <a:rPr lang="en-US" sz="2400" dirty="0"/>
            </a:br>
            <a:r>
              <a:rPr lang="en-US" sz="3200" b="1" dirty="0"/>
              <a:t>KCC trip to Juba, South Sudan</a:t>
            </a:r>
            <a:br>
              <a:rPr lang="en-US" sz="2400" dirty="0"/>
            </a:br>
            <a:r>
              <a:rPr lang="en-US" sz="2400" dirty="0"/>
              <a:t>16-22 August 2019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89536E-CBCF-A246-A1EB-AB09DB4CE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6313" y="5665510"/>
            <a:ext cx="9426806" cy="719122"/>
          </a:xfrm>
        </p:spPr>
        <p:txBody>
          <a:bodyPr>
            <a:normAutofit/>
          </a:bodyPr>
          <a:lstStyle/>
          <a:p>
            <a:r>
              <a:rPr lang="en-US" i="1" dirty="0"/>
              <a:t>Saving Lives by Never Giving Up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0FAF70B-B574-3942-AEE4-DD2AA6F82F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349" y="321733"/>
            <a:ext cx="4201585" cy="3984262"/>
          </a:xfrm>
          <a:prstGeom prst="rect">
            <a:avLst/>
          </a:prstGeom>
        </p:spPr>
      </p:pic>
      <p:cxnSp>
        <p:nvCxnSpPr>
          <p:cNvPr id="47" name="Straight Connector 42">
            <a:extLst>
              <a:ext uri="{FF2B5EF4-FFF2-40B4-BE49-F238E27FC236}">
                <a16:creationId xmlns:a16="http://schemas.microsoft.com/office/drawing/2014/main" id="{3D83F26F-C55B-4A92-9AFF-4894D14E27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253414"/>
            <a:ext cx="0" cy="212090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tree, outdoor, person, building&#10;&#10;Description automatically generated">
            <a:extLst>
              <a:ext uri="{FF2B5EF4-FFF2-40B4-BE49-F238E27FC236}">
                <a16:creationId xmlns:a16="http://schemas.microsoft.com/office/drawing/2014/main" id="{DD82D03A-46F5-FB41-A06A-74C7E94399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236859" y="-415542"/>
            <a:ext cx="3807994" cy="5458813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CDF8BD-02D0-5D4E-A753-2BEE9B5FB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prstClr val="white">
                    <a:alpha val="60000"/>
                  </a:prstClr>
                </a:solidFill>
              </a:rPr>
              <a:t>September 8, 2019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0E61FFC-AD8D-5946-8447-8817F02DB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0186" y="6438118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400" b="1" dirty="0">
                <a:solidFill>
                  <a:prstClr val="white">
                    <a:alpha val="60000"/>
                  </a:prstClr>
                </a:solidFill>
              </a:rPr>
              <a:t>KCC.T1d@gmail.com</a:t>
            </a:r>
          </a:p>
        </p:txBody>
      </p:sp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A7037E2E-8C5D-AD49-AE10-522520B1C02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3902" y="4802735"/>
            <a:ext cx="2408368" cy="17255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7EBFF7B-F13C-334F-93C6-DD8A3413893C}"/>
              </a:ext>
            </a:extLst>
          </p:cNvPr>
          <p:cNvSpPr txBox="1"/>
          <p:nvPr/>
        </p:nvSpPr>
        <p:spPr>
          <a:xfrm>
            <a:off x="69730" y="4332182"/>
            <a:ext cx="6019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David (15) is T1D, and has a chance to live because of KCC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DB5411-1D24-564B-910F-720A183EDB8C}"/>
              </a:ext>
            </a:extLst>
          </p:cNvPr>
          <p:cNvSpPr txBox="1"/>
          <p:nvPr/>
        </p:nvSpPr>
        <p:spPr>
          <a:xfrm>
            <a:off x="6172014" y="4326725"/>
            <a:ext cx="6019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Kyle (16) of KCC is T1D; injecting insulin in S. Sudan next to Nile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EB706CD-79BC-0F4E-84DC-9FE47E0E70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011" y="12984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 descr="Untitled-1">
            <a:extLst>
              <a:ext uri="{FF2B5EF4-FFF2-40B4-BE49-F238E27FC236}">
                <a16:creationId xmlns:a16="http://schemas.microsoft.com/office/drawing/2014/main" id="{77EAD2DD-6764-FB45-80F2-4FFAAA8F7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503" y="4871662"/>
            <a:ext cx="1088363" cy="99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4CCFC335-E66E-B24B-AADE-22D6A2A1FC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452" y="5749385"/>
            <a:ext cx="298369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</a:tabLst>
            </a:pPr>
            <a:r>
              <a:rPr kumimoji="0" lang="en-US" altLang="en-US" sz="105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</a:tabLst>
            </a:pPr>
            <a:r>
              <a:rPr kumimoji="0" lang="en-US" altLang="en-US" sz="105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WHITE NILE CHARITY FOUNDATION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</a:tabLst>
            </a:pP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Juba, South Sudan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1502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indoor, table, wall, floor&#10;&#10;Description automatically generated">
            <a:extLst>
              <a:ext uri="{FF2B5EF4-FFF2-40B4-BE49-F238E27FC236}">
                <a16:creationId xmlns:a16="http://schemas.microsoft.com/office/drawing/2014/main" id="{CCE1FFE2-A034-E94C-ABA8-DD4412D65C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9468E4-BDA5-F848-B5AC-1F070C0F6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Right Hon. Joseph Bol Chan; Speaker, Council of States</a:t>
            </a:r>
            <a:b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2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(similar to the Majority Leader in the U.S. Senate)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E6E462-2B61-D348-9E9A-4A2202877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September 8, 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D0039B-B34A-8440-9D3F-EAF1E5036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4018D-AA0B-A54B-8F1F-E6650CFDAE4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553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383B190-6BFB-422F-B667-06B7B25F0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C1C256-573F-844C-8960-3C1264A55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0" y="3825866"/>
            <a:ext cx="6465287" cy="151601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Training of Trainers (TOT)</a:t>
            </a:r>
            <a:b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Meeting/training of Diabetes professionals</a:t>
            </a:r>
            <a:b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200" dirty="0">
                <a:solidFill>
                  <a:srgbClr val="FFFFFF"/>
                </a:solidFill>
              </a:rPr>
              <a:t>(Scheduled to coincide with KCC visit)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5" name="Picture 14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C76244E5-7586-8541-A541-71C0532F32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2"/>
          <a:stretch/>
        </p:blipFill>
        <p:spPr>
          <a:xfrm>
            <a:off x="317635" y="299363"/>
            <a:ext cx="4160452" cy="3049204"/>
          </a:xfrm>
          <a:prstGeom prst="rect">
            <a:avLst/>
          </a:prstGeom>
        </p:spPr>
      </p:pic>
      <p:pic>
        <p:nvPicPr>
          <p:cNvPr id="7" name="Content Placeholder 6" descr="A picture containing indoor, table&#10;&#10;Description automatically generated">
            <a:extLst>
              <a:ext uri="{FF2B5EF4-FFF2-40B4-BE49-F238E27FC236}">
                <a16:creationId xmlns:a16="http://schemas.microsoft.com/office/drawing/2014/main" id="{689D5C5F-DAC7-1B45-8E2A-C821A52850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4296" y="299363"/>
            <a:ext cx="7217085" cy="3008188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D28E597-4AF8-4D69-A9AB-A1EDC6156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group of people sitting at a table in a room&#10;&#10;Description automatically generated">
            <a:extLst>
              <a:ext uri="{FF2B5EF4-FFF2-40B4-BE49-F238E27FC236}">
                <a16:creationId xmlns:a16="http://schemas.microsoft.com/office/drawing/2014/main" id="{A47CDD68-D4A7-794E-AE48-F850EB2A48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"/>
          <a:stretch/>
        </p:blipFill>
        <p:spPr>
          <a:xfrm>
            <a:off x="317635" y="3509433"/>
            <a:ext cx="4160452" cy="3026833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AE3342-496E-BF44-9419-2872A8772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55567"/>
            <a:ext cx="4114800" cy="365125"/>
          </a:xfrm>
        </p:spPr>
        <p:txBody>
          <a:bodyPr/>
          <a:lstStyle/>
          <a:p>
            <a:r>
              <a:rPr lang="en-US" dirty="0"/>
              <a:t>September 8, 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ADEE70-A4E2-004D-8F0D-D7623468F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4018D-AA0B-A54B-8F1F-E6650CFDAE4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64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BDA00D-05F9-EB43-8A2E-4E7017D99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ToT Attendees</a:t>
            </a:r>
            <a:b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(Focused on </a:t>
            </a:r>
            <a:r>
              <a:rPr lang="en-US" sz="3200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learning)</a:t>
            </a:r>
            <a:endParaRPr lang="en-US" sz="4800" u="sng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3" name="Picture 12" descr="A group of people in a room&#10;&#10;Description automatically generated">
            <a:extLst>
              <a:ext uri="{FF2B5EF4-FFF2-40B4-BE49-F238E27FC236}">
                <a16:creationId xmlns:a16="http://schemas.microsoft.com/office/drawing/2014/main" id="{67350B84-10F6-0242-8F6B-877CF519C9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" b="-4"/>
          <a:stretch/>
        </p:blipFill>
        <p:spPr>
          <a:xfrm>
            <a:off x="317635" y="321733"/>
            <a:ext cx="4151681" cy="3026834"/>
          </a:xfrm>
          <a:prstGeom prst="rect">
            <a:avLst/>
          </a:prstGeom>
        </p:spPr>
      </p:pic>
      <p:pic>
        <p:nvPicPr>
          <p:cNvPr id="7" name="Picture 6" descr="A person sitting at a table&#10;&#10;Description automatically generated">
            <a:extLst>
              <a:ext uri="{FF2B5EF4-FFF2-40B4-BE49-F238E27FC236}">
                <a16:creationId xmlns:a16="http://schemas.microsoft.com/office/drawing/2014/main" id="{1D0A2F81-3F06-9D46-B682-F0112C81F5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8955" y="321733"/>
            <a:ext cx="3539976" cy="2985818"/>
          </a:xfrm>
          <a:prstGeom prst="rect">
            <a:avLst/>
          </a:prstGeom>
        </p:spPr>
      </p:pic>
      <p:pic>
        <p:nvPicPr>
          <p:cNvPr id="9" name="Picture 8" descr="A person sitting on a table&#10;&#10;Description automatically generated">
            <a:extLst>
              <a:ext uri="{FF2B5EF4-FFF2-40B4-BE49-F238E27FC236}">
                <a16:creationId xmlns:a16="http://schemas.microsoft.com/office/drawing/2014/main" id="{49EF449C-4DE8-FF43-91DE-716E807D31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48570" y="321734"/>
            <a:ext cx="3535590" cy="2985818"/>
          </a:xfrm>
          <a:prstGeom prst="rect">
            <a:avLst/>
          </a:prstGeom>
        </p:spPr>
      </p:pic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070F4F-8591-164D-A566-23EB1BB7D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49579" y="6536267"/>
            <a:ext cx="4892842" cy="3069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September 8, 2019</a:t>
            </a:r>
          </a:p>
        </p:txBody>
      </p:sp>
      <p:pic>
        <p:nvPicPr>
          <p:cNvPr id="19" name="Picture 18" descr="A group of people sitting at a table in a room&#10;&#10;Description automatically generated">
            <a:extLst>
              <a:ext uri="{FF2B5EF4-FFF2-40B4-BE49-F238E27FC236}">
                <a16:creationId xmlns:a16="http://schemas.microsoft.com/office/drawing/2014/main" id="{0D9E9C6B-3400-D749-B40F-181BB715C2E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"/>
          <a:stretch/>
        </p:blipFill>
        <p:spPr>
          <a:xfrm>
            <a:off x="317635" y="3509433"/>
            <a:ext cx="4160452" cy="302683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7EFF78-EB15-EC4D-AF8E-1CD4A13C5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7372" y="6536267"/>
            <a:ext cx="2743200" cy="3069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F34018D-AA0B-A54B-8F1F-E6650CFDAE46}" type="slidenum">
              <a:rPr lang="en-US"/>
              <a:pPr>
                <a:spcAft>
                  <a:spcPts val="600"/>
                </a:spcAft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309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4E1AA-762A-134C-8CBE-0C0BD9961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en-US" dirty="0"/>
              <a:t>ToT Keynote Presentation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85A1AE5-2FCF-453D-B075-1C3913777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latin typeface="+mj-lt"/>
                <a:ea typeface="+mj-ea"/>
                <a:cs typeface="+mj-cs"/>
              </a:rPr>
              <a:t>Kyle presented at ToT conference.</a:t>
            </a:r>
          </a:p>
          <a:p>
            <a:r>
              <a:rPr lang="en-US" sz="2400" dirty="0">
                <a:latin typeface="+mj-lt"/>
                <a:ea typeface="+mj-ea"/>
                <a:cs typeface="+mj-cs"/>
              </a:rPr>
              <a:t>Discussed causes of diabetes and importance of early diagnosis.</a:t>
            </a:r>
          </a:p>
          <a:p>
            <a:r>
              <a:rPr lang="en-US" sz="2400" dirty="0">
                <a:latin typeface="+mj-lt"/>
                <a:ea typeface="+mj-ea"/>
                <a:cs typeface="+mj-cs"/>
              </a:rPr>
              <a:t>Provided summary of KCC.</a:t>
            </a:r>
          </a:p>
          <a:p>
            <a:r>
              <a:rPr lang="en-US" sz="2400" dirty="0">
                <a:latin typeface="+mj-lt"/>
                <a:ea typeface="+mj-ea"/>
                <a:cs typeface="+mj-cs"/>
              </a:rPr>
              <a:t>Very well received by all attendees.</a:t>
            </a:r>
          </a:p>
          <a:p>
            <a:pPr marL="0" indent="0">
              <a:buNone/>
            </a:pPr>
            <a:endParaRPr lang="en-US" sz="1800" dirty="0">
              <a:hlinkClick r:id="rId2"/>
            </a:endParaRPr>
          </a:p>
          <a:p>
            <a:pPr marL="0" indent="0">
              <a:buNone/>
            </a:pPr>
            <a:r>
              <a:rPr lang="en-US" sz="1800" dirty="0">
                <a:hlinkClick r:id="rId2"/>
              </a:rPr>
              <a:t>Click here for powerpoint of ToT presentation. Must be in Presentation Mode.</a:t>
            </a:r>
            <a:endParaRPr lang="en-US" sz="1800" dirty="0"/>
          </a:p>
        </p:txBody>
      </p:sp>
      <p:pic>
        <p:nvPicPr>
          <p:cNvPr id="5" name="Content Placeholder 4" descr="A picture containing indoor, wall, person, man&#10;&#10;Description automatically generated">
            <a:extLst>
              <a:ext uri="{FF2B5EF4-FFF2-40B4-BE49-F238E27FC236}">
                <a16:creationId xmlns:a16="http://schemas.microsoft.com/office/drawing/2014/main" id="{536DE805-252F-3341-8A5C-C48BC0C717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 rot="5400000">
            <a:off x="4986528" y="-347472"/>
            <a:ext cx="6858000" cy="7552944"/>
          </a:xfrm>
          <a:prstGeom prst="rect">
            <a:avLst/>
          </a:prstGeom>
          <a:effectLst/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510792-FBE2-5847-A6DB-87D1F0C43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September 8, 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6D0E5B-C65B-B344-B823-CFC9CC782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4018D-AA0B-A54B-8F1F-E6650CFDAE4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651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261224" y="4577975"/>
            <a:ext cx="7539349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12CEDE-49B5-3642-AF16-8AA40F611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468" y="4741948"/>
            <a:ext cx="6829520" cy="8620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Meeting and interacting with local people is, was and will always be the key to success!!</a:t>
            </a:r>
          </a:p>
        </p:txBody>
      </p:sp>
      <p:pic>
        <p:nvPicPr>
          <p:cNvPr id="7" name="Picture 6" descr="A person standing in a parking lot&#10;&#10;Description automatically generated">
            <a:extLst>
              <a:ext uri="{FF2B5EF4-FFF2-40B4-BE49-F238E27FC236}">
                <a16:creationId xmlns:a16="http://schemas.microsoft.com/office/drawing/2014/main" id="{41851548-7CE5-A74D-A207-30A8DA7124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636" y="321734"/>
            <a:ext cx="3797570" cy="2010551"/>
          </a:xfrm>
          <a:prstGeom prst="rect">
            <a:avLst/>
          </a:prstGeom>
        </p:spPr>
      </p:pic>
      <p:pic>
        <p:nvPicPr>
          <p:cNvPr id="8" name="Picture 7" descr="A person standing posing for the camera&#10;&#10;Description automatically generated">
            <a:extLst>
              <a:ext uri="{FF2B5EF4-FFF2-40B4-BE49-F238E27FC236}">
                <a16:creationId xmlns:a16="http://schemas.microsoft.com/office/drawing/2014/main" id="{64630788-CA74-5445-8C96-BA115F2E3A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4202549" y="321732"/>
            <a:ext cx="3793472" cy="4111323"/>
          </a:xfrm>
          <a:prstGeom prst="rect">
            <a:avLst/>
          </a:prstGeom>
        </p:spPr>
      </p:pic>
      <p:pic>
        <p:nvPicPr>
          <p:cNvPr id="20" name="Picture 19" descr="A large room&#10;&#10;Description automatically generated">
            <a:extLst>
              <a:ext uri="{FF2B5EF4-FFF2-40B4-BE49-F238E27FC236}">
                <a16:creationId xmlns:a16="http://schemas.microsoft.com/office/drawing/2014/main" id="{100F0E5E-3FC9-CF4F-8738-E55F81BC8D4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979892" y="-571983"/>
            <a:ext cx="2010552" cy="3797984"/>
          </a:xfrm>
          <a:prstGeom prst="rect">
            <a:avLst/>
          </a:prstGeom>
        </p:spPr>
      </p:pic>
      <p:pic>
        <p:nvPicPr>
          <p:cNvPr id="9" name="Picture 8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A93CD0FF-B46E-0D42-944F-390716CC5AD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634" y="2422097"/>
            <a:ext cx="3794760" cy="2013804"/>
          </a:xfrm>
          <a:prstGeom prst="rect">
            <a:avLst/>
          </a:prstGeom>
        </p:spPr>
      </p:pic>
      <p:pic>
        <p:nvPicPr>
          <p:cNvPr id="5" name="Content Placeholder 4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5A42D143-5EC9-3540-B3C6-7F2D4E6F68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2952" y="2431705"/>
            <a:ext cx="3797983" cy="2000947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19934" y="5694097"/>
            <a:ext cx="54864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3F73F1-0013-3A41-8EFF-1438A2006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49579" y="6536267"/>
            <a:ext cx="4892842" cy="3069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September 8, 2019</a:t>
            </a:r>
          </a:p>
        </p:txBody>
      </p:sp>
      <p:pic>
        <p:nvPicPr>
          <p:cNvPr id="22" name="Picture 21" descr="A person standing in front of a car&#10;&#10;Description automatically generated">
            <a:extLst>
              <a:ext uri="{FF2B5EF4-FFF2-40B4-BE49-F238E27FC236}">
                <a16:creationId xmlns:a16="http://schemas.microsoft.com/office/drawing/2014/main" id="{604D4036-949F-1F46-B6CD-3971C93AC98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634" y="4525716"/>
            <a:ext cx="3794760" cy="201055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5DD938-B148-954C-A506-EFF7FE722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7372" y="6536267"/>
            <a:ext cx="2743200" cy="3069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F34018D-AA0B-A54B-8F1F-E6650CFDAE46}" type="slidenum"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pPr>
                <a:spcAft>
                  <a:spcPts val="600"/>
                </a:spcAft>
              </a:pPr>
              <a:t>14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088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person standing in front of a curtain&#10;&#10;Description automatically generated">
            <a:extLst>
              <a:ext uri="{FF2B5EF4-FFF2-40B4-BE49-F238E27FC236}">
                <a16:creationId xmlns:a16="http://schemas.microsoft.com/office/drawing/2014/main" id="{F66D264E-2250-4643-8D2D-DB466E23C2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43892B-9AC4-6D43-90E6-71367E2E2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5317240"/>
            <a:ext cx="12192000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Amazing Energy and Love from Ms. “Mama” Joyce Guo, Director of Diabetes Clinics in Malakia and Gurei, South Sudan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D0824B-6AE9-554B-A78F-100D0B5CD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September 8, 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C43DD6-E894-5844-9C8D-BF2709834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4018D-AA0B-A54B-8F1F-E6650CFDAE4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237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8" descr="A picture containing tree, outdoor&#10;&#10;Description automatically generated">
            <a:extLst>
              <a:ext uri="{FF2B5EF4-FFF2-40B4-BE49-F238E27FC236}">
                <a16:creationId xmlns:a16="http://schemas.microsoft.com/office/drawing/2014/main" id="{1C80442D-132A-4D4E-A142-59BBFAFE36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667000" y="-2655711"/>
            <a:ext cx="6858000" cy="12192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3D0F0B-0D67-3D4E-8495-FC011497A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September 8,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6CAD80-876E-F34D-97C3-893EA2A33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F34018D-AA0B-A54B-8F1F-E6650CFDAE46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CDCB997-0E42-5740-80C2-03E29E66578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9197" y="136525"/>
            <a:ext cx="11682278" cy="1292225"/>
          </a:xfrm>
          <a:solidFill>
            <a:schemeClr val="bg1">
              <a:alpha val="64000"/>
            </a:schemeClr>
          </a:solidFill>
        </p:spPr>
        <p:txBody>
          <a:bodyPr anchor="ctr"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3400" dirty="0"/>
              <a:t>Dr. Constantine (“Costa”) Jervase Yak is my hero in South Sudan</a:t>
            </a:r>
          </a:p>
          <a:p>
            <a:pPr marL="0" indent="0" algn="ctr">
              <a:buNone/>
            </a:pPr>
            <a:r>
              <a:rPr lang="en-US" sz="2000" dirty="0"/>
              <a:t>(Member of National Council; Vice President of White Nile Charity Foundation)</a:t>
            </a:r>
          </a:p>
          <a:p>
            <a:pPr marL="0" indent="0" algn="ctr">
              <a:buNone/>
            </a:pPr>
            <a:endParaRPr lang="en-US" sz="2000" dirty="0"/>
          </a:p>
          <a:p>
            <a:pPr marL="457200" lvl="1" indent="0" algn="ctr">
              <a:buNone/>
            </a:pPr>
            <a:r>
              <a:rPr lang="en-US" sz="2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for conversation between Kyle and Dr. Jervase. Must be in Presentation Mode.</a:t>
            </a:r>
            <a:endParaRPr lang="en-US" sz="2000" dirty="0"/>
          </a:p>
        </p:txBody>
      </p:sp>
      <p:pic>
        <p:nvPicPr>
          <p:cNvPr id="8" name="Picture 1" descr="Untitled-1">
            <a:extLst>
              <a:ext uri="{FF2B5EF4-FFF2-40B4-BE49-F238E27FC236}">
                <a16:creationId xmlns:a16="http://schemas.microsoft.com/office/drawing/2014/main" id="{8D755CAC-3B22-A24F-8F54-035C738DA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323" y="292518"/>
            <a:ext cx="781093" cy="71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9880C2D8-C9D3-D44F-A927-C9D84BE5FC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43" y="911139"/>
            <a:ext cx="1635345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</a:tabLst>
            </a:pPr>
            <a:r>
              <a:rPr kumimoji="0" lang="en-US" altLang="en-US" sz="105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</a:tabLst>
            </a:pPr>
            <a:r>
              <a:rPr kumimoji="0" lang="en-US" altLang="en-US" sz="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WHITE NILE CHARITY FOUNDATION</a:t>
            </a:r>
            <a:endParaRPr kumimoji="0" lang="en-US" altLang="en-US" sz="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</a:tabLst>
            </a:pPr>
            <a: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Juba, South Sudan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471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7F6D7-1FCA-844D-9A3C-D9CCF960C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2607" y="134373"/>
            <a:ext cx="7842316" cy="1411115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3600" kern="12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KCC’s Generous and Gracious </a:t>
            </a:r>
            <a:r>
              <a:rPr lang="en-US" sz="3600" dirty="0">
                <a:solidFill>
                  <a:srgbClr val="FFFF00"/>
                </a:solidFill>
              </a:rPr>
              <a:t>S</a:t>
            </a:r>
            <a:r>
              <a:rPr lang="en-US" sz="3600" kern="12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upporters</a:t>
            </a:r>
            <a:br>
              <a:rPr lang="en-US" sz="3200" kern="1200" dirty="0">
                <a:latin typeface="+mj-lt"/>
                <a:ea typeface="+mj-ea"/>
                <a:cs typeface="+mj-cs"/>
              </a:rPr>
            </a:br>
            <a:endParaRPr lang="en-US" sz="32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27" name="Freeform: Shape 21">
            <a:extLst>
              <a:ext uri="{FF2B5EF4-FFF2-40B4-BE49-F238E27FC236}">
                <a16:creationId xmlns:a16="http://schemas.microsoft.com/office/drawing/2014/main" id="{2EEE8F11-3582-44B7-9869-F2D26D7DD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133221" cy="3548529"/>
          </a:xfrm>
          <a:custGeom>
            <a:avLst/>
            <a:gdLst>
              <a:gd name="connsiteX0" fmla="*/ 0 w 4133221"/>
              <a:gd name="connsiteY0" fmla="*/ 0 h 3548529"/>
              <a:gd name="connsiteX1" fmla="*/ 3798429 w 4133221"/>
              <a:gd name="connsiteY1" fmla="*/ 0 h 3548529"/>
              <a:gd name="connsiteX2" fmla="*/ 3850140 w 4133221"/>
              <a:gd name="connsiteY2" fmla="*/ 85119 h 3548529"/>
              <a:gd name="connsiteX3" fmla="*/ 4133221 w 4133221"/>
              <a:gd name="connsiteY3" fmla="*/ 1203093 h 3548529"/>
              <a:gd name="connsiteX4" fmla="*/ 1787785 w 4133221"/>
              <a:gd name="connsiteY4" fmla="*/ 3548529 h 3548529"/>
              <a:gd name="connsiteX5" fmla="*/ 129311 w 4133221"/>
              <a:gd name="connsiteY5" fmla="*/ 2861567 h 3548529"/>
              <a:gd name="connsiteX6" fmla="*/ 0 w 4133221"/>
              <a:gd name="connsiteY6" fmla="*/ 2719289 h 354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221" h="3548529">
                <a:moveTo>
                  <a:pt x="0" y="0"/>
                </a:moveTo>
                <a:lnTo>
                  <a:pt x="3798429" y="0"/>
                </a:lnTo>
                <a:lnTo>
                  <a:pt x="3850140" y="85119"/>
                </a:lnTo>
                <a:cubicBezTo>
                  <a:pt x="4030674" y="417451"/>
                  <a:pt x="4133221" y="798296"/>
                  <a:pt x="4133221" y="1203093"/>
                </a:cubicBezTo>
                <a:cubicBezTo>
                  <a:pt x="4133221" y="2498442"/>
                  <a:pt x="3083134" y="3548529"/>
                  <a:pt x="1787785" y="3548529"/>
                </a:cubicBezTo>
                <a:cubicBezTo>
                  <a:pt x="1140111" y="3548529"/>
                  <a:pt x="553752" y="3286007"/>
                  <a:pt x="129311" y="2861567"/>
                </a:cubicBezTo>
                <a:lnTo>
                  <a:pt x="0" y="271928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: Shape 23">
            <a:extLst>
              <a:ext uri="{FF2B5EF4-FFF2-40B4-BE49-F238E27FC236}">
                <a16:creationId xmlns:a16="http://schemas.microsoft.com/office/drawing/2014/main" id="{2141F1CC-6A53-4BCF-9127-AABB52E24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1" y="3842187"/>
            <a:ext cx="3321156" cy="3015812"/>
          </a:xfrm>
          <a:custGeom>
            <a:avLst/>
            <a:gdLst>
              <a:gd name="connsiteX0" fmla="*/ 1359768 w 3321156"/>
              <a:gd name="connsiteY0" fmla="*/ 0 h 3015812"/>
              <a:gd name="connsiteX1" fmla="*/ 3321156 w 3321156"/>
              <a:gd name="connsiteY1" fmla="*/ 1961388 h 3015812"/>
              <a:gd name="connsiteX2" fmla="*/ 3084427 w 3321156"/>
              <a:gd name="connsiteY2" fmla="*/ 2896302 h 3015812"/>
              <a:gd name="connsiteX3" fmla="*/ 3011823 w 3321156"/>
              <a:gd name="connsiteY3" fmla="*/ 3015812 h 3015812"/>
              <a:gd name="connsiteX4" fmla="*/ 0 w 3321156"/>
              <a:gd name="connsiteY4" fmla="*/ 3015812 h 3015812"/>
              <a:gd name="connsiteX5" fmla="*/ 0 w 3321156"/>
              <a:gd name="connsiteY5" fmla="*/ 549808 h 3015812"/>
              <a:gd name="connsiteX6" fmla="*/ 112143 w 3321156"/>
              <a:gd name="connsiteY6" fmla="*/ 447886 h 3015812"/>
              <a:gd name="connsiteX7" fmla="*/ 1359768 w 3321156"/>
              <a:gd name="connsiteY7" fmla="*/ 0 h 301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1156" h="3015812">
                <a:moveTo>
                  <a:pt x="1359768" y="0"/>
                </a:moveTo>
                <a:cubicBezTo>
                  <a:pt x="2443013" y="0"/>
                  <a:pt x="3321156" y="878143"/>
                  <a:pt x="3321156" y="1961388"/>
                </a:cubicBezTo>
                <a:cubicBezTo>
                  <a:pt x="3321156" y="2299902"/>
                  <a:pt x="3235400" y="2618387"/>
                  <a:pt x="3084427" y="2896302"/>
                </a:cubicBezTo>
                <a:lnTo>
                  <a:pt x="3011823" y="3015812"/>
                </a:lnTo>
                <a:lnTo>
                  <a:pt x="0" y="3015812"/>
                </a:lnTo>
                <a:lnTo>
                  <a:pt x="0" y="549808"/>
                </a:lnTo>
                <a:lnTo>
                  <a:pt x="112143" y="447886"/>
                </a:lnTo>
                <a:cubicBezTo>
                  <a:pt x="451187" y="168082"/>
                  <a:pt x="885848" y="0"/>
                  <a:pt x="135976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61B2B49-7142-4CA8-A929-4671548E6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4530" y="2496668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397D7920-9E03-364B-98FF-1EDEB10BE1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" b="-4"/>
          <a:stretch/>
        </p:blipFill>
        <p:spPr>
          <a:xfrm>
            <a:off x="3559122" y="2661260"/>
            <a:ext cx="2788920" cy="2788920"/>
          </a:xfrm>
          <a:custGeom>
            <a:avLst/>
            <a:gdLst>
              <a:gd name="connsiteX0" fmla="*/ 1440180 w 2880360"/>
              <a:gd name="connsiteY0" fmla="*/ 0 h 2880360"/>
              <a:gd name="connsiteX1" fmla="*/ 2880360 w 2880360"/>
              <a:gd name="connsiteY1" fmla="*/ 1440180 h 2880360"/>
              <a:gd name="connsiteX2" fmla="*/ 1440180 w 2880360"/>
              <a:gd name="connsiteY2" fmla="*/ 2880360 h 2880360"/>
              <a:gd name="connsiteX3" fmla="*/ 0 w 2880360"/>
              <a:gd name="connsiteY3" fmla="*/ 1440180 h 2880360"/>
              <a:gd name="connsiteX4" fmla="*/ 1440180 w 2880360"/>
              <a:gd name="connsiteY4" fmla="*/ 0 h 288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9" name="Picture 8" descr="Mark Davis; Manager of Afex Camp">
            <a:extLst>
              <a:ext uri="{FF2B5EF4-FFF2-40B4-BE49-F238E27FC236}">
                <a16:creationId xmlns:a16="http://schemas.microsoft.com/office/drawing/2014/main" id="{F0E47BD7-C33F-B64D-8E15-A25BB026D0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3967953" cy="3383270"/>
          </a:xfrm>
          <a:custGeom>
            <a:avLst/>
            <a:gdLst>
              <a:gd name="connsiteX0" fmla="*/ 0 w 3967973"/>
              <a:gd name="connsiteY0" fmla="*/ 0 h 3383280"/>
              <a:gd name="connsiteX1" fmla="*/ 3605273 w 3967973"/>
              <a:gd name="connsiteY1" fmla="*/ 0 h 3383280"/>
              <a:gd name="connsiteX2" fmla="*/ 3704836 w 3967973"/>
              <a:gd name="connsiteY2" fmla="*/ 163887 h 3383280"/>
              <a:gd name="connsiteX3" fmla="*/ 3967973 w 3967973"/>
              <a:gd name="connsiteY3" fmla="*/ 1203093 h 3383280"/>
              <a:gd name="connsiteX4" fmla="*/ 1787786 w 3967973"/>
              <a:gd name="connsiteY4" fmla="*/ 3383280 h 3383280"/>
              <a:gd name="connsiteX5" fmla="*/ 105448 w 3967973"/>
              <a:gd name="connsiteY5" fmla="*/ 2589894 h 3383280"/>
              <a:gd name="connsiteX6" fmla="*/ 0 w 3967973"/>
              <a:gd name="connsiteY6" fmla="*/ 2448881 h 338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</p:spPr>
      </p:pic>
      <p:pic>
        <p:nvPicPr>
          <p:cNvPr id="17" name="Picture 16" descr="A person standing in front of a store&#10;&#10;Description automatically generated">
            <a:extLst>
              <a:ext uri="{FF2B5EF4-FFF2-40B4-BE49-F238E27FC236}">
                <a16:creationId xmlns:a16="http://schemas.microsoft.com/office/drawing/2014/main" id="{F41688C9-FF07-684D-9D0D-277831172EA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"/>
          <a:stretch/>
        </p:blipFill>
        <p:spPr>
          <a:xfrm>
            <a:off x="4825" y="4007260"/>
            <a:ext cx="3155071" cy="2850749"/>
          </a:xfrm>
          <a:custGeom>
            <a:avLst/>
            <a:gdLst>
              <a:gd name="connsiteX0" fmla="*/ 1358746 w 3155071"/>
              <a:gd name="connsiteY0" fmla="*/ 0 h 2850749"/>
              <a:gd name="connsiteX1" fmla="*/ 3155071 w 3155071"/>
              <a:gd name="connsiteY1" fmla="*/ 1796325 h 2850749"/>
              <a:gd name="connsiteX2" fmla="*/ 2848287 w 3155071"/>
              <a:gd name="connsiteY2" fmla="*/ 2800668 h 2850749"/>
              <a:gd name="connsiteX3" fmla="*/ 2810837 w 3155071"/>
              <a:gd name="connsiteY3" fmla="*/ 2850749 h 2850749"/>
              <a:gd name="connsiteX4" fmla="*/ 0 w 3155071"/>
              <a:gd name="connsiteY4" fmla="*/ 2850749 h 2850749"/>
              <a:gd name="connsiteX5" fmla="*/ 0 w 3155071"/>
              <a:gd name="connsiteY5" fmla="*/ 623564 h 2850749"/>
              <a:gd name="connsiteX6" fmla="*/ 88552 w 3155071"/>
              <a:gd name="connsiteY6" fmla="*/ 526132 h 2850749"/>
              <a:gd name="connsiteX7" fmla="*/ 1358746 w 3155071"/>
              <a:gd name="connsiteY7" fmla="*/ 0 h 2850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7F2DE24-9F42-0245-9A9A-790C1FFBE8A6}"/>
              </a:ext>
            </a:extLst>
          </p:cNvPr>
          <p:cNvSpPr txBox="1"/>
          <p:nvPr/>
        </p:nvSpPr>
        <p:spPr>
          <a:xfrm>
            <a:off x="6487427" y="1431111"/>
            <a:ext cx="56793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Insulin for Life (Ms. Carol Atkinson; Executive Director)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>
                <a:hlinkClick r:id="rId5"/>
              </a:rPr>
              <a:t>https://ifl-usa.org</a:t>
            </a:r>
            <a:endParaRPr lang="en-US" dirty="0"/>
          </a:p>
          <a:p>
            <a:pPr marL="742950" lvl="1" indent="-285750">
              <a:buFont typeface="Wingdings" pitchFamily="2" charset="2"/>
              <a:buChar char="Ø"/>
            </a:pPr>
            <a:r>
              <a:rPr lang="en-US" dirty="0"/>
              <a:t>Donated all insulin. THIS IS AMAZING!!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Afex River Camp (Mr. Mark Davis, General Manager)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dirty="0">
                <a:hlinkClick r:id="rId6"/>
              </a:rPr>
              <a:t>https://www.afexgroup.com/river-camp.html</a:t>
            </a:r>
            <a:endParaRPr lang="en-US" dirty="0"/>
          </a:p>
          <a:p>
            <a:pPr marL="742950" lvl="1" indent="-285750">
              <a:buFont typeface="Wingdings" pitchFamily="2" charset="2"/>
              <a:buChar char="Ø"/>
            </a:pPr>
            <a:r>
              <a:rPr lang="en-US" dirty="0"/>
              <a:t>Donated all housing in Juba, 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United Airlines (Ms. Ginger Staffeldt, Office of the CEO)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dirty="0">
                <a:hlinkClick r:id="rId7"/>
              </a:rPr>
              <a:t>https://www.united.com/en/us</a:t>
            </a:r>
            <a:endParaRPr lang="en-US" dirty="0"/>
          </a:p>
          <a:p>
            <a:pPr marL="742950" lvl="1" indent="-285750">
              <a:buFont typeface="Wingdings" pitchFamily="2" charset="2"/>
              <a:buChar char="Ø"/>
            </a:pPr>
            <a:r>
              <a:rPr lang="en-US" dirty="0"/>
              <a:t>UA Provided red-carpet service and special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TestStripz; (Mr. Chad Langley, CEO)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dirty="0">
                <a:hlinkClick r:id="rId8"/>
              </a:rPr>
              <a:t>https://teststripz.com/</a:t>
            </a:r>
            <a:endParaRPr lang="en-US" dirty="0"/>
          </a:p>
          <a:p>
            <a:pPr marL="742950" lvl="1" indent="-285750">
              <a:buFont typeface="Wingdings" pitchFamily="2" charset="2"/>
              <a:buChar char="Ø"/>
            </a:pPr>
            <a:r>
              <a:rPr lang="en-US" dirty="0"/>
              <a:t>Donated blood glucose test strips &amp; meters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79F0C3-12CE-624E-AD23-18B775E2D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September 8, 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18DFEB-10F5-0044-BC52-546DD4A04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4018D-AA0B-A54B-8F1F-E6650CFDAE46}" type="slidenum">
              <a:rPr lang="en-US" smtClean="0"/>
              <a:t>17</a:t>
            </a:fld>
            <a:endParaRPr lang="en-US" dirty="0"/>
          </a:p>
        </p:txBody>
      </p:sp>
      <p:pic>
        <p:nvPicPr>
          <p:cNvPr id="1026" name="Picture 2" descr="Image result for insulin for life logo">
            <a:extLst>
              <a:ext uri="{FF2B5EF4-FFF2-40B4-BE49-F238E27FC236}">
                <a16:creationId xmlns:a16="http://schemas.microsoft.com/office/drawing/2014/main" id="{C8F68A20-7D83-8345-BFB3-B7456A271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6441" y="864410"/>
            <a:ext cx="1538838" cy="153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afex Lonrho logo">
            <a:extLst>
              <a:ext uri="{FF2B5EF4-FFF2-40B4-BE49-F238E27FC236}">
                <a16:creationId xmlns:a16="http://schemas.microsoft.com/office/drawing/2014/main" id="{4C2CA4A1-F34A-BC49-9918-5399E98DE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92677" y="4847431"/>
            <a:ext cx="1522246" cy="152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test stripz.com logo">
            <a:extLst>
              <a:ext uri="{FF2B5EF4-FFF2-40B4-BE49-F238E27FC236}">
                <a16:creationId xmlns:a16="http://schemas.microsoft.com/office/drawing/2014/main" id="{9AFE703A-1C60-5A43-B1E8-4E28E4218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5494" y="5350093"/>
            <a:ext cx="28892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united airlines logo">
            <a:extLst>
              <a:ext uri="{FF2B5EF4-FFF2-40B4-BE49-F238E27FC236}">
                <a16:creationId xmlns:a16="http://schemas.microsoft.com/office/drawing/2014/main" id="{57DDB777-BB5F-EC4F-AF76-62BF2C11D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7096" y="5669137"/>
            <a:ext cx="1774642" cy="89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3074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07D77-77B0-5944-91E6-243DF19FB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is Kyle?</a:t>
            </a:r>
            <a:b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KCC?</a:t>
            </a:r>
            <a:b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Sudan &amp; S. Sudan?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C7008-73DB-BE43-9828-A2A2615BE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066" y="2384418"/>
            <a:ext cx="6743700" cy="451929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Kyle Thaller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11th grade and 16 years old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Diagnosed with Type-1 Diabetes 4-27-15</a:t>
            </a:r>
          </a:p>
          <a:p>
            <a:pPr lvl="2">
              <a:buFont typeface="Wingdings" pitchFamily="2" charset="2"/>
              <a:buChar char="§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Navy SEAL &amp; Naval Academy not possible</a:t>
            </a:r>
          </a:p>
          <a:p>
            <a:pPr lvl="2">
              <a:buFont typeface="Wingdings" pitchFamily="2" charset="2"/>
              <a:buChar char="§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Strong desire to be global leader still present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. . . Formed Kyle’s Campaigns for Change (KCC) in 2016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 of KCC: 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Saving Lives By Never Giving Up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So….  This KCC project involves diabetes (an enormous world problem) in Sudan and South Sudan, two of the world’s most challenging regions.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F0E8D4-3A5E-3147-8E41-6229EFE83C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DD817A-0449-EF45-A4E8-92403E265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September 8, 2019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92D882-1205-3642-9F68-7B0DA5DA6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4018D-AA0B-A54B-8F1F-E6650CFDAE4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381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A73BA-17DB-5C4B-BAD7-B204FF63B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0967"/>
            <a:ext cx="7700963" cy="655789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T1D Children in Sudan and S. Sudan</a:t>
            </a:r>
          </a:p>
        </p:txBody>
      </p:sp>
      <p:sp>
        <p:nvSpPr>
          <p:cNvPr id="17" name="Freeform: Shape 13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Content Placeholder 5">
            <a:extLst>
              <a:ext uri="{FF2B5EF4-FFF2-40B4-BE49-F238E27FC236}">
                <a16:creationId xmlns:a16="http://schemas.microsoft.com/office/drawing/2014/main" id="{9DFD7F74-A534-2248-A431-7C45FA1D97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5ADB57-E994-194C-AD35-19C186FC1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0232" y="6108192"/>
            <a:ext cx="548640" cy="548640"/>
          </a:xfrm>
          <a:prstGeom prst="ellipse">
            <a:avLst/>
          </a:prstGeom>
          <a:solidFill>
            <a:srgbClr val="5E5F39"/>
          </a:solidFill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2F83DBE-D1A8-49C7-8668-935195052669}" type="slidenum"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01BFCCF9-A33E-814F-AF98-621BF94D6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1433777"/>
            <a:ext cx="6464391" cy="5280660"/>
          </a:xfrm>
        </p:spPr>
        <p:txBody>
          <a:bodyPr anchor="t">
            <a:normAutofit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1,000+ children in South Sudan and rural areas of Sudan die of T1D annually  . . . without ever knowing that they have T1D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T1D symptoms are masked by other diseases such as Malaria or TB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T1D takes 2-12 months to fully present itself.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Pancreas sporadically works, and then fails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own personal symptoms took about 12 months</a:t>
            </a: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T1D is a silent killer, and these children will never know . . .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Unless diagnosed.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535205-F154-4842-B952-529AA159B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September 8, 2019</a:t>
            </a:r>
          </a:p>
        </p:txBody>
      </p:sp>
    </p:spTree>
    <p:extLst>
      <p:ext uri="{BB962C8B-B14F-4D97-AF65-F5344CB8AC3E}">
        <p14:creationId xmlns:p14="http://schemas.microsoft.com/office/powerpoint/2010/main" val="1773827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FC7C83-45E9-874D-9667-F2DC2DA091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6083786" y="-168318"/>
            <a:ext cx="6261330" cy="3932313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10" name="Picture 9" descr="A tree in a field&#10;&#10;Description automatically generated">
            <a:extLst>
              <a:ext uri="{FF2B5EF4-FFF2-40B4-BE49-F238E27FC236}">
                <a16:creationId xmlns:a16="http://schemas.microsoft.com/office/drawing/2014/main" id="{98C51997-7B53-DE44-8B2F-52E9ECF367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6089904" y="2487168"/>
            <a:ext cx="6263640" cy="4215384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2580A5-E96D-4B1C-B321-DEBB068B8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Overall 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7B465-3A07-4CC6-805B-74A72070B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803637" cy="378883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i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Save lives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improve lifestyle of people afflicted with diabetes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</a:t>
            </a:r>
            <a:r>
              <a:rPr lang="en-US" sz="24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sick children and adults in South Sudan and in rural areas of Sudan for T1D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 glucose test strips for free.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 insulin for free.</a:t>
            </a: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A8C5EB2C-21BE-AD4C-8F91-EE491F53A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5661" y="6223702"/>
            <a:ext cx="6584750" cy="314067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100" dirty="0">
                <a:solidFill>
                  <a:srgbClr val="898989"/>
                </a:solidFill>
              </a:rPr>
              <a:t>September 8, 2019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670246AB-C1D0-5942-9BED-A1C004B98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5930" y="6223702"/>
            <a:ext cx="570728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F34018D-AA0B-A54B-8F1F-E6650CFDAE46}" type="slidenum">
              <a:rPr lang="en-US" sz="11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 sz="11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818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1013A-B348-AB41-B36E-B3B40020B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88" y="327378"/>
            <a:ext cx="4510467" cy="1514179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3600" b="1" kern="1200" dirty="0">
                <a:latin typeface="+mj-lt"/>
                <a:ea typeface="+mj-ea"/>
                <a:cs typeface="+mj-cs"/>
              </a:rPr>
              <a:t>Diabetes Supplies</a:t>
            </a:r>
            <a:br>
              <a:rPr lang="en-US" sz="3600" b="1" kern="1200" dirty="0">
                <a:latin typeface="+mj-lt"/>
                <a:ea typeface="+mj-ea"/>
                <a:cs typeface="+mj-cs"/>
              </a:rPr>
            </a:br>
            <a:r>
              <a:rPr lang="en-US" sz="1800" dirty="0">
                <a:hlinkClick r:id="rId2"/>
              </a:rPr>
              <a:t>Click Here for video of insulin donation from IFL; Must be in Presentation Mode</a:t>
            </a:r>
            <a:br>
              <a:rPr lang="en-US" sz="2000" dirty="0"/>
            </a:br>
            <a:endParaRPr lang="en-US" sz="2000" b="1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22" name="Content Placeholder 19">
            <a:extLst>
              <a:ext uri="{FF2B5EF4-FFF2-40B4-BE49-F238E27FC236}">
                <a16:creationId xmlns:a16="http://schemas.microsoft.com/office/drawing/2014/main" id="{40CE83EC-4D85-49D3-946C-C6224E176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88" y="1841558"/>
            <a:ext cx="4171809" cy="4382262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KCC and Insulin for Life (IFL) support White Nile Charity Foundation (WNCF).</a:t>
            </a:r>
          </a:p>
          <a:p>
            <a:r>
              <a:rPr lang="en-US" sz="2400" dirty="0"/>
              <a:t>WNCF supports diabetes clinics and programs in South Sudan</a:t>
            </a:r>
          </a:p>
          <a:p>
            <a:r>
              <a:rPr lang="en-US" sz="2400" dirty="0"/>
              <a:t>Supplies provided this trip</a:t>
            </a:r>
          </a:p>
          <a:p>
            <a:pPr lvl="1"/>
            <a:r>
              <a:rPr lang="en-US" sz="1800" dirty="0"/>
              <a:t>2,000+ ml of insulin (IFL)</a:t>
            </a:r>
          </a:p>
          <a:p>
            <a:pPr lvl="1"/>
            <a:r>
              <a:rPr lang="en-US" sz="1800" dirty="0"/>
              <a:t>200,000+ blood glucose test strips and 30 meters</a:t>
            </a:r>
          </a:p>
          <a:p>
            <a:pPr lvl="2"/>
            <a:r>
              <a:rPr lang="en-US" sz="1500" dirty="0">
                <a:solidFill>
                  <a:srgbClr val="FF0000"/>
                </a:solidFill>
              </a:rPr>
              <a:t>Used for diagnosing diabetes</a:t>
            </a:r>
            <a:endParaRPr lang="en-US" sz="1800" dirty="0">
              <a:solidFill>
                <a:srgbClr val="FF0000"/>
              </a:solidFill>
            </a:endParaRPr>
          </a:p>
          <a:p>
            <a:pPr lvl="1"/>
            <a:r>
              <a:rPr lang="en-US" sz="1800" dirty="0"/>
              <a:t>Syringes, needle tips, Keto sticks</a:t>
            </a:r>
          </a:p>
          <a:p>
            <a:pPr lvl="1"/>
            <a:r>
              <a:rPr lang="en-US" sz="1800" dirty="0"/>
              <a:t>Brand new computer</a:t>
            </a:r>
          </a:p>
          <a:p>
            <a:pPr lvl="1"/>
            <a:r>
              <a:rPr lang="en-US" sz="1800" dirty="0"/>
              <a:t>After arrival to Juba, purchased two new refrigerators for redundant insulin storage</a:t>
            </a:r>
            <a:endParaRPr lang="en-US" sz="1100" dirty="0"/>
          </a:p>
        </p:txBody>
      </p:sp>
      <p:pic>
        <p:nvPicPr>
          <p:cNvPr id="9" name="Picture 8" descr="A person sitting at a desk&#10;&#10;Description automatically generated">
            <a:extLst>
              <a:ext uri="{FF2B5EF4-FFF2-40B4-BE49-F238E27FC236}">
                <a16:creationId xmlns:a16="http://schemas.microsoft.com/office/drawing/2014/main" id="{5A6917F6-0251-8740-8B07-8167CC183E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70E7A8-31BE-0841-BD90-263633BDB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September 8, 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6C5AF8-0C00-C543-BFE5-212C97224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4018D-AA0B-A54B-8F1F-E6650CFDAE4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836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21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7A6806-BD9D-614B-B2AF-7767D703A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000" dirty="0">
                <a:solidFill>
                  <a:srgbClr val="FFFFFF"/>
                </a:solidFill>
              </a:rPr>
              <a:t>Amazing and Dedicated Staff</a:t>
            </a:r>
            <a:br>
              <a:rPr lang="en-US" sz="3000" dirty="0">
                <a:solidFill>
                  <a:srgbClr val="FFFFFF"/>
                </a:solidFill>
              </a:rPr>
            </a:br>
            <a:r>
              <a:rPr lang="en-US" sz="3000" dirty="0">
                <a:solidFill>
                  <a:srgbClr val="FFFFFF"/>
                </a:solidFill>
              </a:rPr>
              <a:t>Malakia Diabetes Clinic &amp; Gurei Diabetes Clinic</a:t>
            </a:r>
          </a:p>
        </p:txBody>
      </p:sp>
      <p:cxnSp>
        <p:nvCxnSpPr>
          <p:cNvPr id="50" name="Straight Connector 23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A086CDC5-35EA-5346-A1C9-02A00A4246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5493" y="2426817"/>
            <a:ext cx="5330182" cy="3997637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C78313B0-EB41-2D4B-991D-22855490F0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327" y="2426818"/>
            <a:ext cx="5330182" cy="3997637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EBA86D-25B3-3849-9843-B45EFCEB0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September 8, 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469C5A-BAE5-BA43-8920-50C774CD6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4018D-AA0B-A54B-8F1F-E6650CFDAE4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485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B892E-4FD1-594A-961F-704CC1D38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9" y="484632"/>
            <a:ext cx="4184435" cy="1609344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sz="4000" dirty="0"/>
              <a:t>Free insulin from IFL is saving T1D Lives</a:t>
            </a:r>
          </a:p>
        </p:txBody>
      </p:sp>
      <p:pic>
        <p:nvPicPr>
          <p:cNvPr id="7" name="Picture 6" descr="A person standing posing for the camera&#10;&#10;Description automatically generated">
            <a:extLst>
              <a:ext uri="{FF2B5EF4-FFF2-40B4-BE49-F238E27FC236}">
                <a16:creationId xmlns:a16="http://schemas.microsoft.com/office/drawing/2014/main" id="{F2C4FE33-C45F-5F42-B39A-4549A5C622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20" y="10"/>
            <a:ext cx="2917436" cy="3407764"/>
          </a:xfrm>
          <a:prstGeom prst="rect">
            <a:avLst/>
          </a:prstGeom>
        </p:spPr>
      </p:pic>
      <p:pic>
        <p:nvPicPr>
          <p:cNvPr id="5" name="Content Placeholder 4" descr="A person standing in a room&#10;&#10;Description automatically generated">
            <a:extLst>
              <a:ext uri="{FF2B5EF4-FFF2-40B4-BE49-F238E27FC236}">
                <a16:creationId xmlns:a16="http://schemas.microsoft.com/office/drawing/2014/main" id="{4AF5B296-D5E1-334B-8CF7-5B69BF0C8D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3008896" y="-2655"/>
            <a:ext cx="2917457" cy="3407774"/>
          </a:xfrm>
          <a:prstGeom prst="rect">
            <a:avLst/>
          </a:prstGeom>
        </p:spPr>
      </p:pic>
      <p:pic>
        <p:nvPicPr>
          <p:cNvPr id="9" name="Picture 8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CC2A12AE-1EBD-A848-A3A6-84B23196F4C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3494314"/>
            <a:ext cx="5926333" cy="3363686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8F634A80-23C5-48FB-9F73-315F89CA3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0" y="2121408"/>
            <a:ext cx="5118756" cy="4050792"/>
          </a:xfrm>
        </p:spPr>
        <p:txBody>
          <a:bodyPr>
            <a:normAutofit/>
          </a:bodyPr>
          <a:lstStyle/>
          <a:p>
            <a:r>
              <a:rPr lang="en-US" sz="1800" dirty="0"/>
              <a:t>Bottom Left: Jimmy (26); Diagnosed with T1D 2015; Jimmy is studying at the University of Juba majoring in Urban Development and wants to help South Sudan plan its growth.</a:t>
            </a:r>
          </a:p>
          <a:p>
            <a:r>
              <a:rPr lang="en-US" sz="1800" dirty="0"/>
              <a:t>Top right: Tommy (17) and his mother; Diagnosed with T1D July ‘19; Tommy wants to be an Ambassador for South Sudan.</a:t>
            </a:r>
          </a:p>
          <a:p>
            <a:r>
              <a:rPr lang="en-US" sz="1800" dirty="0"/>
              <a:t>Top left &amp; Cover Page: David (15) and his father; Diagnosed  with T1D one week prior to this picture. David is very good at math and wants to be an engineer. </a:t>
            </a:r>
          </a:p>
          <a:p>
            <a:r>
              <a:rPr lang="en-US" sz="1800" dirty="0">
                <a:solidFill>
                  <a:srgbClr val="FFFF00"/>
                </a:solidFill>
              </a:rPr>
              <a:t>Without KCC support and insulin from IFL, at least two of these three (e.g. David  and Tommy) would have likely died in the next few months!</a:t>
            </a:r>
          </a:p>
          <a:p>
            <a:endParaRPr lang="en-US" sz="17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39ABD9-83B8-6341-871F-5E0FC446D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00800" y="6356350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100" dirty="0">
                <a:solidFill>
                  <a:schemeClr val="tx1">
                    <a:alpha val="80000"/>
                  </a:schemeClr>
                </a:solidFill>
              </a:rPr>
              <a:t>September 8, 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967E69-E9A9-5341-A72C-C5974D22B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7703" y="6356350"/>
            <a:ext cx="62609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F34018D-AA0B-A54B-8F1F-E6650CFDAE46}" type="slidenum">
              <a:rPr lang="en-US" sz="1100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 sz="1100" dirty="0">
              <a:solidFill>
                <a:schemeClr val="tx1">
                  <a:alpha val="80000"/>
                </a:schemeClr>
              </a:solidFill>
            </a:endParaRPr>
          </a:p>
        </p:txBody>
      </p:sp>
      <p:pic>
        <p:nvPicPr>
          <p:cNvPr id="11" name="Picture 2" descr="Image result for insulin for life logo">
            <a:extLst>
              <a:ext uri="{FF2B5EF4-FFF2-40B4-BE49-F238E27FC236}">
                <a16:creationId xmlns:a16="http://schemas.microsoft.com/office/drawing/2014/main" id="{EB26CFE3-3BB3-D24A-BEAB-CEA29464F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85235" y="484632"/>
            <a:ext cx="1298231" cy="12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866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2022A-5962-2845-BC68-90A97CA34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5170" y="873645"/>
            <a:ext cx="7093702" cy="1325563"/>
          </a:xfrm>
        </p:spPr>
        <p:txBody>
          <a:bodyPr>
            <a:normAutofit/>
          </a:bodyPr>
          <a:lstStyle/>
          <a:p>
            <a:r>
              <a:rPr lang="en-US" dirty="0"/>
              <a:t>Amazing  people helping KCC</a:t>
            </a: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2EEE8F11-3582-44B7-9869-F2D26D7DD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133221" cy="3548529"/>
          </a:xfrm>
          <a:custGeom>
            <a:avLst/>
            <a:gdLst>
              <a:gd name="connsiteX0" fmla="*/ 0 w 4133221"/>
              <a:gd name="connsiteY0" fmla="*/ 0 h 3548529"/>
              <a:gd name="connsiteX1" fmla="*/ 3798429 w 4133221"/>
              <a:gd name="connsiteY1" fmla="*/ 0 h 3548529"/>
              <a:gd name="connsiteX2" fmla="*/ 3850140 w 4133221"/>
              <a:gd name="connsiteY2" fmla="*/ 85119 h 3548529"/>
              <a:gd name="connsiteX3" fmla="*/ 4133221 w 4133221"/>
              <a:gd name="connsiteY3" fmla="*/ 1203093 h 3548529"/>
              <a:gd name="connsiteX4" fmla="*/ 1787785 w 4133221"/>
              <a:gd name="connsiteY4" fmla="*/ 3548529 h 3548529"/>
              <a:gd name="connsiteX5" fmla="*/ 129311 w 4133221"/>
              <a:gd name="connsiteY5" fmla="*/ 2861567 h 3548529"/>
              <a:gd name="connsiteX6" fmla="*/ 0 w 4133221"/>
              <a:gd name="connsiteY6" fmla="*/ 2719289 h 354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221" h="3548529">
                <a:moveTo>
                  <a:pt x="0" y="0"/>
                </a:moveTo>
                <a:lnTo>
                  <a:pt x="3798429" y="0"/>
                </a:lnTo>
                <a:lnTo>
                  <a:pt x="3850140" y="85119"/>
                </a:lnTo>
                <a:cubicBezTo>
                  <a:pt x="4030674" y="417451"/>
                  <a:pt x="4133221" y="798296"/>
                  <a:pt x="4133221" y="1203093"/>
                </a:cubicBezTo>
                <a:cubicBezTo>
                  <a:pt x="4133221" y="2498442"/>
                  <a:pt x="3083134" y="3548529"/>
                  <a:pt x="1787785" y="3548529"/>
                </a:cubicBezTo>
                <a:cubicBezTo>
                  <a:pt x="1140111" y="3548529"/>
                  <a:pt x="553752" y="3286007"/>
                  <a:pt x="129311" y="2861567"/>
                </a:cubicBezTo>
                <a:lnTo>
                  <a:pt x="0" y="271928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E8FF2A-7557-634C-8A34-191135910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0232" y="599325"/>
            <a:ext cx="548640" cy="548640"/>
          </a:xfrm>
          <a:prstGeom prst="ellipse">
            <a:avLst/>
          </a:prstGeom>
          <a:solidFill>
            <a:srgbClr val="575841"/>
          </a:solidFill>
        </p:spPr>
        <p:txBody>
          <a:bodyPr anchor="ctr">
            <a:normAutofit/>
          </a:bodyPr>
          <a:lstStyle/>
          <a:p>
            <a:pPr algn="ctr">
              <a:spcAft>
                <a:spcPts val="600"/>
              </a:spcAft>
            </a:pPr>
            <a:fld id="{1F34018D-AA0B-A54B-8F1F-E6650CFDAE46}" type="slidenum">
              <a:rPr lang="en-US" sz="1500">
                <a:solidFill>
                  <a:srgbClr val="FFFFFF"/>
                </a:solidFill>
              </a:rPr>
              <a:pPr algn="ctr">
                <a:spcAft>
                  <a:spcPts val="600"/>
                </a:spcAft>
              </a:pPr>
              <a:t>8</a:t>
            </a:fld>
            <a:endParaRPr lang="en-US" sz="1500" dirty="0">
              <a:solidFill>
                <a:srgbClr val="FFFFFF"/>
              </a:solidFill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2141F1CC-6A53-4BCF-9127-AABB52E24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1" y="3842187"/>
            <a:ext cx="3321156" cy="3015812"/>
          </a:xfrm>
          <a:custGeom>
            <a:avLst/>
            <a:gdLst>
              <a:gd name="connsiteX0" fmla="*/ 1359768 w 3321156"/>
              <a:gd name="connsiteY0" fmla="*/ 0 h 3015812"/>
              <a:gd name="connsiteX1" fmla="*/ 3321156 w 3321156"/>
              <a:gd name="connsiteY1" fmla="*/ 1961388 h 3015812"/>
              <a:gd name="connsiteX2" fmla="*/ 3084427 w 3321156"/>
              <a:gd name="connsiteY2" fmla="*/ 2896302 h 3015812"/>
              <a:gd name="connsiteX3" fmla="*/ 3011823 w 3321156"/>
              <a:gd name="connsiteY3" fmla="*/ 3015812 h 3015812"/>
              <a:gd name="connsiteX4" fmla="*/ 0 w 3321156"/>
              <a:gd name="connsiteY4" fmla="*/ 3015812 h 3015812"/>
              <a:gd name="connsiteX5" fmla="*/ 0 w 3321156"/>
              <a:gd name="connsiteY5" fmla="*/ 549808 h 3015812"/>
              <a:gd name="connsiteX6" fmla="*/ 112143 w 3321156"/>
              <a:gd name="connsiteY6" fmla="*/ 447886 h 3015812"/>
              <a:gd name="connsiteX7" fmla="*/ 1359768 w 3321156"/>
              <a:gd name="connsiteY7" fmla="*/ 0 h 301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1156" h="3015812">
                <a:moveTo>
                  <a:pt x="1359768" y="0"/>
                </a:moveTo>
                <a:cubicBezTo>
                  <a:pt x="2443013" y="0"/>
                  <a:pt x="3321156" y="878143"/>
                  <a:pt x="3321156" y="1961388"/>
                </a:cubicBezTo>
                <a:cubicBezTo>
                  <a:pt x="3321156" y="2299902"/>
                  <a:pt x="3235400" y="2618387"/>
                  <a:pt x="3084427" y="2896302"/>
                </a:cubicBezTo>
                <a:lnTo>
                  <a:pt x="3011823" y="3015812"/>
                </a:lnTo>
                <a:lnTo>
                  <a:pt x="0" y="3015812"/>
                </a:lnTo>
                <a:lnTo>
                  <a:pt x="0" y="549808"/>
                </a:lnTo>
                <a:lnTo>
                  <a:pt x="112143" y="447886"/>
                </a:lnTo>
                <a:cubicBezTo>
                  <a:pt x="451187" y="168082"/>
                  <a:pt x="885848" y="0"/>
                  <a:pt x="135976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561B2B49-7142-4CA8-A929-4671548E6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4530" y="2496668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Content Placeholder 4" descr="A person standing in front of 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C2CC8F33-1F06-2942-BE55-1DFBACF2C4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" b="-4"/>
          <a:stretch/>
        </p:blipFill>
        <p:spPr>
          <a:xfrm>
            <a:off x="3559122" y="2661260"/>
            <a:ext cx="2788920" cy="2788920"/>
          </a:xfrm>
          <a:custGeom>
            <a:avLst/>
            <a:gdLst>
              <a:gd name="connsiteX0" fmla="*/ 1440180 w 2880360"/>
              <a:gd name="connsiteY0" fmla="*/ 0 h 2880360"/>
              <a:gd name="connsiteX1" fmla="*/ 2880360 w 2880360"/>
              <a:gd name="connsiteY1" fmla="*/ 1440180 h 2880360"/>
              <a:gd name="connsiteX2" fmla="*/ 1440180 w 2880360"/>
              <a:gd name="connsiteY2" fmla="*/ 2880360 h 2880360"/>
              <a:gd name="connsiteX3" fmla="*/ 0 w 2880360"/>
              <a:gd name="connsiteY3" fmla="*/ 1440180 h 2880360"/>
              <a:gd name="connsiteX4" fmla="*/ 1440180 w 2880360"/>
              <a:gd name="connsiteY4" fmla="*/ 0 h 288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5" name="Content Placeholder 4" descr="A person standing in front of 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F79089E8-8851-FA4B-A7C9-59879F5646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3967953" cy="3383270"/>
          </a:xfrm>
          <a:custGeom>
            <a:avLst/>
            <a:gdLst>
              <a:gd name="connsiteX0" fmla="*/ 0 w 3967973"/>
              <a:gd name="connsiteY0" fmla="*/ 0 h 3383280"/>
              <a:gd name="connsiteX1" fmla="*/ 3605273 w 3967973"/>
              <a:gd name="connsiteY1" fmla="*/ 0 h 3383280"/>
              <a:gd name="connsiteX2" fmla="*/ 3704836 w 3967973"/>
              <a:gd name="connsiteY2" fmla="*/ 163887 h 3383280"/>
              <a:gd name="connsiteX3" fmla="*/ 3967973 w 3967973"/>
              <a:gd name="connsiteY3" fmla="*/ 1203093 h 3383280"/>
              <a:gd name="connsiteX4" fmla="*/ 1787786 w 3967973"/>
              <a:gd name="connsiteY4" fmla="*/ 3383280 h 3383280"/>
              <a:gd name="connsiteX5" fmla="*/ 105448 w 3967973"/>
              <a:gd name="connsiteY5" fmla="*/ 2589894 h 3383280"/>
              <a:gd name="connsiteX6" fmla="*/ 0 w 3967973"/>
              <a:gd name="connsiteY6" fmla="*/ 2448881 h 338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</p:spPr>
      </p:pic>
      <p:pic>
        <p:nvPicPr>
          <p:cNvPr id="9" name="Picture 8" descr="A picture containing person, indoor, man, wall&#10;&#10;Description automatically generated">
            <a:extLst>
              <a:ext uri="{FF2B5EF4-FFF2-40B4-BE49-F238E27FC236}">
                <a16:creationId xmlns:a16="http://schemas.microsoft.com/office/drawing/2014/main" id="{8CF50B8B-3058-0947-A08A-A6FED090165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"/>
          <a:stretch/>
        </p:blipFill>
        <p:spPr>
          <a:xfrm>
            <a:off x="4825" y="4007260"/>
            <a:ext cx="3155071" cy="2850749"/>
          </a:xfrm>
          <a:custGeom>
            <a:avLst/>
            <a:gdLst>
              <a:gd name="connsiteX0" fmla="*/ 1358746 w 3155071"/>
              <a:gd name="connsiteY0" fmla="*/ 0 h 2850749"/>
              <a:gd name="connsiteX1" fmla="*/ 3155071 w 3155071"/>
              <a:gd name="connsiteY1" fmla="*/ 1796325 h 2850749"/>
              <a:gd name="connsiteX2" fmla="*/ 2848287 w 3155071"/>
              <a:gd name="connsiteY2" fmla="*/ 2800668 h 2850749"/>
              <a:gd name="connsiteX3" fmla="*/ 2810837 w 3155071"/>
              <a:gd name="connsiteY3" fmla="*/ 2850749 h 2850749"/>
              <a:gd name="connsiteX4" fmla="*/ 0 w 3155071"/>
              <a:gd name="connsiteY4" fmla="*/ 2850749 h 2850749"/>
              <a:gd name="connsiteX5" fmla="*/ 0 w 3155071"/>
              <a:gd name="connsiteY5" fmla="*/ 623564 h 2850749"/>
              <a:gd name="connsiteX6" fmla="*/ 88552 w 3155071"/>
              <a:gd name="connsiteY6" fmla="*/ 526132 h 2850749"/>
              <a:gd name="connsiteX7" fmla="*/ 1358746 w 3155071"/>
              <a:gd name="connsiteY7" fmla="*/ 0 h 2850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889C9119-0A3A-4998-B69C-0E86747DC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0296" y="2871982"/>
            <a:ext cx="4668256" cy="3181684"/>
          </a:xfrm>
        </p:spPr>
        <p:txBody>
          <a:bodyPr anchor="t">
            <a:normAutofit/>
          </a:bodyPr>
          <a:lstStyle/>
          <a:p>
            <a:r>
              <a:rPr lang="en-US" sz="1800" dirty="0"/>
              <a:t>Top left; Major General Daniel Justin </a:t>
            </a:r>
            <a:r>
              <a:rPr lang="en-US" sz="1800" dirty="0" err="1"/>
              <a:t>Boulo</a:t>
            </a:r>
            <a:r>
              <a:rPr lang="en-US" sz="1800" dirty="0"/>
              <a:t> </a:t>
            </a:r>
            <a:r>
              <a:rPr lang="en-US" sz="1800" dirty="0" err="1"/>
              <a:t>Achor</a:t>
            </a:r>
            <a:r>
              <a:rPr lang="en-US" sz="1800" dirty="0"/>
              <a:t> – Spokesman of the Ministry of Interior in the Republic of South Sudan Juba: standing with SPLA Officer in charge of John Garang Memorial Mausoleum (background)</a:t>
            </a:r>
          </a:p>
          <a:p>
            <a:r>
              <a:rPr lang="en-US" sz="1800" dirty="0"/>
              <a:t>Center left; Archbishop Paulino Lukudu Loro, overseeing Roman Catholic Church in Juba, South Sudan</a:t>
            </a:r>
          </a:p>
          <a:p>
            <a:pPr>
              <a:buClr>
                <a:srgbClr val="7B4639"/>
              </a:buClr>
            </a:pPr>
            <a:r>
              <a:rPr lang="en-US" sz="1800" dirty="0"/>
              <a:t>Bottom left: Dr. Oromo Francis - local physician supporting diabetes issues and integral to Malakia and Gurei patients.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63FD9A-B5D6-0C4F-A972-26E1C8262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40296" y="6199632"/>
            <a:ext cx="4668258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100" dirty="0">
                <a:solidFill>
                  <a:schemeClr val="tx1">
                    <a:alpha val="80000"/>
                  </a:schemeClr>
                </a:solidFill>
              </a:rPr>
              <a:t>September 8, 2019</a:t>
            </a:r>
          </a:p>
        </p:txBody>
      </p:sp>
    </p:spTree>
    <p:extLst>
      <p:ext uri="{BB962C8B-B14F-4D97-AF65-F5344CB8AC3E}">
        <p14:creationId xmlns:p14="http://schemas.microsoft.com/office/powerpoint/2010/main" val="26731253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3C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Content Placeholder 21">
            <a:extLst>
              <a:ext uri="{FF2B5EF4-FFF2-40B4-BE49-F238E27FC236}">
                <a16:creationId xmlns:a16="http://schemas.microsoft.com/office/drawing/2014/main" id="{38C794B7-0878-364A-8BED-5707ACB93F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3967" y="643466"/>
            <a:ext cx="9904066" cy="557106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486E02D-40FD-C245-80DE-A5F758D262D2}"/>
              </a:ext>
            </a:extLst>
          </p:cNvPr>
          <p:cNvSpPr txBox="1"/>
          <p:nvPr/>
        </p:nvSpPr>
        <p:spPr>
          <a:xfrm>
            <a:off x="1800608" y="1265573"/>
            <a:ext cx="7086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ighlight>
                  <a:srgbClr val="C0C0C0"/>
                </a:highlight>
              </a:rPr>
              <a:t>Honorable Dr. </a:t>
            </a:r>
            <a:r>
              <a:rPr lang="en-US" sz="2000" dirty="0" err="1">
                <a:highlight>
                  <a:srgbClr val="C0C0C0"/>
                </a:highlight>
              </a:rPr>
              <a:t>Sali</a:t>
            </a:r>
            <a:r>
              <a:rPr lang="en-US" sz="2000" dirty="0">
                <a:highlight>
                  <a:srgbClr val="C0C0C0"/>
                </a:highlight>
              </a:rPr>
              <a:t> Samuel, </a:t>
            </a:r>
            <a:r>
              <a:rPr lang="en-US" sz="2000" dirty="0" err="1">
                <a:solidFill>
                  <a:prstClr val="black"/>
                </a:solidFill>
                <a:highlight>
                  <a:srgbClr val="C0C0C0"/>
                </a:highlight>
              </a:rPr>
              <a:t>Jubek</a:t>
            </a:r>
            <a:r>
              <a:rPr lang="en-US" sz="2000" dirty="0">
                <a:solidFill>
                  <a:prstClr val="black"/>
                </a:solidFill>
                <a:highlight>
                  <a:srgbClr val="C0C0C0"/>
                </a:highlight>
              </a:rPr>
              <a:t> State </a:t>
            </a:r>
            <a:r>
              <a:rPr lang="en-US" sz="2000" dirty="0">
                <a:highlight>
                  <a:srgbClr val="C0C0C0"/>
                </a:highlight>
              </a:rPr>
              <a:t>Minister of Health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0405457-598C-694D-9C2D-5F033D71C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September 8, 2019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DAD77C-24E8-4542-88BE-88C2054DC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4018D-AA0B-A54B-8F1F-E6650CFDAE4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1897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937</Words>
  <Application>Microsoft Office PowerPoint</Application>
  <PresentationFormat>Widescreen</PresentationFormat>
  <Paragraphs>118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Courier New</vt:lpstr>
      <vt:lpstr>Times New Roman</vt:lpstr>
      <vt:lpstr>Wingdings</vt:lpstr>
      <vt:lpstr>Office Theme</vt:lpstr>
      <vt:lpstr>1_Office Theme</vt:lpstr>
      <vt:lpstr> KCC trip to Juba, South Sudan 16-22 August 2019</vt:lpstr>
      <vt:lpstr>Who is Kyle? What is KCC? Why Sudan &amp; S. Sudan?</vt:lpstr>
      <vt:lpstr>T1D Children in Sudan and S. Sudan</vt:lpstr>
      <vt:lpstr>Overall Objective</vt:lpstr>
      <vt:lpstr>Diabetes Supplies Click Here for video of insulin donation from IFL; Must be in Presentation Mode </vt:lpstr>
      <vt:lpstr>Amazing and Dedicated Staff Malakia Diabetes Clinic &amp; Gurei Diabetes Clinic</vt:lpstr>
      <vt:lpstr>Free insulin from IFL is saving T1D Lives</vt:lpstr>
      <vt:lpstr>Amazing  people helping KCC</vt:lpstr>
      <vt:lpstr>PowerPoint Presentation</vt:lpstr>
      <vt:lpstr>Right Hon. Joseph Bol Chan; Speaker, Council of States (similar to the Majority Leader in the U.S. Senate)</vt:lpstr>
      <vt:lpstr>Training of Trainers (TOT) Meeting/training of Diabetes professionals (Scheduled to coincide with KCC visit)</vt:lpstr>
      <vt:lpstr>ToT Attendees (Focused on learning)</vt:lpstr>
      <vt:lpstr>ToT Keynote Presentation</vt:lpstr>
      <vt:lpstr>Meeting and interacting with local people is, was and will always be the key to success!!</vt:lpstr>
      <vt:lpstr>Amazing Energy and Love from Ms. “Mama” Joyce Guo, Director of Diabetes Clinics in Malakia and Gurei, South Sudan</vt:lpstr>
      <vt:lpstr>PowerPoint Presentation</vt:lpstr>
      <vt:lpstr>KCC’s Generous and Gracious Supporters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KCC trip to Juba, South Sudan 16-22 August 2019</dc:title>
  <dc:creator>mark thaller</dc:creator>
  <cp:lastModifiedBy>Mark Thaller</cp:lastModifiedBy>
  <cp:revision>20</cp:revision>
  <dcterms:created xsi:type="dcterms:W3CDTF">2019-09-05T21:14:36Z</dcterms:created>
  <dcterms:modified xsi:type="dcterms:W3CDTF">2019-09-17T13:24:41Z</dcterms:modified>
</cp:coreProperties>
</file>