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95" r:id="rId2"/>
    <p:sldId id="296" r:id="rId3"/>
    <p:sldId id="258" r:id="rId4"/>
    <p:sldId id="291" r:id="rId5"/>
    <p:sldId id="281" r:id="rId6"/>
    <p:sldId id="278" r:id="rId7"/>
    <p:sldId id="285" r:id="rId8"/>
    <p:sldId id="257" r:id="rId9"/>
    <p:sldId id="283" r:id="rId10"/>
    <p:sldId id="264" r:id="rId11"/>
    <p:sldId id="266" r:id="rId12"/>
    <p:sldId id="272" r:id="rId13"/>
    <p:sldId id="290" r:id="rId14"/>
    <p:sldId id="293" r:id="rId15"/>
    <p:sldId id="280" r:id="rId16"/>
    <p:sldId id="297" r:id="rId17"/>
    <p:sldId id="298" r:id="rId18"/>
    <p:sldId id="276" r:id="rId19"/>
    <p:sldId id="288" r:id="rId20"/>
    <p:sldId id="300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53EE4-0735-F34E-BC90-2C44F11907B7}" type="datetimeFigureOut">
              <a:rPr lang="en-US" smtClean="0"/>
              <a:t>8/17/19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98964-BBF1-BE46-8F57-EB59D8776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A0FD-97B7-4CC4-8869-A44471A4F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AE0A9-4787-4145-A2A0-2DB0055CE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CEA2A-219A-43A3-AB80-B48E4709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57E0D-4C80-4124-ABD9-E23CE770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E1333-96E0-4162-B7EE-98864500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02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47D99-0A22-40A8-B835-2C76DF59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C7E60-ECA3-4435-8370-39BBA44AC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9022C-3DBB-4F84-A2DB-8B369D6B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FEF62-FBFB-4B46-87B2-112BC0EE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4AF6-B264-4740-8A07-2333AA8A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E2A89-9262-4C83-A990-3D9979DE1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54F71-2A8B-4BC9-9008-90F97D45B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67421-79C8-4DA7-B22C-C980623D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3AB08-A92E-4426-932C-75787C2C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B01E-741F-45CB-A829-1AD39ADE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1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9544-9746-405A-8835-AB783050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D3F05-ABFF-416F-9893-9B3A94057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37AAC-5F1A-48D2-B937-19561A50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F95EB-03D8-4610-8B50-659289B6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91A8-F8F0-4A26-AE1A-72B8CA57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5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B0E7-3A38-41ED-A16D-7F539713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6CB5E-6AD0-44EA-9F6D-E8EBD3B8F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E835-9A93-45A1-908B-B2B65144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68D85-561A-4D44-9E2D-01E17EBB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6002E-C46E-4DD0-A511-5DCE8D66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6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FE7C-F514-4470-927D-89531708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F98C-4514-4A3F-9A8F-78CE41F09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A6F76-74A5-4EA7-A693-A0452C3C7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DCD5A-F41D-4667-906C-F27FD55E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C1E2F-CFBC-47FD-913B-778AACE9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18CA-147C-4519-9CCD-68370022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7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B8EE-4ADF-40C6-996C-F0F2A78B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A45FF-4520-4D62-B23C-BD9CB6746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0D9-1C07-4893-A03D-388DB2405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83E5C-FAD8-428E-A07E-18127ABAD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3CA5D-D7E5-4C37-A306-B28A5E93E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12611-72DC-4DC6-8196-D7AD585C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97057-63EC-4E08-AB25-FF57A2C7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6592-E3FC-4649-ACF0-3FA1F5EC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6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F5FD-77BD-4BD7-8948-B6BC98D5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7341D-3D73-4292-B30C-4AE5BB92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4C0EE-6797-40B6-9733-5E074C54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B48A2-318C-4F00-8AFD-BF05A5E7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4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B1555A-7776-40CF-A5F1-AE83889A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F289A-7ADA-4D18-B173-D2041F69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47FD4-CD20-49CC-A9A5-BE5195A9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4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695-499D-4A87-A1C1-DBD04E7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FDBCF-7FF1-469F-9A43-966271F7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5D170-C37E-4EBE-9316-85E5D17A5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62504-C035-4547-AE1E-4B443E20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A9DEE-6574-4512-932C-A2A6CF58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1F92F-FB24-4F8E-AAD3-836ACB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CD9A5-33C3-4EBD-B3CF-7A587022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B1724-E972-414E-8015-F949350F9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2F2EA-F1B0-4586-8D1C-B82E256CF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A34AA-C276-4021-8ABA-9D51310B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5F12A-5409-405A-A9A0-1F6FAAAA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70713-CDA3-49E1-AEED-78E5405C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EBDA0-AA85-4D6E-83CD-162A9BD8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A3CD-0EB7-436D-8BBD-D9E533407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02CE4-1C96-4658-9B75-502617E32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8D280-5782-4569-8438-D59E62DF8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F4DF0-D23C-4FA5-9452-4728A01A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83DBE-D1A8-49C7-8668-9351950526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9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CC.T1D@gmail.com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sudanmedicaljournal.com/archive/november-2018/knowledge-of-type-2-diabetes-mellitus-and-adherence-to-management-guidelines-a-cross-sectional-study-in-juba-south-sudan.html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search?client=firefox-b-1&amp;q=what+is+the+prevalence+of+diabetes+in+juba+city" TargetMode="External"/><Relationship Id="rId4" Type="http://schemas.openxmlformats.org/officeDocument/2006/relationships/hyperlink" Target="https://www.ncbi.nlm.nih.gov/pmc/articles/PMC2822152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rchive.ki.se/xmlui/handle/10616/4595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f.org/south-sudan-bringing-diabetes-treatment-home" TargetMode="External"/><Relationship Id="rId5" Type="http://schemas.openxmlformats.org/officeDocument/2006/relationships/hyperlink" Target="http://www.access2insulin.org/uploads/4/9/1/0/4910107/factsheet.pdf" TargetMode="External"/><Relationship Id="rId4" Type="http://schemas.openxmlformats.org/officeDocument/2006/relationships/hyperlink" Target="https://www.t1international.com/blog/2017/02/15/america-1-diabetes-cost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diabetesfoundation.org/projects/south-sudan-wdf13-777" TargetMode="External"/><Relationship Id="rId3" Type="http://schemas.openxmlformats.org/officeDocument/2006/relationships/hyperlink" Target="https://www.devex.com/news/" TargetMode="External"/><Relationship Id="rId7" Type="http://schemas.openxmlformats.org/officeDocument/2006/relationships/hyperlink" Target="https://www.who.int/diabetes/country-profiles/ssd_en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yondtype1.org/my-shocking-diagnosis-out-of-south-sudan/" TargetMode="External"/><Relationship Id="rId5" Type="http://schemas.openxmlformats.org/officeDocument/2006/relationships/hyperlink" Target="https://www.worldatlas.com/articles/religious-beliefs-in-south-sudan.html" TargetMode="External"/><Relationship Id="rId4" Type="http://schemas.openxmlformats.org/officeDocument/2006/relationships/hyperlink" Target="https://www.devex.com/news/suffering-in-silence-the-deadly-economic-burden-of-ncds-9293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19AE-227A-A745-A881-0B78EF77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8408" y="6408542"/>
            <a:ext cx="375855" cy="365125"/>
          </a:xfrm>
        </p:spPr>
        <p:txBody>
          <a:bodyPr/>
          <a:lstStyle/>
          <a:p>
            <a:fld id="{62F83DBE-D1A8-49C7-8668-935195052669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9A667-43E4-F641-A488-B2C883F8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971" y="6475412"/>
            <a:ext cx="976458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8-19-2019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C3B54-0CE9-6E48-994C-C1F0C5EF1A84}"/>
              </a:ext>
            </a:extLst>
          </p:cNvPr>
          <p:cNvSpPr txBox="1"/>
          <p:nvPr/>
        </p:nvSpPr>
        <p:spPr>
          <a:xfrm>
            <a:off x="0" y="2003885"/>
            <a:ext cx="59109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Sudan Diabetes Mellitus Project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of Trainers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Saving Type-1 Diabetic (T1D) Children in Sudan &amp; South Sudan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Kyle Thaller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 17, 2019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0A698-6C2D-0A4B-8CAA-90B4BAFA63B6}"/>
              </a:ext>
            </a:extLst>
          </p:cNvPr>
          <p:cNvSpPr txBox="1"/>
          <p:nvPr/>
        </p:nvSpPr>
        <p:spPr>
          <a:xfrm>
            <a:off x="814670" y="5370440"/>
            <a:ext cx="4819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Malaria, flu, diseases mask T1D symptoms, and so the T1D child is never diagnosed . . . and 100% die.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812EF-6112-034E-8653-7D0ED86087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42521"/>
            <a:ext cx="6096000" cy="3398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B6522-6AEB-1B48-A1B2-F5E509515B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3457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EB178-6463-6245-AB45-FBDA68DCCC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429" y="8636"/>
            <a:ext cx="2624954" cy="18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B5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4561D-C7DC-4C37-BBBE-A909BF10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Sudan Infrastructure is Enormously Challenging</a:t>
            </a:r>
          </a:p>
        </p:txBody>
      </p:sp>
      <p:pic>
        <p:nvPicPr>
          <p:cNvPr id="6" name="Picture 5" descr="The roof of a building&#10;&#10;Description automatically generated">
            <a:extLst>
              <a:ext uri="{FF2B5EF4-FFF2-40B4-BE49-F238E27FC236}">
                <a16:creationId xmlns:a16="http://schemas.microsoft.com/office/drawing/2014/main" id="{7C9A4523-2012-4FBC-98C8-C15623FC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2CA12-C4DA-4D04-98B2-8CEB2448A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445770"/>
            <a:ext cx="3832267" cy="6089387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decades of civil war and conflict have left South Sudan's education systems and infrastructure devastated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Nearly 10 million people displaced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million people killed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is almost 10% the size of the USA.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200 miles of paved roads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bridge over the Nile in entire country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nearly non-existent in countryside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6A463-3F9E-1C40-A196-F2AB933E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1732" y="6438396"/>
            <a:ext cx="2743200" cy="365125"/>
          </a:xfrm>
        </p:spPr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E45397-08CB-4F45-ABBA-4E1D6BC9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432" y="6459325"/>
            <a:ext cx="2743200" cy="365125"/>
          </a:xfrm>
        </p:spPr>
        <p:txBody>
          <a:bodyPr/>
          <a:lstStyle/>
          <a:p>
            <a:fld id="{62F83DBE-D1A8-49C7-8668-9351950526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7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70211B0D-5DD9-4701-BE07-44C646429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B05CF9-C249-4922-8943-BA48394A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77" y="1120261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of Medical Supplies</a:t>
            </a: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74A1B-954D-174A-9449-0EECE4DE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E8CE6-0708-4B40-8465-8D072C33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D63FD1-1B8C-6F40-AB0A-CB02B124B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72" y="136525"/>
            <a:ext cx="7538628" cy="658495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supplies’ cost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T1D care in the U.S.: $7,500 - $15,000 per year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T1D care in Sudan &amp; South Sudan: $300-$500/year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T2D care in Sudan &amp; South Sudan: $175/year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Sudan's average income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job: about $1,000/year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job: commonly &lt; 50$ per year</a:t>
            </a: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our help . . . T1D in South Sudan and in rural areas of Sudan is a death sentence</a:t>
            </a:r>
          </a:p>
        </p:txBody>
      </p:sp>
    </p:spTree>
    <p:extLst>
      <p:ext uri="{BB962C8B-B14F-4D97-AF65-F5344CB8AC3E}">
        <p14:creationId xmlns:p14="http://schemas.microsoft.com/office/powerpoint/2010/main" val="3744736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6CB0-4055-40CC-A33E-D0FCE137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85" y="57150"/>
            <a:ext cx="5314536" cy="87571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where is the innovation? 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Expired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Strips!</a:t>
            </a:r>
          </a:p>
        </p:txBody>
      </p:sp>
      <p:sp>
        <p:nvSpPr>
          <p:cNvPr id="30" name="Freeform: Shape 2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A2EE1-2679-894B-8951-2F06287E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9832" y="6356350"/>
            <a:ext cx="1009786" cy="365125"/>
          </a:xfrm>
        </p:spPr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pic>
        <p:nvPicPr>
          <p:cNvPr id="8" name="Picture 7" descr="A sign on a dirt field&#10;&#10;Description automatically generated">
            <a:extLst>
              <a:ext uri="{FF2B5EF4-FFF2-40B4-BE49-F238E27FC236}">
                <a16:creationId xmlns:a16="http://schemas.microsoft.com/office/drawing/2014/main" id="{77A88623-1976-6343-BEA8-8CDA3B8C3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CEFC7-C35E-324B-A52F-D9682B31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198CA5-EC53-684B-A3F2-D213D940A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8" y="1251972"/>
            <a:ext cx="5772385" cy="5469503"/>
          </a:xfrm>
        </p:spPr>
        <p:txBody>
          <a:bodyPr anchor="t">
            <a:normAutofit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Hundreds of millions of strips annually re-sold on the multi-billion $$ secondary market by hundreds of on-line firms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Strips expire quickly (12-18 months)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lifespan imposed by strip manufacturers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work fine for 2-4 more years, and theoretically 10+ years post-expiration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failure, degradation is gradual and not dramatic.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expired, test strips cannot be legally sold or resold. They are officially “worthless”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key objective is to see if a person has sky-high blood glucose . . . expired test strips are ideal for initial </a:t>
            </a:r>
            <a:r>
              <a:rPr lang="en-US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strips are “worthless, . . . KCC can/will obtain millions of expired strips. . . for </a:t>
            </a:r>
            <a:r>
              <a:rPr lang="en-US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free!</a:t>
            </a:r>
          </a:p>
          <a:p>
            <a:pPr marL="0" indent="0"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26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9296-1883-094D-806F-32AB3CB9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4"/>
            <a:ext cx="10515600" cy="7493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Tactical Objectives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2117C-A60A-4640-BBF5-A24B36FE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8-19-2019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A42B8-33A1-0F4D-8962-AE2B1AE4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49"/>
            <a:ext cx="642937" cy="365125"/>
          </a:xfrm>
        </p:spPr>
        <p:txBody>
          <a:bodyPr/>
          <a:lstStyle/>
          <a:p>
            <a:fld id="{62F83DBE-D1A8-49C7-8668-935195052669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68BBCB-4651-274A-840C-616F79309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0" y="748665"/>
            <a:ext cx="8477250" cy="60070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T1D’s and T2D’s via existing clinics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Malakia and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Gurei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clinics in Juba, South Sudan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clinics in Juba, South Sudan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Sudanese Diabetes Association; Khartoum, Sudan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Nuba Mountains hospital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South Sudan; Meet with patients, officials, healthcare professionals</a:t>
            </a:r>
          </a:p>
          <a:p>
            <a:pPr marL="457200" lvl="1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insulin support via Insulin for Life is continued. THIS IS CRITICAL!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Solicit funding and support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 companies in Khartoum and in USA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Businessmen in Khartoum and in USA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Leverage relationships with JDRF and Insulin for Life (IFL)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Prominent and socially motivated (impact) venture capitalists and executives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Campaigns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Keynote speeches and presentations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East Broadcasting Network (MBN) documentary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Meetings with congressmen, ambassadors &amp; executives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resellers as partners; links from other websites</a:t>
            </a:r>
          </a:p>
        </p:txBody>
      </p:sp>
    </p:spTree>
    <p:extLst>
      <p:ext uri="{BB962C8B-B14F-4D97-AF65-F5344CB8AC3E}">
        <p14:creationId xmlns:p14="http://schemas.microsoft.com/office/powerpoint/2010/main" val="309052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805E-8CFC-594E-851F-E9761042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75" y="158751"/>
            <a:ext cx="4157663" cy="70008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7D50-E65D-284C-85AD-2B117F30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31" y="2309494"/>
            <a:ext cx="11920537" cy="4046854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250,000 strips collected and donated</a:t>
            </a:r>
          </a:p>
          <a:p>
            <a:r>
              <a:rPr lang="en-US" sz="3600" dirty="0"/>
              <a:t>100 meters collected and donated</a:t>
            </a:r>
          </a:p>
          <a:p>
            <a:r>
              <a:rPr lang="en-US" sz="3600" dirty="0"/>
              <a:t>Media is Ramping 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Keynote speech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Congressman Mtg and Ambassador meetings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Department of State representative to 2-week global leadership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900" dirty="0"/>
              <a:t>Middle East Broadcasting (MBN) documentary in </a:t>
            </a:r>
            <a:r>
              <a:rPr lang="en-US" sz="2900" dirty="0" err="1"/>
              <a:t>arabic</a:t>
            </a:r>
            <a:endParaRPr lang="en-US" sz="2900" dirty="0"/>
          </a:p>
          <a:p>
            <a:r>
              <a:rPr lang="en-US" sz="3600" dirty="0"/>
              <a:t>Indefinite insulin support via Insulin for Life (IFL) for Malakia Diabetes Clinic</a:t>
            </a:r>
          </a:p>
          <a:p>
            <a:r>
              <a:rPr lang="en-US" sz="3600" dirty="0"/>
              <a:t>Visited South Sudan – August 2019</a:t>
            </a:r>
          </a:p>
          <a:p>
            <a:r>
              <a:rPr lang="en-US" sz="3600" dirty="0"/>
              <a:t>Hand delivered 200,000 strips and 3,000 ml of insulin in August 2019</a:t>
            </a:r>
          </a:p>
          <a:p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389F3-1598-F343-BDAD-0630E110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1962" y="6356349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8-19-2019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5D229-596E-EC48-9236-367099BC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0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5BA4-23CD-9C4E-8D12-5200E534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115944"/>
            <a:ext cx="4675094" cy="79369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Next Steps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5C1878F-CBD1-7A4E-B9A4-1F7D40C17A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46" y="1285947"/>
            <a:ext cx="4059692" cy="441184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4E6A88-74F8-48AF-892F-2F143131C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540" y="909637"/>
            <a:ext cx="7610613" cy="58118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 the Malakia Clinic</a:t>
            </a:r>
          </a:p>
          <a:p>
            <a:pPr lvl="1">
              <a:buFont typeface="Wingdings" pitchFamily="2" charset="2"/>
              <a:buChar char="Ø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insulin via IFL is continued.</a:t>
            </a:r>
          </a:p>
          <a:p>
            <a:pPr lvl="1">
              <a:buFont typeface="Wingdings" pitchFamily="2" charset="2"/>
              <a:buChar char="Ø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Refrigeration for insulin</a:t>
            </a:r>
          </a:p>
          <a:p>
            <a:pPr lvl="1">
              <a:buFont typeface="Wingdings" pitchFamily="2" charset="2"/>
              <a:buChar char="Ø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Power</a:t>
            </a:r>
          </a:p>
          <a:p>
            <a:pPr lvl="1">
              <a:buFont typeface="Wingdings" pitchFamily="2" charset="2"/>
              <a:buChar char="Ø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Chain??</a:t>
            </a:r>
          </a:p>
          <a:p>
            <a:pPr lvl="1">
              <a:buFont typeface="Wingdings" pitchFamily="2" charset="2"/>
              <a:buChar char="Ø"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Find/Diagnose Missing T1D’s</a:t>
            </a:r>
          </a:p>
          <a:p>
            <a:pPr lvl="1">
              <a:buFont typeface="Wingdings" pitchFamily="2" charset="2"/>
              <a:buChar char="Ø"/>
            </a:pPr>
            <a:r>
              <a:rPr lang="en-US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of </a:t>
            </a:r>
            <a:r>
              <a:rPr lang="en-US" sz="19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sick children in Juba using strips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 Raising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and Corporate donors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On-line via website</a:t>
            </a:r>
          </a:p>
          <a:p>
            <a:pPr lvl="1">
              <a:buFont typeface="Wingdings" pitchFamily="2" charset="2"/>
              <a:buChar char="Ø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Logistical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Refine ability to ship into Sudan and South Sudan w/o customs issues</a:t>
            </a:r>
          </a:p>
          <a:p>
            <a:pPr lvl="1">
              <a:buFont typeface="Wingdings" pitchFamily="2" charset="2"/>
              <a:buChar char="Ø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Supplies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obtain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insulin, strips and meters</a:t>
            </a:r>
          </a:p>
          <a:p>
            <a:pPr lvl="1">
              <a:buFont typeface="Wingdings" pitchFamily="2" charset="2"/>
              <a:buChar char="Ø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MBN (Middle East Broadcasting Network) doing documentary on Kyle and KCC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FC75C-DF59-4645-8DE1-0AA4899F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8-19-2019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F2849-A844-494C-A459-A25C7B5C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613AE-0C0C-A248-BCFF-EB79B3F73821}"/>
              </a:ext>
            </a:extLst>
          </p:cNvPr>
          <p:cNvSpPr txBox="1"/>
          <p:nvPr/>
        </p:nvSpPr>
        <p:spPr>
          <a:xfrm>
            <a:off x="260847" y="5773776"/>
            <a:ext cx="40596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George Clooney and my Dad are long-term supporter of the people of South Sudan</a:t>
            </a:r>
          </a:p>
        </p:txBody>
      </p:sp>
    </p:spTree>
    <p:extLst>
      <p:ext uri="{BB962C8B-B14F-4D97-AF65-F5344CB8AC3E}">
        <p14:creationId xmlns:p14="http://schemas.microsoft.com/office/powerpoint/2010/main" val="336439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A066CB5-23F4-C04D-8CD0-FBB553C85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08E65-AC2C-8340-924D-C651BAE6C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6E7B33-1B02-D74A-B81E-41A8505B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284095"/>
            <a:ext cx="4803636" cy="108750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help?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3B0200-EE02-4923-A44A-7273D341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845589"/>
            <a:ext cx="6263640" cy="421538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and Share Ideas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KCC.T1D@gmail.com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Mark.thaller@gmail.com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in touch . . . Please!</a:t>
            </a: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LIVES BY NEVER GIVING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6C1A-A4EB-3E4D-B729-54C24BEB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rgbClr val="898989"/>
                </a:solidFill>
              </a:rPr>
              <a:t>8-19-2019</a:t>
            </a:r>
            <a:endParaRPr lang="en-US" sz="1100" dirty="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8D99A-8C3F-8E4E-819F-7F097955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7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7943C-10FE-D24D-AE98-8B1B636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Freestyle Script" panose="030804020302050B0404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B17F6-D6AE-B246-AC59-03107144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635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8-19-2019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E639B-CD1A-7C43-B736-80CA817EE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C8254-0B4E-0542-B3B3-75B94E4E3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0878A-DF00-7A45-B5D6-1FC77232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525DF-94B9-364B-A547-CD712B00DE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920" y="3698836"/>
            <a:ext cx="2115920" cy="15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3574-67D7-4338-B620-56C1D14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05307-0648-FE46-8BF6-2B70E1DF1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3E4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5384-FDC2-4AEB-B3EA-FA0AD2C69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24639" cy="428307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Ali, A., Zha L. (November, 2018). Knowledge of type 2 diabetes mellitus and adherence to management guidelines: a cross-sectional study in Juba, South Sudan.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Sudan Medical Journal,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http://www.southsudanmedicaljournal.com/archive/november-2018/knowledge-of-type-2-diabetes-mellitus-and-adherence-to-management-guidelines-a-cross-sectional-study-in-juba-south-sudan.html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Azevedo, M. (2008). Diabetes in Sub-Saharan Africa: Kenya, Mali, Mozambique, Nigeria, South Africa and Zambia.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Diabetes in Developing Countries,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28(4), 101-108. 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https://www.ncbi.nlm.nih.gov/pmc/articles/PMC2822152/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Cham, M., Machuny, M., Manot, D., Riek, Y., Gok, M., Abraham, O., et. al. (2017, December). What is the prevalence of Diabetes Mellitus in Juba City, South Sudan?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IJRDO-Journal of Health Sciences and Nursing.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https://www.google.com/search?client=firefox-b-1&amp;q=what+is+the+prevalence+of+diabetes+in+juba+city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9918C-D36E-C045-AA06-A51F0EDD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1" y="6356346"/>
            <a:ext cx="80772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8-19-2019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8885F-3B43-8F4B-91BF-1C947038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9960" y="6357620"/>
            <a:ext cx="701040" cy="365125"/>
          </a:xfrm>
        </p:spPr>
        <p:txBody>
          <a:bodyPr/>
          <a:lstStyle/>
          <a:p>
            <a:fld id="{62F83DBE-D1A8-49C7-8668-9351950526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1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3574-67D7-4338-B620-56C1D14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 (continued)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05307-0648-FE46-8BF6-2B70E1DF1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" y="338624"/>
            <a:ext cx="4635571" cy="6180761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5384-FDC2-4AEB-B3EA-FA0AD2C69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24639" cy="428307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Eliadarous, H. (2017).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the impact of diabetes in Sudan: Out-of-pocket expenditure and social consequences of diabetes on patients and their families.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https://openarchive.ki.se/xmlui/handle/10616/45956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Elliot, J. (2017, February 15).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 is #1 in diabetes costs.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https://www.t1international.com/blog/2017/02/15/america-1-diabetes-costs/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Insulin Foundation. (n.d.).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in Sub-Saharan Africa.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January 6, 2019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http://www.access2insulin.org/uploads/4/9/1/0/4910107/factsheet.pdf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Mahad, M. (November 25, 2016).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Bringing diabetes treatment home.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https://www.msf.org/south-sudan-bringing-diabetes-treatment-home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9918C-D36E-C045-AA06-A51F0EDD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1" y="6492875"/>
            <a:ext cx="80772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8-19-2019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8885F-3B43-8F4B-91BF-1C947038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9960" y="6357620"/>
            <a:ext cx="701040" cy="365125"/>
          </a:xfrm>
        </p:spPr>
        <p:txBody>
          <a:bodyPr/>
          <a:lstStyle/>
          <a:p>
            <a:fld id="{62F83DBE-D1A8-49C7-8668-9351950526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3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7D77-77B0-5944-91E6-243DF19F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Kyle?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KCC?</a:t>
            </a:r>
            <a:b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Sudan &amp; S. Sudan?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0EBB4-0C48-A143-9390-27A5A46A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0043" y="6378571"/>
            <a:ext cx="99112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8-19-2019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7008-73DB-BE43-9828-A2A2615BE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66" y="2384418"/>
            <a:ext cx="6743700" cy="451929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Kyle Thaller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11th grade and 16 years old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Diagnosed with Type-1 Diabetes on April 27, 2015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Navy SEAL &amp; Naval Academy not possible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Crying for days; Then inspired by S. Hawking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we without our dreams?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Kyle’s Campaigns for Change (KCC) in 2016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of KCC: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Saving Lives By Never Giving 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So….  This KCC project involves diabetes (an enormous world problem) in Sudan and South Sudan (among world’s most challenging regions).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4D695-95AC-AC4E-839E-00884805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1169" y="6378571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0E8D4-3A5E-3147-8E41-6229EFE83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78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3574-67D7-4338-B620-56C1D14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 (continued) </a:t>
            </a:r>
          </a:p>
        </p:txBody>
      </p:sp>
      <p:pic>
        <p:nvPicPr>
          <p:cNvPr id="7" name="Picture 4" descr="P1020698">
            <a:extLst>
              <a:ext uri="{FF2B5EF4-FFF2-40B4-BE49-F238E27FC236}">
                <a16:creationId xmlns:a16="http://schemas.microsoft.com/office/drawing/2014/main" id="{C5231D6A-4286-B247-B2C9-55EA35441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5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5384-FDC2-4AEB-B3EA-FA0AD2C69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Mednick, S. (June 26, 2018).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Suffering in Silence: The Deadly Economic Burden of NCD’s.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https://www.devex.com/news/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suffering-in-silence-the-deadly-economic-burden-of-ncds-92932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Sawe, B. (2017, April 25).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Religious beliefs in South Sudan.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https://www.worldatlas.com/articles/religious-beliefs-in-south-sudan.html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Stark, N. (N.D.).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shocking diagnosis out of South Sudan.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on March 28, 2019 from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https://beyondtype1.org/my-shocking-diagnosis-out-of-south-sudan/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Health Organization (2016).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Diabetes Country Profile; South Sudan.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https://www.who.int/diabetes/country-profiles/ssd_en.pdf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Yak, C. (N.D.)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Control in South Sudan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WDF13-777. Retrieved on March 28, 2019 from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https://www.worlddiabetesfoundation.org/projects/south-sudan-wdf13-777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9918C-D36E-C045-AA06-A51F0EDD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8-19-2019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8885F-3B43-8F4B-91BF-1C947038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809F14C0-EA8C-4347-8B7B-746041C15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580A5-E96D-4B1C-B321-DEBB068B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326958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B465-3A07-4CC6-805B-74A72070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2280353"/>
            <a:ext cx="6644800" cy="3137467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lives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improve lifestyle of people afflicted with diabetes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sick children and adults in South Sudan and in rural areas of Sudan for T1D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(non-fasting Blood Glucose) &gt; 200 mg/DL 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KCC has figured out how to do this with minimal financial support!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E76C-C5D8-424A-BF1A-BBCE6DF1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360" y="6223702"/>
            <a:ext cx="935273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/>
                </a:solidFill>
              </a:rPr>
              <a:t>8-19-2019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F7A2D-8369-424F-8E76-706CF34F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5272" y="6229484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z="11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8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EF1E-3F89-5F41-B295-D9537331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Diabetes?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95AA-A6AC-F941-AB5C-7E120231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6079" y="6378571"/>
            <a:ext cx="10005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8-19-2019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11BF56-4F1A-4FC3-A9EE-C18AAFE2A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21" y="2575034"/>
            <a:ext cx="6427450" cy="41464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Poorly or uncontrolled blood glucose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Type-2 (T2D); Pancreas produces insulin, but cannot keep up with body’s demands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Amputations, blindness, death after decades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lifestyle (obesity, sedentary, etc.)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Type-1 (T1D); Immune system kills pancreas beta cells in error, and so insulin production stops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Guaranteed death within days of full diagnosis unless treated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genetics; Lifestyle not a factor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F1096-1F64-9A4F-90BF-F4EA8557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8A29E-363F-CC4F-83EE-DA3BCB166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2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D482-4EE9-5C41-A83D-A7918116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80"/>
            <a:ext cx="10515600" cy="9921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Type-2 Diabetes: World 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0ACA9-8A04-9847-849F-FF8B224C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7406" y="6356350"/>
            <a:ext cx="91059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8-19-2019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1DA88-AFE9-AD4B-ABBD-298CB637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5640" y="6356350"/>
            <a:ext cx="518160" cy="365125"/>
          </a:xfrm>
        </p:spPr>
        <p:txBody>
          <a:bodyPr/>
          <a:lstStyle/>
          <a:p>
            <a:fld id="{62F83DBE-D1A8-49C7-8668-935195052669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F8C13A-67C7-DA4B-85DE-709906183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701" y="1234441"/>
            <a:ext cx="10515600" cy="523494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 25% of all adults in U.S. have diabetes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1985: 30 million people in the world have diabetes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2040: 650+ million people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of T2D’s are in developing world where healthcare is a challenge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65%+ of diabetics are not even diagnosed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T2D is worse than rest of world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Explosive increase circa 2030 as westernized-style lifestyles evolve</a:t>
            </a:r>
          </a:p>
        </p:txBody>
      </p:sp>
    </p:spTree>
    <p:extLst>
      <p:ext uri="{BB962C8B-B14F-4D97-AF65-F5344CB8AC3E}">
        <p14:creationId xmlns:p14="http://schemas.microsoft.com/office/powerpoint/2010/main" val="3667273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0B150D-4405-6F4E-B150-73688147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Type-1 Diabetes: Silent and Guaranteed Killer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7DE9A-7DD6-7A47-8C82-3248F8EF2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20A20-7263-9C4F-8DCB-1C134FA0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548640"/>
            <a:ext cx="4281890" cy="584364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Genetically based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related to lifestyle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.05% to .1% of population &amp; growing exponentially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60-70% afflicted when 2-20 years old.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14 most common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fatal without treatment within 5 days once fully diagnosed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onset in 2-12 months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54B42-C679-CB4B-9382-FA61161E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46" y="6550708"/>
            <a:ext cx="2154143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8-19-2019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95AE8A-A60B-3645-86CE-4A2AE64D3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012" y="6459903"/>
            <a:ext cx="2743200" cy="365125"/>
          </a:xfrm>
        </p:spPr>
        <p:txBody>
          <a:bodyPr/>
          <a:lstStyle/>
          <a:p>
            <a:fld id="{62F83DBE-D1A8-49C7-8668-9351950526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4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73BA-17DB-5C4B-BAD7-B204FF63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67"/>
            <a:ext cx="7700963" cy="6557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"Lost” T1D  Boys (&amp; Girls) of S. Sudan</a:t>
            </a: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9DFD7F74-A534-2248-A431-7C45FA1D9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F823A-11F0-7F4E-A915-F34B76E7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71070" y="6307074"/>
            <a:ext cx="861059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8-19-2019</a:t>
            </a:r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ADB57-E994-194C-AD35-19C186FC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5E5F39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62F83DBE-D1A8-49C7-8668-935195052669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7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1BFCCF9-A33E-814F-AF98-621BF94D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33777"/>
            <a:ext cx="6464391" cy="528066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1,000+ children in South Sudan and rural areas of Sudan die of T1D annually  . . . without ever knowing that they have T1D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T1D takes 2-12 months to fully present itself.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Pancreas sporadically works, and then fails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own personal symptoms took about 12 months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T1D is a silent killer, and these “Lost” children will never know . . 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Unless diagnosed.</a:t>
            </a:r>
          </a:p>
        </p:txBody>
      </p:sp>
    </p:spTree>
    <p:extLst>
      <p:ext uri="{BB962C8B-B14F-4D97-AF65-F5344CB8AC3E}">
        <p14:creationId xmlns:p14="http://schemas.microsoft.com/office/powerpoint/2010/main" val="177382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F861-8C71-4069-B5C4-E5B31424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40" y="365125"/>
            <a:ext cx="5653494" cy="97218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Diabetes Sets the Stage for this KCC Project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70C275-3D2E-4D15-AFF6-0B1E129E0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C09F1-31CD-0447-B87E-59C9474F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8-19-2019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7920AA-6724-1E4E-AC0B-70DEC4BE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3DBE-D1A8-49C7-8668-935195052669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E32A19-5A8D-0544-A256-2F26A4F2D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1" y="2411729"/>
            <a:ext cx="5653494" cy="4309735"/>
          </a:xfrm>
        </p:spPr>
        <p:txBody>
          <a:bodyPr>
            <a:norm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is key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both T1D and T2D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Malaria, flu and other diseases can mask symptoms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. . . yet simple equipment needed for diagnosis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everybody who is sick</a:t>
            </a:r>
          </a:p>
        </p:txBody>
      </p:sp>
    </p:spTree>
    <p:extLst>
      <p:ext uri="{BB962C8B-B14F-4D97-AF65-F5344CB8AC3E}">
        <p14:creationId xmlns:p14="http://schemas.microsoft.com/office/powerpoint/2010/main" val="318068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E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04BB3-9134-3140-ABB8-71B565F2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Diagnosis and Treatment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1F34A-368A-404B-BFA7-5B87F99E9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91B0-96B9-1449-BF12-91B5A493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613251"/>
            <a:ext cx="4484416" cy="5779031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  <a:p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T1D and T2D diagnosis are identical.</a:t>
            </a:r>
          </a:p>
          <a:p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Monitors , Test strips &amp; Lancets to draw blood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Blood Glucose &gt; 200 mg/DL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  <a:p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T1D (to stay alive)</a:t>
            </a:r>
          </a:p>
          <a:p>
            <a:pPr marL="742950" lvl="2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Insulin injections (≈ 1-8 times/day)</a:t>
            </a:r>
          </a:p>
          <a:p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T2D (to lengthen lifespan)</a:t>
            </a:r>
          </a:p>
          <a:p>
            <a:pPr marL="742950" lvl="2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Diet, exercise, loose weight, stop smoking, etc.</a:t>
            </a:r>
          </a:p>
          <a:p>
            <a:pPr marL="742950" lvl="2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extreme cases require T2D pills or insulin (akin to T1D)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IS THE KEY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272C-6C6E-934C-9645-5B985EE1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29319" y="6535157"/>
            <a:ext cx="2154143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8-19-2019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F5B3-B9D5-B248-A7FA-78F27355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F83DBE-D1A8-49C7-8668-9351950526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9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1780</Words>
  <Application>Microsoft Macintosh PowerPoint</Application>
  <PresentationFormat>Widescreen</PresentationFormat>
  <Paragraphs>234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Freestyle Script</vt:lpstr>
      <vt:lpstr>Times New Roman</vt:lpstr>
      <vt:lpstr>Wingdings</vt:lpstr>
      <vt:lpstr>Office Theme</vt:lpstr>
      <vt:lpstr>PowerPoint Presentation</vt:lpstr>
      <vt:lpstr>Who is Kyle? What is KCC? Why Sudan &amp; S. Sudan?</vt:lpstr>
      <vt:lpstr>Overall Objective</vt:lpstr>
      <vt:lpstr>What is Diabetes?</vt:lpstr>
      <vt:lpstr>Type-2 Diabetes: World Pandemic</vt:lpstr>
      <vt:lpstr>Type-1 Diabetes: Silent and Guaranteed Killer</vt:lpstr>
      <vt:lpstr>"Lost” T1D  Boys (&amp; Girls) of S. Sudan</vt:lpstr>
      <vt:lpstr>Understanding Diabetes Sets the Stage for this KCC Project</vt:lpstr>
      <vt:lpstr>Diabetes Diagnosis and Treatment</vt:lpstr>
      <vt:lpstr>South Sudan Infrastructure is Enormously Challenging</vt:lpstr>
      <vt:lpstr>Cost of Medical Supplies</vt:lpstr>
      <vt:lpstr>So where is the innovation? Expired Test Strips!</vt:lpstr>
      <vt:lpstr>Tactical Objectives</vt:lpstr>
      <vt:lpstr>Current Status</vt:lpstr>
      <vt:lpstr>Critical Next Steps</vt:lpstr>
      <vt:lpstr>How to help?</vt:lpstr>
      <vt:lpstr>Thank You!</vt:lpstr>
      <vt:lpstr>References </vt:lpstr>
      <vt:lpstr>References (continued) </vt:lpstr>
      <vt:lpstr>References (continued)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thaller</dc:creator>
  <cp:lastModifiedBy>mark thaller</cp:lastModifiedBy>
  <cp:revision>16</cp:revision>
  <dcterms:created xsi:type="dcterms:W3CDTF">2019-05-08T15:53:50Z</dcterms:created>
  <dcterms:modified xsi:type="dcterms:W3CDTF">2019-08-17T11:15:03Z</dcterms:modified>
</cp:coreProperties>
</file>