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32"/>
  </p:notesMasterIdLst>
  <p:sldIdLst>
    <p:sldId id="256" r:id="rId2"/>
    <p:sldId id="273" r:id="rId3"/>
    <p:sldId id="271" r:id="rId4"/>
    <p:sldId id="274" r:id="rId5"/>
    <p:sldId id="257" r:id="rId6"/>
    <p:sldId id="258" r:id="rId7"/>
    <p:sldId id="259" r:id="rId8"/>
    <p:sldId id="272" r:id="rId9"/>
    <p:sldId id="260" r:id="rId10"/>
    <p:sldId id="268" r:id="rId11"/>
    <p:sldId id="261" r:id="rId12"/>
    <p:sldId id="266" r:id="rId13"/>
    <p:sldId id="267" r:id="rId14"/>
    <p:sldId id="262" r:id="rId15"/>
    <p:sldId id="264" r:id="rId16"/>
    <p:sldId id="265" r:id="rId17"/>
    <p:sldId id="263" r:id="rId18"/>
    <p:sldId id="286" r:id="rId19"/>
    <p:sldId id="288" r:id="rId20"/>
    <p:sldId id="284" r:id="rId21"/>
    <p:sldId id="279" r:id="rId22"/>
    <p:sldId id="283" r:id="rId23"/>
    <p:sldId id="282" r:id="rId24"/>
    <p:sldId id="290" r:id="rId25"/>
    <p:sldId id="291" r:id="rId26"/>
    <p:sldId id="270" r:id="rId27"/>
    <p:sldId id="289" r:id="rId28"/>
    <p:sldId id="276" r:id="rId29"/>
    <p:sldId id="275"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C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43"/>
    <p:restoredTop sz="94771"/>
  </p:normalViewPr>
  <p:slideViewPr>
    <p:cSldViewPr snapToGrid="0">
      <p:cViewPr varScale="1">
        <p:scale>
          <a:sx n="115" d="100"/>
          <a:sy n="115" d="100"/>
        </p:scale>
        <p:origin x="8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3E3A8-64F8-4367-A2CC-CEB37526883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9EF759E-C94E-4A15-9158-C35034C833B1}">
      <dgm:prSet/>
      <dgm:spPr/>
      <dgm:t>
        <a:bodyPr/>
        <a:lstStyle/>
        <a:p>
          <a:pPr>
            <a:lnSpc>
              <a:spcPct val="100000"/>
            </a:lnSpc>
            <a:defRPr cap="all"/>
          </a:pPr>
          <a:r>
            <a:rPr lang="en-US" dirty="0"/>
            <a:t>DEI’s focus on identity </a:t>
          </a:r>
        </a:p>
      </dgm:t>
    </dgm:pt>
    <dgm:pt modelId="{F1070C33-F27F-4B88-B706-33405BC9A3E1}" type="parTrans" cxnId="{B9C98C1F-2E2B-4E37-B86F-DFDC13CEA573}">
      <dgm:prSet/>
      <dgm:spPr/>
      <dgm:t>
        <a:bodyPr/>
        <a:lstStyle/>
        <a:p>
          <a:endParaRPr lang="en-US"/>
        </a:p>
      </dgm:t>
    </dgm:pt>
    <dgm:pt modelId="{6FBB053C-3AEA-4CDA-BFF4-DFB228EA8F20}" type="sibTrans" cxnId="{B9C98C1F-2E2B-4E37-B86F-DFDC13CEA573}">
      <dgm:prSet/>
      <dgm:spPr/>
      <dgm:t>
        <a:bodyPr/>
        <a:lstStyle/>
        <a:p>
          <a:endParaRPr lang="en-US"/>
        </a:p>
      </dgm:t>
    </dgm:pt>
    <dgm:pt modelId="{058E1561-7580-4DED-B74D-089077B6CC1E}">
      <dgm:prSet/>
      <dgm:spPr/>
      <dgm:t>
        <a:bodyPr/>
        <a:lstStyle/>
        <a:p>
          <a:pPr>
            <a:lnSpc>
              <a:spcPct val="100000"/>
            </a:lnSpc>
            <a:defRPr cap="all"/>
          </a:pPr>
          <a:r>
            <a:rPr lang="en-US" dirty="0"/>
            <a:t>Attacks on the courts </a:t>
          </a:r>
        </a:p>
      </dgm:t>
    </dgm:pt>
    <dgm:pt modelId="{A47E852C-1404-489A-A930-22037E5F79ED}" type="parTrans" cxnId="{B08AAD50-85AB-481F-95CA-32BAD0D5546D}">
      <dgm:prSet/>
      <dgm:spPr/>
      <dgm:t>
        <a:bodyPr/>
        <a:lstStyle/>
        <a:p>
          <a:endParaRPr lang="en-US"/>
        </a:p>
      </dgm:t>
    </dgm:pt>
    <dgm:pt modelId="{51837FDF-ADAC-4D23-B88D-A0AE7465C0B2}" type="sibTrans" cxnId="{B08AAD50-85AB-481F-95CA-32BAD0D5546D}">
      <dgm:prSet/>
      <dgm:spPr/>
      <dgm:t>
        <a:bodyPr/>
        <a:lstStyle/>
        <a:p>
          <a:endParaRPr lang="en-US"/>
        </a:p>
      </dgm:t>
    </dgm:pt>
    <dgm:pt modelId="{5543A46A-4C01-4277-933D-005B5F0DF9DB}">
      <dgm:prSet/>
      <dgm:spPr/>
      <dgm:t>
        <a:bodyPr/>
        <a:lstStyle/>
        <a:p>
          <a:pPr>
            <a:lnSpc>
              <a:spcPct val="100000"/>
            </a:lnSpc>
            <a:defRPr cap="all"/>
          </a:pPr>
          <a:r>
            <a:rPr lang="en-US" dirty="0"/>
            <a:t>The Goodness of the Constitution </a:t>
          </a:r>
        </a:p>
      </dgm:t>
    </dgm:pt>
    <dgm:pt modelId="{0EB659B1-FE70-4999-9B67-F626229A3A8A}" type="parTrans" cxnId="{BBBFB5AB-596A-4263-9D0E-47C04A63CDCD}">
      <dgm:prSet/>
      <dgm:spPr/>
      <dgm:t>
        <a:bodyPr/>
        <a:lstStyle/>
        <a:p>
          <a:endParaRPr lang="en-US"/>
        </a:p>
      </dgm:t>
    </dgm:pt>
    <dgm:pt modelId="{4A993E19-E2AA-44A2-9226-22EE1F53BA45}" type="sibTrans" cxnId="{BBBFB5AB-596A-4263-9D0E-47C04A63CDCD}">
      <dgm:prSet/>
      <dgm:spPr/>
      <dgm:t>
        <a:bodyPr/>
        <a:lstStyle/>
        <a:p>
          <a:endParaRPr lang="en-US"/>
        </a:p>
      </dgm:t>
    </dgm:pt>
    <dgm:pt modelId="{29DB8734-8D5F-400D-A85C-625BFCCAB764}" type="pres">
      <dgm:prSet presAssocID="{1E33E3A8-64F8-4367-A2CC-CEB375268839}" presName="root" presStyleCnt="0">
        <dgm:presLayoutVars>
          <dgm:dir/>
          <dgm:resizeHandles val="exact"/>
        </dgm:presLayoutVars>
      </dgm:prSet>
      <dgm:spPr/>
    </dgm:pt>
    <dgm:pt modelId="{2D3B19B9-2472-4CDC-9DD8-AE07D86AA311}" type="pres">
      <dgm:prSet presAssocID="{79EF759E-C94E-4A15-9158-C35034C833B1}" presName="compNode" presStyleCnt="0"/>
      <dgm:spPr/>
    </dgm:pt>
    <dgm:pt modelId="{E21F9C08-2205-4F96-B0C9-532C4BEB8B36}" type="pres">
      <dgm:prSet presAssocID="{79EF759E-C94E-4A15-9158-C35034C833B1}" presName="iconBgRect" presStyleLbl="bgShp" presStyleIdx="0" presStyleCnt="3"/>
      <dgm:spPr/>
    </dgm:pt>
    <dgm:pt modelId="{C5F52C95-7326-42E5-B78C-718C85A463EB}" type="pres">
      <dgm:prSet presAssocID="{79EF759E-C94E-4A15-9158-C35034C833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E01CC123-A581-4C56-8562-BE6B96300DB0}" type="pres">
      <dgm:prSet presAssocID="{79EF759E-C94E-4A15-9158-C35034C833B1}" presName="spaceRect" presStyleCnt="0"/>
      <dgm:spPr/>
    </dgm:pt>
    <dgm:pt modelId="{F460DFAC-532B-4B01-81F4-8DCE87D9C26E}" type="pres">
      <dgm:prSet presAssocID="{79EF759E-C94E-4A15-9158-C35034C833B1}" presName="textRect" presStyleLbl="revTx" presStyleIdx="0" presStyleCnt="3" custLinFactNeighborX="1104" custLinFactNeighborY="-55478">
        <dgm:presLayoutVars>
          <dgm:chMax val="1"/>
          <dgm:chPref val="1"/>
        </dgm:presLayoutVars>
      </dgm:prSet>
      <dgm:spPr/>
    </dgm:pt>
    <dgm:pt modelId="{0DBCDA6D-2C55-4DB8-9A06-7F3B1C7558E8}" type="pres">
      <dgm:prSet presAssocID="{6FBB053C-3AEA-4CDA-BFF4-DFB228EA8F20}" presName="sibTrans" presStyleCnt="0"/>
      <dgm:spPr/>
    </dgm:pt>
    <dgm:pt modelId="{41943A9B-3386-42F5-9DE8-7A07188E15D8}" type="pres">
      <dgm:prSet presAssocID="{058E1561-7580-4DED-B74D-089077B6CC1E}" presName="compNode" presStyleCnt="0"/>
      <dgm:spPr/>
    </dgm:pt>
    <dgm:pt modelId="{745D18FD-ADF9-43C7-9E7B-DA25F12E36CD}" type="pres">
      <dgm:prSet presAssocID="{058E1561-7580-4DED-B74D-089077B6CC1E}" presName="iconBgRect" presStyleLbl="bgShp" presStyleIdx="1" presStyleCnt="3"/>
      <dgm:spPr/>
    </dgm:pt>
    <dgm:pt modelId="{B085AFB4-CE63-4E8D-BAC3-D5578B2762E9}" type="pres">
      <dgm:prSet presAssocID="{058E1561-7580-4DED-B74D-089077B6CC1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2A6560EE-0D3C-4030-8832-88DADF208E2D}" type="pres">
      <dgm:prSet presAssocID="{058E1561-7580-4DED-B74D-089077B6CC1E}" presName="spaceRect" presStyleCnt="0"/>
      <dgm:spPr/>
    </dgm:pt>
    <dgm:pt modelId="{3E6A192D-1CEC-4E6A-B888-D53CA6F9577B}" type="pres">
      <dgm:prSet presAssocID="{058E1561-7580-4DED-B74D-089077B6CC1E}" presName="textRect" presStyleLbl="revTx" presStyleIdx="1" presStyleCnt="3" custLinFactNeighborX="0" custLinFactNeighborY="-49502">
        <dgm:presLayoutVars>
          <dgm:chMax val="1"/>
          <dgm:chPref val="1"/>
        </dgm:presLayoutVars>
      </dgm:prSet>
      <dgm:spPr/>
    </dgm:pt>
    <dgm:pt modelId="{28B242D9-FED6-4E2F-B37C-D4EEEC289656}" type="pres">
      <dgm:prSet presAssocID="{51837FDF-ADAC-4D23-B88D-A0AE7465C0B2}" presName="sibTrans" presStyleCnt="0"/>
      <dgm:spPr/>
    </dgm:pt>
    <dgm:pt modelId="{C22731FE-7070-4912-8F6F-77F3A7F1C544}" type="pres">
      <dgm:prSet presAssocID="{5543A46A-4C01-4277-933D-005B5F0DF9DB}" presName="compNode" presStyleCnt="0"/>
      <dgm:spPr/>
    </dgm:pt>
    <dgm:pt modelId="{37FE4C56-BD33-4DAC-9ADA-BD69EF14A44C}" type="pres">
      <dgm:prSet presAssocID="{5543A46A-4C01-4277-933D-005B5F0DF9DB}" presName="iconBgRect" presStyleLbl="bgShp" presStyleIdx="2" presStyleCnt="3"/>
      <dgm:spPr/>
    </dgm:pt>
    <dgm:pt modelId="{5946909F-EF08-4370-9A42-5672D87355DC}" type="pres">
      <dgm:prSet presAssocID="{5543A46A-4C01-4277-933D-005B5F0DF9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C5F8AFFA-E9B5-43A1-B6A8-7B0FA5B186E8}" type="pres">
      <dgm:prSet presAssocID="{5543A46A-4C01-4277-933D-005B5F0DF9DB}" presName="spaceRect" presStyleCnt="0"/>
      <dgm:spPr/>
    </dgm:pt>
    <dgm:pt modelId="{1EC73E6F-0093-48C9-9668-9D035F9B7F97}" type="pres">
      <dgm:prSet presAssocID="{5543A46A-4C01-4277-933D-005B5F0DF9DB}" presName="textRect" presStyleLbl="revTx" presStyleIdx="2" presStyleCnt="3" custLinFactNeighborX="1833" custLinFactNeighborY="-50996">
        <dgm:presLayoutVars>
          <dgm:chMax val="1"/>
          <dgm:chPref val="1"/>
        </dgm:presLayoutVars>
      </dgm:prSet>
      <dgm:spPr/>
    </dgm:pt>
  </dgm:ptLst>
  <dgm:cxnLst>
    <dgm:cxn modelId="{B9C98C1F-2E2B-4E37-B86F-DFDC13CEA573}" srcId="{1E33E3A8-64F8-4367-A2CC-CEB375268839}" destId="{79EF759E-C94E-4A15-9158-C35034C833B1}" srcOrd="0" destOrd="0" parTransId="{F1070C33-F27F-4B88-B706-33405BC9A3E1}" sibTransId="{6FBB053C-3AEA-4CDA-BFF4-DFB228EA8F20}"/>
    <dgm:cxn modelId="{B08AAD50-85AB-481F-95CA-32BAD0D5546D}" srcId="{1E33E3A8-64F8-4367-A2CC-CEB375268839}" destId="{058E1561-7580-4DED-B74D-089077B6CC1E}" srcOrd="1" destOrd="0" parTransId="{A47E852C-1404-489A-A930-22037E5F79ED}" sibTransId="{51837FDF-ADAC-4D23-B88D-A0AE7465C0B2}"/>
    <dgm:cxn modelId="{04E98989-E70B-4927-86C1-3D5478B9187C}" type="presOf" srcId="{79EF759E-C94E-4A15-9158-C35034C833B1}" destId="{F460DFAC-532B-4B01-81F4-8DCE87D9C26E}" srcOrd="0" destOrd="0" presId="urn:microsoft.com/office/officeart/2018/5/layout/IconCircleLabelList"/>
    <dgm:cxn modelId="{F5C74C96-D6EC-4A39-BE70-7A3554C4EBF3}" type="presOf" srcId="{5543A46A-4C01-4277-933D-005B5F0DF9DB}" destId="{1EC73E6F-0093-48C9-9668-9D035F9B7F97}" srcOrd="0" destOrd="0" presId="urn:microsoft.com/office/officeart/2018/5/layout/IconCircleLabelList"/>
    <dgm:cxn modelId="{BBBFB5AB-596A-4263-9D0E-47C04A63CDCD}" srcId="{1E33E3A8-64F8-4367-A2CC-CEB375268839}" destId="{5543A46A-4C01-4277-933D-005B5F0DF9DB}" srcOrd="2" destOrd="0" parTransId="{0EB659B1-FE70-4999-9B67-F626229A3A8A}" sibTransId="{4A993E19-E2AA-44A2-9226-22EE1F53BA45}"/>
    <dgm:cxn modelId="{D239D9B0-B810-47B2-A533-685FE3DA4CF8}" type="presOf" srcId="{058E1561-7580-4DED-B74D-089077B6CC1E}" destId="{3E6A192D-1CEC-4E6A-B888-D53CA6F9577B}" srcOrd="0" destOrd="0" presId="urn:microsoft.com/office/officeart/2018/5/layout/IconCircleLabelList"/>
    <dgm:cxn modelId="{7E579BF8-C48D-489C-8DE0-8F8A1442C053}" type="presOf" srcId="{1E33E3A8-64F8-4367-A2CC-CEB375268839}" destId="{29DB8734-8D5F-400D-A85C-625BFCCAB764}" srcOrd="0" destOrd="0" presId="urn:microsoft.com/office/officeart/2018/5/layout/IconCircleLabelList"/>
    <dgm:cxn modelId="{ACC59EB2-EBC0-409C-8E74-A49E00917D49}" type="presParOf" srcId="{29DB8734-8D5F-400D-A85C-625BFCCAB764}" destId="{2D3B19B9-2472-4CDC-9DD8-AE07D86AA311}" srcOrd="0" destOrd="0" presId="urn:microsoft.com/office/officeart/2018/5/layout/IconCircleLabelList"/>
    <dgm:cxn modelId="{F6D8E2BB-39A3-478F-9367-8D385938E13A}" type="presParOf" srcId="{2D3B19B9-2472-4CDC-9DD8-AE07D86AA311}" destId="{E21F9C08-2205-4F96-B0C9-532C4BEB8B36}" srcOrd="0" destOrd="0" presId="urn:microsoft.com/office/officeart/2018/5/layout/IconCircleLabelList"/>
    <dgm:cxn modelId="{C923F1A9-AEAA-4809-A84E-9980055808D7}" type="presParOf" srcId="{2D3B19B9-2472-4CDC-9DD8-AE07D86AA311}" destId="{C5F52C95-7326-42E5-B78C-718C85A463EB}" srcOrd="1" destOrd="0" presId="urn:microsoft.com/office/officeart/2018/5/layout/IconCircleLabelList"/>
    <dgm:cxn modelId="{55F61969-B0A7-4EF7-96AB-204E9D003C1D}" type="presParOf" srcId="{2D3B19B9-2472-4CDC-9DD8-AE07D86AA311}" destId="{E01CC123-A581-4C56-8562-BE6B96300DB0}" srcOrd="2" destOrd="0" presId="urn:microsoft.com/office/officeart/2018/5/layout/IconCircleLabelList"/>
    <dgm:cxn modelId="{70C9B721-EC0A-429F-97B9-CF6E6B336FB4}" type="presParOf" srcId="{2D3B19B9-2472-4CDC-9DD8-AE07D86AA311}" destId="{F460DFAC-532B-4B01-81F4-8DCE87D9C26E}" srcOrd="3" destOrd="0" presId="urn:microsoft.com/office/officeart/2018/5/layout/IconCircleLabelList"/>
    <dgm:cxn modelId="{628C9719-086D-47C3-A2FC-C692E16936F5}" type="presParOf" srcId="{29DB8734-8D5F-400D-A85C-625BFCCAB764}" destId="{0DBCDA6D-2C55-4DB8-9A06-7F3B1C7558E8}" srcOrd="1" destOrd="0" presId="urn:microsoft.com/office/officeart/2018/5/layout/IconCircleLabelList"/>
    <dgm:cxn modelId="{17D3D21A-2B35-4892-8525-B90E97924EFD}" type="presParOf" srcId="{29DB8734-8D5F-400D-A85C-625BFCCAB764}" destId="{41943A9B-3386-42F5-9DE8-7A07188E15D8}" srcOrd="2" destOrd="0" presId="urn:microsoft.com/office/officeart/2018/5/layout/IconCircleLabelList"/>
    <dgm:cxn modelId="{FFBC30DF-38DD-46E1-B3C1-8A6E03A91292}" type="presParOf" srcId="{41943A9B-3386-42F5-9DE8-7A07188E15D8}" destId="{745D18FD-ADF9-43C7-9E7B-DA25F12E36CD}" srcOrd="0" destOrd="0" presId="urn:microsoft.com/office/officeart/2018/5/layout/IconCircleLabelList"/>
    <dgm:cxn modelId="{DAD89595-DC42-4F15-A3B6-F36E5FD6AB2B}" type="presParOf" srcId="{41943A9B-3386-42F5-9DE8-7A07188E15D8}" destId="{B085AFB4-CE63-4E8D-BAC3-D5578B2762E9}" srcOrd="1" destOrd="0" presId="urn:microsoft.com/office/officeart/2018/5/layout/IconCircleLabelList"/>
    <dgm:cxn modelId="{8E303A08-E6CD-4A7C-A89C-950A8979E7F6}" type="presParOf" srcId="{41943A9B-3386-42F5-9DE8-7A07188E15D8}" destId="{2A6560EE-0D3C-4030-8832-88DADF208E2D}" srcOrd="2" destOrd="0" presId="urn:microsoft.com/office/officeart/2018/5/layout/IconCircleLabelList"/>
    <dgm:cxn modelId="{FA9FF8D6-B2E3-41A5-878B-C5AA89E2F656}" type="presParOf" srcId="{41943A9B-3386-42F5-9DE8-7A07188E15D8}" destId="{3E6A192D-1CEC-4E6A-B888-D53CA6F9577B}" srcOrd="3" destOrd="0" presId="urn:microsoft.com/office/officeart/2018/5/layout/IconCircleLabelList"/>
    <dgm:cxn modelId="{3F4B060C-3982-4135-B5B5-0D1EE586FB85}" type="presParOf" srcId="{29DB8734-8D5F-400D-A85C-625BFCCAB764}" destId="{28B242D9-FED6-4E2F-B37C-D4EEEC289656}" srcOrd="3" destOrd="0" presId="urn:microsoft.com/office/officeart/2018/5/layout/IconCircleLabelList"/>
    <dgm:cxn modelId="{96A1749E-7310-4D8D-9C7B-C9CBB76A848F}" type="presParOf" srcId="{29DB8734-8D5F-400D-A85C-625BFCCAB764}" destId="{C22731FE-7070-4912-8F6F-77F3A7F1C544}" srcOrd="4" destOrd="0" presId="urn:microsoft.com/office/officeart/2018/5/layout/IconCircleLabelList"/>
    <dgm:cxn modelId="{281828B0-19F8-4E72-9302-B823856CD144}" type="presParOf" srcId="{C22731FE-7070-4912-8F6F-77F3A7F1C544}" destId="{37FE4C56-BD33-4DAC-9ADA-BD69EF14A44C}" srcOrd="0" destOrd="0" presId="urn:microsoft.com/office/officeart/2018/5/layout/IconCircleLabelList"/>
    <dgm:cxn modelId="{38B63986-CA12-4D8B-8795-4BAF96B33586}" type="presParOf" srcId="{C22731FE-7070-4912-8F6F-77F3A7F1C544}" destId="{5946909F-EF08-4370-9A42-5672D87355DC}" srcOrd="1" destOrd="0" presId="urn:microsoft.com/office/officeart/2018/5/layout/IconCircleLabelList"/>
    <dgm:cxn modelId="{C6B90765-FBB2-4B1E-97FE-6E41D6C8B65C}" type="presParOf" srcId="{C22731FE-7070-4912-8F6F-77F3A7F1C544}" destId="{C5F8AFFA-E9B5-43A1-B6A8-7B0FA5B186E8}" srcOrd="2" destOrd="0" presId="urn:microsoft.com/office/officeart/2018/5/layout/IconCircleLabelList"/>
    <dgm:cxn modelId="{EB8A6E11-7AE0-4488-B6A7-8B8D102466B9}" type="presParOf" srcId="{C22731FE-7070-4912-8F6F-77F3A7F1C544}" destId="{1EC73E6F-0093-48C9-9668-9D035F9B7F9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B28973-B6EA-46FB-80C0-52860CB5933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2FF5D9-CC9D-4789-98A5-B346E510D5F9}">
      <dgm:prSet custT="1"/>
      <dgm:spPr/>
      <dgm:t>
        <a:bodyPr/>
        <a:lstStyle/>
        <a:p>
          <a:pPr>
            <a:lnSpc>
              <a:spcPct val="100000"/>
            </a:lnSpc>
          </a:pPr>
          <a:r>
            <a:rPr lang="en-US" sz="2000" dirty="0"/>
            <a:t>ADMINISTRATIVE LAW</a:t>
          </a:r>
        </a:p>
      </dgm:t>
    </dgm:pt>
    <dgm:pt modelId="{11DFC154-E7FC-4856-96D9-396879993B58}" type="parTrans" cxnId="{D76E2098-201D-42D7-8C08-7C4A4D17FA3F}">
      <dgm:prSet/>
      <dgm:spPr/>
      <dgm:t>
        <a:bodyPr/>
        <a:lstStyle/>
        <a:p>
          <a:endParaRPr lang="en-US"/>
        </a:p>
      </dgm:t>
    </dgm:pt>
    <dgm:pt modelId="{08F4506B-147F-45CA-B6AA-E9C299D51CD9}" type="sibTrans" cxnId="{D76E2098-201D-42D7-8C08-7C4A4D17FA3F}">
      <dgm:prSet/>
      <dgm:spPr/>
      <dgm:t>
        <a:bodyPr/>
        <a:lstStyle/>
        <a:p>
          <a:endParaRPr lang="en-US"/>
        </a:p>
      </dgm:t>
    </dgm:pt>
    <dgm:pt modelId="{511489CD-A3D8-4F37-80D2-85271EA5D041}">
      <dgm:prSet custT="1"/>
      <dgm:spPr/>
      <dgm:t>
        <a:bodyPr/>
        <a:lstStyle/>
        <a:p>
          <a:pPr>
            <a:lnSpc>
              <a:spcPct val="100000"/>
            </a:lnSpc>
          </a:pPr>
          <a:r>
            <a:rPr lang="en-US" sz="2000" dirty="0"/>
            <a:t>In </a:t>
          </a:r>
          <a:r>
            <a:rPr lang="en-US" sz="2000" i="1" dirty="0" err="1"/>
            <a:t>Loper</a:t>
          </a:r>
          <a:r>
            <a:rPr lang="en-US" sz="2000" i="1" dirty="0"/>
            <a:t> Bright Enterprises v. Raimondo and Relentless Inc. v. Department of Commerce,</a:t>
          </a:r>
          <a:r>
            <a:rPr lang="en-US" sz="2000" dirty="0"/>
            <a:t> the Supreme Court considered challenges to </a:t>
          </a:r>
          <a:r>
            <a:rPr lang="en-US" sz="2000" i="1" dirty="0"/>
            <a:t>Chevron</a:t>
          </a:r>
          <a:r>
            <a:rPr lang="en-US" sz="2000" dirty="0"/>
            <a:t> Deference, and ultimately overturned this 40-year-yold precedent. The Court’s decision to overturn Chevron is bound to have far-reaching implications for the administrative state for years to come.</a:t>
          </a:r>
        </a:p>
      </dgm:t>
    </dgm:pt>
    <dgm:pt modelId="{EF4FABDC-BB11-400E-A718-B758EF46FCBF}" type="sibTrans" cxnId="{57F70196-74A2-457E-A22A-8ECE9680CDB9}">
      <dgm:prSet/>
      <dgm:spPr/>
      <dgm:t>
        <a:bodyPr/>
        <a:lstStyle/>
        <a:p>
          <a:endParaRPr lang="en-US"/>
        </a:p>
      </dgm:t>
    </dgm:pt>
    <dgm:pt modelId="{45D772C2-EC37-47AB-8A3C-FFCA8A27E05A}" type="parTrans" cxnId="{57F70196-74A2-457E-A22A-8ECE9680CDB9}">
      <dgm:prSet/>
      <dgm:spPr/>
      <dgm:t>
        <a:bodyPr/>
        <a:lstStyle/>
        <a:p>
          <a:endParaRPr lang="en-US"/>
        </a:p>
      </dgm:t>
    </dgm:pt>
    <dgm:pt modelId="{4E31195D-2627-4CB5-AD90-84F666F04CB9}" type="pres">
      <dgm:prSet presAssocID="{03B28973-B6EA-46FB-80C0-52860CB59332}" presName="root" presStyleCnt="0">
        <dgm:presLayoutVars>
          <dgm:dir/>
          <dgm:resizeHandles val="exact"/>
        </dgm:presLayoutVars>
      </dgm:prSet>
      <dgm:spPr/>
    </dgm:pt>
    <dgm:pt modelId="{008F4061-EDE6-44DF-9BE2-43E4622DBEE0}" type="pres">
      <dgm:prSet presAssocID="{C02FF5D9-CC9D-4789-98A5-B346E510D5F9}" presName="compNode" presStyleCnt="0"/>
      <dgm:spPr/>
    </dgm:pt>
    <dgm:pt modelId="{4A065785-917E-4425-A2C4-D11158B137A4}" type="pres">
      <dgm:prSet presAssocID="{C02FF5D9-CC9D-4789-98A5-B346E510D5F9}" presName="bgRect" presStyleLbl="bgShp" presStyleIdx="0" presStyleCnt="2"/>
      <dgm:spPr/>
    </dgm:pt>
    <dgm:pt modelId="{CF4C5874-FB62-40AD-B7E6-B9AD2AA92F4A}" type="pres">
      <dgm:prSet presAssocID="{C02FF5D9-CC9D-4789-98A5-B346E510D5F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D5E92B8B-2CD4-46CE-8557-3F9564F3768B}" type="pres">
      <dgm:prSet presAssocID="{C02FF5D9-CC9D-4789-98A5-B346E510D5F9}" presName="spaceRect" presStyleCnt="0"/>
      <dgm:spPr/>
    </dgm:pt>
    <dgm:pt modelId="{1A2F9192-C962-458D-9559-CEA810BDC492}" type="pres">
      <dgm:prSet presAssocID="{C02FF5D9-CC9D-4789-98A5-B346E510D5F9}" presName="parTx" presStyleLbl="revTx" presStyleIdx="0" presStyleCnt="2">
        <dgm:presLayoutVars>
          <dgm:chMax val="0"/>
          <dgm:chPref val="0"/>
        </dgm:presLayoutVars>
      </dgm:prSet>
      <dgm:spPr/>
    </dgm:pt>
    <dgm:pt modelId="{E11B6B96-BBD2-324F-9279-30C7270CDE64}" type="pres">
      <dgm:prSet presAssocID="{08F4506B-147F-45CA-B6AA-E9C299D51CD9}" presName="sibTrans" presStyleCnt="0"/>
      <dgm:spPr/>
    </dgm:pt>
    <dgm:pt modelId="{A9132DCE-3DC6-4647-BB8E-1559CD224FAB}" type="pres">
      <dgm:prSet presAssocID="{511489CD-A3D8-4F37-80D2-85271EA5D041}" presName="compNode" presStyleCnt="0"/>
      <dgm:spPr/>
    </dgm:pt>
    <dgm:pt modelId="{0DD39E49-C989-F44D-9BB2-EF91BEA77D24}" type="pres">
      <dgm:prSet presAssocID="{511489CD-A3D8-4F37-80D2-85271EA5D041}" presName="bgRect" presStyleLbl="bgShp" presStyleIdx="1" presStyleCnt="2"/>
      <dgm:spPr/>
    </dgm:pt>
    <dgm:pt modelId="{180A8271-EC35-9D41-8521-098C24F54B57}" type="pres">
      <dgm:prSet presAssocID="{511489CD-A3D8-4F37-80D2-85271EA5D0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vron Arrows"/>
        </a:ext>
      </dgm:extLst>
    </dgm:pt>
    <dgm:pt modelId="{9C96EB72-0A3D-0245-97D5-00383ACD6631}" type="pres">
      <dgm:prSet presAssocID="{511489CD-A3D8-4F37-80D2-85271EA5D041}" presName="spaceRect" presStyleCnt="0"/>
      <dgm:spPr/>
    </dgm:pt>
    <dgm:pt modelId="{1DE65150-43BD-F441-A33A-F8CF123A02C1}" type="pres">
      <dgm:prSet presAssocID="{511489CD-A3D8-4F37-80D2-85271EA5D041}" presName="parTx" presStyleLbl="revTx" presStyleIdx="1" presStyleCnt="2">
        <dgm:presLayoutVars>
          <dgm:chMax val="0"/>
          <dgm:chPref val="0"/>
        </dgm:presLayoutVars>
      </dgm:prSet>
      <dgm:spPr/>
    </dgm:pt>
  </dgm:ptLst>
  <dgm:cxnLst>
    <dgm:cxn modelId="{790EFD48-D823-4E56-A46E-661257C03088}" type="presOf" srcId="{03B28973-B6EA-46FB-80C0-52860CB59332}" destId="{4E31195D-2627-4CB5-AD90-84F666F04CB9}" srcOrd="0" destOrd="0" presId="urn:microsoft.com/office/officeart/2018/2/layout/IconVerticalSolidList"/>
    <dgm:cxn modelId="{57F70196-74A2-457E-A22A-8ECE9680CDB9}" srcId="{03B28973-B6EA-46FB-80C0-52860CB59332}" destId="{511489CD-A3D8-4F37-80D2-85271EA5D041}" srcOrd="1" destOrd="0" parTransId="{45D772C2-EC37-47AB-8A3C-FFCA8A27E05A}" sibTransId="{EF4FABDC-BB11-400E-A718-B758EF46FCBF}"/>
    <dgm:cxn modelId="{9B510296-3453-8840-B496-C866C050D2BC}" type="presOf" srcId="{511489CD-A3D8-4F37-80D2-85271EA5D041}" destId="{1DE65150-43BD-F441-A33A-F8CF123A02C1}" srcOrd="0" destOrd="0" presId="urn:microsoft.com/office/officeart/2018/2/layout/IconVerticalSolidList"/>
    <dgm:cxn modelId="{D76E2098-201D-42D7-8C08-7C4A4D17FA3F}" srcId="{03B28973-B6EA-46FB-80C0-52860CB59332}" destId="{C02FF5D9-CC9D-4789-98A5-B346E510D5F9}" srcOrd="0" destOrd="0" parTransId="{11DFC154-E7FC-4856-96D9-396879993B58}" sibTransId="{08F4506B-147F-45CA-B6AA-E9C299D51CD9}"/>
    <dgm:cxn modelId="{4E121DAB-D3DE-D342-A5F7-784A456031BF}" type="presOf" srcId="{C02FF5D9-CC9D-4789-98A5-B346E510D5F9}" destId="{1A2F9192-C962-458D-9559-CEA810BDC492}" srcOrd="0" destOrd="0" presId="urn:microsoft.com/office/officeart/2018/2/layout/IconVerticalSolidList"/>
    <dgm:cxn modelId="{A24C7C20-0809-3B47-B611-2C82EC5D377D}" type="presParOf" srcId="{4E31195D-2627-4CB5-AD90-84F666F04CB9}" destId="{008F4061-EDE6-44DF-9BE2-43E4622DBEE0}" srcOrd="0" destOrd="0" presId="urn:microsoft.com/office/officeart/2018/2/layout/IconVerticalSolidList"/>
    <dgm:cxn modelId="{90D4ED74-5EBD-8C43-B7ED-D7B49540D0A6}" type="presParOf" srcId="{008F4061-EDE6-44DF-9BE2-43E4622DBEE0}" destId="{4A065785-917E-4425-A2C4-D11158B137A4}" srcOrd="0" destOrd="0" presId="urn:microsoft.com/office/officeart/2018/2/layout/IconVerticalSolidList"/>
    <dgm:cxn modelId="{C1A20349-86DD-C540-AA3F-4E61EE55E857}" type="presParOf" srcId="{008F4061-EDE6-44DF-9BE2-43E4622DBEE0}" destId="{CF4C5874-FB62-40AD-B7E6-B9AD2AA92F4A}" srcOrd="1" destOrd="0" presId="urn:microsoft.com/office/officeart/2018/2/layout/IconVerticalSolidList"/>
    <dgm:cxn modelId="{8618858B-294F-3340-AFD5-E821CDBEDEF0}" type="presParOf" srcId="{008F4061-EDE6-44DF-9BE2-43E4622DBEE0}" destId="{D5E92B8B-2CD4-46CE-8557-3F9564F3768B}" srcOrd="2" destOrd="0" presId="urn:microsoft.com/office/officeart/2018/2/layout/IconVerticalSolidList"/>
    <dgm:cxn modelId="{7832D4D9-5DCC-A344-A970-03538E6348AE}" type="presParOf" srcId="{008F4061-EDE6-44DF-9BE2-43E4622DBEE0}" destId="{1A2F9192-C962-458D-9559-CEA810BDC492}" srcOrd="3" destOrd="0" presId="urn:microsoft.com/office/officeart/2018/2/layout/IconVerticalSolidList"/>
    <dgm:cxn modelId="{0E3ABE18-DAF6-914A-BF30-7DD2650E4DC9}" type="presParOf" srcId="{4E31195D-2627-4CB5-AD90-84F666F04CB9}" destId="{E11B6B96-BBD2-324F-9279-30C7270CDE64}" srcOrd="1" destOrd="0" presId="urn:microsoft.com/office/officeart/2018/2/layout/IconVerticalSolidList"/>
    <dgm:cxn modelId="{F4A7778C-D3BE-7245-8D27-53586BE42899}" type="presParOf" srcId="{4E31195D-2627-4CB5-AD90-84F666F04CB9}" destId="{A9132DCE-3DC6-4647-BB8E-1559CD224FAB}" srcOrd="2" destOrd="0" presId="urn:microsoft.com/office/officeart/2018/2/layout/IconVerticalSolidList"/>
    <dgm:cxn modelId="{EA0F0FE8-F09B-B74D-AB62-A8746C9F526A}" type="presParOf" srcId="{A9132DCE-3DC6-4647-BB8E-1559CD224FAB}" destId="{0DD39E49-C989-F44D-9BB2-EF91BEA77D24}" srcOrd="0" destOrd="0" presId="urn:microsoft.com/office/officeart/2018/2/layout/IconVerticalSolidList"/>
    <dgm:cxn modelId="{30E90E3D-8CD3-DD44-8F8E-9C280F4698A5}" type="presParOf" srcId="{A9132DCE-3DC6-4647-BB8E-1559CD224FAB}" destId="{180A8271-EC35-9D41-8521-098C24F54B57}" srcOrd="1" destOrd="0" presId="urn:microsoft.com/office/officeart/2018/2/layout/IconVerticalSolidList"/>
    <dgm:cxn modelId="{31F8878B-5042-6F4B-AB23-BFAEC3A3052B}" type="presParOf" srcId="{A9132DCE-3DC6-4647-BB8E-1559CD224FAB}" destId="{9C96EB72-0A3D-0245-97D5-00383ACD6631}" srcOrd="2" destOrd="0" presId="urn:microsoft.com/office/officeart/2018/2/layout/IconVerticalSolidList"/>
    <dgm:cxn modelId="{292D9D06-E281-A747-8AF4-E3B096CE857F}" type="presParOf" srcId="{A9132DCE-3DC6-4647-BB8E-1559CD224FAB}" destId="{1DE65150-43BD-F441-A33A-F8CF123A02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460A1-2D11-4C46-A3B2-4CE7A94079C0}"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FE66C17C-4772-4FC0-9CEC-79D7C20546B1}">
      <dgm:prSet/>
      <dgm:spPr/>
      <dgm:t>
        <a:bodyPr/>
        <a:lstStyle/>
        <a:p>
          <a:r>
            <a:rPr lang="en-US" dirty="0"/>
            <a:t>PRESIDENTIAL IMMUNITY</a:t>
          </a:r>
        </a:p>
      </dgm:t>
    </dgm:pt>
    <dgm:pt modelId="{B7D9C405-B602-4DD5-BF98-4A7038AB030C}" type="parTrans" cxnId="{BD4B83EE-B95B-4E6A-9E8D-6F4427CA6187}">
      <dgm:prSet/>
      <dgm:spPr/>
      <dgm:t>
        <a:bodyPr/>
        <a:lstStyle/>
        <a:p>
          <a:endParaRPr lang="en-US"/>
        </a:p>
      </dgm:t>
    </dgm:pt>
    <dgm:pt modelId="{1633B991-296A-4F97-98A0-ED495390D625}" type="sibTrans" cxnId="{BD4B83EE-B95B-4E6A-9E8D-6F4427CA6187}">
      <dgm:prSet/>
      <dgm:spPr/>
      <dgm:t>
        <a:bodyPr/>
        <a:lstStyle/>
        <a:p>
          <a:endParaRPr lang="en-US"/>
        </a:p>
      </dgm:t>
    </dgm:pt>
    <dgm:pt modelId="{65AA68D3-5289-4D5D-ABBC-10AFFDC77B2B}">
      <dgm:prSet/>
      <dgm:spPr/>
      <dgm:t>
        <a:bodyPr/>
        <a:lstStyle/>
        <a:p>
          <a:r>
            <a:rPr lang="en-US" dirty="0"/>
            <a:t>In </a:t>
          </a:r>
          <a:r>
            <a:rPr lang="en-US" i="1" dirty="0"/>
            <a:t>United States v. Trump</a:t>
          </a:r>
          <a:r>
            <a:rPr lang="en-US" dirty="0"/>
            <a:t>, former president Donald Trump argued that presidents should have immunity from criminal prosecution for acts undertaken during their presidency, and the Supreme Court ultimately ruled that U.S. Presidents do have immunity for official acts. Does this decision afford a president too much protection, or is it necessary in order to empower a president to act during his tenure? Invite a speaker to discuss.</a:t>
          </a:r>
        </a:p>
      </dgm:t>
    </dgm:pt>
    <dgm:pt modelId="{49F8CC02-BF11-4E65-B374-56B6AE35A014}" type="sibTrans" cxnId="{B509C287-7F88-45CE-A975-7CB720EECF78}">
      <dgm:prSet/>
      <dgm:spPr/>
      <dgm:t>
        <a:bodyPr/>
        <a:lstStyle/>
        <a:p>
          <a:endParaRPr lang="en-US"/>
        </a:p>
      </dgm:t>
    </dgm:pt>
    <dgm:pt modelId="{D110D9A1-599F-431A-A107-24B34604CCCB}" type="parTrans" cxnId="{B509C287-7F88-45CE-A975-7CB720EECF78}">
      <dgm:prSet/>
      <dgm:spPr/>
      <dgm:t>
        <a:bodyPr/>
        <a:lstStyle/>
        <a:p>
          <a:endParaRPr lang="en-US"/>
        </a:p>
      </dgm:t>
    </dgm:pt>
    <dgm:pt modelId="{D8941567-FA7C-5D40-A1E3-D5319D9A5C05}" type="pres">
      <dgm:prSet presAssocID="{5F7460A1-2D11-4C46-A3B2-4CE7A94079C0}" presName="Name0" presStyleCnt="0">
        <dgm:presLayoutVars>
          <dgm:dir/>
          <dgm:resizeHandles val="exact"/>
        </dgm:presLayoutVars>
      </dgm:prSet>
      <dgm:spPr/>
    </dgm:pt>
    <dgm:pt modelId="{68A9F834-AA15-6244-9E4A-8EF95C994DA2}" type="pres">
      <dgm:prSet presAssocID="{FE66C17C-4772-4FC0-9CEC-79D7C20546B1}" presName="parTxOnly" presStyleLbl="node1" presStyleIdx="0" presStyleCnt="2" custScaleX="40024">
        <dgm:presLayoutVars>
          <dgm:bulletEnabled val="1"/>
        </dgm:presLayoutVars>
      </dgm:prSet>
      <dgm:spPr/>
    </dgm:pt>
    <dgm:pt modelId="{64FFB40D-8F8D-7A45-9003-80C737776BFA}" type="pres">
      <dgm:prSet presAssocID="{1633B991-296A-4F97-98A0-ED495390D625}" presName="parSpace" presStyleCnt="0"/>
      <dgm:spPr/>
    </dgm:pt>
    <dgm:pt modelId="{76B314B5-9A0F-1346-943B-CEDAF2CDF5AF}" type="pres">
      <dgm:prSet presAssocID="{65AA68D3-5289-4D5D-ABBC-10AFFDC77B2B}" presName="parTxOnly" presStyleLbl="node1" presStyleIdx="1" presStyleCnt="2">
        <dgm:presLayoutVars>
          <dgm:bulletEnabled val="1"/>
        </dgm:presLayoutVars>
      </dgm:prSet>
      <dgm:spPr/>
    </dgm:pt>
  </dgm:ptLst>
  <dgm:cxnLst>
    <dgm:cxn modelId="{6F668351-88FE-2E41-84D8-14A2DA11A148}" type="presOf" srcId="{5F7460A1-2D11-4C46-A3B2-4CE7A94079C0}" destId="{D8941567-FA7C-5D40-A1E3-D5319D9A5C05}" srcOrd="0" destOrd="0" presId="urn:microsoft.com/office/officeart/2005/8/layout/hChevron3"/>
    <dgm:cxn modelId="{B509C287-7F88-45CE-A975-7CB720EECF78}" srcId="{5F7460A1-2D11-4C46-A3B2-4CE7A94079C0}" destId="{65AA68D3-5289-4D5D-ABBC-10AFFDC77B2B}" srcOrd="1" destOrd="0" parTransId="{D110D9A1-599F-431A-A107-24B34604CCCB}" sibTransId="{49F8CC02-BF11-4E65-B374-56B6AE35A014}"/>
    <dgm:cxn modelId="{68F2F6D6-F353-9C48-A94C-5F7ADC5F8F78}" type="presOf" srcId="{FE66C17C-4772-4FC0-9CEC-79D7C20546B1}" destId="{68A9F834-AA15-6244-9E4A-8EF95C994DA2}" srcOrd="0" destOrd="0" presId="urn:microsoft.com/office/officeart/2005/8/layout/hChevron3"/>
    <dgm:cxn modelId="{5A2EB0E0-B51B-5D4E-B9AC-EDE16A47FA9D}" type="presOf" srcId="{65AA68D3-5289-4D5D-ABBC-10AFFDC77B2B}" destId="{76B314B5-9A0F-1346-943B-CEDAF2CDF5AF}" srcOrd="0" destOrd="0" presId="urn:microsoft.com/office/officeart/2005/8/layout/hChevron3"/>
    <dgm:cxn modelId="{BD4B83EE-B95B-4E6A-9E8D-6F4427CA6187}" srcId="{5F7460A1-2D11-4C46-A3B2-4CE7A94079C0}" destId="{FE66C17C-4772-4FC0-9CEC-79D7C20546B1}" srcOrd="0" destOrd="0" parTransId="{B7D9C405-B602-4DD5-BF98-4A7038AB030C}" sibTransId="{1633B991-296A-4F97-98A0-ED495390D625}"/>
    <dgm:cxn modelId="{F00496EA-51EC-9643-9B40-6F043CF77595}" type="presParOf" srcId="{D8941567-FA7C-5D40-A1E3-D5319D9A5C05}" destId="{68A9F834-AA15-6244-9E4A-8EF95C994DA2}" srcOrd="0" destOrd="0" presId="urn:microsoft.com/office/officeart/2005/8/layout/hChevron3"/>
    <dgm:cxn modelId="{5B19C7F5-33B8-0041-AA6A-569659F807F1}" type="presParOf" srcId="{D8941567-FA7C-5D40-A1E3-D5319D9A5C05}" destId="{64FFB40D-8F8D-7A45-9003-80C737776BFA}" srcOrd="1" destOrd="0" presId="urn:microsoft.com/office/officeart/2005/8/layout/hChevron3"/>
    <dgm:cxn modelId="{7B146448-C4D9-2848-A75C-8DA61EB728F3}" type="presParOf" srcId="{D8941567-FA7C-5D40-A1E3-D5319D9A5C05}" destId="{76B314B5-9A0F-1346-943B-CEDAF2CDF5AF}"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9047E7-783D-450B-B442-0B31F723426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A72E309-3C61-4CBD-ABE0-852839FC5FF7}">
      <dgm:prSet/>
      <dgm:spPr/>
      <dgm:t>
        <a:bodyPr/>
        <a:lstStyle/>
        <a:p>
          <a:r>
            <a:rPr lang="en-US"/>
            <a:t>CRIMINAL JUSTICE REFORM</a:t>
          </a:r>
        </a:p>
      </dgm:t>
    </dgm:pt>
    <dgm:pt modelId="{D3BD25F1-4F21-42E4-A0F2-6F39A0EDC050}" type="parTrans" cxnId="{F40E6001-5349-4F26-A431-DC4487A3A3D4}">
      <dgm:prSet/>
      <dgm:spPr/>
      <dgm:t>
        <a:bodyPr/>
        <a:lstStyle/>
        <a:p>
          <a:endParaRPr lang="en-US"/>
        </a:p>
      </dgm:t>
    </dgm:pt>
    <dgm:pt modelId="{21A9769F-BF78-419A-AE50-ED5154996B7C}" type="sibTrans" cxnId="{F40E6001-5349-4F26-A431-DC4487A3A3D4}">
      <dgm:prSet/>
      <dgm:spPr/>
      <dgm:t>
        <a:bodyPr/>
        <a:lstStyle/>
        <a:p>
          <a:endParaRPr lang="en-US"/>
        </a:p>
      </dgm:t>
    </dgm:pt>
    <dgm:pt modelId="{71BDBEAA-5633-45EC-BD15-A2A8547C606E}">
      <dgm:prSet/>
      <dgm:spPr/>
      <dgm:t>
        <a:bodyPr/>
        <a:lstStyle/>
        <a:p>
          <a:r>
            <a:rPr lang="en-US" dirty="0"/>
            <a:t>In recent years, support for calls for criminal justice reform has mounted across the ideological spectrum. Still, there are those who argue that the problem has been overstated and the proposed solutions are likely to backfire. Invite an expert to discuss topics such as overcriminalization or under criminalization, qualified immunity, plea bargaining, and sentencing policy.</a:t>
          </a:r>
        </a:p>
      </dgm:t>
    </dgm:pt>
    <dgm:pt modelId="{FD7CE8A1-6772-4072-BDF8-D1A9384CF28E}" type="parTrans" cxnId="{3A33287C-95B8-4D71-86E6-5E63293E21D5}">
      <dgm:prSet/>
      <dgm:spPr/>
      <dgm:t>
        <a:bodyPr/>
        <a:lstStyle/>
        <a:p>
          <a:endParaRPr lang="en-US"/>
        </a:p>
      </dgm:t>
    </dgm:pt>
    <dgm:pt modelId="{5BB2DF6B-D2D1-4F97-8E2B-A020AB5E2022}" type="sibTrans" cxnId="{3A33287C-95B8-4D71-86E6-5E63293E21D5}">
      <dgm:prSet/>
      <dgm:spPr/>
      <dgm:t>
        <a:bodyPr/>
        <a:lstStyle/>
        <a:p>
          <a:endParaRPr lang="en-US"/>
        </a:p>
      </dgm:t>
    </dgm:pt>
    <dgm:pt modelId="{7F8C9275-6EB8-F147-BA0E-934A6A19C3E2}" type="pres">
      <dgm:prSet presAssocID="{989047E7-783D-450B-B442-0B31F7234260}" presName="hierChild1" presStyleCnt="0">
        <dgm:presLayoutVars>
          <dgm:chPref val="1"/>
          <dgm:dir/>
          <dgm:animOne val="branch"/>
          <dgm:animLvl val="lvl"/>
          <dgm:resizeHandles/>
        </dgm:presLayoutVars>
      </dgm:prSet>
      <dgm:spPr/>
    </dgm:pt>
    <dgm:pt modelId="{B50306E7-075E-F547-9C96-6A8CF126C2D9}" type="pres">
      <dgm:prSet presAssocID="{4A72E309-3C61-4CBD-ABE0-852839FC5FF7}" presName="hierRoot1" presStyleCnt="0"/>
      <dgm:spPr/>
    </dgm:pt>
    <dgm:pt modelId="{FF77270C-DEE5-5248-862E-52B010152D78}" type="pres">
      <dgm:prSet presAssocID="{4A72E309-3C61-4CBD-ABE0-852839FC5FF7}" presName="composite" presStyleCnt="0"/>
      <dgm:spPr/>
    </dgm:pt>
    <dgm:pt modelId="{CFE288F4-E39C-914A-8EFC-691C4DB3D1B3}" type="pres">
      <dgm:prSet presAssocID="{4A72E309-3C61-4CBD-ABE0-852839FC5FF7}" presName="background" presStyleLbl="node0" presStyleIdx="0" presStyleCnt="2"/>
      <dgm:spPr/>
    </dgm:pt>
    <dgm:pt modelId="{6D1ECA60-F7B9-5842-A2D0-AE3BF45755D9}" type="pres">
      <dgm:prSet presAssocID="{4A72E309-3C61-4CBD-ABE0-852839FC5FF7}" presName="text" presStyleLbl="fgAcc0" presStyleIdx="0" presStyleCnt="2" custScaleX="63750" custScaleY="54363">
        <dgm:presLayoutVars>
          <dgm:chPref val="3"/>
        </dgm:presLayoutVars>
      </dgm:prSet>
      <dgm:spPr/>
    </dgm:pt>
    <dgm:pt modelId="{C7014897-54DF-FC4B-B091-1C36769287D2}" type="pres">
      <dgm:prSet presAssocID="{4A72E309-3C61-4CBD-ABE0-852839FC5FF7}" presName="hierChild2" presStyleCnt="0"/>
      <dgm:spPr/>
    </dgm:pt>
    <dgm:pt modelId="{6698B406-403B-A349-BF3C-1924C11340EF}" type="pres">
      <dgm:prSet presAssocID="{71BDBEAA-5633-45EC-BD15-A2A8547C606E}" presName="hierRoot1" presStyleCnt="0"/>
      <dgm:spPr/>
    </dgm:pt>
    <dgm:pt modelId="{5399C7FA-81A0-7B42-A693-394C1A34EA49}" type="pres">
      <dgm:prSet presAssocID="{71BDBEAA-5633-45EC-BD15-A2A8547C606E}" presName="composite" presStyleCnt="0"/>
      <dgm:spPr/>
    </dgm:pt>
    <dgm:pt modelId="{77BAC3CF-620C-E444-B66E-F70F2762FD18}" type="pres">
      <dgm:prSet presAssocID="{71BDBEAA-5633-45EC-BD15-A2A8547C606E}" presName="background" presStyleLbl="node0" presStyleIdx="1" presStyleCnt="2"/>
      <dgm:spPr/>
    </dgm:pt>
    <dgm:pt modelId="{BE2B2753-0342-A14A-B4CA-77278B3048E0}" type="pres">
      <dgm:prSet presAssocID="{71BDBEAA-5633-45EC-BD15-A2A8547C606E}" presName="text" presStyleLbl="fgAcc0" presStyleIdx="1" presStyleCnt="2" custScaleX="110007" custScaleY="106475">
        <dgm:presLayoutVars>
          <dgm:chPref val="3"/>
        </dgm:presLayoutVars>
      </dgm:prSet>
      <dgm:spPr/>
    </dgm:pt>
    <dgm:pt modelId="{8B95F41C-0F4D-B74C-AE85-C6F53ED2BF06}" type="pres">
      <dgm:prSet presAssocID="{71BDBEAA-5633-45EC-BD15-A2A8547C606E}" presName="hierChild2" presStyleCnt="0"/>
      <dgm:spPr/>
    </dgm:pt>
  </dgm:ptLst>
  <dgm:cxnLst>
    <dgm:cxn modelId="{F40E6001-5349-4F26-A431-DC4487A3A3D4}" srcId="{989047E7-783D-450B-B442-0B31F7234260}" destId="{4A72E309-3C61-4CBD-ABE0-852839FC5FF7}" srcOrd="0" destOrd="0" parTransId="{D3BD25F1-4F21-42E4-A0F2-6F39A0EDC050}" sibTransId="{21A9769F-BF78-419A-AE50-ED5154996B7C}"/>
    <dgm:cxn modelId="{2670533D-A265-A547-81A1-EE53F2C360C1}" type="presOf" srcId="{989047E7-783D-450B-B442-0B31F7234260}" destId="{7F8C9275-6EB8-F147-BA0E-934A6A19C3E2}" srcOrd="0" destOrd="0" presId="urn:microsoft.com/office/officeart/2005/8/layout/hierarchy1"/>
    <dgm:cxn modelId="{B687B84F-EE51-CF42-848D-E95E091FE3E6}" type="presOf" srcId="{4A72E309-3C61-4CBD-ABE0-852839FC5FF7}" destId="{6D1ECA60-F7B9-5842-A2D0-AE3BF45755D9}" srcOrd="0" destOrd="0" presId="urn:microsoft.com/office/officeart/2005/8/layout/hierarchy1"/>
    <dgm:cxn modelId="{3A33287C-95B8-4D71-86E6-5E63293E21D5}" srcId="{989047E7-783D-450B-B442-0B31F7234260}" destId="{71BDBEAA-5633-45EC-BD15-A2A8547C606E}" srcOrd="1" destOrd="0" parTransId="{FD7CE8A1-6772-4072-BDF8-D1A9384CF28E}" sibTransId="{5BB2DF6B-D2D1-4F97-8E2B-A020AB5E2022}"/>
    <dgm:cxn modelId="{608FD192-5F91-C842-8769-836A8D269970}" type="presOf" srcId="{71BDBEAA-5633-45EC-BD15-A2A8547C606E}" destId="{BE2B2753-0342-A14A-B4CA-77278B3048E0}" srcOrd="0" destOrd="0" presId="urn:microsoft.com/office/officeart/2005/8/layout/hierarchy1"/>
    <dgm:cxn modelId="{5FB51BCA-0D3E-FC4F-85D6-1E40B946A863}" type="presParOf" srcId="{7F8C9275-6EB8-F147-BA0E-934A6A19C3E2}" destId="{B50306E7-075E-F547-9C96-6A8CF126C2D9}" srcOrd="0" destOrd="0" presId="urn:microsoft.com/office/officeart/2005/8/layout/hierarchy1"/>
    <dgm:cxn modelId="{D5DE2554-A35F-1449-A605-AB720007B2AB}" type="presParOf" srcId="{B50306E7-075E-F547-9C96-6A8CF126C2D9}" destId="{FF77270C-DEE5-5248-862E-52B010152D78}" srcOrd="0" destOrd="0" presId="urn:microsoft.com/office/officeart/2005/8/layout/hierarchy1"/>
    <dgm:cxn modelId="{8261AA2E-4F6C-D74E-9E09-FF11D32D2AA5}" type="presParOf" srcId="{FF77270C-DEE5-5248-862E-52B010152D78}" destId="{CFE288F4-E39C-914A-8EFC-691C4DB3D1B3}" srcOrd="0" destOrd="0" presId="urn:microsoft.com/office/officeart/2005/8/layout/hierarchy1"/>
    <dgm:cxn modelId="{73915248-A3E0-A841-82B4-C81C0B2707C9}" type="presParOf" srcId="{FF77270C-DEE5-5248-862E-52B010152D78}" destId="{6D1ECA60-F7B9-5842-A2D0-AE3BF45755D9}" srcOrd="1" destOrd="0" presId="urn:microsoft.com/office/officeart/2005/8/layout/hierarchy1"/>
    <dgm:cxn modelId="{FAD40582-C95E-C149-B6BF-97C2224FBFAA}" type="presParOf" srcId="{B50306E7-075E-F547-9C96-6A8CF126C2D9}" destId="{C7014897-54DF-FC4B-B091-1C36769287D2}" srcOrd="1" destOrd="0" presId="urn:microsoft.com/office/officeart/2005/8/layout/hierarchy1"/>
    <dgm:cxn modelId="{3E18EFFC-4FE2-EF44-8159-311AE5E01581}" type="presParOf" srcId="{7F8C9275-6EB8-F147-BA0E-934A6A19C3E2}" destId="{6698B406-403B-A349-BF3C-1924C11340EF}" srcOrd="1" destOrd="0" presId="urn:microsoft.com/office/officeart/2005/8/layout/hierarchy1"/>
    <dgm:cxn modelId="{C1FB25D6-112D-3546-A2DC-60BD8F8CD826}" type="presParOf" srcId="{6698B406-403B-A349-BF3C-1924C11340EF}" destId="{5399C7FA-81A0-7B42-A693-394C1A34EA49}" srcOrd="0" destOrd="0" presId="urn:microsoft.com/office/officeart/2005/8/layout/hierarchy1"/>
    <dgm:cxn modelId="{94B1E36F-CA1C-374F-8016-0BD591D9FF00}" type="presParOf" srcId="{5399C7FA-81A0-7B42-A693-394C1A34EA49}" destId="{77BAC3CF-620C-E444-B66E-F70F2762FD18}" srcOrd="0" destOrd="0" presId="urn:microsoft.com/office/officeart/2005/8/layout/hierarchy1"/>
    <dgm:cxn modelId="{F1E6F523-40A5-6C42-AF75-99AABBE4DF46}" type="presParOf" srcId="{5399C7FA-81A0-7B42-A693-394C1A34EA49}" destId="{BE2B2753-0342-A14A-B4CA-77278B3048E0}" srcOrd="1" destOrd="0" presId="urn:microsoft.com/office/officeart/2005/8/layout/hierarchy1"/>
    <dgm:cxn modelId="{B318D698-8A57-6347-9560-A1A561ACF4F0}" type="presParOf" srcId="{6698B406-403B-A349-BF3C-1924C11340EF}" destId="{8B95F41C-0F4D-B74C-AE85-C6F53ED2BF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8034E6-2142-4ADB-A503-14A973C881D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A606760-6EC5-4F42-A874-432EAF04EA51}">
      <dgm:prSet/>
      <dgm:spPr/>
      <dgm:t>
        <a:bodyPr/>
        <a:lstStyle/>
        <a:p>
          <a:endParaRPr lang="en-US" dirty="0"/>
        </a:p>
        <a:p>
          <a:r>
            <a:rPr lang="en-US" dirty="0"/>
            <a:t>SECOND AMENDMENT</a:t>
          </a:r>
        </a:p>
      </dgm:t>
    </dgm:pt>
    <dgm:pt modelId="{69F6F61B-A1E9-4C45-8E07-3020ECC17052}" type="parTrans" cxnId="{1FF99E5C-0189-4BCD-A3C2-2D8A00FE4EDC}">
      <dgm:prSet/>
      <dgm:spPr/>
      <dgm:t>
        <a:bodyPr/>
        <a:lstStyle/>
        <a:p>
          <a:endParaRPr lang="en-US"/>
        </a:p>
      </dgm:t>
    </dgm:pt>
    <dgm:pt modelId="{0B82E93E-8980-48B1-B214-546D8AD90DBA}" type="sibTrans" cxnId="{1FF99E5C-0189-4BCD-A3C2-2D8A00FE4EDC}">
      <dgm:prSet/>
      <dgm:spPr/>
      <dgm:t>
        <a:bodyPr/>
        <a:lstStyle/>
        <a:p>
          <a:endParaRPr lang="en-US"/>
        </a:p>
      </dgm:t>
    </dgm:pt>
    <dgm:pt modelId="{684097ED-7413-4676-BED7-27C741F050A4}">
      <dgm:prSet custT="1"/>
      <dgm:spPr/>
      <dgm:t>
        <a:bodyPr/>
        <a:lstStyle/>
        <a:p>
          <a:pPr algn="just">
            <a:lnSpc>
              <a:spcPct val="100000"/>
            </a:lnSpc>
            <a:spcAft>
              <a:spcPts val="0"/>
            </a:spcAft>
          </a:pPr>
          <a:r>
            <a:rPr lang="en-US" sz="1400" dirty="0"/>
            <a:t>This term, </a:t>
          </a:r>
          <a:r>
            <a:rPr lang="en-US" sz="1400" i="1" dirty="0" err="1"/>
            <a:t>Bruen</a:t>
          </a:r>
          <a:r>
            <a:rPr lang="en-US" sz="1400" dirty="0"/>
            <a:t> was put to the test. In </a:t>
          </a:r>
          <a:r>
            <a:rPr lang="en-US" sz="1400" i="1" dirty="0"/>
            <a:t>United States v. Rahimi</a:t>
          </a:r>
          <a:r>
            <a:rPr lang="en-US" sz="1400" dirty="0"/>
            <a:t>, the Supreme Court considered whether a law prohibiting possession of firearms by persons under a domestic violence restraining order is a violation of the Second Amendment. The Supreme Court upheld the constitutionality of the law. Invite a speaker to discuss the evolution of Second Amendment jurisprudence.</a:t>
          </a:r>
        </a:p>
      </dgm:t>
    </dgm:pt>
    <dgm:pt modelId="{483C65AC-F585-4600-89DF-EDD8649DE978}" type="parTrans" cxnId="{7590D8CE-2D7E-4DC3-8CF4-982D8B5BBF2C}">
      <dgm:prSet/>
      <dgm:spPr/>
      <dgm:t>
        <a:bodyPr/>
        <a:lstStyle/>
        <a:p>
          <a:endParaRPr lang="en-US"/>
        </a:p>
      </dgm:t>
    </dgm:pt>
    <dgm:pt modelId="{4C2D0E20-E91D-4E02-AF7F-4CE783EA98BF}" type="sibTrans" cxnId="{7590D8CE-2D7E-4DC3-8CF4-982D8B5BBF2C}">
      <dgm:prSet/>
      <dgm:spPr/>
      <dgm:t>
        <a:bodyPr/>
        <a:lstStyle/>
        <a:p>
          <a:endParaRPr lang="en-US"/>
        </a:p>
      </dgm:t>
    </dgm:pt>
    <dgm:pt modelId="{F73A6579-65D7-4BE3-BAE1-0C682A273022}" type="pres">
      <dgm:prSet presAssocID="{9D8034E6-2142-4ADB-A503-14A973C881D8}" presName="root" presStyleCnt="0">
        <dgm:presLayoutVars>
          <dgm:dir/>
          <dgm:resizeHandles val="exact"/>
        </dgm:presLayoutVars>
      </dgm:prSet>
      <dgm:spPr/>
    </dgm:pt>
    <dgm:pt modelId="{DB3D7780-0CFD-4EC0-91EC-EF1DC1D9B076}" type="pres">
      <dgm:prSet presAssocID="{8A606760-6EC5-4F42-A874-432EAF04EA51}" presName="compNode" presStyleCnt="0"/>
      <dgm:spPr/>
    </dgm:pt>
    <dgm:pt modelId="{4115B87C-CDC2-4687-BF1A-421552C26E4B}" type="pres">
      <dgm:prSet presAssocID="{8A606760-6EC5-4F42-A874-432EAF04EA51}" presName="iconRect" presStyleLbl="node1" presStyleIdx="0" presStyleCnt="2" custLinFactNeighborX="-1089" custLinFactNeighborY="1746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5C3B0546-DF57-476E-9ACC-03D171A853C6}" type="pres">
      <dgm:prSet presAssocID="{8A606760-6EC5-4F42-A874-432EAF04EA51}" presName="spaceRect" presStyleCnt="0"/>
      <dgm:spPr/>
    </dgm:pt>
    <dgm:pt modelId="{F9921C67-7006-4432-8431-7383CAB67A93}" type="pres">
      <dgm:prSet presAssocID="{8A606760-6EC5-4F42-A874-432EAF04EA51}" presName="textRect" presStyleLbl="revTx" presStyleIdx="0" presStyleCnt="2">
        <dgm:presLayoutVars>
          <dgm:chMax val="1"/>
          <dgm:chPref val="1"/>
        </dgm:presLayoutVars>
      </dgm:prSet>
      <dgm:spPr/>
    </dgm:pt>
    <dgm:pt modelId="{5AFEFA9A-DE4B-45F0-AB09-7583950FC8D6}" type="pres">
      <dgm:prSet presAssocID="{0B82E93E-8980-48B1-B214-546D8AD90DBA}" presName="sibTrans" presStyleCnt="0"/>
      <dgm:spPr/>
    </dgm:pt>
    <dgm:pt modelId="{0CBC0FBC-46AB-47C0-8871-F54BAE37C82A}" type="pres">
      <dgm:prSet presAssocID="{684097ED-7413-4676-BED7-27C741F050A4}" presName="compNode" presStyleCnt="0"/>
      <dgm:spPr/>
    </dgm:pt>
    <dgm:pt modelId="{7B65AB58-2C2A-4534-96E3-74A0FD142884}" type="pres">
      <dgm:prSet presAssocID="{684097ED-7413-4676-BED7-27C741F050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C978754E-D975-4E53-845D-042B8DB4B821}" type="pres">
      <dgm:prSet presAssocID="{684097ED-7413-4676-BED7-27C741F050A4}" presName="spaceRect" presStyleCnt="0"/>
      <dgm:spPr/>
    </dgm:pt>
    <dgm:pt modelId="{9E9E3A57-AF0D-4A36-8224-2D54A9D4DDD8}" type="pres">
      <dgm:prSet presAssocID="{684097ED-7413-4676-BED7-27C741F050A4}" presName="textRect" presStyleLbl="revTx" presStyleIdx="1" presStyleCnt="2" custScaleX="187537" custScaleY="125451">
        <dgm:presLayoutVars>
          <dgm:chMax val="1"/>
          <dgm:chPref val="1"/>
        </dgm:presLayoutVars>
      </dgm:prSet>
      <dgm:spPr/>
    </dgm:pt>
  </dgm:ptLst>
  <dgm:cxnLst>
    <dgm:cxn modelId="{5E2A4D16-85B7-4F96-815F-2EFDE3594F92}" type="presOf" srcId="{8A606760-6EC5-4F42-A874-432EAF04EA51}" destId="{F9921C67-7006-4432-8431-7383CAB67A93}" srcOrd="0" destOrd="0" presId="urn:microsoft.com/office/officeart/2018/2/layout/IconLabelList"/>
    <dgm:cxn modelId="{3AC78B4A-F670-4477-9AD9-9A38BDE241A1}" type="presOf" srcId="{684097ED-7413-4676-BED7-27C741F050A4}" destId="{9E9E3A57-AF0D-4A36-8224-2D54A9D4DDD8}" srcOrd="0" destOrd="0" presId="urn:microsoft.com/office/officeart/2018/2/layout/IconLabelList"/>
    <dgm:cxn modelId="{1FF99E5C-0189-4BCD-A3C2-2D8A00FE4EDC}" srcId="{9D8034E6-2142-4ADB-A503-14A973C881D8}" destId="{8A606760-6EC5-4F42-A874-432EAF04EA51}" srcOrd="0" destOrd="0" parTransId="{69F6F61B-A1E9-4C45-8E07-3020ECC17052}" sibTransId="{0B82E93E-8980-48B1-B214-546D8AD90DBA}"/>
    <dgm:cxn modelId="{7590D8CE-2D7E-4DC3-8CF4-982D8B5BBF2C}" srcId="{9D8034E6-2142-4ADB-A503-14A973C881D8}" destId="{684097ED-7413-4676-BED7-27C741F050A4}" srcOrd="1" destOrd="0" parTransId="{483C65AC-F585-4600-89DF-EDD8649DE978}" sibTransId="{4C2D0E20-E91D-4E02-AF7F-4CE783EA98BF}"/>
    <dgm:cxn modelId="{2B4846E9-79B5-4FBD-96CD-417B0E0E4A05}" type="presOf" srcId="{9D8034E6-2142-4ADB-A503-14A973C881D8}" destId="{F73A6579-65D7-4BE3-BAE1-0C682A273022}" srcOrd="0" destOrd="0" presId="urn:microsoft.com/office/officeart/2018/2/layout/IconLabelList"/>
    <dgm:cxn modelId="{3EC62138-5674-4502-A50E-EFA3C4DC1A5A}" type="presParOf" srcId="{F73A6579-65D7-4BE3-BAE1-0C682A273022}" destId="{DB3D7780-0CFD-4EC0-91EC-EF1DC1D9B076}" srcOrd="0" destOrd="0" presId="urn:microsoft.com/office/officeart/2018/2/layout/IconLabelList"/>
    <dgm:cxn modelId="{B5708D1E-1C2D-4CC1-A6B6-3097D7884A3D}" type="presParOf" srcId="{DB3D7780-0CFD-4EC0-91EC-EF1DC1D9B076}" destId="{4115B87C-CDC2-4687-BF1A-421552C26E4B}" srcOrd="0" destOrd="0" presId="urn:microsoft.com/office/officeart/2018/2/layout/IconLabelList"/>
    <dgm:cxn modelId="{A0964CA3-CAF9-4F7A-9E40-4F1064CE47C3}" type="presParOf" srcId="{DB3D7780-0CFD-4EC0-91EC-EF1DC1D9B076}" destId="{5C3B0546-DF57-476E-9ACC-03D171A853C6}" srcOrd="1" destOrd="0" presId="urn:microsoft.com/office/officeart/2018/2/layout/IconLabelList"/>
    <dgm:cxn modelId="{8895E2A1-F147-4C19-8541-192101FDD1AD}" type="presParOf" srcId="{DB3D7780-0CFD-4EC0-91EC-EF1DC1D9B076}" destId="{F9921C67-7006-4432-8431-7383CAB67A93}" srcOrd="2" destOrd="0" presId="urn:microsoft.com/office/officeart/2018/2/layout/IconLabelList"/>
    <dgm:cxn modelId="{C6C4BD13-53BD-4623-AA0D-2EDFA35FF90F}" type="presParOf" srcId="{F73A6579-65D7-4BE3-BAE1-0C682A273022}" destId="{5AFEFA9A-DE4B-45F0-AB09-7583950FC8D6}" srcOrd="1" destOrd="0" presId="urn:microsoft.com/office/officeart/2018/2/layout/IconLabelList"/>
    <dgm:cxn modelId="{5A9E4D0C-DA9C-45FD-9233-11D00DB2ED86}" type="presParOf" srcId="{F73A6579-65D7-4BE3-BAE1-0C682A273022}" destId="{0CBC0FBC-46AB-47C0-8871-F54BAE37C82A}" srcOrd="2" destOrd="0" presId="urn:microsoft.com/office/officeart/2018/2/layout/IconLabelList"/>
    <dgm:cxn modelId="{150DBB1E-F730-45C4-8EFD-71FC867130A3}" type="presParOf" srcId="{0CBC0FBC-46AB-47C0-8871-F54BAE37C82A}" destId="{7B65AB58-2C2A-4534-96E3-74A0FD142884}" srcOrd="0" destOrd="0" presId="urn:microsoft.com/office/officeart/2018/2/layout/IconLabelList"/>
    <dgm:cxn modelId="{2A1AEBDB-79E2-4B13-BD6C-F0B73D28C43E}" type="presParOf" srcId="{0CBC0FBC-46AB-47C0-8871-F54BAE37C82A}" destId="{C978754E-D975-4E53-845D-042B8DB4B821}" srcOrd="1" destOrd="0" presId="urn:microsoft.com/office/officeart/2018/2/layout/IconLabelList"/>
    <dgm:cxn modelId="{5502D5F1-BE57-4A65-A42C-344869153D18}" type="presParOf" srcId="{0CBC0FBC-46AB-47C0-8871-F54BAE37C82A}" destId="{9E9E3A57-AF0D-4A36-8224-2D54A9D4DDD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A8C130-3834-4DC6-9209-860954EF705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0B1D3-1C29-424B-A93D-DC0763A88EB8}">
      <dgm:prSet/>
      <dgm:spPr/>
      <dgm:t>
        <a:bodyPr/>
        <a:lstStyle/>
        <a:p>
          <a:r>
            <a:rPr lang="en-US" dirty="0"/>
            <a:t>DEI AND AFFIRMATIVE ACTION AFTER STUDENTS FOR FAIR ADMISSIONS</a:t>
          </a:r>
        </a:p>
      </dgm:t>
    </dgm:pt>
    <dgm:pt modelId="{A52A940C-9ECE-4184-B326-FA1A6FE8632B}" type="parTrans" cxnId="{8AC61EF4-7EBE-4654-BEEC-BCC02481E862}">
      <dgm:prSet/>
      <dgm:spPr/>
      <dgm:t>
        <a:bodyPr/>
        <a:lstStyle/>
        <a:p>
          <a:endParaRPr lang="en-US"/>
        </a:p>
      </dgm:t>
    </dgm:pt>
    <dgm:pt modelId="{0C98F2E1-034B-4A20-8F53-13C98CFAE877}" type="sibTrans" cxnId="{8AC61EF4-7EBE-4654-BEEC-BCC02481E862}">
      <dgm:prSet/>
      <dgm:spPr/>
      <dgm:t>
        <a:bodyPr/>
        <a:lstStyle/>
        <a:p>
          <a:endParaRPr lang="en-US"/>
        </a:p>
      </dgm:t>
    </dgm:pt>
    <dgm:pt modelId="{D76670CC-AD43-41E3-B4F9-C5423E8E48B3}">
      <dgm:prSet custT="1"/>
      <dgm:spPr/>
      <dgm:t>
        <a:bodyPr/>
        <a:lstStyle/>
        <a:p>
          <a:pPr algn="just"/>
          <a:r>
            <a:rPr lang="en-US" sz="1400" dirty="0"/>
            <a:t>The Court’s decision in </a:t>
          </a:r>
          <a:r>
            <a:rPr lang="en-US" sz="1400" i="1" dirty="0"/>
            <a:t>Students for Fair Admissions v. Harvard</a:t>
          </a:r>
          <a:r>
            <a:rPr lang="en-US" sz="1400" dirty="0"/>
            <a:t> continues to reverberate and raise questions not only in higher education, but also in the private sector, where similar anti-discrimination legislation applies. </a:t>
          </a:r>
        </a:p>
        <a:p>
          <a:pPr algn="just"/>
          <a:r>
            <a:rPr lang="en-US" sz="1400" dirty="0"/>
            <a:t>What impact does the </a:t>
          </a:r>
          <a:r>
            <a:rPr lang="en-US" sz="1400" i="1" dirty="0"/>
            <a:t>SFFA</a:t>
          </a:r>
          <a:r>
            <a:rPr lang="en-US" sz="1400" dirty="0"/>
            <a:t> decision have on DEI initiatives? </a:t>
          </a:r>
        </a:p>
        <a:p>
          <a:pPr algn="just"/>
          <a:r>
            <a:rPr lang="en-US" sz="1400" dirty="0"/>
            <a:t>Further, can disparate impact litigation survive the </a:t>
          </a:r>
          <a:r>
            <a:rPr lang="en-US" sz="1400" i="1" dirty="0"/>
            <a:t>SFFA</a:t>
          </a:r>
          <a:r>
            <a:rPr lang="en-US" sz="1400" dirty="0"/>
            <a:t> decision, or is a theory of “disparate impact” even possible without relying on an arbitrary racial classification system?</a:t>
          </a:r>
        </a:p>
      </dgm:t>
    </dgm:pt>
    <dgm:pt modelId="{27CAB28A-7378-4ECD-ADBA-C326581F362F}" type="parTrans" cxnId="{57BE9B35-B978-49F3-9FAA-53FF9C9B62A7}">
      <dgm:prSet/>
      <dgm:spPr/>
      <dgm:t>
        <a:bodyPr/>
        <a:lstStyle/>
        <a:p>
          <a:endParaRPr lang="en-US"/>
        </a:p>
      </dgm:t>
    </dgm:pt>
    <dgm:pt modelId="{5B938B9D-280C-4663-B1A6-F4C68DAB859A}" type="sibTrans" cxnId="{57BE9B35-B978-49F3-9FAA-53FF9C9B62A7}">
      <dgm:prSet/>
      <dgm:spPr/>
      <dgm:t>
        <a:bodyPr/>
        <a:lstStyle/>
        <a:p>
          <a:endParaRPr lang="en-US"/>
        </a:p>
      </dgm:t>
    </dgm:pt>
    <dgm:pt modelId="{D7B5BDA2-2258-483D-973C-6FCEE41AB2CC}" type="pres">
      <dgm:prSet presAssocID="{48A8C130-3834-4DC6-9209-860954EF7053}" presName="root" presStyleCnt="0">
        <dgm:presLayoutVars>
          <dgm:dir/>
          <dgm:resizeHandles val="exact"/>
        </dgm:presLayoutVars>
      </dgm:prSet>
      <dgm:spPr/>
    </dgm:pt>
    <dgm:pt modelId="{6EE6BBF6-6506-4052-A229-A0A76F73B08C}" type="pres">
      <dgm:prSet presAssocID="{48A8C130-3834-4DC6-9209-860954EF7053}" presName="container" presStyleCnt="0">
        <dgm:presLayoutVars>
          <dgm:dir/>
          <dgm:resizeHandles val="exact"/>
        </dgm:presLayoutVars>
      </dgm:prSet>
      <dgm:spPr/>
    </dgm:pt>
    <dgm:pt modelId="{6442D860-022E-4FAA-AB0F-45EDBA3FE09C}" type="pres">
      <dgm:prSet presAssocID="{40F0B1D3-1C29-424B-A93D-DC0763A88EB8}" presName="compNode" presStyleCnt="0"/>
      <dgm:spPr/>
    </dgm:pt>
    <dgm:pt modelId="{C82F71AF-F1BF-4AF4-BC92-EFA2AA029C5B}" type="pres">
      <dgm:prSet presAssocID="{40F0B1D3-1C29-424B-A93D-DC0763A88EB8}" presName="iconBgRect" presStyleLbl="bgShp" presStyleIdx="0" presStyleCnt="2"/>
      <dgm:spPr/>
    </dgm:pt>
    <dgm:pt modelId="{2E55A25B-1BBF-48C1-93F7-670B600006F1}" type="pres">
      <dgm:prSet presAssocID="{40F0B1D3-1C29-424B-A93D-DC0763A88E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8486F4A-62A0-43F3-99F1-CC7279FB433B}" type="pres">
      <dgm:prSet presAssocID="{40F0B1D3-1C29-424B-A93D-DC0763A88EB8}" presName="spaceRect" presStyleCnt="0"/>
      <dgm:spPr/>
    </dgm:pt>
    <dgm:pt modelId="{8123411F-3A87-46B8-B2FE-9B2E10A2C887}" type="pres">
      <dgm:prSet presAssocID="{40F0B1D3-1C29-424B-A93D-DC0763A88EB8}" presName="textRect" presStyleLbl="revTx" presStyleIdx="0" presStyleCnt="2">
        <dgm:presLayoutVars>
          <dgm:chMax val="1"/>
          <dgm:chPref val="1"/>
        </dgm:presLayoutVars>
      </dgm:prSet>
      <dgm:spPr/>
    </dgm:pt>
    <dgm:pt modelId="{D101F1A1-F922-4C79-8F3D-A524920B2FC1}" type="pres">
      <dgm:prSet presAssocID="{0C98F2E1-034B-4A20-8F53-13C98CFAE877}" presName="sibTrans" presStyleLbl="sibTrans2D1" presStyleIdx="0" presStyleCnt="0"/>
      <dgm:spPr/>
    </dgm:pt>
    <dgm:pt modelId="{56B61F99-5B98-4FE2-924B-53B47E8FFD25}" type="pres">
      <dgm:prSet presAssocID="{D76670CC-AD43-41E3-B4F9-C5423E8E48B3}" presName="compNode" presStyleCnt="0"/>
      <dgm:spPr/>
    </dgm:pt>
    <dgm:pt modelId="{8D852687-9545-41A2-B3A5-CCB7593EA0FE}" type="pres">
      <dgm:prSet presAssocID="{D76670CC-AD43-41E3-B4F9-C5423E8E48B3}" presName="iconBgRect" presStyleLbl="bgShp" presStyleIdx="1" presStyleCnt="2" custLinFactNeighborX="-42534" custLinFactNeighborY="338"/>
      <dgm:spPr/>
    </dgm:pt>
    <dgm:pt modelId="{4E7C18C3-AF89-4899-9FEB-7540D37CE88B}" type="pres">
      <dgm:prSet presAssocID="{D76670CC-AD43-41E3-B4F9-C5423E8E48B3}" presName="iconRect" presStyleLbl="node1" presStyleIdx="1" presStyleCnt="2" custLinFactNeighborX="-70069" custLinFactNeighborY="5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DB2FB7C5-C3C1-439B-9044-E265E91B9B3C}" type="pres">
      <dgm:prSet presAssocID="{D76670CC-AD43-41E3-B4F9-C5423E8E48B3}" presName="spaceRect" presStyleCnt="0"/>
      <dgm:spPr/>
    </dgm:pt>
    <dgm:pt modelId="{3D08E3E4-53B5-4846-B40F-0C856B358C30}" type="pres">
      <dgm:prSet presAssocID="{D76670CC-AD43-41E3-B4F9-C5423E8E48B3}" presName="textRect" presStyleLbl="revTx" presStyleIdx="1" presStyleCnt="2" custScaleX="129486" custScaleY="107437" custLinFactNeighborX="-8774" custLinFactNeighborY="-7790">
        <dgm:presLayoutVars>
          <dgm:chMax val="1"/>
          <dgm:chPref val="1"/>
        </dgm:presLayoutVars>
      </dgm:prSet>
      <dgm:spPr/>
    </dgm:pt>
  </dgm:ptLst>
  <dgm:cxnLst>
    <dgm:cxn modelId="{57BE9B35-B978-49F3-9FAA-53FF9C9B62A7}" srcId="{48A8C130-3834-4DC6-9209-860954EF7053}" destId="{D76670CC-AD43-41E3-B4F9-C5423E8E48B3}" srcOrd="1" destOrd="0" parTransId="{27CAB28A-7378-4ECD-ADBA-C326581F362F}" sibTransId="{5B938B9D-280C-4663-B1A6-F4C68DAB859A}"/>
    <dgm:cxn modelId="{C69ADB7D-F884-4C4F-84A7-AE168D1CA92D}" type="presOf" srcId="{48A8C130-3834-4DC6-9209-860954EF7053}" destId="{D7B5BDA2-2258-483D-973C-6FCEE41AB2CC}" srcOrd="0" destOrd="0" presId="urn:microsoft.com/office/officeart/2018/2/layout/IconCircleList"/>
    <dgm:cxn modelId="{6DD9828B-7FCD-46CF-BEF0-7A289772A8F8}" type="presOf" srcId="{0C98F2E1-034B-4A20-8F53-13C98CFAE877}" destId="{D101F1A1-F922-4C79-8F3D-A524920B2FC1}" srcOrd="0" destOrd="0" presId="urn:microsoft.com/office/officeart/2018/2/layout/IconCircleList"/>
    <dgm:cxn modelId="{FA97A997-55B4-44ED-95DC-DB731A8A639F}" type="presOf" srcId="{D76670CC-AD43-41E3-B4F9-C5423E8E48B3}" destId="{3D08E3E4-53B5-4846-B40F-0C856B358C30}" srcOrd="0" destOrd="0" presId="urn:microsoft.com/office/officeart/2018/2/layout/IconCircleList"/>
    <dgm:cxn modelId="{803ED8CC-9F47-4ECD-9413-8FD1635C3DBA}" type="presOf" srcId="{40F0B1D3-1C29-424B-A93D-DC0763A88EB8}" destId="{8123411F-3A87-46B8-B2FE-9B2E10A2C887}" srcOrd="0" destOrd="0" presId="urn:microsoft.com/office/officeart/2018/2/layout/IconCircleList"/>
    <dgm:cxn modelId="{8AC61EF4-7EBE-4654-BEEC-BCC02481E862}" srcId="{48A8C130-3834-4DC6-9209-860954EF7053}" destId="{40F0B1D3-1C29-424B-A93D-DC0763A88EB8}" srcOrd="0" destOrd="0" parTransId="{A52A940C-9ECE-4184-B326-FA1A6FE8632B}" sibTransId="{0C98F2E1-034B-4A20-8F53-13C98CFAE877}"/>
    <dgm:cxn modelId="{228FBE65-A742-47E4-A6E2-9DF66DF10B29}" type="presParOf" srcId="{D7B5BDA2-2258-483D-973C-6FCEE41AB2CC}" destId="{6EE6BBF6-6506-4052-A229-A0A76F73B08C}" srcOrd="0" destOrd="0" presId="urn:microsoft.com/office/officeart/2018/2/layout/IconCircleList"/>
    <dgm:cxn modelId="{72B90911-F6AC-4EDC-B8C7-E5AE29D7F772}" type="presParOf" srcId="{6EE6BBF6-6506-4052-A229-A0A76F73B08C}" destId="{6442D860-022E-4FAA-AB0F-45EDBA3FE09C}" srcOrd="0" destOrd="0" presId="urn:microsoft.com/office/officeart/2018/2/layout/IconCircleList"/>
    <dgm:cxn modelId="{28959C56-65E9-4B60-A296-B79FE0B07F9A}" type="presParOf" srcId="{6442D860-022E-4FAA-AB0F-45EDBA3FE09C}" destId="{C82F71AF-F1BF-4AF4-BC92-EFA2AA029C5B}" srcOrd="0" destOrd="0" presId="urn:microsoft.com/office/officeart/2018/2/layout/IconCircleList"/>
    <dgm:cxn modelId="{35D785F0-E1F7-4661-B544-33A91C55E2F3}" type="presParOf" srcId="{6442D860-022E-4FAA-AB0F-45EDBA3FE09C}" destId="{2E55A25B-1BBF-48C1-93F7-670B600006F1}" srcOrd="1" destOrd="0" presId="urn:microsoft.com/office/officeart/2018/2/layout/IconCircleList"/>
    <dgm:cxn modelId="{B5C07BD2-091F-497D-A3E5-176BF8499EA0}" type="presParOf" srcId="{6442D860-022E-4FAA-AB0F-45EDBA3FE09C}" destId="{18486F4A-62A0-43F3-99F1-CC7279FB433B}" srcOrd="2" destOrd="0" presId="urn:microsoft.com/office/officeart/2018/2/layout/IconCircleList"/>
    <dgm:cxn modelId="{3947DBA4-771D-4DDE-9F93-20DE4924EC41}" type="presParOf" srcId="{6442D860-022E-4FAA-AB0F-45EDBA3FE09C}" destId="{8123411F-3A87-46B8-B2FE-9B2E10A2C887}" srcOrd="3" destOrd="0" presId="urn:microsoft.com/office/officeart/2018/2/layout/IconCircleList"/>
    <dgm:cxn modelId="{73B8D137-3854-4A4E-A24D-4A3FAA4816D8}" type="presParOf" srcId="{6EE6BBF6-6506-4052-A229-A0A76F73B08C}" destId="{D101F1A1-F922-4C79-8F3D-A524920B2FC1}" srcOrd="1" destOrd="0" presId="urn:microsoft.com/office/officeart/2018/2/layout/IconCircleList"/>
    <dgm:cxn modelId="{6526BDDF-0F02-4DDF-858B-268849B3C20B}" type="presParOf" srcId="{6EE6BBF6-6506-4052-A229-A0A76F73B08C}" destId="{56B61F99-5B98-4FE2-924B-53B47E8FFD25}" srcOrd="2" destOrd="0" presId="urn:microsoft.com/office/officeart/2018/2/layout/IconCircleList"/>
    <dgm:cxn modelId="{1745C53C-820A-4AA3-85E8-15C08CDB8DAF}" type="presParOf" srcId="{56B61F99-5B98-4FE2-924B-53B47E8FFD25}" destId="{8D852687-9545-41A2-B3A5-CCB7593EA0FE}" srcOrd="0" destOrd="0" presId="urn:microsoft.com/office/officeart/2018/2/layout/IconCircleList"/>
    <dgm:cxn modelId="{A2C7DE2A-9E2A-4478-A937-F8E7103893E7}" type="presParOf" srcId="{56B61F99-5B98-4FE2-924B-53B47E8FFD25}" destId="{4E7C18C3-AF89-4899-9FEB-7540D37CE88B}" srcOrd="1" destOrd="0" presId="urn:microsoft.com/office/officeart/2018/2/layout/IconCircleList"/>
    <dgm:cxn modelId="{0EF2D115-BA98-494A-8E8D-F013FDD0F53B}" type="presParOf" srcId="{56B61F99-5B98-4FE2-924B-53B47E8FFD25}" destId="{DB2FB7C5-C3C1-439B-9044-E265E91B9B3C}" srcOrd="2" destOrd="0" presId="urn:microsoft.com/office/officeart/2018/2/layout/IconCircleList"/>
    <dgm:cxn modelId="{E35B8F6F-71B6-4FB4-8D31-D38D34D05928}" type="presParOf" srcId="{56B61F99-5B98-4FE2-924B-53B47E8FFD25}" destId="{3D08E3E4-53B5-4846-B40F-0C856B358C3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7DA2AC-8D6C-487F-B540-00F9EE023CF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124DF04-2316-4169-8142-A2322F014BDC}">
      <dgm:prSet/>
      <dgm:spPr/>
      <dgm:t>
        <a:bodyPr/>
        <a:lstStyle/>
        <a:p>
          <a:pPr>
            <a:lnSpc>
              <a:spcPct val="100000"/>
            </a:lnSpc>
            <a:defRPr cap="all"/>
          </a:pPr>
          <a:r>
            <a:rPr lang="en-US"/>
            <a:t>Attend Induction/Pinning Ceremony later this Month</a:t>
          </a:r>
        </a:p>
      </dgm:t>
    </dgm:pt>
    <dgm:pt modelId="{FFD494CE-AB67-4FF3-81BA-A7E72C53B922}" type="parTrans" cxnId="{6DBF8731-5A4F-43B4-852D-202DC61FE02A}">
      <dgm:prSet/>
      <dgm:spPr/>
      <dgm:t>
        <a:bodyPr/>
        <a:lstStyle/>
        <a:p>
          <a:endParaRPr lang="en-US"/>
        </a:p>
      </dgm:t>
    </dgm:pt>
    <dgm:pt modelId="{88B3226E-A457-4BEF-B315-DCB341B85356}" type="sibTrans" cxnId="{6DBF8731-5A4F-43B4-852D-202DC61FE02A}">
      <dgm:prSet/>
      <dgm:spPr/>
      <dgm:t>
        <a:bodyPr/>
        <a:lstStyle/>
        <a:p>
          <a:endParaRPr lang="en-US"/>
        </a:p>
      </dgm:t>
    </dgm:pt>
    <dgm:pt modelId="{AB832281-DBA3-4C46-8E99-6CAD7481E862}">
      <dgm:prSet/>
      <dgm:spPr/>
      <dgm:t>
        <a:bodyPr/>
        <a:lstStyle/>
        <a:p>
          <a:pPr>
            <a:lnSpc>
              <a:spcPct val="100000"/>
            </a:lnSpc>
            <a:defRPr cap="all"/>
          </a:pPr>
          <a:r>
            <a:rPr lang="en-US"/>
            <a:t>Encourage and recruit members of your class to join the Federalist Society and attend events – reinvigorate and grow our Chapter.</a:t>
          </a:r>
        </a:p>
      </dgm:t>
    </dgm:pt>
    <dgm:pt modelId="{E696E452-8B58-41BF-8968-D7919F090412}" type="parTrans" cxnId="{91408BA9-CC86-45E6-8D77-5C1D7AC04370}">
      <dgm:prSet/>
      <dgm:spPr/>
      <dgm:t>
        <a:bodyPr/>
        <a:lstStyle/>
        <a:p>
          <a:endParaRPr lang="en-US"/>
        </a:p>
      </dgm:t>
    </dgm:pt>
    <dgm:pt modelId="{AF8EFB96-6129-4971-9E24-ED79BA59250A}" type="sibTrans" cxnId="{91408BA9-CC86-45E6-8D77-5C1D7AC04370}">
      <dgm:prSet/>
      <dgm:spPr/>
      <dgm:t>
        <a:bodyPr/>
        <a:lstStyle/>
        <a:p>
          <a:endParaRPr lang="en-US"/>
        </a:p>
      </dgm:t>
    </dgm:pt>
    <dgm:pt modelId="{0170248F-7551-4A0F-8462-291D2DE60AC0}">
      <dgm:prSet/>
      <dgm:spPr/>
      <dgm:t>
        <a:bodyPr/>
        <a:lstStyle/>
        <a:p>
          <a:pPr>
            <a:lnSpc>
              <a:spcPct val="100000"/>
            </a:lnSpc>
            <a:defRPr cap="all"/>
          </a:pPr>
          <a:r>
            <a:rPr lang="en-US"/>
            <a:t>Assist Board members with various organizational tasks</a:t>
          </a:r>
        </a:p>
      </dgm:t>
    </dgm:pt>
    <dgm:pt modelId="{466E44B2-B4C5-4551-8337-809F1B752FE5}" type="parTrans" cxnId="{037A5DCE-0BAF-46C3-824C-CC4211556289}">
      <dgm:prSet/>
      <dgm:spPr/>
      <dgm:t>
        <a:bodyPr/>
        <a:lstStyle/>
        <a:p>
          <a:endParaRPr lang="en-US"/>
        </a:p>
      </dgm:t>
    </dgm:pt>
    <dgm:pt modelId="{DF3C7761-0437-4696-8493-3014DFCDAB3B}" type="sibTrans" cxnId="{037A5DCE-0BAF-46C3-824C-CC4211556289}">
      <dgm:prSet/>
      <dgm:spPr/>
      <dgm:t>
        <a:bodyPr/>
        <a:lstStyle/>
        <a:p>
          <a:endParaRPr lang="en-US"/>
        </a:p>
      </dgm:t>
    </dgm:pt>
    <dgm:pt modelId="{D8FA99A5-E436-4E57-AD4E-688838725BA8}">
      <dgm:prSet/>
      <dgm:spPr/>
      <dgm:t>
        <a:bodyPr/>
        <a:lstStyle/>
        <a:p>
          <a:pPr>
            <a:lnSpc>
              <a:spcPct val="100000"/>
            </a:lnSpc>
            <a:defRPr cap="all"/>
          </a:pPr>
          <a:r>
            <a:rPr lang="en-US"/>
            <a:t>Attend First Friday Happy Hours when possible and bring a friend (drinking not required)!!</a:t>
          </a:r>
        </a:p>
      </dgm:t>
    </dgm:pt>
    <dgm:pt modelId="{8D0D4DC8-7922-4063-96C3-8DBFA0593541}" type="parTrans" cxnId="{983E80C9-7CEB-4C57-811D-7F87C399318E}">
      <dgm:prSet/>
      <dgm:spPr/>
      <dgm:t>
        <a:bodyPr/>
        <a:lstStyle/>
        <a:p>
          <a:endParaRPr lang="en-US"/>
        </a:p>
      </dgm:t>
    </dgm:pt>
    <dgm:pt modelId="{397F17FC-D68E-48A5-976B-6B17F34F5BF2}" type="sibTrans" cxnId="{983E80C9-7CEB-4C57-811D-7F87C399318E}">
      <dgm:prSet/>
      <dgm:spPr/>
      <dgm:t>
        <a:bodyPr/>
        <a:lstStyle/>
        <a:p>
          <a:endParaRPr lang="en-US"/>
        </a:p>
      </dgm:t>
    </dgm:pt>
    <dgm:pt modelId="{6CEC051B-D24B-400A-BE9D-5537C1945BE8}">
      <dgm:prSet/>
      <dgm:spPr/>
      <dgm:t>
        <a:bodyPr/>
        <a:lstStyle/>
        <a:p>
          <a:pPr>
            <a:lnSpc>
              <a:spcPct val="100000"/>
            </a:lnSpc>
            <a:defRPr cap="all"/>
          </a:pPr>
          <a:r>
            <a:rPr lang="en-US" dirty="0"/>
            <a:t>Create a subcommittee of Class Representatives and work with the President and Vice President to create and organize your own speaker event (optional)</a:t>
          </a:r>
        </a:p>
      </dgm:t>
    </dgm:pt>
    <dgm:pt modelId="{242D44C2-E02B-42C6-83BC-DFD1AF9E26EE}" type="parTrans" cxnId="{919242EA-018C-4D7A-BB9F-0DC23C62F3DA}">
      <dgm:prSet/>
      <dgm:spPr/>
      <dgm:t>
        <a:bodyPr/>
        <a:lstStyle/>
        <a:p>
          <a:endParaRPr lang="en-US"/>
        </a:p>
      </dgm:t>
    </dgm:pt>
    <dgm:pt modelId="{E3B3501E-B135-429A-A6E2-F8481744384E}" type="sibTrans" cxnId="{919242EA-018C-4D7A-BB9F-0DC23C62F3DA}">
      <dgm:prSet/>
      <dgm:spPr/>
      <dgm:t>
        <a:bodyPr/>
        <a:lstStyle/>
        <a:p>
          <a:endParaRPr lang="en-US"/>
        </a:p>
      </dgm:t>
    </dgm:pt>
    <dgm:pt modelId="{5A9295E1-5CD1-4195-91E2-C03AD90F8F70}">
      <dgm:prSet/>
      <dgm:spPr/>
      <dgm:t>
        <a:bodyPr/>
        <a:lstStyle/>
        <a:p>
          <a:pPr>
            <a:lnSpc>
              <a:spcPct val="100000"/>
            </a:lnSpc>
            <a:defRPr cap="all"/>
          </a:pPr>
          <a:r>
            <a:rPr lang="en-US"/>
            <a:t>Fearlessly represent the Federalist Society in and outside the Law School</a:t>
          </a:r>
        </a:p>
      </dgm:t>
    </dgm:pt>
    <dgm:pt modelId="{0DC67D4E-11D0-4CA3-9965-E6F49439F38C}" type="parTrans" cxnId="{1294291D-1F46-4158-A98D-D64892BAF97C}">
      <dgm:prSet/>
      <dgm:spPr/>
      <dgm:t>
        <a:bodyPr/>
        <a:lstStyle/>
        <a:p>
          <a:endParaRPr lang="en-US"/>
        </a:p>
      </dgm:t>
    </dgm:pt>
    <dgm:pt modelId="{8463099C-AB9A-488C-8DE7-0C14E91152BC}" type="sibTrans" cxnId="{1294291D-1F46-4158-A98D-D64892BAF97C}">
      <dgm:prSet/>
      <dgm:spPr/>
      <dgm:t>
        <a:bodyPr/>
        <a:lstStyle/>
        <a:p>
          <a:endParaRPr lang="en-US"/>
        </a:p>
      </dgm:t>
    </dgm:pt>
    <dgm:pt modelId="{78C3E47E-4D29-48B3-BA10-745EBD0E2AAC}" type="pres">
      <dgm:prSet presAssocID="{FF7DA2AC-8D6C-487F-B540-00F9EE023CFB}" presName="root" presStyleCnt="0">
        <dgm:presLayoutVars>
          <dgm:dir/>
          <dgm:resizeHandles val="exact"/>
        </dgm:presLayoutVars>
      </dgm:prSet>
      <dgm:spPr/>
    </dgm:pt>
    <dgm:pt modelId="{82897572-D900-424D-B1E0-405284EA5108}" type="pres">
      <dgm:prSet presAssocID="{1124DF04-2316-4169-8142-A2322F014BDC}" presName="compNode" presStyleCnt="0"/>
      <dgm:spPr/>
    </dgm:pt>
    <dgm:pt modelId="{DE1D6382-9A6E-4B87-81C4-D14544135912}" type="pres">
      <dgm:prSet presAssocID="{1124DF04-2316-4169-8142-A2322F014BDC}" presName="iconBgRect" presStyleLbl="bgShp" presStyleIdx="0" presStyleCnt="6"/>
      <dgm:spPr/>
    </dgm:pt>
    <dgm:pt modelId="{C7B12D84-5C00-4913-BA61-1180613C5BD9}" type="pres">
      <dgm:prSet presAssocID="{1124DF04-2316-4169-8142-A2322F014BD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dding Rings"/>
        </a:ext>
      </dgm:extLst>
    </dgm:pt>
    <dgm:pt modelId="{856D0429-7F8C-46C5-B645-026591D116DE}" type="pres">
      <dgm:prSet presAssocID="{1124DF04-2316-4169-8142-A2322F014BDC}" presName="spaceRect" presStyleCnt="0"/>
      <dgm:spPr/>
    </dgm:pt>
    <dgm:pt modelId="{6068FF5F-DCB1-4EC9-B5E9-AC6300A78B42}" type="pres">
      <dgm:prSet presAssocID="{1124DF04-2316-4169-8142-A2322F014BDC}" presName="textRect" presStyleLbl="revTx" presStyleIdx="0" presStyleCnt="6">
        <dgm:presLayoutVars>
          <dgm:chMax val="1"/>
          <dgm:chPref val="1"/>
        </dgm:presLayoutVars>
      </dgm:prSet>
      <dgm:spPr/>
    </dgm:pt>
    <dgm:pt modelId="{EDC41353-256F-4B56-B0E8-7BC44D21D7EB}" type="pres">
      <dgm:prSet presAssocID="{88B3226E-A457-4BEF-B315-DCB341B85356}" presName="sibTrans" presStyleCnt="0"/>
      <dgm:spPr/>
    </dgm:pt>
    <dgm:pt modelId="{174836B0-A7B4-4D22-B4C5-C73A95FC43EE}" type="pres">
      <dgm:prSet presAssocID="{AB832281-DBA3-4C46-8E99-6CAD7481E862}" presName="compNode" presStyleCnt="0"/>
      <dgm:spPr/>
    </dgm:pt>
    <dgm:pt modelId="{A9D6D852-B54F-426A-BD0D-E41D40BD266B}" type="pres">
      <dgm:prSet presAssocID="{AB832281-DBA3-4C46-8E99-6CAD7481E862}" presName="iconBgRect" presStyleLbl="bgShp" presStyleIdx="1" presStyleCnt="6"/>
      <dgm:spPr/>
    </dgm:pt>
    <dgm:pt modelId="{1088C111-CD3C-4FEA-82F1-81826DA6B7DA}" type="pres">
      <dgm:prSet presAssocID="{AB832281-DBA3-4C46-8E99-6CAD7481E86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5E032A5C-F14F-41BD-BF66-F1AD3A2039A5}" type="pres">
      <dgm:prSet presAssocID="{AB832281-DBA3-4C46-8E99-6CAD7481E862}" presName="spaceRect" presStyleCnt="0"/>
      <dgm:spPr/>
    </dgm:pt>
    <dgm:pt modelId="{1A32866B-18E9-49E1-A193-EE99624F4B43}" type="pres">
      <dgm:prSet presAssocID="{AB832281-DBA3-4C46-8E99-6CAD7481E862}" presName="textRect" presStyleLbl="revTx" presStyleIdx="1" presStyleCnt="6">
        <dgm:presLayoutVars>
          <dgm:chMax val="1"/>
          <dgm:chPref val="1"/>
        </dgm:presLayoutVars>
      </dgm:prSet>
      <dgm:spPr/>
    </dgm:pt>
    <dgm:pt modelId="{F05BD24E-FDFC-4BD0-8961-8180F98500E3}" type="pres">
      <dgm:prSet presAssocID="{AF8EFB96-6129-4971-9E24-ED79BA59250A}" presName="sibTrans" presStyleCnt="0"/>
      <dgm:spPr/>
    </dgm:pt>
    <dgm:pt modelId="{9D2811B4-23AB-43CC-959A-A1C2390AAF04}" type="pres">
      <dgm:prSet presAssocID="{0170248F-7551-4A0F-8462-291D2DE60AC0}" presName="compNode" presStyleCnt="0"/>
      <dgm:spPr/>
    </dgm:pt>
    <dgm:pt modelId="{34CC2E72-8D4B-41E0-8AC9-4EB107938365}" type="pres">
      <dgm:prSet presAssocID="{0170248F-7551-4A0F-8462-291D2DE60AC0}" presName="iconBgRect" presStyleLbl="bgShp" presStyleIdx="2" presStyleCnt="6"/>
      <dgm:spPr/>
    </dgm:pt>
    <dgm:pt modelId="{396F6190-CE38-4C92-AAB0-640EA24CD0A9}" type="pres">
      <dgm:prSet presAssocID="{0170248F-7551-4A0F-8462-291D2DE60AC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22EBA7A9-8C3D-4504-830B-9BAEE3FAA94E}" type="pres">
      <dgm:prSet presAssocID="{0170248F-7551-4A0F-8462-291D2DE60AC0}" presName="spaceRect" presStyleCnt="0"/>
      <dgm:spPr/>
    </dgm:pt>
    <dgm:pt modelId="{57A1BE02-AB9B-4437-8502-5A8F63239D85}" type="pres">
      <dgm:prSet presAssocID="{0170248F-7551-4A0F-8462-291D2DE60AC0}" presName="textRect" presStyleLbl="revTx" presStyleIdx="2" presStyleCnt="6">
        <dgm:presLayoutVars>
          <dgm:chMax val="1"/>
          <dgm:chPref val="1"/>
        </dgm:presLayoutVars>
      </dgm:prSet>
      <dgm:spPr/>
    </dgm:pt>
    <dgm:pt modelId="{1BD1BF40-F55D-4F39-A64C-4E5FE718E17A}" type="pres">
      <dgm:prSet presAssocID="{DF3C7761-0437-4696-8493-3014DFCDAB3B}" presName="sibTrans" presStyleCnt="0"/>
      <dgm:spPr/>
    </dgm:pt>
    <dgm:pt modelId="{56EE0149-BCEC-4C02-AC03-D297869E8397}" type="pres">
      <dgm:prSet presAssocID="{D8FA99A5-E436-4E57-AD4E-688838725BA8}" presName="compNode" presStyleCnt="0"/>
      <dgm:spPr/>
    </dgm:pt>
    <dgm:pt modelId="{16F3B5A4-80A0-432F-8EFD-FAB45FAC08DF}" type="pres">
      <dgm:prSet presAssocID="{D8FA99A5-E436-4E57-AD4E-688838725BA8}" presName="iconBgRect" presStyleLbl="bgShp" presStyleIdx="3" presStyleCnt="6"/>
      <dgm:spPr/>
    </dgm:pt>
    <dgm:pt modelId="{B22315C1-EC2E-436C-82B7-2360E9D956BD}" type="pres">
      <dgm:prSet presAssocID="{D8FA99A5-E436-4E57-AD4E-688838725BA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ffice Worker"/>
        </a:ext>
      </dgm:extLst>
    </dgm:pt>
    <dgm:pt modelId="{BADC9D2E-BE01-44C1-942D-268D4F475C49}" type="pres">
      <dgm:prSet presAssocID="{D8FA99A5-E436-4E57-AD4E-688838725BA8}" presName="spaceRect" presStyleCnt="0"/>
      <dgm:spPr/>
    </dgm:pt>
    <dgm:pt modelId="{D26DBC60-5F1B-434C-B8CE-A8B3F3CD6AAE}" type="pres">
      <dgm:prSet presAssocID="{D8FA99A5-E436-4E57-AD4E-688838725BA8}" presName="textRect" presStyleLbl="revTx" presStyleIdx="3" presStyleCnt="6">
        <dgm:presLayoutVars>
          <dgm:chMax val="1"/>
          <dgm:chPref val="1"/>
        </dgm:presLayoutVars>
      </dgm:prSet>
      <dgm:spPr/>
    </dgm:pt>
    <dgm:pt modelId="{26FE9B96-A9B9-4E70-B97E-08697D4D5D17}" type="pres">
      <dgm:prSet presAssocID="{397F17FC-D68E-48A5-976B-6B17F34F5BF2}" presName="sibTrans" presStyleCnt="0"/>
      <dgm:spPr/>
    </dgm:pt>
    <dgm:pt modelId="{AA1D6933-B139-4249-A490-FDF6A12B059B}" type="pres">
      <dgm:prSet presAssocID="{6CEC051B-D24B-400A-BE9D-5537C1945BE8}" presName="compNode" presStyleCnt="0"/>
      <dgm:spPr/>
    </dgm:pt>
    <dgm:pt modelId="{BD66530A-2D1D-473D-A8F6-A1829EA22F96}" type="pres">
      <dgm:prSet presAssocID="{6CEC051B-D24B-400A-BE9D-5537C1945BE8}" presName="iconBgRect" presStyleLbl="bgShp" presStyleIdx="4" presStyleCnt="6"/>
      <dgm:spPr/>
    </dgm:pt>
    <dgm:pt modelId="{C57CEA7F-61FA-4D50-93F9-A63A28F23C9B}" type="pres">
      <dgm:prSet presAssocID="{6CEC051B-D24B-400A-BE9D-5537C1945BE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ecturer"/>
        </a:ext>
      </dgm:extLst>
    </dgm:pt>
    <dgm:pt modelId="{E823B11B-2A45-43EC-B4E3-2D1CE666F775}" type="pres">
      <dgm:prSet presAssocID="{6CEC051B-D24B-400A-BE9D-5537C1945BE8}" presName="spaceRect" presStyleCnt="0"/>
      <dgm:spPr/>
    </dgm:pt>
    <dgm:pt modelId="{73355CD2-DA07-4924-88DD-962ED1E90253}" type="pres">
      <dgm:prSet presAssocID="{6CEC051B-D24B-400A-BE9D-5537C1945BE8}" presName="textRect" presStyleLbl="revTx" presStyleIdx="4" presStyleCnt="6" custScaleX="113574">
        <dgm:presLayoutVars>
          <dgm:chMax val="1"/>
          <dgm:chPref val="1"/>
        </dgm:presLayoutVars>
      </dgm:prSet>
      <dgm:spPr/>
    </dgm:pt>
    <dgm:pt modelId="{4C6008AA-4744-4AEC-A399-AB30D3919C0B}" type="pres">
      <dgm:prSet presAssocID="{E3B3501E-B135-429A-A6E2-F8481744384E}" presName="sibTrans" presStyleCnt="0"/>
      <dgm:spPr/>
    </dgm:pt>
    <dgm:pt modelId="{F829F0E8-90B6-4B99-8AC9-DB409B732030}" type="pres">
      <dgm:prSet presAssocID="{5A9295E1-5CD1-4195-91E2-C03AD90F8F70}" presName="compNode" presStyleCnt="0"/>
      <dgm:spPr/>
    </dgm:pt>
    <dgm:pt modelId="{134AC3AA-F780-4DF7-95A4-E3366E367887}" type="pres">
      <dgm:prSet presAssocID="{5A9295E1-5CD1-4195-91E2-C03AD90F8F70}" presName="iconBgRect" presStyleLbl="bgShp" presStyleIdx="5" presStyleCnt="6"/>
      <dgm:spPr/>
    </dgm:pt>
    <dgm:pt modelId="{BD4FEEFA-2104-475B-A10A-6AA983C7AC14}" type="pres">
      <dgm:prSet presAssocID="{5A9295E1-5CD1-4195-91E2-C03AD90F8F7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2807C46F-033D-46E5-A546-26514A952713}" type="pres">
      <dgm:prSet presAssocID="{5A9295E1-5CD1-4195-91E2-C03AD90F8F70}" presName="spaceRect" presStyleCnt="0"/>
      <dgm:spPr/>
    </dgm:pt>
    <dgm:pt modelId="{2DD48A03-F377-45BF-AB79-4A57BC792A2A}" type="pres">
      <dgm:prSet presAssocID="{5A9295E1-5CD1-4195-91E2-C03AD90F8F70}" presName="textRect" presStyleLbl="revTx" presStyleIdx="5" presStyleCnt="6">
        <dgm:presLayoutVars>
          <dgm:chMax val="1"/>
          <dgm:chPref val="1"/>
        </dgm:presLayoutVars>
      </dgm:prSet>
      <dgm:spPr/>
    </dgm:pt>
  </dgm:ptLst>
  <dgm:cxnLst>
    <dgm:cxn modelId="{1294291D-1F46-4158-A98D-D64892BAF97C}" srcId="{FF7DA2AC-8D6C-487F-B540-00F9EE023CFB}" destId="{5A9295E1-5CD1-4195-91E2-C03AD90F8F70}" srcOrd="5" destOrd="0" parTransId="{0DC67D4E-11D0-4CA3-9965-E6F49439F38C}" sibTransId="{8463099C-AB9A-488C-8DE7-0C14E91152BC}"/>
    <dgm:cxn modelId="{6DBF8731-5A4F-43B4-852D-202DC61FE02A}" srcId="{FF7DA2AC-8D6C-487F-B540-00F9EE023CFB}" destId="{1124DF04-2316-4169-8142-A2322F014BDC}" srcOrd="0" destOrd="0" parTransId="{FFD494CE-AB67-4FF3-81BA-A7E72C53B922}" sibTransId="{88B3226E-A457-4BEF-B315-DCB341B85356}"/>
    <dgm:cxn modelId="{0512A232-8AF8-490E-8C6D-4E207C00F99E}" type="presOf" srcId="{D8FA99A5-E436-4E57-AD4E-688838725BA8}" destId="{D26DBC60-5F1B-434C-B8CE-A8B3F3CD6AAE}" srcOrd="0" destOrd="0" presId="urn:microsoft.com/office/officeart/2018/5/layout/IconCircleLabelList"/>
    <dgm:cxn modelId="{FDA5E340-BC27-4DA2-96D3-AF99760E8B50}" type="presOf" srcId="{5A9295E1-5CD1-4195-91E2-C03AD90F8F70}" destId="{2DD48A03-F377-45BF-AB79-4A57BC792A2A}" srcOrd="0" destOrd="0" presId="urn:microsoft.com/office/officeart/2018/5/layout/IconCircleLabelList"/>
    <dgm:cxn modelId="{19D0E872-46A3-4EC4-B21A-F2658B4A91EE}" type="presOf" srcId="{AB832281-DBA3-4C46-8E99-6CAD7481E862}" destId="{1A32866B-18E9-49E1-A193-EE99624F4B43}" srcOrd="0" destOrd="0" presId="urn:microsoft.com/office/officeart/2018/5/layout/IconCircleLabelList"/>
    <dgm:cxn modelId="{91408BA9-CC86-45E6-8D77-5C1D7AC04370}" srcId="{FF7DA2AC-8D6C-487F-B540-00F9EE023CFB}" destId="{AB832281-DBA3-4C46-8E99-6CAD7481E862}" srcOrd="1" destOrd="0" parTransId="{E696E452-8B58-41BF-8968-D7919F090412}" sibTransId="{AF8EFB96-6129-4971-9E24-ED79BA59250A}"/>
    <dgm:cxn modelId="{349A5CAD-5620-4751-8674-C746ED1910FC}" type="presOf" srcId="{0170248F-7551-4A0F-8462-291D2DE60AC0}" destId="{57A1BE02-AB9B-4437-8502-5A8F63239D85}" srcOrd="0" destOrd="0" presId="urn:microsoft.com/office/officeart/2018/5/layout/IconCircleLabelList"/>
    <dgm:cxn modelId="{55394EAF-0B56-44C6-A6EE-99F61277017A}" type="presOf" srcId="{6CEC051B-D24B-400A-BE9D-5537C1945BE8}" destId="{73355CD2-DA07-4924-88DD-962ED1E90253}" srcOrd="0" destOrd="0" presId="urn:microsoft.com/office/officeart/2018/5/layout/IconCircleLabelList"/>
    <dgm:cxn modelId="{983E80C9-7CEB-4C57-811D-7F87C399318E}" srcId="{FF7DA2AC-8D6C-487F-B540-00F9EE023CFB}" destId="{D8FA99A5-E436-4E57-AD4E-688838725BA8}" srcOrd="3" destOrd="0" parTransId="{8D0D4DC8-7922-4063-96C3-8DBFA0593541}" sibTransId="{397F17FC-D68E-48A5-976B-6B17F34F5BF2}"/>
    <dgm:cxn modelId="{037A5DCE-0BAF-46C3-824C-CC4211556289}" srcId="{FF7DA2AC-8D6C-487F-B540-00F9EE023CFB}" destId="{0170248F-7551-4A0F-8462-291D2DE60AC0}" srcOrd="2" destOrd="0" parTransId="{466E44B2-B4C5-4551-8337-809F1B752FE5}" sibTransId="{DF3C7761-0437-4696-8493-3014DFCDAB3B}"/>
    <dgm:cxn modelId="{79816ADB-7327-452D-92A1-311065714E33}" type="presOf" srcId="{FF7DA2AC-8D6C-487F-B540-00F9EE023CFB}" destId="{78C3E47E-4D29-48B3-BA10-745EBD0E2AAC}" srcOrd="0" destOrd="0" presId="urn:microsoft.com/office/officeart/2018/5/layout/IconCircleLabelList"/>
    <dgm:cxn modelId="{919242EA-018C-4D7A-BB9F-0DC23C62F3DA}" srcId="{FF7DA2AC-8D6C-487F-B540-00F9EE023CFB}" destId="{6CEC051B-D24B-400A-BE9D-5537C1945BE8}" srcOrd="4" destOrd="0" parTransId="{242D44C2-E02B-42C6-83BC-DFD1AF9E26EE}" sibTransId="{E3B3501E-B135-429A-A6E2-F8481744384E}"/>
    <dgm:cxn modelId="{5B8D3AF5-B2BB-409C-A006-DFED85FCF2FD}" type="presOf" srcId="{1124DF04-2316-4169-8142-A2322F014BDC}" destId="{6068FF5F-DCB1-4EC9-B5E9-AC6300A78B42}" srcOrd="0" destOrd="0" presId="urn:microsoft.com/office/officeart/2018/5/layout/IconCircleLabelList"/>
    <dgm:cxn modelId="{5D2C69A5-F80A-42C7-BB87-9A716B3D5FB9}" type="presParOf" srcId="{78C3E47E-4D29-48B3-BA10-745EBD0E2AAC}" destId="{82897572-D900-424D-B1E0-405284EA5108}" srcOrd="0" destOrd="0" presId="urn:microsoft.com/office/officeart/2018/5/layout/IconCircleLabelList"/>
    <dgm:cxn modelId="{C19C56C6-3158-4CF9-9717-D00776616DD1}" type="presParOf" srcId="{82897572-D900-424D-B1E0-405284EA5108}" destId="{DE1D6382-9A6E-4B87-81C4-D14544135912}" srcOrd="0" destOrd="0" presId="urn:microsoft.com/office/officeart/2018/5/layout/IconCircleLabelList"/>
    <dgm:cxn modelId="{73572AB0-6FB6-46D1-8391-8E83746BF268}" type="presParOf" srcId="{82897572-D900-424D-B1E0-405284EA5108}" destId="{C7B12D84-5C00-4913-BA61-1180613C5BD9}" srcOrd="1" destOrd="0" presId="urn:microsoft.com/office/officeart/2018/5/layout/IconCircleLabelList"/>
    <dgm:cxn modelId="{FCD7E79E-C7A2-4663-B958-C0B1D56C5038}" type="presParOf" srcId="{82897572-D900-424D-B1E0-405284EA5108}" destId="{856D0429-7F8C-46C5-B645-026591D116DE}" srcOrd="2" destOrd="0" presId="urn:microsoft.com/office/officeart/2018/5/layout/IconCircleLabelList"/>
    <dgm:cxn modelId="{80D4AA8F-5090-4522-8170-0F3A392DE7AA}" type="presParOf" srcId="{82897572-D900-424D-B1E0-405284EA5108}" destId="{6068FF5F-DCB1-4EC9-B5E9-AC6300A78B42}" srcOrd="3" destOrd="0" presId="urn:microsoft.com/office/officeart/2018/5/layout/IconCircleLabelList"/>
    <dgm:cxn modelId="{76D84F5E-188E-4D99-B88F-036E025B9473}" type="presParOf" srcId="{78C3E47E-4D29-48B3-BA10-745EBD0E2AAC}" destId="{EDC41353-256F-4B56-B0E8-7BC44D21D7EB}" srcOrd="1" destOrd="0" presId="urn:microsoft.com/office/officeart/2018/5/layout/IconCircleLabelList"/>
    <dgm:cxn modelId="{7FCC5C9E-A52C-41C3-931B-E03594FCCB4A}" type="presParOf" srcId="{78C3E47E-4D29-48B3-BA10-745EBD0E2AAC}" destId="{174836B0-A7B4-4D22-B4C5-C73A95FC43EE}" srcOrd="2" destOrd="0" presId="urn:microsoft.com/office/officeart/2018/5/layout/IconCircleLabelList"/>
    <dgm:cxn modelId="{B5A75C35-1A80-42D9-B483-183E3D36D79A}" type="presParOf" srcId="{174836B0-A7B4-4D22-B4C5-C73A95FC43EE}" destId="{A9D6D852-B54F-426A-BD0D-E41D40BD266B}" srcOrd="0" destOrd="0" presId="urn:microsoft.com/office/officeart/2018/5/layout/IconCircleLabelList"/>
    <dgm:cxn modelId="{FA78B627-BD5D-4874-938A-DEF4C0092F35}" type="presParOf" srcId="{174836B0-A7B4-4D22-B4C5-C73A95FC43EE}" destId="{1088C111-CD3C-4FEA-82F1-81826DA6B7DA}" srcOrd="1" destOrd="0" presId="urn:microsoft.com/office/officeart/2018/5/layout/IconCircleLabelList"/>
    <dgm:cxn modelId="{A15FA68F-6937-4314-BD1F-64B3E4EAC180}" type="presParOf" srcId="{174836B0-A7B4-4D22-B4C5-C73A95FC43EE}" destId="{5E032A5C-F14F-41BD-BF66-F1AD3A2039A5}" srcOrd="2" destOrd="0" presId="urn:microsoft.com/office/officeart/2018/5/layout/IconCircleLabelList"/>
    <dgm:cxn modelId="{70677AC9-C202-4F1E-A94B-F78366F79900}" type="presParOf" srcId="{174836B0-A7B4-4D22-B4C5-C73A95FC43EE}" destId="{1A32866B-18E9-49E1-A193-EE99624F4B43}" srcOrd="3" destOrd="0" presId="urn:microsoft.com/office/officeart/2018/5/layout/IconCircleLabelList"/>
    <dgm:cxn modelId="{CF91A60C-20BF-40A2-8679-FE08037F6F94}" type="presParOf" srcId="{78C3E47E-4D29-48B3-BA10-745EBD0E2AAC}" destId="{F05BD24E-FDFC-4BD0-8961-8180F98500E3}" srcOrd="3" destOrd="0" presId="urn:microsoft.com/office/officeart/2018/5/layout/IconCircleLabelList"/>
    <dgm:cxn modelId="{8C0B1E10-AF91-415B-BCC1-64D1F10FC57C}" type="presParOf" srcId="{78C3E47E-4D29-48B3-BA10-745EBD0E2AAC}" destId="{9D2811B4-23AB-43CC-959A-A1C2390AAF04}" srcOrd="4" destOrd="0" presId="urn:microsoft.com/office/officeart/2018/5/layout/IconCircleLabelList"/>
    <dgm:cxn modelId="{24227D0C-180C-446B-99DF-31FD5CF6B7B5}" type="presParOf" srcId="{9D2811B4-23AB-43CC-959A-A1C2390AAF04}" destId="{34CC2E72-8D4B-41E0-8AC9-4EB107938365}" srcOrd="0" destOrd="0" presId="urn:microsoft.com/office/officeart/2018/5/layout/IconCircleLabelList"/>
    <dgm:cxn modelId="{2CC89D2E-77F8-424F-9BBA-764AE73C078A}" type="presParOf" srcId="{9D2811B4-23AB-43CC-959A-A1C2390AAF04}" destId="{396F6190-CE38-4C92-AAB0-640EA24CD0A9}" srcOrd="1" destOrd="0" presId="urn:microsoft.com/office/officeart/2018/5/layout/IconCircleLabelList"/>
    <dgm:cxn modelId="{7FD98A62-FBA9-4585-81C1-DE1DE965B129}" type="presParOf" srcId="{9D2811B4-23AB-43CC-959A-A1C2390AAF04}" destId="{22EBA7A9-8C3D-4504-830B-9BAEE3FAA94E}" srcOrd="2" destOrd="0" presId="urn:microsoft.com/office/officeart/2018/5/layout/IconCircleLabelList"/>
    <dgm:cxn modelId="{FA6934A5-EA0A-4992-B540-6C6812F04487}" type="presParOf" srcId="{9D2811B4-23AB-43CC-959A-A1C2390AAF04}" destId="{57A1BE02-AB9B-4437-8502-5A8F63239D85}" srcOrd="3" destOrd="0" presId="urn:microsoft.com/office/officeart/2018/5/layout/IconCircleLabelList"/>
    <dgm:cxn modelId="{20984B97-3313-4A1A-A2E8-343D6B0AFA86}" type="presParOf" srcId="{78C3E47E-4D29-48B3-BA10-745EBD0E2AAC}" destId="{1BD1BF40-F55D-4F39-A64C-4E5FE718E17A}" srcOrd="5" destOrd="0" presId="urn:microsoft.com/office/officeart/2018/5/layout/IconCircleLabelList"/>
    <dgm:cxn modelId="{187355C2-20E8-4DE4-9D48-938018A3D10C}" type="presParOf" srcId="{78C3E47E-4D29-48B3-BA10-745EBD0E2AAC}" destId="{56EE0149-BCEC-4C02-AC03-D297869E8397}" srcOrd="6" destOrd="0" presId="urn:microsoft.com/office/officeart/2018/5/layout/IconCircleLabelList"/>
    <dgm:cxn modelId="{E2C04547-4E06-41AC-8E35-D728FB534BED}" type="presParOf" srcId="{56EE0149-BCEC-4C02-AC03-D297869E8397}" destId="{16F3B5A4-80A0-432F-8EFD-FAB45FAC08DF}" srcOrd="0" destOrd="0" presId="urn:microsoft.com/office/officeart/2018/5/layout/IconCircleLabelList"/>
    <dgm:cxn modelId="{A0638902-6C8C-4709-ABAF-6804A522255D}" type="presParOf" srcId="{56EE0149-BCEC-4C02-AC03-D297869E8397}" destId="{B22315C1-EC2E-436C-82B7-2360E9D956BD}" srcOrd="1" destOrd="0" presId="urn:microsoft.com/office/officeart/2018/5/layout/IconCircleLabelList"/>
    <dgm:cxn modelId="{865277A8-DD91-4939-A829-82C8FEF2A9B5}" type="presParOf" srcId="{56EE0149-BCEC-4C02-AC03-D297869E8397}" destId="{BADC9D2E-BE01-44C1-942D-268D4F475C49}" srcOrd="2" destOrd="0" presId="urn:microsoft.com/office/officeart/2018/5/layout/IconCircleLabelList"/>
    <dgm:cxn modelId="{E7A69842-FA95-4DA2-8CC0-FB1ED2FA1A2F}" type="presParOf" srcId="{56EE0149-BCEC-4C02-AC03-D297869E8397}" destId="{D26DBC60-5F1B-434C-B8CE-A8B3F3CD6AAE}" srcOrd="3" destOrd="0" presId="urn:microsoft.com/office/officeart/2018/5/layout/IconCircleLabelList"/>
    <dgm:cxn modelId="{73EA459B-5272-439F-B05C-ADC60DA78DB8}" type="presParOf" srcId="{78C3E47E-4D29-48B3-BA10-745EBD0E2AAC}" destId="{26FE9B96-A9B9-4E70-B97E-08697D4D5D17}" srcOrd="7" destOrd="0" presId="urn:microsoft.com/office/officeart/2018/5/layout/IconCircleLabelList"/>
    <dgm:cxn modelId="{B79B7B15-06E2-49A0-8553-9877CDC39AFD}" type="presParOf" srcId="{78C3E47E-4D29-48B3-BA10-745EBD0E2AAC}" destId="{AA1D6933-B139-4249-A490-FDF6A12B059B}" srcOrd="8" destOrd="0" presId="urn:microsoft.com/office/officeart/2018/5/layout/IconCircleLabelList"/>
    <dgm:cxn modelId="{BC05CF6A-5C89-4CAE-B9DA-81BB71DE5EE4}" type="presParOf" srcId="{AA1D6933-B139-4249-A490-FDF6A12B059B}" destId="{BD66530A-2D1D-473D-A8F6-A1829EA22F96}" srcOrd="0" destOrd="0" presId="urn:microsoft.com/office/officeart/2018/5/layout/IconCircleLabelList"/>
    <dgm:cxn modelId="{6866C003-DC67-4B50-A492-8B34EFBED27C}" type="presParOf" srcId="{AA1D6933-B139-4249-A490-FDF6A12B059B}" destId="{C57CEA7F-61FA-4D50-93F9-A63A28F23C9B}" srcOrd="1" destOrd="0" presId="urn:microsoft.com/office/officeart/2018/5/layout/IconCircleLabelList"/>
    <dgm:cxn modelId="{F5F904DB-529C-4065-A41D-B7D0EA0A1AF2}" type="presParOf" srcId="{AA1D6933-B139-4249-A490-FDF6A12B059B}" destId="{E823B11B-2A45-43EC-B4E3-2D1CE666F775}" srcOrd="2" destOrd="0" presId="urn:microsoft.com/office/officeart/2018/5/layout/IconCircleLabelList"/>
    <dgm:cxn modelId="{19276419-0E3D-45C3-8775-9426304F2175}" type="presParOf" srcId="{AA1D6933-B139-4249-A490-FDF6A12B059B}" destId="{73355CD2-DA07-4924-88DD-962ED1E90253}" srcOrd="3" destOrd="0" presId="urn:microsoft.com/office/officeart/2018/5/layout/IconCircleLabelList"/>
    <dgm:cxn modelId="{6574B0D8-C6D4-41AE-A1A3-FF08925EA3B9}" type="presParOf" srcId="{78C3E47E-4D29-48B3-BA10-745EBD0E2AAC}" destId="{4C6008AA-4744-4AEC-A399-AB30D3919C0B}" srcOrd="9" destOrd="0" presId="urn:microsoft.com/office/officeart/2018/5/layout/IconCircleLabelList"/>
    <dgm:cxn modelId="{E83C2B0F-02AA-405C-A611-DA62E8B25A64}" type="presParOf" srcId="{78C3E47E-4D29-48B3-BA10-745EBD0E2AAC}" destId="{F829F0E8-90B6-4B99-8AC9-DB409B732030}" srcOrd="10" destOrd="0" presId="urn:microsoft.com/office/officeart/2018/5/layout/IconCircleLabelList"/>
    <dgm:cxn modelId="{EEFF230F-A8E7-48A4-BC10-DD26D9AB47A9}" type="presParOf" srcId="{F829F0E8-90B6-4B99-8AC9-DB409B732030}" destId="{134AC3AA-F780-4DF7-95A4-E3366E367887}" srcOrd="0" destOrd="0" presId="urn:microsoft.com/office/officeart/2018/5/layout/IconCircleLabelList"/>
    <dgm:cxn modelId="{2BB7F09A-7DD4-4BDD-ADD5-209AE8565DCD}" type="presParOf" srcId="{F829F0E8-90B6-4B99-8AC9-DB409B732030}" destId="{BD4FEEFA-2104-475B-A10A-6AA983C7AC14}" srcOrd="1" destOrd="0" presId="urn:microsoft.com/office/officeart/2018/5/layout/IconCircleLabelList"/>
    <dgm:cxn modelId="{3C86F301-BF04-43C4-AEE4-6172C8264A77}" type="presParOf" srcId="{F829F0E8-90B6-4B99-8AC9-DB409B732030}" destId="{2807C46F-033D-46E5-A546-26514A952713}" srcOrd="2" destOrd="0" presId="urn:microsoft.com/office/officeart/2018/5/layout/IconCircleLabelList"/>
    <dgm:cxn modelId="{0FEEC1CB-812A-4747-AE68-3DCE067E9133}" type="presParOf" srcId="{F829F0E8-90B6-4B99-8AC9-DB409B732030}" destId="{2DD48A03-F377-45BF-AB79-4A57BC792A2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F9C08-2205-4F96-B0C9-532C4BEB8B36}">
      <dsp:nvSpPr>
        <dsp:cNvPr id="0" name=""/>
        <dsp:cNvSpPr/>
      </dsp:nvSpPr>
      <dsp:spPr>
        <a:xfrm>
          <a:off x="624000" y="253555"/>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52C95-7326-42E5-B78C-718C85A463EB}">
      <dsp:nvSpPr>
        <dsp:cNvPr id="0" name=""/>
        <dsp:cNvSpPr/>
      </dsp:nvSpPr>
      <dsp:spPr>
        <a:xfrm>
          <a:off x="1004250" y="633805"/>
          <a:ext cx="1023749" cy="1023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0DFAC-532B-4B01-81F4-8DCE87D9C26E}">
      <dsp:nvSpPr>
        <dsp:cNvPr id="0" name=""/>
        <dsp:cNvSpPr/>
      </dsp:nvSpPr>
      <dsp:spPr>
        <a:xfrm>
          <a:off x="85917" y="2194114"/>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DEI’s focus on identity </a:t>
          </a:r>
        </a:p>
      </dsp:txBody>
      <dsp:txXfrm>
        <a:off x="85917" y="2194114"/>
        <a:ext cx="2925000" cy="720000"/>
      </dsp:txXfrm>
    </dsp:sp>
    <dsp:sp modelId="{745D18FD-ADF9-43C7-9E7B-DA25F12E36CD}">
      <dsp:nvSpPr>
        <dsp:cNvPr id="0" name=""/>
        <dsp:cNvSpPr/>
      </dsp:nvSpPr>
      <dsp:spPr>
        <a:xfrm>
          <a:off x="4060875" y="253555"/>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5AFB4-CE63-4E8D-BAC3-D5578B2762E9}">
      <dsp:nvSpPr>
        <dsp:cNvPr id="0" name=""/>
        <dsp:cNvSpPr/>
      </dsp:nvSpPr>
      <dsp:spPr>
        <a:xfrm>
          <a:off x="4441125" y="633805"/>
          <a:ext cx="1023749" cy="1023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6A192D-1CEC-4E6A-B888-D53CA6F9577B}">
      <dsp:nvSpPr>
        <dsp:cNvPr id="0" name=""/>
        <dsp:cNvSpPr/>
      </dsp:nvSpPr>
      <dsp:spPr>
        <a:xfrm>
          <a:off x="3490500" y="2237141"/>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Attacks on the courts </a:t>
          </a:r>
        </a:p>
      </dsp:txBody>
      <dsp:txXfrm>
        <a:off x="3490500" y="2237141"/>
        <a:ext cx="2925000" cy="720000"/>
      </dsp:txXfrm>
    </dsp:sp>
    <dsp:sp modelId="{37FE4C56-BD33-4DAC-9ADA-BD69EF14A44C}">
      <dsp:nvSpPr>
        <dsp:cNvPr id="0" name=""/>
        <dsp:cNvSpPr/>
      </dsp:nvSpPr>
      <dsp:spPr>
        <a:xfrm>
          <a:off x="7497750" y="253555"/>
          <a:ext cx="1784250" cy="1784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46909F-EF08-4370-9A42-5672D87355DC}">
      <dsp:nvSpPr>
        <dsp:cNvPr id="0" name=""/>
        <dsp:cNvSpPr/>
      </dsp:nvSpPr>
      <dsp:spPr>
        <a:xfrm>
          <a:off x="7878000" y="633805"/>
          <a:ext cx="1023749" cy="10237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C73E6F-0093-48C9-9668-9D035F9B7F97}">
      <dsp:nvSpPr>
        <dsp:cNvPr id="0" name=""/>
        <dsp:cNvSpPr/>
      </dsp:nvSpPr>
      <dsp:spPr>
        <a:xfrm>
          <a:off x="6980990" y="2226384"/>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The Goodness of the Constitution </a:t>
          </a:r>
        </a:p>
      </dsp:txBody>
      <dsp:txXfrm>
        <a:off x="6980990" y="2226384"/>
        <a:ext cx="2925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65785-917E-4425-A2C4-D11158B137A4}">
      <dsp:nvSpPr>
        <dsp:cNvPr id="0" name=""/>
        <dsp:cNvSpPr/>
      </dsp:nvSpPr>
      <dsp:spPr>
        <a:xfrm>
          <a:off x="0" y="434"/>
          <a:ext cx="9906000" cy="14133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C5874-FB62-40AD-B7E6-B9AD2AA92F4A}">
      <dsp:nvSpPr>
        <dsp:cNvPr id="0" name=""/>
        <dsp:cNvSpPr/>
      </dsp:nvSpPr>
      <dsp:spPr>
        <a:xfrm>
          <a:off x="427552" y="318449"/>
          <a:ext cx="777368" cy="7773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F9192-C962-458D-9559-CEA810BDC492}">
      <dsp:nvSpPr>
        <dsp:cNvPr id="0" name=""/>
        <dsp:cNvSpPr/>
      </dsp:nvSpPr>
      <dsp:spPr>
        <a:xfrm>
          <a:off x="1632474" y="434"/>
          <a:ext cx="7838996" cy="1678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632" tIns="177632" rIns="177632" bIns="177632" numCol="1" spcCol="1270" anchor="ctr" anchorCtr="0">
          <a:noAutofit/>
        </a:bodyPr>
        <a:lstStyle/>
        <a:p>
          <a:pPr marL="0" lvl="0" indent="0" algn="l" defTabSz="889000">
            <a:lnSpc>
              <a:spcPct val="100000"/>
            </a:lnSpc>
            <a:spcBef>
              <a:spcPct val="0"/>
            </a:spcBef>
            <a:spcAft>
              <a:spcPct val="35000"/>
            </a:spcAft>
            <a:buNone/>
          </a:pPr>
          <a:r>
            <a:rPr lang="en-US" sz="2000" kern="1200" dirty="0"/>
            <a:t>ADMINISTRATIVE LAW</a:t>
          </a:r>
        </a:p>
      </dsp:txBody>
      <dsp:txXfrm>
        <a:off x="1632474" y="434"/>
        <a:ext cx="7838996" cy="1678409"/>
      </dsp:txXfrm>
    </dsp:sp>
    <dsp:sp modelId="{0DD39E49-C989-F44D-9BB2-EF91BEA77D24}">
      <dsp:nvSpPr>
        <dsp:cNvPr id="0" name=""/>
        <dsp:cNvSpPr/>
      </dsp:nvSpPr>
      <dsp:spPr>
        <a:xfrm>
          <a:off x="0" y="1882288"/>
          <a:ext cx="9906000" cy="14133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A8271-EC35-9D41-8521-098C24F54B57}">
      <dsp:nvSpPr>
        <dsp:cNvPr id="0" name=""/>
        <dsp:cNvSpPr/>
      </dsp:nvSpPr>
      <dsp:spPr>
        <a:xfrm>
          <a:off x="427552" y="2200302"/>
          <a:ext cx="777368" cy="7773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65150-43BD-F441-A33A-F8CF123A02C1}">
      <dsp:nvSpPr>
        <dsp:cNvPr id="0" name=""/>
        <dsp:cNvSpPr/>
      </dsp:nvSpPr>
      <dsp:spPr>
        <a:xfrm>
          <a:off x="1632474" y="1882288"/>
          <a:ext cx="7838996" cy="1678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632" tIns="177632" rIns="177632" bIns="177632" numCol="1" spcCol="1270" anchor="ctr" anchorCtr="0">
          <a:noAutofit/>
        </a:bodyPr>
        <a:lstStyle/>
        <a:p>
          <a:pPr marL="0" lvl="0" indent="0" algn="l" defTabSz="889000">
            <a:lnSpc>
              <a:spcPct val="100000"/>
            </a:lnSpc>
            <a:spcBef>
              <a:spcPct val="0"/>
            </a:spcBef>
            <a:spcAft>
              <a:spcPct val="35000"/>
            </a:spcAft>
            <a:buNone/>
          </a:pPr>
          <a:r>
            <a:rPr lang="en-US" sz="2000" kern="1200" dirty="0"/>
            <a:t>In </a:t>
          </a:r>
          <a:r>
            <a:rPr lang="en-US" sz="2000" i="1" kern="1200" dirty="0" err="1"/>
            <a:t>Loper</a:t>
          </a:r>
          <a:r>
            <a:rPr lang="en-US" sz="2000" i="1" kern="1200" dirty="0"/>
            <a:t> Bright Enterprises v. Raimondo and Relentless Inc. v. Department of Commerce,</a:t>
          </a:r>
          <a:r>
            <a:rPr lang="en-US" sz="2000" kern="1200" dirty="0"/>
            <a:t> the Supreme Court considered challenges to </a:t>
          </a:r>
          <a:r>
            <a:rPr lang="en-US" sz="2000" i="1" kern="1200" dirty="0"/>
            <a:t>Chevron</a:t>
          </a:r>
          <a:r>
            <a:rPr lang="en-US" sz="2000" kern="1200" dirty="0"/>
            <a:t> Deference, and ultimately overturned this 40-year-yold precedent. The Court’s decision to overturn Chevron is bound to have far-reaching implications for the administrative state for years to come.</a:t>
          </a:r>
        </a:p>
      </dsp:txBody>
      <dsp:txXfrm>
        <a:off x="1632474" y="1882288"/>
        <a:ext cx="7838996" cy="1678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9F834-AA15-6244-9E4A-8EF95C994DA2}">
      <dsp:nvSpPr>
        <dsp:cNvPr id="0" name=""/>
        <dsp:cNvSpPr/>
      </dsp:nvSpPr>
      <dsp:spPr>
        <a:xfrm>
          <a:off x="944" y="130211"/>
          <a:ext cx="3302690" cy="3300710"/>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PRESIDENTIAL IMMUNITY</a:t>
          </a:r>
        </a:p>
      </dsp:txBody>
      <dsp:txXfrm>
        <a:off x="944" y="130211"/>
        <a:ext cx="2477513" cy="3300710"/>
      </dsp:txXfrm>
    </dsp:sp>
    <dsp:sp modelId="{76B314B5-9A0F-1346-943B-CEDAF2CDF5AF}">
      <dsp:nvSpPr>
        <dsp:cNvPr id="0" name=""/>
        <dsp:cNvSpPr/>
      </dsp:nvSpPr>
      <dsp:spPr>
        <a:xfrm>
          <a:off x="1653280" y="130211"/>
          <a:ext cx="8251775" cy="330071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In </a:t>
          </a:r>
          <a:r>
            <a:rPr lang="en-US" sz="1900" i="1" kern="1200" dirty="0"/>
            <a:t>United States v. Trump</a:t>
          </a:r>
          <a:r>
            <a:rPr lang="en-US" sz="1900" kern="1200" dirty="0"/>
            <a:t>, former president Donald Trump argued that presidents should have immunity from criminal prosecution for acts undertaken during their presidency, and the Supreme Court ultimately ruled that U.S. Presidents do have immunity for official acts. Does this decision afford a president too much protection, or is it necessary in order to empower a president to act during his tenure? Invite a speaker to discuss.</a:t>
          </a:r>
        </a:p>
      </dsp:txBody>
      <dsp:txXfrm>
        <a:off x="3303635" y="130211"/>
        <a:ext cx="4951065" cy="3300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288F4-E39C-914A-8EFC-691C4DB3D1B3}">
      <dsp:nvSpPr>
        <dsp:cNvPr id="0" name=""/>
        <dsp:cNvSpPr/>
      </dsp:nvSpPr>
      <dsp:spPr>
        <a:xfrm>
          <a:off x="229085" y="496"/>
          <a:ext cx="2908387" cy="15748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ECA60-F7B9-5842-A2D0-AE3BF45755D9}">
      <dsp:nvSpPr>
        <dsp:cNvPr id="0" name=""/>
        <dsp:cNvSpPr/>
      </dsp:nvSpPr>
      <dsp:spPr>
        <a:xfrm>
          <a:off x="735994" y="482059"/>
          <a:ext cx="2908387" cy="15748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CRIMINAL JUSTICE REFORM</a:t>
          </a:r>
        </a:p>
      </dsp:txBody>
      <dsp:txXfrm>
        <a:off x="782121" y="528186"/>
        <a:ext cx="2816133" cy="1482632"/>
      </dsp:txXfrm>
    </dsp:sp>
    <dsp:sp modelId="{77BAC3CF-620C-E444-B66E-F70F2762FD18}">
      <dsp:nvSpPr>
        <dsp:cNvPr id="0" name=""/>
        <dsp:cNvSpPr/>
      </dsp:nvSpPr>
      <dsp:spPr>
        <a:xfrm>
          <a:off x="4151290" y="496"/>
          <a:ext cx="5018713" cy="3084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B2753-0342-A14A-B4CA-77278B3048E0}">
      <dsp:nvSpPr>
        <dsp:cNvPr id="0" name=""/>
        <dsp:cNvSpPr/>
      </dsp:nvSpPr>
      <dsp:spPr>
        <a:xfrm>
          <a:off x="4658199" y="482059"/>
          <a:ext cx="5018713" cy="30845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 recent years, support for calls for criminal justice reform has mounted across the ideological spectrum. Still, there are those who argue that the problem has been overstated and the proposed solutions are likely to backfire. Invite an expert to discuss topics such as overcriminalization or under criminalization, qualified immunity, plea bargaining, and sentencing policy.</a:t>
          </a:r>
        </a:p>
      </dsp:txBody>
      <dsp:txXfrm>
        <a:off x="4748543" y="572403"/>
        <a:ext cx="4838025" cy="29038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5B87C-CDC2-4687-BF1A-421552C26E4B}">
      <dsp:nvSpPr>
        <dsp:cNvPr id="0" name=""/>
        <dsp:cNvSpPr/>
      </dsp:nvSpPr>
      <dsp:spPr>
        <a:xfrm>
          <a:off x="914762" y="391960"/>
          <a:ext cx="1447875" cy="1447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921C67-7006-4432-8431-7383CAB67A93}">
      <dsp:nvSpPr>
        <dsp:cNvPr id="0" name=""/>
        <dsp:cNvSpPr/>
      </dsp:nvSpPr>
      <dsp:spPr>
        <a:xfrm>
          <a:off x="45717" y="2079479"/>
          <a:ext cx="3217500" cy="134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endParaRPr lang="en-US" sz="1900" kern="1200" dirty="0"/>
        </a:p>
        <a:p>
          <a:pPr marL="0" lvl="0" indent="0" algn="ctr" defTabSz="844550">
            <a:lnSpc>
              <a:spcPct val="90000"/>
            </a:lnSpc>
            <a:spcBef>
              <a:spcPct val="0"/>
            </a:spcBef>
            <a:spcAft>
              <a:spcPct val="35000"/>
            </a:spcAft>
            <a:buNone/>
          </a:pPr>
          <a:r>
            <a:rPr lang="en-US" sz="1900" kern="1200" dirty="0"/>
            <a:t>SECOND AMENDMENT</a:t>
          </a:r>
        </a:p>
      </dsp:txBody>
      <dsp:txXfrm>
        <a:off x="45717" y="2079479"/>
        <a:ext cx="3217500" cy="1342564"/>
      </dsp:txXfrm>
    </dsp:sp>
    <dsp:sp modelId="{7B65AB58-2C2A-4534-96E3-74A0FD142884}">
      <dsp:nvSpPr>
        <dsp:cNvPr id="0" name=""/>
        <dsp:cNvSpPr/>
      </dsp:nvSpPr>
      <dsp:spPr>
        <a:xfrm>
          <a:off x="6119343" y="53664"/>
          <a:ext cx="1447875" cy="1447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9E3A57-AF0D-4A36-8224-2D54A9D4DDD8}">
      <dsp:nvSpPr>
        <dsp:cNvPr id="0" name=""/>
        <dsp:cNvSpPr/>
      </dsp:nvSpPr>
      <dsp:spPr>
        <a:xfrm>
          <a:off x="3826279" y="1823207"/>
          <a:ext cx="6034002" cy="168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ts val="0"/>
            </a:spcAft>
            <a:buNone/>
          </a:pPr>
          <a:r>
            <a:rPr lang="en-US" sz="1400" kern="1200" dirty="0"/>
            <a:t>This term, </a:t>
          </a:r>
          <a:r>
            <a:rPr lang="en-US" sz="1400" i="1" kern="1200" dirty="0" err="1"/>
            <a:t>Bruen</a:t>
          </a:r>
          <a:r>
            <a:rPr lang="en-US" sz="1400" kern="1200" dirty="0"/>
            <a:t> was put to the test. In </a:t>
          </a:r>
          <a:r>
            <a:rPr lang="en-US" sz="1400" i="1" kern="1200" dirty="0"/>
            <a:t>United States v. Rahimi</a:t>
          </a:r>
          <a:r>
            <a:rPr lang="en-US" sz="1400" kern="1200" dirty="0"/>
            <a:t>, the Supreme Court considered whether a law prohibiting possession of firearms by persons under a domestic violence restraining order is a violation of the Second Amendment. The Supreme Court upheld the constitutionality of the law. Invite a speaker to discuss the evolution of Second Amendment jurisprudence.</a:t>
          </a:r>
        </a:p>
      </dsp:txBody>
      <dsp:txXfrm>
        <a:off x="3826279" y="1823207"/>
        <a:ext cx="6034002" cy="1684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F71AF-F1BF-4AF4-BC92-EFA2AA029C5B}">
      <dsp:nvSpPr>
        <dsp:cNvPr id="0" name=""/>
        <dsp:cNvSpPr/>
      </dsp:nvSpPr>
      <dsp:spPr>
        <a:xfrm>
          <a:off x="18734" y="1316658"/>
          <a:ext cx="1357756" cy="13577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5A25B-1BBF-48C1-93F7-670B600006F1}">
      <dsp:nvSpPr>
        <dsp:cNvPr id="0" name=""/>
        <dsp:cNvSpPr/>
      </dsp:nvSpPr>
      <dsp:spPr>
        <a:xfrm>
          <a:off x="303863" y="1601787"/>
          <a:ext cx="787498" cy="787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23411F-3A87-46B8-B2FE-9B2E10A2C887}">
      <dsp:nvSpPr>
        <dsp:cNvPr id="0" name=""/>
        <dsp:cNvSpPr/>
      </dsp:nvSpPr>
      <dsp:spPr>
        <a:xfrm>
          <a:off x="1667439" y="1316658"/>
          <a:ext cx="3200426" cy="13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DEI AND AFFIRMATIVE ACTION AFTER STUDENTS FOR FAIR ADMISSIONS</a:t>
          </a:r>
        </a:p>
      </dsp:txBody>
      <dsp:txXfrm>
        <a:off x="1667439" y="1316658"/>
        <a:ext cx="3200426" cy="1357756"/>
      </dsp:txXfrm>
    </dsp:sp>
    <dsp:sp modelId="{8D852687-9545-41A2-B3A5-CCB7593EA0FE}">
      <dsp:nvSpPr>
        <dsp:cNvPr id="0" name=""/>
        <dsp:cNvSpPr/>
      </dsp:nvSpPr>
      <dsp:spPr>
        <a:xfrm>
          <a:off x="4848007" y="1321247"/>
          <a:ext cx="1357756" cy="13577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C18C3-AF89-4899-9FEB-7540D37CE88B}">
      <dsp:nvSpPr>
        <dsp:cNvPr id="0" name=""/>
        <dsp:cNvSpPr/>
      </dsp:nvSpPr>
      <dsp:spPr>
        <a:xfrm>
          <a:off x="5158852" y="1606378"/>
          <a:ext cx="787498" cy="7874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08E3E4-53B5-4846-B40F-0C856B358C30}">
      <dsp:nvSpPr>
        <dsp:cNvPr id="0" name=""/>
        <dsp:cNvSpPr/>
      </dsp:nvSpPr>
      <dsp:spPr>
        <a:xfrm>
          <a:off x="6321576" y="1160401"/>
          <a:ext cx="4144104" cy="145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622300">
            <a:lnSpc>
              <a:spcPct val="90000"/>
            </a:lnSpc>
            <a:spcBef>
              <a:spcPct val="0"/>
            </a:spcBef>
            <a:spcAft>
              <a:spcPct val="35000"/>
            </a:spcAft>
            <a:buNone/>
          </a:pPr>
          <a:r>
            <a:rPr lang="en-US" sz="1400" kern="1200" dirty="0"/>
            <a:t>The Court’s decision in </a:t>
          </a:r>
          <a:r>
            <a:rPr lang="en-US" sz="1400" i="1" kern="1200" dirty="0"/>
            <a:t>Students for Fair Admissions v. Harvard</a:t>
          </a:r>
          <a:r>
            <a:rPr lang="en-US" sz="1400" kern="1200" dirty="0"/>
            <a:t> continues to reverberate and raise questions not only in higher education, but also in the private sector, where similar anti-discrimination legislation applies. </a:t>
          </a:r>
        </a:p>
        <a:p>
          <a:pPr marL="0" lvl="0" indent="0" algn="just" defTabSz="622300">
            <a:lnSpc>
              <a:spcPct val="90000"/>
            </a:lnSpc>
            <a:spcBef>
              <a:spcPct val="0"/>
            </a:spcBef>
            <a:spcAft>
              <a:spcPct val="35000"/>
            </a:spcAft>
            <a:buNone/>
          </a:pPr>
          <a:r>
            <a:rPr lang="en-US" sz="1400" kern="1200" dirty="0"/>
            <a:t>What impact does the </a:t>
          </a:r>
          <a:r>
            <a:rPr lang="en-US" sz="1400" i="1" kern="1200" dirty="0"/>
            <a:t>SFFA</a:t>
          </a:r>
          <a:r>
            <a:rPr lang="en-US" sz="1400" kern="1200" dirty="0"/>
            <a:t> decision have on DEI initiatives? </a:t>
          </a:r>
        </a:p>
        <a:p>
          <a:pPr marL="0" lvl="0" indent="0" algn="just" defTabSz="622300">
            <a:lnSpc>
              <a:spcPct val="90000"/>
            </a:lnSpc>
            <a:spcBef>
              <a:spcPct val="0"/>
            </a:spcBef>
            <a:spcAft>
              <a:spcPct val="35000"/>
            </a:spcAft>
            <a:buNone/>
          </a:pPr>
          <a:r>
            <a:rPr lang="en-US" sz="1400" kern="1200" dirty="0"/>
            <a:t>Further, can disparate impact litigation survive the </a:t>
          </a:r>
          <a:r>
            <a:rPr lang="en-US" sz="1400" i="1" kern="1200" dirty="0"/>
            <a:t>SFFA</a:t>
          </a:r>
          <a:r>
            <a:rPr lang="en-US" sz="1400" kern="1200" dirty="0"/>
            <a:t> decision, or is a theory of “disparate impact” even possible without relying on an arbitrary racial classification system?</a:t>
          </a:r>
        </a:p>
      </dsp:txBody>
      <dsp:txXfrm>
        <a:off x="6321576" y="1160401"/>
        <a:ext cx="4144104" cy="14587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D6382-9A6E-4B87-81C4-D14544135912}">
      <dsp:nvSpPr>
        <dsp:cNvPr id="0" name=""/>
        <dsp:cNvSpPr/>
      </dsp:nvSpPr>
      <dsp:spPr>
        <a:xfrm>
          <a:off x="250344"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12D84-5C00-4913-BA61-1180613C5BD9}">
      <dsp:nvSpPr>
        <dsp:cNvPr id="0" name=""/>
        <dsp:cNvSpPr/>
      </dsp:nvSpPr>
      <dsp:spPr>
        <a:xfrm>
          <a:off x="414647" y="836220"/>
          <a:ext cx="442353" cy="4423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8FF5F-DCB1-4EC9-B5E9-AC6300A78B42}">
      <dsp:nvSpPr>
        <dsp:cNvPr id="0" name=""/>
        <dsp:cNvSpPr/>
      </dsp:nvSpPr>
      <dsp:spPr>
        <a:xfrm>
          <a:off x="3890" y="1683011"/>
          <a:ext cx="1263867"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Attend Induction/Pinning Ceremony later this Month</a:t>
          </a:r>
        </a:p>
      </dsp:txBody>
      <dsp:txXfrm>
        <a:off x="3890" y="1683011"/>
        <a:ext cx="1263867" cy="952065"/>
      </dsp:txXfrm>
    </dsp:sp>
    <dsp:sp modelId="{A9D6D852-B54F-426A-BD0D-E41D40BD266B}">
      <dsp:nvSpPr>
        <dsp:cNvPr id="0" name=""/>
        <dsp:cNvSpPr/>
      </dsp:nvSpPr>
      <dsp:spPr>
        <a:xfrm>
          <a:off x="1735388"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8C111-CD3C-4FEA-82F1-81826DA6B7DA}">
      <dsp:nvSpPr>
        <dsp:cNvPr id="0" name=""/>
        <dsp:cNvSpPr/>
      </dsp:nvSpPr>
      <dsp:spPr>
        <a:xfrm>
          <a:off x="1899691" y="836220"/>
          <a:ext cx="442353" cy="4423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2866B-18E9-49E1-A193-EE99624F4B43}">
      <dsp:nvSpPr>
        <dsp:cNvPr id="0" name=""/>
        <dsp:cNvSpPr/>
      </dsp:nvSpPr>
      <dsp:spPr>
        <a:xfrm>
          <a:off x="1488934" y="1683011"/>
          <a:ext cx="1263867"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Encourage and recruit members of your class to join the Federalist Society and attend events – reinvigorate and grow our Chapter.</a:t>
          </a:r>
        </a:p>
      </dsp:txBody>
      <dsp:txXfrm>
        <a:off x="1488934" y="1683011"/>
        <a:ext cx="1263867" cy="952065"/>
      </dsp:txXfrm>
    </dsp:sp>
    <dsp:sp modelId="{34CC2E72-8D4B-41E0-8AC9-4EB107938365}">
      <dsp:nvSpPr>
        <dsp:cNvPr id="0" name=""/>
        <dsp:cNvSpPr/>
      </dsp:nvSpPr>
      <dsp:spPr>
        <a:xfrm>
          <a:off x="3220432"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F6190-CE38-4C92-AAB0-640EA24CD0A9}">
      <dsp:nvSpPr>
        <dsp:cNvPr id="0" name=""/>
        <dsp:cNvSpPr/>
      </dsp:nvSpPr>
      <dsp:spPr>
        <a:xfrm>
          <a:off x="3384735" y="836220"/>
          <a:ext cx="442353" cy="4423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1BE02-AB9B-4437-8502-5A8F63239D85}">
      <dsp:nvSpPr>
        <dsp:cNvPr id="0" name=""/>
        <dsp:cNvSpPr/>
      </dsp:nvSpPr>
      <dsp:spPr>
        <a:xfrm>
          <a:off x="2973978" y="1683011"/>
          <a:ext cx="1263867"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Assist Board members with various organizational tasks</a:t>
          </a:r>
        </a:p>
      </dsp:txBody>
      <dsp:txXfrm>
        <a:off x="2973978" y="1683011"/>
        <a:ext cx="1263867" cy="952065"/>
      </dsp:txXfrm>
    </dsp:sp>
    <dsp:sp modelId="{16F3B5A4-80A0-432F-8EFD-FAB45FAC08DF}">
      <dsp:nvSpPr>
        <dsp:cNvPr id="0" name=""/>
        <dsp:cNvSpPr/>
      </dsp:nvSpPr>
      <dsp:spPr>
        <a:xfrm>
          <a:off x="4705476"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315C1-EC2E-436C-82B7-2360E9D956BD}">
      <dsp:nvSpPr>
        <dsp:cNvPr id="0" name=""/>
        <dsp:cNvSpPr/>
      </dsp:nvSpPr>
      <dsp:spPr>
        <a:xfrm>
          <a:off x="4869779" y="836220"/>
          <a:ext cx="442353" cy="4423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DBC60-5F1B-434C-B8CE-A8B3F3CD6AAE}">
      <dsp:nvSpPr>
        <dsp:cNvPr id="0" name=""/>
        <dsp:cNvSpPr/>
      </dsp:nvSpPr>
      <dsp:spPr>
        <a:xfrm>
          <a:off x="4459022" y="1683011"/>
          <a:ext cx="1263867"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Attend First Friday Happy Hours when possible and bring a friend (drinking not required)!!</a:t>
          </a:r>
        </a:p>
      </dsp:txBody>
      <dsp:txXfrm>
        <a:off x="4459022" y="1683011"/>
        <a:ext cx="1263867" cy="952065"/>
      </dsp:txXfrm>
    </dsp:sp>
    <dsp:sp modelId="{BD66530A-2D1D-473D-A8F6-A1829EA22F96}">
      <dsp:nvSpPr>
        <dsp:cNvPr id="0" name=""/>
        <dsp:cNvSpPr/>
      </dsp:nvSpPr>
      <dsp:spPr>
        <a:xfrm>
          <a:off x="6276299"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CEA7F-61FA-4D50-93F9-A63A28F23C9B}">
      <dsp:nvSpPr>
        <dsp:cNvPr id="0" name=""/>
        <dsp:cNvSpPr/>
      </dsp:nvSpPr>
      <dsp:spPr>
        <a:xfrm>
          <a:off x="6440602" y="836220"/>
          <a:ext cx="442353" cy="4423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55CD2-DA07-4924-88DD-962ED1E90253}">
      <dsp:nvSpPr>
        <dsp:cNvPr id="0" name=""/>
        <dsp:cNvSpPr/>
      </dsp:nvSpPr>
      <dsp:spPr>
        <a:xfrm>
          <a:off x="5944066" y="1683011"/>
          <a:ext cx="1435424"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Create a subcommittee of Class Representatives and work with the President and Vice President to create and organize your own speaker event (optional)</a:t>
          </a:r>
        </a:p>
      </dsp:txBody>
      <dsp:txXfrm>
        <a:off x="5944066" y="1683011"/>
        <a:ext cx="1435424" cy="952065"/>
      </dsp:txXfrm>
    </dsp:sp>
    <dsp:sp modelId="{134AC3AA-F780-4DF7-95A4-E3366E367887}">
      <dsp:nvSpPr>
        <dsp:cNvPr id="0" name=""/>
        <dsp:cNvSpPr/>
      </dsp:nvSpPr>
      <dsp:spPr>
        <a:xfrm>
          <a:off x="7847122" y="671918"/>
          <a:ext cx="770958" cy="77095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4FEEFA-2104-475B-A10A-6AA983C7AC14}">
      <dsp:nvSpPr>
        <dsp:cNvPr id="0" name=""/>
        <dsp:cNvSpPr/>
      </dsp:nvSpPr>
      <dsp:spPr>
        <a:xfrm>
          <a:off x="8011424" y="836220"/>
          <a:ext cx="442353" cy="4423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48A03-F377-45BF-AB79-4A57BC792A2A}">
      <dsp:nvSpPr>
        <dsp:cNvPr id="0" name=""/>
        <dsp:cNvSpPr/>
      </dsp:nvSpPr>
      <dsp:spPr>
        <a:xfrm>
          <a:off x="7600667" y="1683011"/>
          <a:ext cx="1263867" cy="95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Fearlessly represent the Federalist Society in and outside the Law School</a:t>
          </a:r>
        </a:p>
      </dsp:txBody>
      <dsp:txXfrm>
        <a:off x="7600667" y="1683011"/>
        <a:ext cx="1263867" cy="95206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9D1705-5BEE-534E-9999-C1F1DB362610}"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88306-E9FC-EB4B-835E-991E96C82CFB}" type="slidenum">
              <a:rPr lang="en-US" smtClean="0"/>
              <a:t>‹#›</a:t>
            </a:fld>
            <a:endParaRPr lang="en-US"/>
          </a:p>
        </p:txBody>
      </p:sp>
    </p:spTree>
    <p:extLst>
      <p:ext uri="{BB962C8B-B14F-4D97-AF65-F5344CB8AC3E}">
        <p14:creationId xmlns:p14="http://schemas.microsoft.com/office/powerpoint/2010/main" val="385564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r>
              <a:rPr lang="en-US" dirty="0" err="1"/>
              <a:t>k.m.z</a:t>
            </a:r>
            <a:r>
              <a:rPr lang="en-US" dirty="0"/>
              <a:t>.</a:t>
            </a:r>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poster of a group of people&#10;&#10;Description automatically generated">
            <a:extLst>
              <a:ext uri="{FF2B5EF4-FFF2-40B4-BE49-F238E27FC236}">
                <a16:creationId xmlns:a16="http://schemas.microsoft.com/office/drawing/2014/main" id="{313D5CAF-544A-EFED-B9C0-93A6776B125B}"/>
              </a:ext>
            </a:extLst>
          </p:cNvPr>
          <p:cNvPicPr>
            <a:picLocks noChangeAspect="1"/>
          </p:cNvPicPr>
          <p:nvPr userDrawn="1"/>
        </p:nvPicPr>
        <p:blipFill>
          <a:blip r:embed="rId2">
            <a:alphaModFix amt="23000"/>
          </a:blip>
          <a:stretch>
            <a:fillRect/>
          </a:stretch>
        </p:blipFill>
        <p:spPr>
          <a:xfrm flipH="1">
            <a:off x="10835" y="12009"/>
            <a:ext cx="575525" cy="744167"/>
          </a:xfrm>
          <a:prstGeom prst="rect">
            <a:avLst/>
          </a:prstGeom>
        </p:spPr>
      </p:pic>
    </p:spTree>
    <p:extLst>
      <p:ext uri="{BB962C8B-B14F-4D97-AF65-F5344CB8AC3E}">
        <p14:creationId xmlns:p14="http://schemas.microsoft.com/office/powerpoint/2010/main" val="3444733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3848177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346631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11290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9851-215E-D98D-1773-0CEFCA2325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B9E60C-B946-9355-6455-AB56C45679F3}"/>
              </a:ext>
            </a:extLst>
          </p:cNvPr>
          <p:cNvSpPr>
            <a:spLocks noGrp="1"/>
          </p:cNvSpPr>
          <p:nvPr>
            <p:ph type="dt" sz="half" idx="10"/>
          </p:nvPr>
        </p:nvSpPr>
        <p:spPr/>
        <p:txBody>
          <a:bodyPr/>
          <a:lstStyle/>
          <a:p>
            <a:fld id="{3CADBD16-5BFB-4D9F-9646-C75D1B53BBB6}" type="datetimeFigureOut">
              <a:rPr lang="en-US" smtClean="0"/>
              <a:pPr/>
              <a:t>11/6/24</a:t>
            </a:fld>
            <a:endParaRPr lang="en-US" dirty="0"/>
          </a:p>
        </p:txBody>
      </p:sp>
      <p:sp>
        <p:nvSpPr>
          <p:cNvPr id="4" name="Footer Placeholder 3">
            <a:extLst>
              <a:ext uri="{FF2B5EF4-FFF2-40B4-BE49-F238E27FC236}">
                <a16:creationId xmlns:a16="http://schemas.microsoft.com/office/drawing/2014/main" id="{FCC6415B-26EB-7C5B-0E5D-CFC8F13458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CC242D-D0D8-EC03-4576-5C4832F6A5E5}"/>
              </a:ext>
            </a:extLst>
          </p:cNvPr>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181127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198017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00462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4800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28285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33402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944441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11/6/24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7127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11/6/24</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141562262"/>
      </p:ext>
    </p:extLst>
  </p:cSld>
  <p:clrMap bg1="dk1" tx1="lt1" bg2="dk2" tx2="lt2" accent1="accent1" accent2="accent2" accent3="accent3" accent4="accent4" accent5="accent5" accent6="accent6" hlink="hlink" folHlink="folHlink"/>
  <p:sldLayoutIdLst>
    <p:sldLayoutId id="2147483699" r:id="rId1"/>
    <p:sldLayoutId id="2147483711"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 id="2147483708" r:id="rId12"/>
  </p:sldLayoutIdLst>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hyperlink" Target="mailto:grace.e.gray@siu.ed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3B0A228-9EA3-4009-A82E-9402BBC72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2E0C409-730D-455F-AA8F-0646ABDB1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3" y="0"/>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6BC3C-DE46-67E5-8F02-1E85C43C62E4}"/>
              </a:ext>
            </a:extLst>
          </p:cNvPr>
          <p:cNvSpPr>
            <a:spLocks noGrp="1"/>
          </p:cNvSpPr>
          <p:nvPr>
            <p:ph type="ctrTitle"/>
          </p:nvPr>
        </p:nvSpPr>
        <p:spPr>
          <a:xfrm>
            <a:off x="863100" y="818875"/>
            <a:ext cx="4953000" cy="2247899"/>
          </a:xfrm>
        </p:spPr>
        <p:txBody>
          <a:bodyPr>
            <a:normAutofit/>
          </a:bodyPr>
          <a:lstStyle/>
          <a:p>
            <a:pPr>
              <a:lnSpc>
                <a:spcPct val="90000"/>
              </a:lnSpc>
            </a:pPr>
            <a:r>
              <a:rPr lang="en-US" dirty="0"/>
              <a:t>The Federalist Society</a:t>
            </a:r>
          </a:p>
        </p:txBody>
      </p:sp>
      <p:sp>
        <p:nvSpPr>
          <p:cNvPr id="3" name="Subtitle 2">
            <a:extLst>
              <a:ext uri="{FF2B5EF4-FFF2-40B4-BE49-F238E27FC236}">
                <a16:creationId xmlns:a16="http://schemas.microsoft.com/office/drawing/2014/main" id="{6C591C49-BAC8-5B1D-6BED-26C98038B01A}"/>
              </a:ext>
            </a:extLst>
          </p:cNvPr>
          <p:cNvSpPr>
            <a:spLocks noGrp="1"/>
          </p:cNvSpPr>
          <p:nvPr>
            <p:ph type="subTitle" idx="1"/>
          </p:nvPr>
        </p:nvSpPr>
        <p:spPr>
          <a:xfrm>
            <a:off x="635979" y="4550027"/>
            <a:ext cx="3567661" cy="974868"/>
          </a:xfrm>
        </p:spPr>
        <p:txBody>
          <a:bodyPr anchor="b">
            <a:noAutofit/>
          </a:bodyPr>
          <a:lstStyle/>
          <a:p>
            <a:pPr algn="ctr"/>
            <a:r>
              <a:rPr lang="en-US" sz="2200" dirty="0"/>
              <a:t>Simmons Law School at Southern Illinois University</a:t>
            </a:r>
          </a:p>
        </p:txBody>
      </p:sp>
      <p:pic>
        <p:nvPicPr>
          <p:cNvPr id="4" name="Picture 3" descr="Illuminated San Francisco City Hall">
            <a:extLst>
              <a:ext uri="{FF2B5EF4-FFF2-40B4-BE49-F238E27FC236}">
                <a16:creationId xmlns:a16="http://schemas.microsoft.com/office/drawing/2014/main" id="{60797D7C-8088-1E3B-07BE-735835FE9104}"/>
              </a:ext>
            </a:extLst>
          </p:cNvPr>
          <p:cNvPicPr>
            <a:picLocks noChangeAspect="1"/>
          </p:cNvPicPr>
          <p:nvPr/>
        </p:nvPicPr>
        <p:blipFill>
          <a:blip r:embed="rId2"/>
          <a:srcRect l="13846" r="19250" b="-1"/>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
        <p:nvSpPr>
          <p:cNvPr id="5" name="TextBox 4">
            <a:extLst>
              <a:ext uri="{FF2B5EF4-FFF2-40B4-BE49-F238E27FC236}">
                <a16:creationId xmlns:a16="http://schemas.microsoft.com/office/drawing/2014/main" id="{BA4C1BE9-9976-1172-3830-EA78EBE1468D}"/>
              </a:ext>
            </a:extLst>
          </p:cNvPr>
          <p:cNvSpPr txBox="1"/>
          <p:nvPr/>
        </p:nvSpPr>
        <p:spPr>
          <a:xfrm>
            <a:off x="1038392" y="3285259"/>
            <a:ext cx="2735429" cy="461665"/>
          </a:xfrm>
          <a:prstGeom prst="rect">
            <a:avLst/>
          </a:prstGeom>
          <a:noFill/>
        </p:spPr>
        <p:txBody>
          <a:bodyPr wrap="none" rtlCol="0">
            <a:spAutoFit/>
          </a:bodyPr>
          <a:lstStyle/>
          <a:p>
            <a:r>
              <a:rPr lang="en-US" sz="2400" dirty="0"/>
              <a:t>Inaugural Meeting </a:t>
            </a:r>
          </a:p>
        </p:txBody>
      </p:sp>
      <p:sp>
        <p:nvSpPr>
          <p:cNvPr id="6" name="TextBox 5">
            <a:extLst>
              <a:ext uri="{FF2B5EF4-FFF2-40B4-BE49-F238E27FC236}">
                <a16:creationId xmlns:a16="http://schemas.microsoft.com/office/drawing/2014/main" id="{FF7DC949-9109-56D7-9BE1-83CA8BDD598A}"/>
              </a:ext>
            </a:extLst>
          </p:cNvPr>
          <p:cNvSpPr txBox="1"/>
          <p:nvPr/>
        </p:nvSpPr>
        <p:spPr>
          <a:xfrm>
            <a:off x="812690" y="3825310"/>
            <a:ext cx="3287760" cy="369332"/>
          </a:xfrm>
          <a:prstGeom prst="rect">
            <a:avLst/>
          </a:prstGeom>
          <a:noFill/>
        </p:spPr>
        <p:txBody>
          <a:bodyPr wrap="none" rtlCol="0">
            <a:spAutoFit/>
          </a:bodyPr>
          <a:lstStyle/>
          <a:p>
            <a:r>
              <a:rPr lang="en-US" dirty="0"/>
              <a:t>Wednesday September 4, 2024</a:t>
            </a:r>
          </a:p>
        </p:txBody>
      </p:sp>
      <p:sp>
        <p:nvSpPr>
          <p:cNvPr id="8" name="TextBox 7">
            <a:extLst>
              <a:ext uri="{FF2B5EF4-FFF2-40B4-BE49-F238E27FC236}">
                <a16:creationId xmlns:a16="http://schemas.microsoft.com/office/drawing/2014/main" id="{F7D0306C-5F65-A855-2ECC-90432618CD1A}"/>
              </a:ext>
            </a:extLst>
          </p:cNvPr>
          <p:cNvSpPr txBox="1"/>
          <p:nvPr/>
        </p:nvSpPr>
        <p:spPr>
          <a:xfrm>
            <a:off x="-1224366" y="-2386739"/>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875130BB-57A5-559A-D12E-E03E66C3A6B2}"/>
              </a:ext>
            </a:extLst>
          </p:cNvPr>
          <p:cNvPicPr>
            <a:picLocks noChangeAspect="1"/>
          </p:cNvPicPr>
          <p:nvPr/>
        </p:nvPicPr>
        <p:blipFill>
          <a:blip r:embed="rId3"/>
          <a:stretch>
            <a:fillRect/>
          </a:stretch>
        </p:blipFill>
        <p:spPr>
          <a:xfrm>
            <a:off x="8970944" y="5823284"/>
            <a:ext cx="3221055" cy="1034706"/>
          </a:xfrm>
          <a:prstGeom prst="rect">
            <a:avLst/>
          </a:prstGeom>
        </p:spPr>
      </p:pic>
      <p:sp>
        <p:nvSpPr>
          <p:cNvPr id="7" name="TextBox 6">
            <a:extLst>
              <a:ext uri="{FF2B5EF4-FFF2-40B4-BE49-F238E27FC236}">
                <a16:creationId xmlns:a16="http://schemas.microsoft.com/office/drawing/2014/main" id="{7FED3B4B-565D-4A5C-9D2D-DD78DFE53C63}"/>
              </a:ext>
            </a:extLst>
          </p:cNvPr>
          <p:cNvSpPr txBox="1"/>
          <p:nvPr/>
        </p:nvSpPr>
        <p:spPr>
          <a:xfrm>
            <a:off x="798743" y="4180695"/>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1BEE7482-B192-F5BD-70DA-E2B46D327D0D}"/>
              </a:ext>
            </a:extLst>
          </p:cNvPr>
          <p:cNvSpPr txBox="1"/>
          <p:nvPr/>
        </p:nvSpPr>
        <p:spPr>
          <a:xfrm>
            <a:off x="1181637" y="4114131"/>
            <a:ext cx="2157963" cy="923330"/>
          </a:xfrm>
          <a:prstGeom prst="rect">
            <a:avLst/>
          </a:prstGeom>
          <a:noFill/>
        </p:spPr>
        <p:txBody>
          <a:bodyPr wrap="none" rtlCol="0">
            <a:spAutoFit/>
          </a:bodyPr>
          <a:lstStyle/>
          <a:p>
            <a:pPr algn="ctr"/>
            <a:r>
              <a:rPr lang="en-US" dirty="0"/>
              <a:t>Room 102 </a:t>
            </a:r>
          </a:p>
          <a:p>
            <a:pPr algn="ctr"/>
            <a:r>
              <a:rPr lang="en-US" dirty="0"/>
              <a:t>12:20 PM – 1:20 PM</a:t>
            </a:r>
          </a:p>
          <a:p>
            <a:endParaRPr lang="en-US" dirty="0"/>
          </a:p>
        </p:txBody>
      </p:sp>
    </p:spTree>
    <p:extLst>
      <p:ext uri="{BB962C8B-B14F-4D97-AF65-F5344CB8AC3E}">
        <p14:creationId xmlns:p14="http://schemas.microsoft.com/office/powerpoint/2010/main" val="150950726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16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66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466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par>
                          <p:cTn id="20" fill="hold">
                            <p:stCondLst>
                              <p:cond delay="5660"/>
                            </p:stCondLst>
                            <p:childTnLst>
                              <p:par>
                                <p:cTn id="21" presetID="9" presetClass="entr" presetSubtype="0" fill="hold" grpId="0" nodeType="afterEffect">
                                  <p:stCondLst>
                                    <p:cond delay="500"/>
                                  </p:stCondLst>
                                  <p:iterate type="lt">
                                    <p:tmPct val="0"/>
                                  </p:iterate>
                                  <p:childTnLst>
                                    <p:set>
                                      <p:cBhvr>
                                        <p:cTn id="22" dur="1" fill="hold">
                                          <p:stCondLst>
                                            <p:cond delay="0"/>
                                          </p:stCondLst>
                                        </p:cTn>
                                        <p:tgtEl>
                                          <p:spTgt spid="3">
                                            <p:txEl>
                                              <p:pRg st="0" end="0"/>
                                            </p:txEl>
                                          </p:spTgt>
                                        </p:tgtEl>
                                        <p:attrNameLst>
                                          <p:attrName>style.visibility</p:attrName>
                                        </p:attrNameLst>
                                      </p:cBhvr>
                                      <p:to>
                                        <p:strVal val="visible"/>
                                      </p:to>
                                    </p:set>
                                    <p:animEffect transition="in" filter="dissolve">
                                      <p:cBhvr>
                                        <p:cTn id="2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B93F-C9FE-B87C-E741-87D67F6D5954}"/>
              </a:ext>
            </a:extLst>
          </p:cNvPr>
          <p:cNvSpPr>
            <a:spLocks noGrp="1"/>
          </p:cNvSpPr>
          <p:nvPr>
            <p:ph type="title"/>
          </p:nvPr>
        </p:nvSpPr>
        <p:spPr/>
        <p:txBody>
          <a:bodyPr>
            <a:normAutofit/>
          </a:bodyPr>
          <a:lstStyle/>
          <a:p>
            <a:pPr algn="ctr"/>
            <a:r>
              <a:rPr lang="en-US" dirty="0"/>
              <a:t>Potential Topics for Debate/Discussion </a:t>
            </a:r>
            <a:br>
              <a:rPr lang="en-US" dirty="0"/>
            </a:br>
            <a:r>
              <a:rPr lang="en-US" dirty="0"/>
              <a:t>2024-2025</a:t>
            </a:r>
          </a:p>
        </p:txBody>
      </p:sp>
      <p:sp>
        <p:nvSpPr>
          <p:cNvPr id="3" name="Content Placeholder 2">
            <a:extLst>
              <a:ext uri="{FF2B5EF4-FFF2-40B4-BE49-F238E27FC236}">
                <a16:creationId xmlns:a16="http://schemas.microsoft.com/office/drawing/2014/main" id="{466D7B2E-20F7-58C9-D65C-03C376248B32}"/>
              </a:ext>
            </a:extLst>
          </p:cNvPr>
          <p:cNvSpPr>
            <a:spLocks noGrp="1"/>
          </p:cNvSpPr>
          <p:nvPr>
            <p:ph idx="1"/>
          </p:nvPr>
        </p:nvSpPr>
        <p:spPr/>
        <p:txBody>
          <a:bodyPr numCol="2">
            <a:noAutofit/>
          </a:bodyPr>
          <a:lstStyle/>
          <a:p>
            <a:r>
              <a:rPr lang="en-US" sz="2500" dirty="0"/>
              <a:t>Administrative Law</a:t>
            </a:r>
          </a:p>
          <a:p>
            <a:r>
              <a:rPr lang="en-US" sz="2500" dirty="0"/>
              <a:t>Presidential Immunity</a:t>
            </a:r>
          </a:p>
          <a:p>
            <a:r>
              <a:rPr lang="en-US" sz="2500" dirty="0"/>
              <a:t>Criminal Justice Reform</a:t>
            </a:r>
          </a:p>
          <a:p>
            <a:r>
              <a:rPr lang="en-US" sz="2500" dirty="0"/>
              <a:t>Second Amendment </a:t>
            </a:r>
          </a:p>
          <a:p>
            <a:endParaRPr lang="en-US" sz="2500" dirty="0"/>
          </a:p>
          <a:p>
            <a:endParaRPr lang="en-US" sz="2500" dirty="0"/>
          </a:p>
          <a:p>
            <a:r>
              <a:rPr lang="en-US" sz="2500" dirty="0"/>
              <a:t>DEI and Affirmative Action</a:t>
            </a:r>
          </a:p>
          <a:p>
            <a:r>
              <a:rPr lang="en-US" sz="2500" dirty="0"/>
              <a:t> Gender Identity and the Law</a:t>
            </a:r>
          </a:p>
          <a:p>
            <a:r>
              <a:rPr lang="en-US" sz="2500" dirty="0"/>
              <a:t>Others???</a:t>
            </a:r>
          </a:p>
        </p:txBody>
      </p:sp>
      <p:pic>
        <p:nvPicPr>
          <p:cNvPr id="4" name="Picture 3">
            <a:extLst>
              <a:ext uri="{FF2B5EF4-FFF2-40B4-BE49-F238E27FC236}">
                <a16:creationId xmlns:a16="http://schemas.microsoft.com/office/drawing/2014/main" id="{C6CBE540-229A-EE8B-6A98-6A6BB20A2CA8}"/>
              </a:ext>
            </a:extLst>
          </p:cNvPr>
          <p:cNvPicPr>
            <a:picLocks noChangeAspect="1"/>
          </p:cNvPicPr>
          <p:nvPr/>
        </p:nvPicPr>
        <p:blipFill>
          <a:blip r:embed="rId2"/>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211068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500"/>
                            </p:stCondLst>
                            <p:childTnLst>
                              <p:par>
                                <p:cTn id="9" presetID="53" presetClass="entr" presetSubtype="16"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par>
                          <p:cTn id="20" fill="hold">
                            <p:stCondLst>
                              <p:cond delay="3500"/>
                            </p:stCondLst>
                            <p:childTnLst>
                              <p:par>
                                <p:cTn id="21" presetID="53" presetClass="entr" presetSubtype="16"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childTnLst>
                          </p:cTn>
                        </p:par>
                        <p:par>
                          <p:cTn id="32" fill="hold">
                            <p:stCondLst>
                              <p:cond delay="4500"/>
                            </p:stCondLst>
                            <p:childTnLst>
                              <p:par>
                                <p:cTn id="33" presetID="53" presetClass="entr" presetSubtype="16"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par>
                          <p:cTn id="38" fill="hold">
                            <p:stCondLst>
                              <p:cond delay="5000"/>
                            </p:stCondLst>
                            <p:childTnLst>
                              <p:par>
                                <p:cTn id="39" presetID="53" presetClass="entr" presetSubtype="16"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3">
                                            <p:txEl>
                                              <p:pRg st="7" end="7"/>
                                            </p:txEl>
                                          </p:spTgt>
                                        </p:tgtEl>
                                      </p:cBhvr>
                                    </p:animEffect>
                                  </p:childTnLst>
                                </p:cTn>
                              </p:par>
                            </p:childTnLst>
                          </p:cTn>
                        </p:par>
                        <p:par>
                          <p:cTn id="44" fill="hold">
                            <p:stCondLst>
                              <p:cond delay="5500"/>
                            </p:stCondLst>
                            <p:childTnLst>
                              <p:par>
                                <p:cTn id="45" presetID="53" presetClass="entr" presetSubtype="16" fill="hold"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p:cTn id="4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9434D-3F5D-684F-0298-A4D767A764D0}"/>
              </a:ext>
            </a:extLst>
          </p:cNvPr>
          <p:cNvSpPr>
            <a:spLocks noGrp="1"/>
          </p:cNvSpPr>
          <p:nvPr>
            <p:ph type="title"/>
          </p:nvPr>
        </p:nvSpPr>
        <p:spPr>
          <a:xfrm>
            <a:off x="1756756" y="906189"/>
            <a:ext cx="8689571" cy="1001886"/>
          </a:xfrm>
        </p:spPr>
        <p:txBody>
          <a:bodyPr anchor="b">
            <a:noAutofit/>
          </a:bodyPr>
          <a:lstStyle/>
          <a:p>
            <a:pPr algn="ctr">
              <a:lnSpc>
                <a:spcPct val="90000"/>
              </a:lnSpc>
            </a:pPr>
            <a:r>
              <a:rPr lang="en-US" dirty="0"/>
              <a:t>Potential Topics for Debate/Discussion </a:t>
            </a:r>
            <a:br>
              <a:rPr lang="en-US" dirty="0"/>
            </a:br>
            <a:r>
              <a:rPr lang="en-US" dirty="0"/>
              <a:t>2024-2025</a:t>
            </a:r>
          </a:p>
        </p:txBody>
      </p:sp>
      <p:cxnSp>
        <p:nvCxnSpPr>
          <p:cNvPr id="11" name="Straight Connector 10">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361CC72-74B3-6732-56DC-C8CEFDEAACE3}"/>
              </a:ext>
            </a:extLst>
          </p:cNvPr>
          <p:cNvGraphicFramePr>
            <a:graphicFrameLocks noGrp="1"/>
          </p:cNvGraphicFramePr>
          <p:nvPr>
            <p:ph idx="1"/>
            <p:extLst>
              <p:ext uri="{D42A27DB-BD31-4B8C-83A1-F6EECF244321}">
                <p14:modId xmlns:p14="http://schemas.microsoft.com/office/powerpoint/2010/main" val="2054900194"/>
              </p:ext>
            </p:extLst>
          </p:nvPr>
        </p:nvGraphicFramePr>
        <p:xfrm>
          <a:off x="1143000" y="1859200"/>
          <a:ext cx="9906000" cy="356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9A18467-665D-6FB1-CC6A-4F27D31452F4}"/>
              </a:ext>
            </a:extLst>
          </p:cNvPr>
          <p:cNvPicPr>
            <a:picLocks noChangeAspect="1"/>
          </p:cNvPicPr>
          <p:nvPr/>
        </p:nvPicPr>
        <p:blipFill>
          <a:blip r:embed="rId7"/>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4250272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4C709-5F1C-A634-230A-C519844A3A77}"/>
              </a:ext>
            </a:extLst>
          </p:cNvPr>
          <p:cNvSpPr>
            <a:spLocks noGrp="1"/>
          </p:cNvSpPr>
          <p:nvPr>
            <p:ph type="title"/>
          </p:nvPr>
        </p:nvSpPr>
        <p:spPr>
          <a:xfrm>
            <a:off x="1756756" y="906189"/>
            <a:ext cx="8689571" cy="1001886"/>
          </a:xfrm>
        </p:spPr>
        <p:txBody>
          <a:bodyPr anchor="b">
            <a:noAutofit/>
          </a:bodyPr>
          <a:lstStyle/>
          <a:p>
            <a:pPr algn="ctr">
              <a:lnSpc>
                <a:spcPct val="90000"/>
              </a:lnSpc>
            </a:pPr>
            <a:r>
              <a:rPr lang="en-US" dirty="0"/>
              <a:t>Potential Topics for Debate/Discussion </a:t>
            </a:r>
            <a:br>
              <a:rPr lang="en-US" dirty="0"/>
            </a:br>
            <a:r>
              <a:rPr lang="en-US" dirty="0"/>
              <a:t>2024-2025</a:t>
            </a:r>
          </a:p>
        </p:txBody>
      </p:sp>
      <p:cxnSp>
        <p:nvCxnSpPr>
          <p:cNvPr id="24" name="Straight Connector 23">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52AD7132-CB23-449D-6FB9-9658BB8EDBAD}"/>
              </a:ext>
            </a:extLst>
          </p:cNvPr>
          <p:cNvGraphicFramePr>
            <a:graphicFrameLocks noGrp="1"/>
          </p:cNvGraphicFramePr>
          <p:nvPr>
            <p:ph idx="1"/>
            <p:extLst>
              <p:ext uri="{D42A27DB-BD31-4B8C-83A1-F6EECF244321}">
                <p14:modId xmlns:p14="http://schemas.microsoft.com/office/powerpoint/2010/main" val="2464317596"/>
              </p:ext>
            </p:extLst>
          </p:nvPr>
        </p:nvGraphicFramePr>
        <p:xfrm>
          <a:off x="1143000" y="2338016"/>
          <a:ext cx="9906000" cy="356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A39DC2A-DB2F-DEF7-EDA3-250912ACC2C7}"/>
              </a:ext>
            </a:extLst>
          </p:cNvPr>
          <p:cNvPicPr>
            <a:picLocks noChangeAspect="1"/>
          </p:cNvPicPr>
          <p:nvPr/>
        </p:nvPicPr>
        <p:blipFill>
          <a:blip r:embed="rId7"/>
          <a:stretch>
            <a:fillRect/>
          </a:stretch>
        </p:blipFill>
        <p:spPr>
          <a:xfrm>
            <a:off x="9079832" y="5858262"/>
            <a:ext cx="3112167" cy="999728"/>
          </a:xfrm>
          <a:prstGeom prst="rect">
            <a:avLst/>
          </a:prstGeom>
        </p:spPr>
      </p:pic>
    </p:spTree>
    <p:extLst>
      <p:ext uri="{BB962C8B-B14F-4D97-AF65-F5344CB8AC3E}">
        <p14:creationId xmlns:p14="http://schemas.microsoft.com/office/powerpoint/2010/main" val="2090138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55" presetClass="entr" presetSubtype="0" fill="hold" grpId="0" nodeType="after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strVal val="#ppt_w*0.70"/>
                                          </p:val>
                                        </p:tav>
                                        <p:tav tm="100000">
                                          <p:val>
                                            <p:strVal val="#ppt_w"/>
                                          </p:val>
                                        </p:tav>
                                      </p:tavLst>
                                    </p:anim>
                                    <p:anim calcmode="lin" valueType="num">
                                      <p:cBhvr>
                                        <p:cTn id="12" dur="1000" fill="hold"/>
                                        <p:tgtEl>
                                          <p:spTgt spid="17"/>
                                        </p:tgtEl>
                                        <p:attrNameLst>
                                          <p:attrName>ppt_h</p:attrName>
                                        </p:attrNameLst>
                                      </p:cBhvr>
                                      <p:tavLst>
                                        <p:tav tm="0">
                                          <p:val>
                                            <p:strVal val="#ppt_h"/>
                                          </p:val>
                                        </p:tav>
                                        <p:tav tm="100000">
                                          <p:val>
                                            <p:strVal val="#ppt_h"/>
                                          </p:val>
                                        </p:tav>
                                      </p:tavLst>
                                    </p:anim>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6580-6F40-65BB-B99F-A3CE9941F682}"/>
              </a:ext>
            </a:extLst>
          </p:cNvPr>
          <p:cNvSpPr>
            <a:spLocks noGrp="1"/>
          </p:cNvSpPr>
          <p:nvPr>
            <p:ph type="title"/>
          </p:nvPr>
        </p:nvSpPr>
        <p:spPr>
          <a:xfrm>
            <a:off x="867104" y="872935"/>
            <a:ext cx="10181896" cy="1360898"/>
          </a:xfrm>
        </p:spPr>
        <p:txBody>
          <a:bodyPr/>
          <a:lstStyle/>
          <a:p>
            <a:pPr algn="ctr"/>
            <a:r>
              <a:rPr lang="en-US" dirty="0"/>
              <a:t>Potential Topics for Debate/Discussion </a:t>
            </a:r>
            <a:br>
              <a:rPr lang="en-US" dirty="0"/>
            </a:br>
            <a:r>
              <a:rPr lang="en-US" dirty="0"/>
              <a:t>2024-2025</a:t>
            </a:r>
          </a:p>
        </p:txBody>
      </p:sp>
      <p:graphicFrame>
        <p:nvGraphicFramePr>
          <p:cNvPr id="6" name="Content Placeholder 2">
            <a:extLst>
              <a:ext uri="{FF2B5EF4-FFF2-40B4-BE49-F238E27FC236}">
                <a16:creationId xmlns:a16="http://schemas.microsoft.com/office/drawing/2014/main" id="{DC15B8D2-E180-4362-8C91-42C7EF306DFC}"/>
              </a:ext>
            </a:extLst>
          </p:cNvPr>
          <p:cNvGraphicFramePr>
            <a:graphicFrameLocks noGrp="1"/>
          </p:cNvGraphicFramePr>
          <p:nvPr>
            <p:ph idx="1"/>
            <p:extLst>
              <p:ext uri="{D42A27DB-BD31-4B8C-83A1-F6EECF244321}">
                <p14:modId xmlns:p14="http://schemas.microsoft.com/office/powerpoint/2010/main" val="4252164952"/>
              </p:ext>
            </p:extLst>
          </p:nvPr>
        </p:nvGraphicFramePr>
        <p:xfrm>
          <a:off x="1143000" y="2332026"/>
          <a:ext cx="9905999" cy="3567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FEC0186-96A8-14BE-0892-EB4B07F3C4DD}"/>
              </a:ext>
            </a:extLst>
          </p:cNvPr>
          <p:cNvPicPr>
            <a:picLocks noChangeAspect="1"/>
          </p:cNvPicPr>
          <p:nvPr/>
        </p:nvPicPr>
        <p:blipFill>
          <a:blip r:embed="rId7"/>
          <a:stretch>
            <a:fillRect/>
          </a:stretch>
        </p:blipFill>
        <p:spPr>
          <a:xfrm>
            <a:off x="9384632" y="5956174"/>
            <a:ext cx="2807367" cy="901816"/>
          </a:xfrm>
          <a:prstGeom prst="rect">
            <a:avLst/>
          </a:prstGeom>
        </p:spPr>
      </p:pic>
    </p:spTree>
    <p:extLst>
      <p:ext uri="{BB962C8B-B14F-4D97-AF65-F5344CB8AC3E}">
        <p14:creationId xmlns:p14="http://schemas.microsoft.com/office/powerpoint/2010/main" val="100979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9434D-3F5D-684F-0298-A4D767A764D0}"/>
              </a:ext>
            </a:extLst>
          </p:cNvPr>
          <p:cNvSpPr>
            <a:spLocks noGrp="1"/>
          </p:cNvSpPr>
          <p:nvPr>
            <p:ph type="title"/>
          </p:nvPr>
        </p:nvSpPr>
        <p:spPr>
          <a:xfrm>
            <a:off x="1756756" y="906189"/>
            <a:ext cx="8689571" cy="1001886"/>
          </a:xfrm>
        </p:spPr>
        <p:txBody>
          <a:bodyPr anchor="b">
            <a:noAutofit/>
          </a:bodyPr>
          <a:lstStyle/>
          <a:p>
            <a:pPr algn="ctr">
              <a:lnSpc>
                <a:spcPct val="90000"/>
              </a:lnSpc>
            </a:pPr>
            <a:r>
              <a:rPr lang="en-US" dirty="0"/>
              <a:t>Potential Topics for Debate/Discussion </a:t>
            </a:r>
            <a:br>
              <a:rPr lang="en-US" dirty="0"/>
            </a:br>
            <a:r>
              <a:rPr lang="en-US" dirty="0"/>
              <a:t>2024-2025</a:t>
            </a:r>
          </a:p>
        </p:txBody>
      </p:sp>
      <p:cxnSp>
        <p:nvCxnSpPr>
          <p:cNvPr id="19" name="Straight Connector 18">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2">
            <a:extLst>
              <a:ext uri="{FF2B5EF4-FFF2-40B4-BE49-F238E27FC236}">
                <a16:creationId xmlns:a16="http://schemas.microsoft.com/office/drawing/2014/main" id="{29333224-E816-A4C5-7D11-466487304E96}"/>
              </a:ext>
            </a:extLst>
          </p:cNvPr>
          <p:cNvGraphicFramePr>
            <a:graphicFrameLocks noGrp="1"/>
          </p:cNvGraphicFramePr>
          <p:nvPr>
            <p:ph idx="1"/>
            <p:extLst>
              <p:ext uri="{D42A27DB-BD31-4B8C-83A1-F6EECF244321}">
                <p14:modId xmlns:p14="http://schemas.microsoft.com/office/powerpoint/2010/main" val="2805238290"/>
              </p:ext>
            </p:extLst>
          </p:nvPr>
        </p:nvGraphicFramePr>
        <p:xfrm>
          <a:off x="1143000" y="2338016"/>
          <a:ext cx="9906000" cy="356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B5AA1732-97E4-5955-FC9A-5AE7DF62996F}"/>
              </a:ext>
            </a:extLst>
          </p:cNvPr>
          <p:cNvPicPr>
            <a:picLocks noChangeAspect="1"/>
          </p:cNvPicPr>
          <p:nvPr/>
        </p:nvPicPr>
        <p:blipFill>
          <a:blip r:embed="rId7"/>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407059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EA1A24-9CA1-4513-A409-3AD90DB0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D6BDF-4C75-BD7D-89B6-0CCB12F16CC5}"/>
              </a:ext>
            </a:extLst>
          </p:cNvPr>
          <p:cNvSpPr>
            <a:spLocks noGrp="1"/>
          </p:cNvSpPr>
          <p:nvPr>
            <p:ph type="title"/>
          </p:nvPr>
        </p:nvSpPr>
        <p:spPr>
          <a:xfrm>
            <a:off x="1756756" y="906189"/>
            <a:ext cx="8689571" cy="1001886"/>
          </a:xfrm>
        </p:spPr>
        <p:txBody>
          <a:bodyPr anchor="b">
            <a:noAutofit/>
          </a:bodyPr>
          <a:lstStyle/>
          <a:p>
            <a:pPr algn="ctr">
              <a:lnSpc>
                <a:spcPct val="90000"/>
              </a:lnSpc>
            </a:pPr>
            <a:r>
              <a:rPr lang="en-US" dirty="0"/>
              <a:t>Potential Topics for Debate/Discussion </a:t>
            </a:r>
            <a:br>
              <a:rPr lang="en-US" dirty="0"/>
            </a:br>
            <a:r>
              <a:rPr lang="en-US" dirty="0"/>
              <a:t>2024-2025</a:t>
            </a:r>
          </a:p>
        </p:txBody>
      </p:sp>
      <p:cxnSp>
        <p:nvCxnSpPr>
          <p:cNvPr id="11" name="Straight Connector 10">
            <a:extLst>
              <a:ext uri="{FF2B5EF4-FFF2-40B4-BE49-F238E27FC236}">
                <a16:creationId xmlns:a16="http://schemas.microsoft.com/office/drawing/2014/main" id="{3C0930BD-361E-4C4D-8B08-ED210DFA2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F074667-1FCA-7C5A-AF0E-E2F568790DCA}"/>
              </a:ext>
            </a:extLst>
          </p:cNvPr>
          <p:cNvGraphicFramePr>
            <a:graphicFrameLocks noGrp="1"/>
          </p:cNvGraphicFramePr>
          <p:nvPr>
            <p:ph idx="1"/>
            <p:extLst>
              <p:ext uri="{D42A27DB-BD31-4B8C-83A1-F6EECF244321}">
                <p14:modId xmlns:p14="http://schemas.microsoft.com/office/powerpoint/2010/main" val="2766832773"/>
              </p:ext>
            </p:extLst>
          </p:nvPr>
        </p:nvGraphicFramePr>
        <p:xfrm>
          <a:off x="713389" y="2040012"/>
          <a:ext cx="10765221" cy="3991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998F9B9-728C-DBDA-EB1B-296EAFEFC0AF}"/>
              </a:ext>
            </a:extLst>
          </p:cNvPr>
          <p:cNvPicPr>
            <a:picLocks noChangeAspect="1"/>
          </p:cNvPicPr>
          <p:nvPr/>
        </p:nvPicPr>
        <p:blipFill>
          <a:blip r:embed="rId7"/>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3364112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B5F62-BA3C-5FC9-CCB3-3A5AFAB240B2}"/>
              </a:ext>
            </a:extLst>
          </p:cNvPr>
          <p:cNvSpPr>
            <a:spLocks noGrp="1"/>
          </p:cNvSpPr>
          <p:nvPr>
            <p:ph type="title"/>
          </p:nvPr>
        </p:nvSpPr>
        <p:spPr>
          <a:xfrm>
            <a:off x="1143000" y="872937"/>
            <a:ext cx="7810169" cy="1360898"/>
          </a:xfrm>
        </p:spPr>
        <p:txBody>
          <a:bodyPr>
            <a:normAutofit/>
          </a:bodyPr>
          <a:lstStyle/>
          <a:p>
            <a:pPr algn="ctr"/>
            <a:r>
              <a:rPr lang="en-US" sz="3500" dirty="0"/>
              <a:t>Potential Topics for Debate/Discussion 2024-2025</a:t>
            </a:r>
          </a:p>
        </p:txBody>
      </p:sp>
      <p:sp>
        <p:nvSpPr>
          <p:cNvPr id="3" name="Content Placeholder 2">
            <a:extLst>
              <a:ext uri="{FF2B5EF4-FFF2-40B4-BE49-F238E27FC236}">
                <a16:creationId xmlns:a16="http://schemas.microsoft.com/office/drawing/2014/main" id="{3DB4F6D6-6FF3-0429-1CDB-C0D95A0B7545}"/>
              </a:ext>
            </a:extLst>
          </p:cNvPr>
          <p:cNvSpPr>
            <a:spLocks noGrp="1"/>
          </p:cNvSpPr>
          <p:nvPr>
            <p:ph idx="1"/>
          </p:nvPr>
        </p:nvSpPr>
        <p:spPr>
          <a:xfrm>
            <a:off x="1142998" y="2332029"/>
            <a:ext cx="5730767" cy="3382972"/>
          </a:xfrm>
        </p:spPr>
        <p:txBody>
          <a:bodyPr>
            <a:normAutofit fontScale="92500"/>
          </a:bodyPr>
          <a:lstStyle/>
          <a:p>
            <a:pPr marL="0" indent="0">
              <a:lnSpc>
                <a:spcPct val="110000"/>
              </a:lnSpc>
              <a:buNone/>
            </a:pPr>
            <a:r>
              <a:rPr lang="en-US" sz="1700" dirty="0"/>
              <a:t>GENDER IDENTITY AND THE LAW</a:t>
            </a:r>
          </a:p>
          <a:p>
            <a:pPr marL="0" indent="0" algn="just">
              <a:lnSpc>
                <a:spcPct val="110000"/>
              </a:lnSpc>
              <a:buNone/>
            </a:pPr>
            <a:r>
              <a:rPr lang="en-US" dirty="0"/>
              <a:t>Recent advocacy on gender identity raises numerous legal questions. Among them are questions of freedom of speech implicated in pronoun policies, questions of medical malpractice raised by the increasing availability of gender identity treatments to minors, and concerns about the erosion of freedom of thought in the medical community regarding gender identity and treatment. Invite an expert to explore these emerging areas.</a:t>
            </a:r>
          </a:p>
          <a:p>
            <a:pPr>
              <a:lnSpc>
                <a:spcPct val="110000"/>
              </a:lnSpc>
            </a:pPr>
            <a:endParaRPr lang="en-US" sz="1700" dirty="0"/>
          </a:p>
        </p:txBody>
      </p:sp>
      <p:pic>
        <p:nvPicPr>
          <p:cNvPr id="5" name="Picture 4" descr="Question marks in a line and one question mark is lit">
            <a:extLst>
              <a:ext uri="{FF2B5EF4-FFF2-40B4-BE49-F238E27FC236}">
                <a16:creationId xmlns:a16="http://schemas.microsoft.com/office/drawing/2014/main" id="{F128A0FB-1DD5-CFBC-7899-80AB24A5CD42}"/>
              </a:ext>
            </a:extLst>
          </p:cNvPr>
          <p:cNvPicPr>
            <a:picLocks noChangeAspect="1"/>
          </p:cNvPicPr>
          <p:nvPr/>
        </p:nvPicPr>
        <p:blipFill>
          <a:blip r:embed="rId2">
            <a:alphaModFix/>
          </a:blip>
          <a:srcRect r="26442" b="-1"/>
          <a:stretch/>
        </p:blipFill>
        <p:spPr>
          <a:xfrm>
            <a:off x="4634621" y="10"/>
            <a:ext cx="7557379" cy="6857990"/>
          </a:xfrm>
          <a:custGeom>
            <a:avLst/>
            <a:gdLst/>
            <a:ahLst/>
            <a:cxnLst/>
            <a:rect l="l" t="t" r="r" b="b"/>
            <a:pathLst>
              <a:path w="7557379" h="6858000">
                <a:moveTo>
                  <a:pt x="62130" y="0"/>
                </a:moveTo>
                <a:lnTo>
                  <a:pt x="7557379" y="0"/>
                </a:lnTo>
                <a:lnTo>
                  <a:pt x="7557379" y="6858000"/>
                </a:lnTo>
                <a:lnTo>
                  <a:pt x="0" y="6858000"/>
                </a:lnTo>
                <a:lnTo>
                  <a:pt x="0" y="6857999"/>
                </a:lnTo>
                <a:lnTo>
                  <a:pt x="736812" y="6857999"/>
                </a:lnTo>
                <a:lnTo>
                  <a:pt x="6722464" y="3"/>
                </a:lnTo>
                <a:lnTo>
                  <a:pt x="7041779" y="1"/>
                </a:lnTo>
                <a:lnTo>
                  <a:pt x="62130" y="1"/>
                </a:lnTo>
                <a:close/>
              </a:path>
            </a:pathLst>
          </a:custGeom>
        </p:spPr>
      </p:pic>
      <p:sp>
        <p:nvSpPr>
          <p:cNvPr id="11" name="Freeform: Shape 10">
            <a:extLst>
              <a:ext uri="{FF2B5EF4-FFF2-40B4-BE49-F238E27FC236}">
                <a16:creationId xmlns:a16="http://schemas.microsoft.com/office/drawing/2014/main" id="{6D6B3702-19B7-471C-974D-4A163151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6547" y="0"/>
            <a:ext cx="6812757" cy="6858000"/>
          </a:xfrm>
          <a:custGeom>
            <a:avLst/>
            <a:gdLst>
              <a:gd name="connsiteX0" fmla="*/ 6010592 w 6899617"/>
              <a:gd name="connsiteY0" fmla="*/ 0 h 6858000"/>
              <a:gd name="connsiteX1" fmla="*/ 6899617 w 6899617"/>
              <a:gd name="connsiteY1" fmla="*/ 0 h 6858000"/>
              <a:gd name="connsiteX2" fmla="*/ 6899617 w 6899617"/>
              <a:gd name="connsiteY2" fmla="*/ 1529274 h 6858000"/>
              <a:gd name="connsiteX3" fmla="*/ 2229334 w 6899617"/>
              <a:gd name="connsiteY3" fmla="*/ 6858000 h 6858000"/>
              <a:gd name="connsiteX4" fmla="*/ 0 w 6899617"/>
              <a:gd name="connsiteY4" fmla="*/ 6858000 h 6858000"/>
              <a:gd name="connsiteX0" fmla="*/ 5966258 w 6855283"/>
              <a:gd name="connsiteY0" fmla="*/ 0 h 6858000"/>
              <a:gd name="connsiteX1" fmla="*/ 6855283 w 6855283"/>
              <a:gd name="connsiteY1" fmla="*/ 0 h 6858000"/>
              <a:gd name="connsiteX2" fmla="*/ 6855283 w 6855283"/>
              <a:gd name="connsiteY2" fmla="*/ 1529274 h 6858000"/>
              <a:gd name="connsiteX3" fmla="*/ 2185000 w 6855283"/>
              <a:gd name="connsiteY3" fmla="*/ 6858000 h 6858000"/>
              <a:gd name="connsiteX4" fmla="*/ 0 w 6855283"/>
              <a:gd name="connsiteY4" fmla="*/ 6858000 h 6858000"/>
              <a:gd name="connsiteX5" fmla="*/ 5966258 w 6855283"/>
              <a:gd name="connsiteY5" fmla="*/ 0 h 6858000"/>
              <a:gd name="connsiteX0" fmla="*/ 5966258 w 6855283"/>
              <a:gd name="connsiteY0" fmla="*/ 0 h 6858000"/>
              <a:gd name="connsiteX1" fmla="*/ 6810948 w 6855283"/>
              <a:gd name="connsiteY1" fmla="*/ 0 h 6858000"/>
              <a:gd name="connsiteX2" fmla="*/ 6855283 w 6855283"/>
              <a:gd name="connsiteY2" fmla="*/ 1529274 h 6858000"/>
              <a:gd name="connsiteX3" fmla="*/ 2185000 w 6855283"/>
              <a:gd name="connsiteY3" fmla="*/ 6858000 h 6858000"/>
              <a:gd name="connsiteX4" fmla="*/ 0 w 6855283"/>
              <a:gd name="connsiteY4" fmla="*/ 6858000 h 6858000"/>
              <a:gd name="connsiteX5" fmla="*/ 5966258 w 6855283"/>
              <a:gd name="connsiteY5" fmla="*/ 0 h 6858000"/>
              <a:gd name="connsiteX0" fmla="*/ 5966258 w 6810948"/>
              <a:gd name="connsiteY0" fmla="*/ 0 h 6858000"/>
              <a:gd name="connsiteX1" fmla="*/ 6810948 w 6810948"/>
              <a:gd name="connsiteY1" fmla="*/ 0 h 6858000"/>
              <a:gd name="connsiteX2" fmla="*/ 6799865 w 6810948"/>
              <a:gd name="connsiteY2" fmla="*/ 1562525 h 6858000"/>
              <a:gd name="connsiteX3" fmla="*/ 2185000 w 6810948"/>
              <a:gd name="connsiteY3" fmla="*/ 6858000 h 6858000"/>
              <a:gd name="connsiteX4" fmla="*/ 0 w 6810948"/>
              <a:gd name="connsiteY4" fmla="*/ 6858000 h 6858000"/>
              <a:gd name="connsiteX5" fmla="*/ 5966258 w 6810948"/>
              <a:gd name="connsiteY5" fmla="*/ 0 h 6858000"/>
              <a:gd name="connsiteX0" fmla="*/ 5966258 w 6810948"/>
              <a:gd name="connsiteY0" fmla="*/ 0 h 6858000"/>
              <a:gd name="connsiteX1" fmla="*/ 6810948 w 6810948"/>
              <a:gd name="connsiteY1" fmla="*/ 0 h 6858000"/>
              <a:gd name="connsiteX2" fmla="*/ 6799865 w 6810948"/>
              <a:gd name="connsiteY2" fmla="*/ 1551442 h 6858000"/>
              <a:gd name="connsiteX3" fmla="*/ 2185000 w 6810948"/>
              <a:gd name="connsiteY3" fmla="*/ 6858000 h 6858000"/>
              <a:gd name="connsiteX4" fmla="*/ 0 w 6810948"/>
              <a:gd name="connsiteY4" fmla="*/ 6858000 h 6858000"/>
              <a:gd name="connsiteX5" fmla="*/ 5966258 w 6810948"/>
              <a:gd name="connsiteY5" fmla="*/ 0 h 6858000"/>
              <a:gd name="connsiteX0" fmla="*/ 5966258 w 6812757"/>
              <a:gd name="connsiteY0" fmla="*/ 0 h 6858000"/>
              <a:gd name="connsiteX1" fmla="*/ 6810948 w 6812757"/>
              <a:gd name="connsiteY1" fmla="*/ 0 h 6858000"/>
              <a:gd name="connsiteX2" fmla="*/ 6811779 w 6812757"/>
              <a:gd name="connsiteY2" fmla="*/ 1527614 h 6858000"/>
              <a:gd name="connsiteX3" fmla="*/ 2185000 w 6812757"/>
              <a:gd name="connsiteY3" fmla="*/ 6858000 h 6858000"/>
              <a:gd name="connsiteX4" fmla="*/ 0 w 6812757"/>
              <a:gd name="connsiteY4" fmla="*/ 6858000 h 6858000"/>
              <a:gd name="connsiteX5" fmla="*/ 5966258 w 6812757"/>
              <a:gd name="connsiteY5" fmla="*/ 0 h 6858000"/>
              <a:gd name="connsiteX0" fmla="*/ 5966258 w 6812757"/>
              <a:gd name="connsiteY0" fmla="*/ 0 h 6858000"/>
              <a:gd name="connsiteX1" fmla="*/ 6810948 w 6812757"/>
              <a:gd name="connsiteY1" fmla="*/ 0 h 6858000"/>
              <a:gd name="connsiteX2" fmla="*/ 6811779 w 6812757"/>
              <a:gd name="connsiteY2" fmla="*/ 1527614 h 6858000"/>
              <a:gd name="connsiteX3" fmla="*/ 2185000 w 6812757"/>
              <a:gd name="connsiteY3" fmla="*/ 6858000 h 6858000"/>
              <a:gd name="connsiteX4" fmla="*/ 0 w 6812757"/>
              <a:gd name="connsiteY4" fmla="*/ 6858000 h 6858000"/>
              <a:gd name="connsiteX5" fmla="*/ 5966258 w 68127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2757" h="6858000">
                <a:moveTo>
                  <a:pt x="5966258" y="0"/>
                </a:moveTo>
                <a:lnTo>
                  <a:pt x="6810948" y="0"/>
                </a:lnTo>
                <a:cubicBezTo>
                  <a:pt x="6807254" y="520842"/>
                  <a:pt x="6815473" y="1006772"/>
                  <a:pt x="6811779" y="1527614"/>
                </a:cubicBezTo>
                <a:lnTo>
                  <a:pt x="2185000" y="6858000"/>
                </a:lnTo>
                <a:lnTo>
                  <a:pt x="0" y="6858000"/>
                </a:lnTo>
                <a:lnTo>
                  <a:pt x="5966258" y="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50D86B0D-0E25-49AC-8123-2522E0A76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F45486B-B093-B9EC-E4F3-80D9C1BF633D}"/>
              </a:ext>
            </a:extLst>
          </p:cNvPr>
          <p:cNvPicPr>
            <a:picLocks noChangeAspect="1"/>
          </p:cNvPicPr>
          <p:nvPr/>
        </p:nvPicPr>
        <p:blipFill>
          <a:blip r:embed="rId3"/>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204541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3000"/>
                            </p:stCondLst>
                            <p:childTnLst>
                              <p:par>
                                <p:cTn id="12" presetID="10" presetClass="entr" presetSubtype="0" fill="hold" grpId="0" nodeType="after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8C63406-9171-4282-BAAB-2DDC6831F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3870" y="-2"/>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9434D-3F5D-684F-0298-A4D767A764D0}"/>
              </a:ext>
            </a:extLst>
          </p:cNvPr>
          <p:cNvSpPr>
            <a:spLocks noGrp="1"/>
          </p:cNvSpPr>
          <p:nvPr>
            <p:ph type="title"/>
          </p:nvPr>
        </p:nvSpPr>
        <p:spPr>
          <a:xfrm>
            <a:off x="762052" y="670035"/>
            <a:ext cx="7327231" cy="1360898"/>
          </a:xfrm>
        </p:spPr>
        <p:txBody>
          <a:bodyPr>
            <a:normAutofit fontScale="90000"/>
          </a:bodyPr>
          <a:lstStyle/>
          <a:p>
            <a:pPr algn="ctr">
              <a:lnSpc>
                <a:spcPct val="90000"/>
              </a:lnSpc>
            </a:pPr>
            <a:r>
              <a:rPr lang="en-US" sz="3400" dirty="0"/>
              <a:t>Potential Topics for Debate/Discussion </a:t>
            </a:r>
            <a:br>
              <a:rPr lang="en-US" sz="3400" dirty="0"/>
            </a:br>
            <a:r>
              <a:rPr lang="en-US" sz="3400" dirty="0"/>
              <a:t>2024-2025</a:t>
            </a:r>
          </a:p>
        </p:txBody>
      </p:sp>
      <p:sp>
        <p:nvSpPr>
          <p:cNvPr id="3" name="Content Placeholder 2">
            <a:extLst>
              <a:ext uri="{FF2B5EF4-FFF2-40B4-BE49-F238E27FC236}">
                <a16:creationId xmlns:a16="http://schemas.microsoft.com/office/drawing/2014/main" id="{49004C6D-2246-6B45-E25C-53092E3980C6}"/>
              </a:ext>
            </a:extLst>
          </p:cNvPr>
          <p:cNvSpPr>
            <a:spLocks noGrp="1"/>
          </p:cNvSpPr>
          <p:nvPr>
            <p:ph idx="1"/>
          </p:nvPr>
        </p:nvSpPr>
        <p:spPr>
          <a:xfrm>
            <a:off x="589952" y="2347794"/>
            <a:ext cx="4690241" cy="3840171"/>
          </a:xfrm>
        </p:spPr>
        <p:txBody>
          <a:bodyPr>
            <a:normAutofit/>
          </a:bodyPr>
          <a:lstStyle/>
          <a:p>
            <a:pPr marL="0" indent="0">
              <a:buNone/>
            </a:pPr>
            <a:r>
              <a:rPr lang="en-US" dirty="0"/>
              <a:t>ANY OTHER IDEAS??? </a:t>
            </a:r>
          </a:p>
          <a:p>
            <a:pPr marL="0" indent="0">
              <a:buNone/>
            </a:pPr>
            <a:endParaRPr lang="en-US" dirty="0"/>
          </a:p>
          <a:p>
            <a:pPr marL="0" indent="0" algn="just">
              <a:buNone/>
            </a:pPr>
            <a:r>
              <a:rPr lang="en-US" dirty="0"/>
              <a:t>What other legal issues, Supreme Court decisions, or Constitutional law concern/fascinate/confuse  or otherwise interest you?</a:t>
            </a:r>
          </a:p>
        </p:txBody>
      </p:sp>
      <p:pic>
        <p:nvPicPr>
          <p:cNvPr id="5" name="Picture 4" descr="Wood human figure">
            <a:extLst>
              <a:ext uri="{FF2B5EF4-FFF2-40B4-BE49-F238E27FC236}">
                <a16:creationId xmlns:a16="http://schemas.microsoft.com/office/drawing/2014/main" id="{1398CDD4-991D-195D-F636-8B39E8A3416B}"/>
              </a:ext>
            </a:extLst>
          </p:cNvPr>
          <p:cNvPicPr>
            <a:picLocks noChangeAspect="1"/>
          </p:cNvPicPr>
          <p:nvPr/>
        </p:nvPicPr>
        <p:blipFill>
          <a:blip r:embed="rId2">
            <a:alphaModFix/>
          </a:blip>
          <a:srcRect r="32725" b="-1"/>
          <a:stretch/>
        </p:blipFill>
        <p:spPr>
          <a:xfrm>
            <a:off x="5280193" y="10"/>
            <a:ext cx="6911808" cy="6857990"/>
          </a:xfrm>
          <a:custGeom>
            <a:avLst/>
            <a:gdLst/>
            <a:ahLst/>
            <a:cxnLst/>
            <a:rect l="l" t="t" r="r" b="b"/>
            <a:pathLst>
              <a:path w="6911808" h="6858000">
                <a:moveTo>
                  <a:pt x="6001291" y="0"/>
                </a:moveTo>
                <a:lnTo>
                  <a:pt x="6010593" y="0"/>
                </a:lnTo>
                <a:lnTo>
                  <a:pt x="6911808" y="0"/>
                </a:lnTo>
                <a:lnTo>
                  <a:pt x="6911808" y="6858000"/>
                </a:lnTo>
                <a:lnTo>
                  <a:pt x="6094479" y="6858000"/>
                </a:lnTo>
                <a:lnTo>
                  <a:pt x="6001291" y="6858000"/>
                </a:lnTo>
                <a:lnTo>
                  <a:pt x="2229335" y="6858000"/>
                </a:lnTo>
                <a:lnTo>
                  <a:pt x="1633138" y="6858000"/>
                </a:lnTo>
                <a:lnTo>
                  <a:pt x="0" y="6858000"/>
                </a:lnTo>
                <a:lnTo>
                  <a:pt x="6001291" y="10614"/>
                </a:lnTo>
                <a:close/>
              </a:path>
            </a:pathLst>
          </a:custGeom>
        </p:spPr>
      </p:pic>
      <p:pic>
        <p:nvPicPr>
          <p:cNvPr id="6" name="Picture 5">
            <a:extLst>
              <a:ext uri="{FF2B5EF4-FFF2-40B4-BE49-F238E27FC236}">
                <a16:creationId xmlns:a16="http://schemas.microsoft.com/office/drawing/2014/main" id="{DCDB7206-17D0-03DB-F01F-28509CBB84EB}"/>
              </a:ext>
            </a:extLst>
          </p:cNvPr>
          <p:cNvPicPr>
            <a:picLocks noChangeAspect="1"/>
          </p:cNvPicPr>
          <p:nvPr/>
        </p:nvPicPr>
        <p:blipFill>
          <a:blip r:embed="rId3"/>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1014872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DA27-B0EB-63EE-0D2F-FC1535646748}"/>
              </a:ext>
            </a:extLst>
          </p:cNvPr>
          <p:cNvSpPr>
            <a:spLocks noGrp="1"/>
          </p:cNvSpPr>
          <p:nvPr>
            <p:ph type="title"/>
          </p:nvPr>
        </p:nvSpPr>
        <p:spPr/>
        <p:txBody>
          <a:bodyPr/>
          <a:lstStyle/>
          <a:p>
            <a:pPr algn="ctr"/>
            <a:r>
              <a:rPr lang="en-US" sz="4000" cap="all" spc="300" dirty="0"/>
              <a:t>Simmons law school chapter</a:t>
            </a:r>
            <a:endParaRPr lang="en-US" dirty="0"/>
          </a:p>
        </p:txBody>
      </p:sp>
      <p:sp>
        <p:nvSpPr>
          <p:cNvPr id="3" name="Content Placeholder 2">
            <a:extLst>
              <a:ext uri="{FF2B5EF4-FFF2-40B4-BE49-F238E27FC236}">
                <a16:creationId xmlns:a16="http://schemas.microsoft.com/office/drawing/2014/main" id="{BCCCF8AA-D2AF-9018-A271-EE1EC4D6DC86}"/>
              </a:ext>
            </a:extLst>
          </p:cNvPr>
          <p:cNvSpPr>
            <a:spLocks noGrp="1"/>
          </p:cNvSpPr>
          <p:nvPr>
            <p:ph sz="half" idx="1"/>
          </p:nvPr>
        </p:nvSpPr>
        <p:spPr>
          <a:xfrm>
            <a:off x="1030266" y="2488905"/>
            <a:ext cx="4798979" cy="2984061"/>
          </a:xfrm>
        </p:spPr>
        <p:txBody>
          <a:bodyPr>
            <a:normAutofit fontScale="92500" lnSpcReduction="10000"/>
          </a:bodyPr>
          <a:lstStyle/>
          <a:p>
            <a:pPr algn="just"/>
            <a:r>
              <a:rPr lang="en-US" dirty="0"/>
              <a:t>Many Federalist Society chapters at other law schools create their own logo that reflects their school in some unique way.</a:t>
            </a:r>
          </a:p>
          <a:p>
            <a:pPr algn="just"/>
            <a:r>
              <a:rPr lang="en-US" dirty="0"/>
              <a:t>Since COVID, our Chapter has had difficulty gaining traction/growing</a:t>
            </a:r>
          </a:p>
          <a:p>
            <a:pPr algn="just"/>
            <a:r>
              <a:rPr lang="en-US" dirty="0"/>
              <a:t>This school year, one of my main goals as Chapter President is to reinvigorate and revitalize the Federalist Society</a:t>
            </a:r>
          </a:p>
          <a:p>
            <a:pPr marL="0" indent="0">
              <a:buNone/>
            </a:pPr>
            <a:endParaRPr lang="en-US" sz="1800" dirty="0"/>
          </a:p>
          <a:p>
            <a:endParaRPr lang="en-US" dirty="0"/>
          </a:p>
        </p:txBody>
      </p:sp>
      <p:pic>
        <p:nvPicPr>
          <p:cNvPr id="5" name="Kamala.mp4">
            <a:hlinkClick r:id="" action="ppaction://media"/>
            <a:extLst>
              <a:ext uri="{FF2B5EF4-FFF2-40B4-BE49-F238E27FC236}">
                <a16:creationId xmlns:a16="http://schemas.microsoft.com/office/drawing/2014/main" id="{D53ACAA6-F9F9-5797-76C2-6F20DD38C1DB}"/>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095998" y="2488905"/>
            <a:ext cx="5463895" cy="3072651"/>
          </a:xfrm>
        </p:spPr>
      </p:pic>
      <p:sp>
        <p:nvSpPr>
          <p:cNvPr id="6" name="TextBox 5">
            <a:extLst>
              <a:ext uri="{FF2B5EF4-FFF2-40B4-BE49-F238E27FC236}">
                <a16:creationId xmlns:a16="http://schemas.microsoft.com/office/drawing/2014/main" id="{EAFCF26F-3E66-190A-EA73-28088303AC6D}"/>
              </a:ext>
            </a:extLst>
          </p:cNvPr>
          <p:cNvSpPr txBox="1"/>
          <p:nvPr/>
        </p:nvSpPr>
        <p:spPr>
          <a:xfrm>
            <a:off x="6095998" y="2105751"/>
            <a:ext cx="5751845" cy="338554"/>
          </a:xfrm>
          <a:prstGeom prst="rect">
            <a:avLst/>
          </a:prstGeom>
          <a:noFill/>
        </p:spPr>
        <p:txBody>
          <a:bodyPr wrap="square" rtlCol="0">
            <a:spAutoFit/>
          </a:bodyPr>
          <a:lstStyle/>
          <a:p>
            <a:r>
              <a:rPr lang="en-US" sz="1600" dirty="0"/>
              <a:t>Moving forward, we will be “unburdened by what has been” : )</a:t>
            </a:r>
          </a:p>
        </p:txBody>
      </p:sp>
      <p:sp>
        <p:nvSpPr>
          <p:cNvPr id="7" name="TextBox 6">
            <a:extLst>
              <a:ext uri="{FF2B5EF4-FFF2-40B4-BE49-F238E27FC236}">
                <a16:creationId xmlns:a16="http://schemas.microsoft.com/office/drawing/2014/main" id="{F3810D0E-496F-2E86-EA39-147E490E38BF}"/>
              </a:ext>
            </a:extLst>
          </p:cNvPr>
          <p:cNvSpPr txBox="1"/>
          <p:nvPr/>
        </p:nvSpPr>
        <p:spPr>
          <a:xfrm>
            <a:off x="6288066" y="5724395"/>
            <a:ext cx="4947781" cy="369332"/>
          </a:xfrm>
          <a:prstGeom prst="rect">
            <a:avLst/>
          </a:prstGeom>
          <a:noFill/>
        </p:spPr>
        <p:txBody>
          <a:bodyPr wrap="square" rtlCol="0">
            <a:spAutoFit/>
          </a:bodyPr>
          <a:lstStyle/>
          <a:p>
            <a:pPr algn="ctr"/>
            <a:r>
              <a:rPr lang="en-US" dirty="0"/>
              <a:t>Let’s be ORIGINAL</a:t>
            </a:r>
          </a:p>
        </p:txBody>
      </p:sp>
    </p:spTree>
    <p:extLst>
      <p:ext uri="{BB962C8B-B14F-4D97-AF65-F5344CB8AC3E}">
        <p14:creationId xmlns:p14="http://schemas.microsoft.com/office/powerpoint/2010/main" val="3144733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1000"/>
                                        <p:tgtEl>
                                          <p:spTgt spid="3">
                                            <p:txEl>
                                              <p:pRg st="0" end="0"/>
                                            </p:txEl>
                                          </p:spTgt>
                                        </p:tgtEl>
                                      </p:cBhvr>
                                    </p:animEffect>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1000"/>
                                        <p:tgtEl>
                                          <p:spTgt spid="3">
                                            <p:txEl>
                                              <p:pRg st="1" end="1"/>
                                            </p:txEl>
                                          </p:spTgt>
                                        </p:tgtEl>
                                      </p:cBhvr>
                                    </p:animEffect>
                                  </p:childTnLst>
                                </p:cTn>
                              </p:par>
                            </p:childTnLst>
                          </p:cTn>
                        </p:par>
                        <p:par>
                          <p:cTn id="15" fill="hold">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52652" fill="hold"/>
                                        <p:tgtEl>
                                          <p:spTgt spid="5"/>
                                        </p:tgtEl>
                                      </p:cBhvr>
                                    </p:cmd>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0"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indefinite"/>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3" grpId="0" build="p"/>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0306-B86B-A5DF-23A5-5E0E5CBC46D4}"/>
              </a:ext>
            </a:extLst>
          </p:cNvPr>
          <p:cNvSpPr>
            <a:spLocks noGrp="1"/>
          </p:cNvSpPr>
          <p:nvPr>
            <p:ph type="title"/>
          </p:nvPr>
        </p:nvSpPr>
        <p:spPr>
          <a:xfrm>
            <a:off x="1143000" y="760201"/>
            <a:ext cx="9905999" cy="1360898"/>
          </a:xfrm>
        </p:spPr>
        <p:txBody>
          <a:bodyPr/>
          <a:lstStyle/>
          <a:p>
            <a:pPr algn="ctr"/>
            <a:r>
              <a:rPr lang="en-US" sz="4000" cap="all" spc="300" dirty="0"/>
              <a:t>Simmons law school chapter:</a:t>
            </a:r>
            <a:br>
              <a:rPr lang="en-US" sz="4000" cap="all" spc="300" dirty="0"/>
            </a:br>
            <a:r>
              <a:rPr lang="en-US" sz="4000" cap="all" spc="300" dirty="0"/>
              <a:t>Logo Design Contest</a:t>
            </a:r>
            <a:endParaRPr lang="en-US" dirty="0"/>
          </a:p>
        </p:txBody>
      </p:sp>
      <p:sp>
        <p:nvSpPr>
          <p:cNvPr id="3" name="Content Placeholder 2">
            <a:extLst>
              <a:ext uri="{FF2B5EF4-FFF2-40B4-BE49-F238E27FC236}">
                <a16:creationId xmlns:a16="http://schemas.microsoft.com/office/drawing/2014/main" id="{A7688FB8-3F8E-AA13-CFDC-9C1A27AFE20C}"/>
              </a:ext>
            </a:extLst>
          </p:cNvPr>
          <p:cNvSpPr>
            <a:spLocks noGrp="1"/>
          </p:cNvSpPr>
          <p:nvPr>
            <p:ph idx="1"/>
          </p:nvPr>
        </p:nvSpPr>
        <p:spPr>
          <a:xfrm>
            <a:off x="1143000" y="2332026"/>
            <a:ext cx="9804747" cy="1588621"/>
          </a:xfrm>
        </p:spPr>
        <p:txBody>
          <a:bodyPr/>
          <a:lstStyle/>
          <a:p>
            <a:pPr marL="0" algn="just">
              <a:lnSpc>
                <a:spcPct val="100000"/>
              </a:lnSpc>
            </a:pPr>
            <a:r>
              <a:rPr lang="en-US" sz="1800" dirty="0"/>
              <a:t>Many Federalist Society chapters at other law schools create their own logo that reflects their school in some unique way.</a:t>
            </a:r>
          </a:p>
          <a:p>
            <a:pPr marL="0" algn="just">
              <a:lnSpc>
                <a:spcPct val="100000"/>
              </a:lnSpc>
            </a:pPr>
            <a:r>
              <a:rPr lang="en-US" sz="1800" dirty="0"/>
              <a:t>We want to create a new logo for Chapter: our school was recently renamed, our Chapter is growing, and we want a clever, esthetically-pleasing, and unique design for our Chapter.</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71AAC809-C011-9E25-C9A5-9DCE2835F5AF}"/>
              </a:ext>
            </a:extLst>
          </p:cNvPr>
          <p:cNvSpPr txBox="1"/>
          <p:nvPr/>
        </p:nvSpPr>
        <p:spPr>
          <a:xfrm>
            <a:off x="1143000" y="4131574"/>
            <a:ext cx="980474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Join the contest to create a new Simmons Law School Chapter Federalist Society logo!</a:t>
            </a:r>
          </a:p>
          <a:p>
            <a:pPr marL="285750" indent="-285750">
              <a:buFont typeface="Arial" panose="020B0604020202020204" pitchFamily="34" charset="0"/>
              <a:buChar char="•"/>
            </a:pPr>
            <a:r>
              <a:rPr lang="en-US" dirty="0"/>
              <a:t>Submit your designs to Grace: </a:t>
            </a:r>
            <a:r>
              <a:rPr lang="en-US" dirty="0">
                <a:hlinkClick r:id="rId2"/>
              </a:rPr>
              <a:t>grace.e.gray@siu.edu</a:t>
            </a:r>
            <a:r>
              <a:rPr lang="en-US" dirty="0"/>
              <a:t>. </a:t>
            </a:r>
          </a:p>
          <a:p>
            <a:pPr marL="285750" indent="-285750">
              <a:buFont typeface="Arial" panose="020B0604020202020204" pitchFamily="34" charset="0"/>
              <a:buChar char="•"/>
            </a:pPr>
            <a:r>
              <a:rPr lang="en-US" dirty="0"/>
              <a:t>We will announce the winner of the contest toward the end of the month (or earlier).</a:t>
            </a:r>
          </a:p>
          <a:p>
            <a:pPr marL="285750" indent="-285750">
              <a:buFont typeface="Arial" panose="020B0604020202020204" pitchFamily="34" charset="0"/>
              <a:buChar char="•"/>
            </a:pPr>
            <a:r>
              <a:rPr lang="en-US" dirty="0"/>
              <a:t>PRIZES for the best design and runner-up.</a:t>
            </a:r>
          </a:p>
          <a:p>
            <a:pPr marL="285750" indent="-285750">
              <a:buFont typeface="Arial" panose="020B0604020202020204" pitchFamily="34" charset="0"/>
              <a:buChar char="•"/>
            </a:pPr>
            <a:r>
              <a:rPr lang="en-US" dirty="0"/>
              <a:t>Some examples….</a:t>
            </a:r>
          </a:p>
          <a:p>
            <a:endParaRPr lang="en-US" dirty="0"/>
          </a:p>
        </p:txBody>
      </p:sp>
    </p:spTree>
    <p:extLst>
      <p:ext uri="{BB962C8B-B14F-4D97-AF65-F5344CB8AC3E}">
        <p14:creationId xmlns:p14="http://schemas.microsoft.com/office/powerpoint/2010/main" val="3222368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2000"/>
                                        <p:tgtEl>
                                          <p:spTgt spid="3">
                                            <p:txEl>
                                              <p:pRg st="0" end="0"/>
                                            </p:txEl>
                                          </p:spTgt>
                                        </p:tgtEl>
                                      </p:cBhvr>
                                    </p:animEffect>
                                  </p:childTnLst>
                                </p:cTn>
                              </p:par>
                            </p:childTnLst>
                          </p:cTn>
                        </p:par>
                        <p:par>
                          <p:cTn id="12" fill="hold">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19BF9A-3831-9AEF-0804-55E5A3D9A7C0}"/>
              </a:ext>
            </a:extLst>
          </p:cNvPr>
          <p:cNvSpPr/>
          <p:nvPr/>
        </p:nvSpPr>
        <p:spPr>
          <a:xfrm>
            <a:off x="1228738" y="5731042"/>
            <a:ext cx="973452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Origins of the Federalist Society</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FedSocOrigin">
            <a:hlinkClick r:id="" action="ppaction://media"/>
            <a:extLst>
              <a:ext uri="{FF2B5EF4-FFF2-40B4-BE49-F238E27FC236}">
                <a16:creationId xmlns:a16="http://schemas.microsoft.com/office/drawing/2014/main" id="{F27E3D44-F37A-EB3C-2E02-74BB12607D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7326" y="388131"/>
            <a:ext cx="9734523" cy="5475669"/>
          </a:xfrm>
          <a:prstGeom prst="rect">
            <a:avLst/>
          </a:prstGeom>
        </p:spPr>
      </p:pic>
      <p:sp>
        <p:nvSpPr>
          <p:cNvPr id="5" name="TextBox 4">
            <a:extLst>
              <a:ext uri="{FF2B5EF4-FFF2-40B4-BE49-F238E27FC236}">
                <a16:creationId xmlns:a16="http://schemas.microsoft.com/office/drawing/2014/main" id="{6EE4B251-A7C9-20E5-F6C4-414610DBEE97}"/>
              </a:ext>
            </a:extLst>
          </p:cNvPr>
          <p:cNvSpPr txBox="1"/>
          <p:nvPr/>
        </p:nvSpPr>
        <p:spPr>
          <a:xfrm>
            <a:off x="644718" y="-27205"/>
            <a:ext cx="9734524" cy="461665"/>
          </a:xfrm>
          <a:prstGeom prst="rect">
            <a:avLst/>
          </a:prstGeom>
          <a:noFill/>
        </p:spPr>
        <p:txBody>
          <a:bodyPr wrap="square" rtlCol="0">
            <a:spAutoFit/>
          </a:bodyPr>
          <a:lstStyle/>
          <a:p>
            <a:pPr algn="ctr"/>
            <a:r>
              <a:rPr lang="en-US" sz="1200" i="1" dirty="0"/>
              <a:t>The Conservative Movement Transforming America’s Courts</a:t>
            </a:r>
            <a:r>
              <a:rPr lang="en-US" sz="1200" dirty="0"/>
              <a:t>, Washington Post (May 11, 2019)</a:t>
            </a:r>
          </a:p>
          <a:p>
            <a:pPr algn="ctr"/>
            <a:r>
              <a:rPr lang="en-US" sz="1200" dirty="0"/>
              <a:t>https://</a:t>
            </a:r>
            <a:r>
              <a:rPr lang="en-US" sz="1200" dirty="0" err="1"/>
              <a:t>www.youtube.com</a:t>
            </a:r>
            <a:r>
              <a:rPr lang="en-US" sz="1200" dirty="0"/>
              <a:t>/</a:t>
            </a:r>
            <a:r>
              <a:rPr lang="en-US" sz="1200" dirty="0" err="1"/>
              <a:t>watch?v</a:t>
            </a:r>
            <a:r>
              <a:rPr lang="en-US" sz="1200" dirty="0"/>
              <a:t>=e1fKkoASTRw&amp;t=809s</a:t>
            </a:r>
          </a:p>
        </p:txBody>
      </p:sp>
    </p:spTree>
    <p:extLst>
      <p:ext uri="{BB962C8B-B14F-4D97-AF65-F5344CB8AC3E}">
        <p14:creationId xmlns:p14="http://schemas.microsoft.com/office/powerpoint/2010/main" val="286856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strVal val="#ppt_w*0.70"/>
                                          </p:val>
                                        </p:tav>
                                        <p:tav tm="100000">
                                          <p:val>
                                            <p:strVal val="#ppt_w"/>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animEffect transition="in" filter="fade">
                                      <p:cBhvr>
                                        <p:cTn id="9" dur="5000"/>
                                        <p:tgtEl>
                                          <p:spTgt spid="3"/>
                                        </p:tgtEl>
                                      </p:cBhvr>
                                    </p:animEffect>
                                  </p:childTnLst>
                                </p:cTn>
                              </p:par>
                              <p:par>
                                <p:cTn id="10" presetID="1" presetClass="mediacall" presetSubtype="0" fill="hold" nodeType="withEffect">
                                  <p:stCondLst>
                                    <p:cond delay="0"/>
                                  </p:stCondLst>
                                  <p:childTnLst>
                                    <p:cmd type="call" cmd="playFrom(0.0)">
                                      <p:cBhvr>
                                        <p:cTn id="11" dur="59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ue silhouette of a person&#10;&#10;Description automatically generated">
            <a:extLst>
              <a:ext uri="{FF2B5EF4-FFF2-40B4-BE49-F238E27FC236}">
                <a16:creationId xmlns:a16="http://schemas.microsoft.com/office/drawing/2014/main" id="{4EBA431F-1D84-7691-C356-E9D4A18FAC45}"/>
              </a:ext>
            </a:extLst>
          </p:cNvPr>
          <p:cNvPicPr>
            <a:picLocks noChangeAspect="1"/>
          </p:cNvPicPr>
          <p:nvPr/>
        </p:nvPicPr>
        <p:blipFill>
          <a:blip r:embed="rId2"/>
          <a:stretch>
            <a:fillRect/>
          </a:stretch>
        </p:blipFill>
        <p:spPr>
          <a:xfrm>
            <a:off x="3231715" y="91858"/>
            <a:ext cx="2781245" cy="2781245"/>
          </a:xfrm>
          <a:prstGeom prst="rect">
            <a:avLst/>
          </a:prstGeom>
        </p:spPr>
      </p:pic>
      <p:pic>
        <p:nvPicPr>
          <p:cNvPr id="10" name="Picture 9" descr="A gold chain necklace with a person's head silhouette&#10;&#10;Description automatically generated">
            <a:extLst>
              <a:ext uri="{FF2B5EF4-FFF2-40B4-BE49-F238E27FC236}">
                <a16:creationId xmlns:a16="http://schemas.microsoft.com/office/drawing/2014/main" id="{92D44759-5CBC-B17E-2A10-F5A88EF3FF16}"/>
              </a:ext>
            </a:extLst>
          </p:cNvPr>
          <p:cNvPicPr>
            <a:picLocks noChangeAspect="1"/>
          </p:cNvPicPr>
          <p:nvPr/>
        </p:nvPicPr>
        <p:blipFill>
          <a:blip r:embed="rId3"/>
          <a:stretch>
            <a:fillRect/>
          </a:stretch>
        </p:blipFill>
        <p:spPr>
          <a:xfrm>
            <a:off x="6179042" y="91858"/>
            <a:ext cx="2484831" cy="2781245"/>
          </a:xfrm>
          <a:prstGeom prst="rect">
            <a:avLst/>
          </a:prstGeom>
        </p:spPr>
      </p:pic>
      <p:pic>
        <p:nvPicPr>
          <p:cNvPr id="12" name="Picture 11" descr="A yellow circle with a silhouette of a person's head&#10;&#10;Description automatically generated">
            <a:extLst>
              <a:ext uri="{FF2B5EF4-FFF2-40B4-BE49-F238E27FC236}">
                <a16:creationId xmlns:a16="http://schemas.microsoft.com/office/drawing/2014/main" id="{ACC91A59-08A1-F6BE-8897-69CACC59AA43}"/>
              </a:ext>
            </a:extLst>
          </p:cNvPr>
          <p:cNvPicPr>
            <a:picLocks noChangeAspect="1"/>
          </p:cNvPicPr>
          <p:nvPr/>
        </p:nvPicPr>
        <p:blipFill>
          <a:blip r:embed="rId4"/>
          <a:stretch>
            <a:fillRect/>
          </a:stretch>
        </p:blipFill>
        <p:spPr>
          <a:xfrm>
            <a:off x="8829955" y="91858"/>
            <a:ext cx="2937148" cy="2937148"/>
          </a:xfrm>
          <a:prstGeom prst="rect">
            <a:avLst/>
          </a:prstGeom>
        </p:spPr>
      </p:pic>
      <p:pic>
        <p:nvPicPr>
          <p:cNvPr id="14" name="Picture 13" descr="A duck head with text on a green background&#10;&#10;Description automatically generated">
            <a:extLst>
              <a:ext uri="{FF2B5EF4-FFF2-40B4-BE49-F238E27FC236}">
                <a16:creationId xmlns:a16="http://schemas.microsoft.com/office/drawing/2014/main" id="{8147DD72-7179-FA1E-10D9-ADC9B860B9BE}"/>
              </a:ext>
            </a:extLst>
          </p:cNvPr>
          <p:cNvPicPr>
            <a:picLocks noChangeAspect="1"/>
          </p:cNvPicPr>
          <p:nvPr/>
        </p:nvPicPr>
        <p:blipFill>
          <a:blip r:embed="rId5"/>
          <a:stretch>
            <a:fillRect/>
          </a:stretch>
        </p:blipFill>
        <p:spPr>
          <a:xfrm>
            <a:off x="301575" y="3383071"/>
            <a:ext cx="2650298" cy="2650298"/>
          </a:xfrm>
          <a:prstGeom prst="rect">
            <a:avLst/>
          </a:prstGeom>
        </p:spPr>
      </p:pic>
      <p:pic>
        <p:nvPicPr>
          <p:cNvPr id="16" name="Picture 15" descr="A logo of a federalist society&#10;&#10;Description automatically generated">
            <a:extLst>
              <a:ext uri="{FF2B5EF4-FFF2-40B4-BE49-F238E27FC236}">
                <a16:creationId xmlns:a16="http://schemas.microsoft.com/office/drawing/2014/main" id="{30D64D60-17FD-EC90-3435-8234691FB222}"/>
              </a:ext>
            </a:extLst>
          </p:cNvPr>
          <p:cNvPicPr>
            <a:picLocks noChangeAspect="1"/>
          </p:cNvPicPr>
          <p:nvPr/>
        </p:nvPicPr>
        <p:blipFill>
          <a:blip r:embed="rId6"/>
          <a:stretch>
            <a:fillRect/>
          </a:stretch>
        </p:blipFill>
        <p:spPr>
          <a:xfrm>
            <a:off x="2501566" y="2650298"/>
            <a:ext cx="4115844" cy="4115844"/>
          </a:xfrm>
          <a:prstGeom prst="rect">
            <a:avLst/>
          </a:prstGeom>
        </p:spPr>
      </p:pic>
      <p:pic>
        <p:nvPicPr>
          <p:cNvPr id="20" name="Picture 19" descr="A silhouette of a person's head in front of a building&#10;&#10;Description automatically generated">
            <a:extLst>
              <a:ext uri="{FF2B5EF4-FFF2-40B4-BE49-F238E27FC236}">
                <a16:creationId xmlns:a16="http://schemas.microsoft.com/office/drawing/2014/main" id="{58B14C4B-F4E1-85AF-2D82-315ECAFDB967}"/>
              </a:ext>
            </a:extLst>
          </p:cNvPr>
          <p:cNvPicPr>
            <a:picLocks noChangeAspect="1"/>
          </p:cNvPicPr>
          <p:nvPr/>
        </p:nvPicPr>
        <p:blipFill>
          <a:blip r:embed="rId7"/>
          <a:stretch>
            <a:fillRect/>
          </a:stretch>
        </p:blipFill>
        <p:spPr>
          <a:xfrm>
            <a:off x="6012960" y="3188655"/>
            <a:ext cx="3103323" cy="3103323"/>
          </a:xfrm>
          <a:prstGeom prst="rect">
            <a:avLst/>
          </a:prstGeom>
        </p:spPr>
      </p:pic>
      <p:pic>
        <p:nvPicPr>
          <p:cNvPr id="22" name="Picture 21" descr="A blue and orange logo with white text&#10;&#10;Description automatically generated">
            <a:extLst>
              <a:ext uri="{FF2B5EF4-FFF2-40B4-BE49-F238E27FC236}">
                <a16:creationId xmlns:a16="http://schemas.microsoft.com/office/drawing/2014/main" id="{F625D479-9C4D-08D0-C50B-78CCD5B1B48D}"/>
              </a:ext>
            </a:extLst>
          </p:cNvPr>
          <p:cNvPicPr>
            <a:picLocks noChangeAspect="1"/>
          </p:cNvPicPr>
          <p:nvPr/>
        </p:nvPicPr>
        <p:blipFill>
          <a:blip r:embed="rId8"/>
          <a:stretch>
            <a:fillRect/>
          </a:stretch>
        </p:blipFill>
        <p:spPr>
          <a:xfrm>
            <a:off x="9139200" y="2896045"/>
            <a:ext cx="2795686" cy="3744501"/>
          </a:xfrm>
          <a:prstGeom prst="rect">
            <a:avLst/>
          </a:prstGeom>
        </p:spPr>
      </p:pic>
      <p:pic>
        <p:nvPicPr>
          <p:cNvPr id="24" name="Picture 23" descr="A red and white logo with a silhouette of a person in a hat&#10;&#10;Description automatically generated">
            <a:extLst>
              <a:ext uri="{FF2B5EF4-FFF2-40B4-BE49-F238E27FC236}">
                <a16:creationId xmlns:a16="http://schemas.microsoft.com/office/drawing/2014/main" id="{6F11F70B-E580-E500-C258-77FE4D5F8084}"/>
              </a:ext>
            </a:extLst>
          </p:cNvPr>
          <p:cNvPicPr>
            <a:picLocks noChangeAspect="1"/>
          </p:cNvPicPr>
          <p:nvPr/>
        </p:nvPicPr>
        <p:blipFill>
          <a:blip r:embed="rId9"/>
          <a:stretch>
            <a:fillRect/>
          </a:stretch>
        </p:blipFill>
        <p:spPr>
          <a:xfrm>
            <a:off x="180544" y="153393"/>
            <a:ext cx="2781245" cy="2781245"/>
          </a:xfrm>
          <a:prstGeom prst="rect">
            <a:avLst/>
          </a:prstGeom>
        </p:spPr>
      </p:pic>
    </p:spTree>
    <p:extLst>
      <p:ext uri="{BB962C8B-B14F-4D97-AF65-F5344CB8AC3E}">
        <p14:creationId xmlns:p14="http://schemas.microsoft.com/office/powerpoint/2010/main" val="185740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0" fill="hold"/>
                                        <p:tgtEl>
                                          <p:spTgt spid="24"/>
                                        </p:tgtEl>
                                        <p:attrNameLst>
                                          <p:attrName>ppt_w</p:attrName>
                                        </p:attrNameLst>
                                      </p:cBhvr>
                                      <p:tavLst>
                                        <p:tav tm="0" fmla="#ppt_w*sin(2.5*pi*$)">
                                          <p:val>
                                            <p:fltVal val="0"/>
                                          </p:val>
                                        </p:tav>
                                        <p:tav tm="100000">
                                          <p:val>
                                            <p:fltVal val="1"/>
                                          </p:val>
                                        </p:tav>
                                      </p:tavLst>
                                    </p:anim>
                                    <p:anim calcmode="lin" valueType="num">
                                      <p:cBhvr>
                                        <p:cTn id="8" dur="3000" fill="hold"/>
                                        <p:tgtEl>
                                          <p:spTgt spid="24"/>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0" fill="hold"/>
                                        <p:tgtEl>
                                          <p:spTgt spid="7"/>
                                        </p:tgtEl>
                                        <p:attrNameLst>
                                          <p:attrName>ppt_w</p:attrName>
                                        </p:attrNameLst>
                                      </p:cBhvr>
                                      <p:tavLst>
                                        <p:tav tm="0" fmla="#ppt_w*sin(2.5*pi*$)">
                                          <p:val>
                                            <p:fltVal val="0"/>
                                          </p:val>
                                        </p:tav>
                                        <p:tav tm="100000">
                                          <p:val>
                                            <p:fltVal val="1"/>
                                          </p:val>
                                        </p:tav>
                                      </p:tavLst>
                                    </p:anim>
                                    <p:anim calcmode="lin" valueType="num">
                                      <p:cBhvr>
                                        <p:cTn id="12" dur="3000" fill="hold"/>
                                        <p:tgtEl>
                                          <p:spTgt spid="7"/>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3000" fill="hold"/>
                                        <p:tgtEl>
                                          <p:spTgt spid="10"/>
                                        </p:tgtEl>
                                        <p:attrNameLst>
                                          <p:attrName>ppt_w</p:attrName>
                                        </p:attrNameLst>
                                      </p:cBhvr>
                                      <p:tavLst>
                                        <p:tav tm="0" fmla="#ppt_w*sin(2.5*pi*$)">
                                          <p:val>
                                            <p:fltVal val="0"/>
                                          </p:val>
                                        </p:tav>
                                        <p:tav tm="100000">
                                          <p:val>
                                            <p:fltVal val="1"/>
                                          </p:val>
                                        </p:tav>
                                      </p:tavLst>
                                    </p:anim>
                                    <p:anim calcmode="lin" valueType="num">
                                      <p:cBhvr>
                                        <p:cTn id="16" dur="3000" fill="hold"/>
                                        <p:tgtEl>
                                          <p:spTgt spid="10"/>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3000" fill="hold"/>
                                        <p:tgtEl>
                                          <p:spTgt spid="12"/>
                                        </p:tgtEl>
                                        <p:attrNameLst>
                                          <p:attrName>ppt_w</p:attrName>
                                        </p:attrNameLst>
                                      </p:cBhvr>
                                      <p:tavLst>
                                        <p:tav tm="0" fmla="#ppt_w*sin(2.5*pi*$)">
                                          <p:val>
                                            <p:fltVal val="0"/>
                                          </p:val>
                                        </p:tav>
                                        <p:tav tm="100000">
                                          <p:val>
                                            <p:fltVal val="1"/>
                                          </p:val>
                                        </p:tav>
                                      </p:tavLst>
                                    </p:anim>
                                    <p:anim calcmode="lin" valueType="num">
                                      <p:cBhvr>
                                        <p:cTn id="20" dur="3000" fill="hold"/>
                                        <p:tgtEl>
                                          <p:spTgt spid="12"/>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3000" fill="hold"/>
                                        <p:tgtEl>
                                          <p:spTgt spid="14"/>
                                        </p:tgtEl>
                                        <p:attrNameLst>
                                          <p:attrName>ppt_w</p:attrName>
                                        </p:attrNameLst>
                                      </p:cBhvr>
                                      <p:tavLst>
                                        <p:tav tm="0" fmla="#ppt_w*sin(2.5*pi*$)">
                                          <p:val>
                                            <p:fltVal val="0"/>
                                          </p:val>
                                        </p:tav>
                                        <p:tav tm="100000">
                                          <p:val>
                                            <p:fltVal val="1"/>
                                          </p:val>
                                        </p:tav>
                                      </p:tavLst>
                                    </p:anim>
                                    <p:anim calcmode="lin" valueType="num">
                                      <p:cBhvr>
                                        <p:cTn id="24" dur="3000" fill="hold"/>
                                        <p:tgtEl>
                                          <p:spTgt spid="14"/>
                                        </p:tgtEl>
                                        <p:attrNameLst>
                                          <p:attrName>ppt_h</p:attrName>
                                        </p:attrNameLst>
                                      </p:cBhvr>
                                      <p:tavLst>
                                        <p:tav tm="0">
                                          <p:val>
                                            <p:strVal val="#ppt_h"/>
                                          </p:val>
                                        </p:tav>
                                        <p:tav tm="100000">
                                          <p:val>
                                            <p:strVal val="#ppt_h"/>
                                          </p:val>
                                        </p:tav>
                                      </p:tavLst>
                                    </p:anim>
                                  </p:childTnLst>
                                </p:cTn>
                              </p:par>
                              <p:par>
                                <p:cTn id="25" presetID="19"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3000" fill="hold"/>
                                        <p:tgtEl>
                                          <p:spTgt spid="16"/>
                                        </p:tgtEl>
                                        <p:attrNameLst>
                                          <p:attrName>ppt_w</p:attrName>
                                        </p:attrNameLst>
                                      </p:cBhvr>
                                      <p:tavLst>
                                        <p:tav tm="0" fmla="#ppt_w*sin(2.5*pi*$)">
                                          <p:val>
                                            <p:fltVal val="0"/>
                                          </p:val>
                                        </p:tav>
                                        <p:tav tm="100000">
                                          <p:val>
                                            <p:fltVal val="1"/>
                                          </p:val>
                                        </p:tav>
                                      </p:tavLst>
                                    </p:anim>
                                    <p:anim calcmode="lin" valueType="num">
                                      <p:cBhvr>
                                        <p:cTn id="28" dur="3000" fill="hold"/>
                                        <p:tgtEl>
                                          <p:spTgt spid="16"/>
                                        </p:tgtEl>
                                        <p:attrNameLst>
                                          <p:attrName>ppt_h</p:attrName>
                                        </p:attrNameLst>
                                      </p:cBhvr>
                                      <p:tavLst>
                                        <p:tav tm="0">
                                          <p:val>
                                            <p:strVal val="#ppt_h"/>
                                          </p:val>
                                        </p:tav>
                                        <p:tav tm="100000">
                                          <p:val>
                                            <p:strVal val="#ppt_h"/>
                                          </p:val>
                                        </p:tav>
                                      </p:tavLst>
                                    </p:anim>
                                  </p:childTnLst>
                                </p:cTn>
                              </p:par>
                              <p:par>
                                <p:cTn id="29" presetID="19"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000" fill="hold"/>
                                        <p:tgtEl>
                                          <p:spTgt spid="20"/>
                                        </p:tgtEl>
                                        <p:attrNameLst>
                                          <p:attrName>ppt_w</p:attrName>
                                        </p:attrNameLst>
                                      </p:cBhvr>
                                      <p:tavLst>
                                        <p:tav tm="0" fmla="#ppt_w*sin(2.5*pi*$)">
                                          <p:val>
                                            <p:fltVal val="0"/>
                                          </p:val>
                                        </p:tav>
                                        <p:tav tm="100000">
                                          <p:val>
                                            <p:fltVal val="1"/>
                                          </p:val>
                                        </p:tav>
                                      </p:tavLst>
                                    </p:anim>
                                    <p:anim calcmode="lin" valueType="num">
                                      <p:cBhvr>
                                        <p:cTn id="32" dur="3000" fill="hold"/>
                                        <p:tgtEl>
                                          <p:spTgt spid="20"/>
                                        </p:tgtEl>
                                        <p:attrNameLst>
                                          <p:attrName>ppt_h</p:attrName>
                                        </p:attrNameLst>
                                      </p:cBhvr>
                                      <p:tavLst>
                                        <p:tav tm="0">
                                          <p:val>
                                            <p:strVal val="#ppt_h"/>
                                          </p:val>
                                        </p:tav>
                                        <p:tav tm="100000">
                                          <p:val>
                                            <p:strVal val="#ppt_h"/>
                                          </p:val>
                                        </p:tav>
                                      </p:tavLst>
                                    </p:anim>
                                  </p:childTnLst>
                                </p:cTn>
                              </p:par>
                              <p:par>
                                <p:cTn id="33" presetID="19" presetClass="entr" presetSubtype="1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3000" fill="hold"/>
                                        <p:tgtEl>
                                          <p:spTgt spid="22"/>
                                        </p:tgtEl>
                                        <p:attrNameLst>
                                          <p:attrName>ppt_w</p:attrName>
                                        </p:attrNameLst>
                                      </p:cBhvr>
                                      <p:tavLst>
                                        <p:tav tm="0" fmla="#ppt_w*sin(2.5*pi*$)">
                                          <p:val>
                                            <p:fltVal val="0"/>
                                          </p:val>
                                        </p:tav>
                                        <p:tav tm="100000">
                                          <p:val>
                                            <p:fltVal val="1"/>
                                          </p:val>
                                        </p:tav>
                                      </p:tavLst>
                                    </p:anim>
                                    <p:anim calcmode="lin" valueType="num">
                                      <p:cBhvr>
                                        <p:cTn id="36" dur="3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logos&#10;&#10;Description automatically generated">
            <a:extLst>
              <a:ext uri="{FF2B5EF4-FFF2-40B4-BE49-F238E27FC236}">
                <a16:creationId xmlns:a16="http://schemas.microsoft.com/office/drawing/2014/main" id="{6109FC57-8FC8-FD8A-F534-41BF259709AC}"/>
              </a:ext>
            </a:extLst>
          </p:cNvPr>
          <p:cNvPicPr>
            <a:picLocks noChangeAspect="1"/>
          </p:cNvPicPr>
          <p:nvPr/>
        </p:nvPicPr>
        <p:blipFill>
          <a:blip r:embed="rId2"/>
          <a:stretch>
            <a:fillRect/>
          </a:stretch>
        </p:blipFill>
        <p:spPr>
          <a:xfrm>
            <a:off x="1252603" y="0"/>
            <a:ext cx="9336995" cy="6858001"/>
          </a:xfrm>
          <a:prstGeom prst="rect">
            <a:avLst/>
          </a:prstGeom>
        </p:spPr>
      </p:pic>
    </p:spTree>
    <p:extLst>
      <p:ext uri="{BB962C8B-B14F-4D97-AF65-F5344CB8AC3E}">
        <p14:creationId xmlns:p14="http://schemas.microsoft.com/office/powerpoint/2010/main" val="2313342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4000">
        <p159:morph option="byObject"/>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10;&#10;Description automatically generated">
            <a:extLst>
              <a:ext uri="{FF2B5EF4-FFF2-40B4-BE49-F238E27FC236}">
                <a16:creationId xmlns:a16="http://schemas.microsoft.com/office/drawing/2014/main" id="{497E943E-18B3-2737-76FA-E56B035290F8}"/>
              </a:ext>
            </a:extLst>
          </p:cNvPr>
          <p:cNvPicPr>
            <a:picLocks noChangeAspect="1"/>
          </p:cNvPicPr>
          <p:nvPr/>
        </p:nvPicPr>
        <p:blipFill>
          <a:blip r:embed="rId2"/>
          <a:stretch>
            <a:fillRect/>
          </a:stretch>
        </p:blipFill>
        <p:spPr>
          <a:xfrm>
            <a:off x="436136" y="591855"/>
            <a:ext cx="11319727" cy="5674289"/>
          </a:xfrm>
          <a:prstGeom prst="rect">
            <a:avLst/>
          </a:prstGeom>
        </p:spPr>
      </p:pic>
    </p:spTree>
    <p:extLst>
      <p:ext uri="{BB962C8B-B14F-4D97-AF65-F5344CB8AC3E}">
        <p14:creationId xmlns:p14="http://schemas.microsoft.com/office/powerpoint/2010/main" val="271266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with text&#10;&#10;Description automatically generated">
            <a:extLst>
              <a:ext uri="{FF2B5EF4-FFF2-40B4-BE49-F238E27FC236}">
                <a16:creationId xmlns:a16="http://schemas.microsoft.com/office/drawing/2014/main" id="{8CBAB5FD-77C7-F622-7AEC-20E8C40A5504}"/>
              </a:ext>
            </a:extLst>
          </p:cNvPr>
          <p:cNvPicPr>
            <a:picLocks noChangeAspect="1"/>
          </p:cNvPicPr>
          <p:nvPr/>
        </p:nvPicPr>
        <p:blipFill>
          <a:blip r:embed="rId2"/>
          <a:stretch>
            <a:fillRect/>
          </a:stretch>
        </p:blipFill>
        <p:spPr>
          <a:xfrm>
            <a:off x="241243" y="551577"/>
            <a:ext cx="11709514" cy="5754845"/>
          </a:xfrm>
          <a:prstGeom prst="rect">
            <a:avLst/>
          </a:prstGeom>
        </p:spPr>
      </p:pic>
    </p:spTree>
    <p:extLst>
      <p:ext uri="{BB962C8B-B14F-4D97-AF65-F5344CB8AC3E}">
        <p14:creationId xmlns:p14="http://schemas.microsoft.com/office/powerpoint/2010/main" val="5587593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4FA4-96EB-D87F-537E-24B9F0C14D15}"/>
              </a:ext>
            </a:extLst>
          </p:cNvPr>
          <p:cNvSpPr>
            <a:spLocks noGrp="1"/>
          </p:cNvSpPr>
          <p:nvPr>
            <p:ph type="title"/>
          </p:nvPr>
        </p:nvSpPr>
        <p:spPr/>
        <p:txBody>
          <a:bodyPr/>
          <a:lstStyle/>
          <a:p>
            <a:pPr algn="ctr"/>
            <a:r>
              <a:rPr lang="en-US" dirty="0"/>
              <a:t>A Preview of the Federalist Society &amp; 	the Fall Semester</a:t>
            </a:r>
          </a:p>
        </p:txBody>
      </p:sp>
      <p:sp>
        <p:nvSpPr>
          <p:cNvPr id="3" name="Content Placeholder 2">
            <a:extLst>
              <a:ext uri="{FF2B5EF4-FFF2-40B4-BE49-F238E27FC236}">
                <a16:creationId xmlns:a16="http://schemas.microsoft.com/office/drawing/2014/main" id="{49D57FB3-A2A6-A87B-7574-8D0517D73313}"/>
              </a:ext>
            </a:extLst>
          </p:cNvPr>
          <p:cNvSpPr>
            <a:spLocks noGrp="1"/>
          </p:cNvSpPr>
          <p:nvPr>
            <p:ph idx="1"/>
          </p:nvPr>
        </p:nvSpPr>
        <p:spPr>
          <a:xfrm>
            <a:off x="661793" y="2346991"/>
            <a:ext cx="3634634" cy="3638074"/>
          </a:xfrm>
        </p:spPr>
        <p:txBody>
          <a:bodyPr>
            <a:normAutofit fontScale="77500" lnSpcReduction="20000"/>
          </a:bodyPr>
          <a:lstStyle/>
          <a:p>
            <a:pPr marL="0" indent="0" algn="ctr">
              <a:buNone/>
            </a:pPr>
            <a:r>
              <a:rPr lang="en-US" u="sng" dirty="0"/>
              <a:t>September</a:t>
            </a:r>
          </a:p>
          <a:p>
            <a:pPr algn="just"/>
            <a:r>
              <a:rPr lang="en-US" dirty="0"/>
              <a:t>Inaugural Meeting</a:t>
            </a:r>
          </a:p>
          <a:p>
            <a:pPr algn="just"/>
            <a:r>
              <a:rPr lang="en-US" dirty="0"/>
              <a:t>First Friday Happy Hour</a:t>
            </a:r>
          </a:p>
          <a:p>
            <a:pPr algn="just"/>
            <a:r>
              <a:rPr lang="en-US" dirty="0"/>
              <a:t>Induction Ceremony with Hon. </a:t>
            </a:r>
            <a:r>
              <a:rPr lang="en-US" b="1" dirty="0"/>
              <a:t>Steven M.J. Bost</a:t>
            </a:r>
            <a:r>
              <a:rPr lang="en-US" dirty="0"/>
              <a:t>, at-large circuit judge in the First Judicial Circuit.</a:t>
            </a:r>
          </a:p>
          <a:p>
            <a:pPr algn="just"/>
            <a:r>
              <a:rPr lang="en-US" dirty="0"/>
              <a:t>Announcement of Class Representatives and Chapter Logo Contest Winner</a:t>
            </a:r>
          </a:p>
          <a:p>
            <a:pPr algn="just"/>
            <a:r>
              <a:rPr lang="en-US" dirty="0"/>
              <a:t>Cash Bail Panel – with State’s Attorney </a:t>
            </a:r>
            <a:r>
              <a:rPr lang="en-US" b="1" dirty="0"/>
              <a:t>Joe </a:t>
            </a:r>
            <a:r>
              <a:rPr lang="en-US" b="1" dirty="0" err="1"/>
              <a:t>Cervantez</a:t>
            </a:r>
            <a:endParaRPr lang="en-US" b="1" dirty="0"/>
          </a:p>
        </p:txBody>
      </p:sp>
      <p:sp>
        <p:nvSpPr>
          <p:cNvPr id="4" name="Content Placeholder 2">
            <a:extLst>
              <a:ext uri="{FF2B5EF4-FFF2-40B4-BE49-F238E27FC236}">
                <a16:creationId xmlns:a16="http://schemas.microsoft.com/office/drawing/2014/main" id="{39E50399-3031-0FEF-3B87-DDA26067E876}"/>
              </a:ext>
            </a:extLst>
          </p:cNvPr>
          <p:cNvSpPr txBox="1">
            <a:spLocks/>
          </p:cNvSpPr>
          <p:nvPr/>
        </p:nvSpPr>
        <p:spPr>
          <a:xfrm>
            <a:off x="4484318" y="2386572"/>
            <a:ext cx="3634635" cy="37887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October</a:t>
            </a:r>
          </a:p>
          <a:p>
            <a:r>
              <a:rPr lang="en-US" dirty="0"/>
              <a:t>First Friday Happy Hour</a:t>
            </a:r>
          </a:p>
          <a:p>
            <a:pPr algn="just"/>
            <a:r>
              <a:rPr lang="en-US" dirty="0"/>
              <a:t>Speaker Event: Freedom of Speech on Campus with  </a:t>
            </a:r>
            <a:r>
              <a:rPr lang="en-US" b="1" dirty="0"/>
              <a:t>Casey Mattox</a:t>
            </a:r>
            <a:r>
              <a:rPr lang="en-US" dirty="0"/>
              <a:t>, the Vice President, Judicial Strategy, Stand Together (flying in from Virginia)</a:t>
            </a:r>
          </a:p>
          <a:p>
            <a:pPr algn="just"/>
            <a:r>
              <a:rPr lang="en-US" dirty="0"/>
              <a:t>Guest Speaker: Illinois Supreme Court </a:t>
            </a:r>
            <a:r>
              <a:rPr lang="en-US" b="1" dirty="0"/>
              <a:t>Justice David K. Overstreet</a:t>
            </a:r>
          </a:p>
        </p:txBody>
      </p:sp>
      <p:sp>
        <p:nvSpPr>
          <p:cNvPr id="5" name="Content Placeholder 2">
            <a:extLst>
              <a:ext uri="{FF2B5EF4-FFF2-40B4-BE49-F238E27FC236}">
                <a16:creationId xmlns:a16="http://schemas.microsoft.com/office/drawing/2014/main" id="{EEC5E9BA-E122-F555-37AC-E8B35DB7F682}"/>
              </a:ext>
            </a:extLst>
          </p:cNvPr>
          <p:cNvSpPr txBox="1">
            <a:spLocks/>
          </p:cNvSpPr>
          <p:nvPr/>
        </p:nvSpPr>
        <p:spPr>
          <a:xfrm>
            <a:off x="8430016" y="2424574"/>
            <a:ext cx="3230672" cy="356711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November</a:t>
            </a:r>
          </a:p>
          <a:p>
            <a:r>
              <a:rPr lang="en-US" sz="1800" dirty="0"/>
              <a:t>First Friday Happy Hour</a:t>
            </a:r>
          </a:p>
          <a:p>
            <a:pPr algn="just"/>
            <a:r>
              <a:rPr lang="en-US" sz="1800" dirty="0"/>
              <a:t>Speaker Event: ”Dirty Presidential Campaigns” with </a:t>
            </a:r>
            <a:r>
              <a:rPr lang="en-US" sz="1800" b="1" dirty="0"/>
              <a:t>Logan </a:t>
            </a:r>
            <a:r>
              <a:rPr lang="en-US" sz="1800" b="1" dirty="0" err="1"/>
              <a:t>Beirne</a:t>
            </a:r>
            <a:r>
              <a:rPr lang="en-US" sz="1800" dirty="0"/>
              <a:t>, Faculty Fellow &amp; Lecturer in Law, Yale Law School - flying in from Connecticut</a:t>
            </a:r>
          </a:p>
        </p:txBody>
      </p:sp>
    </p:spTree>
    <p:extLst>
      <p:ext uri="{BB962C8B-B14F-4D97-AF65-F5344CB8AC3E}">
        <p14:creationId xmlns:p14="http://schemas.microsoft.com/office/powerpoint/2010/main" val="3693740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3" end="3"/>
                                            </p:txEl>
                                          </p:spTgt>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4" end="4"/>
                                            </p:txEl>
                                          </p:spTgt>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1" dur="10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2" dur="1000" accel="50000" fill="hold">
                                          <p:stCondLst>
                                            <p:cond delay="1000"/>
                                          </p:stCondLst>
                                        </p:cTn>
                                        <p:tgtEl>
                                          <p:spTgt spid="4"/>
                                        </p:tgtEl>
                                        <p:attrNameLst>
                                          <p:attrName>ppt_w</p:attrName>
                                        </p:attrNameLst>
                                      </p:cBhvr>
                                      <p:tavLst>
                                        <p:tav tm="0">
                                          <p:val>
                                            <p:strVal val="#ppt_w*.05"/>
                                          </p:val>
                                        </p:tav>
                                        <p:tav tm="100000">
                                          <p:val>
                                            <p:strVal val="#ppt_w"/>
                                          </p:val>
                                        </p:tav>
                                      </p:tavLst>
                                    </p:anim>
                                    <p:anim calcmode="lin" valueType="num">
                                      <p:cBhvr>
                                        <p:cTn id="43" dur="2000" fill="hold"/>
                                        <p:tgtEl>
                                          <p:spTgt spid="4"/>
                                        </p:tgtEl>
                                        <p:attrNameLst>
                                          <p:attrName>ppt_h</p:attrName>
                                        </p:attrNameLst>
                                      </p:cBhvr>
                                      <p:tavLst>
                                        <p:tav tm="0">
                                          <p:val>
                                            <p:strVal val="#ppt_h"/>
                                          </p:val>
                                        </p:tav>
                                        <p:tav tm="100000">
                                          <p:val>
                                            <p:strVal val="#ppt_h"/>
                                          </p:val>
                                        </p:tav>
                                      </p:tavLst>
                                    </p:anim>
                                    <p:anim calcmode="lin" valueType="num">
                                      <p:cBhvr>
                                        <p:cTn id="44" dur="10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5" dur="10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6" dur="1000" accel="50000" fill="hold">
                                          <p:stCondLst>
                                            <p:cond delay="1000"/>
                                          </p:stCondLst>
                                        </p:cTn>
                                        <p:tgtEl>
                                          <p:spTgt spid="4"/>
                                        </p:tgtEl>
                                        <p:attrNameLst>
                                          <p:attrName>ppt_y</p:attrName>
                                        </p:attrNameLst>
                                      </p:cBhvr>
                                      <p:tavLst>
                                        <p:tav tm="0">
                                          <p:val>
                                            <p:strVal val="#ppt_y+.1"/>
                                          </p:val>
                                        </p:tav>
                                        <p:tav tm="100000">
                                          <p:val>
                                            <p:strVal val="#ppt_y"/>
                                          </p:val>
                                        </p:tav>
                                      </p:tavLst>
                                    </p:anim>
                                    <p:animEffect transition="in" filter="fade">
                                      <p:cBhvr>
                                        <p:cTn id="47" dur="2000" decel="50000">
                                          <p:stCondLst>
                                            <p:cond delay="0"/>
                                          </p:stCondLst>
                                        </p:cTn>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3" dur="10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4" dur="1000" accel="50000" fill="hold">
                                          <p:stCondLst>
                                            <p:cond delay="1000"/>
                                          </p:stCondLst>
                                        </p:cTn>
                                        <p:tgtEl>
                                          <p:spTgt spid="5"/>
                                        </p:tgtEl>
                                        <p:attrNameLst>
                                          <p:attrName>ppt_w</p:attrName>
                                        </p:attrNameLst>
                                      </p:cBhvr>
                                      <p:tavLst>
                                        <p:tav tm="0">
                                          <p:val>
                                            <p:strVal val="#ppt_w*.05"/>
                                          </p:val>
                                        </p:tav>
                                        <p:tav tm="100000">
                                          <p:val>
                                            <p:strVal val="#ppt_w"/>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anim calcmode="lin" valueType="num">
                                      <p:cBhvr>
                                        <p:cTn id="56" dur="10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7" dur="10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8" dur="1000" accel="50000" fill="hold">
                                          <p:stCondLst>
                                            <p:cond delay="1000"/>
                                          </p:stCondLst>
                                        </p:cTn>
                                        <p:tgtEl>
                                          <p:spTgt spid="5"/>
                                        </p:tgtEl>
                                        <p:attrNameLst>
                                          <p:attrName>ppt_y</p:attrName>
                                        </p:attrNameLst>
                                      </p:cBhvr>
                                      <p:tavLst>
                                        <p:tav tm="0">
                                          <p:val>
                                            <p:strVal val="#ppt_y+.1"/>
                                          </p:val>
                                        </p:tav>
                                        <p:tav tm="100000">
                                          <p:val>
                                            <p:strVal val="#ppt_y"/>
                                          </p:val>
                                        </p:tav>
                                      </p:tavLst>
                                    </p:anim>
                                    <p:animEffect transition="in" filter="fade">
                                      <p:cBhvr>
                                        <p:cTn id="59" dur="2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63D7-6246-1DF3-F477-21371F6A4305}"/>
              </a:ext>
            </a:extLst>
          </p:cNvPr>
          <p:cNvSpPr>
            <a:spLocks noGrp="1"/>
          </p:cNvSpPr>
          <p:nvPr>
            <p:ph type="title"/>
          </p:nvPr>
        </p:nvSpPr>
        <p:spPr>
          <a:xfrm>
            <a:off x="1142997" y="247903"/>
            <a:ext cx="9905999" cy="1360898"/>
          </a:xfrm>
        </p:spPr>
        <p:txBody>
          <a:bodyPr/>
          <a:lstStyle/>
          <a:p>
            <a:pPr algn="ctr"/>
            <a:r>
              <a:rPr lang="en-US" dirty="0"/>
              <a:t>Class Representatives/Liaisons </a:t>
            </a:r>
          </a:p>
        </p:txBody>
      </p:sp>
      <p:sp>
        <p:nvSpPr>
          <p:cNvPr id="3" name="Content Placeholder 2">
            <a:extLst>
              <a:ext uri="{FF2B5EF4-FFF2-40B4-BE49-F238E27FC236}">
                <a16:creationId xmlns:a16="http://schemas.microsoft.com/office/drawing/2014/main" id="{47C6B4E7-355C-6D22-AECC-FFBEBDAC1EBA}"/>
              </a:ext>
            </a:extLst>
          </p:cNvPr>
          <p:cNvSpPr>
            <a:spLocks noGrp="1"/>
          </p:cNvSpPr>
          <p:nvPr>
            <p:ph idx="1"/>
          </p:nvPr>
        </p:nvSpPr>
        <p:spPr>
          <a:xfrm>
            <a:off x="1142997" y="1340954"/>
            <a:ext cx="9905999" cy="1360898"/>
          </a:xfrm>
        </p:spPr>
        <p:txBody>
          <a:bodyPr/>
          <a:lstStyle/>
          <a:p>
            <a:r>
              <a:rPr lang="en-US" dirty="0"/>
              <a:t>For those interested in taking a more active role in the Society this year, please apply to be a 1L, 2L, or 3L Federalist Society Class Representative. </a:t>
            </a:r>
          </a:p>
          <a:p>
            <a:r>
              <a:rPr lang="en-US" dirty="0"/>
              <a:t>Responsibilities and Duties of Representatives:</a:t>
            </a:r>
          </a:p>
        </p:txBody>
      </p:sp>
      <p:graphicFrame>
        <p:nvGraphicFramePr>
          <p:cNvPr id="8" name="TextBox 3">
            <a:extLst>
              <a:ext uri="{FF2B5EF4-FFF2-40B4-BE49-F238E27FC236}">
                <a16:creationId xmlns:a16="http://schemas.microsoft.com/office/drawing/2014/main" id="{FAB1BDFE-4D5F-CC92-12BD-9576EBA70D6B}"/>
              </a:ext>
            </a:extLst>
          </p:cNvPr>
          <p:cNvGraphicFramePr/>
          <p:nvPr>
            <p:extLst>
              <p:ext uri="{D42A27DB-BD31-4B8C-83A1-F6EECF244321}">
                <p14:modId xmlns:p14="http://schemas.microsoft.com/office/powerpoint/2010/main" val="3898747798"/>
              </p:ext>
            </p:extLst>
          </p:nvPr>
        </p:nvGraphicFramePr>
        <p:xfrm>
          <a:off x="1803749" y="2141405"/>
          <a:ext cx="8868426" cy="3306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5871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2000" fill="hold"/>
                                        <p:tgtEl>
                                          <p:spTgt spid="8"/>
                                        </p:tgtEl>
                                        <p:attrNameLst>
                                          <p:attrName>ppt_w</p:attrName>
                                        </p:attrNameLst>
                                      </p:cBhvr>
                                      <p:tavLst>
                                        <p:tav tm="0">
                                          <p:val>
                                            <p:fltVal val="0"/>
                                          </p:val>
                                        </p:tav>
                                        <p:tav tm="100000">
                                          <p:val>
                                            <p:strVal val="#ppt_w"/>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D57F13B-6973-4CE9-92F3-5EC476ED9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reading a book&#10;&#10;Description automatically generated">
            <a:extLst>
              <a:ext uri="{FF2B5EF4-FFF2-40B4-BE49-F238E27FC236}">
                <a16:creationId xmlns:a16="http://schemas.microsoft.com/office/drawing/2014/main" id="{5476F2D0-92F7-8B56-7347-CE5FA27DFBEF}"/>
              </a:ext>
            </a:extLst>
          </p:cNvPr>
          <p:cNvPicPr>
            <a:picLocks noChangeAspect="1"/>
          </p:cNvPicPr>
          <p:nvPr/>
        </p:nvPicPr>
        <p:blipFill>
          <a:blip r:embed="rId2"/>
          <a:srcRect b="13128"/>
          <a:stretch/>
        </p:blipFill>
        <p:spPr>
          <a:xfrm>
            <a:off x="21" y="11"/>
            <a:ext cx="12191979" cy="6857989"/>
          </a:xfrm>
          <a:prstGeom prst="rect">
            <a:avLst/>
          </a:prstGeom>
        </p:spPr>
      </p:pic>
      <p:sp>
        <p:nvSpPr>
          <p:cNvPr id="13" name="Freeform: Shape 12">
            <a:extLst>
              <a:ext uri="{FF2B5EF4-FFF2-40B4-BE49-F238E27FC236}">
                <a16:creationId xmlns:a16="http://schemas.microsoft.com/office/drawing/2014/main" id="{968B5335-D5FF-4145-97AC-3783A0DE4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C1D0562-B987-4741-985E-3AADE1075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AEBD380C-1C87-41D2-FEF8-7D47F0F623DA}"/>
              </a:ext>
            </a:extLst>
          </p:cNvPr>
          <p:cNvSpPr/>
          <p:nvPr/>
        </p:nvSpPr>
        <p:spPr>
          <a:xfrm>
            <a:off x="551793" y="3058510"/>
            <a:ext cx="740979" cy="370490"/>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B56CEF-5B8C-43B0-2E37-585D0D43DE27}"/>
              </a:ext>
            </a:extLst>
          </p:cNvPr>
          <p:cNvSpPr/>
          <p:nvPr/>
        </p:nvSpPr>
        <p:spPr>
          <a:xfrm>
            <a:off x="349469" y="3984736"/>
            <a:ext cx="2615130" cy="890751"/>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           Friday,</a:t>
            </a:r>
          </a:p>
        </p:txBody>
      </p:sp>
      <p:sp>
        <p:nvSpPr>
          <p:cNvPr id="9" name="Rectangle 8">
            <a:extLst>
              <a:ext uri="{FF2B5EF4-FFF2-40B4-BE49-F238E27FC236}">
                <a16:creationId xmlns:a16="http://schemas.microsoft.com/office/drawing/2014/main" id="{9064E331-2B6B-9CD6-1779-F5943FA2A950}"/>
              </a:ext>
            </a:extLst>
          </p:cNvPr>
          <p:cNvSpPr/>
          <p:nvPr/>
        </p:nvSpPr>
        <p:spPr>
          <a:xfrm>
            <a:off x="349469" y="4723743"/>
            <a:ext cx="6611009" cy="890751"/>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The Federalist Society presents: </a:t>
            </a:r>
          </a:p>
          <a:p>
            <a:pPr algn="ctr"/>
            <a:r>
              <a:rPr lang="en-US" sz="3000" b="1" i="1" dirty="0">
                <a:solidFill>
                  <a:srgbClr val="C00000"/>
                </a:solidFill>
              </a:rPr>
              <a:t>First Fridays</a:t>
            </a:r>
          </a:p>
        </p:txBody>
      </p:sp>
      <p:sp>
        <p:nvSpPr>
          <p:cNvPr id="10" name="Rectangle 9">
            <a:extLst>
              <a:ext uri="{FF2B5EF4-FFF2-40B4-BE49-F238E27FC236}">
                <a16:creationId xmlns:a16="http://schemas.microsoft.com/office/drawing/2014/main" id="{F7975215-6301-6C8D-6434-8092401EECCB}"/>
              </a:ext>
            </a:extLst>
          </p:cNvPr>
          <p:cNvSpPr/>
          <p:nvPr/>
        </p:nvSpPr>
        <p:spPr>
          <a:xfrm>
            <a:off x="475593" y="3010086"/>
            <a:ext cx="1576552" cy="444827"/>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panose="020F0704030504030204" pitchFamily="34" charset="77"/>
              </a:rPr>
              <a:t>Sure, we</a:t>
            </a:r>
          </a:p>
        </p:txBody>
      </p:sp>
      <p:sp>
        <p:nvSpPr>
          <p:cNvPr id="12" name="Rectangle 11">
            <a:extLst>
              <a:ext uri="{FF2B5EF4-FFF2-40B4-BE49-F238E27FC236}">
                <a16:creationId xmlns:a16="http://schemas.microsoft.com/office/drawing/2014/main" id="{B37D3BF3-8DB6-B549-6B46-68E7C9066397}"/>
              </a:ext>
            </a:extLst>
          </p:cNvPr>
          <p:cNvSpPr/>
          <p:nvPr/>
        </p:nvSpPr>
        <p:spPr>
          <a:xfrm>
            <a:off x="551769" y="3543299"/>
            <a:ext cx="5975155" cy="709448"/>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Monthly Social Gathering</a:t>
            </a:r>
          </a:p>
        </p:txBody>
      </p:sp>
      <p:pic>
        <p:nvPicPr>
          <p:cNvPr id="17" name="Graphic 16" descr="Thought bubble outline">
            <a:extLst>
              <a:ext uri="{FF2B5EF4-FFF2-40B4-BE49-F238E27FC236}">
                <a16:creationId xmlns:a16="http://schemas.microsoft.com/office/drawing/2014/main" id="{C5999911-21AE-2D83-5E0D-1130CCBCF6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9628" y="-51610"/>
            <a:ext cx="1902372" cy="1902372"/>
          </a:xfrm>
          <a:prstGeom prst="rect">
            <a:avLst/>
          </a:prstGeom>
        </p:spPr>
      </p:pic>
      <p:sp>
        <p:nvSpPr>
          <p:cNvPr id="18" name="TextBox 17">
            <a:extLst>
              <a:ext uri="{FF2B5EF4-FFF2-40B4-BE49-F238E27FC236}">
                <a16:creationId xmlns:a16="http://schemas.microsoft.com/office/drawing/2014/main" id="{39BBD446-F711-40C7-A932-8D08E95E57E5}"/>
              </a:ext>
            </a:extLst>
          </p:cNvPr>
          <p:cNvSpPr txBox="1"/>
          <p:nvPr/>
        </p:nvSpPr>
        <p:spPr>
          <a:xfrm>
            <a:off x="10765220" y="376356"/>
            <a:ext cx="951187" cy="523220"/>
          </a:xfrm>
          <a:prstGeom prst="rect">
            <a:avLst/>
          </a:prstGeom>
          <a:noFill/>
        </p:spPr>
        <p:txBody>
          <a:bodyPr wrap="square" rtlCol="0">
            <a:spAutoFit/>
          </a:bodyPr>
          <a:lstStyle/>
          <a:p>
            <a:r>
              <a:rPr lang="en-US" sz="1400" dirty="0"/>
              <a:t>1</a:t>
            </a:r>
            <a:r>
              <a:rPr lang="en-US" sz="1400" baseline="30000" dirty="0"/>
              <a:t>st</a:t>
            </a:r>
            <a:r>
              <a:rPr lang="en-US" sz="1400" dirty="0"/>
              <a:t> Round on us!</a:t>
            </a:r>
          </a:p>
        </p:txBody>
      </p:sp>
      <p:sp>
        <p:nvSpPr>
          <p:cNvPr id="19" name="Rectangle 18">
            <a:extLst>
              <a:ext uri="{FF2B5EF4-FFF2-40B4-BE49-F238E27FC236}">
                <a16:creationId xmlns:a16="http://schemas.microsoft.com/office/drawing/2014/main" id="{D5E1C52A-7F0E-E32D-832D-DD7054426330}"/>
              </a:ext>
            </a:extLst>
          </p:cNvPr>
          <p:cNvSpPr/>
          <p:nvPr/>
        </p:nvSpPr>
        <p:spPr>
          <a:xfrm>
            <a:off x="475593" y="5754410"/>
            <a:ext cx="5382610" cy="906519"/>
          </a:xfrm>
          <a:prstGeom prst="rect">
            <a:avLst/>
          </a:prstGeom>
          <a:solidFill>
            <a:srgbClr val="7A8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6:00 PM every first Friday of the Month</a:t>
            </a:r>
          </a:p>
          <a:p>
            <a:pPr algn="ctr"/>
            <a:r>
              <a:rPr lang="en-US" sz="2000" dirty="0"/>
              <a:t>@ </a:t>
            </a:r>
            <a:r>
              <a:rPr lang="en-US" sz="2000" cap="small" dirty="0"/>
              <a:t>The Cellar </a:t>
            </a:r>
          </a:p>
          <a:p>
            <a:pPr algn="ctr"/>
            <a:r>
              <a:rPr lang="en-US" sz="2000" dirty="0"/>
              <a:t>101 W Monroe St, Carbondale, IL 62901</a:t>
            </a:r>
          </a:p>
        </p:txBody>
      </p:sp>
    </p:spTree>
    <p:extLst>
      <p:ext uri="{BB962C8B-B14F-4D97-AF65-F5344CB8AC3E}">
        <p14:creationId xmlns:p14="http://schemas.microsoft.com/office/powerpoint/2010/main" val="329112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1000"/>
                                  </p:stCondLst>
                                  <p:iterate type="lt">
                                    <p:tmPct val="10000"/>
                                  </p:iterate>
                                  <p:childTnLst>
                                    <p:set>
                                      <p:cBhvr>
                                        <p:cTn id="6" dur="1" fill="hold">
                                          <p:stCondLst>
                                            <p:cond delay="0"/>
                                          </p:stCondLst>
                                        </p:cTn>
                                        <p:tgtEl>
                                          <p:spTgt spid="1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8">
                                            <p:txEl>
                                              <p:pRg st="0" end="0"/>
                                            </p:txEl>
                                          </p:spTgt>
                                        </p:tgtEl>
                                        <p:attrNameLst>
                                          <p:attrName>ppt_w</p:attrName>
                                        </p:attrNameLst>
                                      </p:cBhvr>
                                    </p:anim>
                                    <p:anim by="(#ppt_w*0.50)" calcmode="lin" valueType="num">
                                      <p:cBhvr>
                                        <p:cTn id="8" dur="500" decel="50000" autoRev="1" fill="hold">
                                          <p:stCondLst>
                                            <p:cond delay="0"/>
                                          </p:stCondLst>
                                        </p:cTn>
                                        <p:tgtEl>
                                          <p:spTgt spid="18">
                                            <p:txEl>
                                              <p:pRg st="0" end="0"/>
                                            </p:txEl>
                                          </p:spTgt>
                                        </p:tgtEl>
                                        <p:attrNameLst>
                                          <p:attrName>ppt_x</p:attrName>
                                        </p:attrNameLst>
                                      </p:cBhvr>
                                    </p:anim>
                                    <p:anim from="(-#ppt_h/2)" to="(#ppt_y)" calcmode="lin" valueType="num">
                                      <p:cBhvr>
                                        <p:cTn id="9" dur="1000" fill="hold">
                                          <p:stCondLst>
                                            <p:cond delay="0"/>
                                          </p:stCondLst>
                                        </p:cTn>
                                        <p:tgtEl>
                                          <p:spTgt spid="18">
                                            <p:txEl>
                                              <p:pRg st="0" end="0"/>
                                            </p:txEl>
                                          </p:spTgt>
                                        </p:tgtEl>
                                        <p:attrNameLst>
                                          <p:attrName>ppt_y</p:attrName>
                                        </p:attrNameLst>
                                      </p:cBhvr>
                                    </p:anim>
                                    <p:animRot by="21600000">
                                      <p:cBhvr>
                                        <p:cTn id="10" dur="1000" fill="hold">
                                          <p:stCondLst>
                                            <p:cond delay="0"/>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Description automatically generated">
            <a:extLst>
              <a:ext uri="{FF2B5EF4-FFF2-40B4-BE49-F238E27FC236}">
                <a16:creationId xmlns:a16="http://schemas.microsoft.com/office/drawing/2014/main" id="{1A456A29-38D2-3B5F-E256-ADBBB4748017}"/>
              </a:ext>
            </a:extLst>
          </p:cNvPr>
          <p:cNvPicPr>
            <a:picLocks noChangeAspect="1"/>
          </p:cNvPicPr>
          <p:nvPr/>
        </p:nvPicPr>
        <p:blipFill>
          <a:blip r:embed="rId2"/>
          <a:stretch>
            <a:fillRect/>
          </a:stretch>
        </p:blipFill>
        <p:spPr>
          <a:xfrm>
            <a:off x="61075" y="955109"/>
            <a:ext cx="12069850" cy="4947781"/>
          </a:xfrm>
          <a:prstGeom prst="rect">
            <a:avLst/>
          </a:prstGeom>
        </p:spPr>
      </p:pic>
    </p:spTree>
    <p:extLst>
      <p:ext uri="{BB962C8B-B14F-4D97-AF65-F5344CB8AC3E}">
        <p14:creationId xmlns:p14="http://schemas.microsoft.com/office/powerpoint/2010/main" val="220673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57F13B-6973-4CE9-92F3-5EC476ED9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person's head&#10;&#10;Description automatically generated">
            <a:extLst>
              <a:ext uri="{FF2B5EF4-FFF2-40B4-BE49-F238E27FC236}">
                <a16:creationId xmlns:a16="http://schemas.microsoft.com/office/drawing/2014/main" id="{70243230-724C-1139-6AAC-21497E6A72C7}"/>
              </a:ext>
            </a:extLst>
          </p:cNvPr>
          <p:cNvPicPr>
            <a:picLocks noChangeAspect="1"/>
          </p:cNvPicPr>
          <p:nvPr/>
        </p:nvPicPr>
        <p:blipFill>
          <a:blip r:embed="rId2"/>
          <a:srcRect t="37136" b="6614"/>
          <a:stretch/>
        </p:blipFill>
        <p:spPr>
          <a:xfrm>
            <a:off x="20" y="10"/>
            <a:ext cx="12191979" cy="6857989"/>
          </a:xfrm>
          <a:prstGeom prst="rect">
            <a:avLst/>
          </a:prstGeom>
        </p:spPr>
      </p:pic>
      <p:cxnSp>
        <p:nvCxnSpPr>
          <p:cNvPr id="10" name="Straight Connector 9">
            <a:extLst>
              <a:ext uri="{FF2B5EF4-FFF2-40B4-BE49-F238E27FC236}">
                <a16:creationId xmlns:a16="http://schemas.microsoft.com/office/drawing/2014/main" id="{8EBABBB3-9834-451A-9C3E-59630549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28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ocial media post&#10;&#10;Description automatically generated">
            <a:extLst>
              <a:ext uri="{FF2B5EF4-FFF2-40B4-BE49-F238E27FC236}">
                <a16:creationId xmlns:a16="http://schemas.microsoft.com/office/drawing/2014/main" id="{989C34F0-E111-31C0-5698-A1C1DC83A02E}"/>
              </a:ext>
            </a:extLst>
          </p:cNvPr>
          <p:cNvPicPr>
            <a:picLocks noChangeAspect="1"/>
          </p:cNvPicPr>
          <p:nvPr/>
        </p:nvPicPr>
        <p:blipFill>
          <a:blip r:embed="rId2"/>
          <a:srcRect t="11599" r="4088"/>
          <a:stretch/>
        </p:blipFill>
        <p:spPr>
          <a:xfrm>
            <a:off x="1059140" y="1844566"/>
            <a:ext cx="10325525" cy="4398578"/>
          </a:xfrm>
          <a:prstGeom prst="rect">
            <a:avLst/>
          </a:prstGeom>
        </p:spPr>
      </p:pic>
      <p:sp>
        <p:nvSpPr>
          <p:cNvPr id="4" name="Rectangle 3">
            <a:extLst>
              <a:ext uri="{FF2B5EF4-FFF2-40B4-BE49-F238E27FC236}">
                <a16:creationId xmlns:a16="http://schemas.microsoft.com/office/drawing/2014/main" id="{0D721E33-21FF-58A1-CBEA-289AE8ABD7BA}"/>
              </a:ext>
            </a:extLst>
          </p:cNvPr>
          <p:cNvSpPr/>
          <p:nvPr/>
        </p:nvSpPr>
        <p:spPr>
          <a:xfrm>
            <a:off x="925353" y="749989"/>
            <a:ext cx="1034129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How to Join the Federalist Society</a:t>
            </a:r>
          </a:p>
        </p:txBody>
      </p:sp>
    </p:spTree>
    <p:extLst>
      <p:ext uri="{BB962C8B-B14F-4D97-AF65-F5344CB8AC3E}">
        <p14:creationId xmlns:p14="http://schemas.microsoft.com/office/powerpoint/2010/main" val="2069981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679220-0D8E-C7C0-4B48-B1C24305DB1F}"/>
              </a:ext>
            </a:extLst>
          </p:cNvPr>
          <p:cNvSpPr/>
          <p:nvPr/>
        </p:nvSpPr>
        <p:spPr>
          <a:xfrm>
            <a:off x="2671759" y="5513650"/>
            <a:ext cx="6848477" cy="1323439"/>
          </a:xfrm>
          <a:prstGeom prst="rect">
            <a:avLst/>
          </a:prstGeom>
          <a:noFill/>
        </p:spPr>
        <p:txBody>
          <a:bodyPr wrap="none" lIns="91440" tIns="45720" rIns="91440" bIns="45720">
            <a:spAutoFit/>
          </a:bodyPr>
          <a:lstStyle/>
          <a:p>
            <a:pPr algn="ct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Supreme Court Justice </a:t>
            </a:r>
          </a:p>
          <a:p>
            <a:pPr algn="ct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Clarence Thomas</a:t>
            </a:r>
          </a:p>
        </p:txBody>
      </p:sp>
      <p:pic>
        <p:nvPicPr>
          <p:cNvPr id="4" name="Clarence2">
            <a:hlinkClick r:id="" action="ppaction://media"/>
            <a:extLst>
              <a:ext uri="{FF2B5EF4-FFF2-40B4-BE49-F238E27FC236}">
                <a16:creationId xmlns:a16="http://schemas.microsoft.com/office/drawing/2014/main" id="{CDF81971-DDFC-DB63-9DE7-8F015C560F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5286" y="227765"/>
            <a:ext cx="9401425" cy="5288302"/>
          </a:xfrm>
          <a:prstGeom prst="rect">
            <a:avLst/>
          </a:prstGeom>
        </p:spPr>
      </p:pic>
    </p:spTree>
    <p:extLst>
      <p:ext uri="{BB962C8B-B14F-4D97-AF65-F5344CB8AC3E}">
        <p14:creationId xmlns:p14="http://schemas.microsoft.com/office/powerpoint/2010/main" val="243186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strVal val="#ppt_w*0.70"/>
                                          </p:val>
                                        </p:tav>
                                        <p:tav tm="100000">
                                          <p:val>
                                            <p:strVal val="#ppt_w"/>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animEffect transition="in" filter="fade">
                                      <p:cBhvr>
                                        <p:cTn id="9" dur="5000"/>
                                        <p:tgtEl>
                                          <p:spTgt spid="3"/>
                                        </p:tgtEl>
                                      </p:cBhvr>
                                    </p:animEffect>
                                  </p:childTnLst>
                                </p:cTn>
                              </p:par>
                              <p:par>
                                <p:cTn id="10" presetID="1" presetClass="mediacall" presetSubtype="0" fill="hold" nodeType="withEffect">
                                  <p:stCondLst>
                                    <p:cond delay="0"/>
                                  </p:stCondLst>
                                  <p:childTnLst>
                                    <p:cmd type="call" cmd="playFrom(0.0)">
                                      <p:cBhvr>
                                        <p:cTn id="11" dur="4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E5B79A0-69AD-4CBD-897F-32C7A2BA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Neon Pink Question Mark">
            <a:extLst>
              <a:ext uri="{FF2B5EF4-FFF2-40B4-BE49-F238E27FC236}">
                <a16:creationId xmlns:a16="http://schemas.microsoft.com/office/drawing/2014/main" id="{BE705634-78EA-5BBE-7EFD-190190D494E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p:blipFill>
        <p:spPr>
          <a:xfrm>
            <a:off x="20" y="10"/>
            <a:ext cx="12191979" cy="6857989"/>
          </a:xfrm>
          <a:prstGeom prst="rect">
            <a:avLst/>
          </a:prstGeom>
        </p:spPr>
      </p:pic>
      <p:sp>
        <p:nvSpPr>
          <p:cNvPr id="14" name="Freeform: Shape 13">
            <a:extLst>
              <a:ext uri="{FF2B5EF4-FFF2-40B4-BE49-F238E27FC236}">
                <a16:creationId xmlns:a16="http://schemas.microsoft.com/office/drawing/2014/main" id="{7C2F33EB-E7CB-4EE9-BBBF-D632F5C0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D5D12016-6EE5-4F4A-BC99-A56493E60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7507"/>
            <a:ext cx="12191999" cy="5070562"/>
          </a:xfrm>
          <a:prstGeom prst="rect">
            <a:avLst/>
          </a:prstGeom>
          <a:gradFill flip="none" rotWithShape="1">
            <a:gsLst>
              <a:gs pos="50000">
                <a:srgbClr val="000000">
                  <a:alpha val="37000"/>
                </a:srgbClr>
              </a:gs>
              <a:gs pos="80000">
                <a:srgbClr val="000000">
                  <a:alpha val="22000"/>
                </a:srgbClr>
              </a:gs>
              <a:gs pos="0">
                <a:srgbClr val="000000">
                  <a:alpha val="0"/>
                </a:srgbClr>
              </a:gs>
              <a:gs pos="20000">
                <a:srgbClr val="000000">
                  <a:alpha val="15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606D7-1602-D78B-DDE1-C34F7C9A56A3}"/>
              </a:ext>
            </a:extLst>
          </p:cNvPr>
          <p:cNvSpPr>
            <a:spLocks noGrp="1"/>
          </p:cNvSpPr>
          <p:nvPr>
            <p:ph type="title"/>
          </p:nvPr>
        </p:nvSpPr>
        <p:spPr>
          <a:xfrm>
            <a:off x="2477929" y="1181101"/>
            <a:ext cx="7236143" cy="2610914"/>
          </a:xfrm>
        </p:spPr>
        <p:txBody>
          <a:bodyPr vert="horz" lIns="91440" tIns="45720" rIns="91440" bIns="45720" rtlCol="0" anchor="b">
            <a:normAutofit/>
          </a:bodyPr>
          <a:lstStyle/>
          <a:p>
            <a:r>
              <a:rPr lang="en-US" sz="4800" cap="all" spc="300" dirty="0">
                <a:solidFill>
                  <a:srgbClr val="FFFFFF"/>
                </a:solidFill>
              </a:rPr>
              <a:t>Questions???</a:t>
            </a:r>
          </a:p>
        </p:txBody>
      </p:sp>
      <p:sp>
        <p:nvSpPr>
          <p:cNvPr id="18" name="Freeform: Shape 17">
            <a:extLst>
              <a:ext uri="{FF2B5EF4-FFF2-40B4-BE49-F238E27FC236}">
                <a16:creationId xmlns:a16="http://schemas.microsoft.com/office/drawing/2014/main" id="{74270B3E-3C96-4381-9F21-EC83F1E1A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0" name="Straight Connector 19">
            <a:extLst>
              <a:ext uri="{FF2B5EF4-FFF2-40B4-BE49-F238E27FC236}">
                <a16:creationId xmlns:a16="http://schemas.microsoft.com/office/drawing/2014/main" id="{071DF4C0-7A22-4E59-9E9C-BD2E245364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6708" y="4316888"/>
            <a:ext cx="1958585"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35E435F-F458-010B-85CA-035930E30FD1}"/>
              </a:ext>
            </a:extLst>
          </p:cNvPr>
          <p:cNvPicPr>
            <a:picLocks noChangeAspect="1"/>
          </p:cNvPicPr>
          <p:nvPr/>
        </p:nvPicPr>
        <p:blipFill>
          <a:blip r:embed="rId5"/>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2985292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7F688-1A5E-0B1A-D0A8-E57F544FF71B}"/>
              </a:ext>
            </a:extLst>
          </p:cNvPr>
          <p:cNvSpPr>
            <a:spLocks noGrp="1"/>
          </p:cNvSpPr>
          <p:nvPr>
            <p:ph type="title"/>
          </p:nvPr>
        </p:nvSpPr>
        <p:spPr>
          <a:xfrm>
            <a:off x="442322" y="524848"/>
            <a:ext cx="5951483" cy="1360898"/>
          </a:xfrm>
        </p:spPr>
        <p:txBody>
          <a:bodyPr>
            <a:normAutofit/>
          </a:bodyPr>
          <a:lstStyle/>
          <a:p>
            <a:pPr algn="ctr"/>
            <a:r>
              <a:rPr lang="en-US" dirty="0"/>
              <a:t>Why Should You Join the Federalist Society?</a:t>
            </a:r>
          </a:p>
        </p:txBody>
      </p:sp>
      <p:sp>
        <p:nvSpPr>
          <p:cNvPr id="25" name="Content Placeholder 2">
            <a:extLst>
              <a:ext uri="{FF2B5EF4-FFF2-40B4-BE49-F238E27FC236}">
                <a16:creationId xmlns:a16="http://schemas.microsoft.com/office/drawing/2014/main" id="{CB433718-D79C-497B-4AA0-332041AD5895}"/>
              </a:ext>
            </a:extLst>
          </p:cNvPr>
          <p:cNvSpPr>
            <a:spLocks noGrp="1"/>
          </p:cNvSpPr>
          <p:nvPr>
            <p:ph idx="1"/>
          </p:nvPr>
        </p:nvSpPr>
        <p:spPr>
          <a:xfrm>
            <a:off x="442323" y="2066442"/>
            <a:ext cx="5951483" cy="3744365"/>
          </a:xfrm>
        </p:spPr>
        <p:txBody>
          <a:bodyPr>
            <a:normAutofit/>
          </a:bodyPr>
          <a:lstStyle/>
          <a:p>
            <a:pPr marL="0" indent="0" algn="just">
              <a:lnSpc>
                <a:spcPct val="110000"/>
              </a:lnSpc>
              <a:buNone/>
            </a:pPr>
            <a:r>
              <a:rPr lang="en-US" sz="1800" dirty="0"/>
              <a:t>The Federalist Society fosters </a:t>
            </a:r>
            <a:r>
              <a:rPr lang="en-US" sz="1800" b="1" dirty="0"/>
              <a:t>critical thought and debate</a:t>
            </a:r>
            <a:r>
              <a:rPr lang="en-US" sz="1800" dirty="0"/>
              <a:t> about the application of conservative principles found in the law and embraces the principle </a:t>
            </a:r>
          </a:p>
          <a:p>
            <a:pPr marL="0" indent="0" algn="just">
              <a:lnSpc>
                <a:spcPct val="110000"/>
              </a:lnSpc>
              <a:buNone/>
            </a:pPr>
            <a:r>
              <a:rPr lang="en-US" sz="1800" dirty="0"/>
              <a:t>that </a:t>
            </a:r>
            <a:r>
              <a:rPr lang="en-US" sz="1800" b="1" dirty="0"/>
              <a:t>the state exists to preserve freedom</a:t>
            </a:r>
            <a:r>
              <a:rPr lang="en-US" sz="1800" dirty="0"/>
              <a:t>,</a:t>
            </a:r>
          </a:p>
          <a:p>
            <a:pPr marL="0" indent="0" algn="just">
              <a:lnSpc>
                <a:spcPct val="110000"/>
              </a:lnSpc>
              <a:buNone/>
            </a:pPr>
            <a:r>
              <a:rPr lang="en-US" sz="1800" dirty="0"/>
              <a:t>that </a:t>
            </a:r>
            <a:r>
              <a:rPr lang="en-US" sz="1800" b="1" dirty="0"/>
              <a:t>the separation of governmental powers is central to the integrity of the Constitution</a:t>
            </a:r>
            <a:r>
              <a:rPr lang="en-US" sz="1800" dirty="0"/>
              <a:t> of the United States of America, </a:t>
            </a:r>
          </a:p>
          <a:p>
            <a:pPr marL="0" indent="0" algn="just">
              <a:lnSpc>
                <a:spcPct val="110000"/>
              </a:lnSpc>
              <a:buNone/>
            </a:pPr>
            <a:r>
              <a:rPr lang="en-US" sz="1800" dirty="0"/>
              <a:t>and that </a:t>
            </a:r>
            <a:r>
              <a:rPr lang="en-US" sz="1800" b="1" dirty="0"/>
              <a:t>it is emphatically the province and duty of the judiciary to say what the law is not what it should be.</a:t>
            </a:r>
          </a:p>
        </p:txBody>
      </p:sp>
      <p:pic>
        <p:nvPicPr>
          <p:cNvPr id="37" name="Picture 36" descr="A vintage weighing scales">
            <a:extLst>
              <a:ext uri="{FF2B5EF4-FFF2-40B4-BE49-F238E27FC236}">
                <a16:creationId xmlns:a16="http://schemas.microsoft.com/office/drawing/2014/main" id="{2BB6411D-2806-BF61-D5DC-3E4518DBF520}"/>
              </a:ext>
            </a:extLst>
          </p:cNvPr>
          <p:cNvPicPr>
            <a:picLocks noChangeAspect="1"/>
          </p:cNvPicPr>
          <p:nvPr/>
        </p:nvPicPr>
        <p:blipFill>
          <a:blip r:embed="rId2">
            <a:alphaModFix/>
          </a:blip>
          <a:srcRect t="7397" r="-2" b="32104"/>
          <a:stretch/>
        </p:blipFill>
        <p:spPr>
          <a:xfrm>
            <a:off x="4634621" y="10"/>
            <a:ext cx="7557379" cy="6857990"/>
          </a:xfrm>
          <a:custGeom>
            <a:avLst/>
            <a:gdLst/>
            <a:ahLst/>
            <a:cxnLst/>
            <a:rect l="l" t="t" r="r" b="b"/>
            <a:pathLst>
              <a:path w="7557379" h="6858000">
                <a:moveTo>
                  <a:pt x="62130" y="0"/>
                </a:moveTo>
                <a:lnTo>
                  <a:pt x="7557379" y="0"/>
                </a:lnTo>
                <a:lnTo>
                  <a:pt x="7557379" y="6858000"/>
                </a:lnTo>
                <a:lnTo>
                  <a:pt x="0" y="6858000"/>
                </a:lnTo>
                <a:lnTo>
                  <a:pt x="0" y="6857999"/>
                </a:lnTo>
                <a:lnTo>
                  <a:pt x="736812" y="6857999"/>
                </a:lnTo>
                <a:lnTo>
                  <a:pt x="6722464" y="3"/>
                </a:lnTo>
                <a:lnTo>
                  <a:pt x="7041779" y="1"/>
                </a:lnTo>
                <a:lnTo>
                  <a:pt x="62130" y="1"/>
                </a:lnTo>
                <a:close/>
              </a:path>
            </a:pathLst>
          </a:custGeom>
        </p:spPr>
      </p:pic>
      <p:sp>
        <p:nvSpPr>
          <p:cNvPr id="38" name="Freeform: Shape 32">
            <a:extLst>
              <a:ext uri="{FF2B5EF4-FFF2-40B4-BE49-F238E27FC236}">
                <a16:creationId xmlns:a16="http://schemas.microsoft.com/office/drawing/2014/main" id="{6D6B3702-19B7-471C-974D-4A163151E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6547" y="0"/>
            <a:ext cx="6812757" cy="6858000"/>
          </a:xfrm>
          <a:custGeom>
            <a:avLst/>
            <a:gdLst>
              <a:gd name="connsiteX0" fmla="*/ 6010592 w 6899617"/>
              <a:gd name="connsiteY0" fmla="*/ 0 h 6858000"/>
              <a:gd name="connsiteX1" fmla="*/ 6899617 w 6899617"/>
              <a:gd name="connsiteY1" fmla="*/ 0 h 6858000"/>
              <a:gd name="connsiteX2" fmla="*/ 6899617 w 6899617"/>
              <a:gd name="connsiteY2" fmla="*/ 1529274 h 6858000"/>
              <a:gd name="connsiteX3" fmla="*/ 2229334 w 6899617"/>
              <a:gd name="connsiteY3" fmla="*/ 6858000 h 6858000"/>
              <a:gd name="connsiteX4" fmla="*/ 0 w 6899617"/>
              <a:gd name="connsiteY4" fmla="*/ 6858000 h 6858000"/>
              <a:gd name="connsiteX0" fmla="*/ 5966258 w 6855283"/>
              <a:gd name="connsiteY0" fmla="*/ 0 h 6858000"/>
              <a:gd name="connsiteX1" fmla="*/ 6855283 w 6855283"/>
              <a:gd name="connsiteY1" fmla="*/ 0 h 6858000"/>
              <a:gd name="connsiteX2" fmla="*/ 6855283 w 6855283"/>
              <a:gd name="connsiteY2" fmla="*/ 1529274 h 6858000"/>
              <a:gd name="connsiteX3" fmla="*/ 2185000 w 6855283"/>
              <a:gd name="connsiteY3" fmla="*/ 6858000 h 6858000"/>
              <a:gd name="connsiteX4" fmla="*/ 0 w 6855283"/>
              <a:gd name="connsiteY4" fmla="*/ 6858000 h 6858000"/>
              <a:gd name="connsiteX5" fmla="*/ 5966258 w 6855283"/>
              <a:gd name="connsiteY5" fmla="*/ 0 h 6858000"/>
              <a:gd name="connsiteX0" fmla="*/ 5966258 w 6855283"/>
              <a:gd name="connsiteY0" fmla="*/ 0 h 6858000"/>
              <a:gd name="connsiteX1" fmla="*/ 6810948 w 6855283"/>
              <a:gd name="connsiteY1" fmla="*/ 0 h 6858000"/>
              <a:gd name="connsiteX2" fmla="*/ 6855283 w 6855283"/>
              <a:gd name="connsiteY2" fmla="*/ 1529274 h 6858000"/>
              <a:gd name="connsiteX3" fmla="*/ 2185000 w 6855283"/>
              <a:gd name="connsiteY3" fmla="*/ 6858000 h 6858000"/>
              <a:gd name="connsiteX4" fmla="*/ 0 w 6855283"/>
              <a:gd name="connsiteY4" fmla="*/ 6858000 h 6858000"/>
              <a:gd name="connsiteX5" fmla="*/ 5966258 w 6855283"/>
              <a:gd name="connsiteY5" fmla="*/ 0 h 6858000"/>
              <a:gd name="connsiteX0" fmla="*/ 5966258 w 6810948"/>
              <a:gd name="connsiteY0" fmla="*/ 0 h 6858000"/>
              <a:gd name="connsiteX1" fmla="*/ 6810948 w 6810948"/>
              <a:gd name="connsiteY1" fmla="*/ 0 h 6858000"/>
              <a:gd name="connsiteX2" fmla="*/ 6799865 w 6810948"/>
              <a:gd name="connsiteY2" fmla="*/ 1562525 h 6858000"/>
              <a:gd name="connsiteX3" fmla="*/ 2185000 w 6810948"/>
              <a:gd name="connsiteY3" fmla="*/ 6858000 h 6858000"/>
              <a:gd name="connsiteX4" fmla="*/ 0 w 6810948"/>
              <a:gd name="connsiteY4" fmla="*/ 6858000 h 6858000"/>
              <a:gd name="connsiteX5" fmla="*/ 5966258 w 6810948"/>
              <a:gd name="connsiteY5" fmla="*/ 0 h 6858000"/>
              <a:gd name="connsiteX0" fmla="*/ 5966258 w 6810948"/>
              <a:gd name="connsiteY0" fmla="*/ 0 h 6858000"/>
              <a:gd name="connsiteX1" fmla="*/ 6810948 w 6810948"/>
              <a:gd name="connsiteY1" fmla="*/ 0 h 6858000"/>
              <a:gd name="connsiteX2" fmla="*/ 6799865 w 6810948"/>
              <a:gd name="connsiteY2" fmla="*/ 1551442 h 6858000"/>
              <a:gd name="connsiteX3" fmla="*/ 2185000 w 6810948"/>
              <a:gd name="connsiteY3" fmla="*/ 6858000 h 6858000"/>
              <a:gd name="connsiteX4" fmla="*/ 0 w 6810948"/>
              <a:gd name="connsiteY4" fmla="*/ 6858000 h 6858000"/>
              <a:gd name="connsiteX5" fmla="*/ 5966258 w 6810948"/>
              <a:gd name="connsiteY5" fmla="*/ 0 h 6858000"/>
              <a:gd name="connsiteX0" fmla="*/ 5966258 w 6812757"/>
              <a:gd name="connsiteY0" fmla="*/ 0 h 6858000"/>
              <a:gd name="connsiteX1" fmla="*/ 6810948 w 6812757"/>
              <a:gd name="connsiteY1" fmla="*/ 0 h 6858000"/>
              <a:gd name="connsiteX2" fmla="*/ 6811779 w 6812757"/>
              <a:gd name="connsiteY2" fmla="*/ 1527614 h 6858000"/>
              <a:gd name="connsiteX3" fmla="*/ 2185000 w 6812757"/>
              <a:gd name="connsiteY3" fmla="*/ 6858000 h 6858000"/>
              <a:gd name="connsiteX4" fmla="*/ 0 w 6812757"/>
              <a:gd name="connsiteY4" fmla="*/ 6858000 h 6858000"/>
              <a:gd name="connsiteX5" fmla="*/ 5966258 w 6812757"/>
              <a:gd name="connsiteY5" fmla="*/ 0 h 6858000"/>
              <a:gd name="connsiteX0" fmla="*/ 5966258 w 6812757"/>
              <a:gd name="connsiteY0" fmla="*/ 0 h 6858000"/>
              <a:gd name="connsiteX1" fmla="*/ 6810948 w 6812757"/>
              <a:gd name="connsiteY1" fmla="*/ 0 h 6858000"/>
              <a:gd name="connsiteX2" fmla="*/ 6811779 w 6812757"/>
              <a:gd name="connsiteY2" fmla="*/ 1527614 h 6858000"/>
              <a:gd name="connsiteX3" fmla="*/ 2185000 w 6812757"/>
              <a:gd name="connsiteY3" fmla="*/ 6858000 h 6858000"/>
              <a:gd name="connsiteX4" fmla="*/ 0 w 6812757"/>
              <a:gd name="connsiteY4" fmla="*/ 6858000 h 6858000"/>
              <a:gd name="connsiteX5" fmla="*/ 5966258 w 681275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2757" h="6858000">
                <a:moveTo>
                  <a:pt x="5966258" y="0"/>
                </a:moveTo>
                <a:lnTo>
                  <a:pt x="6810948" y="0"/>
                </a:lnTo>
                <a:cubicBezTo>
                  <a:pt x="6807254" y="520842"/>
                  <a:pt x="6815473" y="1006772"/>
                  <a:pt x="6811779" y="1527614"/>
                </a:cubicBezTo>
                <a:lnTo>
                  <a:pt x="2185000" y="6858000"/>
                </a:lnTo>
                <a:lnTo>
                  <a:pt x="0" y="6858000"/>
                </a:lnTo>
                <a:lnTo>
                  <a:pt x="5966258" y="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5" name="Straight Connector 34">
            <a:extLst>
              <a:ext uri="{FF2B5EF4-FFF2-40B4-BE49-F238E27FC236}">
                <a16:creationId xmlns:a16="http://schemas.microsoft.com/office/drawing/2014/main" id="{50D86B0D-0E25-49AC-8123-2522E0A76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4EF381F-8DD4-91AD-C179-683CE3E73D1E}"/>
              </a:ext>
            </a:extLst>
          </p:cNvPr>
          <p:cNvPicPr>
            <a:picLocks noChangeAspect="1"/>
          </p:cNvPicPr>
          <p:nvPr/>
        </p:nvPicPr>
        <p:blipFill>
          <a:blip r:embed="rId3"/>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57910875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D19F-E42A-377F-3DEA-B75C3B14501D}"/>
              </a:ext>
            </a:extLst>
          </p:cNvPr>
          <p:cNvSpPr>
            <a:spLocks noGrp="1"/>
          </p:cNvSpPr>
          <p:nvPr>
            <p:ph type="title"/>
          </p:nvPr>
        </p:nvSpPr>
        <p:spPr>
          <a:xfrm>
            <a:off x="810407" y="935915"/>
            <a:ext cx="10238591" cy="2416713"/>
          </a:xfrm>
        </p:spPr>
        <p:txBody>
          <a:bodyPr>
            <a:noAutofit/>
          </a:bodyPr>
          <a:lstStyle/>
          <a:p>
            <a:pPr algn="just"/>
            <a:br>
              <a:rPr lang="en-US" sz="2800" dirty="0"/>
            </a:br>
            <a:r>
              <a:rPr lang="en-US" sz="2800" dirty="0"/>
              <a:t>The Society has identified three core places American institutions and the rule of law are undergoing some challenges:</a:t>
            </a:r>
          </a:p>
        </p:txBody>
      </p:sp>
      <p:sp>
        <p:nvSpPr>
          <p:cNvPr id="5" name="TextBox 4">
            <a:extLst>
              <a:ext uri="{FF2B5EF4-FFF2-40B4-BE49-F238E27FC236}">
                <a16:creationId xmlns:a16="http://schemas.microsoft.com/office/drawing/2014/main" id="{DEFB3335-BAFB-4308-2B08-9FC0480776A7}"/>
              </a:ext>
            </a:extLst>
          </p:cNvPr>
          <p:cNvSpPr txBox="1"/>
          <p:nvPr/>
        </p:nvSpPr>
        <p:spPr>
          <a:xfrm>
            <a:off x="3233707" y="718975"/>
            <a:ext cx="5491696" cy="1015663"/>
          </a:xfrm>
          <a:prstGeom prst="rect">
            <a:avLst/>
          </a:prstGeom>
          <a:noFill/>
        </p:spPr>
        <p:txBody>
          <a:bodyPr wrap="none" rtlCol="0">
            <a:spAutoFit/>
          </a:bodyPr>
          <a:lstStyle/>
          <a:p>
            <a:r>
              <a:rPr lang="en-US" sz="3000" b="1" cap="small" dirty="0"/>
              <a:t>Priority Areas for 2024-2025</a:t>
            </a:r>
          </a:p>
          <a:p>
            <a:pPr algn="ctr"/>
            <a:r>
              <a:rPr lang="en-US" sz="3000" b="1" cap="small" dirty="0"/>
              <a:t>____________</a:t>
            </a:r>
          </a:p>
        </p:txBody>
      </p:sp>
      <p:sp>
        <p:nvSpPr>
          <p:cNvPr id="6" name="TextBox 5">
            <a:extLst>
              <a:ext uri="{FF2B5EF4-FFF2-40B4-BE49-F238E27FC236}">
                <a16:creationId xmlns:a16="http://schemas.microsoft.com/office/drawing/2014/main" id="{12657B05-A551-0EF4-722C-FF1BA68C3369}"/>
              </a:ext>
            </a:extLst>
          </p:cNvPr>
          <p:cNvSpPr txBox="1"/>
          <p:nvPr/>
        </p:nvSpPr>
        <p:spPr>
          <a:xfrm>
            <a:off x="1957892" y="2926080"/>
            <a:ext cx="184731" cy="369332"/>
          </a:xfrm>
          <a:prstGeom prst="rect">
            <a:avLst/>
          </a:prstGeom>
          <a:noFill/>
        </p:spPr>
        <p:txBody>
          <a:bodyPr wrap="none" rtlCol="0">
            <a:spAutoFit/>
          </a:bodyPr>
          <a:lstStyle/>
          <a:p>
            <a:endParaRPr lang="en-US" dirty="0"/>
          </a:p>
        </p:txBody>
      </p:sp>
      <p:graphicFrame>
        <p:nvGraphicFramePr>
          <p:cNvPr id="10" name="Content Placeholder 2">
            <a:extLst>
              <a:ext uri="{FF2B5EF4-FFF2-40B4-BE49-F238E27FC236}">
                <a16:creationId xmlns:a16="http://schemas.microsoft.com/office/drawing/2014/main" id="{89B6AA49-0436-A728-375A-9E37098E33C2}"/>
              </a:ext>
            </a:extLst>
          </p:cNvPr>
          <p:cNvGraphicFramePr>
            <a:graphicFrameLocks noGrp="1"/>
          </p:cNvGraphicFramePr>
          <p:nvPr>
            <p:ph idx="1"/>
            <p:extLst>
              <p:ext uri="{D42A27DB-BD31-4B8C-83A1-F6EECF244321}">
                <p14:modId xmlns:p14="http://schemas.microsoft.com/office/powerpoint/2010/main" val="795992370"/>
              </p:ext>
            </p:extLst>
          </p:nvPr>
        </p:nvGraphicFramePr>
        <p:xfrm>
          <a:off x="1142998" y="2750493"/>
          <a:ext cx="9906000" cy="3567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63891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1000"/>
                                        <p:tgtEl>
                                          <p:spTgt spid="2"/>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10">
                                            <p:graphicEl>
                                              <a:dgm id="{E21F9C08-2205-4F96-B0C9-532C4BEB8B36}"/>
                                            </p:graphicEl>
                                          </p:spTgt>
                                        </p:tgtEl>
                                        <p:attrNameLst>
                                          <p:attrName>style.visibility</p:attrName>
                                        </p:attrNameLst>
                                      </p:cBhvr>
                                      <p:to>
                                        <p:strVal val="visible"/>
                                      </p:to>
                                    </p:set>
                                    <p:animEffect transition="in" filter="dissolve">
                                      <p:cBhvr>
                                        <p:cTn id="15" dur="2000"/>
                                        <p:tgtEl>
                                          <p:spTgt spid="10">
                                            <p:graphicEl>
                                              <a:dgm id="{E21F9C08-2205-4F96-B0C9-532C4BEB8B36}"/>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graphicEl>
                                              <a:dgm id="{C5F52C95-7326-42E5-B78C-718C85A463EB}"/>
                                            </p:graphicEl>
                                          </p:spTgt>
                                        </p:tgtEl>
                                        <p:attrNameLst>
                                          <p:attrName>style.visibility</p:attrName>
                                        </p:attrNameLst>
                                      </p:cBhvr>
                                      <p:to>
                                        <p:strVal val="visible"/>
                                      </p:to>
                                    </p:set>
                                    <p:animEffect transition="in" filter="dissolve">
                                      <p:cBhvr>
                                        <p:cTn id="18" dur="2000"/>
                                        <p:tgtEl>
                                          <p:spTgt spid="10">
                                            <p:graphicEl>
                                              <a:dgm id="{C5F52C95-7326-42E5-B78C-718C85A463EB}"/>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graphicEl>
                                              <a:dgm id="{F460DFAC-532B-4B01-81F4-8DCE87D9C26E}"/>
                                            </p:graphicEl>
                                          </p:spTgt>
                                        </p:tgtEl>
                                        <p:attrNameLst>
                                          <p:attrName>style.visibility</p:attrName>
                                        </p:attrNameLst>
                                      </p:cBhvr>
                                      <p:to>
                                        <p:strVal val="visible"/>
                                      </p:to>
                                    </p:set>
                                    <p:animEffect transition="in" filter="dissolve">
                                      <p:cBhvr>
                                        <p:cTn id="21" dur="2000"/>
                                        <p:tgtEl>
                                          <p:spTgt spid="10">
                                            <p:graphicEl>
                                              <a:dgm id="{F460DFAC-532B-4B01-81F4-8DCE87D9C26E}"/>
                                            </p:graphicEl>
                                          </p:spTgt>
                                        </p:tgtEl>
                                      </p:cBhvr>
                                    </p:animEffect>
                                  </p:childTnLst>
                                </p:cTn>
                              </p:par>
                            </p:childTnLst>
                          </p:cTn>
                        </p:par>
                        <p:par>
                          <p:cTn id="22" fill="hold">
                            <p:stCondLst>
                              <p:cond delay="3500"/>
                            </p:stCondLst>
                            <p:childTnLst>
                              <p:par>
                                <p:cTn id="23" presetID="9" presetClass="entr" presetSubtype="0" fill="hold" grpId="0" nodeType="afterEffect">
                                  <p:stCondLst>
                                    <p:cond delay="0"/>
                                  </p:stCondLst>
                                  <p:childTnLst>
                                    <p:set>
                                      <p:cBhvr>
                                        <p:cTn id="24" dur="1" fill="hold">
                                          <p:stCondLst>
                                            <p:cond delay="0"/>
                                          </p:stCondLst>
                                        </p:cTn>
                                        <p:tgtEl>
                                          <p:spTgt spid="10">
                                            <p:graphicEl>
                                              <a:dgm id="{745D18FD-ADF9-43C7-9E7B-DA25F12E36CD}"/>
                                            </p:graphicEl>
                                          </p:spTgt>
                                        </p:tgtEl>
                                        <p:attrNameLst>
                                          <p:attrName>style.visibility</p:attrName>
                                        </p:attrNameLst>
                                      </p:cBhvr>
                                      <p:to>
                                        <p:strVal val="visible"/>
                                      </p:to>
                                    </p:set>
                                    <p:animEffect transition="in" filter="dissolve">
                                      <p:cBhvr>
                                        <p:cTn id="25" dur="2000"/>
                                        <p:tgtEl>
                                          <p:spTgt spid="10">
                                            <p:graphicEl>
                                              <a:dgm id="{745D18FD-ADF9-43C7-9E7B-DA25F12E36CD}"/>
                                            </p:graphic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graphicEl>
                                              <a:dgm id="{B085AFB4-CE63-4E8D-BAC3-D5578B2762E9}"/>
                                            </p:graphicEl>
                                          </p:spTgt>
                                        </p:tgtEl>
                                        <p:attrNameLst>
                                          <p:attrName>style.visibility</p:attrName>
                                        </p:attrNameLst>
                                      </p:cBhvr>
                                      <p:to>
                                        <p:strVal val="visible"/>
                                      </p:to>
                                    </p:set>
                                    <p:animEffect transition="in" filter="dissolve">
                                      <p:cBhvr>
                                        <p:cTn id="28" dur="2000"/>
                                        <p:tgtEl>
                                          <p:spTgt spid="10">
                                            <p:graphicEl>
                                              <a:dgm id="{B085AFB4-CE63-4E8D-BAC3-D5578B2762E9}"/>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graphicEl>
                                              <a:dgm id="{3E6A192D-1CEC-4E6A-B888-D53CA6F9577B}"/>
                                            </p:graphicEl>
                                          </p:spTgt>
                                        </p:tgtEl>
                                        <p:attrNameLst>
                                          <p:attrName>style.visibility</p:attrName>
                                        </p:attrNameLst>
                                      </p:cBhvr>
                                      <p:to>
                                        <p:strVal val="visible"/>
                                      </p:to>
                                    </p:set>
                                    <p:animEffect transition="in" filter="dissolve">
                                      <p:cBhvr>
                                        <p:cTn id="31" dur="2000"/>
                                        <p:tgtEl>
                                          <p:spTgt spid="10">
                                            <p:graphicEl>
                                              <a:dgm id="{3E6A192D-1CEC-4E6A-B888-D53CA6F9577B}"/>
                                            </p:graphicEl>
                                          </p:spTgt>
                                        </p:tgtEl>
                                      </p:cBhvr>
                                    </p:animEffect>
                                  </p:childTnLst>
                                </p:cTn>
                              </p:par>
                            </p:childTnLst>
                          </p:cTn>
                        </p:par>
                        <p:par>
                          <p:cTn id="32" fill="hold">
                            <p:stCondLst>
                              <p:cond delay="5500"/>
                            </p:stCondLst>
                            <p:childTnLst>
                              <p:par>
                                <p:cTn id="33" presetID="9" presetClass="entr" presetSubtype="0" fill="hold" grpId="0" nodeType="afterEffect">
                                  <p:stCondLst>
                                    <p:cond delay="0"/>
                                  </p:stCondLst>
                                  <p:childTnLst>
                                    <p:set>
                                      <p:cBhvr>
                                        <p:cTn id="34" dur="1" fill="hold">
                                          <p:stCondLst>
                                            <p:cond delay="0"/>
                                          </p:stCondLst>
                                        </p:cTn>
                                        <p:tgtEl>
                                          <p:spTgt spid="10">
                                            <p:graphicEl>
                                              <a:dgm id="{37FE4C56-BD33-4DAC-9ADA-BD69EF14A44C}"/>
                                            </p:graphicEl>
                                          </p:spTgt>
                                        </p:tgtEl>
                                        <p:attrNameLst>
                                          <p:attrName>style.visibility</p:attrName>
                                        </p:attrNameLst>
                                      </p:cBhvr>
                                      <p:to>
                                        <p:strVal val="visible"/>
                                      </p:to>
                                    </p:set>
                                    <p:animEffect transition="in" filter="dissolve">
                                      <p:cBhvr>
                                        <p:cTn id="35" dur="2000"/>
                                        <p:tgtEl>
                                          <p:spTgt spid="10">
                                            <p:graphicEl>
                                              <a:dgm id="{37FE4C56-BD33-4DAC-9ADA-BD69EF14A44C}"/>
                                            </p:graphic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0">
                                            <p:graphicEl>
                                              <a:dgm id="{5946909F-EF08-4370-9A42-5672D87355DC}"/>
                                            </p:graphicEl>
                                          </p:spTgt>
                                        </p:tgtEl>
                                        <p:attrNameLst>
                                          <p:attrName>style.visibility</p:attrName>
                                        </p:attrNameLst>
                                      </p:cBhvr>
                                      <p:to>
                                        <p:strVal val="visible"/>
                                      </p:to>
                                    </p:set>
                                    <p:animEffect transition="in" filter="dissolve">
                                      <p:cBhvr>
                                        <p:cTn id="38" dur="2000"/>
                                        <p:tgtEl>
                                          <p:spTgt spid="10">
                                            <p:graphicEl>
                                              <a:dgm id="{5946909F-EF08-4370-9A42-5672D87355DC}"/>
                                            </p:graphic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0">
                                            <p:graphicEl>
                                              <a:dgm id="{1EC73E6F-0093-48C9-9668-9D035F9B7F97}"/>
                                            </p:graphicEl>
                                          </p:spTgt>
                                        </p:tgtEl>
                                        <p:attrNameLst>
                                          <p:attrName>style.visibility</p:attrName>
                                        </p:attrNameLst>
                                      </p:cBhvr>
                                      <p:to>
                                        <p:strVal val="visible"/>
                                      </p:to>
                                    </p:set>
                                    <p:animEffect transition="in" filter="dissolve">
                                      <p:cBhvr>
                                        <p:cTn id="41" dur="2000"/>
                                        <p:tgtEl>
                                          <p:spTgt spid="10">
                                            <p:graphicEl>
                                              <a:dgm id="{1EC73E6F-0093-48C9-9668-9D035F9B7F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F174-59E4-C4B9-C5E9-468C4994B246}"/>
              </a:ext>
            </a:extLst>
          </p:cNvPr>
          <p:cNvSpPr>
            <a:spLocks noGrp="1"/>
          </p:cNvSpPr>
          <p:nvPr>
            <p:ph type="title"/>
          </p:nvPr>
        </p:nvSpPr>
        <p:spPr>
          <a:xfrm>
            <a:off x="1142999" y="278407"/>
            <a:ext cx="9905999" cy="1360898"/>
          </a:xfrm>
        </p:spPr>
        <p:txBody>
          <a:bodyPr/>
          <a:lstStyle/>
          <a:p>
            <a:pPr algn="ctr"/>
            <a:r>
              <a:rPr lang="en-US" cap="small" dirty="0"/>
              <a:t>DEI and the Aftermath of </a:t>
            </a:r>
            <a:br>
              <a:rPr lang="en-US" dirty="0"/>
            </a:br>
            <a:r>
              <a:rPr lang="en-US" i="1" dirty="0"/>
              <a:t>Students for Fair Admissions v. Harvard</a:t>
            </a:r>
            <a:endParaRPr lang="en-US" dirty="0"/>
          </a:p>
        </p:txBody>
      </p:sp>
      <p:sp>
        <p:nvSpPr>
          <p:cNvPr id="3" name="Content Placeholder 2">
            <a:extLst>
              <a:ext uri="{FF2B5EF4-FFF2-40B4-BE49-F238E27FC236}">
                <a16:creationId xmlns:a16="http://schemas.microsoft.com/office/drawing/2014/main" id="{FE87764D-AC75-6C07-21AA-12F756A8E971}"/>
              </a:ext>
            </a:extLst>
          </p:cNvPr>
          <p:cNvSpPr>
            <a:spLocks noGrp="1"/>
          </p:cNvSpPr>
          <p:nvPr>
            <p:ph idx="1"/>
          </p:nvPr>
        </p:nvSpPr>
        <p:spPr>
          <a:xfrm>
            <a:off x="1143000" y="1830878"/>
            <a:ext cx="9905999" cy="1842764"/>
          </a:xfrm>
        </p:spPr>
        <p:txBody>
          <a:bodyPr>
            <a:normAutofit/>
          </a:bodyPr>
          <a:lstStyle/>
          <a:p>
            <a:r>
              <a:rPr lang="en-US" dirty="0"/>
              <a:t>The Supreme Court’s 2023 decision in </a:t>
            </a:r>
            <a:r>
              <a:rPr lang="en-US" i="1" dirty="0"/>
              <a:t>Students for Fair Admissions v. Harvard </a:t>
            </a:r>
            <a:r>
              <a:rPr lang="en-US" dirty="0"/>
              <a:t> made it clear that the institutions that shape our future leaders—selective colleges and universities—run afoul of U.S. Constitution when they to socially engineer our society using racial preferences. </a:t>
            </a:r>
          </a:p>
        </p:txBody>
      </p:sp>
      <p:pic>
        <p:nvPicPr>
          <p:cNvPr id="5" name="Picture 4">
            <a:extLst>
              <a:ext uri="{FF2B5EF4-FFF2-40B4-BE49-F238E27FC236}">
                <a16:creationId xmlns:a16="http://schemas.microsoft.com/office/drawing/2014/main" id="{103F3106-829B-BC4C-7FA5-20658C6B9483}"/>
              </a:ext>
            </a:extLst>
          </p:cNvPr>
          <p:cNvPicPr>
            <a:picLocks noChangeAspect="1"/>
          </p:cNvPicPr>
          <p:nvPr/>
        </p:nvPicPr>
        <p:blipFill>
          <a:blip r:embed="rId2"/>
          <a:stretch>
            <a:fillRect/>
          </a:stretch>
        </p:blipFill>
        <p:spPr>
          <a:xfrm>
            <a:off x="8970944" y="5823284"/>
            <a:ext cx="3221055" cy="1034706"/>
          </a:xfrm>
          <a:prstGeom prst="rect">
            <a:avLst/>
          </a:prstGeom>
        </p:spPr>
      </p:pic>
      <p:sp>
        <p:nvSpPr>
          <p:cNvPr id="6" name="TextBox 5">
            <a:extLst>
              <a:ext uri="{FF2B5EF4-FFF2-40B4-BE49-F238E27FC236}">
                <a16:creationId xmlns:a16="http://schemas.microsoft.com/office/drawing/2014/main" id="{7BD39C98-DED0-A0D0-4716-002C00F8E00F}"/>
              </a:ext>
            </a:extLst>
          </p:cNvPr>
          <p:cNvSpPr txBox="1"/>
          <p:nvPr/>
        </p:nvSpPr>
        <p:spPr>
          <a:xfrm>
            <a:off x="1142998" y="3511272"/>
            <a:ext cx="9625264"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Underpinning the decision is the Court’s rejection of the idea that people should be treated differently on the basis of their identity. </a:t>
            </a:r>
          </a:p>
        </p:txBody>
      </p:sp>
      <p:sp>
        <p:nvSpPr>
          <p:cNvPr id="8" name="TextBox 7">
            <a:extLst>
              <a:ext uri="{FF2B5EF4-FFF2-40B4-BE49-F238E27FC236}">
                <a16:creationId xmlns:a16="http://schemas.microsoft.com/office/drawing/2014/main" id="{8760B1F6-1372-159D-BF96-A9B49F9CF352}"/>
              </a:ext>
            </a:extLst>
          </p:cNvPr>
          <p:cNvSpPr txBox="1"/>
          <p:nvPr/>
        </p:nvSpPr>
        <p:spPr>
          <a:xfrm>
            <a:off x="1142998" y="4276388"/>
            <a:ext cx="10118560" cy="1323439"/>
          </a:xfrm>
          <a:prstGeom prst="rect">
            <a:avLst/>
          </a:prstGeom>
          <a:noFill/>
        </p:spPr>
        <p:txBody>
          <a:bodyPr wrap="square">
            <a:spAutoFit/>
          </a:bodyPr>
          <a:lstStyle/>
          <a:p>
            <a:pPr marL="285750" indent="-285750" algn="just">
              <a:buFont typeface="Arial" panose="020B0604020202020204" pitchFamily="34" charset="0"/>
              <a:buChar char="•"/>
            </a:pPr>
            <a:r>
              <a:rPr lang="en-US" sz="2000" dirty="0"/>
              <a:t>Higher education is not the only area that has been affected by diversity, equity, and inclusion ideology and bureaucracy. Various identity-based preferences have become very widespread in business, government, and the arts, K-12 education, and many other key institutions. </a:t>
            </a:r>
          </a:p>
        </p:txBody>
      </p:sp>
    </p:spTree>
    <p:extLst>
      <p:ext uri="{BB962C8B-B14F-4D97-AF65-F5344CB8AC3E}">
        <p14:creationId xmlns:p14="http://schemas.microsoft.com/office/powerpoint/2010/main" val="8663698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F174-59E4-C4B9-C5E9-468C4994B246}"/>
              </a:ext>
            </a:extLst>
          </p:cNvPr>
          <p:cNvSpPr>
            <a:spLocks noGrp="1"/>
          </p:cNvSpPr>
          <p:nvPr>
            <p:ph type="title"/>
          </p:nvPr>
        </p:nvSpPr>
        <p:spPr>
          <a:xfrm>
            <a:off x="1142999" y="278407"/>
            <a:ext cx="9905999" cy="1360898"/>
          </a:xfrm>
        </p:spPr>
        <p:txBody>
          <a:bodyPr/>
          <a:lstStyle/>
          <a:p>
            <a:pPr algn="ctr"/>
            <a:r>
              <a:rPr lang="en-US" cap="small" dirty="0"/>
              <a:t>The Integrity, Legitimacy, and Centrality of the Courts</a:t>
            </a:r>
            <a:endParaRPr lang="en-US" dirty="0"/>
          </a:p>
        </p:txBody>
      </p:sp>
      <p:sp>
        <p:nvSpPr>
          <p:cNvPr id="3" name="Content Placeholder 2">
            <a:extLst>
              <a:ext uri="{FF2B5EF4-FFF2-40B4-BE49-F238E27FC236}">
                <a16:creationId xmlns:a16="http://schemas.microsoft.com/office/drawing/2014/main" id="{FE87764D-AC75-6C07-21AA-12F756A8E971}"/>
              </a:ext>
            </a:extLst>
          </p:cNvPr>
          <p:cNvSpPr>
            <a:spLocks noGrp="1"/>
          </p:cNvSpPr>
          <p:nvPr>
            <p:ph idx="1"/>
          </p:nvPr>
        </p:nvSpPr>
        <p:spPr>
          <a:xfrm>
            <a:off x="456258" y="1670528"/>
            <a:ext cx="11279480" cy="1602062"/>
          </a:xfrm>
        </p:spPr>
        <p:txBody>
          <a:bodyPr>
            <a:noAutofit/>
          </a:bodyPr>
          <a:lstStyle/>
          <a:p>
            <a:pPr algn="just"/>
            <a:r>
              <a:rPr lang="en-US" sz="2400" dirty="0"/>
              <a:t>Given the ongoing attacks on the Supreme Court and the judiciary more broadly,  we want to present a more accurate picture of the third branch’s role in our constitutional system than what is commonly portrayed in the media.\</a:t>
            </a:r>
          </a:p>
        </p:txBody>
      </p:sp>
      <p:pic>
        <p:nvPicPr>
          <p:cNvPr id="4" name="Picture 3">
            <a:extLst>
              <a:ext uri="{FF2B5EF4-FFF2-40B4-BE49-F238E27FC236}">
                <a16:creationId xmlns:a16="http://schemas.microsoft.com/office/drawing/2014/main" id="{C960467D-C651-384A-8AFB-45F7059C32FC}"/>
              </a:ext>
            </a:extLst>
          </p:cNvPr>
          <p:cNvPicPr>
            <a:picLocks noChangeAspect="1"/>
          </p:cNvPicPr>
          <p:nvPr/>
        </p:nvPicPr>
        <p:blipFill>
          <a:blip r:embed="rId2"/>
          <a:stretch>
            <a:fillRect/>
          </a:stretch>
        </p:blipFill>
        <p:spPr>
          <a:xfrm>
            <a:off x="8970944" y="5823284"/>
            <a:ext cx="3221055" cy="1034706"/>
          </a:xfrm>
          <a:prstGeom prst="rect">
            <a:avLst/>
          </a:prstGeom>
        </p:spPr>
      </p:pic>
      <p:sp>
        <p:nvSpPr>
          <p:cNvPr id="5" name="TextBox 4">
            <a:extLst>
              <a:ext uri="{FF2B5EF4-FFF2-40B4-BE49-F238E27FC236}">
                <a16:creationId xmlns:a16="http://schemas.microsoft.com/office/drawing/2014/main" id="{15C938A4-D169-AF8C-F99E-6014B7BD7619}"/>
              </a:ext>
            </a:extLst>
          </p:cNvPr>
          <p:cNvSpPr txBox="1"/>
          <p:nvPr/>
        </p:nvSpPr>
        <p:spPr>
          <a:xfrm rot="10800000" flipV="1">
            <a:off x="320837" y="3288633"/>
            <a:ext cx="11414901" cy="2215991"/>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For this and other reasons, we aim to host diverse voices—left, right, and center—to distinguish between critiques of and attacks on the judiciary, to examine the </a:t>
            </a:r>
            <a:r>
              <a:rPr lang="en-US" sz="2400" b="1" dirty="0"/>
              <a:t>dangers of threats and slander</a:t>
            </a:r>
            <a:r>
              <a:rPr lang="en-US" sz="2400" dirty="0"/>
              <a:t>, and to highlight the role of the Supreme Court as an institution that applies legal reasoning, not one that conducts politics by other means.</a:t>
            </a:r>
          </a:p>
          <a:p>
            <a:pPr algn="just"/>
            <a:endParaRPr lang="en-US" dirty="0"/>
          </a:p>
        </p:txBody>
      </p:sp>
    </p:spTree>
    <p:extLst>
      <p:ext uri="{BB962C8B-B14F-4D97-AF65-F5344CB8AC3E}">
        <p14:creationId xmlns:p14="http://schemas.microsoft.com/office/powerpoint/2010/main" val="1904752137"/>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humer.mp4">
            <a:hlinkClick r:id="" action="ppaction://media"/>
            <a:hlinkHover r:id="" action="ppaction://ole?verb=0"/>
            <a:extLst>
              <a:ext uri="{FF2B5EF4-FFF2-40B4-BE49-F238E27FC236}">
                <a16:creationId xmlns:a16="http://schemas.microsoft.com/office/drawing/2014/main" id="{1A4BC8F0-ACCC-2A38-C7C1-0B39E66FE7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9711" y="244549"/>
            <a:ext cx="9440170" cy="5310096"/>
          </a:xfrm>
          <a:prstGeom prst="rect">
            <a:avLst/>
          </a:prstGeom>
        </p:spPr>
      </p:pic>
      <p:sp>
        <p:nvSpPr>
          <p:cNvPr id="3" name="TextBox 2">
            <a:extLst>
              <a:ext uri="{FF2B5EF4-FFF2-40B4-BE49-F238E27FC236}">
                <a16:creationId xmlns:a16="http://schemas.microsoft.com/office/drawing/2014/main" id="{7B0391D7-2DAA-402E-EB29-16A42F5CF665}"/>
              </a:ext>
            </a:extLst>
          </p:cNvPr>
          <p:cNvSpPr txBox="1"/>
          <p:nvPr/>
        </p:nvSpPr>
        <p:spPr>
          <a:xfrm>
            <a:off x="4146331" y="6022428"/>
            <a:ext cx="4543616" cy="369332"/>
          </a:xfrm>
          <a:prstGeom prst="rect">
            <a:avLst/>
          </a:prstGeom>
          <a:noFill/>
        </p:spPr>
        <p:txBody>
          <a:bodyPr wrap="none" rtlCol="0">
            <a:spAutoFit/>
          </a:bodyPr>
          <a:lstStyle/>
          <a:p>
            <a:r>
              <a:rPr lang="en-US" sz="1800" b="1" dirty="0"/>
              <a:t>…dangers of threats and slander…</a:t>
            </a:r>
            <a:endParaRPr lang="en-US" dirty="0"/>
          </a:p>
        </p:txBody>
      </p:sp>
    </p:spTree>
    <p:extLst>
      <p:ext uri="{BB962C8B-B14F-4D97-AF65-F5344CB8AC3E}">
        <p14:creationId xmlns:p14="http://schemas.microsoft.com/office/powerpoint/2010/main" val="46119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2"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0" fill="hold" display="0">
                  <p:stCondLst>
                    <p:cond delay="indefinite"/>
                  </p:stCondLst>
                </p:cTn>
                <p:tgtEl>
                  <p:spTgt spid="2"/>
                </p:tgtEl>
              </p:cMediaNode>
            </p:vide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F174-59E4-C4B9-C5E9-468C4994B246}"/>
              </a:ext>
            </a:extLst>
          </p:cNvPr>
          <p:cNvSpPr>
            <a:spLocks noGrp="1"/>
          </p:cNvSpPr>
          <p:nvPr>
            <p:ph type="title"/>
          </p:nvPr>
        </p:nvSpPr>
        <p:spPr>
          <a:xfrm>
            <a:off x="1142999" y="278407"/>
            <a:ext cx="9905999" cy="1360898"/>
          </a:xfrm>
        </p:spPr>
        <p:txBody>
          <a:bodyPr>
            <a:normAutofit/>
          </a:bodyPr>
          <a:lstStyle/>
          <a:p>
            <a:pPr algn="ctr"/>
            <a:r>
              <a:rPr lang="en-US" cap="small" dirty="0"/>
              <a:t>The Constitution is GOOD</a:t>
            </a:r>
            <a:endParaRPr lang="en-US" dirty="0"/>
          </a:p>
        </p:txBody>
      </p:sp>
      <p:sp>
        <p:nvSpPr>
          <p:cNvPr id="3" name="Content Placeholder 2">
            <a:extLst>
              <a:ext uri="{FF2B5EF4-FFF2-40B4-BE49-F238E27FC236}">
                <a16:creationId xmlns:a16="http://schemas.microsoft.com/office/drawing/2014/main" id="{FE87764D-AC75-6C07-21AA-12F756A8E971}"/>
              </a:ext>
            </a:extLst>
          </p:cNvPr>
          <p:cNvSpPr>
            <a:spLocks noGrp="1"/>
          </p:cNvSpPr>
          <p:nvPr>
            <p:ph idx="1"/>
          </p:nvPr>
        </p:nvSpPr>
        <p:spPr>
          <a:xfrm>
            <a:off x="1143000" y="1830877"/>
            <a:ext cx="9905999" cy="4068267"/>
          </a:xfrm>
        </p:spPr>
        <p:txBody>
          <a:bodyPr>
            <a:noAutofit/>
          </a:bodyPr>
          <a:lstStyle/>
          <a:p>
            <a:pPr algn="just"/>
            <a:r>
              <a:rPr lang="en-US" sz="2500" dirty="0"/>
              <a:t>Many of our most influential institutions and intellectuals challenge the goodness of the Constitution, arguing or assuming that is is inherently bad.</a:t>
            </a:r>
          </a:p>
          <a:p>
            <a:pPr algn="just"/>
            <a:r>
              <a:rPr lang="en-US" sz="2500" dirty="0"/>
              <a:t>Our Constitution is also criticized widely because of decisions by the Supreme Court in recent years.</a:t>
            </a:r>
          </a:p>
          <a:p>
            <a:pPr algn="just"/>
            <a:r>
              <a:rPr lang="en-US" sz="2500" dirty="0"/>
              <a:t>We now need to make a special effort to highlight the history, significance and lasting impact of the United States Constitution and the success of this uniquely American form of government.</a:t>
            </a:r>
          </a:p>
        </p:txBody>
      </p:sp>
      <p:pic>
        <p:nvPicPr>
          <p:cNvPr id="4" name="Picture 3">
            <a:extLst>
              <a:ext uri="{FF2B5EF4-FFF2-40B4-BE49-F238E27FC236}">
                <a16:creationId xmlns:a16="http://schemas.microsoft.com/office/drawing/2014/main" id="{4BA7AE8D-70FF-277A-9669-4930CEC3D470}"/>
              </a:ext>
            </a:extLst>
          </p:cNvPr>
          <p:cNvPicPr>
            <a:picLocks noChangeAspect="1"/>
          </p:cNvPicPr>
          <p:nvPr/>
        </p:nvPicPr>
        <p:blipFill>
          <a:blip r:embed="rId2"/>
          <a:stretch>
            <a:fillRect/>
          </a:stretch>
        </p:blipFill>
        <p:spPr>
          <a:xfrm>
            <a:off x="8970944" y="5823284"/>
            <a:ext cx="3221055" cy="1034706"/>
          </a:xfrm>
          <a:prstGeom prst="rect">
            <a:avLst/>
          </a:prstGeom>
        </p:spPr>
      </p:pic>
    </p:spTree>
    <p:extLst>
      <p:ext uri="{BB962C8B-B14F-4D97-AF65-F5344CB8AC3E}">
        <p14:creationId xmlns:p14="http://schemas.microsoft.com/office/powerpoint/2010/main" val="370442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500"/>
                            </p:stCondLst>
                            <p:childTnLst>
                              <p:par>
                                <p:cTn id="17" presetID="10" presetClass="entr" presetSubtype="0"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5447</TotalTime>
  <Words>1571</Words>
  <Application>Microsoft Macintosh PowerPoint</Application>
  <PresentationFormat>Widescreen</PresentationFormat>
  <Paragraphs>117</Paragraphs>
  <Slides>30</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Arial</vt:lpstr>
      <vt:lpstr>Arial Rounded MT Bold</vt:lpstr>
      <vt:lpstr>Walbaum Display</vt:lpstr>
      <vt:lpstr>RegattaVTI</vt:lpstr>
      <vt:lpstr>The Federalist Society</vt:lpstr>
      <vt:lpstr>PowerPoint Presentation</vt:lpstr>
      <vt:lpstr>PowerPoint Presentation</vt:lpstr>
      <vt:lpstr>Why Should You Join the Federalist Society?</vt:lpstr>
      <vt:lpstr> The Society has identified three core places American institutions and the rule of law are undergoing some challenges:</vt:lpstr>
      <vt:lpstr>DEI and the Aftermath of  Students for Fair Admissions v. Harvard</vt:lpstr>
      <vt:lpstr>The Integrity, Legitimacy, and Centrality of the Courts</vt:lpstr>
      <vt:lpstr>PowerPoint Presentation</vt:lpstr>
      <vt:lpstr>The Constitution is GOOD</vt:lpstr>
      <vt:lpstr>Potential Topics for Debate/Discussion  2024-2025</vt:lpstr>
      <vt:lpstr>Potential Topics for Debate/Discussion  2024-2025</vt:lpstr>
      <vt:lpstr>Potential Topics for Debate/Discussion  2024-2025</vt:lpstr>
      <vt:lpstr>Potential Topics for Debate/Discussion  2024-2025</vt:lpstr>
      <vt:lpstr>Potential Topics for Debate/Discussion  2024-2025</vt:lpstr>
      <vt:lpstr>Potential Topics for Debate/Discussion  2024-2025</vt:lpstr>
      <vt:lpstr>Potential Topics for Debate/Discussion 2024-2025</vt:lpstr>
      <vt:lpstr>Potential Topics for Debate/Discussion  2024-2025</vt:lpstr>
      <vt:lpstr>Simmons law school chapter</vt:lpstr>
      <vt:lpstr>Simmons law school chapter: Logo Design Contest</vt:lpstr>
      <vt:lpstr>PowerPoint Presentation</vt:lpstr>
      <vt:lpstr>PowerPoint Presentation</vt:lpstr>
      <vt:lpstr>PowerPoint Presentation</vt:lpstr>
      <vt:lpstr>PowerPoint Presentation</vt:lpstr>
      <vt:lpstr>A Preview of the Federalist Society &amp;  the Fall Semester</vt:lpstr>
      <vt:lpstr>Class Representatives/Liaisons </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Kevin Zielinski</dc:creator>
  <cp:lastModifiedBy>Kevin Zielinski</cp:lastModifiedBy>
  <cp:revision>7</cp:revision>
  <dcterms:created xsi:type="dcterms:W3CDTF">2024-09-01T15:04:45Z</dcterms:created>
  <dcterms:modified xsi:type="dcterms:W3CDTF">2024-11-06T17:45:15Z</dcterms:modified>
</cp:coreProperties>
</file>