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63" r:id="rId2"/>
    <p:sldId id="279" r:id="rId3"/>
    <p:sldId id="256" r:id="rId4"/>
    <p:sldId id="257" r:id="rId5"/>
    <p:sldId id="267" r:id="rId6"/>
    <p:sldId id="260" r:id="rId7"/>
    <p:sldId id="264" r:id="rId8"/>
    <p:sldId id="259" r:id="rId9"/>
    <p:sldId id="270" r:id="rId10"/>
    <p:sldId id="269" r:id="rId11"/>
    <p:sldId id="258" r:id="rId12"/>
    <p:sldId id="265" r:id="rId13"/>
    <p:sldId id="268" r:id="rId14"/>
    <p:sldId id="271" r:id="rId15"/>
    <p:sldId id="273" r:id="rId16"/>
    <p:sldId id="266" r:id="rId17"/>
    <p:sldId id="272" r:id="rId18"/>
    <p:sldId id="275" r:id="rId19"/>
    <p:sldId id="274" r:id="rId20"/>
    <p:sldId id="261" r:id="rId21"/>
    <p:sldId id="276" r:id="rId22"/>
    <p:sldId id="262" r:id="rId23"/>
    <p:sldId id="277" r:id="rId24"/>
    <p:sldId id="27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B"/>
    <a:srgbClr val="86C98A"/>
    <a:srgbClr val="006237"/>
    <a:srgbClr val="004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8"/>
  </p:normalViewPr>
  <p:slideViewPr>
    <p:cSldViewPr snapToGrid="0" snapToObjects="1">
      <p:cViewPr varScale="1">
        <p:scale>
          <a:sx n="79" d="100"/>
          <a:sy n="79" d="100"/>
        </p:scale>
        <p:origin x="96"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4FD1F-0A1D-4BA8-851C-DB588C528082}" type="datetimeFigureOut">
              <a:rPr lang="en-US" smtClean="0"/>
              <a:t>9/9/2020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D05BF-20B1-4245-876D-4E2478DE5640}" type="slidenum">
              <a:rPr lang="en-US" smtClean="0"/>
              <a:t>‹#›</a:t>
            </a:fld>
            <a:endParaRPr lang="en-US"/>
          </a:p>
        </p:txBody>
      </p:sp>
    </p:spTree>
    <p:extLst>
      <p:ext uri="{BB962C8B-B14F-4D97-AF65-F5344CB8AC3E}">
        <p14:creationId xmlns:p14="http://schemas.microsoft.com/office/powerpoint/2010/main" val="241501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 George Washington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20- Andrew Jackson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 Alexander Hamilton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1000- Grover Cleveland</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50- Ulysses S Grant</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5000- James Madison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100- Benjamin franklin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 Abraham Lincoln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2- Thomas Jefferson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500- William McKinley</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100,000- Woodrow Wilson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Fake Bill</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endParaRPr kumimoji="0" lang="en-US" sz="12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endParaRPr>
          </a:p>
          <a:p>
            <a:endParaRPr lang="en-US" dirty="0"/>
          </a:p>
        </p:txBody>
      </p:sp>
      <p:sp>
        <p:nvSpPr>
          <p:cNvPr id="4" name="Slide Number Placeholder 3"/>
          <p:cNvSpPr>
            <a:spLocks noGrp="1"/>
          </p:cNvSpPr>
          <p:nvPr>
            <p:ph type="sldNum" sz="quarter" idx="5"/>
          </p:nvPr>
        </p:nvSpPr>
        <p:spPr/>
        <p:txBody>
          <a:bodyPr/>
          <a:lstStyle/>
          <a:p>
            <a:fld id="{472D05BF-20B1-4245-876D-4E2478DE5640}" type="slidenum">
              <a:rPr lang="en-US" smtClean="0"/>
              <a:t>9</a:t>
            </a:fld>
            <a:endParaRPr lang="en-US"/>
          </a:p>
        </p:txBody>
      </p:sp>
    </p:spTree>
    <p:extLst>
      <p:ext uri="{BB962C8B-B14F-4D97-AF65-F5344CB8AC3E}">
        <p14:creationId xmlns:p14="http://schemas.microsoft.com/office/powerpoint/2010/main" val="407353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CE3C2-4151-D542-BB04-277EE25CF73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305250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CE3C2-4151-D542-BB04-277EE25CF73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322764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CE3C2-4151-D542-BB04-277EE25CF73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206794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CE3C2-4151-D542-BB04-277EE25CF73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367834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CE3C2-4151-D542-BB04-277EE25CF73A}" type="datetimeFigureOut">
              <a:rPr lang="en-US" smtClean="0"/>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187519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FCE3C2-4151-D542-BB04-277EE25CF73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579689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FCE3C2-4151-D542-BB04-277EE25CF73A}" type="datetimeFigureOut">
              <a:rPr lang="en-US" smtClean="0"/>
              <a:t>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353288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FCE3C2-4151-D542-BB04-277EE25CF73A}" type="datetimeFigureOut">
              <a:rPr lang="en-US" smtClean="0"/>
              <a:t>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233819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CE3C2-4151-D542-BB04-277EE25CF73A}" type="datetimeFigureOut">
              <a:rPr lang="en-US" smtClean="0"/>
              <a:t>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424467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FCE3C2-4151-D542-BB04-277EE25CF73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25006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FCE3C2-4151-D542-BB04-277EE25CF73A}" type="datetimeFigureOut">
              <a:rPr lang="en-US" smtClean="0"/>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55D9C-466F-9C43-B01C-6FC3C8B3A2A5}" type="slidenum">
              <a:rPr lang="en-US" smtClean="0"/>
              <a:t>‹#›</a:t>
            </a:fld>
            <a:endParaRPr lang="en-US"/>
          </a:p>
        </p:txBody>
      </p:sp>
    </p:spTree>
    <p:extLst>
      <p:ext uri="{BB962C8B-B14F-4D97-AF65-F5344CB8AC3E}">
        <p14:creationId xmlns:p14="http://schemas.microsoft.com/office/powerpoint/2010/main" val="190395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CE3C2-4151-D542-BB04-277EE25CF73A}" type="datetimeFigureOut">
              <a:rPr lang="en-US" smtClean="0"/>
              <a:t>9/8/2020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55D9C-466F-9C43-B01C-6FC3C8B3A2A5}" type="slidenum">
              <a:rPr lang="en-US" smtClean="0"/>
              <a:t>‹#›</a:t>
            </a:fld>
            <a:endParaRPr lang="en-US"/>
          </a:p>
        </p:txBody>
      </p:sp>
    </p:spTree>
    <p:extLst>
      <p:ext uri="{BB962C8B-B14F-4D97-AF65-F5344CB8AC3E}">
        <p14:creationId xmlns:p14="http://schemas.microsoft.com/office/powerpoint/2010/main" val="1868676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green shirt&#10;&#10;Description automatically generated">
            <a:extLst>
              <a:ext uri="{FF2B5EF4-FFF2-40B4-BE49-F238E27FC236}">
                <a16:creationId xmlns:a16="http://schemas.microsoft.com/office/drawing/2014/main" id="{F6F250AD-013A-DB4B-A403-6F648F456493}"/>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087DB1C1-F02F-AF48-8436-3FDD7C4EA0B2}"/>
              </a:ext>
            </a:extLst>
          </p:cNvPr>
          <p:cNvPicPr>
            <a:picLocks noChangeAspect="1"/>
          </p:cNvPicPr>
          <p:nvPr/>
        </p:nvPicPr>
        <p:blipFill>
          <a:blip r:embed="rId3"/>
          <a:stretch>
            <a:fillRect/>
          </a:stretch>
        </p:blipFill>
        <p:spPr>
          <a:xfrm>
            <a:off x="4152900" y="4926598"/>
            <a:ext cx="3886200" cy="1689100"/>
          </a:xfrm>
          <a:prstGeom prst="rect">
            <a:avLst/>
          </a:prstGeom>
        </p:spPr>
      </p:pic>
    </p:spTree>
    <p:extLst>
      <p:ext uri="{BB962C8B-B14F-4D97-AF65-F5344CB8AC3E}">
        <p14:creationId xmlns:p14="http://schemas.microsoft.com/office/powerpoint/2010/main" val="263164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3B568B-5EE8-471A-A908-3DAA3FF97217}"/>
              </a:ext>
            </a:extLst>
          </p:cNvPr>
          <p:cNvSpPr txBox="1"/>
          <p:nvPr/>
        </p:nvSpPr>
        <p:spPr>
          <a:xfrm>
            <a:off x="481584" y="1101403"/>
            <a:ext cx="11058144"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Now that we know what the money looks like, how do we go about getting some?  Did I hear someone say “earning it or working for it”?  That’ right.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What are some ways you can think of?</a:t>
            </a:r>
          </a:p>
        </p:txBody>
      </p:sp>
      <p:pic>
        <p:nvPicPr>
          <p:cNvPr id="9" name="Picture 8" descr="A close up of a sign&#10;&#10;Description automatically generated">
            <a:extLst>
              <a:ext uri="{FF2B5EF4-FFF2-40B4-BE49-F238E27FC236}">
                <a16:creationId xmlns:a16="http://schemas.microsoft.com/office/drawing/2014/main" id="{AE100135-C58A-4EC0-9DB3-8AC9A95CD40A}"/>
              </a:ext>
            </a:extLst>
          </p:cNvPr>
          <p:cNvPicPr>
            <a:picLocks noChangeAspect="1"/>
          </p:cNvPicPr>
          <p:nvPr/>
        </p:nvPicPr>
        <p:blipFill>
          <a:blip r:embed="rId2"/>
          <a:stretch>
            <a:fillRect/>
          </a:stretch>
        </p:blipFill>
        <p:spPr>
          <a:xfrm>
            <a:off x="5330050" y="5730512"/>
            <a:ext cx="1851038" cy="804536"/>
          </a:xfrm>
          <a:prstGeom prst="rect">
            <a:avLst/>
          </a:prstGeom>
        </p:spPr>
      </p:pic>
    </p:spTree>
    <p:extLst>
      <p:ext uri="{BB962C8B-B14F-4D97-AF65-F5344CB8AC3E}">
        <p14:creationId xmlns:p14="http://schemas.microsoft.com/office/powerpoint/2010/main" val="385038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oid 26">
            <a:extLst>
              <a:ext uri="{FF2B5EF4-FFF2-40B4-BE49-F238E27FC236}">
                <a16:creationId xmlns:a16="http://schemas.microsoft.com/office/drawing/2014/main" id="{5D968CEC-8DE4-7C46-805D-1AAB02BAAB9A}"/>
              </a:ext>
            </a:extLst>
          </p:cNvPr>
          <p:cNvSpPr/>
          <p:nvPr/>
        </p:nvSpPr>
        <p:spPr>
          <a:xfrm>
            <a:off x="-12192" y="0"/>
            <a:ext cx="7254240" cy="6882351"/>
          </a:xfrm>
          <a:custGeom>
            <a:avLst/>
            <a:gdLst>
              <a:gd name="connsiteX0" fmla="*/ 0 w 5145024"/>
              <a:gd name="connsiteY0" fmla="*/ 4925568 h 4925568"/>
              <a:gd name="connsiteX1" fmla="*/ 1231392 w 5145024"/>
              <a:gd name="connsiteY1" fmla="*/ 0 h 4925568"/>
              <a:gd name="connsiteX2" fmla="*/ 3913632 w 5145024"/>
              <a:gd name="connsiteY2" fmla="*/ 0 h 4925568"/>
              <a:gd name="connsiteX3" fmla="*/ 5145024 w 5145024"/>
              <a:gd name="connsiteY3" fmla="*/ 4925568 h 4925568"/>
              <a:gd name="connsiteX4" fmla="*/ 0 w 5145024"/>
              <a:gd name="connsiteY4" fmla="*/ 4925568 h 4925568"/>
              <a:gd name="connsiteX0" fmla="*/ 0 w 5145024"/>
              <a:gd name="connsiteY0" fmla="*/ 4925568 h 4925568"/>
              <a:gd name="connsiteX1" fmla="*/ 1231392 w 5145024"/>
              <a:gd name="connsiteY1" fmla="*/ 0 h 4925568"/>
              <a:gd name="connsiteX2" fmla="*/ 3974592 w 5145024"/>
              <a:gd name="connsiteY2" fmla="*/ 24384 h 4925568"/>
              <a:gd name="connsiteX3" fmla="*/ 5145024 w 5145024"/>
              <a:gd name="connsiteY3" fmla="*/ 4925568 h 4925568"/>
              <a:gd name="connsiteX4" fmla="*/ 0 w 5145024"/>
              <a:gd name="connsiteY4" fmla="*/ 4925568 h 4925568"/>
              <a:gd name="connsiteX0" fmla="*/ 0 w 5145024"/>
              <a:gd name="connsiteY0" fmla="*/ 6900672 h 6900672"/>
              <a:gd name="connsiteX1" fmla="*/ 0 w 5145024"/>
              <a:gd name="connsiteY1" fmla="*/ 0 h 6900672"/>
              <a:gd name="connsiteX2" fmla="*/ 3974592 w 5145024"/>
              <a:gd name="connsiteY2" fmla="*/ 1999488 h 6900672"/>
              <a:gd name="connsiteX3" fmla="*/ 5145024 w 5145024"/>
              <a:gd name="connsiteY3" fmla="*/ 6900672 h 6900672"/>
              <a:gd name="connsiteX4" fmla="*/ 0 w 5145024"/>
              <a:gd name="connsiteY4" fmla="*/ 6900672 h 6900672"/>
              <a:gd name="connsiteX0" fmla="*/ 0 w 5145024"/>
              <a:gd name="connsiteY0" fmla="*/ 6900672 h 6900672"/>
              <a:gd name="connsiteX1" fmla="*/ 0 w 5145024"/>
              <a:gd name="connsiteY1" fmla="*/ 0 h 6900672"/>
              <a:gd name="connsiteX2" fmla="*/ 3121152 w 5145024"/>
              <a:gd name="connsiteY2" fmla="*/ 24384 h 6900672"/>
              <a:gd name="connsiteX3" fmla="*/ 5145024 w 5145024"/>
              <a:gd name="connsiteY3" fmla="*/ 6900672 h 6900672"/>
              <a:gd name="connsiteX4" fmla="*/ 0 w 5145024"/>
              <a:gd name="connsiteY4" fmla="*/ 6900672 h 6900672"/>
              <a:gd name="connsiteX0" fmla="*/ 0 w 7546848"/>
              <a:gd name="connsiteY0" fmla="*/ 6900672 h 6925056"/>
              <a:gd name="connsiteX1" fmla="*/ 0 w 7546848"/>
              <a:gd name="connsiteY1" fmla="*/ 0 h 6925056"/>
              <a:gd name="connsiteX2" fmla="*/ 3121152 w 7546848"/>
              <a:gd name="connsiteY2" fmla="*/ 24384 h 6925056"/>
              <a:gd name="connsiteX3" fmla="*/ 7546848 w 7546848"/>
              <a:gd name="connsiteY3" fmla="*/ 6925056 h 6925056"/>
              <a:gd name="connsiteX4" fmla="*/ 0 w 7546848"/>
              <a:gd name="connsiteY4" fmla="*/ 6900672 h 6925056"/>
              <a:gd name="connsiteX0" fmla="*/ 0 w 7193280"/>
              <a:gd name="connsiteY0" fmla="*/ 6900672 h 6900672"/>
              <a:gd name="connsiteX1" fmla="*/ 0 w 7193280"/>
              <a:gd name="connsiteY1" fmla="*/ 0 h 6900672"/>
              <a:gd name="connsiteX2" fmla="*/ 3121152 w 7193280"/>
              <a:gd name="connsiteY2" fmla="*/ 24384 h 6900672"/>
              <a:gd name="connsiteX3" fmla="*/ 7193280 w 7193280"/>
              <a:gd name="connsiteY3" fmla="*/ 6864096 h 6900672"/>
              <a:gd name="connsiteX4" fmla="*/ 0 w 7193280"/>
              <a:gd name="connsiteY4" fmla="*/ 6900672 h 6900672"/>
              <a:gd name="connsiteX0" fmla="*/ 0 w 7254240"/>
              <a:gd name="connsiteY0" fmla="*/ 6900672 h 6900672"/>
              <a:gd name="connsiteX1" fmla="*/ 0 w 7254240"/>
              <a:gd name="connsiteY1" fmla="*/ 0 h 6900672"/>
              <a:gd name="connsiteX2" fmla="*/ 3121152 w 7254240"/>
              <a:gd name="connsiteY2" fmla="*/ 24384 h 6900672"/>
              <a:gd name="connsiteX3" fmla="*/ 7254240 w 7254240"/>
              <a:gd name="connsiteY3" fmla="*/ 6900672 h 6900672"/>
              <a:gd name="connsiteX4" fmla="*/ 0 w 7254240"/>
              <a:gd name="connsiteY4" fmla="*/ 6900672 h 6900672"/>
              <a:gd name="connsiteX0" fmla="*/ 60960 w 7254240"/>
              <a:gd name="connsiteY0" fmla="*/ 6803136 h 6900672"/>
              <a:gd name="connsiteX1" fmla="*/ 0 w 7254240"/>
              <a:gd name="connsiteY1" fmla="*/ 0 h 6900672"/>
              <a:gd name="connsiteX2" fmla="*/ 3121152 w 7254240"/>
              <a:gd name="connsiteY2" fmla="*/ 24384 h 6900672"/>
              <a:gd name="connsiteX3" fmla="*/ 7254240 w 7254240"/>
              <a:gd name="connsiteY3" fmla="*/ 6900672 h 6900672"/>
              <a:gd name="connsiteX4" fmla="*/ 60960 w 7254240"/>
              <a:gd name="connsiteY4" fmla="*/ 6803136 h 6900672"/>
              <a:gd name="connsiteX0" fmla="*/ 12192 w 7254240"/>
              <a:gd name="connsiteY0" fmla="*/ 6888480 h 6900672"/>
              <a:gd name="connsiteX1" fmla="*/ 0 w 7254240"/>
              <a:gd name="connsiteY1" fmla="*/ 0 h 6900672"/>
              <a:gd name="connsiteX2" fmla="*/ 3121152 w 7254240"/>
              <a:gd name="connsiteY2" fmla="*/ 24384 h 6900672"/>
              <a:gd name="connsiteX3" fmla="*/ 7254240 w 7254240"/>
              <a:gd name="connsiteY3" fmla="*/ 6900672 h 6900672"/>
              <a:gd name="connsiteX4" fmla="*/ 12192 w 7254240"/>
              <a:gd name="connsiteY4" fmla="*/ 6888480 h 6900672"/>
              <a:gd name="connsiteX0" fmla="*/ 12192 w 7254240"/>
              <a:gd name="connsiteY0" fmla="*/ 6888480 h 6900672"/>
              <a:gd name="connsiteX1" fmla="*/ 0 w 7254240"/>
              <a:gd name="connsiteY1" fmla="*/ 0 h 6900672"/>
              <a:gd name="connsiteX2" fmla="*/ 3206496 w 7254240"/>
              <a:gd name="connsiteY2" fmla="*/ 12192 h 6900672"/>
              <a:gd name="connsiteX3" fmla="*/ 7254240 w 7254240"/>
              <a:gd name="connsiteY3" fmla="*/ 6900672 h 6900672"/>
              <a:gd name="connsiteX4" fmla="*/ 12192 w 7254240"/>
              <a:gd name="connsiteY4" fmla="*/ 6888480 h 690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240" h="6900672">
                <a:moveTo>
                  <a:pt x="12192" y="6888480"/>
                </a:moveTo>
                <a:lnTo>
                  <a:pt x="0" y="0"/>
                </a:lnTo>
                <a:lnTo>
                  <a:pt x="3206496" y="12192"/>
                </a:lnTo>
                <a:lnTo>
                  <a:pt x="7254240" y="6900672"/>
                </a:lnTo>
                <a:lnTo>
                  <a:pt x="12192" y="6888480"/>
                </a:lnTo>
                <a:close/>
              </a:path>
            </a:pathLst>
          </a:custGeom>
          <a:solidFill>
            <a:srgbClr val="00964B">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6EF18F-B915-7A41-A4B2-7FCBCB3CE76A}"/>
              </a:ext>
            </a:extLst>
          </p:cNvPr>
          <p:cNvSpPr>
            <a:spLocks noGrp="1"/>
          </p:cNvSpPr>
          <p:nvPr>
            <p:ph type="title"/>
          </p:nvPr>
        </p:nvSpPr>
        <p:spPr>
          <a:xfrm>
            <a:off x="7111094" y="5513195"/>
            <a:ext cx="4666378" cy="890622"/>
          </a:xfrm>
        </p:spPr>
        <p:txBody>
          <a:bodyPr>
            <a:normAutofit fontScale="90000"/>
          </a:bodyPr>
          <a:lstStyle/>
          <a:p>
            <a:r>
              <a:rPr lang="en-US" sz="2000" dirty="0"/>
              <a:t>You an set up a business like a lemonade stand. Or you can earn an allowance. Like this little boy.</a:t>
            </a:r>
            <a:br>
              <a:rPr lang="en-US" sz="1600" dirty="0"/>
            </a:br>
            <a:endParaRPr lang="en-US" sz="4000" b="1" dirty="0">
              <a:solidFill>
                <a:srgbClr val="004825"/>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0064B786-ED82-4A99-A6F1-1CADD92E7E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03410" y="647662"/>
            <a:ext cx="5849332" cy="4386999"/>
          </a:xfrm>
          <a:prstGeom prst="rect">
            <a:avLst/>
          </a:prstGeom>
        </p:spPr>
      </p:pic>
      <p:sp>
        <p:nvSpPr>
          <p:cNvPr id="6" name="Content Placeholder 5">
            <a:extLst>
              <a:ext uri="{FF2B5EF4-FFF2-40B4-BE49-F238E27FC236}">
                <a16:creationId xmlns:a16="http://schemas.microsoft.com/office/drawing/2014/main" id="{80173E93-F903-4F5B-BBB5-0C34918E8A74}"/>
              </a:ext>
            </a:extLst>
          </p:cNvPr>
          <p:cNvSpPr>
            <a:spLocks noGrp="1"/>
          </p:cNvSpPr>
          <p:nvPr>
            <p:ph idx="1"/>
          </p:nvPr>
        </p:nvSpPr>
        <p:spPr>
          <a:xfrm>
            <a:off x="268224" y="252967"/>
            <a:ext cx="5279136" cy="63764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Did you know that now is the perfect time to help teach you how to be smart with your money.  First by earning it, second by saving it, third by spending it wisely and fourth by investing it or putting it aside in a safe place where you can watch it as you help it grow.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What’s he doing?</a:t>
            </a:r>
          </a:p>
          <a:p>
            <a:endParaRPr lang="en-US" dirty="0"/>
          </a:p>
        </p:txBody>
      </p:sp>
      <p:pic>
        <p:nvPicPr>
          <p:cNvPr id="7" name="Picture 6" descr="A close up of a sign&#10;&#10;Description automatically generated">
            <a:extLst>
              <a:ext uri="{FF2B5EF4-FFF2-40B4-BE49-F238E27FC236}">
                <a16:creationId xmlns:a16="http://schemas.microsoft.com/office/drawing/2014/main" id="{9257E115-EDC5-4A17-B843-B90AE44FC03C}"/>
              </a:ext>
            </a:extLst>
          </p:cNvPr>
          <p:cNvPicPr>
            <a:picLocks noChangeAspect="1"/>
          </p:cNvPicPr>
          <p:nvPr/>
        </p:nvPicPr>
        <p:blipFill>
          <a:blip r:embed="rId4"/>
          <a:stretch>
            <a:fillRect/>
          </a:stretch>
        </p:blipFill>
        <p:spPr>
          <a:xfrm>
            <a:off x="5620338" y="5958506"/>
            <a:ext cx="1828974" cy="794946"/>
          </a:xfrm>
          <a:prstGeom prst="rect">
            <a:avLst/>
          </a:prstGeom>
        </p:spPr>
      </p:pic>
    </p:spTree>
    <p:extLst>
      <p:ext uri="{BB962C8B-B14F-4D97-AF65-F5344CB8AC3E}">
        <p14:creationId xmlns:p14="http://schemas.microsoft.com/office/powerpoint/2010/main" val="212755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4F0A8-B3A8-6E4C-ABD5-B2FBE9227BC5}"/>
              </a:ext>
            </a:extLst>
          </p:cNvPr>
          <p:cNvSpPr/>
          <p:nvPr/>
        </p:nvSpPr>
        <p:spPr>
          <a:xfrm>
            <a:off x="0" y="6492875"/>
            <a:ext cx="12192000" cy="365125"/>
          </a:xfrm>
          <a:prstGeom prst="rect">
            <a:avLst/>
          </a:prstGeom>
          <a:solidFill>
            <a:srgbClr val="00964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C3F4E203-F089-1B46-8147-1807411C6344}"/>
              </a:ext>
            </a:extLst>
          </p:cNvPr>
          <p:cNvPicPr>
            <a:picLocks noChangeAspect="1"/>
          </p:cNvPicPr>
          <p:nvPr/>
        </p:nvPicPr>
        <p:blipFill>
          <a:blip r:embed="rId2"/>
          <a:stretch>
            <a:fillRect/>
          </a:stretch>
        </p:blipFill>
        <p:spPr>
          <a:xfrm>
            <a:off x="4572000" y="6570661"/>
            <a:ext cx="3048000" cy="215900"/>
          </a:xfrm>
          <a:prstGeom prst="rect">
            <a:avLst/>
          </a:prstGeom>
        </p:spPr>
      </p:pic>
      <p:pic>
        <p:nvPicPr>
          <p:cNvPr id="6" name="Picture 5">
            <a:extLst>
              <a:ext uri="{FF2B5EF4-FFF2-40B4-BE49-F238E27FC236}">
                <a16:creationId xmlns:a16="http://schemas.microsoft.com/office/drawing/2014/main" id="{746D179A-A283-46D3-8865-2C01131A941D}"/>
              </a:ext>
            </a:extLst>
          </p:cNvPr>
          <p:cNvPicPr>
            <a:picLocks noChangeAspect="1"/>
          </p:cNvPicPr>
          <p:nvPr/>
        </p:nvPicPr>
        <p:blipFill>
          <a:blip r:embed="rId3"/>
          <a:stretch>
            <a:fillRect/>
          </a:stretch>
        </p:blipFill>
        <p:spPr>
          <a:xfrm>
            <a:off x="1322047" y="540913"/>
            <a:ext cx="3897253" cy="5387162"/>
          </a:xfrm>
          <a:prstGeom prst="rect">
            <a:avLst/>
          </a:prstGeom>
        </p:spPr>
      </p:pic>
      <p:pic>
        <p:nvPicPr>
          <p:cNvPr id="7" name="Picture 6">
            <a:extLst>
              <a:ext uri="{FF2B5EF4-FFF2-40B4-BE49-F238E27FC236}">
                <a16:creationId xmlns:a16="http://schemas.microsoft.com/office/drawing/2014/main" id="{1152A82A-B5CE-4D1F-8A95-F46DDC03E20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96000" y="1659467"/>
            <a:ext cx="5343525" cy="4268608"/>
          </a:xfrm>
          <a:prstGeom prst="rect">
            <a:avLst/>
          </a:prstGeom>
        </p:spPr>
      </p:pic>
      <p:sp>
        <p:nvSpPr>
          <p:cNvPr id="13" name="TextBox 12">
            <a:extLst>
              <a:ext uri="{FF2B5EF4-FFF2-40B4-BE49-F238E27FC236}">
                <a16:creationId xmlns:a16="http://schemas.microsoft.com/office/drawing/2014/main" id="{1926306F-B066-44BD-9B04-8AB3D5DFFE1B}"/>
              </a:ext>
            </a:extLst>
          </p:cNvPr>
          <p:cNvSpPr txBox="1"/>
          <p:nvPr/>
        </p:nvSpPr>
        <p:spPr>
          <a:xfrm>
            <a:off x="6827520" y="516452"/>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What are they doing?</a:t>
            </a:r>
          </a:p>
        </p:txBody>
      </p:sp>
    </p:spTree>
    <p:extLst>
      <p:ext uri="{BB962C8B-B14F-4D97-AF65-F5344CB8AC3E}">
        <p14:creationId xmlns:p14="http://schemas.microsoft.com/office/powerpoint/2010/main" val="778828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671BF824-44E7-5641-A7B9-899E32A6E05C}"/>
              </a:ext>
            </a:extLst>
          </p:cNvPr>
          <p:cNvSpPr/>
          <p:nvPr/>
        </p:nvSpPr>
        <p:spPr>
          <a:xfrm rot="5400000" flipH="1" flipV="1">
            <a:off x="9881619" y="4547619"/>
            <a:ext cx="2322576" cy="2298185"/>
          </a:xfrm>
          <a:prstGeom prst="rtTriangle">
            <a:avLst/>
          </a:prstGeom>
          <a:solidFill>
            <a:srgbClr val="00964B">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close up of a sign&#10;&#10;Description automatically generated">
            <a:extLst>
              <a:ext uri="{FF2B5EF4-FFF2-40B4-BE49-F238E27FC236}">
                <a16:creationId xmlns:a16="http://schemas.microsoft.com/office/drawing/2014/main" id="{FBF63370-8BB6-0C4F-83F9-E5061C524696}"/>
              </a:ext>
            </a:extLst>
          </p:cNvPr>
          <p:cNvPicPr>
            <a:picLocks noGrp="1" noChangeAspect="1"/>
          </p:cNvPicPr>
          <p:nvPr>
            <p:ph idx="1"/>
          </p:nvPr>
        </p:nvPicPr>
        <p:blipFill>
          <a:blip r:embed="rId2"/>
          <a:stretch>
            <a:fillRect/>
          </a:stretch>
        </p:blipFill>
        <p:spPr>
          <a:xfrm>
            <a:off x="11041864" y="5827776"/>
            <a:ext cx="896136" cy="837692"/>
          </a:xfrm>
        </p:spPr>
      </p:pic>
      <p:sp>
        <p:nvSpPr>
          <p:cNvPr id="3" name="Rectangle 2">
            <a:extLst>
              <a:ext uri="{FF2B5EF4-FFF2-40B4-BE49-F238E27FC236}">
                <a16:creationId xmlns:a16="http://schemas.microsoft.com/office/drawing/2014/main" id="{B8C2E520-DEB7-E34D-995B-A4F92C87E370}"/>
              </a:ext>
            </a:extLst>
          </p:cNvPr>
          <p:cNvSpPr/>
          <p:nvPr/>
        </p:nvSpPr>
        <p:spPr>
          <a:xfrm>
            <a:off x="838200" y="1825626"/>
            <a:ext cx="4879848" cy="435133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99F44A-F196-41C7-AD47-8E7045043CB6}"/>
              </a:ext>
            </a:extLst>
          </p:cNvPr>
          <p:cNvSpPr txBox="1"/>
          <p:nvPr/>
        </p:nvSpPr>
        <p:spPr>
          <a:xfrm>
            <a:off x="707136" y="681036"/>
            <a:ext cx="4023360" cy="2310897"/>
          </a:xfrm>
          <a:prstGeom prst="rect">
            <a:avLst/>
          </a:prstGeom>
          <a:solidFill>
            <a:schemeClr val="accent1">
              <a:lumMod val="20000"/>
              <a:lumOff val="80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00B050"/>
                </a:solidFill>
                <a:effectLst/>
                <a:uLnTx/>
                <a:uFillTx/>
                <a:latin typeface="Century Gothic"/>
                <a:ea typeface="+mn-ea"/>
                <a:cs typeface="+mn-cs"/>
              </a:rPr>
              <a:t>The little girl is putting away her toys</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00B050"/>
                </a:solidFill>
                <a:effectLst/>
                <a:uLnTx/>
                <a:uFillTx/>
                <a:latin typeface="Century Gothic"/>
                <a:ea typeface="+mn-ea"/>
                <a:cs typeface="+mn-cs"/>
              </a:rPr>
              <a:t>Doing chores</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00B050"/>
                </a:solidFill>
                <a:effectLst/>
                <a:uLnTx/>
                <a:uFillTx/>
                <a:latin typeface="Century Gothic"/>
                <a:ea typeface="+mn-ea"/>
                <a:cs typeface="+mn-cs"/>
              </a:rPr>
              <a:t>Cleaning up</a:t>
            </a:r>
          </a:p>
        </p:txBody>
      </p:sp>
      <p:sp>
        <p:nvSpPr>
          <p:cNvPr id="13" name="TextBox 12">
            <a:extLst>
              <a:ext uri="{FF2B5EF4-FFF2-40B4-BE49-F238E27FC236}">
                <a16:creationId xmlns:a16="http://schemas.microsoft.com/office/drawing/2014/main" id="{540E90DA-4CE4-4F98-A63C-F8B578D54A4F}"/>
              </a:ext>
            </a:extLst>
          </p:cNvPr>
          <p:cNvSpPr txBox="1"/>
          <p:nvPr/>
        </p:nvSpPr>
        <p:spPr>
          <a:xfrm>
            <a:off x="6473954" y="1737439"/>
            <a:ext cx="4119916" cy="2246769"/>
          </a:xfrm>
          <a:prstGeom prst="rect">
            <a:avLst/>
          </a:prstGeom>
          <a:solidFill>
            <a:schemeClr val="accent2">
              <a:lumMod val="40000"/>
              <a:lumOff val="60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00B050"/>
                </a:solidFill>
                <a:effectLst/>
                <a:uLnTx/>
                <a:uFillTx/>
                <a:latin typeface="Century Gothic"/>
                <a:ea typeface="+mn-ea"/>
                <a:cs typeface="+mn-cs"/>
              </a:rPr>
              <a:t>The boy and girl are sweeping the floor</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00B050"/>
                </a:solidFill>
                <a:effectLst/>
                <a:uLnTx/>
                <a:uFillTx/>
                <a:latin typeface="Century Gothic"/>
                <a:ea typeface="+mn-ea"/>
                <a:cs typeface="+mn-cs"/>
              </a:rPr>
              <a:t>Doing household chores</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800" b="0" i="0" u="none" strike="noStrike" kern="1200" cap="none" spc="0" normalizeH="0" baseline="0" noProof="0" dirty="0">
                <a:ln>
                  <a:noFill/>
                </a:ln>
                <a:solidFill>
                  <a:srgbClr val="00B050"/>
                </a:solidFill>
                <a:effectLst/>
                <a:uLnTx/>
                <a:uFillTx/>
                <a:latin typeface="Century Gothic"/>
                <a:ea typeface="+mn-ea"/>
                <a:cs typeface="+mn-cs"/>
              </a:rPr>
              <a:t>Cleaning up</a:t>
            </a:r>
          </a:p>
        </p:txBody>
      </p:sp>
      <p:sp>
        <p:nvSpPr>
          <p:cNvPr id="15" name="TextBox 14">
            <a:extLst>
              <a:ext uri="{FF2B5EF4-FFF2-40B4-BE49-F238E27FC236}">
                <a16:creationId xmlns:a16="http://schemas.microsoft.com/office/drawing/2014/main" id="{6BC9FCCF-1A64-4012-9AD2-8933E4AD4CEB}"/>
              </a:ext>
            </a:extLst>
          </p:cNvPr>
          <p:cNvSpPr txBox="1"/>
          <p:nvPr/>
        </p:nvSpPr>
        <p:spPr>
          <a:xfrm>
            <a:off x="980440" y="4662388"/>
            <a:ext cx="972921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entury Gothic"/>
                <a:ea typeface="+mn-ea"/>
                <a:cs typeface="+mn-cs"/>
              </a:rPr>
              <a:t>What do you think these children are probably doing? Their chores.  And what do you think usually happens when you do your chores? You earn money.  Usually called an</a:t>
            </a:r>
            <a:r>
              <a:rPr kumimoji="0" lang="en-US" sz="2800" b="1" i="0" u="none" strike="noStrike" kern="1200" cap="none" spc="0" normalizeH="0" baseline="0" noProof="0" dirty="0">
                <a:ln>
                  <a:noFill/>
                </a:ln>
                <a:solidFill>
                  <a:srgbClr val="C00000"/>
                </a:solidFill>
                <a:effectLst/>
                <a:uLnTx/>
                <a:uFillTx/>
                <a:latin typeface="Century Gothic"/>
                <a:ea typeface="+mn-ea"/>
                <a:cs typeface="+mn-cs"/>
              </a:rPr>
              <a:t> allowance</a:t>
            </a:r>
            <a:r>
              <a:rPr kumimoji="0" lang="en-US" sz="2800" b="0" i="0" u="none" strike="noStrike" kern="1200" cap="none" spc="0" normalizeH="0" baseline="0" noProof="0" dirty="0">
                <a:ln>
                  <a:noFill/>
                </a:ln>
                <a:solidFill>
                  <a:srgbClr val="C00000"/>
                </a:solidFill>
                <a:effectLst/>
                <a:uLnTx/>
                <a:uFillTx/>
                <a:latin typeface="Century Gothic"/>
                <a:ea typeface="+mn-ea"/>
                <a:cs typeface="+mn-cs"/>
              </a:rPr>
              <a:t>.</a:t>
            </a:r>
          </a:p>
        </p:txBody>
      </p:sp>
    </p:spTree>
    <p:extLst>
      <p:ext uri="{BB962C8B-B14F-4D97-AF65-F5344CB8AC3E}">
        <p14:creationId xmlns:p14="http://schemas.microsoft.com/office/powerpoint/2010/main" val="243513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4F0A8-B3A8-6E4C-ABD5-B2FBE9227BC5}"/>
              </a:ext>
            </a:extLst>
          </p:cNvPr>
          <p:cNvSpPr/>
          <p:nvPr/>
        </p:nvSpPr>
        <p:spPr>
          <a:xfrm>
            <a:off x="0" y="6492875"/>
            <a:ext cx="12192000" cy="365125"/>
          </a:xfrm>
          <a:prstGeom prst="rect">
            <a:avLst/>
          </a:prstGeom>
          <a:solidFill>
            <a:srgbClr val="00964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C3F4E203-F089-1B46-8147-1807411C6344}"/>
              </a:ext>
            </a:extLst>
          </p:cNvPr>
          <p:cNvPicPr>
            <a:picLocks noChangeAspect="1"/>
          </p:cNvPicPr>
          <p:nvPr/>
        </p:nvPicPr>
        <p:blipFill>
          <a:blip r:embed="rId2"/>
          <a:stretch>
            <a:fillRect/>
          </a:stretch>
        </p:blipFill>
        <p:spPr>
          <a:xfrm>
            <a:off x="4572000" y="6570661"/>
            <a:ext cx="3048000" cy="215900"/>
          </a:xfrm>
          <a:prstGeom prst="rect">
            <a:avLst/>
          </a:prstGeom>
        </p:spPr>
      </p:pic>
      <p:sp>
        <p:nvSpPr>
          <p:cNvPr id="9" name="TextBox 8">
            <a:extLst>
              <a:ext uri="{FF2B5EF4-FFF2-40B4-BE49-F238E27FC236}">
                <a16:creationId xmlns:a16="http://schemas.microsoft.com/office/drawing/2014/main" id="{BE25FD62-9C5D-40D5-B816-E63C8A55F0EB}"/>
              </a:ext>
            </a:extLst>
          </p:cNvPr>
          <p:cNvSpPr txBox="1"/>
          <p:nvPr/>
        </p:nvSpPr>
        <p:spPr>
          <a:xfrm>
            <a:off x="1463040" y="505677"/>
            <a:ext cx="9521952"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After you earn your money or someone gives it to you as a gift, what are you going to do with it?  One of the first things you should always want to do is save some of 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Let’s play a little word game.  We’re going to see if everyone knows what they are supposed to be learning and doing.</a:t>
            </a:r>
          </a:p>
        </p:txBody>
      </p:sp>
    </p:spTree>
    <p:extLst>
      <p:ext uri="{BB962C8B-B14F-4D97-AF65-F5344CB8AC3E}">
        <p14:creationId xmlns:p14="http://schemas.microsoft.com/office/powerpoint/2010/main" val="365301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9002B-227B-41E1-9F76-F8A9AAA54F7C}"/>
              </a:ext>
            </a:extLst>
          </p:cNvPr>
          <p:cNvPicPr>
            <a:picLocks noChangeAspect="1"/>
          </p:cNvPicPr>
          <p:nvPr/>
        </p:nvPicPr>
        <p:blipFill>
          <a:blip r:embed="rId2"/>
          <a:stretch>
            <a:fillRect/>
          </a:stretch>
        </p:blipFill>
        <p:spPr>
          <a:xfrm>
            <a:off x="835237" y="375096"/>
            <a:ext cx="10740981" cy="6107807"/>
          </a:xfrm>
          <a:prstGeom prst="rect">
            <a:avLst/>
          </a:prstGeom>
        </p:spPr>
      </p:pic>
      <p:pic>
        <p:nvPicPr>
          <p:cNvPr id="5" name="Picture 4" descr="A close up of a sign&#10;&#10;Description automatically generated">
            <a:extLst>
              <a:ext uri="{FF2B5EF4-FFF2-40B4-BE49-F238E27FC236}">
                <a16:creationId xmlns:a16="http://schemas.microsoft.com/office/drawing/2014/main" id="{70112C92-A97B-4C7E-9071-5356BEF73861}"/>
              </a:ext>
            </a:extLst>
          </p:cNvPr>
          <p:cNvPicPr>
            <a:picLocks noChangeAspect="1"/>
          </p:cNvPicPr>
          <p:nvPr/>
        </p:nvPicPr>
        <p:blipFill>
          <a:blip r:embed="rId3"/>
          <a:stretch>
            <a:fillRect/>
          </a:stretch>
        </p:blipFill>
        <p:spPr>
          <a:xfrm>
            <a:off x="392716" y="219456"/>
            <a:ext cx="1514741" cy="658368"/>
          </a:xfrm>
          <a:prstGeom prst="rect">
            <a:avLst/>
          </a:prstGeom>
        </p:spPr>
      </p:pic>
    </p:spTree>
    <p:extLst>
      <p:ext uri="{BB962C8B-B14F-4D97-AF65-F5344CB8AC3E}">
        <p14:creationId xmlns:p14="http://schemas.microsoft.com/office/powerpoint/2010/main" val="196608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3AA403C-B859-8D4E-A31E-B19B524F1C0D}"/>
              </a:ext>
            </a:extLst>
          </p:cNvPr>
          <p:cNvSpPr txBox="1">
            <a:spLocks/>
          </p:cNvSpPr>
          <p:nvPr/>
        </p:nvSpPr>
        <p:spPr>
          <a:xfrm>
            <a:off x="0" y="0"/>
            <a:ext cx="12192000" cy="6492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Rectangle 4">
            <a:extLst>
              <a:ext uri="{FF2B5EF4-FFF2-40B4-BE49-F238E27FC236}">
                <a16:creationId xmlns:a16="http://schemas.microsoft.com/office/drawing/2014/main" id="{C7D4F0A8-B3A8-6E4C-ABD5-B2FBE9227BC5}"/>
              </a:ext>
            </a:extLst>
          </p:cNvPr>
          <p:cNvSpPr/>
          <p:nvPr/>
        </p:nvSpPr>
        <p:spPr>
          <a:xfrm>
            <a:off x="0" y="6492875"/>
            <a:ext cx="12192000" cy="365125"/>
          </a:xfrm>
          <a:prstGeom prst="rect">
            <a:avLst/>
          </a:prstGeom>
          <a:solidFill>
            <a:srgbClr val="00964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C3F4E203-F089-1B46-8147-1807411C6344}"/>
              </a:ext>
            </a:extLst>
          </p:cNvPr>
          <p:cNvPicPr>
            <a:picLocks noChangeAspect="1"/>
          </p:cNvPicPr>
          <p:nvPr/>
        </p:nvPicPr>
        <p:blipFill>
          <a:blip r:embed="rId2"/>
          <a:stretch>
            <a:fillRect/>
          </a:stretch>
        </p:blipFill>
        <p:spPr>
          <a:xfrm>
            <a:off x="4572000" y="6570661"/>
            <a:ext cx="3048000" cy="215900"/>
          </a:xfrm>
          <a:prstGeom prst="rect">
            <a:avLst/>
          </a:prstGeom>
        </p:spPr>
      </p:pic>
      <p:sp>
        <p:nvSpPr>
          <p:cNvPr id="9" name="TextBox 8">
            <a:extLst>
              <a:ext uri="{FF2B5EF4-FFF2-40B4-BE49-F238E27FC236}">
                <a16:creationId xmlns:a16="http://schemas.microsoft.com/office/drawing/2014/main" id="{7A821148-8082-4CF7-AFC0-6E8DF83E350C}"/>
              </a:ext>
            </a:extLst>
          </p:cNvPr>
          <p:cNvSpPr txBox="1"/>
          <p:nvPr/>
        </p:nvSpPr>
        <p:spPr>
          <a:xfrm>
            <a:off x="658368" y="1166842"/>
            <a:ext cx="10875264"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course, once you have money and you start to save money, you won’t want to waste it.  You’ll want to make sure you spend it wisely on things you need and not just things you want.  Can you tell me some of the things you and your family have to spend money on?  Some things you need, some things you just want.  Let’s look at my list and tell me what things are needs and what things are wants.</a:t>
            </a:r>
          </a:p>
        </p:txBody>
      </p:sp>
    </p:spTree>
    <p:extLst>
      <p:ext uri="{BB962C8B-B14F-4D97-AF65-F5344CB8AC3E}">
        <p14:creationId xmlns:p14="http://schemas.microsoft.com/office/powerpoint/2010/main" val="38639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671BF824-44E7-5641-A7B9-899E32A6E05C}"/>
              </a:ext>
            </a:extLst>
          </p:cNvPr>
          <p:cNvSpPr/>
          <p:nvPr/>
        </p:nvSpPr>
        <p:spPr>
          <a:xfrm rot="5400000" flipH="1" flipV="1">
            <a:off x="9881619" y="4547619"/>
            <a:ext cx="2322576" cy="2298185"/>
          </a:xfrm>
          <a:prstGeom prst="rtTriangle">
            <a:avLst/>
          </a:prstGeom>
          <a:solidFill>
            <a:srgbClr val="00964B">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close up of a sign&#10;&#10;Description automatically generated">
            <a:extLst>
              <a:ext uri="{FF2B5EF4-FFF2-40B4-BE49-F238E27FC236}">
                <a16:creationId xmlns:a16="http://schemas.microsoft.com/office/drawing/2014/main" id="{FBF63370-8BB6-0C4F-83F9-E5061C524696}"/>
              </a:ext>
            </a:extLst>
          </p:cNvPr>
          <p:cNvPicPr>
            <a:picLocks noGrp="1" noChangeAspect="1"/>
          </p:cNvPicPr>
          <p:nvPr>
            <p:ph idx="1"/>
          </p:nvPr>
        </p:nvPicPr>
        <p:blipFill>
          <a:blip r:embed="rId2"/>
          <a:stretch>
            <a:fillRect/>
          </a:stretch>
        </p:blipFill>
        <p:spPr>
          <a:xfrm>
            <a:off x="11041864" y="5827776"/>
            <a:ext cx="896136" cy="837692"/>
          </a:xfrm>
        </p:spPr>
      </p:pic>
      <p:sp>
        <p:nvSpPr>
          <p:cNvPr id="3" name="Rectangle 2">
            <a:extLst>
              <a:ext uri="{FF2B5EF4-FFF2-40B4-BE49-F238E27FC236}">
                <a16:creationId xmlns:a16="http://schemas.microsoft.com/office/drawing/2014/main" id="{B8C2E520-DEB7-E34D-995B-A4F92C87E370}"/>
              </a:ext>
            </a:extLst>
          </p:cNvPr>
          <p:cNvSpPr/>
          <p:nvPr/>
        </p:nvSpPr>
        <p:spPr>
          <a:xfrm>
            <a:off x="838200" y="1825626"/>
            <a:ext cx="4879848" cy="435133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D91F87-C554-4A09-9497-9D00F4D42C57}"/>
              </a:ext>
            </a:extLst>
          </p:cNvPr>
          <p:cNvSpPr txBox="1"/>
          <p:nvPr/>
        </p:nvSpPr>
        <p:spPr>
          <a:xfrm>
            <a:off x="691896" y="681036"/>
            <a:ext cx="5026152" cy="486287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sng"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Needs versus Wants Game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Nike Sneakers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Cheesesteak		_________ </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Nice apartment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Wool coat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Chinese food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iPhone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Hairdresser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Shoes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A Home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Manicure/pedicure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367CDE3-C01A-4D4D-A71A-E44B50DC79CD}"/>
              </a:ext>
            </a:extLst>
          </p:cNvPr>
          <p:cNvSpPr txBox="1"/>
          <p:nvPr/>
        </p:nvSpPr>
        <p:spPr>
          <a:xfrm>
            <a:off x="5718048" y="1551156"/>
            <a:ext cx="4337310" cy="39661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Good personal hygiene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Food			__________ </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Coat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Phone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Computer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Money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Heat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Clothing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Shelter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Designer jeans		__________</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699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49B467-AC89-4539-A639-BBFF79B566EF}"/>
              </a:ext>
            </a:extLst>
          </p:cNvPr>
          <p:cNvSpPr txBox="1"/>
          <p:nvPr/>
        </p:nvSpPr>
        <p:spPr>
          <a:xfrm>
            <a:off x="365760" y="1628292"/>
            <a:ext cx="2962656"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Earn your money, save it and spend it wisely. Don’t be like these guys.</a:t>
            </a:r>
          </a:p>
        </p:txBody>
      </p:sp>
      <p:pic>
        <p:nvPicPr>
          <p:cNvPr id="4" name="Picture 3">
            <a:extLst>
              <a:ext uri="{FF2B5EF4-FFF2-40B4-BE49-F238E27FC236}">
                <a16:creationId xmlns:a16="http://schemas.microsoft.com/office/drawing/2014/main" id="{873D11F0-0233-4FFE-A3E1-4B6F90DD1C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45408" y="446559"/>
            <a:ext cx="8442812" cy="5964881"/>
          </a:xfrm>
          <a:prstGeom prst="rect">
            <a:avLst/>
          </a:prstGeom>
        </p:spPr>
      </p:pic>
      <p:pic>
        <p:nvPicPr>
          <p:cNvPr id="6" name="Picture 5" descr="A close up of a sign&#10;&#10;Description automatically generated">
            <a:extLst>
              <a:ext uri="{FF2B5EF4-FFF2-40B4-BE49-F238E27FC236}">
                <a16:creationId xmlns:a16="http://schemas.microsoft.com/office/drawing/2014/main" id="{BD0A0B16-5CB0-4873-844F-DB5547792B14}"/>
              </a:ext>
            </a:extLst>
          </p:cNvPr>
          <p:cNvPicPr>
            <a:picLocks noChangeAspect="1"/>
          </p:cNvPicPr>
          <p:nvPr/>
        </p:nvPicPr>
        <p:blipFill>
          <a:blip r:embed="rId4"/>
          <a:stretch>
            <a:fillRect/>
          </a:stretch>
        </p:blipFill>
        <p:spPr>
          <a:xfrm>
            <a:off x="795052" y="5734268"/>
            <a:ext cx="1558004" cy="677172"/>
          </a:xfrm>
          <a:prstGeom prst="rect">
            <a:avLst/>
          </a:prstGeom>
        </p:spPr>
      </p:pic>
    </p:spTree>
    <p:extLst>
      <p:ext uri="{BB962C8B-B14F-4D97-AF65-F5344CB8AC3E}">
        <p14:creationId xmlns:p14="http://schemas.microsoft.com/office/powerpoint/2010/main" val="289478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4E609-14F6-4562-A461-61382765B7F7}"/>
              </a:ext>
            </a:extLst>
          </p:cNvPr>
          <p:cNvSpPr txBox="1"/>
          <p:nvPr/>
        </p:nvSpPr>
        <p:spPr>
          <a:xfrm>
            <a:off x="999744" y="612844"/>
            <a:ext cx="10192512" cy="4462760"/>
          </a:xfrm>
          <a:prstGeom prst="rect">
            <a:avLst/>
          </a:prstGeom>
          <a:solidFill>
            <a:srgbClr val="00964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FFFF0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entury Gothic"/>
                <a:ea typeface="+mn-ea"/>
                <a:cs typeface="+mn-cs"/>
              </a:rPr>
              <a:t>Now, everyone tell me what you’re going to do from now on?  Earn, save and spend money wisely.  Don’t be like these guys.  Why not? What are they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FFFF00"/>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entury Gothic"/>
                <a:ea typeface="+mn-ea"/>
                <a:cs typeface="+mn-cs"/>
              </a:rPr>
              <a:t>Because you have a rich person breaking the backs of two poor guys who will be chasing money but never be able to get the money that can make them rich if they don’t know how to earn it, save it and spend it wisely.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FFFF00"/>
              </a:solidFill>
              <a:latin typeface="Century Gothic"/>
            </a:endParaRPr>
          </a:p>
        </p:txBody>
      </p:sp>
      <p:pic>
        <p:nvPicPr>
          <p:cNvPr id="5" name="Picture 4">
            <a:extLst>
              <a:ext uri="{FF2B5EF4-FFF2-40B4-BE49-F238E27FC236}">
                <a16:creationId xmlns:a16="http://schemas.microsoft.com/office/drawing/2014/main" id="{66C6501D-8D3D-46C7-B229-BC54A5DBD2E3}"/>
              </a:ext>
            </a:extLst>
          </p:cNvPr>
          <p:cNvPicPr>
            <a:picLocks noChangeAspect="1"/>
          </p:cNvPicPr>
          <p:nvPr/>
        </p:nvPicPr>
        <p:blipFill>
          <a:blip r:embed="rId2"/>
          <a:stretch>
            <a:fillRect/>
          </a:stretch>
        </p:blipFill>
        <p:spPr>
          <a:xfrm>
            <a:off x="4559687" y="5397759"/>
            <a:ext cx="2780017" cy="1207113"/>
          </a:xfrm>
          <a:prstGeom prst="rect">
            <a:avLst/>
          </a:prstGeom>
        </p:spPr>
      </p:pic>
    </p:spTree>
    <p:extLst>
      <p:ext uri="{BB962C8B-B14F-4D97-AF65-F5344CB8AC3E}">
        <p14:creationId xmlns:p14="http://schemas.microsoft.com/office/powerpoint/2010/main" val="413621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4E3DCC-4E32-489D-829B-2D9B601F7E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2625" y="252412"/>
            <a:ext cx="5090619" cy="6353175"/>
          </a:xfrm>
          <a:prstGeom prst="rect">
            <a:avLst/>
          </a:prstGeom>
        </p:spPr>
      </p:pic>
      <p:pic>
        <p:nvPicPr>
          <p:cNvPr id="4" name="Picture 3">
            <a:extLst>
              <a:ext uri="{FF2B5EF4-FFF2-40B4-BE49-F238E27FC236}">
                <a16:creationId xmlns:a16="http://schemas.microsoft.com/office/drawing/2014/main" id="{7AAB6770-6A84-401E-A362-AF20A6BC6836}"/>
              </a:ext>
            </a:extLst>
          </p:cNvPr>
          <p:cNvPicPr>
            <a:picLocks noChangeAspect="1"/>
          </p:cNvPicPr>
          <p:nvPr/>
        </p:nvPicPr>
        <p:blipFill>
          <a:blip r:embed="rId4"/>
          <a:stretch>
            <a:fillRect/>
          </a:stretch>
        </p:blipFill>
        <p:spPr>
          <a:xfrm>
            <a:off x="5679534" y="2255428"/>
            <a:ext cx="6339841" cy="1173572"/>
          </a:xfrm>
          <a:prstGeom prst="rect">
            <a:avLst/>
          </a:prstGeom>
        </p:spPr>
      </p:pic>
      <p:sp>
        <p:nvSpPr>
          <p:cNvPr id="6" name="TextBox 5">
            <a:extLst>
              <a:ext uri="{FF2B5EF4-FFF2-40B4-BE49-F238E27FC236}">
                <a16:creationId xmlns:a16="http://schemas.microsoft.com/office/drawing/2014/main" id="{09857269-3202-4EB9-92A0-4E52EE1CB62C}"/>
              </a:ext>
            </a:extLst>
          </p:cNvPr>
          <p:cNvSpPr txBox="1"/>
          <p:nvPr/>
        </p:nvSpPr>
        <p:spPr>
          <a:xfrm>
            <a:off x="7400544" y="3626150"/>
            <a:ext cx="3084576" cy="1754326"/>
          </a:xfrm>
          <a:prstGeom prst="rect">
            <a:avLst/>
          </a:prstGeom>
          <a:noFill/>
        </p:spPr>
        <p:txBody>
          <a:bodyPr wrap="square">
            <a:spAutoFit/>
          </a:bodyPr>
          <a:lstStyle/>
          <a:p>
            <a:r>
              <a:rPr lang="en-US" sz="3600" dirty="0">
                <a:solidFill>
                  <a:srgbClr val="92D050"/>
                </a:solidFill>
              </a:rPr>
              <a:t>Investing 101               </a:t>
            </a:r>
            <a:br>
              <a:rPr lang="en-US" sz="3600" dirty="0">
                <a:solidFill>
                  <a:srgbClr val="92D050"/>
                </a:solidFill>
              </a:rPr>
            </a:br>
            <a:r>
              <a:rPr lang="en-US" sz="3600" dirty="0">
                <a:solidFill>
                  <a:srgbClr val="92D050"/>
                </a:solidFill>
              </a:rPr>
              <a:t>	      for</a:t>
            </a:r>
            <a:br>
              <a:rPr lang="en-US" sz="3600" dirty="0">
                <a:solidFill>
                  <a:srgbClr val="92D050"/>
                </a:solidFill>
              </a:rPr>
            </a:br>
            <a:r>
              <a:rPr lang="en-US" sz="3600" dirty="0">
                <a:solidFill>
                  <a:srgbClr val="92D050"/>
                </a:solidFill>
              </a:rPr>
              <a:t>Kids Ages 7-10</a:t>
            </a:r>
            <a:endParaRPr lang="en-US" sz="3600" dirty="0">
              <a:solidFill>
                <a:schemeClr val="tx1">
                  <a:lumMod val="85000"/>
                  <a:lumOff val="15000"/>
                </a:schemeClr>
              </a:solidFill>
            </a:endParaRPr>
          </a:p>
        </p:txBody>
      </p:sp>
      <p:pic>
        <p:nvPicPr>
          <p:cNvPr id="8" name="Picture 7" descr="A close up of a sign&#10;&#10;Description automatically generated">
            <a:extLst>
              <a:ext uri="{FF2B5EF4-FFF2-40B4-BE49-F238E27FC236}">
                <a16:creationId xmlns:a16="http://schemas.microsoft.com/office/drawing/2014/main" id="{F145A2D1-5697-49A1-B6B5-C67265A6778A}"/>
              </a:ext>
            </a:extLst>
          </p:cNvPr>
          <p:cNvPicPr>
            <a:picLocks noChangeAspect="1"/>
          </p:cNvPicPr>
          <p:nvPr/>
        </p:nvPicPr>
        <p:blipFill>
          <a:blip r:embed="rId5"/>
          <a:stretch>
            <a:fillRect/>
          </a:stretch>
        </p:blipFill>
        <p:spPr>
          <a:xfrm>
            <a:off x="7400544" y="463966"/>
            <a:ext cx="2775484" cy="1206338"/>
          </a:xfrm>
          <a:prstGeom prst="rect">
            <a:avLst/>
          </a:prstGeom>
        </p:spPr>
      </p:pic>
    </p:spTree>
    <p:extLst>
      <p:ext uri="{BB962C8B-B14F-4D97-AF65-F5344CB8AC3E}">
        <p14:creationId xmlns:p14="http://schemas.microsoft.com/office/powerpoint/2010/main" val="2960719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B36323-F9FD-2C40-BD64-91178F2F9F46}"/>
              </a:ext>
            </a:extLst>
          </p:cNvPr>
          <p:cNvSpPr>
            <a:spLocks noGrp="1"/>
          </p:cNvSpPr>
          <p:nvPr>
            <p:ph type="subTitle" idx="1"/>
          </p:nvPr>
        </p:nvSpPr>
        <p:spPr>
          <a:xfrm>
            <a:off x="270797" y="2070122"/>
            <a:ext cx="3606259" cy="2879830"/>
          </a:xfrm>
        </p:spPr>
        <p:txBody>
          <a:bodyPr>
            <a:normAutofit fontScale="55000" lnSpcReduction="20000"/>
          </a:bodyPr>
          <a:lstStyle/>
          <a:p>
            <a:pPr algn="ctr"/>
            <a:r>
              <a:rPr lang="en-US" sz="6600" dirty="0">
                <a:latin typeface="Arial" panose="020B0604020202020204" pitchFamily="34" charset="0"/>
                <a:cs typeface="Arial" panose="020B0604020202020204" pitchFamily="34" charset="0"/>
              </a:rPr>
              <a:t>Show how you’re on the way to success</a:t>
            </a:r>
          </a:p>
          <a:p>
            <a:pPr algn="ctr"/>
            <a:endParaRPr lang="en-US" sz="6600" dirty="0">
              <a:latin typeface="Arial" panose="020B0604020202020204" pitchFamily="34" charset="0"/>
              <a:cs typeface="Arial" panose="020B0604020202020204" pitchFamily="34" charset="0"/>
            </a:endParaRPr>
          </a:p>
          <a:p>
            <a:r>
              <a:rPr lang="en-US" sz="44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When we get there, we can learn how to invest money. Next time</a:t>
            </a:r>
            <a:r>
              <a:rPr lang="en-US" sz="4400" dirty="0">
                <a:latin typeface="Arial" panose="020B0604020202020204" pitchFamily="34" charset="0"/>
                <a:cs typeface="Arial" panose="020B0604020202020204" pitchFamily="34" charset="0"/>
              </a:rPr>
              <a:t>.</a:t>
            </a:r>
          </a:p>
        </p:txBody>
      </p:sp>
      <p:pic>
        <p:nvPicPr>
          <p:cNvPr id="5" name="Picture 4" descr="A close up of a sign&#10;&#10;Description automatically generated">
            <a:extLst>
              <a:ext uri="{FF2B5EF4-FFF2-40B4-BE49-F238E27FC236}">
                <a16:creationId xmlns:a16="http://schemas.microsoft.com/office/drawing/2014/main" id="{F504EC2F-A8AA-1B45-9680-97D3AE213E35}"/>
              </a:ext>
            </a:extLst>
          </p:cNvPr>
          <p:cNvPicPr>
            <a:picLocks noChangeAspect="1"/>
          </p:cNvPicPr>
          <p:nvPr/>
        </p:nvPicPr>
        <p:blipFill>
          <a:blip r:embed="rId2"/>
          <a:stretch>
            <a:fillRect/>
          </a:stretch>
        </p:blipFill>
        <p:spPr>
          <a:xfrm>
            <a:off x="392716" y="232318"/>
            <a:ext cx="2775484" cy="1206338"/>
          </a:xfrm>
          <a:prstGeom prst="rect">
            <a:avLst/>
          </a:prstGeom>
        </p:spPr>
      </p:pic>
      <p:pic>
        <p:nvPicPr>
          <p:cNvPr id="2" name="Picture 1">
            <a:extLst>
              <a:ext uri="{FF2B5EF4-FFF2-40B4-BE49-F238E27FC236}">
                <a16:creationId xmlns:a16="http://schemas.microsoft.com/office/drawing/2014/main" id="{F4AEBD48-B805-2846-BF18-01C9C6DA7480}"/>
              </a:ext>
            </a:extLst>
          </p:cNvPr>
          <p:cNvPicPr>
            <a:picLocks noChangeAspect="1"/>
          </p:cNvPicPr>
          <p:nvPr/>
        </p:nvPicPr>
        <p:blipFill rotWithShape="1">
          <a:blip r:embed="rId3"/>
          <a:srcRect r="10534"/>
          <a:stretch/>
        </p:blipFill>
        <p:spPr>
          <a:xfrm>
            <a:off x="3000912" y="0"/>
            <a:ext cx="9203280" cy="6858000"/>
          </a:xfrm>
          <a:prstGeom prst="rect">
            <a:avLst/>
          </a:prstGeom>
        </p:spPr>
      </p:pic>
    </p:spTree>
    <p:extLst>
      <p:ext uri="{BB962C8B-B14F-4D97-AF65-F5344CB8AC3E}">
        <p14:creationId xmlns:p14="http://schemas.microsoft.com/office/powerpoint/2010/main" val="495015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2961E3-A3F8-4F39-AEF3-33AABF95E3F8}"/>
              </a:ext>
            </a:extLst>
          </p:cNvPr>
          <p:cNvPicPr>
            <a:picLocks noChangeAspect="1"/>
          </p:cNvPicPr>
          <p:nvPr/>
        </p:nvPicPr>
        <p:blipFill>
          <a:blip r:embed="rId2"/>
          <a:stretch>
            <a:fillRect/>
          </a:stretch>
        </p:blipFill>
        <p:spPr>
          <a:xfrm>
            <a:off x="1181862" y="317947"/>
            <a:ext cx="8877300" cy="6222106"/>
          </a:xfrm>
          <a:prstGeom prst="rect">
            <a:avLst/>
          </a:prstGeom>
        </p:spPr>
      </p:pic>
      <p:sp>
        <p:nvSpPr>
          <p:cNvPr id="6" name="TextBox 5">
            <a:extLst>
              <a:ext uri="{FF2B5EF4-FFF2-40B4-BE49-F238E27FC236}">
                <a16:creationId xmlns:a16="http://schemas.microsoft.com/office/drawing/2014/main" id="{E339ACF9-20C4-4805-84EE-476DA83CEE41}"/>
              </a:ext>
            </a:extLst>
          </p:cNvPr>
          <p:cNvSpPr txBox="1"/>
          <p:nvPr/>
        </p:nvSpPr>
        <p:spPr>
          <a:xfrm>
            <a:off x="10059162" y="2536662"/>
            <a:ext cx="12192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Savings Success</a:t>
            </a:r>
          </a:p>
        </p:txBody>
      </p:sp>
      <p:pic>
        <p:nvPicPr>
          <p:cNvPr id="8" name="Picture 7">
            <a:extLst>
              <a:ext uri="{FF2B5EF4-FFF2-40B4-BE49-F238E27FC236}">
                <a16:creationId xmlns:a16="http://schemas.microsoft.com/office/drawing/2014/main" id="{0536BB8E-5945-41E6-8FE4-437F04D29C36}"/>
              </a:ext>
            </a:extLst>
          </p:cNvPr>
          <p:cNvPicPr>
            <a:picLocks noChangeAspect="1"/>
          </p:cNvPicPr>
          <p:nvPr/>
        </p:nvPicPr>
        <p:blipFill>
          <a:blip r:embed="rId3"/>
          <a:stretch>
            <a:fillRect/>
          </a:stretch>
        </p:blipFill>
        <p:spPr>
          <a:xfrm>
            <a:off x="9887592" y="5559551"/>
            <a:ext cx="1808866" cy="785429"/>
          </a:xfrm>
          <a:prstGeom prst="rect">
            <a:avLst/>
          </a:prstGeom>
        </p:spPr>
      </p:pic>
    </p:spTree>
    <p:extLst>
      <p:ext uri="{BB962C8B-B14F-4D97-AF65-F5344CB8AC3E}">
        <p14:creationId xmlns:p14="http://schemas.microsoft.com/office/powerpoint/2010/main" val="779859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B36323-F9FD-2C40-BD64-91178F2F9F46}"/>
              </a:ext>
            </a:extLst>
          </p:cNvPr>
          <p:cNvSpPr>
            <a:spLocks noGrp="1"/>
          </p:cNvSpPr>
          <p:nvPr>
            <p:ph type="subTitle" idx="1"/>
          </p:nvPr>
        </p:nvSpPr>
        <p:spPr>
          <a:xfrm>
            <a:off x="2123980" y="1670975"/>
            <a:ext cx="3667940" cy="4498177"/>
          </a:xfrm>
        </p:spPr>
        <p:txBody>
          <a:bodyPr>
            <a:noAutofit/>
          </a:bodyPr>
          <a:lstStyle/>
          <a:p>
            <a:pPr algn="ctr">
              <a:lnSpc>
                <a:spcPct val="150000"/>
              </a:lnSpc>
            </a:pPr>
            <a:r>
              <a:rPr lang="en-US" b="1" dirty="0">
                <a:solidFill>
                  <a:schemeClr val="accent2">
                    <a:lumMod val="75000"/>
                  </a:schemeClr>
                </a:solidFill>
              </a:rPr>
              <a:t>Sunny Chinese Food </a:t>
            </a:r>
          </a:p>
          <a:p>
            <a:pPr algn="ctr">
              <a:lnSpc>
                <a:spcPct val="150000"/>
              </a:lnSpc>
            </a:pPr>
            <a:r>
              <a:rPr lang="en-US" b="1" dirty="0">
                <a:solidFill>
                  <a:schemeClr val="accent2">
                    <a:lumMod val="75000"/>
                  </a:schemeClr>
                </a:solidFill>
              </a:rPr>
              <a:t>  Lee’s Nail Salon   Shopper’s Meat Market   My Bank and Trust</a:t>
            </a:r>
          </a:p>
          <a:p>
            <a:pPr algn="ctr">
              <a:lnSpc>
                <a:spcPct val="150000"/>
              </a:lnSpc>
            </a:pPr>
            <a:r>
              <a:rPr lang="en-US" b="1" dirty="0">
                <a:solidFill>
                  <a:schemeClr val="accent2">
                    <a:lumMod val="75000"/>
                  </a:schemeClr>
                </a:solidFill>
              </a:rPr>
              <a:t>Sal’s Steaks  </a:t>
            </a:r>
          </a:p>
          <a:p>
            <a:pPr algn="ctr">
              <a:lnSpc>
                <a:spcPct val="150000"/>
              </a:lnSpc>
            </a:pPr>
            <a:r>
              <a:rPr lang="en-US" b="1" dirty="0">
                <a:solidFill>
                  <a:schemeClr val="accent2">
                    <a:lumMod val="75000"/>
                  </a:schemeClr>
                </a:solidFill>
              </a:rPr>
              <a:t> Neighborhood Bank  </a:t>
            </a:r>
          </a:p>
          <a:p>
            <a:pPr algn="ctr">
              <a:lnSpc>
                <a:spcPct val="150000"/>
              </a:lnSpc>
            </a:pPr>
            <a:r>
              <a:rPr lang="en-US" b="1" dirty="0">
                <a:solidFill>
                  <a:schemeClr val="accent2">
                    <a:lumMod val="75000"/>
                  </a:schemeClr>
                </a:solidFill>
              </a:rPr>
              <a:t>  Big Beauty Supply</a:t>
            </a:r>
          </a:p>
        </p:txBody>
      </p:sp>
      <p:pic>
        <p:nvPicPr>
          <p:cNvPr id="5" name="Picture 4" descr="A close up of a sign&#10;&#10;Description automatically generated">
            <a:extLst>
              <a:ext uri="{FF2B5EF4-FFF2-40B4-BE49-F238E27FC236}">
                <a16:creationId xmlns:a16="http://schemas.microsoft.com/office/drawing/2014/main" id="{F504EC2F-A8AA-1B45-9680-97D3AE213E35}"/>
              </a:ext>
            </a:extLst>
          </p:cNvPr>
          <p:cNvPicPr>
            <a:picLocks noChangeAspect="1"/>
          </p:cNvPicPr>
          <p:nvPr/>
        </p:nvPicPr>
        <p:blipFill>
          <a:blip r:embed="rId2"/>
          <a:stretch>
            <a:fillRect/>
          </a:stretch>
        </p:blipFill>
        <p:spPr>
          <a:xfrm>
            <a:off x="380524" y="232318"/>
            <a:ext cx="2775484" cy="1206338"/>
          </a:xfrm>
          <a:prstGeom prst="rect">
            <a:avLst/>
          </a:prstGeom>
        </p:spPr>
      </p:pic>
      <p:pic>
        <p:nvPicPr>
          <p:cNvPr id="4" name="Picture 3">
            <a:extLst>
              <a:ext uri="{FF2B5EF4-FFF2-40B4-BE49-F238E27FC236}">
                <a16:creationId xmlns:a16="http://schemas.microsoft.com/office/drawing/2014/main" id="{720A4395-2D11-8C45-9BE1-2B9027A0C61F}"/>
              </a:ext>
            </a:extLst>
          </p:cNvPr>
          <p:cNvPicPr>
            <a:picLocks noChangeAspect="1"/>
          </p:cNvPicPr>
          <p:nvPr/>
        </p:nvPicPr>
        <p:blipFill rotWithShape="1">
          <a:blip r:embed="rId3"/>
          <a:srcRect l="-2818" r="6649"/>
          <a:stretch/>
        </p:blipFill>
        <p:spPr>
          <a:xfrm>
            <a:off x="5120640" y="0"/>
            <a:ext cx="7071360" cy="6936131"/>
          </a:xfrm>
          <a:prstGeom prst="rect">
            <a:avLst/>
          </a:prstGeom>
        </p:spPr>
      </p:pic>
    </p:spTree>
    <p:extLst>
      <p:ext uri="{BB962C8B-B14F-4D97-AF65-F5344CB8AC3E}">
        <p14:creationId xmlns:p14="http://schemas.microsoft.com/office/powerpoint/2010/main" val="119363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3AA403C-B859-8D4E-A31E-B19B524F1C0D}"/>
              </a:ext>
            </a:extLst>
          </p:cNvPr>
          <p:cNvSpPr txBox="1">
            <a:spLocks/>
          </p:cNvSpPr>
          <p:nvPr/>
        </p:nvSpPr>
        <p:spPr>
          <a:xfrm>
            <a:off x="0" y="0"/>
            <a:ext cx="12192000" cy="6492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Rectangle 4">
            <a:extLst>
              <a:ext uri="{FF2B5EF4-FFF2-40B4-BE49-F238E27FC236}">
                <a16:creationId xmlns:a16="http://schemas.microsoft.com/office/drawing/2014/main" id="{C7D4F0A8-B3A8-6E4C-ABD5-B2FBE9227BC5}"/>
              </a:ext>
            </a:extLst>
          </p:cNvPr>
          <p:cNvSpPr/>
          <p:nvPr/>
        </p:nvSpPr>
        <p:spPr>
          <a:xfrm>
            <a:off x="0" y="6492875"/>
            <a:ext cx="12192000" cy="365125"/>
          </a:xfrm>
          <a:prstGeom prst="rect">
            <a:avLst/>
          </a:prstGeom>
          <a:solidFill>
            <a:srgbClr val="00964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C3F4E203-F089-1B46-8147-1807411C6344}"/>
              </a:ext>
            </a:extLst>
          </p:cNvPr>
          <p:cNvPicPr>
            <a:picLocks noChangeAspect="1"/>
          </p:cNvPicPr>
          <p:nvPr/>
        </p:nvPicPr>
        <p:blipFill>
          <a:blip r:embed="rId2"/>
          <a:stretch>
            <a:fillRect/>
          </a:stretch>
        </p:blipFill>
        <p:spPr>
          <a:xfrm>
            <a:off x="4572000" y="6570661"/>
            <a:ext cx="3048000" cy="215900"/>
          </a:xfrm>
          <a:prstGeom prst="rect">
            <a:avLst/>
          </a:prstGeom>
        </p:spPr>
      </p:pic>
      <p:sp>
        <p:nvSpPr>
          <p:cNvPr id="9" name="TextBox 8">
            <a:extLst>
              <a:ext uri="{FF2B5EF4-FFF2-40B4-BE49-F238E27FC236}">
                <a16:creationId xmlns:a16="http://schemas.microsoft.com/office/drawing/2014/main" id="{7A821148-8082-4CF7-AFC0-6E8DF83E350C}"/>
              </a:ext>
            </a:extLst>
          </p:cNvPr>
          <p:cNvSpPr txBox="1"/>
          <p:nvPr/>
        </p:nvSpPr>
        <p:spPr>
          <a:xfrm>
            <a:off x="658368" y="1166842"/>
            <a:ext cx="10875264" cy="4801314"/>
          </a:xfrm>
          <a:prstGeom prst="rect">
            <a:avLst/>
          </a:prstGeom>
          <a:noFill/>
        </p:spPr>
        <p:txBody>
          <a:bodyPr wrap="square">
            <a:spAutoFit/>
          </a:bodyPr>
          <a:lstStyle/>
          <a:p>
            <a:endParaRPr lang="en-US" sz="1600" dirty="0">
              <a:solidFill>
                <a:srgbClr val="FF00FF"/>
              </a:solidFill>
            </a:endParaRPr>
          </a:p>
          <a:p>
            <a:r>
              <a:rPr lang="en-US" sz="5400" dirty="0">
                <a:solidFill>
                  <a:srgbClr val="008000"/>
                </a:solidFill>
              </a:rPr>
              <a:t>Let’s take a look and see how you did.</a:t>
            </a:r>
          </a:p>
          <a:p>
            <a:endParaRPr lang="en-US" sz="1600" dirty="0">
              <a:solidFill>
                <a:srgbClr val="FF00FF"/>
              </a:solidFill>
            </a:endParaRPr>
          </a:p>
          <a:p>
            <a:endParaRPr lang="en-US" sz="1600" dirty="0">
              <a:solidFill>
                <a:srgbClr val="FF00FF"/>
              </a:solidFill>
            </a:endParaRPr>
          </a:p>
          <a:p>
            <a:r>
              <a:rPr lang="en-US" sz="3200" dirty="0">
                <a:solidFill>
                  <a:srgbClr val="FF00FF"/>
                </a:solidFill>
              </a:rPr>
              <a:t>Good job everybody.  And until next time, remember….</a:t>
            </a:r>
          </a:p>
          <a:p>
            <a:endParaRPr lang="en-US" sz="3600" dirty="0"/>
          </a:p>
          <a:p>
            <a:r>
              <a:rPr lang="en-US" sz="3600" b="1" dirty="0">
                <a:solidFill>
                  <a:srgbClr val="7030A0"/>
                </a:solidFill>
              </a:rPr>
              <a:t>Earn, Save and Spend </a:t>
            </a:r>
            <a:r>
              <a:rPr lang="en-US" sz="3600" dirty="0">
                <a:solidFill>
                  <a:srgbClr val="7030A0"/>
                </a:solidFill>
              </a:rPr>
              <a:t>your money wisely. </a:t>
            </a:r>
          </a:p>
          <a:p>
            <a:r>
              <a:rPr lang="en-US" sz="3600" dirty="0">
                <a:solidFill>
                  <a:srgbClr val="7030A0"/>
                </a:solidFill>
              </a:rPr>
              <a:t>This way you’ll have something to </a:t>
            </a:r>
            <a:r>
              <a:rPr lang="en-US" sz="3600" b="1" dirty="0">
                <a:solidFill>
                  <a:srgbClr val="7030A0"/>
                </a:solidFill>
              </a:rPr>
              <a:t>invest</a:t>
            </a:r>
            <a:r>
              <a:rPr lang="en-US" sz="3600" dirty="0">
                <a:solidFill>
                  <a:srgbClr val="7030A0"/>
                </a:solidFill>
              </a:rPr>
              <a:t>.</a:t>
            </a:r>
          </a:p>
          <a:p>
            <a:endParaRPr lang="en-US" sz="3200" dirty="0"/>
          </a:p>
          <a:p>
            <a:r>
              <a:rPr lang="en-US" sz="3200" dirty="0">
                <a:solidFill>
                  <a:srgbClr val="FF00FF"/>
                </a:solidFill>
              </a:rPr>
              <a:t>See you soon…</a:t>
            </a:r>
          </a:p>
        </p:txBody>
      </p:sp>
    </p:spTree>
    <p:extLst>
      <p:ext uri="{BB962C8B-B14F-4D97-AF65-F5344CB8AC3E}">
        <p14:creationId xmlns:p14="http://schemas.microsoft.com/office/powerpoint/2010/main" val="242922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green shirt&#10;&#10;Description automatically generated">
            <a:extLst>
              <a:ext uri="{FF2B5EF4-FFF2-40B4-BE49-F238E27FC236}">
                <a16:creationId xmlns:a16="http://schemas.microsoft.com/office/drawing/2014/main" id="{F6F250AD-013A-DB4B-A403-6F648F456493}"/>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087DB1C1-F02F-AF48-8436-3FDD7C4EA0B2}"/>
              </a:ext>
            </a:extLst>
          </p:cNvPr>
          <p:cNvPicPr>
            <a:picLocks noChangeAspect="1"/>
          </p:cNvPicPr>
          <p:nvPr/>
        </p:nvPicPr>
        <p:blipFill>
          <a:blip r:embed="rId3"/>
          <a:stretch>
            <a:fillRect/>
          </a:stretch>
        </p:blipFill>
        <p:spPr>
          <a:xfrm>
            <a:off x="4152900" y="4926598"/>
            <a:ext cx="3886200" cy="1689100"/>
          </a:xfrm>
          <a:prstGeom prst="rect">
            <a:avLst/>
          </a:prstGeom>
        </p:spPr>
      </p:pic>
    </p:spTree>
    <p:extLst>
      <p:ext uri="{BB962C8B-B14F-4D97-AF65-F5344CB8AC3E}">
        <p14:creationId xmlns:p14="http://schemas.microsoft.com/office/powerpoint/2010/main" val="339819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9D0925-5C6B-A14C-92D3-1A7EFAEEE535}"/>
              </a:ext>
            </a:extLst>
          </p:cNvPr>
          <p:cNvPicPr>
            <a:picLocks noChangeAspect="1"/>
          </p:cNvPicPr>
          <p:nvPr/>
        </p:nvPicPr>
        <p:blipFill rotWithShape="1">
          <a:blip r:embed="rId2"/>
          <a:srcRect r="4691"/>
          <a:stretch/>
        </p:blipFill>
        <p:spPr>
          <a:xfrm>
            <a:off x="2389585" y="0"/>
            <a:ext cx="9802415" cy="6858000"/>
          </a:xfrm>
          <a:prstGeom prst="rect">
            <a:avLst/>
          </a:prstGeom>
        </p:spPr>
      </p:pic>
      <p:sp>
        <p:nvSpPr>
          <p:cNvPr id="3" name="Subtitle 2">
            <a:extLst>
              <a:ext uri="{FF2B5EF4-FFF2-40B4-BE49-F238E27FC236}">
                <a16:creationId xmlns:a16="http://schemas.microsoft.com/office/drawing/2014/main" id="{5FB36323-F9FD-2C40-BD64-91178F2F9F46}"/>
              </a:ext>
            </a:extLst>
          </p:cNvPr>
          <p:cNvSpPr>
            <a:spLocks noGrp="1"/>
          </p:cNvSpPr>
          <p:nvPr>
            <p:ph type="subTitle" idx="1"/>
          </p:nvPr>
        </p:nvSpPr>
        <p:spPr>
          <a:xfrm>
            <a:off x="515589" y="2192043"/>
            <a:ext cx="3946683" cy="1672822"/>
          </a:xfrm>
        </p:spPr>
        <p:txBody>
          <a:bodyPr>
            <a:normAutofit/>
          </a:bodyPr>
          <a:lstStyle/>
          <a:p>
            <a:r>
              <a:rPr lang="en-US" sz="3600" b="1" dirty="0">
                <a:solidFill>
                  <a:srgbClr val="00964B"/>
                </a:solidFill>
              </a:rPr>
              <a:t>Investing 101               for</a:t>
            </a:r>
            <a:br>
              <a:rPr lang="en-US" sz="3600" b="1" dirty="0">
                <a:solidFill>
                  <a:srgbClr val="00964B"/>
                </a:solidFill>
              </a:rPr>
            </a:br>
            <a:r>
              <a:rPr lang="en-US" sz="3600" b="1" dirty="0">
                <a:solidFill>
                  <a:srgbClr val="00964B"/>
                </a:solidFill>
              </a:rPr>
              <a:t>Kids Ages 7-10</a:t>
            </a:r>
          </a:p>
        </p:txBody>
      </p:sp>
      <p:pic>
        <p:nvPicPr>
          <p:cNvPr id="5" name="Picture 4" descr="A close up of a sign&#10;&#10;Description automatically generated">
            <a:extLst>
              <a:ext uri="{FF2B5EF4-FFF2-40B4-BE49-F238E27FC236}">
                <a16:creationId xmlns:a16="http://schemas.microsoft.com/office/drawing/2014/main" id="{F504EC2F-A8AA-1B45-9680-97D3AE213E35}"/>
              </a:ext>
            </a:extLst>
          </p:cNvPr>
          <p:cNvPicPr>
            <a:picLocks noChangeAspect="1"/>
          </p:cNvPicPr>
          <p:nvPr/>
        </p:nvPicPr>
        <p:blipFill>
          <a:blip r:embed="rId3"/>
          <a:stretch>
            <a:fillRect/>
          </a:stretch>
        </p:blipFill>
        <p:spPr>
          <a:xfrm>
            <a:off x="392716" y="232318"/>
            <a:ext cx="2775484" cy="1206338"/>
          </a:xfrm>
          <a:prstGeom prst="rect">
            <a:avLst/>
          </a:prstGeom>
        </p:spPr>
      </p:pic>
    </p:spTree>
    <p:extLst>
      <p:ext uri="{BB962C8B-B14F-4D97-AF65-F5344CB8AC3E}">
        <p14:creationId xmlns:p14="http://schemas.microsoft.com/office/powerpoint/2010/main" val="92844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671BF824-44E7-5641-A7B9-899E32A6E05C}"/>
              </a:ext>
            </a:extLst>
          </p:cNvPr>
          <p:cNvSpPr/>
          <p:nvPr/>
        </p:nvSpPr>
        <p:spPr>
          <a:xfrm rot="5400000" flipH="1" flipV="1">
            <a:off x="9881619" y="4547619"/>
            <a:ext cx="2322576" cy="2298185"/>
          </a:xfrm>
          <a:prstGeom prst="rtTriangle">
            <a:avLst/>
          </a:prstGeom>
          <a:solidFill>
            <a:srgbClr val="00964B">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close up of a sign&#10;&#10;Description automatically generated">
            <a:extLst>
              <a:ext uri="{FF2B5EF4-FFF2-40B4-BE49-F238E27FC236}">
                <a16:creationId xmlns:a16="http://schemas.microsoft.com/office/drawing/2014/main" id="{FBF63370-8BB6-0C4F-83F9-E5061C524696}"/>
              </a:ext>
            </a:extLst>
          </p:cNvPr>
          <p:cNvPicPr>
            <a:picLocks noGrp="1" noChangeAspect="1"/>
          </p:cNvPicPr>
          <p:nvPr>
            <p:ph idx="1"/>
          </p:nvPr>
        </p:nvPicPr>
        <p:blipFill>
          <a:blip r:embed="rId2"/>
          <a:stretch>
            <a:fillRect/>
          </a:stretch>
        </p:blipFill>
        <p:spPr>
          <a:xfrm>
            <a:off x="11041864" y="5827776"/>
            <a:ext cx="896136" cy="837692"/>
          </a:xfrm>
        </p:spPr>
      </p:pic>
      <p:sp>
        <p:nvSpPr>
          <p:cNvPr id="18" name="Content Placeholder 2">
            <a:extLst>
              <a:ext uri="{FF2B5EF4-FFF2-40B4-BE49-F238E27FC236}">
                <a16:creationId xmlns:a16="http://schemas.microsoft.com/office/drawing/2014/main" id="{93AA403C-B859-8D4E-A31E-B19B524F1C0D}"/>
              </a:ext>
            </a:extLst>
          </p:cNvPr>
          <p:cNvSpPr txBox="1">
            <a:spLocks/>
          </p:cNvSpPr>
          <p:nvPr/>
        </p:nvSpPr>
        <p:spPr>
          <a:xfrm>
            <a:off x="333335" y="818070"/>
            <a:ext cx="486045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600" dirty="0">
                <a:latin typeface="Arial" panose="020B0604020202020204" pitchFamily="34" charset="0"/>
                <a:ea typeface="Calibri" panose="020F0502020204030204" pitchFamily="34" charset="0"/>
                <a:cs typeface="Times New Roman" panose="02020603050405020304" pitchFamily="18" charset="0"/>
              </a:rPr>
              <a:t>Hi Everyone, Financially Fit here.</a:t>
            </a:r>
          </a:p>
          <a:p>
            <a:pPr>
              <a:lnSpc>
                <a:spcPct val="150000"/>
              </a:lnSpc>
              <a:spcAft>
                <a:spcPts val="800"/>
              </a:spcAft>
            </a:pPr>
            <a:r>
              <a:rPr lang="en-US" sz="1600" dirty="0">
                <a:latin typeface="Arial" panose="020B0604020202020204" pitchFamily="34" charset="0"/>
                <a:ea typeface="Calibri" panose="020F0502020204030204" pitchFamily="34" charset="0"/>
                <a:cs typeface="Times New Roman" panose="02020603050405020304" pitchFamily="18" charset="0"/>
              </a:rPr>
              <a:t> April is financial literacy month and I've come to pump you up and help you get your money in shape, by filling you up with all kinds of helpful money tips and tricks that can help make you rich.  Wouldn’t you like that? I know many of you are a bit bored right now.  Believe me, I understand.  At first, when you hear the news that you're going to be out of school for a while, you get excited and happy. After a couple of weeks, you realize all your friends where at school and you miss having fun there. That's when you start to wish you were back at school.</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65DA76B-B32A-422A-A8D3-4A99A492C2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29951" y="674960"/>
            <a:ext cx="5411914" cy="4960284"/>
          </a:xfrm>
          <a:prstGeom prst="rect">
            <a:avLst/>
          </a:prstGeom>
        </p:spPr>
      </p:pic>
    </p:spTree>
    <p:extLst>
      <p:ext uri="{BB962C8B-B14F-4D97-AF65-F5344CB8AC3E}">
        <p14:creationId xmlns:p14="http://schemas.microsoft.com/office/powerpoint/2010/main" val="322983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oid 26">
            <a:extLst>
              <a:ext uri="{FF2B5EF4-FFF2-40B4-BE49-F238E27FC236}">
                <a16:creationId xmlns:a16="http://schemas.microsoft.com/office/drawing/2014/main" id="{5D968CEC-8DE4-7C46-805D-1AAB02BAAB9A}"/>
              </a:ext>
            </a:extLst>
          </p:cNvPr>
          <p:cNvSpPr/>
          <p:nvPr/>
        </p:nvSpPr>
        <p:spPr>
          <a:xfrm>
            <a:off x="-24384" y="0"/>
            <a:ext cx="7254240" cy="6882351"/>
          </a:xfrm>
          <a:custGeom>
            <a:avLst/>
            <a:gdLst>
              <a:gd name="connsiteX0" fmla="*/ 0 w 5145024"/>
              <a:gd name="connsiteY0" fmla="*/ 4925568 h 4925568"/>
              <a:gd name="connsiteX1" fmla="*/ 1231392 w 5145024"/>
              <a:gd name="connsiteY1" fmla="*/ 0 h 4925568"/>
              <a:gd name="connsiteX2" fmla="*/ 3913632 w 5145024"/>
              <a:gd name="connsiteY2" fmla="*/ 0 h 4925568"/>
              <a:gd name="connsiteX3" fmla="*/ 5145024 w 5145024"/>
              <a:gd name="connsiteY3" fmla="*/ 4925568 h 4925568"/>
              <a:gd name="connsiteX4" fmla="*/ 0 w 5145024"/>
              <a:gd name="connsiteY4" fmla="*/ 4925568 h 4925568"/>
              <a:gd name="connsiteX0" fmla="*/ 0 w 5145024"/>
              <a:gd name="connsiteY0" fmla="*/ 4925568 h 4925568"/>
              <a:gd name="connsiteX1" fmla="*/ 1231392 w 5145024"/>
              <a:gd name="connsiteY1" fmla="*/ 0 h 4925568"/>
              <a:gd name="connsiteX2" fmla="*/ 3974592 w 5145024"/>
              <a:gd name="connsiteY2" fmla="*/ 24384 h 4925568"/>
              <a:gd name="connsiteX3" fmla="*/ 5145024 w 5145024"/>
              <a:gd name="connsiteY3" fmla="*/ 4925568 h 4925568"/>
              <a:gd name="connsiteX4" fmla="*/ 0 w 5145024"/>
              <a:gd name="connsiteY4" fmla="*/ 4925568 h 4925568"/>
              <a:gd name="connsiteX0" fmla="*/ 0 w 5145024"/>
              <a:gd name="connsiteY0" fmla="*/ 6900672 h 6900672"/>
              <a:gd name="connsiteX1" fmla="*/ 0 w 5145024"/>
              <a:gd name="connsiteY1" fmla="*/ 0 h 6900672"/>
              <a:gd name="connsiteX2" fmla="*/ 3974592 w 5145024"/>
              <a:gd name="connsiteY2" fmla="*/ 1999488 h 6900672"/>
              <a:gd name="connsiteX3" fmla="*/ 5145024 w 5145024"/>
              <a:gd name="connsiteY3" fmla="*/ 6900672 h 6900672"/>
              <a:gd name="connsiteX4" fmla="*/ 0 w 5145024"/>
              <a:gd name="connsiteY4" fmla="*/ 6900672 h 6900672"/>
              <a:gd name="connsiteX0" fmla="*/ 0 w 5145024"/>
              <a:gd name="connsiteY0" fmla="*/ 6900672 h 6900672"/>
              <a:gd name="connsiteX1" fmla="*/ 0 w 5145024"/>
              <a:gd name="connsiteY1" fmla="*/ 0 h 6900672"/>
              <a:gd name="connsiteX2" fmla="*/ 3121152 w 5145024"/>
              <a:gd name="connsiteY2" fmla="*/ 24384 h 6900672"/>
              <a:gd name="connsiteX3" fmla="*/ 5145024 w 5145024"/>
              <a:gd name="connsiteY3" fmla="*/ 6900672 h 6900672"/>
              <a:gd name="connsiteX4" fmla="*/ 0 w 5145024"/>
              <a:gd name="connsiteY4" fmla="*/ 6900672 h 6900672"/>
              <a:gd name="connsiteX0" fmla="*/ 0 w 7546848"/>
              <a:gd name="connsiteY0" fmla="*/ 6900672 h 6925056"/>
              <a:gd name="connsiteX1" fmla="*/ 0 w 7546848"/>
              <a:gd name="connsiteY1" fmla="*/ 0 h 6925056"/>
              <a:gd name="connsiteX2" fmla="*/ 3121152 w 7546848"/>
              <a:gd name="connsiteY2" fmla="*/ 24384 h 6925056"/>
              <a:gd name="connsiteX3" fmla="*/ 7546848 w 7546848"/>
              <a:gd name="connsiteY3" fmla="*/ 6925056 h 6925056"/>
              <a:gd name="connsiteX4" fmla="*/ 0 w 7546848"/>
              <a:gd name="connsiteY4" fmla="*/ 6900672 h 6925056"/>
              <a:gd name="connsiteX0" fmla="*/ 0 w 7193280"/>
              <a:gd name="connsiteY0" fmla="*/ 6900672 h 6900672"/>
              <a:gd name="connsiteX1" fmla="*/ 0 w 7193280"/>
              <a:gd name="connsiteY1" fmla="*/ 0 h 6900672"/>
              <a:gd name="connsiteX2" fmla="*/ 3121152 w 7193280"/>
              <a:gd name="connsiteY2" fmla="*/ 24384 h 6900672"/>
              <a:gd name="connsiteX3" fmla="*/ 7193280 w 7193280"/>
              <a:gd name="connsiteY3" fmla="*/ 6864096 h 6900672"/>
              <a:gd name="connsiteX4" fmla="*/ 0 w 7193280"/>
              <a:gd name="connsiteY4" fmla="*/ 6900672 h 6900672"/>
              <a:gd name="connsiteX0" fmla="*/ 0 w 7254240"/>
              <a:gd name="connsiteY0" fmla="*/ 6900672 h 6900672"/>
              <a:gd name="connsiteX1" fmla="*/ 0 w 7254240"/>
              <a:gd name="connsiteY1" fmla="*/ 0 h 6900672"/>
              <a:gd name="connsiteX2" fmla="*/ 3121152 w 7254240"/>
              <a:gd name="connsiteY2" fmla="*/ 24384 h 6900672"/>
              <a:gd name="connsiteX3" fmla="*/ 7254240 w 7254240"/>
              <a:gd name="connsiteY3" fmla="*/ 6900672 h 6900672"/>
              <a:gd name="connsiteX4" fmla="*/ 0 w 7254240"/>
              <a:gd name="connsiteY4" fmla="*/ 6900672 h 6900672"/>
              <a:gd name="connsiteX0" fmla="*/ 60960 w 7254240"/>
              <a:gd name="connsiteY0" fmla="*/ 6803136 h 6900672"/>
              <a:gd name="connsiteX1" fmla="*/ 0 w 7254240"/>
              <a:gd name="connsiteY1" fmla="*/ 0 h 6900672"/>
              <a:gd name="connsiteX2" fmla="*/ 3121152 w 7254240"/>
              <a:gd name="connsiteY2" fmla="*/ 24384 h 6900672"/>
              <a:gd name="connsiteX3" fmla="*/ 7254240 w 7254240"/>
              <a:gd name="connsiteY3" fmla="*/ 6900672 h 6900672"/>
              <a:gd name="connsiteX4" fmla="*/ 60960 w 7254240"/>
              <a:gd name="connsiteY4" fmla="*/ 6803136 h 6900672"/>
              <a:gd name="connsiteX0" fmla="*/ 12192 w 7254240"/>
              <a:gd name="connsiteY0" fmla="*/ 6888480 h 6900672"/>
              <a:gd name="connsiteX1" fmla="*/ 0 w 7254240"/>
              <a:gd name="connsiteY1" fmla="*/ 0 h 6900672"/>
              <a:gd name="connsiteX2" fmla="*/ 3121152 w 7254240"/>
              <a:gd name="connsiteY2" fmla="*/ 24384 h 6900672"/>
              <a:gd name="connsiteX3" fmla="*/ 7254240 w 7254240"/>
              <a:gd name="connsiteY3" fmla="*/ 6900672 h 6900672"/>
              <a:gd name="connsiteX4" fmla="*/ 12192 w 7254240"/>
              <a:gd name="connsiteY4" fmla="*/ 6888480 h 6900672"/>
              <a:gd name="connsiteX0" fmla="*/ 12192 w 7254240"/>
              <a:gd name="connsiteY0" fmla="*/ 6888480 h 6900672"/>
              <a:gd name="connsiteX1" fmla="*/ 0 w 7254240"/>
              <a:gd name="connsiteY1" fmla="*/ 0 h 6900672"/>
              <a:gd name="connsiteX2" fmla="*/ 3206496 w 7254240"/>
              <a:gd name="connsiteY2" fmla="*/ 12192 h 6900672"/>
              <a:gd name="connsiteX3" fmla="*/ 7254240 w 7254240"/>
              <a:gd name="connsiteY3" fmla="*/ 6900672 h 6900672"/>
              <a:gd name="connsiteX4" fmla="*/ 12192 w 7254240"/>
              <a:gd name="connsiteY4" fmla="*/ 6888480 h 690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240" h="6900672">
                <a:moveTo>
                  <a:pt x="12192" y="6888480"/>
                </a:moveTo>
                <a:lnTo>
                  <a:pt x="0" y="0"/>
                </a:lnTo>
                <a:lnTo>
                  <a:pt x="3206496" y="12192"/>
                </a:lnTo>
                <a:lnTo>
                  <a:pt x="7254240" y="6900672"/>
                </a:lnTo>
                <a:lnTo>
                  <a:pt x="12192" y="6888480"/>
                </a:lnTo>
                <a:close/>
              </a:path>
            </a:pathLst>
          </a:custGeom>
          <a:solidFill>
            <a:srgbClr val="00964B">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6EF18F-B915-7A41-A4B2-7FCBCB3CE76A}"/>
              </a:ext>
            </a:extLst>
          </p:cNvPr>
          <p:cNvSpPr>
            <a:spLocks noGrp="1"/>
          </p:cNvSpPr>
          <p:nvPr>
            <p:ph type="title"/>
          </p:nvPr>
        </p:nvSpPr>
        <p:spPr>
          <a:xfrm>
            <a:off x="155448" y="414528"/>
            <a:ext cx="3855720" cy="6580632"/>
          </a:xfrm>
        </p:spPr>
        <p:txBody>
          <a:bodyPr>
            <a:normAutofit/>
          </a:bodyPr>
          <a:lstStyle/>
          <a:p>
            <a:r>
              <a:rPr lang="en-US" sz="2800" dirty="0">
                <a:latin typeface="Arial" panose="020B0604020202020204" pitchFamily="34" charset="0"/>
                <a:ea typeface="Calibri" panose="020F0502020204030204" pitchFamily="34" charset="0"/>
                <a:cs typeface="Times New Roman" panose="02020603050405020304" pitchFamily="18" charset="0"/>
              </a:rPr>
              <a:t>Well we're going to try to help you get through that feeling and come out a winner.  We’re going to teach you how </a:t>
            </a:r>
            <a:r>
              <a:rPr lang="en-US" sz="2800" b="1" dirty="0">
                <a:latin typeface="Arial" panose="020B0604020202020204" pitchFamily="34" charset="0"/>
                <a:ea typeface="Calibri" panose="020F0502020204030204" pitchFamily="34" charset="0"/>
                <a:cs typeface="Times New Roman" panose="02020603050405020304" pitchFamily="18" charset="0"/>
              </a:rPr>
              <a:t>not</a:t>
            </a:r>
            <a:r>
              <a:rPr lang="en-US" sz="2800" dirty="0">
                <a:latin typeface="Arial" panose="020B0604020202020204" pitchFamily="34" charset="0"/>
                <a:ea typeface="Calibri" panose="020F0502020204030204" pitchFamily="34" charset="0"/>
                <a:cs typeface="Times New Roman" panose="02020603050405020304" pitchFamily="18" charset="0"/>
              </a:rPr>
              <a:t> to be confused  about what to do with your money. Plus, we’re going to help make you smarter about your money, and we’re going to turn you into a real winner too.</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sz="2800" b="1" dirty="0">
              <a:solidFill>
                <a:srgbClr val="004825"/>
              </a:solidFill>
              <a:latin typeface="Arial" panose="020B0604020202020204" pitchFamily="34" charset="0"/>
              <a:ea typeface="Lato" panose="020F0502020204030203" pitchFamily="34" charset="0"/>
              <a:cs typeface="Arial" panose="020B0604020202020204" pitchFamily="34" charset="0"/>
            </a:endParaRPr>
          </a:p>
        </p:txBody>
      </p:sp>
      <p:sp>
        <p:nvSpPr>
          <p:cNvPr id="22" name="Content Placeholder 21">
            <a:extLst>
              <a:ext uri="{FF2B5EF4-FFF2-40B4-BE49-F238E27FC236}">
                <a16:creationId xmlns:a16="http://schemas.microsoft.com/office/drawing/2014/main" id="{4621FC26-A2E4-394C-B1F8-9D17D3B84A2A}"/>
              </a:ext>
            </a:extLst>
          </p:cNvPr>
          <p:cNvSpPr>
            <a:spLocks noGrp="1"/>
          </p:cNvSpPr>
          <p:nvPr>
            <p:ph idx="1"/>
          </p:nvPr>
        </p:nvSpPr>
        <p:spPr>
          <a:xfrm>
            <a:off x="7083552" y="1253331"/>
            <a:ext cx="4715256" cy="4351338"/>
          </a:xfrm>
        </p:spPr>
        <p:txBody>
          <a:bodyPr/>
          <a:lstStyle/>
          <a:p>
            <a:pPr marL="0" indent="0">
              <a:lnSpc>
                <a:spcPct val="150000"/>
              </a:lnSpc>
              <a:buNone/>
            </a:pPr>
            <a:r>
              <a:rPr lang="en-US" b="1" dirty="0">
                <a:solidFill>
                  <a:srgbClr val="004825"/>
                </a:solidFill>
                <a:latin typeface="Lato Semibold" panose="020F0502020204030203" pitchFamily="34" charset="0"/>
                <a:ea typeface="Lato Semibold" panose="020F0502020204030203" pitchFamily="34" charset="0"/>
                <a:cs typeface="Lato Semibold" panose="020F0502020204030203" pitchFamily="34" charset="0"/>
              </a:rPr>
              <a:t>Topic 1</a:t>
            </a:r>
          </a:p>
          <a:p>
            <a:pPr marL="0" indent="0">
              <a:lnSpc>
                <a:spcPct val="150000"/>
              </a:lnSpc>
              <a:buNone/>
            </a:pPr>
            <a:r>
              <a:rPr lang="en-US" b="1" dirty="0">
                <a:solidFill>
                  <a:srgbClr val="004825"/>
                </a:solidFill>
                <a:latin typeface="Lato Semibold" panose="020F0502020204030203" pitchFamily="34" charset="0"/>
                <a:ea typeface="Lato Semibold" panose="020F0502020204030203" pitchFamily="34" charset="0"/>
                <a:cs typeface="Lato Semibold" panose="020F0502020204030203" pitchFamily="34" charset="0"/>
              </a:rPr>
              <a:t>Topic 2</a:t>
            </a:r>
          </a:p>
          <a:p>
            <a:pPr marL="0" indent="0">
              <a:lnSpc>
                <a:spcPct val="150000"/>
              </a:lnSpc>
              <a:buNone/>
            </a:pPr>
            <a:r>
              <a:rPr lang="en-US" b="1" dirty="0">
                <a:solidFill>
                  <a:srgbClr val="004825"/>
                </a:solidFill>
                <a:latin typeface="Lato Semibold" panose="020F0502020204030203" pitchFamily="34" charset="0"/>
                <a:ea typeface="Lato Semibold" panose="020F0502020204030203" pitchFamily="34" charset="0"/>
                <a:cs typeface="Lato Semibold" panose="020F0502020204030203" pitchFamily="34" charset="0"/>
              </a:rPr>
              <a:t>Topic 3</a:t>
            </a:r>
          </a:p>
          <a:p>
            <a:pPr marL="0" indent="0">
              <a:lnSpc>
                <a:spcPct val="150000"/>
              </a:lnSpc>
              <a:buNone/>
            </a:pPr>
            <a:r>
              <a:rPr lang="en-US" b="1" dirty="0">
                <a:solidFill>
                  <a:srgbClr val="004825"/>
                </a:solidFill>
                <a:latin typeface="Lato Semibold" panose="020F0502020204030203" pitchFamily="34" charset="0"/>
                <a:ea typeface="Lato Semibold" panose="020F0502020204030203" pitchFamily="34" charset="0"/>
                <a:cs typeface="Lato Semibold" panose="020F0502020204030203" pitchFamily="34" charset="0"/>
              </a:rPr>
              <a:t>Topic 4</a:t>
            </a:r>
          </a:p>
          <a:p>
            <a:pPr marL="0" indent="0">
              <a:lnSpc>
                <a:spcPct val="150000"/>
              </a:lnSpc>
              <a:buNone/>
            </a:pPr>
            <a:r>
              <a:rPr lang="en-US" b="1" dirty="0">
                <a:solidFill>
                  <a:srgbClr val="004825"/>
                </a:solidFill>
                <a:latin typeface="Lato Semibold" panose="020F0502020204030203" pitchFamily="34" charset="0"/>
                <a:ea typeface="Lato Semibold" panose="020F0502020204030203" pitchFamily="34" charset="0"/>
                <a:cs typeface="Lato Semibold" panose="020F0502020204030203" pitchFamily="34" charset="0"/>
              </a:rPr>
              <a:t>Topic 5</a:t>
            </a:r>
          </a:p>
        </p:txBody>
      </p:sp>
      <p:pic>
        <p:nvPicPr>
          <p:cNvPr id="3" name="Picture 2">
            <a:extLst>
              <a:ext uri="{FF2B5EF4-FFF2-40B4-BE49-F238E27FC236}">
                <a16:creationId xmlns:a16="http://schemas.microsoft.com/office/drawing/2014/main" id="{6DE0F3FF-AF44-47CC-9A8F-BCC990B38C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24899" y="631601"/>
            <a:ext cx="4318000" cy="5105400"/>
          </a:xfrm>
          <a:prstGeom prst="rect">
            <a:avLst/>
          </a:prstGeom>
        </p:spPr>
      </p:pic>
      <p:pic>
        <p:nvPicPr>
          <p:cNvPr id="7" name="Picture 6" descr="A close up of a sign&#10;&#10;Description automatically generated">
            <a:extLst>
              <a:ext uri="{FF2B5EF4-FFF2-40B4-BE49-F238E27FC236}">
                <a16:creationId xmlns:a16="http://schemas.microsoft.com/office/drawing/2014/main" id="{0CD411B5-4618-48A1-B02E-E1FBC65F0808}"/>
              </a:ext>
            </a:extLst>
          </p:cNvPr>
          <p:cNvPicPr>
            <a:picLocks noChangeAspect="1"/>
          </p:cNvPicPr>
          <p:nvPr/>
        </p:nvPicPr>
        <p:blipFill>
          <a:blip r:embed="rId4"/>
          <a:stretch>
            <a:fillRect/>
          </a:stretch>
        </p:blipFill>
        <p:spPr>
          <a:xfrm>
            <a:off x="5351814" y="254319"/>
            <a:ext cx="1914618" cy="832171"/>
          </a:xfrm>
          <a:prstGeom prst="rect">
            <a:avLst/>
          </a:prstGeom>
        </p:spPr>
      </p:pic>
    </p:spTree>
    <p:extLst>
      <p:ext uri="{BB962C8B-B14F-4D97-AF65-F5344CB8AC3E}">
        <p14:creationId xmlns:p14="http://schemas.microsoft.com/office/powerpoint/2010/main" val="41454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3AA403C-B859-8D4E-A31E-B19B524F1C0D}"/>
              </a:ext>
            </a:extLst>
          </p:cNvPr>
          <p:cNvSpPr txBox="1">
            <a:spLocks/>
          </p:cNvSpPr>
          <p:nvPr/>
        </p:nvSpPr>
        <p:spPr>
          <a:xfrm>
            <a:off x="729996" y="621792"/>
            <a:ext cx="10732008" cy="5498592"/>
          </a:xfrm>
          <a:prstGeom prst="rect">
            <a:avLst/>
          </a:prstGeom>
          <a:solidFill>
            <a:srgbClr val="92D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endParaRPr lang="en-US" sz="28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2800" b="1" dirty="0">
                <a:latin typeface="Arial" panose="020B0604020202020204" pitchFamily="34" charset="0"/>
                <a:ea typeface="Calibri" panose="020F0502020204030204" pitchFamily="34" charset="0"/>
                <a:cs typeface="Arial" panose="020B0604020202020204" pitchFamily="34" charset="0"/>
              </a:rPr>
              <a:t>How would you like to play a little game with me?  Let’s see if you can show me what dollar bills really look like.  I have some pictures of all kinds of dollar bills here, and I just need you to tell me how much each one is worth or what amount they are.  Also, can you tell me if any of them are not real dollar bills? </a:t>
            </a:r>
          </a:p>
          <a:p>
            <a:pPr algn="ctr">
              <a:lnSpc>
                <a:spcPct val="107000"/>
              </a:lnSpc>
              <a:spcAft>
                <a:spcPts val="800"/>
              </a:spcAft>
            </a:pPr>
            <a:endParaRPr lang="en-US" sz="3600" dirty="0">
              <a:solidFill>
                <a:srgbClr val="92D050"/>
              </a:solidFill>
              <a:latin typeface="Arial Black" panose="020B0A040201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dirty="0">
                <a:latin typeface="Arial Black" panose="020B0A04020102020204" pitchFamily="34" charset="0"/>
                <a:ea typeface="Calibri" panose="020F0502020204030204" pitchFamily="34" charset="0"/>
                <a:cs typeface="Times New Roman" panose="02020603050405020304" pitchFamily="18" charset="0"/>
              </a:rPr>
              <a:t> </a:t>
            </a:r>
            <a:r>
              <a:rPr lang="en-US" sz="3600" dirty="0">
                <a:solidFill>
                  <a:srgbClr val="CCFFCC"/>
                </a:solidFill>
                <a:latin typeface="Arial Black" panose="020B0A04020102020204" pitchFamily="34" charset="0"/>
                <a:ea typeface="Calibri" panose="020F0502020204030204" pitchFamily="34" charset="0"/>
                <a:cs typeface="Times New Roman" panose="02020603050405020304" pitchFamily="18" charset="0"/>
              </a:rPr>
              <a:t>What Dollar Bill Isn't Real?</a:t>
            </a:r>
          </a:p>
        </p:txBody>
      </p:sp>
      <p:sp>
        <p:nvSpPr>
          <p:cNvPr id="5" name="Rectangle 4">
            <a:extLst>
              <a:ext uri="{FF2B5EF4-FFF2-40B4-BE49-F238E27FC236}">
                <a16:creationId xmlns:a16="http://schemas.microsoft.com/office/drawing/2014/main" id="{C7D4F0A8-B3A8-6E4C-ABD5-B2FBE9227BC5}"/>
              </a:ext>
            </a:extLst>
          </p:cNvPr>
          <p:cNvSpPr/>
          <p:nvPr/>
        </p:nvSpPr>
        <p:spPr>
          <a:xfrm>
            <a:off x="0" y="6492875"/>
            <a:ext cx="12192000" cy="365125"/>
          </a:xfrm>
          <a:prstGeom prst="rect">
            <a:avLst/>
          </a:prstGeom>
          <a:solidFill>
            <a:srgbClr val="00964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C3F4E203-F089-1B46-8147-1807411C6344}"/>
              </a:ext>
            </a:extLst>
          </p:cNvPr>
          <p:cNvPicPr>
            <a:picLocks noChangeAspect="1"/>
          </p:cNvPicPr>
          <p:nvPr/>
        </p:nvPicPr>
        <p:blipFill>
          <a:blip r:embed="rId2"/>
          <a:stretch>
            <a:fillRect/>
          </a:stretch>
        </p:blipFill>
        <p:spPr>
          <a:xfrm>
            <a:off x="4572000" y="6570661"/>
            <a:ext cx="3048000" cy="215900"/>
          </a:xfrm>
          <a:prstGeom prst="rect">
            <a:avLst/>
          </a:prstGeom>
        </p:spPr>
      </p:pic>
    </p:spTree>
    <p:extLst>
      <p:ext uri="{BB962C8B-B14F-4D97-AF65-F5344CB8AC3E}">
        <p14:creationId xmlns:p14="http://schemas.microsoft.com/office/powerpoint/2010/main" val="38814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4F0A8-B3A8-6E4C-ABD5-B2FBE9227BC5}"/>
              </a:ext>
            </a:extLst>
          </p:cNvPr>
          <p:cNvSpPr/>
          <p:nvPr/>
        </p:nvSpPr>
        <p:spPr>
          <a:xfrm>
            <a:off x="0" y="6492875"/>
            <a:ext cx="12192000" cy="365125"/>
          </a:xfrm>
          <a:prstGeom prst="rect">
            <a:avLst/>
          </a:prstGeom>
          <a:solidFill>
            <a:srgbClr val="00964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C3F4E203-F089-1B46-8147-1807411C6344}"/>
              </a:ext>
            </a:extLst>
          </p:cNvPr>
          <p:cNvPicPr>
            <a:picLocks noChangeAspect="1"/>
          </p:cNvPicPr>
          <p:nvPr/>
        </p:nvPicPr>
        <p:blipFill>
          <a:blip r:embed="rId2"/>
          <a:stretch>
            <a:fillRect/>
          </a:stretch>
        </p:blipFill>
        <p:spPr>
          <a:xfrm>
            <a:off x="4572000" y="6570661"/>
            <a:ext cx="3048000" cy="215900"/>
          </a:xfrm>
          <a:prstGeom prst="rect">
            <a:avLst/>
          </a:prstGeom>
        </p:spPr>
      </p:pic>
      <p:pic>
        <p:nvPicPr>
          <p:cNvPr id="3" name="Picture 2">
            <a:extLst>
              <a:ext uri="{FF2B5EF4-FFF2-40B4-BE49-F238E27FC236}">
                <a16:creationId xmlns:a16="http://schemas.microsoft.com/office/drawing/2014/main" id="{1D8D7FB7-E537-4D3C-8F88-95E804C8794F}"/>
              </a:ext>
            </a:extLst>
          </p:cNvPr>
          <p:cNvPicPr>
            <a:picLocks noChangeAspect="1"/>
          </p:cNvPicPr>
          <p:nvPr/>
        </p:nvPicPr>
        <p:blipFill>
          <a:blip r:embed="rId3"/>
          <a:stretch>
            <a:fillRect/>
          </a:stretch>
        </p:blipFill>
        <p:spPr>
          <a:xfrm>
            <a:off x="1105828" y="236104"/>
            <a:ext cx="9980344" cy="6048554"/>
          </a:xfrm>
          <a:prstGeom prst="rect">
            <a:avLst/>
          </a:prstGeom>
        </p:spPr>
      </p:pic>
    </p:spTree>
    <p:extLst>
      <p:ext uri="{BB962C8B-B14F-4D97-AF65-F5344CB8AC3E}">
        <p14:creationId xmlns:p14="http://schemas.microsoft.com/office/powerpoint/2010/main" val="312350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671BF824-44E7-5641-A7B9-899E32A6E05C}"/>
              </a:ext>
            </a:extLst>
          </p:cNvPr>
          <p:cNvSpPr/>
          <p:nvPr/>
        </p:nvSpPr>
        <p:spPr>
          <a:xfrm rot="5400000" flipH="1" flipV="1">
            <a:off x="9881619" y="4547619"/>
            <a:ext cx="2322576" cy="2298185"/>
          </a:xfrm>
          <a:prstGeom prst="rtTriangle">
            <a:avLst/>
          </a:prstGeom>
          <a:solidFill>
            <a:srgbClr val="00964B">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A close up of a sign&#10;&#10;Description automatically generated">
            <a:extLst>
              <a:ext uri="{FF2B5EF4-FFF2-40B4-BE49-F238E27FC236}">
                <a16:creationId xmlns:a16="http://schemas.microsoft.com/office/drawing/2014/main" id="{FBF63370-8BB6-0C4F-83F9-E5061C524696}"/>
              </a:ext>
            </a:extLst>
          </p:cNvPr>
          <p:cNvPicPr>
            <a:picLocks noGrp="1" noChangeAspect="1"/>
          </p:cNvPicPr>
          <p:nvPr>
            <p:ph idx="1"/>
          </p:nvPr>
        </p:nvPicPr>
        <p:blipFill>
          <a:blip r:embed="rId2"/>
          <a:stretch>
            <a:fillRect/>
          </a:stretch>
        </p:blipFill>
        <p:spPr>
          <a:xfrm>
            <a:off x="11041864" y="5827776"/>
            <a:ext cx="896136" cy="837692"/>
          </a:xfrm>
        </p:spPr>
      </p:pic>
      <p:sp>
        <p:nvSpPr>
          <p:cNvPr id="3" name="Rectangle 2">
            <a:extLst>
              <a:ext uri="{FF2B5EF4-FFF2-40B4-BE49-F238E27FC236}">
                <a16:creationId xmlns:a16="http://schemas.microsoft.com/office/drawing/2014/main" id="{B8C2E520-DEB7-E34D-995B-A4F92C87E370}"/>
              </a:ext>
            </a:extLst>
          </p:cNvPr>
          <p:cNvSpPr/>
          <p:nvPr/>
        </p:nvSpPr>
        <p:spPr>
          <a:xfrm>
            <a:off x="838200" y="1825626"/>
            <a:ext cx="4879848" cy="435133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4BA048-D287-40BD-B039-152CEE5094D7}"/>
              </a:ext>
            </a:extLst>
          </p:cNvPr>
          <p:cNvPicPr>
            <a:picLocks noChangeAspect="1"/>
          </p:cNvPicPr>
          <p:nvPr/>
        </p:nvPicPr>
        <p:blipFill>
          <a:blip r:embed="rId3"/>
          <a:stretch>
            <a:fillRect/>
          </a:stretch>
        </p:blipFill>
        <p:spPr>
          <a:xfrm>
            <a:off x="1060360" y="236093"/>
            <a:ext cx="10071279" cy="6429375"/>
          </a:xfrm>
          <a:prstGeom prst="rect">
            <a:avLst/>
          </a:prstGeom>
        </p:spPr>
      </p:pic>
    </p:spTree>
    <p:extLst>
      <p:ext uri="{BB962C8B-B14F-4D97-AF65-F5344CB8AC3E}">
        <p14:creationId xmlns:p14="http://schemas.microsoft.com/office/powerpoint/2010/main" val="102517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D3C427-4F25-4B23-9B81-0E84A01F8C10}"/>
              </a:ext>
            </a:extLst>
          </p:cNvPr>
          <p:cNvSpPr txBox="1"/>
          <p:nvPr/>
        </p:nvSpPr>
        <p:spPr>
          <a:xfrm>
            <a:off x="938784" y="1329804"/>
            <a:ext cx="5157216" cy="388837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 George Washington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20- Andrew Jackson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 Alexander Hamilton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1000- Grover Cleveland</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50- Ulysses S Grant</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5000- James Madison</a:t>
            </a:r>
          </a:p>
        </p:txBody>
      </p:sp>
      <p:sp>
        <p:nvSpPr>
          <p:cNvPr id="7" name="TextBox 6">
            <a:extLst>
              <a:ext uri="{FF2B5EF4-FFF2-40B4-BE49-F238E27FC236}">
                <a16:creationId xmlns:a16="http://schemas.microsoft.com/office/drawing/2014/main" id="{7D422D65-E41A-41E5-B74A-5877F3E581DA}"/>
              </a:ext>
            </a:extLst>
          </p:cNvPr>
          <p:cNvSpPr txBox="1"/>
          <p:nvPr/>
        </p:nvSpPr>
        <p:spPr>
          <a:xfrm>
            <a:off x="6437376" y="1317174"/>
            <a:ext cx="5157216" cy="388837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100- Benjamin franklin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 Abraham Lincoln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2- Thomas Jefferson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500- William McKinley</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100,000- Woodrow Wilson</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rgbClr val="CF543F">
                    <a:lumMod val="60000"/>
                    <a:lumOff val="40000"/>
                  </a:srgbClr>
                </a:solidFill>
                <a:effectLst/>
                <a:uLnTx/>
                <a:uFillTx/>
                <a:latin typeface="Century Gothic"/>
                <a:ea typeface="+mn-ea"/>
                <a:cs typeface="+mn-cs"/>
              </a:rPr>
              <a:t>Fake Bill</a:t>
            </a:r>
          </a:p>
        </p:txBody>
      </p:sp>
      <p:pic>
        <p:nvPicPr>
          <p:cNvPr id="9" name="Picture 8" descr="A close up of a sign&#10;&#10;Description automatically generated">
            <a:extLst>
              <a:ext uri="{FF2B5EF4-FFF2-40B4-BE49-F238E27FC236}">
                <a16:creationId xmlns:a16="http://schemas.microsoft.com/office/drawing/2014/main" id="{1A2B7C53-A6DC-4868-96A1-F8A41E1D3704}"/>
              </a:ext>
            </a:extLst>
          </p:cNvPr>
          <p:cNvPicPr>
            <a:picLocks noChangeAspect="1"/>
          </p:cNvPicPr>
          <p:nvPr/>
        </p:nvPicPr>
        <p:blipFill>
          <a:blip r:embed="rId3"/>
          <a:stretch>
            <a:fillRect/>
          </a:stretch>
        </p:blipFill>
        <p:spPr>
          <a:xfrm>
            <a:off x="5301800" y="232318"/>
            <a:ext cx="2034344" cy="884208"/>
          </a:xfrm>
          <a:prstGeom prst="rect">
            <a:avLst/>
          </a:prstGeom>
        </p:spPr>
      </p:pic>
    </p:spTree>
    <p:extLst>
      <p:ext uri="{BB962C8B-B14F-4D97-AF65-F5344CB8AC3E}">
        <p14:creationId xmlns:p14="http://schemas.microsoft.com/office/powerpoint/2010/main" val="35140907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959</TotalTime>
  <Words>1022</Words>
  <Application>Microsoft Office PowerPoint</Application>
  <PresentationFormat>Widescreen</PresentationFormat>
  <Paragraphs>107</Paragraphs>
  <Slides>24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 Black</vt:lpstr>
      <vt:lpstr>Calibri</vt:lpstr>
      <vt:lpstr>Calibri Light</vt:lpstr>
      <vt:lpstr>Century Gothic</vt:lpstr>
      <vt:lpstr>Lato</vt:lpstr>
      <vt:lpstr>Lato Light</vt:lpstr>
      <vt:lpstr>Lato Semibold</vt:lpstr>
      <vt:lpstr>Wingdings</vt:lpstr>
      <vt:lpstr>Office Theme</vt:lpstr>
      <vt:lpstr>PowerPoint Presentation</vt:lpstr>
      <vt:lpstr>PowerPoint Presentation</vt:lpstr>
      <vt:lpstr>PowerPoint Presentation</vt:lpstr>
      <vt:lpstr>PowerPoint Presentation</vt:lpstr>
      <vt:lpstr>Well we're going to try to help you get through that feeling and come out a winner.  We’re going to teach you how not to be confused  about what to do with your money. Plus, we’re going to help make you smarter about your money, and we’re going to turn you into a real winner too. </vt:lpstr>
      <vt:lpstr>PowerPoint Presentation</vt:lpstr>
      <vt:lpstr>PowerPoint Presentation</vt:lpstr>
      <vt:lpstr>PowerPoint Presentation</vt:lpstr>
      <vt:lpstr>PowerPoint Presentation</vt:lpstr>
      <vt:lpstr>PowerPoint Presentation</vt:lpstr>
      <vt:lpstr>You an set up a business like a lemonade stand. Or you can earn an allowance. Like this little boy.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Maura O'Malley</dc:creator>
  <cp:lastModifiedBy>Imh Nekia</cp:lastModifiedBy>
  <cp:revision>26</cp:revision>
  <dcterms:created xsi:type="dcterms:W3CDTF">2020-07-26T17:22:13Z</dcterms:created>
  <dcterms:modified xsi:type="dcterms:W3CDTF">2020-09-09T15:04:37Z</dcterms:modified>
</cp:coreProperties>
</file>