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sldIdLst>
    <p:sldId id="280" r:id="rId2"/>
    <p:sldId id="279" r:id="rId3"/>
    <p:sldId id="257" r:id="rId4"/>
    <p:sldId id="258" r:id="rId5"/>
    <p:sldId id="262" r:id="rId6"/>
    <p:sldId id="260" r:id="rId7"/>
    <p:sldId id="267" r:id="rId8"/>
    <p:sldId id="274" r:id="rId9"/>
    <p:sldId id="273" r:id="rId10"/>
    <p:sldId id="261" r:id="rId11"/>
    <p:sldId id="276" r:id="rId12"/>
    <p:sldId id="270" r:id="rId13"/>
    <p:sldId id="256" r:id="rId14"/>
    <p:sldId id="272" r:id="rId15"/>
    <p:sldId id="271" r:id="rId16"/>
    <p:sldId id="275" r:id="rId17"/>
    <p:sldId id="268" r:id="rId18"/>
    <p:sldId id="266" r:id="rId19"/>
    <p:sldId id="269" r:id="rId20"/>
    <p:sldId id="265" r:id="rId21"/>
    <p:sldId id="281" r:id="rId22"/>
    <p:sldId id="282" r:id="rId23"/>
    <p:sldId id="289" r:id="rId24"/>
    <p:sldId id="264" r:id="rId25"/>
    <p:sldId id="288" r:id="rId26"/>
    <p:sldId id="287" r:id="rId27"/>
    <p:sldId id="286" r:id="rId28"/>
    <p:sldId id="284" r:id="rId29"/>
    <p:sldId id="278" r:id="rId30"/>
    <p:sldId id="285" r:id="rId31"/>
    <p:sldId id="259" r:id="rId32"/>
    <p:sldId id="283" r:id="rId33"/>
    <p:sldId id="290" r:id="rId34"/>
    <p:sldId id="263" r:id="rId3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6C98A"/>
    <a:srgbClr val="00964B"/>
    <a:srgbClr val="006237"/>
    <a:srgbClr val="00482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4668"/>
  </p:normalViewPr>
  <p:slideViewPr>
    <p:cSldViewPr snapToGrid="0" snapToObjects="1">
      <p:cViewPr>
        <p:scale>
          <a:sx n="79" d="100"/>
          <a:sy n="79" d="100"/>
        </p:scale>
        <p:origin x="96" y="7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DFCE3C2-4151-D542-BB04-277EE25CF73A}" type="datetimeFigureOut">
              <a:rPr lang="en-US" smtClean="0"/>
              <a:t>9/9/2020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555D9C-466F-9C43-B01C-6FC3C8B3A2A5}" type="slidenum">
              <a:rPr lang="en-US" smtClean="0"/>
              <a:t>‹#›</a:t>
            </a:fld>
            <a:endParaRPr lang="en-US"/>
          </a:p>
        </p:txBody>
      </p:sp>
    </p:spTree>
    <p:extLst>
      <p:ext uri="{BB962C8B-B14F-4D97-AF65-F5344CB8AC3E}">
        <p14:creationId xmlns:p14="http://schemas.microsoft.com/office/powerpoint/2010/main" val="30525066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DFCE3C2-4151-D542-BB04-277EE25CF73A}" type="datetimeFigureOut">
              <a:rPr lang="en-US" smtClean="0"/>
              <a:t>9/9/2020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555D9C-466F-9C43-B01C-6FC3C8B3A2A5}" type="slidenum">
              <a:rPr lang="en-US" smtClean="0"/>
              <a:t>‹#›</a:t>
            </a:fld>
            <a:endParaRPr lang="en-US"/>
          </a:p>
        </p:txBody>
      </p:sp>
    </p:spTree>
    <p:extLst>
      <p:ext uri="{BB962C8B-B14F-4D97-AF65-F5344CB8AC3E}">
        <p14:creationId xmlns:p14="http://schemas.microsoft.com/office/powerpoint/2010/main" val="32276416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DFCE3C2-4151-D542-BB04-277EE25CF73A}" type="datetimeFigureOut">
              <a:rPr lang="en-US" smtClean="0"/>
              <a:t>9/9/2020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555D9C-466F-9C43-B01C-6FC3C8B3A2A5}" type="slidenum">
              <a:rPr lang="en-US" smtClean="0"/>
              <a:t>‹#›</a:t>
            </a:fld>
            <a:endParaRPr lang="en-US"/>
          </a:p>
        </p:txBody>
      </p:sp>
    </p:spTree>
    <p:extLst>
      <p:ext uri="{BB962C8B-B14F-4D97-AF65-F5344CB8AC3E}">
        <p14:creationId xmlns:p14="http://schemas.microsoft.com/office/powerpoint/2010/main" val="20679478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DFCE3C2-4151-D542-BB04-277EE25CF73A}" type="datetimeFigureOut">
              <a:rPr lang="en-US" smtClean="0"/>
              <a:t>9/9/2020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555D9C-466F-9C43-B01C-6FC3C8B3A2A5}" type="slidenum">
              <a:rPr lang="en-US" smtClean="0"/>
              <a:t>‹#›</a:t>
            </a:fld>
            <a:endParaRPr lang="en-US"/>
          </a:p>
        </p:txBody>
      </p:sp>
    </p:spTree>
    <p:extLst>
      <p:ext uri="{BB962C8B-B14F-4D97-AF65-F5344CB8AC3E}">
        <p14:creationId xmlns:p14="http://schemas.microsoft.com/office/powerpoint/2010/main" val="36783455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DFCE3C2-4151-D542-BB04-277EE25CF73A}" type="datetimeFigureOut">
              <a:rPr lang="en-US" smtClean="0"/>
              <a:t>9/9/2020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555D9C-466F-9C43-B01C-6FC3C8B3A2A5}" type="slidenum">
              <a:rPr lang="en-US" smtClean="0"/>
              <a:t>‹#›</a:t>
            </a:fld>
            <a:endParaRPr lang="en-US"/>
          </a:p>
        </p:txBody>
      </p:sp>
    </p:spTree>
    <p:extLst>
      <p:ext uri="{BB962C8B-B14F-4D97-AF65-F5344CB8AC3E}">
        <p14:creationId xmlns:p14="http://schemas.microsoft.com/office/powerpoint/2010/main" val="18751991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DFCE3C2-4151-D542-BB04-277EE25CF73A}" type="datetimeFigureOut">
              <a:rPr lang="en-US" smtClean="0"/>
              <a:t>9/9/2020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555D9C-466F-9C43-B01C-6FC3C8B3A2A5}" type="slidenum">
              <a:rPr lang="en-US" smtClean="0"/>
              <a:t>‹#›</a:t>
            </a:fld>
            <a:endParaRPr lang="en-US"/>
          </a:p>
        </p:txBody>
      </p:sp>
    </p:spTree>
    <p:extLst>
      <p:ext uri="{BB962C8B-B14F-4D97-AF65-F5344CB8AC3E}">
        <p14:creationId xmlns:p14="http://schemas.microsoft.com/office/powerpoint/2010/main" val="5796899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DFCE3C2-4151-D542-BB04-277EE25CF73A}" type="datetimeFigureOut">
              <a:rPr lang="en-US" smtClean="0"/>
              <a:t>9/9/2020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9555D9C-466F-9C43-B01C-6FC3C8B3A2A5}" type="slidenum">
              <a:rPr lang="en-US" smtClean="0"/>
              <a:t>‹#›</a:t>
            </a:fld>
            <a:endParaRPr lang="en-US"/>
          </a:p>
        </p:txBody>
      </p:sp>
    </p:spTree>
    <p:extLst>
      <p:ext uri="{BB962C8B-B14F-4D97-AF65-F5344CB8AC3E}">
        <p14:creationId xmlns:p14="http://schemas.microsoft.com/office/powerpoint/2010/main" val="35328849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DFCE3C2-4151-D542-BB04-277EE25CF73A}" type="datetimeFigureOut">
              <a:rPr lang="en-US" smtClean="0"/>
              <a:t>9/9/2020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9555D9C-466F-9C43-B01C-6FC3C8B3A2A5}" type="slidenum">
              <a:rPr lang="en-US" smtClean="0"/>
              <a:t>‹#›</a:t>
            </a:fld>
            <a:endParaRPr lang="en-US"/>
          </a:p>
        </p:txBody>
      </p:sp>
    </p:spTree>
    <p:extLst>
      <p:ext uri="{BB962C8B-B14F-4D97-AF65-F5344CB8AC3E}">
        <p14:creationId xmlns:p14="http://schemas.microsoft.com/office/powerpoint/2010/main" val="23381949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FCE3C2-4151-D542-BB04-277EE25CF73A}" type="datetimeFigureOut">
              <a:rPr lang="en-US" smtClean="0"/>
              <a:t>9/9/2020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9555D9C-466F-9C43-B01C-6FC3C8B3A2A5}" type="slidenum">
              <a:rPr lang="en-US" smtClean="0"/>
              <a:t>‹#›</a:t>
            </a:fld>
            <a:endParaRPr lang="en-US"/>
          </a:p>
        </p:txBody>
      </p:sp>
    </p:spTree>
    <p:extLst>
      <p:ext uri="{BB962C8B-B14F-4D97-AF65-F5344CB8AC3E}">
        <p14:creationId xmlns:p14="http://schemas.microsoft.com/office/powerpoint/2010/main" val="42446797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DFCE3C2-4151-D542-BB04-277EE25CF73A}" type="datetimeFigureOut">
              <a:rPr lang="en-US" smtClean="0"/>
              <a:t>9/9/2020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555D9C-466F-9C43-B01C-6FC3C8B3A2A5}" type="slidenum">
              <a:rPr lang="en-US" smtClean="0"/>
              <a:t>‹#›</a:t>
            </a:fld>
            <a:endParaRPr lang="en-US"/>
          </a:p>
        </p:txBody>
      </p:sp>
    </p:spTree>
    <p:extLst>
      <p:ext uri="{BB962C8B-B14F-4D97-AF65-F5344CB8AC3E}">
        <p14:creationId xmlns:p14="http://schemas.microsoft.com/office/powerpoint/2010/main" val="2500649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DFCE3C2-4151-D542-BB04-277EE25CF73A}" type="datetimeFigureOut">
              <a:rPr lang="en-US" smtClean="0"/>
              <a:t>9/9/2020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555D9C-466F-9C43-B01C-6FC3C8B3A2A5}" type="slidenum">
              <a:rPr lang="en-US" smtClean="0"/>
              <a:t>‹#›</a:t>
            </a:fld>
            <a:endParaRPr lang="en-US"/>
          </a:p>
        </p:txBody>
      </p:sp>
    </p:spTree>
    <p:extLst>
      <p:ext uri="{BB962C8B-B14F-4D97-AF65-F5344CB8AC3E}">
        <p14:creationId xmlns:p14="http://schemas.microsoft.com/office/powerpoint/2010/main" val="19039536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FCE3C2-4151-D542-BB04-277EE25CF73A}" type="datetimeFigureOut">
              <a:rPr lang="en-US" smtClean="0"/>
              <a:t>9/9/2020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555D9C-466F-9C43-B01C-6FC3C8B3A2A5}" type="slidenum">
              <a:rPr lang="en-US" smtClean="0"/>
              <a:t>‹#›</a:t>
            </a:fld>
            <a:endParaRPr lang="en-US"/>
          </a:p>
        </p:txBody>
      </p:sp>
    </p:spTree>
    <p:extLst>
      <p:ext uri="{BB962C8B-B14F-4D97-AF65-F5344CB8AC3E}">
        <p14:creationId xmlns:p14="http://schemas.microsoft.com/office/powerpoint/2010/main" val="186867677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2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29.xml.rels><?xml version="1.0" encoding="UTF-8" standalone="yes"?>
<Relationships xmlns="http://schemas.openxmlformats.org/package/2006/relationships"><Relationship Id="rId8" Type="http://schemas.openxmlformats.org/officeDocument/2006/relationships/hyperlink" Target="https://www.investopedia.com/" TargetMode="External"/><Relationship Id="rId3" Type="http://schemas.openxmlformats.org/officeDocument/2006/relationships/image" Target="../media/image8.png"/><Relationship Id="rId7" Type="http://schemas.openxmlformats.org/officeDocument/2006/relationships/hyperlink" Target="https://www.nyse.com/index" TargetMode="External"/><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hyperlink" Target="https://www.nasdaq.com/" TargetMode="External"/><Relationship Id="rId5" Type="http://schemas.openxmlformats.org/officeDocument/2006/relationships/hyperlink" Target="https://www.tdameritrade.com/home.page" TargetMode="External"/><Relationship Id="rId4" Type="http://schemas.openxmlformats.org/officeDocument/2006/relationships/hyperlink" Target="https.yahoo.com://finance/"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erson in a green shirt&#10;&#10;Description automatically generated">
            <a:extLst>
              <a:ext uri="{FF2B5EF4-FFF2-40B4-BE49-F238E27FC236}">
                <a16:creationId xmlns:a16="http://schemas.microsoft.com/office/drawing/2014/main" id="{F6F250AD-013A-DB4B-A403-6F648F456493}"/>
              </a:ext>
            </a:extLst>
          </p:cNvPr>
          <p:cNvPicPr>
            <a:picLocks noChangeAspect="1"/>
          </p:cNvPicPr>
          <p:nvPr/>
        </p:nvPicPr>
        <p:blipFill>
          <a:blip r:embed="rId2"/>
          <a:stretch>
            <a:fillRect/>
          </a:stretch>
        </p:blipFill>
        <p:spPr>
          <a:xfrm>
            <a:off x="0" y="0"/>
            <a:ext cx="12192000" cy="6858000"/>
          </a:xfrm>
          <a:prstGeom prst="rect">
            <a:avLst/>
          </a:prstGeom>
        </p:spPr>
      </p:pic>
      <p:pic>
        <p:nvPicPr>
          <p:cNvPr id="10" name="Picture 9" descr="A picture containing object, clock&#10;&#10;Description automatically generated">
            <a:extLst>
              <a:ext uri="{FF2B5EF4-FFF2-40B4-BE49-F238E27FC236}">
                <a16:creationId xmlns:a16="http://schemas.microsoft.com/office/drawing/2014/main" id="{087DB1C1-F02F-AF48-8436-3FDD7C4EA0B2}"/>
              </a:ext>
            </a:extLst>
          </p:cNvPr>
          <p:cNvPicPr>
            <a:picLocks noChangeAspect="1"/>
          </p:cNvPicPr>
          <p:nvPr/>
        </p:nvPicPr>
        <p:blipFill>
          <a:blip r:embed="rId3"/>
          <a:stretch>
            <a:fillRect/>
          </a:stretch>
        </p:blipFill>
        <p:spPr>
          <a:xfrm>
            <a:off x="4152900" y="4926598"/>
            <a:ext cx="3886200" cy="1689100"/>
          </a:xfrm>
          <a:prstGeom prst="rect">
            <a:avLst/>
          </a:prstGeom>
        </p:spPr>
      </p:pic>
    </p:spTree>
    <p:extLst>
      <p:ext uri="{BB962C8B-B14F-4D97-AF65-F5344CB8AC3E}">
        <p14:creationId xmlns:p14="http://schemas.microsoft.com/office/powerpoint/2010/main" val="25088032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sign&#10;&#10;Description automatically generated">
            <a:extLst>
              <a:ext uri="{FF2B5EF4-FFF2-40B4-BE49-F238E27FC236}">
                <a16:creationId xmlns:a16="http://schemas.microsoft.com/office/drawing/2014/main" id="{F504EC2F-A8AA-1B45-9680-97D3AE213E35}"/>
              </a:ext>
            </a:extLst>
          </p:cNvPr>
          <p:cNvPicPr>
            <a:picLocks noChangeAspect="1"/>
          </p:cNvPicPr>
          <p:nvPr/>
        </p:nvPicPr>
        <p:blipFill>
          <a:blip r:embed="rId2"/>
          <a:stretch>
            <a:fillRect/>
          </a:stretch>
        </p:blipFill>
        <p:spPr>
          <a:xfrm>
            <a:off x="392716" y="232318"/>
            <a:ext cx="2775484" cy="1206338"/>
          </a:xfrm>
          <a:prstGeom prst="rect">
            <a:avLst/>
          </a:prstGeom>
        </p:spPr>
      </p:pic>
      <p:pic>
        <p:nvPicPr>
          <p:cNvPr id="2" name="Picture 1">
            <a:extLst>
              <a:ext uri="{FF2B5EF4-FFF2-40B4-BE49-F238E27FC236}">
                <a16:creationId xmlns:a16="http://schemas.microsoft.com/office/drawing/2014/main" id="{F4AEBD48-B805-2846-BF18-01C9C6DA7480}"/>
              </a:ext>
            </a:extLst>
          </p:cNvPr>
          <p:cNvPicPr>
            <a:picLocks noChangeAspect="1"/>
          </p:cNvPicPr>
          <p:nvPr/>
        </p:nvPicPr>
        <p:blipFill rotWithShape="1">
          <a:blip r:embed="rId3"/>
          <a:srcRect r="10534"/>
          <a:stretch/>
        </p:blipFill>
        <p:spPr>
          <a:xfrm>
            <a:off x="6096000" y="0"/>
            <a:ext cx="6108192" cy="6858000"/>
          </a:xfrm>
          <a:prstGeom prst="rect">
            <a:avLst/>
          </a:prstGeom>
        </p:spPr>
      </p:pic>
      <p:sp>
        <p:nvSpPr>
          <p:cNvPr id="8" name="TextBox 7">
            <a:extLst>
              <a:ext uri="{FF2B5EF4-FFF2-40B4-BE49-F238E27FC236}">
                <a16:creationId xmlns:a16="http://schemas.microsoft.com/office/drawing/2014/main" id="{BAD6A94C-91A7-4F9A-90A3-7054DB96AF7D}"/>
              </a:ext>
            </a:extLst>
          </p:cNvPr>
          <p:cNvSpPr txBox="1"/>
          <p:nvPr/>
        </p:nvSpPr>
        <p:spPr>
          <a:xfrm>
            <a:off x="563404" y="1742589"/>
            <a:ext cx="6544532" cy="4659289"/>
          </a:xfrm>
          <a:prstGeom prst="rect">
            <a:avLst/>
          </a:prstGeom>
          <a:noFill/>
        </p:spPr>
        <p:txBody>
          <a:bodyPr wrap="square">
            <a:spAutoFit/>
          </a:bodyPr>
          <a:lstStyle/>
          <a:p>
            <a:pPr marL="0" marR="0" lvl="0" indent="0" algn="l" defTabSz="914400" rtl="0" eaLnBrk="1" fontAlgn="auto" latinLnBrk="0" hangingPunct="1">
              <a:lnSpc>
                <a:spcPct val="150000"/>
              </a:lnSpc>
              <a:spcBef>
                <a:spcPts val="0"/>
              </a:spcBef>
              <a:spcAft>
                <a:spcPts val="80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As a kid and young person, I was always interested in finding out how rich people got their money and kept it. I remember seeing a movie and, in the movie, one of the characters said the words, "I made my money in the stock market".  I always remembered those words, but in my world, there was no such thing.  Well, long story short, many, many years later, I would get the opportunity to become part of that stock market world.  I didn't get rich, but I was definitely able to enjoy some things that I otherwise would not have been able to.  </a:t>
            </a:r>
            <a:endParaRPr kumimoji="0" lang="en-US" sz="20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950157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rapezoid 26">
            <a:extLst>
              <a:ext uri="{FF2B5EF4-FFF2-40B4-BE49-F238E27FC236}">
                <a16:creationId xmlns:a16="http://schemas.microsoft.com/office/drawing/2014/main" id="{5D968CEC-8DE4-7C46-805D-1AAB02BAAB9A}"/>
              </a:ext>
            </a:extLst>
          </p:cNvPr>
          <p:cNvSpPr/>
          <p:nvPr/>
        </p:nvSpPr>
        <p:spPr>
          <a:xfrm>
            <a:off x="-12192" y="0"/>
            <a:ext cx="7254240" cy="6882351"/>
          </a:xfrm>
          <a:custGeom>
            <a:avLst/>
            <a:gdLst>
              <a:gd name="connsiteX0" fmla="*/ 0 w 5145024"/>
              <a:gd name="connsiteY0" fmla="*/ 4925568 h 4925568"/>
              <a:gd name="connsiteX1" fmla="*/ 1231392 w 5145024"/>
              <a:gd name="connsiteY1" fmla="*/ 0 h 4925568"/>
              <a:gd name="connsiteX2" fmla="*/ 3913632 w 5145024"/>
              <a:gd name="connsiteY2" fmla="*/ 0 h 4925568"/>
              <a:gd name="connsiteX3" fmla="*/ 5145024 w 5145024"/>
              <a:gd name="connsiteY3" fmla="*/ 4925568 h 4925568"/>
              <a:gd name="connsiteX4" fmla="*/ 0 w 5145024"/>
              <a:gd name="connsiteY4" fmla="*/ 4925568 h 4925568"/>
              <a:gd name="connsiteX0" fmla="*/ 0 w 5145024"/>
              <a:gd name="connsiteY0" fmla="*/ 4925568 h 4925568"/>
              <a:gd name="connsiteX1" fmla="*/ 1231392 w 5145024"/>
              <a:gd name="connsiteY1" fmla="*/ 0 h 4925568"/>
              <a:gd name="connsiteX2" fmla="*/ 3974592 w 5145024"/>
              <a:gd name="connsiteY2" fmla="*/ 24384 h 4925568"/>
              <a:gd name="connsiteX3" fmla="*/ 5145024 w 5145024"/>
              <a:gd name="connsiteY3" fmla="*/ 4925568 h 4925568"/>
              <a:gd name="connsiteX4" fmla="*/ 0 w 5145024"/>
              <a:gd name="connsiteY4" fmla="*/ 4925568 h 4925568"/>
              <a:gd name="connsiteX0" fmla="*/ 0 w 5145024"/>
              <a:gd name="connsiteY0" fmla="*/ 6900672 h 6900672"/>
              <a:gd name="connsiteX1" fmla="*/ 0 w 5145024"/>
              <a:gd name="connsiteY1" fmla="*/ 0 h 6900672"/>
              <a:gd name="connsiteX2" fmla="*/ 3974592 w 5145024"/>
              <a:gd name="connsiteY2" fmla="*/ 1999488 h 6900672"/>
              <a:gd name="connsiteX3" fmla="*/ 5145024 w 5145024"/>
              <a:gd name="connsiteY3" fmla="*/ 6900672 h 6900672"/>
              <a:gd name="connsiteX4" fmla="*/ 0 w 5145024"/>
              <a:gd name="connsiteY4" fmla="*/ 6900672 h 6900672"/>
              <a:gd name="connsiteX0" fmla="*/ 0 w 5145024"/>
              <a:gd name="connsiteY0" fmla="*/ 6900672 h 6900672"/>
              <a:gd name="connsiteX1" fmla="*/ 0 w 5145024"/>
              <a:gd name="connsiteY1" fmla="*/ 0 h 6900672"/>
              <a:gd name="connsiteX2" fmla="*/ 3121152 w 5145024"/>
              <a:gd name="connsiteY2" fmla="*/ 24384 h 6900672"/>
              <a:gd name="connsiteX3" fmla="*/ 5145024 w 5145024"/>
              <a:gd name="connsiteY3" fmla="*/ 6900672 h 6900672"/>
              <a:gd name="connsiteX4" fmla="*/ 0 w 5145024"/>
              <a:gd name="connsiteY4" fmla="*/ 6900672 h 6900672"/>
              <a:gd name="connsiteX0" fmla="*/ 0 w 7546848"/>
              <a:gd name="connsiteY0" fmla="*/ 6900672 h 6925056"/>
              <a:gd name="connsiteX1" fmla="*/ 0 w 7546848"/>
              <a:gd name="connsiteY1" fmla="*/ 0 h 6925056"/>
              <a:gd name="connsiteX2" fmla="*/ 3121152 w 7546848"/>
              <a:gd name="connsiteY2" fmla="*/ 24384 h 6925056"/>
              <a:gd name="connsiteX3" fmla="*/ 7546848 w 7546848"/>
              <a:gd name="connsiteY3" fmla="*/ 6925056 h 6925056"/>
              <a:gd name="connsiteX4" fmla="*/ 0 w 7546848"/>
              <a:gd name="connsiteY4" fmla="*/ 6900672 h 6925056"/>
              <a:gd name="connsiteX0" fmla="*/ 0 w 7193280"/>
              <a:gd name="connsiteY0" fmla="*/ 6900672 h 6900672"/>
              <a:gd name="connsiteX1" fmla="*/ 0 w 7193280"/>
              <a:gd name="connsiteY1" fmla="*/ 0 h 6900672"/>
              <a:gd name="connsiteX2" fmla="*/ 3121152 w 7193280"/>
              <a:gd name="connsiteY2" fmla="*/ 24384 h 6900672"/>
              <a:gd name="connsiteX3" fmla="*/ 7193280 w 7193280"/>
              <a:gd name="connsiteY3" fmla="*/ 6864096 h 6900672"/>
              <a:gd name="connsiteX4" fmla="*/ 0 w 7193280"/>
              <a:gd name="connsiteY4" fmla="*/ 6900672 h 6900672"/>
              <a:gd name="connsiteX0" fmla="*/ 0 w 7254240"/>
              <a:gd name="connsiteY0" fmla="*/ 6900672 h 6900672"/>
              <a:gd name="connsiteX1" fmla="*/ 0 w 7254240"/>
              <a:gd name="connsiteY1" fmla="*/ 0 h 6900672"/>
              <a:gd name="connsiteX2" fmla="*/ 3121152 w 7254240"/>
              <a:gd name="connsiteY2" fmla="*/ 24384 h 6900672"/>
              <a:gd name="connsiteX3" fmla="*/ 7254240 w 7254240"/>
              <a:gd name="connsiteY3" fmla="*/ 6900672 h 6900672"/>
              <a:gd name="connsiteX4" fmla="*/ 0 w 7254240"/>
              <a:gd name="connsiteY4" fmla="*/ 6900672 h 6900672"/>
              <a:gd name="connsiteX0" fmla="*/ 60960 w 7254240"/>
              <a:gd name="connsiteY0" fmla="*/ 6803136 h 6900672"/>
              <a:gd name="connsiteX1" fmla="*/ 0 w 7254240"/>
              <a:gd name="connsiteY1" fmla="*/ 0 h 6900672"/>
              <a:gd name="connsiteX2" fmla="*/ 3121152 w 7254240"/>
              <a:gd name="connsiteY2" fmla="*/ 24384 h 6900672"/>
              <a:gd name="connsiteX3" fmla="*/ 7254240 w 7254240"/>
              <a:gd name="connsiteY3" fmla="*/ 6900672 h 6900672"/>
              <a:gd name="connsiteX4" fmla="*/ 60960 w 7254240"/>
              <a:gd name="connsiteY4" fmla="*/ 6803136 h 6900672"/>
              <a:gd name="connsiteX0" fmla="*/ 12192 w 7254240"/>
              <a:gd name="connsiteY0" fmla="*/ 6888480 h 6900672"/>
              <a:gd name="connsiteX1" fmla="*/ 0 w 7254240"/>
              <a:gd name="connsiteY1" fmla="*/ 0 h 6900672"/>
              <a:gd name="connsiteX2" fmla="*/ 3121152 w 7254240"/>
              <a:gd name="connsiteY2" fmla="*/ 24384 h 6900672"/>
              <a:gd name="connsiteX3" fmla="*/ 7254240 w 7254240"/>
              <a:gd name="connsiteY3" fmla="*/ 6900672 h 6900672"/>
              <a:gd name="connsiteX4" fmla="*/ 12192 w 7254240"/>
              <a:gd name="connsiteY4" fmla="*/ 6888480 h 6900672"/>
              <a:gd name="connsiteX0" fmla="*/ 12192 w 7254240"/>
              <a:gd name="connsiteY0" fmla="*/ 6888480 h 6900672"/>
              <a:gd name="connsiteX1" fmla="*/ 0 w 7254240"/>
              <a:gd name="connsiteY1" fmla="*/ 0 h 6900672"/>
              <a:gd name="connsiteX2" fmla="*/ 3206496 w 7254240"/>
              <a:gd name="connsiteY2" fmla="*/ 12192 h 6900672"/>
              <a:gd name="connsiteX3" fmla="*/ 7254240 w 7254240"/>
              <a:gd name="connsiteY3" fmla="*/ 6900672 h 6900672"/>
              <a:gd name="connsiteX4" fmla="*/ 12192 w 7254240"/>
              <a:gd name="connsiteY4" fmla="*/ 6888480 h 69006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54240" h="6900672">
                <a:moveTo>
                  <a:pt x="12192" y="6888480"/>
                </a:moveTo>
                <a:lnTo>
                  <a:pt x="0" y="0"/>
                </a:lnTo>
                <a:lnTo>
                  <a:pt x="3206496" y="12192"/>
                </a:lnTo>
                <a:lnTo>
                  <a:pt x="7254240" y="6900672"/>
                </a:lnTo>
                <a:lnTo>
                  <a:pt x="12192" y="6888480"/>
                </a:lnTo>
                <a:close/>
              </a:path>
            </a:pathLst>
          </a:custGeom>
          <a:solidFill>
            <a:srgbClr val="00964B">
              <a:alpha val="4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a:extLst>
              <a:ext uri="{FF2B5EF4-FFF2-40B4-BE49-F238E27FC236}">
                <a16:creationId xmlns:a16="http://schemas.microsoft.com/office/drawing/2014/main" id="{0A2F4A2C-6CC0-4164-9A75-25F6E8D4BB65}"/>
              </a:ext>
            </a:extLst>
          </p:cNvPr>
          <p:cNvSpPr txBox="1"/>
          <p:nvPr/>
        </p:nvSpPr>
        <p:spPr>
          <a:xfrm>
            <a:off x="1207008" y="1166842"/>
            <a:ext cx="10253472" cy="4524315"/>
          </a:xfrm>
          <a:prstGeom prst="rect">
            <a:avLst/>
          </a:prstGeom>
          <a:noFill/>
        </p:spPr>
        <p:txBody>
          <a:bodyPr wrap="square">
            <a:spAutoFit/>
          </a:bodyPr>
          <a:lstStyle/>
          <a:p>
            <a:r>
              <a:rPr kumimoji="0" lang="en-US" sz="32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I'll always appreciate the joy and excitement it brought into my life.  When I say "many, many years", I was way past the age of adulthood when I became exposed.  For years, all I could think of is how much further ahead, financially or rich I would be if someone had exposed me to that world at a young age.  For that reason, I've decided to make it my mission to help expose and introduce young, underexposed youth, especially from similar backgrounds as mine, to the world of investing</a:t>
            </a:r>
            <a:endParaRPr lang="en-US" sz="3200" dirty="0"/>
          </a:p>
        </p:txBody>
      </p:sp>
    </p:spTree>
    <p:extLst>
      <p:ext uri="{BB962C8B-B14F-4D97-AF65-F5344CB8AC3E}">
        <p14:creationId xmlns:p14="http://schemas.microsoft.com/office/powerpoint/2010/main" val="10874482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ight Triangle 8">
            <a:extLst>
              <a:ext uri="{FF2B5EF4-FFF2-40B4-BE49-F238E27FC236}">
                <a16:creationId xmlns:a16="http://schemas.microsoft.com/office/drawing/2014/main" id="{671BF824-44E7-5641-A7B9-899E32A6E05C}"/>
              </a:ext>
            </a:extLst>
          </p:cNvPr>
          <p:cNvSpPr/>
          <p:nvPr/>
        </p:nvSpPr>
        <p:spPr>
          <a:xfrm rot="5400000" flipH="1" flipV="1">
            <a:off x="9881619" y="4547619"/>
            <a:ext cx="2322576" cy="2298185"/>
          </a:xfrm>
          <a:prstGeom prst="rtTriangle">
            <a:avLst/>
          </a:prstGeom>
          <a:solidFill>
            <a:srgbClr val="00964B">
              <a:alpha val="4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Content Placeholder 15" descr="A close up of a sign&#10;&#10;Description automatically generated">
            <a:extLst>
              <a:ext uri="{FF2B5EF4-FFF2-40B4-BE49-F238E27FC236}">
                <a16:creationId xmlns:a16="http://schemas.microsoft.com/office/drawing/2014/main" id="{FBF63370-8BB6-0C4F-83F9-E5061C524696}"/>
              </a:ext>
            </a:extLst>
          </p:cNvPr>
          <p:cNvPicPr>
            <a:picLocks noGrp="1" noChangeAspect="1"/>
          </p:cNvPicPr>
          <p:nvPr>
            <p:ph idx="1"/>
          </p:nvPr>
        </p:nvPicPr>
        <p:blipFill>
          <a:blip r:embed="rId2"/>
          <a:stretch>
            <a:fillRect/>
          </a:stretch>
        </p:blipFill>
        <p:spPr>
          <a:xfrm>
            <a:off x="11041864" y="5827776"/>
            <a:ext cx="896136" cy="837692"/>
          </a:xfrm>
        </p:spPr>
      </p:pic>
      <p:sp>
        <p:nvSpPr>
          <p:cNvPr id="10" name="TextBox 9">
            <a:extLst>
              <a:ext uri="{FF2B5EF4-FFF2-40B4-BE49-F238E27FC236}">
                <a16:creationId xmlns:a16="http://schemas.microsoft.com/office/drawing/2014/main" id="{24D024E0-3109-4CEF-A2ED-8B0354148C9C}"/>
              </a:ext>
            </a:extLst>
          </p:cNvPr>
          <p:cNvSpPr txBox="1"/>
          <p:nvPr/>
        </p:nvSpPr>
        <p:spPr>
          <a:xfrm>
            <a:off x="982484" y="1170560"/>
            <a:ext cx="10227032" cy="4464684"/>
          </a:xfrm>
          <a:prstGeom prst="rect">
            <a:avLst/>
          </a:prstGeom>
          <a:noFill/>
        </p:spPr>
        <p:txBody>
          <a:bodyPr wrap="square">
            <a:spAutoFit/>
          </a:bodyPr>
          <a:lstStyle/>
          <a:p>
            <a:pPr>
              <a:lnSpc>
                <a:spcPct val="150000"/>
              </a:lnSpc>
              <a:spcAft>
                <a:spcPts val="800"/>
              </a:spcAft>
            </a:pPr>
            <a:r>
              <a:rPr lang="en-US" sz="2400" dirty="0">
                <a:latin typeface="Arial" panose="020B0604020202020204" pitchFamily="34" charset="0"/>
                <a:ea typeface="Calibri" panose="020F0502020204030204" pitchFamily="34" charset="0"/>
                <a:cs typeface="Times New Roman" panose="02020603050405020304" pitchFamily="18" charset="0"/>
              </a:rPr>
              <a:t>In 1996 I went to work for a company that exposed me to the world of investing and also offered me the opportunity to train newly hired brokers for the department. After retirement and a series of other encounters and experiences, I decided it was a good time to share some of the lessons I learned. I studied and received a certification in financial literacy education instruction, and now I'm putting that training to good use. Though I write financial literacy programs for many age groups and backgrounds, this class is designed for youth who have little or no knowledge of investing.</a:t>
            </a:r>
            <a:endParaRPr lang="en-US" sz="24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157940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49D0925-5C6B-A14C-92D3-1A7EFAEEE535}"/>
              </a:ext>
            </a:extLst>
          </p:cNvPr>
          <p:cNvPicPr>
            <a:picLocks noChangeAspect="1"/>
          </p:cNvPicPr>
          <p:nvPr/>
        </p:nvPicPr>
        <p:blipFill rotWithShape="1">
          <a:blip r:embed="rId2"/>
          <a:srcRect r="4691"/>
          <a:stretch/>
        </p:blipFill>
        <p:spPr>
          <a:xfrm>
            <a:off x="4376928" y="0"/>
            <a:ext cx="7815072" cy="6858000"/>
          </a:xfrm>
          <a:prstGeom prst="rect">
            <a:avLst/>
          </a:prstGeom>
        </p:spPr>
      </p:pic>
      <p:pic>
        <p:nvPicPr>
          <p:cNvPr id="5" name="Picture 4" descr="A close up of a sign&#10;&#10;Description automatically generated">
            <a:extLst>
              <a:ext uri="{FF2B5EF4-FFF2-40B4-BE49-F238E27FC236}">
                <a16:creationId xmlns:a16="http://schemas.microsoft.com/office/drawing/2014/main" id="{F504EC2F-A8AA-1B45-9680-97D3AE213E35}"/>
              </a:ext>
            </a:extLst>
          </p:cNvPr>
          <p:cNvPicPr>
            <a:picLocks noChangeAspect="1"/>
          </p:cNvPicPr>
          <p:nvPr/>
        </p:nvPicPr>
        <p:blipFill>
          <a:blip r:embed="rId3"/>
          <a:stretch>
            <a:fillRect/>
          </a:stretch>
        </p:blipFill>
        <p:spPr>
          <a:xfrm>
            <a:off x="392716" y="232318"/>
            <a:ext cx="2775484" cy="1206338"/>
          </a:xfrm>
          <a:prstGeom prst="rect">
            <a:avLst/>
          </a:prstGeom>
        </p:spPr>
      </p:pic>
      <p:sp>
        <p:nvSpPr>
          <p:cNvPr id="8" name="TextBox 7">
            <a:extLst>
              <a:ext uri="{FF2B5EF4-FFF2-40B4-BE49-F238E27FC236}">
                <a16:creationId xmlns:a16="http://schemas.microsoft.com/office/drawing/2014/main" id="{850418B0-4D9D-43AF-8A62-7A25A57D1093}"/>
              </a:ext>
            </a:extLst>
          </p:cNvPr>
          <p:cNvSpPr txBox="1"/>
          <p:nvPr/>
        </p:nvSpPr>
        <p:spPr>
          <a:xfrm>
            <a:off x="339609" y="1595478"/>
            <a:ext cx="6096000" cy="5018682"/>
          </a:xfrm>
          <a:prstGeom prst="rect">
            <a:avLst/>
          </a:prstGeom>
          <a:noFill/>
        </p:spPr>
        <p:txBody>
          <a:bodyPr wrap="square">
            <a:spAutoFit/>
          </a:bodyPr>
          <a:lstStyle/>
          <a:p>
            <a:pPr marL="0" marR="0" lvl="0" indent="0" algn="l" defTabSz="914400" rtl="0" eaLnBrk="1" fontAlgn="auto" latinLnBrk="0" hangingPunct="1">
              <a:lnSpc>
                <a:spcPct val="150000"/>
              </a:lnSpc>
              <a:spcBef>
                <a:spcPts val="0"/>
              </a:spcBef>
              <a:spcAft>
                <a:spcPts val="80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I'm going to give you the topics covered in these classes and there will be course work that you will need to do in order to keep up with the class.  Though it's voluntary, it's important that you make the effort to participate fully. Though each class will be scheduled for 1 - 1 1/2 hours, I will let the class coverage and time allowed to be dictated by the class itself. </a:t>
            </a:r>
            <a:endParaRPr kumimoji="0" lang="en-US" sz="24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284444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ight Triangle 8">
            <a:extLst>
              <a:ext uri="{FF2B5EF4-FFF2-40B4-BE49-F238E27FC236}">
                <a16:creationId xmlns:a16="http://schemas.microsoft.com/office/drawing/2014/main" id="{671BF824-44E7-5641-A7B9-899E32A6E05C}"/>
              </a:ext>
            </a:extLst>
          </p:cNvPr>
          <p:cNvSpPr/>
          <p:nvPr/>
        </p:nvSpPr>
        <p:spPr>
          <a:xfrm rot="5400000" flipH="1" flipV="1">
            <a:off x="9881619" y="4547619"/>
            <a:ext cx="2322576" cy="2298185"/>
          </a:xfrm>
          <a:prstGeom prst="rtTriangle">
            <a:avLst/>
          </a:prstGeom>
          <a:solidFill>
            <a:srgbClr val="00964B">
              <a:alpha val="4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Content Placeholder 15" descr="A close up of a sign&#10;&#10;Description automatically generated">
            <a:extLst>
              <a:ext uri="{FF2B5EF4-FFF2-40B4-BE49-F238E27FC236}">
                <a16:creationId xmlns:a16="http://schemas.microsoft.com/office/drawing/2014/main" id="{FBF63370-8BB6-0C4F-83F9-E5061C524696}"/>
              </a:ext>
            </a:extLst>
          </p:cNvPr>
          <p:cNvPicPr>
            <a:picLocks noGrp="1" noChangeAspect="1"/>
          </p:cNvPicPr>
          <p:nvPr>
            <p:ph idx="1"/>
          </p:nvPr>
        </p:nvPicPr>
        <p:blipFill>
          <a:blip r:embed="rId2"/>
          <a:stretch>
            <a:fillRect/>
          </a:stretch>
        </p:blipFill>
        <p:spPr>
          <a:xfrm>
            <a:off x="11041864" y="5827776"/>
            <a:ext cx="896136" cy="837692"/>
          </a:xfrm>
        </p:spPr>
      </p:pic>
      <p:sp>
        <p:nvSpPr>
          <p:cNvPr id="10" name="TextBox 9">
            <a:extLst>
              <a:ext uri="{FF2B5EF4-FFF2-40B4-BE49-F238E27FC236}">
                <a16:creationId xmlns:a16="http://schemas.microsoft.com/office/drawing/2014/main" id="{DB20782F-DF1F-4CBF-8C63-693EDEFD38B6}"/>
              </a:ext>
            </a:extLst>
          </p:cNvPr>
          <p:cNvSpPr txBox="1"/>
          <p:nvPr/>
        </p:nvSpPr>
        <p:spPr>
          <a:xfrm>
            <a:off x="975360" y="1473657"/>
            <a:ext cx="9656064" cy="3910686"/>
          </a:xfrm>
          <a:prstGeom prst="rect">
            <a:avLst/>
          </a:prstGeom>
          <a:noFill/>
        </p:spPr>
        <p:txBody>
          <a:bodyPr wrap="square">
            <a:spAutoFit/>
          </a:bodyPr>
          <a:lstStyle/>
          <a:p>
            <a:pPr marL="0" marR="0" lvl="0" indent="0" algn="l" defTabSz="914400" rtl="0" eaLnBrk="1" fontAlgn="auto" latinLnBrk="0" hangingPunct="1">
              <a:lnSpc>
                <a:spcPct val="150000"/>
              </a:lnSpc>
              <a:spcBef>
                <a:spcPts val="0"/>
              </a:spcBef>
              <a:spcAft>
                <a:spcPts val="80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In other words, I will work at your pace.  If there is lively discussion and curiosity about a topic that allows us to go farther into the subject, I prefer to do so rather than rushing through to meet a schedule.  The most important thing is that you understand.  There's a lot to know about investing and we're going to start with some basics and as time goes on, you'll be able to expand your knowledge. There are many categories and sub categories yet to be explored.</a:t>
            </a:r>
            <a:endParaRPr kumimoji="0" lang="en-US" sz="24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707024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ight Triangle 8">
            <a:extLst>
              <a:ext uri="{FF2B5EF4-FFF2-40B4-BE49-F238E27FC236}">
                <a16:creationId xmlns:a16="http://schemas.microsoft.com/office/drawing/2014/main" id="{671BF824-44E7-5641-A7B9-899E32A6E05C}"/>
              </a:ext>
            </a:extLst>
          </p:cNvPr>
          <p:cNvSpPr/>
          <p:nvPr/>
        </p:nvSpPr>
        <p:spPr>
          <a:xfrm rot="5400000" flipH="1" flipV="1">
            <a:off x="9881619" y="4547619"/>
            <a:ext cx="2322576" cy="2298185"/>
          </a:xfrm>
          <a:prstGeom prst="rtTriangle">
            <a:avLst/>
          </a:prstGeom>
          <a:solidFill>
            <a:srgbClr val="00964B">
              <a:alpha val="4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Content Placeholder 15" descr="A close up of a sign&#10;&#10;Description automatically generated">
            <a:extLst>
              <a:ext uri="{FF2B5EF4-FFF2-40B4-BE49-F238E27FC236}">
                <a16:creationId xmlns:a16="http://schemas.microsoft.com/office/drawing/2014/main" id="{FBF63370-8BB6-0C4F-83F9-E5061C524696}"/>
              </a:ext>
            </a:extLst>
          </p:cNvPr>
          <p:cNvPicPr>
            <a:picLocks noGrp="1" noChangeAspect="1"/>
          </p:cNvPicPr>
          <p:nvPr>
            <p:ph idx="1"/>
          </p:nvPr>
        </p:nvPicPr>
        <p:blipFill>
          <a:blip r:embed="rId2"/>
          <a:stretch>
            <a:fillRect/>
          </a:stretch>
        </p:blipFill>
        <p:spPr>
          <a:xfrm>
            <a:off x="11041864" y="5827776"/>
            <a:ext cx="896136" cy="837692"/>
          </a:xfrm>
        </p:spPr>
      </p:pic>
      <p:sp>
        <p:nvSpPr>
          <p:cNvPr id="10" name="TextBox 9">
            <a:extLst>
              <a:ext uri="{FF2B5EF4-FFF2-40B4-BE49-F238E27FC236}">
                <a16:creationId xmlns:a16="http://schemas.microsoft.com/office/drawing/2014/main" id="{FD6EB834-7D9F-49F7-B1D9-1FC4DFC31961}"/>
              </a:ext>
            </a:extLst>
          </p:cNvPr>
          <p:cNvSpPr txBox="1"/>
          <p:nvPr/>
        </p:nvSpPr>
        <p:spPr>
          <a:xfrm>
            <a:off x="731520" y="378327"/>
            <a:ext cx="9875520" cy="6123023"/>
          </a:xfrm>
          <a:prstGeom prst="rect">
            <a:avLst/>
          </a:prstGeom>
          <a:noFill/>
        </p:spPr>
        <p:txBody>
          <a:bodyPr wrap="square">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US" sz="24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Class Exercise</a:t>
            </a:r>
            <a:endParaRPr kumimoji="0" lang="en-US" sz="24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Think some of the things that you think are going to be discussed today and answer the following questions.  Write it down on paper or your workbook.  If you would like, write down the points for others to see.  We will briefly discuss why your answer was chosen</a:t>
            </a: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a:t>
            </a:r>
          </a:p>
          <a:p>
            <a:pPr marL="457200" marR="0" lvl="0" indent="0" algn="l" defTabSz="914400" rtl="0" eaLnBrk="1" fontAlgn="auto" latinLnBrk="0" hangingPunct="1">
              <a:lnSpc>
                <a:spcPct val="107000"/>
              </a:lnSpc>
              <a:spcBef>
                <a:spcPts val="0"/>
              </a:spcBef>
              <a:spcAft>
                <a:spcPts val="80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1) What does </a:t>
            </a:r>
            <a:r>
              <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financial literacy </a:t>
            </a: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mean to you?</a:t>
            </a:r>
            <a:endPar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457200" marR="0" lvl="0" indent="0" algn="l" defTabSz="914400" rtl="0" eaLnBrk="1" fontAlgn="auto" latinLnBrk="0" hangingPunct="1">
              <a:lnSpc>
                <a:spcPct val="107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	a-________________________________________________</a:t>
            </a:r>
            <a:endPar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457200" marR="0" lvl="0" indent="0" algn="l" defTabSz="914400" rtl="0" eaLnBrk="1" fontAlgn="auto" latinLnBrk="0" hangingPunct="1">
              <a:lnSpc>
                <a:spcPct val="107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	b-________________________________________________</a:t>
            </a:r>
            <a:endPar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	c-________________________________________________</a:t>
            </a:r>
          </a:p>
          <a:p>
            <a:pPr marL="0" marR="0" lvl="0" indent="0" algn="l" defTabSz="914400" rtl="0" eaLnBrk="1" fontAlgn="auto" latinLnBrk="0" hangingPunct="1">
              <a:lnSpc>
                <a:spcPct val="107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457200" marR="0" lvl="0" indent="0" algn="l" defTabSz="914400" rtl="0" eaLnBrk="1" fontAlgn="auto" latinLnBrk="0" hangingPunct="1">
              <a:lnSpc>
                <a:spcPct val="107000"/>
              </a:lnSpc>
              <a:spcBef>
                <a:spcPts val="0"/>
              </a:spcBef>
              <a:spcAft>
                <a:spcPts val="80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2) Give some examples of people practicing </a:t>
            </a:r>
            <a:r>
              <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financial literacy</a:t>
            </a: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a:t>
            </a:r>
            <a:endPar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45720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	a-________________________________________________</a:t>
            </a:r>
            <a:endPar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45720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	b-________________________________________________</a:t>
            </a:r>
            <a:endPar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45720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	c-________________________________________________</a:t>
            </a:r>
          </a:p>
          <a:p>
            <a:pPr marL="45720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400050" marR="0" lvl="0" indent="0" algn="l" defTabSz="914400" rtl="0" eaLnBrk="1" fontAlgn="auto" latinLnBrk="0" hangingPunct="1">
              <a:lnSpc>
                <a:spcPct val="107000"/>
              </a:lnSpc>
              <a:spcBef>
                <a:spcPts val="0"/>
              </a:spcBef>
              <a:spcAft>
                <a:spcPts val="80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3) How do you see yourself benefiting from learning </a:t>
            </a:r>
            <a:r>
              <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financial literacy</a:t>
            </a: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a:t>
            </a:r>
            <a:endPar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457200" marR="0" lvl="0" indent="0" algn="l" defTabSz="914400" rtl="0" eaLnBrk="1" fontAlgn="auto" latinLnBrk="0" hangingPunct="1">
              <a:lnSpc>
                <a:spcPct val="107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	a-________________________________________________</a:t>
            </a:r>
            <a:endPar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457200" marR="0" lvl="0" indent="0" algn="l" defTabSz="914400" rtl="0" eaLnBrk="1" fontAlgn="auto" latinLnBrk="0" hangingPunct="1">
              <a:lnSpc>
                <a:spcPct val="107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	b-________________________________________________</a:t>
            </a:r>
            <a:endPar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457200" marR="0" lvl="0" indent="0" algn="l" defTabSz="914400" rtl="0" eaLnBrk="1" fontAlgn="auto" latinLnBrk="0" hangingPunct="1">
              <a:lnSpc>
                <a:spcPct val="107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	c-________________________________________________</a:t>
            </a:r>
            <a:endParaRPr lang="en-US" dirty="0"/>
          </a:p>
        </p:txBody>
      </p:sp>
    </p:spTree>
    <p:extLst>
      <p:ext uri="{BB962C8B-B14F-4D97-AF65-F5344CB8AC3E}">
        <p14:creationId xmlns:p14="http://schemas.microsoft.com/office/powerpoint/2010/main" val="6187803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rapezoid 26">
            <a:extLst>
              <a:ext uri="{FF2B5EF4-FFF2-40B4-BE49-F238E27FC236}">
                <a16:creationId xmlns:a16="http://schemas.microsoft.com/office/drawing/2014/main" id="{5D968CEC-8DE4-7C46-805D-1AAB02BAAB9A}"/>
              </a:ext>
            </a:extLst>
          </p:cNvPr>
          <p:cNvSpPr/>
          <p:nvPr/>
        </p:nvSpPr>
        <p:spPr>
          <a:xfrm>
            <a:off x="-97536" y="0"/>
            <a:ext cx="7254240" cy="6882351"/>
          </a:xfrm>
          <a:custGeom>
            <a:avLst/>
            <a:gdLst>
              <a:gd name="connsiteX0" fmla="*/ 0 w 5145024"/>
              <a:gd name="connsiteY0" fmla="*/ 4925568 h 4925568"/>
              <a:gd name="connsiteX1" fmla="*/ 1231392 w 5145024"/>
              <a:gd name="connsiteY1" fmla="*/ 0 h 4925568"/>
              <a:gd name="connsiteX2" fmla="*/ 3913632 w 5145024"/>
              <a:gd name="connsiteY2" fmla="*/ 0 h 4925568"/>
              <a:gd name="connsiteX3" fmla="*/ 5145024 w 5145024"/>
              <a:gd name="connsiteY3" fmla="*/ 4925568 h 4925568"/>
              <a:gd name="connsiteX4" fmla="*/ 0 w 5145024"/>
              <a:gd name="connsiteY4" fmla="*/ 4925568 h 4925568"/>
              <a:gd name="connsiteX0" fmla="*/ 0 w 5145024"/>
              <a:gd name="connsiteY0" fmla="*/ 4925568 h 4925568"/>
              <a:gd name="connsiteX1" fmla="*/ 1231392 w 5145024"/>
              <a:gd name="connsiteY1" fmla="*/ 0 h 4925568"/>
              <a:gd name="connsiteX2" fmla="*/ 3974592 w 5145024"/>
              <a:gd name="connsiteY2" fmla="*/ 24384 h 4925568"/>
              <a:gd name="connsiteX3" fmla="*/ 5145024 w 5145024"/>
              <a:gd name="connsiteY3" fmla="*/ 4925568 h 4925568"/>
              <a:gd name="connsiteX4" fmla="*/ 0 w 5145024"/>
              <a:gd name="connsiteY4" fmla="*/ 4925568 h 4925568"/>
              <a:gd name="connsiteX0" fmla="*/ 0 w 5145024"/>
              <a:gd name="connsiteY0" fmla="*/ 6900672 h 6900672"/>
              <a:gd name="connsiteX1" fmla="*/ 0 w 5145024"/>
              <a:gd name="connsiteY1" fmla="*/ 0 h 6900672"/>
              <a:gd name="connsiteX2" fmla="*/ 3974592 w 5145024"/>
              <a:gd name="connsiteY2" fmla="*/ 1999488 h 6900672"/>
              <a:gd name="connsiteX3" fmla="*/ 5145024 w 5145024"/>
              <a:gd name="connsiteY3" fmla="*/ 6900672 h 6900672"/>
              <a:gd name="connsiteX4" fmla="*/ 0 w 5145024"/>
              <a:gd name="connsiteY4" fmla="*/ 6900672 h 6900672"/>
              <a:gd name="connsiteX0" fmla="*/ 0 w 5145024"/>
              <a:gd name="connsiteY0" fmla="*/ 6900672 h 6900672"/>
              <a:gd name="connsiteX1" fmla="*/ 0 w 5145024"/>
              <a:gd name="connsiteY1" fmla="*/ 0 h 6900672"/>
              <a:gd name="connsiteX2" fmla="*/ 3121152 w 5145024"/>
              <a:gd name="connsiteY2" fmla="*/ 24384 h 6900672"/>
              <a:gd name="connsiteX3" fmla="*/ 5145024 w 5145024"/>
              <a:gd name="connsiteY3" fmla="*/ 6900672 h 6900672"/>
              <a:gd name="connsiteX4" fmla="*/ 0 w 5145024"/>
              <a:gd name="connsiteY4" fmla="*/ 6900672 h 6900672"/>
              <a:gd name="connsiteX0" fmla="*/ 0 w 7546848"/>
              <a:gd name="connsiteY0" fmla="*/ 6900672 h 6925056"/>
              <a:gd name="connsiteX1" fmla="*/ 0 w 7546848"/>
              <a:gd name="connsiteY1" fmla="*/ 0 h 6925056"/>
              <a:gd name="connsiteX2" fmla="*/ 3121152 w 7546848"/>
              <a:gd name="connsiteY2" fmla="*/ 24384 h 6925056"/>
              <a:gd name="connsiteX3" fmla="*/ 7546848 w 7546848"/>
              <a:gd name="connsiteY3" fmla="*/ 6925056 h 6925056"/>
              <a:gd name="connsiteX4" fmla="*/ 0 w 7546848"/>
              <a:gd name="connsiteY4" fmla="*/ 6900672 h 6925056"/>
              <a:gd name="connsiteX0" fmla="*/ 0 w 7193280"/>
              <a:gd name="connsiteY0" fmla="*/ 6900672 h 6900672"/>
              <a:gd name="connsiteX1" fmla="*/ 0 w 7193280"/>
              <a:gd name="connsiteY1" fmla="*/ 0 h 6900672"/>
              <a:gd name="connsiteX2" fmla="*/ 3121152 w 7193280"/>
              <a:gd name="connsiteY2" fmla="*/ 24384 h 6900672"/>
              <a:gd name="connsiteX3" fmla="*/ 7193280 w 7193280"/>
              <a:gd name="connsiteY3" fmla="*/ 6864096 h 6900672"/>
              <a:gd name="connsiteX4" fmla="*/ 0 w 7193280"/>
              <a:gd name="connsiteY4" fmla="*/ 6900672 h 6900672"/>
              <a:gd name="connsiteX0" fmla="*/ 0 w 7254240"/>
              <a:gd name="connsiteY0" fmla="*/ 6900672 h 6900672"/>
              <a:gd name="connsiteX1" fmla="*/ 0 w 7254240"/>
              <a:gd name="connsiteY1" fmla="*/ 0 h 6900672"/>
              <a:gd name="connsiteX2" fmla="*/ 3121152 w 7254240"/>
              <a:gd name="connsiteY2" fmla="*/ 24384 h 6900672"/>
              <a:gd name="connsiteX3" fmla="*/ 7254240 w 7254240"/>
              <a:gd name="connsiteY3" fmla="*/ 6900672 h 6900672"/>
              <a:gd name="connsiteX4" fmla="*/ 0 w 7254240"/>
              <a:gd name="connsiteY4" fmla="*/ 6900672 h 6900672"/>
              <a:gd name="connsiteX0" fmla="*/ 60960 w 7254240"/>
              <a:gd name="connsiteY0" fmla="*/ 6803136 h 6900672"/>
              <a:gd name="connsiteX1" fmla="*/ 0 w 7254240"/>
              <a:gd name="connsiteY1" fmla="*/ 0 h 6900672"/>
              <a:gd name="connsiteX2" fmla="*/ 3121152 w 7254240"/>
              <a:gd name="connsiteY2" fmla="*/ 24384 h 6900672"/>
              <a:gd name="connsiteX3" fmla="*/ 7254240 w 7254240"/>
              <a:gd name="connsiteY3" fmla="*/ 6900672 h 6900672"/>
              <a:gd name="connsiteX4" fmla="*/ 60960 w 7254240"/>
              <a:gd name="connsiteY4" fmla="*/ 6803136 h 6900672"/>
              <a:gd name="connsiteX0" fmla="*/ 12192 w 7254240"/>
              <a:gd name="connsiteY0" fmla="*/ 6888480 h 6900672"/>
              <a:gd name="connsiteX1" fmla="*/ 0 w 7254240"/>
              <a:gd name="connsiteY1" fmla="*/ 0 h 6900672"/>
              <a:gd name="connsiteX2" fmla="*/ 3121152 w 7254240"/>
              <a:gd name="connsiteY2" fmla="*/ 24384 h 6900672"/>
              <a:gd name="connsiteX3" fmla="*/ 7254240 w 7254240"/>
              <a:gd name="connsiteY3" fmla="*/ 6900672 h 6900672"/>
              <a:gd name="connsiteX4" fmla="*/ 12192 w 7254240"/>
              <a:gd name="connsiteY4" fmla="*/ 6888480 h 6900672"/>
              <a:gd name="connsiteX0" fmla="*/ 12192 w 7254240"/>
              <a:gd name="connsiteY0" fmla="*/ 6888480 h 6900672"/>
              <a:gd name="connsiteX1" fmla="*/ 0 w 7254240"/>
              <a:gd name="connsiteY1" fmla="*/ 0 h 6900672"/>
              <a:gd name="connsiteX2" fmla="*/ 3206496 w 7254240"/>
              <a:gd name="connsiteY2" fmla="*/ 12192 h 6900672"/>
              <a:gd name="connsiteX3" fmla="*/ 7254240 w 7254240"/>
              <a:gd name="connsiteY3" fmla="*/ 6900672 h 6900672"/>
              <a:gd name="connsiteX4" fmla="*/ 12192 w 7254240"/>
              <a:gd name="connsiteY4" fmla="*/ 6888480 h 69006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54240" h="6900672">
                <a:moveTo>
                  <a:pt x="12192" y="6888480"/>
                </a:moveTo>
                <a:lnTo>
                  <a:pt x="0" y="0"/>
                </a:lnTo>
                <a:lnTo>
                  <a:pt x="3206496" y="12192"/>
                </a:lnTo>
                <a:lnTo>
                  <a:pt x="7254240" y="6900672"/>
                </a:lnTo>
                <a:lnTo>
                  <a:pt x="12192" y="6888480"/>
                </a:lnTo>
                <a:close/>
              </a:path>
            </a:pathLst>
          </a:custGeom>
          <a:solidFill>
            <a:srgbClr val="00964B">
              <a:alpha val="4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a:extLst>
              <a:ext uri="{FF2B5EF4-FFF2-40B4-BE49-F238E27FC236}">
                <a16:creationId xmlns:a16="http://schemas.microsoft.com/office/drawing/2014/main" id="{129FF67C-25B9-448D-B500-3D32CC979C57}"/>
              </a:ext>
            </a:extLst>
          </p:cNvPr>
          <p:cNvSpPr txBox="1"/>
          <p:nvPr/>
        </p:nvSpPr>
        <p:spPr>
          <a:xfrm>
            <a:off x="6114288" y="431216"/>
            <a:ext cx="6108192" cy="6019918"/>
          </a:xfrm>
          <a:prstGeom prst="rect">
            <a:avLst/>
          </a:prstGeom>
          <a:noFill/>
        </p:spPr>
        <p:txBody>
          <a:bodyPr wrap="square">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Let me start by telling you what we'll be covering.</a:t>
            </a:r>
          </a:p>
          <a:p>
            <a:pPr marL="0" marR="0" lvl="0" indent="0" algn="l" defTabSz="914400" rtl="0" eaLnBrk="1" fontAlgn="auto" latinLnBrk="0" hangingPunct="1">
              <a:lnSpc>
                <a:spcPct val="107000"/>
              </a:lnSpc>
              <a:spcBef>
                <a:spcPts val="0"/>
              </a:spcBef>
              <a:spcAft>
                <a:spcPts val="800"/>
              </a:spcAft>
              <a:buClrTx/>
              <a:buSzTx/>
              <a:buFontTx/>
              <a:buNone/>
              <a:tabLst/>
              <a:defRPr/>
            </a:pPr>
            <a:endParaRPr kumimoji="0" lang="en-US" sz="20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	Types of Businesses</a:t>
            </a:r>
            <a:endParaRPr kumimoji="0" lang="en-US" sz="20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	Types of Securities		</a:t>
            </a:r>
            <a:endParaRPr kumimoji="0" lang="en-US" sz="20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		Stocks</a:t>
            </a:r>
            <a:endParaRPr kumimoji="0" lang="en-US" sz="20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		Bonds</a:t>
            </a:r>
            <a:endParaRPr kumimoji="0" lang="en-US" sz="20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		Money Market</a:t>
            </a:r>
            <a:endParaRPr kumimoji="0" lang="en-US" sz="20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		Mutual Funds</a:t>
            </a:r>
            <a:endParaRPr kumimoji="0" lang="en-US" sz="20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	Why People Invest in these Securities</a:t>
            </a:r>
            <a:endParaRPr kumimoji="0" lang="en-US" sz="20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	Where do people invest money</a:t>
            </a:r>
            <a:endParaRPr kumimoji="0" lang="en-US" sz="20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	How do I find securities to invest in</a:t>
            </a:r>
            <a:endParaRPr kumimoji="0" lang="en-US" sz="20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	Investment Risks</a:t>
            </a:r>
            <a:endParaRPr kumimoji="0" lang="en-US" sz="20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	How to monitor or follow your investments</a:t>
            </a:r>
            <a:endParaRPr kumimoji="0" lang="en-US" sz="20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	Terms to remember:</a:t>
            </a:r>
            <a:endParaRPr kumimoji="0" lang="en-US" sz="20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950166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7D4F0A8-B3A8-6E4C-ABD5-B2FBE9227BC5}"/>
              </a:ext>
            </a:extLst>
          </p:cNvPr>
          <p:cNvSpPr/>
          <p:nvPr/>
        </p:nvSpPr>
        <p:spPr>
          <a:xfrm>
            <a:off x="0" y="6492875"/>
            <a:ext cx="12192000" cy="365125"/>
          </a:xfrm>
          <a:prstGeom prst="rect">
            <a:avLst/>
          </a:prstGeom>
          <a:solidFill>
            <a:srgbClr val="00964B">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 close up of a sign&#10;&#10;Description automatically generated">
            <a:extLst>
              <a:ext uri="{FF2B5EF4-FFF2-40B4-BE49-F238E27FC236}">
                <a16:creationId xmlns:a16="http://schemas.microsoft.com/office/drawing/2014/main" id="{C3F4E203-F089-1B46-8147-1807411C6344}"/>
              </a:ext>
            </a:extLst>
          </p:cNvPr>
          <p:cNvPicPr>
            <a:picLocks noChangeAspect="1"/>
          </p:cNvPicPr>
          <p:nvPr/>
        </p:nvPicPr>
        <p:blipFill>
          <a:blip r:embed="rId2"/>
          <a:stretch>
            <a:fillRect/>
          </a:stretch>
        </p:blipFill>
        <p:spPr>
          <a:xfrm>
            <a:off x="4572000" y="6570661"/>
            <a:ext cx="3048000" cy="215900"/>
          </a:xfrm>
          <a:prstGeom prst="rect">
            <a:avLst/>
          </a:prstGeom>
        </p:spPr>
      </p:pic>
      <p:sp>
        <p:nvSpPr>
          <p:cNvPr id="9" name="TextBox 8">
            <a:extLst>
              <a:ext uri="{FF2B5EF4-FFF2-40B4-BE49-F238E27FC236}">
                <a16:creationId xmlns:a16="http://schemas.microsoft.com/office/drawing/2014/main" id="{143AE889-E33F-47DA-8BAB-712139B9AA6D}"/>
              </a:ext>
            </a:extLst>
          </p:cNvPr>
          <p:cNvSpPr txBox="1"/>
          <p:nvPr/>
        </p:nvSpPr>
        <p:spPr>
          <a:xfrm>
            <a:off x="938784" y="891415"/>
            <a:ext cx="6096000" cy="2862322"/>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Let me start by telling you what we'll be covering in "Investing 101"</a:t>
            </a:r>
            <a:endParaRPr kumimoji="0" lang="en-US" altLang="en-US" sz="2000" b="0" i="0" u="none" strike="noStrike" kern="1200" cap="none" spc="0" normalizeH="0" baseline="0" noProof="0" dirty="0">
              <a:ln>
                <a:noFill/>
              </a:ln>
              <a:solidFill>
                <a:srgbClr val="000000"/>
              </a:solidFill>
              <a:effectLst/>
              <a:uLnTx/>
              <a:uFillTx/>
              <a:latin typeface="Speak Pro" panose="020F0502020204030204"/>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Corporate Securities</a:t>
            </a:r>
            <a:endParaRPr kumimoji="0" lang="en-US" altLang="en-US" sz="2000" b="0" i="0" u="none" strike="noStrike" kern="1200" cap="none" spc="0" normalizeH="0" baseline="0" noProof="0" dirty="0">
              <a:ln>
                <a:noFill/>
              </a:ln>
              <a:solidFill>
                <a:srgbClr val="000000"/>
              </a:solidFill>
              <a:effectLst/>
              <a:uLnTx/>
              <a:uFillTx/>
              <a:latin typeface="Speak Pro" panose="020F0502020204030204"/>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Business Types</a:t>
            </a:r>
            <a:endParaRPr kumimoji="0" lang="en-US" altLang="en-US" sz="2000" b="0" i="0" u="none" strike="noStrike" kern="1200" cap="none" spc="0" normalizeH="0" baseline="0" noProof="0" dirty="0">
              <a:ln>
                <a:noFill/>
              </a:ln>
              <a:solidFill>
                <a:srgbClr val="000000"/>
              </a:solidFill>
              <a:effectLst/>
              <a:uLnTx/>
              <a:uFillTx/>
              <a:latin typeface="Speak Pro" panose="020F0502020204030204"/>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Sole Proprietorship	</a:t>
            </a:r>
            <a:endParaRPr kumimoji="0" lang="en-US" altLang="en-US" sz="2000" b="0" i="0" u="none" strike="noStrike" kern="1200" cap="none" spc="0" normalizeH="0" baseline="0" noProof="0" dirty="0">
              <a:ln>
                <a:noFill/>
              </a:ln>
              <a:solidFill>
                <a:srgbClr val="000000"/>
              </a:solidFill>
              <a:effectLst/>
              <a:uLnTx/>
              <a:uFillTx/>
              <a:latin typeface="Speak Pro" panose="020F0502020204030204"/>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Partnership</a:t>
            </a:r>
            <a:endParaRPr kumimoji="0" lang="en-US" altLang="en-US" sz="2000" b="0" i="0" u="none" strike="noStrike" kern="1200" cap="none" spc="0" normalizeH="0" baseline="0" noProof="0" dirty="0">
              <a:ln>
                <a:noFill/>
              </a:ln>
              <a:solidFill>
                <a:srgbClr val="000000"/>
              </a:solidFill>
              <a:effectLst/>
              <a:uLnTx/>
              <a:uFillTx/>
              <a:latin typeface="Speak Pro" panose="020F0502020204030204"/>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Corporation</a:t>
            </a:r>
            <a:endParaRPr kumimoji="0" lang="en-US" altLang="en-US" sz="2000" b="0" i="0" u="none" strike="noStrike" kern="1200" cap="none" spc="0" normalizeH="0" baseline="0" noProof="0" dirty="0">
              <a:ln>
                <a:noFill/>
              </a:ln>
              <a:solidFill>
                <a:srgbClr val="000000"/>
              </a:solidFill>
              <a:effectLst/>
              <a:uLnTx/>
              <a:uFillTx/>
              <a:latin typeface="Speak Pro" panose="020F0502020204030204"/>
              <a:ea typeface="+mn-ea"/>
              <a:cs typeface="+mn-cs"/>
            </a:endParaRPr>
          </a:p>
        </p:txBody>
      </p:sp>
      <p:pic>
        <p:nvPicPr>
          <p:cNvPr id="7" name="Picture 12">
            <a:extLst>
              <a:ext uri="{FF2B5EF4-FFF2-40B4-BE49-F238E27FC236}">
                <a16:creationId xmlns:a16="http://schemas.microsoft.com/office/drawing/2014/main" id="{0DCA73A8-F319-44C3-B971-CF33867329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69634" y="2986491"/>
            <a:ext cx="3720586" cy="2769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88272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7D4F0A8-B3A8-6E4C-ABD5-B2FBE9227BC5}"/>
              </a:ext>
            </a:extLst>
          </p:cNvPr>
          <p:cNvSpPr/>
          <p:nvPr/>
        </p:nvSpPr>
        <p:spPr>
          <a:xfrm>
            <a:off x="0" y="6492875"/>
            <a:ext cx="12192000" cy="365125"/>
          </a:xfrm>
          <a:prstGeom prst="rect">
            <a:avLst/>
          </a:prstGeom>
          <a:solidFill>
            <a:srgbClr val="00964B">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 close up of a sign&#10;&#10;Description automatically generated">
            <a:extLst>
              <a:ext uri="{FF2B5EF4-FFF2-40B4-BE49-F238E27FC236}">
                <a16:creationId xmlns:a16="http://schemas.microsoft.com/office/drawing/2014/main" id="{C3F4E203-F089-1B46-8147-1807411C6344}"/>
              </a:ext>
            </a:extLst>
          </p:cNvPr>
          <p:cNvPicPr>
            <a:picLocks noChangeAspect="1"/>
          </p:cNvPicPr>
          <p:nvPr/>
        </p:nvPicPr>
        <p:blipFill>
          <a:blip r:embed="rId2"/>
          <a:stretch>
            <a:fillRect/>
          </a:stretch>
        </p:blipFill>
        <p:spPr>
          <a:xfrm>
            <a:off x="4572000" y="6570661"/>
            <a:ext cx="3048000" cy="215900"/>
          </a:xfrm>
          <a:prstGeom prst="rect">
            <a:avLst/>
          </a:prstGeom>
        </p:spPr>
      </p:pic>
      <p:sp>
        <p:nvSpPr>
          <p:cNvPr id="9" name="TextBox 8">
            <a:extLst>
              <a:ext uri="{FF2B5EF4-FFF2-40B4-BE49-F238E27FC236}">
                <a16:creationId xmlns:a16="http://schemas.microsoft.com/office/drawing/2014/main" id="{36825B63-7BA4-4D1B-B829-41BBA67B5549}"/>
              </a:ext>
            </a:extLst>
          </p:cNvPr>
          <p:cNvSpPr txBox="1"/>
          <p:nvPr/>
        </p:nvSpPr>
        <p:spPr>
          <a:xfrm>
            <a:off x="268224" y="1144837"/>
            <a:ext cx="6096000" cy="3539430"/>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Stocks</a:t>
            </a:r>
            <a:endParaRPr kumimoji="0" lang="en-US" altLang="en-US" sz="2800" b="0" i="0" u="none" strike="noStrike" kern="1200" cap="none" spc="0" normalizeH="0" baseline="0" noProof="0" dirty="0">
              <a:ln>
                <a:noFill/>
              </a:ln>
              <a:solidFill>
                <a:srgbClr val="000000"/>
              </a:solidFill>
              <a:effectLst/>
              <a:uLnTx/>
              <a:uFillTx/>
              <a:latin typeface="Speak Pro" panose="020F0502020204030204"/>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Equity</a:t>
            </a:r>
            <a:endParaRPr kumimoji="0" lang="en-US" altLang="en-US" sz="2800" b="0" i="0" u="none" strike="noStrike" kern="1200" cap="none" spc="0" normalizeH="0" baseline="0" noProof="0" dirty="0">
              <a:ln>
                <a:noFill/>
              </a:ln>
              <a:solidFill>
                <a:srgbClr val="000000"/>
              </a:solidFill>
              <a:effectLst/>
              <a:uLnTx/>
              <a:uFillTx/>
              <a:latin typeface="Speak Pro" panose="020F0502020204030204"/>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Common Stocks</a:t>
            </a:r>
            <a:endParaRPr kumimoji="0" lang="en-US" altLang="en-US" sz="2800" b="0" i="0" u="none" strike="noStrike" kern="1200" cap="none" spc="0" normalizeH="0" baseline="0" noProof="0" dirty="0">
              <a:ln>
                <a:noFill/>
              </a:ln>
              <a:solidFill>
                <a:srgbClr val="000000"/>
              </a:solidFill>
              <a:effectLst/>
              <a:uLnTx/>
              <a:uFillTx/>
              <a:latin typeface="Speak Pro" panose="020F0502020204030204"/>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Growth	</a:t>
            </a:r>
            <a:endParaRPr kumimoji="0" lang="en-US" altLang="en-US" sz="2800" b="0" i="0" u="none" strike="noStrike" kern="1200" cap="none" spc="0" normalizeH="0" baseline="0" noProof="0" dirty="0">
              <a:ln>
                <a:noFill/>
              </a:ln>
              <a:solidFill>
                <a:srgbClr val="000000"/>
              </a:solidFill>
              <a:effectLst/>
              <a:uLnTx/>
              <a:uFillTx/>
              <a:latin typeface="Speak Pro" panose="020F0502020204030204"/>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Value</a:t>
            </a:r>
            <a:endParaRPr kumimoji="0" lang="en-US" altLang="en-US" sz="2800" b="0" i="0" u="none" strike="noStrike" kern="1200" cap="none" spc="0" normalizeH="0" baseline="0" noProof="0" dirty="0">
              <a:ln>
                <a:noFill/>
              </a:ln>
              <a:solidFill>
                <a:srgbClr val="000000"/>
              </a:solidFill>
              <a:effectLst/>
              <a:uLnTx/>
              <a:uFillTx/>
              <a:latin typeface="Speak Pro" panose="020F0502020204030204"/>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Preferred Stocks	</a:t>
            </a:r>
            <a:endParaRPr kumimoji="0" lang="en-US" altLang="en-US" sz="2800" b="0" i="0" u="none" strike="noStrike" kern="1200" cap="none" spc="0" normalizeH="0" baseline="0" noProof="0" dirty="0">
              <a:ln>
                <a:noFill/>
              </a:ln>
              <a:solidFill>
                <a:srgbClr val="000000"/>
              </a:solidFill>
              <a:effectLst/>
              <a:uLnTx/>
              <a:uFillTx/>
              <a:latin typeface="Speak Pro" panose="020F0502020204030204"/>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Income</a:t>
            </a:r>
            <a:endParaRPr kumimoji="0" lang="en-US" altLang="en-US" sz="2800" b="0" i="0" u="none" strike="noStrike" kern="1200" cap="none" spc="0" normalizeH="0" baseline="0" noProof="0" dirty="0">
              <a:ln>
                <a:noFill/>
              </a:ln>
              <a:solidFill>
                <a:srgbClr val="000000"/>
              </a:solidFill>
              <a:effectLst/>
              <a:uLnTx/>
              <a:uFillTx/>
              <a:latin typeface="Speak Pro" panose="020F0502020204030204"/>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Stability of Principal</a:t>
            </a:r>
            <a:endParaRPr kumimoji="0" lang="en-US" altLang="en-US" sz="2800" b="0" i="0" u="none" strike="noStrike" kern="1200" cap="none" spc="0" normalizeH="0" baseline="0" noProof="0" dirty="0">
              <a:ln>
                <a:noFill/>
              </a:ln>
              <a:solidFill>
                <a:srgbClr val="000000"/>
              </a:solidFill>
              <a:effectLst/>
              <a:uLnTx/>
              <a:uFillTx/>
              <a:latin typeface="Speak Pro" panose="020F0502020204030204"/>
              <a:ea typeface="+mn-ea"/>
              <a:cs typeface="+mn-cs"/>
            </a:endParaRPr>
          </a:p>
        </p:txBody>
      </p:sp>
      <p:pic>
        <p:nvPicPr>
          <p:cNvPr id="11" name="Picture 3">
            <a:extLst>
              <a:ext uri="{FF2B5EF4-FFF2-40B4-BE49-F238E27FC236}">
                <a16:creationId xmlns:a16="http://schemas.microsoft.com/office/drawing/2014/main" id="{8B888AA6-437B-40D2-9C7E-679E56916AC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75042" y="580803"/>
            <a:ext cx="5563029" cy="54014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17319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ight Triangle 8">
            <a:extLst>
              <a:ext uri="{FF2B5EF4-FFF2-40B4-BE49-F238E27FC236}">
                <a16:creationId xmlns:a16="http://schemas.microsoft.com/office/drawing/2014/main" id="{671BF824-44E7-5641-A7B9-899E32A6E05C}"/>
              </a:ext>
            </a:extLst>
          </p:cNvPr>
          <p:cNvSpPr/>
          <p:nvPr/>
        </p:nvSpPr>
        <p:spPr>
          <a:xfrm rot="5400000" flipH="1" flipV="1">
            <a:off x="9881619" y="4547619"/>
            <a:ext cx="2322576" cy="2298185"/>
          </a:xfrm>
          <a:prstGeom prst="rtTriangle">
            <a:avLst/>
          </a:prstGeom>
          <a:solidFill>
            <a:srgbClr val="00964B">
              <a:alpha val="4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Content Placeholder 15" descr="A close up of a sign&#10;&#10;Description automatically generated">
            <a:extLst>
              <a:ext uri="{FF2B5EF4-FFF2-40B4-BE49-F238E27FC236}">
                <a16:creationId xmlns:a16="http://schemas.microsoft.com/office/drawing/2014/main" id="{FBF63370-8BB6-0C4F-83F9-E5061C524696}"/>
              </a:ext>
            </a:extLst>
          </p:cNvPr>
          <p:cNvPicPr>
            <a:picLocks noGrp="1" noChangeAspect="1"/>
          </p:cNvPicPr>
          <p:nvPr>
            <p:ph idx="1"/>
          </p:nvPr>
        </p:nvPicPr>
        <p:blipFill>
          <a:blip r:embed="rId2"/>
          <a:stretch>
            <a:fillRect/>
          </a:stretch>
        </p:blipFill>
        <p:spPr>
          <a:xfrm>
            <a:off x="11041864" y="5827776"/>
            <a:ext cx="896136" cy="837692"/>
          </a:xfrm>
        </p:spPr>
      </p:pic>
      <p:sp>
        <p:nvSpPr>
          <p:cNvPr id="10" name="TextBox 9">
            <a:extLst>
              <a:ext uri="{FF2B5EF4-FFF2-40B4-BE49-F238E27FC236}">
                <a16:creationId xmlns:a16="http://schemas.microsoft.com/office/drawing/2014/main" id="{97EA2E77-41A3-40C8-82B4-2EAECCD248A3}"/>
              </a:ext>
            </a:extLst>
          </p:cNvPr>
          <p:cNvSpPr txBox="1"/>
          <p:nvPr/>
        </p:nvSpPr>
        <p:spPr>
          <a:xfrm>
            <a:off x="792480" y="388423"/>
            <a:ext cx="6096000" cy="2246769"/>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Debt (Bonds)</a:t>
            </a:r>
            <a:endParaRPr kumimoji="0" lang="en-US" altLang="en-US" sz="2800" b="0" i="0" u="none" strike="noStrike" kern="1200" cap="none" spc="0" normalizeH="0" baseline="0" noProof="0" dirty="0">
              <a:ln>
                <a:noFill/>
              </a:ln>
              <a:solidFill>
                <a:srgbClr val="000000"/>
              </a:solidFill>
              <a:effectLst/>
              <a:uLnTx/>
              <a:uFillTx/>
              <a:latin typeface="Speak Pro" panose="020F0502020204030204"/>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Loan</a:t>
            </a:r>
            <a:endParaRPr kumimoji="0" lang="en-US" altLang="en-US" sz="2800" b="0" i="0" u="none" strike="noStrike" kern="1200" cap="none" spc="0" normalizeH="0" baseline="0" noProof="0" dirty="0">
              <a:ln>
                <a:noFill/>
              </a:ln>
              <a:solidFill>
                <a:srgbClr val="000000"/>
              </a:solidFill>
              <a:effectLst/>
              <a:uLnTx/>
              <a:uFillTx/>
              <a:latin typeface="Speak Pro" panose="020F0502020204030204"/>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Corporate</a:t>
            </a:r>
            <a:endParaRPr kumimoji="0" lang="en-US" altLang="en-US" sz="2800" b="0" i="0" u="none" strike="noStrike" kern="1200" cap="none" spc="0" normalizeH="0" baseline="0" noProof="0" dirty="0">
              <a:ln>
                <a:noFill/>
              </a:ln>
              <a:solidFill>
                <a:srgbClr val="000000"/>
              </a:solidFill>
              <a:effectLst/>
              <a:uLnTx/>
              <a:uFillTx/>
              <a:latin typeface="Speak Pro" panose="020F0502020204030204"/>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Municipal	</a:t>
            </a:r>
            <a:endParaRPr kumimoji="0" lang="en-US" altLang="en-US" sz="2800" b="0" i="0" u="none" strike="noStrike" kern="1200" cap="none" spc="0" normalizeH="0" baseline="0" noProof="0" dirty="0">
              <a:ln>
                <a:noFill/>
              </a:ln>
              <a:solidFill>
                <a:srgbClr val="000000"/>
              </a:solidFill>
              <a:effectLst/>
              <a:uLnTx/>
              <a:uFillTx/>
              <a:latin typeface="Speak Pro" panose="020F0502020204030204"/>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altLang="en-US" sz="2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U.S. Government</a:t>
            </a:r>
            <a:endParaRPr kumimoji="0" lang="en-US" altLang="en-US" sz="2800" b="0" i="0" u="none" strike="noStrike" kern="1200" cap="none" spc="0" normalizeH="0" baseline="0" noProof="0" dirty="0">
              <a:ln>
                <a:noFill/>
              </a:ln>
              <a:solidFill>
                <a:srgbClr val="000000"/>
              </a:solidFill>
              <a:effectLst/>
              <a:uLnTx/>
              <a:uFillTx/>
              <a:latin typeface="Speak Pro" panose="020F0502020204030204"/>
              <a:ea typeface="+mn-ea"/>
              <a:cs typeface="+mn-cs"/>
            </a:endParaRPr>
          </a:p>
        </p:txBody>
      </p:sp>
      <p:pic>
        <p:nvPicPr>
          <p:cNvPr id="11" name="Picture 5">
            <a:extLst>
              <a:ext uri="{FF2B5EF4-FFF2-40B4-BE49-F238E27FC236}">
                <a16:creationId xmlns:a16="http://schemas.microsoft.com/office/drawing/2014/main" id="{64FE086C-7B62-42F7-BF2F-0AB35CCD1ED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03713" y="2706623"/>
            <a:ext cx="5343525"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5968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49D0925-5C6B-A14C-92D3-1A7EFAEEE535}"/>
              </a:ext>
            </a:extLst>
          </p:cNvPr>
          <p:cNvPicPr>
            <a:picLocks noChangeAspect="1"/>
          </p:cNvPicPr>
          <p:nvPr/>
        </p:nvPicPr>
        <p:blipFill rotWithShape="1">
          <a:blip r:embed="rId2"/>
          <a:srcRect r="4691"/>
          <a:stretch/>
        </p:blipFill>
        <p:spPr>
          <a:xfrm>
            <a:off x="2401777" y="0"/>
            <a:ext cx="9802415" cy="6858000"/>
          </a:xfrm>
          <a:prstGeom prst="rect">
            <a:avLst/>
          </a:prstGeom>
        </p:spPr>
      </p:pic>
      <p:sp>
        <p:nvSpPr>
          <p:cNvPr id="3" name="Subtitle 2">
            <a:extLst>
              <a:ext uri="{FF2B5EF4-FFF2-40B4-BE49-F238E27FC236}">
                <a16:creationId xmlns:a16="http://schemas.microsoft.com/office/drawing/2014/main" id="{5FB36323-F9FD-2C40-BD64-91178F2F9F46}"/>
              </a:ext>
            </a:extLst>
          </p:cNvPr>
          <p:cNvSpPr>
            <a:spLocks noGrp="1"/>
          </p:cNvSpPr>
          <p:nvPr>
            <p:ph type="subTitle" idx="1"/>
          </p:nvPr>
        </p:nvSpPr>
        <p:spPr>
          <a:xfrm>
            <a:off x="526109" y="1853184"/>
            <a:ext cx="4301924" cy="4401311"/>
          </a:xfrm>
        </p:spPr>
        <p:txBody>
          <a:bodyPr>
            <a:normAutofit fontScale="92500" lnSpcReduction="20000"/>
          </a:bodyPr>
          <a:lstStyle/>
          <a:p>
            <a:pPr algn="l"/>
            <a:r>
              <a:rPr lang="en-US" sz="9600" dirty="0">
                <a:solidFill>
                  <a:schemeClr val="accent1">
                    <a:lumMod val="75000"/>
                  </a:schemeClr>
                </a:solidFill>
              </a:rPr>
              <a:t>Financial Literacy Basics </a:t>
            </a:r>
            <a:br>
              <a:rPr lang="en-US" sz="9600" dirty="0"/>
            </a:br>
            <a:r>
              <a:rPr lang="en-US" sz="4000" dirty="0">
                <a:solidFill>
                  <a:srgbClr val="92D050"/>
                </a:solidFill>
              </a:rPr>
              <a:t>Investing 101               </a:t>
            </a:r>
            <a:br>
              <a:rPr lang="en-US" sz="4000" dirty="0">
                <a:solidFill>
                  <a:srgbClr val="92D050"/>
                </a:solidFill>
              </a:rPr>
            </a:br>
            <a:r>
              <a:rPr lang="en-US" sz="2000" dirty="0">
                <a:solidFill>
                  <a:srgbClr val="92D050"/>
                </a:solidFill>
              </a:rPr>
              <a:t>	     for</a:t>
            </a:r>
            <a:br>
              <a:rPr lang="en-US" sz="4000" dirty="0">
                <a:solidFill>
                  <a:srgbClr val="92D050"/>
                </a:solidFill>
              </a:rPr>
            </a:br>
            <a:r>
              <a:rPr lang="en-US" sz="4000" dirty="0">
                <a:solidFill>
                  <a:srgbClr val="92D050"/>
                </a:solidFill>
              </a:rPr>
              <a:t> Young People</a:t>
            </a:r>
            <a:endParaRPr lang="en-US" dirty="0">
              <a:solidFill>
                <a:srgbClr val="86C98A"/>
              </a:solidFill>
              <a:latin typeface="Lato" panose="020F0502020204030203" pitchFamily="34" charset="0"/>
              <a:ea typeface="Lato" panose="020F0502020204030203" pitchFamily="34" charset="0"/>
              <a:cs typeface="Lato" panose="020F0502020204030203" pitchFamily="34" charset="0"/>
            </a:endParaRPr>
          </a:p>
        </p:txBody>
      </p:sp>
      <p:pic>
        <p:nvPicPr>
          <p:cNvPr id="5" name="Picture 4" descr="A close up of a sign&#10;&#10;Description automatically generated">
            <a:extLst>
              <a:ext uri="{FF2B5EF4-FFF2-40B4-BE49-F238E27FC236}">
                <a16:creationId xmlns:a16="http://schemas.microsoft.com/office/drawing/2014/main" id="{F504EC2F-A8AA-1B45-9680-97D3AE213E35}"/>
              </a:ext>
            </a:extLst>
          </p:cNvPr>
          <p:cNvPicPr>
            <a:picLocks noChangeAspect="1"/>
          </p:cNvPicPr>
          <p:nvPr/>
        </p:nvPicPr>
        <p:blipFill>
          <a:blip r:embed="rId3"/>
          <a:stretch>
            <a:fillRect/>
          </a:stretch>
        </p:blipFill>
        <p:spPr>
          <a:xfrm>
            <a:off x="392716" y="232318"/>
            <a:ext cx="2775484" cy="1206338"/>
          </a:xfrm>
          <a:prstGeom prst="rect">
            <a:avLst/>
          </a:prstGeom>
        </p:spPr>
      </p:pic>
    </p:spTree>
    <p:extLst>
      <p:ext uri="{BB962C8B-B14F-4D97-AF65-F5344CB8AC3E}">
        <p14:creationId xmlns:p14="http://schemas.microsoft.com/office/powerpoint/2010/main" val="9760571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7D4F0A8-B3A8-6E4C-ABD5-B2FBE9227BC5}"/>
              </a:ext>
            </a:extLst>
          </p:cNvPr>
          <p:cNvSpPr/>
          <p:nvPr/>
        </p:nvSpPr>
        <p:spPr>
          <a:xfrm>
            <a:off x="0" y="6492875"/>
            <a:ext cx="12192000" cy="365125"/>
          </a:xfrm>
          <a:prstGeom prst="rect">
            <a:avLst/>
          </a:prstGeom>
          <a:solidFill>
            <a:srgbClr val="00964B">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 close up of a sign&#10;&#10;Description automatically generated">
            <a:extLst>
              <a:ext uri="{FF2B5EF4-FFF2-40B4-BE49-F238E27FC236}">
                <a16:creationId xmlns:a16="http://schemas.microsoft.com/office/drawing/2014/main" id="{C3F4E203-F089-1B46-8147-1807411C6344}"/>
              </a:ext>
            </a:extLst>
          </p:cNvPr>
          <p:cNvPicPr>
            <a:picLocks noChangeAspect="1"/>
          </p:cNvPicPr>
          <p:nvPr/>
        </p:nvPicPr>
        <p:blipFill>
          <a:blip r:embed="rId2"/>
          <a:stretch>
            <a:fillRect/>
          </a:stretch>
        </p:blipFill>
        <p:spPr>
          <a:xfrm>
            <a:off x="4572000" y="6570661"/>
            <a:ext cx="3048000" cy="215900"/>
          </a:xfrm>
          <a:prstGeom prst="rect">
            <a:avLst/>
          </a:prstGeom>
        </p:spPr>
      </p:pic>
      <p:sp>
        <p:nvSpPr>
          <p:cNvPr id="9" name="TextBox 8">
            <a:extLst>
              <a:ext uri="{FF2B5EF4-FFF2-40B4-BE49-F238E27FC236}">
                <a16:creationId xmlns:a16="http://schemas.microsoft.com/office/drawing/2014/main" id="{EB5115A3-2E4A-4A25-B1FA-586F3DD99568}"/>
              </a:ext>
            </a:extLst>
          </p:cNvPr>
          <p:cNvSpPr txBox="1"/>
          <p:nvPr/>
        </p:nvSpPr>
        <p:spPr>
          <a:xfrm>
            <a:off x="1097280" y="853803"/>
            <a:ext cx="7863840" cy="1384995"/>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Money Markets</a:t>
            </a:r>
            <a:endParaRPr kumimoji="0" lang="en-US" altLang="en-US" sz="2800" b="0" i="0" u="none" strike="noStrike" kern="1200" cap="none" spc="0" normalizeH="0" baseline="0" noProof="0" dirty="0">
              <a:ln>
                <a:noFill/>
              </a:ln>
              <a:solidFill>
                <a:srgbClr val="000000"/>
              </a:solidFill>
              <a:effectLst/>
              <a:uLnTx/>
              <a:uFillTx/>
              <a:latin typeface="Speak Pro" panose="020F0502020204030204"/>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Stable Principal</a:t>
            </a:r>
            <a:endParaRPr kumimoji="0" lang="en-US" altLang="en-US" sz="2800" b="0" i="0" u="none" strike="noStrike" kern="1200" cap="none" spc="0" normalizeH="0" baseline="0" noProof="0" dirty="0">
              <a:ln>
                <a:noFill/>
              </a:ln>
              <a:solidFill>
                <a:srgbClr val="000000"/>
              </a:solidFill>
              <a:effectLst/>
              <a:uLnTx/>
              <a:uFillTx/>
              <a:latin typeface="Speak Pro" panose="020F0502020204030204"/>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Designed for short term investing</a:t>
            </a:r>
            <a:endParaRPr kumimoji="0" lang="en-US" altLang="en-US" sz="2800" b="0" i="0" u="none" strike="noStrike" kern="1200" cap="none" spc="0" normalizeH="0" baseline="0" noProof="0" dirty="0">
              <a:ln>
                <a:noFill/>
              </a:ln>
              <a:solidFill>
                <a:srgbClr val="000000"/>
              </a:solidFill>
              <a:effectLst/>
              <a:uLnTx/>
              <a:uFillTx/>
              <a:latin typeface="Speak Pro" panose="020F0502020204030204"/>
              <a:ea typeface="+mn-ea"/>
              <a:cs typeface="+mn-cs"/>
            </a:endParaRPr>
          </a:p>
        </p:txBody>
      </p:sp>
      <p:pic>
        <p:nvPicPr>
          <p:cNvPr id="7" name="Picture 13">
            <a:extLst>
              <a:ext uri="{FF2B5EF4-FFF2-40B4-BE49-F238E27FC236}">
                <a16:creationId xmlns:a16="http://schemas.microsoft.com/office/drawing/2014/main" id="{99FD3178-0F01-493D-B164-229E582754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03001" y="2789844"/>
            <a:ext cx="5964662" cy="32143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5000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ight Triangle 8">
            <a:extLst>
              <a:ext uri="{FF2B5EF4-FFF2-40B4-BE49-F238E27FC236}">
                <a16:creationId xmlns:a16="http://schemas.microsoft.com/office/drawing/2014/main" id="{671BF824-44E7-5641-A7B9-899E32A6E05C}"/>
              </a:ext>
            </a:extLst>
          </p:cNvPr>
          <p:cNvSpPr/>
          <p:nvPr/>
        </p:nvSpPr>
        <p:spPr>
          <a:xfrm rot="5400000" flipH="1" flipV="1">
            <a:off x="9881619" y="4547619"/>
            <a:ext cx="2322576" cy="2298185"/>
          </a:xfrm>
          <a:prstGeom prst="rtTriangle">
            <a:avLst/>
          </a:prstGeom>
          <a:solidFill>
            <a:srgbClr val="00964B">
              <a:alpha val="4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Content Placeholder 15" descr="A close up of a sign&#10;&#10;Description automatically generated">
            <a:extLst>
              <a:ext uri="{FF2B5EF4-FFF2-40B4-BE49-F238E27FC236}">
                <a16:creationId xmlns:a16="http://schemas.microsoft.com/office/drawing/2014/main" id="{FBF63370-8BB6-0C4F-83F9-E5061C524696}"/>
              </a:ext>
            </a:extLst>
          </p:cNvPr>
          <p:cNvPicPr>
            <a:picLocks noGrp="1" noChangeAspect="1"/>
          </p:cNvPicPr>
          <p:nvPr>
            <p:ph idx="1"/>
          </p:nvPr>
        </p:nvPicPr>
        <p:blipFill>
          <a:blip r:embed="rId2"/>
          <a:stretch>
            <a:fillRect/>
          </a:stretch>
        </p:blipFill>
        <p:spPr>
          <a:xfrm>
            <a:off x="11041864" y="5827776"/>
            <a:ext cx="896136" cy="837692"/>
          </a:xfrm>
        </p:spPr>
      </p:pic>
      <p:sp>
        <p:nvSpPr>
          <p:cNvPr id="5" name="TextBox 4">
            <a:extLst>
              <a:ext uri="{FF2B5EF4-FFF2-40B4-BE49-F238E27FC236}">
                <a16:creationId xmlns:a16="http://schemas.microsoft.com/office/drawing/2014/main" id="{2DC3B663-C193-49E4-B60F-F58389193E15}"/>
              </a:ext>
            </a:extLst>
          </p:cNvPr>
          <p:cNvSpPr txBox="1"/>
          <p:nvPr/>
        </p:nvSpPr>
        <p:spPr>
          <a:xfrm>
            <a:off x="780288" y="383529"/>
            <a:ext cx="6096000" cy="2246769"/>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Mutual Funds</a:t>
            </a:r>
            <a:endParaRPr kumimoji="0" lang="en-US" altLang="en-US" sz="2800" b="0" i="0" u="none" strike="noStrike" kern="1200" cap="none" spc="0" normalizeH="0" baseline="0" noProof="0" dirty="0">
              <a:ln>
                <a:noFill/>
              </a:ln>
              <a:solidFill>
                <a:srgbClr val="000000"/>
              </a:solidFill>
              <a:effectLst/>
              <a:uLnTx/>
              <a:uFillTx/>
              <a:latin typeface="Speak Pro" panose="020F0502020204030204"/>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Basket of Securities</a:t>
            </a:r>
            <a:endParaRPr kumimoji="0" lang="en-US" altLang="en-US" sz="2800" b="0" i="0" u="none" strike="noStrike" kern="1200" cap="none" spc="0" normalizeH="0" baseline="0" noProof="0" dirty="0">
              <a:ln>
                <a:noFill/>
              </a:ln>
              <a:solidFill>
                <a:srgbClr val="000000"/>
              </a:solidFill>
              <a:effectLst/>
              <a:uLnTx/>
              <a:uFillTx/>
              <a:latin typeface="Speak Pro" panose="020F0502020204030204"/>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Less risky</a:t>
            </a:r>
            <a:endParaRPr kumimoji="0" lang="en-US" altLang="en-US" sz="2800" b="0" i="0" u="none" strike="noStrike" kern="1200" cap="none" spc="0" normalizeH="0" baseline="0" noProof="0" dirty="0">
              <a:ln>
                <a:noFill/>
              </a:ln>
              <a:solidFill>
                <a:srgbClr val="000000"/>
              </a:solidFill>
              <a:effectLst/>
              <a:uLnTx/>
              <a:uFillTx/>
              <a:latin typeface="Speak Pro" panose="020F0502020204030204"/>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Allows investing in many securities at once</a:t>
            </a:r>
            <a:endParaRPr kumimoji="0" lang="en-US" altLang="en-US" sz="2800" b="0" i="0" u="none" strike="noStrike" kern="1200" cap="none" spc="0" normalizeH="0" baseline="0" noProof="0" dirty="0">
              <a:ln>
                <a:noFill/>
              </a:ln>
              <a:solidFill>
                <a:srgbClr val="000000"/>
              </a:solidFill>
              <a:effectLst/>
              <a:uLnTx/>
              <a:uFillTx/>
              <a:latin typeface="Speak Pro" panose="020F0502020204030204"/>
              <a:ea typeface="+mn-ea"/>
              <a:cs typeface="+mn-cs"/>
            </a:endParaRPr>
          </a:p>
        </p:txBody>
      </p:sp>
      <p:pic>
        <p:nvPicPr>
          <p:cNvPr id="6" name="Picture 16">
            <a:extLst>
              <a:ext uri="{FF2B5EF4-FFF2-40B4-BE49-F238E27FC236}">
                <a16:creationId xmlns:a16="http://schemas.microsoft.com/office/drawing/2014/main" id="{A5225651-17CE-41A6-B1C0-CAB7F6612DD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99775" y="2916703"/>
            <a:ext cx="7992450" cy="35865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70177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ight Triangle 8">
            <a:extLst>
              <a:ext uri="{FF2B5EF4-FFF2-40B4-BE49-F238E27FC236}">
                <a16:creationId xmlns:a16="http://schemas.microsoft.com/office/drawing/2014/main" id="{671BF824-44E7-5641-A7B9-899E32A6E05C}"/>
              </a:ext>
            </a:extLst>
          </p:cNvPr>
          <p:cNvSpPr/>
          <p:nvPr/>
        </p:nvSpPr>
        <p:spPr>
          <a:xfrm rot="5400000" flipH="1" flipV="1">
            <a:off x="9881619" y="4547619"/>
            <a:ext cx="2322576" cy="2298185"/>
          </a:xfrm>
          <a:prstGeom prst="rtTriangle">
            <a:avLst/>
          </a:prstGeom>
          <a:solidFill>
            <a:srgbClr val="00964B">
              <a:alpha val="4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Content Placeholder 15" descr="A close up of a sign&#10;&#10;Description automatically generated">
            <a:extLst>
              <a:ext uri="{FF2B5EF4-FFF2-40B4-BE49-F238E27FC236}">
                <a16:creationId xmlns:a16="http://schemas.microsoft.com/office/drawing/2014/main" id="{FBF63370-8BB6-0C4F-83F9-E5061C524696}"/>
              </a:ext>
            </a:extLst>
          </p:cNvPr>
          <p:cNvPicPr>
            <a:picLocks noGrp="1" noChangeAspect="1"/>
          </p:cNvPicPr>
          <p:nvPr>
            <p:ph idx="1"/>
          </p:nvPr>
        </p:nvPicPr>
        <p:blipFill>
          <a:blip r:embed="rId2"/>
          <a:stretch>
            <a:fillRect/>
          </a:stretch>
        </p:blipFill>
        <p:spPr>
          <a:xfrm>
            <a:off x="11041864" y="5827776"/>
            <a:ext cx="896136" cy="837692"/>
          </a:xfrm>
        </p:spPr>
      </p:pic>
      <p:sp>
        <p:nvSpPr>
          <p:cNvPr id="11" name="TextBox 10">
            <a:extLst>
              <a:ext uri="{FF2B5EF4-FFF2-40B4-BE49-F238E27FC236}">
                <a16:creationId xmlns:a16="http://schemas.microsoft.com/office/drawing/2014/main" id="{8E8A5489-A919-4D8B-8B7F-60583D094DD7}"/>
              </a:ext>
            </a:extLst>
          </p:cNvPr>
          <p:cNvSpPr txBox="1"/>
          <p:nvPr/>
        </p:nvSpPr>
        <p:spPr>
          <a:xfrm>
            <a:off x="438912" y="527147"/>
            <a:ext cx="3718560" cy="307777"/>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Vanguard Mutual Fund Prices (Net Asset Value)</a:t>
            </a:r>
            <a:endParaRPr kumimoji="0" lang="en-US" altLang="en-US" sz="1200" b="0" i="0" u="none" strike="noStrike" kern="1200" cap="none" spc="0" normalizeH="0" baseline="0" noProof="0" dirty="0">
              <a:ln>
                <a:noFill/>
              </a:ln>
              <a:solidFill>
                <a:srgbClr val="000000"/>
              </a:solidFill>
              <a:effectLst/>
              <a:uLnTx/>
              <a:uFillTx/>
              <a:latin typeface="Speak Pro" panose="020F0502020204030204"/>
              <a:ea typeface="+mn-ea"/>
              <a:cs typeface="+mn-cs"/>
            </a:endParaRPr>
          </a:p>
        </p:txBody>
      </p:sp>
      <p:pic>
        <p:nvPicPr>
          <p:cNvPr id="12" name="Picture 1">
            <a:extLst>
              <a:ext uri="{FF2B5EF4-FFF2-40B4-BE49-F238E27FC236}">
                <a16:creationId xmlns:a16="http://schemas.microsoft.com/office/drawing/2014/main" id="{4405614B-451F-471C-ADC2-72110274FB4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0820" t="9531" r="11787" b="74174"/>
          <a:stretch>
            <a:fillRect/>
          </a:stretch>
        </p:blipFill>
        <p:spPr bwMode="auto">
          <a:xfrm>
            <a:off x="1231033" y="834924"/>
            <a:ext cx="9875866" cy="1531773"/>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a:extLst>
              <a:ext uri="{FF2B5EF4-FFF2-40B4-BE49-F238E27FC236}">
                <a16:creationId xmlns:a16="http://schemas.microsoft.com/office/drawing/2014/main" id="{D48016AD-4A09-4B44-AAF7-4B8D971670C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11536" t="10278" r="12936" b="75644"/>
          <a:stretch>
            <a:fillRect/>
          </a:stretch>
        </p:blipFill>
        <p:spPr bwMode="auto">
          <a:xfrm>
            <a:off x="1246451" y="2209800"/>
            <a:ext cx="9728860" cy="1211698"/>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1CD8BEB7-BDB3-4065-B836-4C471A6DA160}"/>
              </a:ext>
            </a:extLst>
          </p:cNvPr>
          <p:cNvSpPr txBox="1"/>
          <p:nvPr/>
        </p:nvSpPr>
        <p:spPr>
          <a:xfrm>
            <a:off x="438912" y="3518653"/>
            <a:ext cx="3547872" cy="307777"/>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Vanguard Exchange Traded Funds (ETF's)</a:t>
            </a:r>
            <a:endParaRPr kumimoji="0" lang="en-US" altLang="en-US" sz="1200" b="0" i="0" u="none" strike="noStrike" kern="1200" cap="none" spc="0" normalizeH="0" baseline="0" noProof="0" dirty="0">
              <a:ln>
                <a:noFill/>
              </a:ln>
              <a:solidFill>
                <a:srgbClr val="000000"/>
              </a:solidFill>
              <a:effectLst/>
              <a:uLnTx/>
              <a:uFillTx/>
              <a:latin typeface="Speak Pro" panose="020F0502020204030204"/>
              <a:ea typeface="+mn-ea"/>
              <a:cs typeface="+mn-cs"/>
            </a:endParaRPr>
          </a:p>
        </p:txBody>
      </p:sp>
      <p:pic>
        <p:nvPicPr>
          <p:cNvPr id="17" name="Picture 3">
            <a:extLst>
              <a:ext uri="{FF2B5EF4-FFF2-40B4-BE49-F238E27FC236}">
                <a16:creationId xmlns:a16="http://schemas.microsoft.com/office/drawing/2014/main" id="{8B81FBAA-6D52-4FF0-90FC-B761A17014B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11435" t="41113" r="12434" b="39890"/>
          <a:stretch>
            <a:fillRect/>
          </a:stretch>
        </p:blipFill>
        <p:spPr bwMode="auto">
          <a:xfrm>
            <a:off x="1152515" y="3923585"/>
            <a:ext cx="9916732" cy="17057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52421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7D4F0A8-B3A8-6E4C-ABD5-B2FBE9227BC5}"/>
              </a:ext>
            </a:extLst>
          </p:cNvPr>
          <p:cNvSpPr/>
          <p:nvPr/>
        </p:nvSpPr>
        <p:spPr>
          <a:xfrm>
            <a:off x="0" y="6492875"/>
            <a:ext cx="12192000" cy="365125"/>
          </a:xfrm>
          <a:prstGeom prst="rect">
            <a:avLst/>
          </a:prstGeom>
          <a:solidFill>
            <a:srgbClr val="00964B">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 close up of a sign&#10;&#10;Description automatically generated">
            <a:extLst>
              <a:ext uri="{FF2B5EF4-FFF2-40B4-BE49-F238E27FC236}">
                <a16:creationId xmlns:a16="http://schemas.microsoft.com/office/drawing/2014/main" id="{C3F4E203-F089-1B46-8147-1807411C6344}"/>
              </a:ext>
            </a:extLst>
          </p:cNvPr>
          <p:cNvPicPr>
            <a:picLocks noChangeAspect="1"/>
          </p:cNvPicPr>
          <p:nvPr/>
        </p:nvPicPr>
        <p:blipFill>
          <a:blip r:embed="rId2"/>
          <a:stretch>
            <a:fillRect/>
          </a:stretch>
        </p:blipFill>
        <p:spPr>
          <a:xfrm>
            <a:off x="4572000" y="6570661"/>
            <a:ext cx="3048000" cy="215900"/>
          </a:xfrm>
          <a:prstGeom prst="rect">
            <a:avLst/>
          </a:prstGeom>
        </p:spPr>
      </p:pic>
      <p:sp>
        <p:nvSpPr>
          <p:cNvPr id="6" name="TextBox 5">
            <a:extLst>
              <a:ext uri="{FF2B5EF4-FFF2-40B4-BE49-F238E27FC236}">
                <a16:creationId xmlns:a16="http://schemas.microsoft.com/office/drawing/2014/main" id="{4FBBB9BF-D785-421A-89D4-FA5A1A36DE4B}"/>
              </a:ext>
            </a:extLst>
          </p:cNvPr>
          <p:cNvSpPr txBox="1"/>
          <p:nvPr/>
        </p:nvSpPr>
        <p:spPr>
          <a:xfrm>
            <a:off x="597408" y="302121"/>
            <a:ext cx="2304288" cy="276999"/>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Vanguard Money Market Quote</a:t>
            </a:r>
            <a:endParaRPr kumimoji="0" lang="en-US" altLang="en-US" sz="1200" b="0" i="0" u="none" strike="noStrike" kern="1200" cap="none" spc="0" normalizeH="0" baseline="0" noProof="0" dirty="0">
              <a:ln>
                <a:noFill/>
              </a:ln>
              <a:solidFill>
                <a:srgbClr val="000000"/>
              </a:solidFill>
              <a:effectLst/>
              <a:uLnTx/>
              <a:uFillTx/>
              <a:latin typeface="Speak Pro" panose="020F0502020204030204"/>
              <a:ea typeface="+mn-ea"/>
              <a:cs typeface="+mn-cs"/>
            </a:endParaRPr>
          </a:p>
        </p:txBody>
      </p:sp>
      <p:pic>
        <p:nvPicPr>
          <p:cNvPr id="7" name="Picture 4">
            <a:extLst>
              <a:ext uri="{FF2B5EF4-FFF2-40B4-BE49-F238E27FC236}">
                <a16:creationId xmlns:a16="http://schemas.microsoft.com/office/drawing/2014/main" id="{C02910F6-7BE3-4517-8BE9-534A1502D4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1415" t="11887" r="12083" b="67216"/>
          <a:stretch>
            <a:fillRect/>
          </a:stretch>
        </p:blipFill>
        <p:spPr bwMode="auto">
          <a:xfrm>
            <a:off x="2032458" y="656906"/>
            <a:ext cx="8524875" cy="186690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FBE1D92B-5D83-4F8E-AA44-460A854F5A2B}"/>
              </a:ext>
            </a:extLst>
          </p:cNvPr>
          <p:cNvSpPr txBox="1"/>
          <p:nvPr/>
        </p:nvSpPr>
        <p:spPr>
          <a:xfrm>
            <a:off x="719328" y="2617787"/>
            <a:ext cx="3499104" cy="276999"/>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Vanguard Government and Corporate Bond Quotes</a:t>
            </a:r>
            <a:endParaRPr kumimoji="0" lang="en-US" altLang="en-US" sz="1200" b="0" i="0" u="none" strike="noStrike" kern="1200" cap="none" spc="0" normalizeH="0" baseline="0" noProof="0" dirty="0">
              <a:ln>
                <a:noFill/>
              </a:ln>
              <a:solidFill>
                <a:srgbClr val="000000"/>
              </a:solidFill>
              <a:effectLst/>
              <a:uLnTx/>
              <a:uFillTx/>
              <a:latin typeface="Speak Pro" panose="020F0502020204030204"/>
              <a:ea typeface="+mn-ea"/>
              <a:cs typeface="+mn-cs"/>
            </a:endParaRPr>
          </a:p>
        </p:txBody>
      </p:sp>
      <p:pic>
        <p:nvPicPr>
          <p:cNvPr id="9" name="Picture 5">
            <a:extLst>
              <a:ext uri="{FF2B5EF4-FFF2-40B4-BE49-F238E27FC236}">
                <a16:creationId xmlns:a16="http://schemas.microsoft.com/office/drawing/2014/main" id="{2BFCA442-5227-4C55-8572-D4B777F20E7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10515" t="49425" r="12881" b="13033"/>
          <a:stretch>
            <a:fillRect/>
          </a:stretch>
        </p:blipFill>
        <p:spPr bwMode="auto">
          <a:xfrm>
            <a:off x="2032458" y="2843051"/>
            <a:ext cx="8706118" cy="34093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18458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7D4F0A8-B3A8-6E4C-ABD5-B2FBE9227BC5}"/>
              </a:ext>
            </a:extLst>
          </p:cNvPr>
          <p:cNvSpPr/>
          <p:nvPr/>
        </p:nvSpPr>
        <p:spPr>
          <a:xfrm>
            <a:off x="0" y="6492875"/>
            <a:ext cx="12192000" cy="365125"/>
          </a:xfrm>
          <a:prstGeom prst="rect">
            <a:avLst/>
          </a:prstGeom>
          <a:solidFill>
            <a:srgbClr val="00964B">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 close up of a sign&#10;&#10;Description automatically generated">
            <a:extLst>
              <a:ext uri="{FF2B5EF4-FFF2-40B4-BE49-F238E27FC236}">
                <a16:creationId xmlns:a16="http://schemas.microsoft.com/office/drawing/2014/main" id="{C3F4E203-F089-1B46-8147-1807411C6344}"/>
              </a:ext>
            </a:extLst>
          </p:cNvPr>
          <p:cNvPicPr>
            <a:picLocks noChangeAspect="1"/>
          </p:cNvPicPr>
          <p:nvPr/>
        </p:nvPicPr>
        <p:blipFill>
          <a:blip r:embed="rId2"/>
          <a:stretch>
            <a:fillRect/>
          </a:stretch>
        </p:blipFill>
        <p:spPr>
          <a:xfrm>
            <a:off x="4572000" y="6570661"/>
            <a:ext cx="3048000" cy="215900"/>
          </a:xfrm>
          <a:prstGeom prst="rect">
            <a:avLst/>
          </a:prstGeom>
        </p:spPr>
      </p:pic>
      <p:sp>
        <p:nvSpPr>
          <p:cNvPr id="11" name="TextBox 10">
            <a:extLst>
              <a:ext uri="{FF2B5EF4-FFF2-40B4-BE49-F238E27FC236}">
                <a16:creationId xmlns:a16="http://schemas.microsoft.com/office/drawing/2014/main" id="{4ED80DAC-5C07-4335-BFF0-5464B498CFC4}"/>
              </a:ext>
            </a:extLst>
          </p:cNvPr>
          <p:cNvSpPr txBox="1"/>
          <p:nvPr/>
        </p:nvSpPr>
        <p:spPr>
          <a:xfrm>
            <a:off x="548640" y="680139"/>
            <a:ext cx="7303008" cy="1938992"/>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32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Why People Invest in these Securities</a:t>
            </a:r>
            <a:endParaRPr kumimoji="0" lang="en-US" altLang="en-US" sz="3200" b="0" i="0" u="none" strike="noStrike" kern="1200" cap="none" spc="0" normalizeH="0" baseline="0" noProof="0" dirty="0">
              <a:ln>
                <a:noFill/>
              </a:ln>
              <a:solidFill>
                <a:srgbClr val="000000"/>
              </a:solidFill>
              <a:effectLst/>
              <a:uLnTx/>
              <a:uFillTx/>
              <a:latin typeface="Speak Pro" panose="020F0502020204030204"/>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32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altLang="en-US" sz="2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To save money</a:t>
            </a:r>
            <a:endParaRPr kumimoji="0" lang="en-US" altLang="en-US" sz="2800" b="0" i="0" u="none" strike="noStrike" kern="1200" cap="none" spc="0" normalizeH="0" baseline="0" noProof="0" dirty="0">
              <a:ln>
                <a:noFill/>
              </a:ln>
              <a:solidFill>
                <a:srgbClr val="000000"/>
              </a:solidFill>
              <a:effectLst/>
              <a:uLnTx/>
              <a:uFillTx/>
              <a:latin typeface="Speak Pro" panose="020F0502020204030204"/>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To park or put away money</a:t>
            </a:r>
            <a:endParaRPr kumimoji="0" lang="en-US" altLang="en-US" sz="2800" b="0" i="0" u="none" strike="noStrike" kern="1200" cap="none" spc="0" normalizeH="0" baseline="0" noProof="0" dirty="0">
              <a:ln>
                <a:noFill/>
              </a:ln>
              <a:solidFill>
                <a:srgbClr val="000000"/>
              </a:solidFill>
              <a:effectLst/>
              <a:uLnTx/>
              <a:uFillTx/>
              <a:latin typeface="Speak Pro" panose="020F0502020204030204"/>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To make money grow faster</a:t>
            </a:r>
            <a:endParaRPr kumimoji="0" lang="en-US" altLang="en-US" sz="2800" b="0" i="0" u="none" strike="noStrike" kern="1200" cap="none" spc="0" normalizeH="0" baseline="0" noProof="0" dirty="0">
              <a:ln>
                <a:noFill/>
              </a:ln>
              <a:solidFill>
                <a:srgbClr val="000000"/>
              </a:solidFill>
              <a:effectLst/>
              <a:uLnTx/>
              <a:uFillTx/>
              <a:latin typeface="Speak Pro" panose="020F0502020204030204"/>
              <a:ea typeface="+mn-ea"/>
              <a:cs typeface="+mn-cs"/>
            </a:endParaRPr>
          </a:p>
        </p:txBody>
      </p:sp>
      <p:pic>
        <p:nvPicPr>
          <p:cNvPr id="12" name="Picture 19">
            <a:extLst>
              <a:ext uri="{FF2B5EF4-FFF2-40B4-BE49-F238E27FC236}">
                <a16:creationId xmlns:a16="http://schemas.microsoft.com/office/drawing/2014/main" id="{06A8BD8A-141C-4593-BD69-DEFBA5C4BE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90918" y="3116720"/>
            <a:ext cx="9897641" cy="27272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53977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7D4F0A8-B3A8-6E4C-ABD5-B2FBE9227BC5}"/>
              </a:ext>
            </a:extLst>
          </p:cNvPr>
          <p:cNvSpPr/>
          <p:nvPr/>
        </p:nvSpPr>
        <p:spPr>
          <a:xfrm>
            <a:off x="0" y="6492875"/>
            <a:ext cx="12192000" cy="365125"/>
          </a:xfrm>
          <a:prstGeom prst="rect">
            <a:avLst/>
          </a:prstGeom>
          <a:solidFill>
            <a:srgbClr val="00964B">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 close up of a sign&#10;&#10;Description automatically generated">
            <a:extLst>
              <a:ext uri="{FF2B5EF4-FFF2-40B4-BE49-F238E27FC236}">
                <a16:creationId xmlns:a16="http://schemas.microsoft.com/office/drawing/2014/main" id="{C3F4E203-F089-1B46-8147-1807411C6344}"/>
              </a:ext>
            </a:extLst>
          </p:cNvPr>
          <p:cNvPicPr>
            <a:picLocks noChangeAspect="1"/>
          </p:cNvPicPr>
          <p:nvPr/>
        </p:nvPicPr>
        <p:blipFill>
          <a:blip r:embed="rId2"/>
          <a:stretch>
            <a:fillRect/>
          </a:stretch>
        </p:blipFill>
        <p:spPr>
          <a:xfrm>
            <a:off x="4572000" y="6570661"/>
            <a:ext cx="3048000" cy="215900"/>
          </a:xfrm>
          <a:prstGeom prst="rect">
            <a:avLst/>
          </a:prstGeom>
        </p:spPr>
      </p:pic>
      <p:sp>
        <p:nvSpPr>
          <p:cNvPr id="6" name="TextBox 5">
            <a:extLst>
              <a:ext uri="{FF2B5EF4-FFF2-40B4-BE49-F238E27FC236}">
                <a16:creationId xmlns:a16="http://schemas.microsoft.com/office/drawing/2014/main" id="{611BB675-A2F9-4DCF-B4D5-99F7762AA2A5}"/>
              </a:ext>
            </a:extLst>
          </p:cNvPr>
          <p:cNvSpPr txBox="1"/>
          <p:nvPr/>
        </p:nvSpPr>
        <p:spPr>
          <a:xfrm>
            <a:off x="560832" y="1118940"/>
            <a:ext cx="6096000" cy="3282373"/>
          </a:xfrm>
          <a:prstGeom prst="rect">
            <a:avLst/>
          </a:prstGeom>
          <a:noFill/>
        </p:spPr>
        <p:txBody>
          <a:bodyPr wrap="square">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Where do people go to invest money</a:t>
            </a:r>
            <a:endParaRPr kumimoji="0" lang="en-US" sz="2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	</a:t>
            </a: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Exchanges</a:t>
            </a:r>
          </a:p>
          <a:p>
            <a:pPr marL="0" marR="0" lvl="0" indent="0" algn="l" defTabSz="914400" rtl="0" eaLnBrk="1" fontAlgn="auto" latinLnBrk="0" hangingPunct="1">
              <a:lnSpc>
                <a:spcPct val="107000"/>
              </a:lnSpc>
              <a:spcBef>
                <a:spcPts val="0"/>
              </a:spcBef>
              <a:spcAft>
                <a:spcPts val="800"/>
              </a:spcAft>
              <a:buClrTx/>
              <a:buSzTx/>
              <a:buFontTx/>
              <a:buNone/>
              <a:tabLst/>
              <a:defRPr/>
            </a:pPr>
            <a:endParaRPr kumimoji="0" lang="en-US" sz="2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		New York and American</a:t>
            </a:r>
            <a:endParaRPr kumimoji="0" lang="en-US" sz="2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		Nasdaq</a:t>
            </a:r>
            <a:endParaRPr kumimoji="0" lang="en-US" sz="2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7" name="Picture 22">
            <a:extLst>
              <a:ext uri="{FF2B5EF4-FFF2-40B4-BE49-F238E27FC236}">
                <a16:creationId xmlns:a16="http://schemas.microsoft.com/office/drawing/2014/main" id="{9D2C1CC7-B8E5-421E-8DCE-7A6E0F4E642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11040" y="425249"/>
            <a:ext cx="4438650" cy="249555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0">
            <a:extLst>
              <a:ext uri="{FF2B5EF4-FFF2-40B4-BE49-F238E27FC236}">
                <a16:creationId xmlns:a16="http://schemas.microsoft.com/office/drawing/2014/main" id="{DAFB8C0C-CF01-4610-B77D-ED5E988CB3A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39614" y="3171691"/>
            <a:ext cx="4410075" cy="2819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82642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7D4F0A8-B3A8-6E4C-ABD5-B2FBE9227BC5}"/>
              </a:ext>
            </a:extLst>
          </p:cNvPr>
          <p:cNvSpPr/>
          <p:nvPr/>
        </p:nvSpPr>
        <p:spPr>
          <a:xfrm>
            <a:off x="0" y="6492875"/>
            <a:ext cx="12192000" cy="365125"/>
          </a:xfrm>
          <a:prstGeom prst="rect">
            <a:avLst/>
          </a:prstGeom>
          <a:solidFill>
            <a:srgbClr val="00964B">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 close up of a sign&#10;&#10;Description automatically generated">
            <a:extLst>
              <a:ext uri="{FF2B5EF4-FFF2-40B4-BE49-F238E27FC236}">
                <a16:creationId xmlns:a16="http://schemas.microsoft.com/office/drawing/2014/main" id="{C3F4E203-F089-1B46-8147-1807411C6344}"/>
              </a:ext>
            </a:extLst>
          </p:cNvPr>
          <p:cNvPicPr>
            <a:picLocks noChangeAspect="1"/>
          </p:cNvPicPr>
          <p:nvPr/>
        </p:nvPicPr>
        <p:blipFill>
          <a:blip r:embed="rId2"/>
          <a:stretch>
            <a:fillRect/>
          </a:stretch>
        </p:blipFill>
        <p:spPr>
          <a:xfrm>
            <a:off x="4572000" y="6570661"/>
            <a:ext cx="3048000" cy="215900"/>
          </a:xfrm>
          <a:prstGeom prst="rect">
            <a:avLst/>
          </a:prstGeom>
        </p:spPr>
      </p:pic>
      <p:sp>
        <p:nvSpPr>
          <p:cNvPr id="6" name="TextBox 5">
            <a:extLst>
              <a:ext uri="{FF2B5EF4-FFF2-40B4-BE49-F238E27FC236}">
                <a16:creationId xmlns:a16="http://schemas.microsoft.com/office/drawing/2014/main" id="{315DCDB0-145F-4C7C-9457-9D6D9DC681F6}"/>
              </a:ext>
            </a:extLst>
          </p:cNvPr>
          <p:cNvSpPr txBox="1"/>
          <p:nvPr/>
        </p:nvSpPr>
        <p:spPr>
          <a:xfrm>
            <a:off x="792480" y="549603"/>
            <a:ext cx="6096000" cy="1938992"/>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32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Over-the-counter Market</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3200" b="0" i="0" u="none" strike="noStrike" kern="1200" cap="none" spc="0" normalizeH="0" baseline="0" noProof="0" dirty="0">
              <a:ln>
                <a:noFill/>
              </a:ln>
              <a:solidFill>
                <a:srgbClr val="000000"/>
              </a:solidFill>
              <a:effectLst/>
              <a:uLnTx/>
              <a:uFillTx/>
              <a:latin typeface="Speak Pro" panose="020F0502020204030204"/>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Pink Sheets</a:t>
            </a:r>
            <a:endParaRPr kumimoji="0" lang="en-US" altLang="en-US" sz="2800" b="0" i="0" u="none" strike="noStrike" kern="1200" cap="none" spc="0" normalizeH="0" baseline="0" noProof="0" dirty="0">
              <a:ln>
                <a:noFill/>
              </a:ln>
              <a:solidFill>
                <a:srgbClr val="000000"/>
              </a:solidFill>
              <a:effectLst/>
              <a:uLnTx/>
              <a:uFillTx/>
              <a:latin typeface="Speak Pro" panose="020F0502020204030204"/>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OTC Bulletin Board</a:t>
            </a:r>
            <a:endParaRPr kumimoji="0" lang="en-US" altLang="en-US" sz="2800" b="0" i="0" u="none" strike="noStrike" kern="1200" cap="none" spc="0" normalizeH="0" baseline="0" noProof="0" dirty="0">
              <a:ln>
                <a:noFill/>
              </a:ln>
              <a:solidFill>
                <a:srgbClr val="000000"/>
              </a:solidFill>
              <a:effectLst/>
              <a:uLnTx/>
              <a:uFillTx/>
              <a:latin typeface="Speak Pro" panose="020F0502020204030204"/>
              <a:ea typeface="+mn-ea"/>
              <a:cs typeface="+mn-cs"/>
            </a:endParaRPr>
          </a:p>
        </p:txBody>
      </p:sp>
      <p:pic>
        <p:nvPicPr>
          <p:cNvPr id="7" name="Picture 33">
            <a:extLst>
              <a:ext uri="{FF2B5EF4-FFF2-40B4-BE49-F238E27FC236}">
                <a16:creationId xmlns:a16="http://schemas.microsoft.com/office/drawing/2014/main" id="{D79EAE3A-2FEA-4F3A-A90F-945A534D65D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40480" y="2787500"/>
            <a:ext cx="6566513" cy="34064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44501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7D4F0A8-B3A8-6E4C-ABD5-B2FBE9227BC5}"/>
              </a:ext>
            </a:extLst>
          </p:cNvPr>
          <p:cNvSpPr/>
          <p:nvPr/>
        </p:nvSpPr>
        <p:spPr>
          <a:xfrm>
            <a:off x="0" y="6492875"/>
            <a:ext cx="12192000" cy="365125"/>
          </a:xfrm>
          <a:prstGeom prst="rect">
            <a:avLst/>
          </a:prstGeom>
          <a:solidFill>
            <a:srgbClr val="00964B">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 close up of a sign&#10;&#10;Description automatically generated">
            <a:extLst>
              <a:ext uri="{FF2B5EF4-FFF2-40B4-BE49-F238E27FC236}">
                <a16:creationId xmlns:a16="http://schemas.microsoft.com/office/drawing/2014/main" id="{C3F4E203-F089-1B46-8147-1807411C6344}"/>
              </a:ext>
            </a:extLst>
          </p:cNvPr>
          <p:cNvPicPr>
            <a:picLocks noChangeAspect="1"/>
          </p:cNvPicPr>
          <p:nvPr/>
        </p:nvPicPr>
        <p:blipFill>
          <a:blip r:embed="rId2"/>
          <a:stretch>
            <a:fillRect/>
          </a:stretch>
        </p:blipFill>
        <p:spPr>
          <a:xfrm>
            <a:off x="4572000" y="6570661"/>
            <a:ext cx="3048000" cy="215900"/>
          </a:xfrm>
          <a:prstGeom prst="rect">
            <a:avLst/>
          </a:prstGeom>
        </p:spPr>
      </p:pic>
      <p:sp>
        <p:nvSpPr>
          <p:cNvPr id="6" name="TextBox 5">
            <a:extLst>
              <a:ext uri="{FF2B5EF4-FFF2-40B4-BE49-F238E27FC236}">
                <a16:creationId xmlns:a16="http://schemas.microsoft.com/office/drawing/2014/main" id="{5F3B4C60-F898-478F-99F7-A74D2FFA3DC4}"/>
              </a:ext>
            </a:extLst>
          </p:cNvPr>
          <p:cNvSpPr txBox="1"/>
          <p:nvPr/>
        </p:nvSpPr>
        <p:spPr>
          <a:xfrm>
            <a:off x="2225040" y="527650"/>
            <a:ext cx="7741920" cy="1877437"/>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32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How do I find securities I'd like to invest in</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Speak Pro" panose="020F0502020204030204"/>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Dividend Reinvestment Plan (DRIP)</a:t>
            </a:r>
            <a:endParaRPr kumimoji="0" lang="en-US" altLang="en-US" sz="2800" b="0" i="0" u="none" strike="noStrike" kern="1200" cap="none" spc="0" normalizeH="0" baseline="0" noProof="0" dirty="0">
              <a:ln>
                <a:noFill/>
              </a:ln>
              <a:solidFill>
                <a:srgbClr val="000000"/>
              </a:solidFill>
              <a:effectLst/>
              <a:uLnTx/>
              <a:uFillTx/>
              <a:latin typeface="Speak Pro" panose="020F0502020204030204"/>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With an investment broker</a:t>
            </a:r>
            <a:endParaRPr kumimoji="0" lang="en-US" altLang="en-US" sz="2800" b="0" i="0" u="none" strike="noStrike" kern="1200" cap="none" spc="0" normalizeH="0" baseline="0" noProof="0" dirty="0">
              <a:ln>
                <a:noFill/>
              </a:ln>
              <a:solidFill>
                <a:srgbClr val="000000"/>
              </a:solidFill>
              <a:effectLst/>
              <a:uLnTx/>
              <a:uFillTx/>
              <a:latin typeface="Speak Pro" panose="020F0502020204030204"/>
              <a:ea typeface="+mn-ea"/>
              <a:cs typeface="+mn-cs"/>
            </a:endParaRPr>
          </a:p>
        </p:txBody>
      </p:sp>
      <p:pic>
        <p:nvPicPr>
          <p:cNvPr id="7" name="Picture 6">
            <a:extLst>
              <a:ext uri="{FF2B5EF4-FFF2-40B4-BE49-F238E27FC236}">
                <a16:creationId xmlns:a16="http://schemas.microsoft.com/office/drawing/2014/main" id="{EC884B28-9601-4970-AC0D-EAC655F2FAA0}"/>
              </a:ext>
            </a:extLst>
          </p:cNvPr>
          <p:cNvPicPr/>
          <p:nvPr/>
        </p:nvPicPr>
        <p:blipFill rotWithShape="1">
          <a:blip r:embed="rId3"/>
          <a:srcRect l="14952" t="10904" r="25546" b="75467"/>
          <a:stretch/>
        </p:blipFill>
        <p:spPr bwMode="auto">
          <a:xfrm>
            <a:off x="3078826" y="2573066"/>
            <a:ext cx="5839276" cy="1166657"/>
          </a:xfrm>
          <a:prstGeom prst="rect">
            <a:avLst/>
          </a:prstGeom>
          <a:ln>
            <a:noFill/>
          </a:ln>
          <a:extLst>
            <a:ext uri="{53640926-AAD7-44D8-BBD7-CCE9431645EC}">
              <a14:shadowObscured xmlns:a14="http://schemas.microsoft.com/office/drawing/2010/main"/>
            </a:ext>
          </a:extLst>
        </p:spPr>
      </p:pic>
      <p:pic>
        <p:nvPicPr>
          <p:cNvPr id="8" name="Picture 39">
            <a:extLst>
              <a:ext uri="{FF2B5EF4-FFF2-40B4-BE49-F238E27FC236}">
                <a16:creationId xmlns:a16="http://schemas.microsoft.com/office/drawing/2014/main" id="{813E644D-BC32-4C1F-8AFD-F6820CEA261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74926" y="4282524"/>
            <a:ext cx="2533650" cy="11666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2">
            <a:extLst>
              <a:ext uri="{FF2B5EF4-FFF2-40B4-BE49-F238E27FC236}">
                <a16:creationId xmlns:a16="http://schemas.microsoft.com/office/drawing/2014/main" id="{6C124559-A2E8-4189-93E1-32240F1E0CB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96304" y="4284934"/>
            <a:ext cx="3574180" cy="11824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96396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7D4F0A8-B3A8-6E4C-ABD5-B2FBE9227BC5}"/>
              </a:ext>
            </a:extLst>
          </p:cNvPr>
          <p:cNvSpPr/>
          <p:nvPr/>
        </p:nvSpPr>
        <p:spPr>
          <a:xfrm>
            <a:off x="0" y="6492875"/>
            <a:ext cx="12192000" cy="365125"/>
          </a:xfrm>
          <a:prstGeom prst="rect">
            <a:avLst/>
          </a:prstGeom>
          <a:solidFill>
            <a:srgbClr val="00964B">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 close up of a sign&#10;&#10;Description automatically generated">
            <a:extLst>
              <a:ext uri="{FF2B5EF4-FFF2-40B4-BE49-F238E27FC236}">
                <a16:creationId xmlns:a16="http://schemas.microsoft.com/office/drawing/2014/main" id="{C3F4E203-F089-1B46-8147-1807411C6344}"/>
              </a:ext>
            </a:extLst>
          </p:cNvPr>
          <p:cNvPicPr>
            <a:picLocks noChangeAspect="1"/>
          </p:cNvPicPr>
          <p:nvPr/>
        </p:nvPicPr>
        <p:blipFill>
          <a:blip r:embed="rId2"/>
          <a:stretch>
            <a:fillRect/>
          </a:stretch>
        </p:blipFill>
        <p:spPr>
          <a:xfrm>
            <a:off x="4572000" y="6570661"/>
            <a:ext cx="3048000" cy="215900"/>
          </a:xfrm>
          <a:prstGeom prst="rect">
            <a:avLst/>
          </a:prstGeom>
        </p:spPr>
      </p:pic>
      <p:sp>
        <p:nvSpPr>
          <p:cNvPr id="6" name="TextBox 5">
            <a:extLst>
              <a:ext uri="{FF2B5EF4-FFF2-40B4-BE49-F238E27FC236}">
                <a16:creationId xmlns:a16="http://schemas.microsoft.com/office/drawing/2014/main" id="{E785F2E0-D4B7-449E-A9DF-743A18F6E518}"/>
              </a:ext>
            </a:extLst>
          </p:cNvPr>
          <p:cNvSpPr txBox="1"/>
          <p:nvPr/>
        </p:nvSpPr>
        <p:spPr>
          <a:xfrm>
            <a:off x="487680" y="408653"/>
            <a:ext cx="3511296" cy="584775"/>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32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Investment Risks</a:t>
            </a:r>
            <a:endParaRPr kumimoji="0" lang="en-US" altLang="en-US" sz="3200" b="0" i="0" u="none" strike="noStrike" kern="1200" cap="none" spc="0" normalizeH="0" baseline="0" noProof="0" dirty="0">
              <a:ln>
                <a:noFill/>
              </a:ln>
              <a:solidFill>
                <a:srgbClr val="000000"/>
              </a:solidFill>
              <a:effectLst/>
              <a:uLnTx/>
              <a:uFillTx/>
              <a:latin typeface="Speak Pro" panose="020F0502020204030204"/>
              <a:ea typeface="+mn-ea"/>
              <a:cs typeface="+mn-cs"/>
            </a:endParaRPr>
          </a:p>
        </p:txBody>
      </p:sp>
      <p:pic>
        <p:nvPicPr>
          <p:cNvPr id="7" name="Picture 48">
            <a:extLst>
              <a:ext uri="{FF2B5EF4-FFF2-40B4-BE49-F238E27FC236}">
                <a16:creationId xmlns:a16="http://schemas.microsoft.com/office/drawing/2014/main" id="{06540B4C-BEE0-43D2-82A8-FBB7D2AD866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0404" y="1159548"/>
            <a:ext cx="5133975" cy="2486025"/>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D75CA6F9-27C0-430E-92FD-C4CB9231EFAE}"/>
              </a:ext>
            </a:extLst>
          </p:cNvPr>
          <p:cNvSpPr txBox="1"/>
          <p:nvPr/>
        </p:nvSpPr>
        <p:spPr>
          <a:xfrm>
            <a:off x="2243328" y="4581032"/>
            <a:ext cx="2548128" cy="1171667"/>
          </a:xfrm>
          <a:prstGeom prst="rect">
            <a:avLst/>
          </a:prstGeom>
          <a:noFill/>
        </p:spPr>
        <p:txBody>
          <a:bodyPr wrap="square">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Inflation Risks</a:t>
            </a:r>
            <a:endPar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Financial Risks</a:t>
            </a:r>
            <a:endPar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Interest rate Risks</a:t>
            </a:r>
            <a:endPar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11" name="TextBox 10">
            <a:extLst>
              <a:ext uri="{FF2B5EF4-FFF2-40B4-BE49-F238E27FC236}">
                <a16:creationId xmlns:a16="http://schemas.microsoft.com/office/drawing/2014/main" id="{81AFB944-0C0C-4063-A064-8D40845444B1}"/>
              </a:ext>
            </a:extLst>
          </p:cNvPr>
          <p:cNvSpPr txBox="1"/>
          <p:nvPr/>
        </p:nvSpPr>
        <p:spPr>
          <a:xfrm>
            <a:off x="8058912" y="1230893"/>
            <a:ext cx="2863336" cy="1171667"/>
          </a:xfrm>
          <a:prstGeom prst="rect">
            <a:avLst/>
          </a:prstGeom>
          <a:noFill/>
        </p:spPr>
        <p:txBody>
          <a:bodyPr wrap="square">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Market Risks</a:t>
            </a:r>
            <a:endPar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Economic Risks</a:t>
            </a:r>
            <a:endPar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Liquidity Risks</a:t>
            </a:r>
            <a:endPar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12" name="Picture 36">
            <a:extLst>
              <a:ext uri="{FF2B5EF4-FFF2-40B4-BE49-F238E27FC236}">
                <a16:creationId xmlns:a16="http://schemas.microsoft.com/office/drawing/2014/main" id="{5F97EC61-18E8-4A9F-97D2-1D5ED9CB117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28328" y="3645573"/>
            <a:ext cx="5248275" cy="2428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45606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sign&#10;&#10;Description automatically generated">
            <a:extLst>
              <a:ext uri="{FF2B5EF4-FFF2-40B4-BE49-F238E27FC236}">
                <a16:creationId xmlns:a16="http://schemas.microsoft.com/office/drawing/2014/main" id="{F504EC2F-A8AA-1B45-9680-97D3AE213E35}"/>
              </a:ext>
            </a:extLst>
          </p:cNvPr>
          <p:cNvPicPr>
            <a:picLocks noChangeAspect="1"/>
          </p:cNvPicPr>
          <p:nvPr/>
        </p:nvPicPr>
        <p:blipFill>
          <a:blip r:embed="rId2"/>
          <a:stretch>
            <a:fillRect/>
          </a:stretch>
        </p:blipFill>
        <p:spPr>
          <a:xfrm>
            <a:off x="392716" y="232318"/>
            <a:ext cx="2775484" cy="1206338"/>
          </a:xfrm>
          <a:prstGeom prst="rect">
            <a:avLst/>
          </a:prstGeom>
        </p:spPr>
      </p:pic>
      <p:pic>
        <p:nvPicPr>
          <p:cNvPr id="2" name="Picture 1">
            <a:extLst>
              <a:ext uri="{FF2B5EF4-FFF2-40B4-BE49-F238E27FC236}">
                <a16:creationId xmlns:a16="http://schemas.microsoft.com/office/drawing/2014/main" id="{F4AEBD48-B805-2846-BF18-01C9C6DA7480}"/>
              </a:ext>
            </a:extLst>
          </p:cNvPr>
          <p:cNvPicPr>
            <a:picLocks noChangeAspect="1"/>
          </p:cNvPicPr>
          <p:nvPr/>
        </p:nvPicPr>
        <p:blipFill rotWithShape="1">
          <a:blip r:embed="rId3"/>
          <a:srcRect r="10534"/>
          <a:stretch/>
        </p:blipFill>
        <p:spPr>
          <a:xfrm>
            <a:off x="3086256" y="0"/>
            <a:ext cx="9203280" cy="6858000"/>
          </a:xfrm>
          <a:prstGeom prst="rect">
            <a:avLst/>
          </a:prstGeom>
        </p:spPr>
      </p:pic>
      <p:sp>
        <p:nvSpPr>
          <p:cNvPr id="12" name="TextBox 11">
            <a:extLst>
              <a:ext uri="{FF2B5EF4-FFF2-40B4-BE49-F238E27FC236}">
                <a16:creationId xmlns:a16="http://schemas.microsoft.com/office/drawing/2014/main" id="{8D94637E-DBFF-471F-8018-DB7A05DDED9D}"/>
              </a:ext>
            </a:extLst>
          </p:cNvPr>
          <p:cNvSpPr txBox="1"/>
          <p:nvPr/>
        </p:nvSpPr>
        <p:spPr>
          <a:xfrm>
            <a:off x="392716" y="1670974"/>
            <a:ext cx="6114288" cy="4808624"/>
          </a:xfrm>
          <a:prstGeom prst="rect">
            <a:avLst/>
          </a:prstGeom>
          <a:noFill/>
        </p:spPr>
        <p:txBody>
          <a:bodyPr wrap="square">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How to monitor or follow your investments</a:t>
            </a:r>
          </a:p>
          <a:p>
            <a:pPr marL="0" marR="0" lvl="0" indent="0" algn="l" defTabSz="914400" rtl="0" eaLnBrk="1" fontAlgn="auto" latinLnBrk="0" hangingPunct="1">
              <a:lnSpc>
                <a:spcPct val="107000"/>
              </a:lnSpc>
              <a:spcBef>
                <a:spcPts val="0"/>
              </a:spcBef>
              <a:spcAft>
                <a:spcPts val="800"/>
              </a:spcAft>
              <a:buClrTx/>
              <a:buSzTx/>
              <a:buFontTx/>
              <a:buNone/>
              <a:tabLst/>
              <a:defRPr/>
            </a:pPr>
            <a:endParaRPr kumimoji="0" lang="en-US" sz="2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newspapers</a:t>
            </a:r>
            <a:endParaRPr kumimoji="0" lang="en-US" sz="2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hlinkClick r:id="rId4"/>
              </a:rPr>
              <a:t>https.yahoo.com://finance</a:t>
            </a:r>
            <a:endPar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1800" b="0" i="0" u="sng" strike="noStrike" kern="1200" cap="none" spc="0" normalizeH="0" baseline="0" noProof="0" dirty="0">
                <a:ln>
                  <a:noFill/>
                </a:ln>
                <a:solidFill>
                  <a:srgbClr val="0563C1"/>
                </a:solidFill>
                <a:effectLst/>
                <a:uLnTx/>
                <a:uFillTx/>
                <a:latin typeface="Calibri" panose="020F0502020204030204" pitchFamily="34" charset="0"/>
                <a:ea typeface="Calibri" panose="020F0502020204030204" pitchFamily="34" charset="0"/>
                <a:cs typeface="Times New Roman" panose="02020603050405020304" pitchFamily="18" charset="0"/>
                <a:hlinkClick r:id="rId5"/>
              </a:rPr>
              <a:t>https://www.tdameritrade.com/home.page</a:t>
            </a:r>
            <a:endPar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1800" b="0" i="0" u="sng" strike="noStrike" kern="1200" cap="none" spc="0" normalizeH="0" baseline="0" noProof="0" dirty="0">
                <a:ln>
                  <a:noFill/>
                </a:ln>
                <a:solidFill>
                  <a:srgbClr val="0563C1"/>
                </a:solidFill>
                <a:effectLst/>
                <a:uLnTx/>
                <a:uFillTx/>
                <a:latin typeface="Calibri" panose="020F0502020204030204" pitchFamily="34" charset="0"/>
                <a:ea typeface="Calibri" panose="020F0502020204030204" pitchFamily="34" charset="0"/>
                <a:cs typeface="Times New Roman" panose="02020603050405020304" pitchFamily="18" charset="0"/>
                <a:hlinkClick r:id="rId6"/>
              </a:rPr>
              <a:t>https://www.nasdaq.com/</a:t>
            </a:r>
            <a:endPar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1800" b="0" i="0" u="sng" strike="noStrike" kern="1200" cap="none" spc="0" normalizeH="0" baseline="0" noProof="0" dirty="0">
                <a:ln>
                  <a:noFill/>
                </a:ln>
                <a:solidFill>
                  <a:srgbClr val="0563C1"/>
                </a:solidFill>
                <a:effectLst/>
                <a:uLnTx/>
                <a:uFillTx/>
                <a:latin typeface="Calibri" panose="020F0502020204030204" pitchFamily="34" charset="0"/>
                <a:ea typeface="Calibri" panose="020F0502020204030204" pitchFamily="34" charset="0"/>
                <a:cs typeface="Times New Roman" panose="02020603050405020304" pitchFamily="18" charset="0"/>
                <a:hlinkClick r:id="rId7"/>
              </a:rPr>
              <a:t>https://www.nyse.com/index</a:t>
            </a:r>
            <a:endParaRPr kumimoji="0" lang="en-US" sz="1800" b="0" i="0" u="sng" strike="noStrike" kern="1200" cap="none" spc="0" normalizeH="0" baseline="0" noProof="0" dirty="0">
              <a:ln>
                <a:noFill/>
              </a:ln>
              <a:solidFill>
                <a:srgbClr val="0563C1"/>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Speak Pro" panose="020F0502020204030204"/>
                <a:ea typeface="+mn-ea"/>
                <a:cs typeface="+mn-cs"/>
                <a:hlinkClick r:id="rId8"/>
              </a:rPr>
              <a:t>https://www.investopedia.com/</a:t>
            </a:r>
            <a:endPar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and other sites</a:t>
            </a:r>
            <a:endParaRPr kumimoji="0" lang="en-US" sz="2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718712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ight Triangle 8">
            <a:extLst>
              <a:ext uri="{FF2B5EF4-FFF2-40B4-BE49-F238E27FC236}">
                <a16:creationId xmlns:a16="http://schemas.microsoft.com/office/drawing/2014/main" id="{671BF824-44E7-5641-A7B9-899E32A6E05C}"/>
              </a:ext>
            </a:extLst>
          </p:cNvPr>
          <p:cNvSpPr/>
          <p:nvPr/>
        </p:nvSpPr>
        <p:spPr>
          <a:xfrm rot="5400000" flipH="1" flipV="1">
            <a:off x="9881619" y="4547619"/>
            <a:ext cx="2322576" cy="2298185"/>
          </a:xfrm>
          <a:prstGeom prst="rtTriangle">
            <a:avLst/>
          </a:prstGeom>
          <a:solidFill>
            <a:srgbClr val="00964B">
              <a:alpha val="4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Content Placeholder 15" descr="A close up of a sign&#10;&#10;Description automatically generated">
            <a:extLst>
              <a:ext uri="{FF2B5EF4-FFF2-40B4-BE49-F238E27FC236}">
                <a16:creationId xmlns:a16="http://schemas.microsoft.com/office/drawing/2014/main" id="{FBF63370-8BB6-0C4F-83F9-E5061C524696}"/>
              </a:ext>
            </a:extLst>
          </p:cNvPr>
          <p:cNvPicPr>
            <a:picLocks noGrp="1" noChangeAspect="1"/>
          </p:cNvPicPr>
          <p:nvPr>
            <p:ph idx="1"/>
          </p:nvPr>
        </p:nvPicPr>
        <p:blipFill>
          <a:blip r:embed="rId2"/>
          <a:stretch>
            <a:fillRect/>
          </a:stretch>
        </p:blipFill>
        <p:spPr>
          <a:xfrm>
            <a:off x="11041864" y="5827776"/>
            <a:ext cx="896136" cy="837692"/>
          </a:xfrm>
        </p:spPr>
      </p:pic>
      <p:sp>
        <p:nvSpPr>
          <p:cNvPr id="7" name="TextBox 6">
            <a:extLst>
              <a:ext uri="{FF2B5EF4-FFF2-40B4-BE49-F238E27FC236}">
                <a16:creationId xmlns:a16="http://schemas.microsoft.com/office/drawing/2014/main" id="{20192674-3629-43A8-9841-9F5C65D928E1}"/>
              </a:ext>
            </a:extLst>
          </p:cNvPr>
          <p:cNvSpPr txBox="1"/>
          <p:nvPr/>
        </p:nvSpPr>
        <p:spPr>
          <a:xfrm>
            <a:off x="414528" y="540068"/>
            <a:ext cx="10948416" cy="5777864"/>
          </a:xfrm>
          <a:prstGeom prst="rect">
            <a:avLst/>
          </a:prstGeom>
          <a:noFill/>
        </p:spPr>
        <p:txBody>
          <a:bodyPr wrap="square">
            <a:spAutoFit/>
          </a:bodyPr>
          <a:lstStyle/>
          <a:p>
            <a:pPr marL="0" marR="0" lvl="0" indent="0" algn="l" defTabSz="914400" rtl="0" eaLnBrk="1" fontAlgn="auto" latinLnBrk="0" hangingPunct="1">
              <a:lnSpc>
                <a:spcPct val="150000"/>
              </a:lnSpc>
              <a:spcBef>
                <a:spcPts val="0"/>
              </a:spcBef>
              <a:spcAft>
                <a:spcPts val="80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Hi everyone, Financially Fit here,</a:t>
            </a:r>
          </a:p>
          <a:p>
            <a:pPr marL="0" marR="0" lvl="0" indent="0" algn="l" defTabSz="914400" rtl="0" eaLnBrk="1" fontAlgn="auto" latinLnBrk="0" hangingPunct="1">
              <a:lnSpc>
                <a:spcPct val="150000"/>
              </a:lnSpc>
              <a:spcBef>
                <a:spcPts val="0"/>
              </a:spcBef>
              <a:spcAft>
                <a:spcPts val="80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50000"/>
              </a:lnSpc>
              <a:spcBef>
                <a:spcPts val="0"/>
              </a:spcBef>
              <a:spcAft>
                <a:spcPts val="80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 April is financial literacy month and I've come to pump you up and help you get your finances in shape, by filling you up with all kinds of helpful money tips and tricks that can help make you rich and you can use throughout your life.  I know many of you are a bit bored right now.  Believe me, I understand.  At first, when you hear the news that you're going to be out of school for a while, you get excited and happy. When reality sets in a couple of weeks later and you realize all your friends where at school and you miss the fun you had there, that's when you start to get bored and wish you were back at school.  </a:t>
            </a:r>
            <a:endParaRPr kumimoji="0" lang="en-US" sz="24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298398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7D4F0A8-B3A8-6E4C-ABD5-B2FBE9227BC5}"/>
              </a:ext>
            </a:extLst>
          </p:cNvPr>
          <p:cNvSpPr/>
          <p:nvPr/>
        </p:nvSpPr>
        <p:spPr>
          <a:xfrm>
            <a:off x="0" y="6492875"/>
            <a:ext cx="12192000" cy="365125"/>
          </a:xfrm>
          <a:prstGeom prst="rect">
            <a:avLst/>
          </a:prstGeom>
          <a:solidFill>
            <a:srgbClr val="00964B">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 close up of a sign&#10;&#10;Description automatically generated">
            <a:extLst>
              <a:ext uri="{FF2B5EF4-FFF2-40B4-BE49-F238E27FC236}">
                <a16:creationId xmlns:a16="http://schemas.microsoft.com/office/drawing/2014/main" id="{C3F4E203-F089-1B46-8147-1807411C6344}"/>
              </a:ext>
            </a:extLst>
          </p:cNvPr>
          <p:cNvPicPr>
            <a:picLocks noChangeAspect="1"/>
          </p:cNvPicPr>
          <p:nvPr/>
        </p:nvPicPr>
        <p:blipFill>
          <a:blip r:embed="rId2"/>
          <a:stretch>
            <a:fillRect/>
          </a:stretch>
        </p:blipFill>
        <p:spPr>
          <a:xfrm>
            <a:off x="4572000" y="6570661"/>
            <a:ext cx="3048000" cy="215900"/>
          </a:xfrm>
          <a:prstGeom prst="rect">
            <a:avLst/>
          </a:prstGeom>
        </p:spPr>
      </p:pic>
      <p:sp>
        <p:nvSpPr>
          <p:cNvPr id="6" name="TextBox 5">
            <a:extLst>
              <a:ext uri="{FF2B5EF4-FFF2-40B4-BE49-F238E27FC236}">
                <a16:creationId xmlns:a16="http://schemas.microsoft.com/office/drawing/2014/main" id="{4C8C2E90-28C7-4D93-9CD2-78332524B8F4}"/>
              </a:ext>
            </a:extLst>
          </p:cNvPr>
          <p:cNvSpPr txBox="1"/>
          <p:nvPr/>
        </p:nvSpPr>
        <p:spPr>
          <a:xfrm>
            <a:off x="2548128" y="1539222"/>
            <a:ext cx="2755392" cy="378565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80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Stocks 		</a:t>
            </a:r>
          </a:p>
          <a:p>
            <a:pPr marL="0" marR="0" lvl="0" indent="0" algn="l" defTabSz="914400" rtl="0" eaLnBrk="1" fontAlgn="auto" latinLnBrk="0" hangingPunct="1">
              <a:lnSpc>
                <a:spcPct val="100000"/>
              </a:lnSpc>
              <a:spcBef>
                <a:spcPts val="0"/>
              </a:spcBef>
              <a:spcAft>
                <a:spcPts val="80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Bonds</a:t>
            </a:r>
          </a:p>
          <a:p>
            <a:pPr marL="0" marR="0" lvl="0" indent="0" algn="l" defTabSz="914400" rtl="0" eaLnBrk="1" fontAlgn="auto" latinLnBrk="0" hangingPunct="1">
              <a:lnSpc>
                <a:spcPct val="100000"/>
              </a:lnSpc>
              <a:spcBef>
                <a:spcPts val="0"/>
              </a:spcBef>
              <a:spcAft>
                <a:spcPts val="80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Securities</a:t>
            </a:r>
          </a:p>
          <a:p>
            <a:pPr marL="0" marR="0" lvl="0" indent="0" algn="l" defTabSz="914400" rtl="0" eaLnBrk="1" fontAlgn="auto" latinLnBrk="0" hangingPunct="1">
              <a:lnSpc>
                <a:spcPct val="100000"/>
              </a:lnSpc>
              <a:spcBef>
                <a:spcPts val="0"/>
              </a:spcBef>
              <a:spcAft>
                <a:spcPts val="80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Investments</a:t>
            </a:r>
          </a:p>
          <a:p>
            <a:pPr marL="0" marR="0" lvl="0" indent="0" algn="l" defTabSz="914400" rtl="0" eaLnBrk="1" fontAlgn="auto" latinLnBrk="0" hangingPunct="1">
              <a:lnSpc>
                <a:spcPct val="100000"/>
              </a:lnSpc>
              <a:spcBef>
                <a:spcPts val="0"/>
              </a:spcBef>
              <a:spcAft>
                <a:spcPts val="80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Money Market</a:t>
            </a:r>
          </a:p>
          <a:p>
            <a:pPr marL="0" marR="0" lvl="0" indent="0" algn="l" defTabSz="914400" rtl="0" eaLnBrk="1" fontAlgn="auto" latinLnBrk="0" hangingPunct="1">
              <a:lnSpc>
                <a:spcPct val="100000"/>
              </a:lnSpc>
              <a:spcBef>
                <a:spcPts val="0"/>
              </a:spcBef>
              <a:spcAft>
                <a:spcPts val="80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Corporation</a:t>
            </a:r>
          </a:p>
          <a:p>
            <a:pPr marL="0" marR="0" lvl="0" indent="0" algn="l" defTabSz="914400" rtl="0" eaLnBrk="1" fontAlgn="auto" latinLnBrk="0" hangingPunct="1">
              <a:lnSpc>
                <a:spcPct val="100000"/>
              </a:lnSpc>
              <a:spcBef>
                <a:spcPts val="0"/>
              </a:spcBef>
              <a:spcAft>
                <a:spcPts val="80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Portfolio</a:t>
            </a:r>
          </a:p>
          <a:p>
            <a:pPr marL="0" marR="0" lvl="0" indent="0" algn="l" defTabSz="914400" rtl="0" eaLnBrk="1" fontAlgn="auto" latinLnBrk="0" hangingPunct="1">
              <a:lnSpc>
                <a:spcPct val="100000"/>
              </a:lnSpc>
              <a:spcBef>
                <a:spcPts val="0"/>
              </a:spcBef>
              <a:spcAft>
                <a:spcPts val="80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Broker</a:t>
            </a:r>
          </a:p>
          <a:p>
            <a:pPr marL="0" marR="0" lvl="0" indent="0" algn="l" defTabSz="914400" rtl="0" eaLnBrk="1" fontAlgn="auto" latinLnBrk="0" hangingPunct="1">
              <a:lnSpc>
                <a:spcPct val="100000"/>
              </a:lnSpc>
              <a:spcBef>
                <a:spcPts val="0"/>
              </a:spcBef>
              <a:spcAft>
                <a:spcPts val="80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Principal</a:t>
            </a:r>
          </a:p>
          <a:p>
            <a:pPr marL="0" marR="0" lvl="0" indent="0" algn="l" defTabSz="914400" rtl="0" eaLnBrk="1" fontAlgn="auto" latinLnBrk="0" hangingPunct="1">
              <a:lnSpc>
                <a:spcPct val="100000"/>
              </a:lnSpc>
              <a:spcBef>
                <a:spcPts val="0"/>
              </a:spcBef>
              <a:spcAft>
                <a:spcPts val="80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Equity</a:t>
            </a:r>
          </a:p>
        </p:txBody>
      </p:sp>
      <p:sp>
        <p:nvSpPr>
          <p:cNvPr id="7" name="TextBox 6">
            <a:extLst>
              <a:ext uri="{FF2B5EF4-FFF2-40B4-BE49-F238E27FC236}">
                <a16:creationId xmlns:a16="http://schemas.microsoft.com/office/drawing/2014/main" id="{1A885BFA-7417-4132-ACAA-63B39BAE773E}"/>
              </a:ext>
            </a:extLst>
          </p:cNvPr>
          <p:cNvSpPr txBox="1"/>
          <p:nvPr/>
        </p:nvSpPr>
        <p:spPr>
          <a:xfrm>
            <a:off x="7229856" y="1425462"/>
            <a:ext cx="3413760" cy="3780522"/>
          </a:xfrm>
          <a:prstGeom prst="rect">
            <a:avLst/>
          </a:prstGeom>
          <a:noFill/>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Municipal</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Asking or Offering Price</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Bid Price</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Net Asset value</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Dividends</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Interest</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Taxable</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Tax-Exempt</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Invest</a:t>
            </a:r>
          </a:p>
        </p:txBody>
      </p:sp>
      <p:sp>
        <p:nvSpPr>
          <p:cNvPr id="9" name="TextBox 8">
            <a:extLst>
              <a:ext uri="{FF2B5EF4-FFF2-40B4-BE49-F238E27FC236}">
                <a16:creationId xmlns:a16="http://schemas.microsoft.com/office/drawing/2014/main" id="{BE1DD91A-A837-42CB-A9C0-CBF1A661A416}"/>
              </a:ext>
            </a:extLst>
          </p:cNvPr>
          <p:cNvSpPr txBox="1"/>
          <p:nvPr/>
        </p:nvSpPr>
        <p:spPr>
          <a:xfrm>
            <a:off x="4133088" y="610629"/>
            <a:ext cx="3486912"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Terms to Remember</a:t>
            </a:r>
            <a:r>
              <a:rPr kumimoji="0" lang="en-US" sz="24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Wingdings" panose="05000000000000000000" pitchFamily="2" charset="2"/>
              </a:rPr>
              <a:t> </a:t>
            </a:r>
            <a:endParaRPr kumimoji="0" lang="en-US" sz="2400" b="1" i="0" u="none" strike="noStrike" kern="1200" cap="none" spc="0" normalizeH="0" baseline="0" noProof="0" dirty="0">
              <a:ln>
                <a:noFill/>
              </a:ln>
              <a:solidFill>
                <a:srgbClr val="000000"/>
              </a:solidFill>
              <a:effectLst/>
              <a:uLnTx/>
              <a:uFillTx/>
              <a:latin typeface="Speak Pro" panose="020F0502020204030204"/>
              <a:ea typeface="+mn-ea"/>
              <a:cs typeface="+mn-cs"/>
            </a:endParaRPr>
          </a:p>
        </p:txBody>
      </p:sp>
    </p:spTree>
    <p:extLst>
      <p:ext uri="{BB962C8B-B14F-4D97-AF65-F5344CB8AC3E}">
        <p14:creationId xmlns:p14="http://schemas.microsoft.com/office/powerpoint/2010/main" val="185350130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ight Triangle 8">
            <a:extLst>
              <a:ext uri="{FF2B5EF4-FFF2-40B4-BE49-F238E27FC236}">
                <a16:creationId xmlns:a16="http://schemas.microsoft.com/office/drawing/2014/main" id="{671BF824-44E7-5641-A7B9-899E32A6E05C}"/>
              </a:ext>
            </a:extLst>
          </p:cNvPr>
          <p:cNvSpPr/>
          <p:nvPr/>
        </p:nvSpPr>
        <p:spPr>
          <a:xfrm rot="5400000" flipH="1" flipV="1">
            <a:off x="9881619" y="4547619"/>
            <a:ext cx="2322576" cy="2298185"/>
          </a:xfrm>
          <a:prstGeom prst="rtTriangle">
            <a:avLst/>
          </a:prstGeom>
          <a:solidFill>
            <a:srgbClr val="00964B">
              <a:alpha val="4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Content Placeholder 15" descr="A close up of a sign&#10;&#10;Description automatically generated">
            <a:extLst>
              <a:ext uri="{FF2B5EF4-FFF2-40B4-BE49-F238E27FC236}">
                <a16:creationId xmlns:a16="http://schemas.microsoft.com/office/drawing/2014/main" id="{FBF63370-8BB6-0C4F-83F9-E5061C524696}"/>
              </a:ext>
            </a:extLst>
          </p:cNvPr>
          <p:cNvPicPr>
            <a:picLocks noGrp="1" noChangeAspect="1"/>
          </p:cNvPicPr>
          <p:nvPr>
            <p:ph idx="1"/>
          </p:nvPr>
        </p:nvPicPr>
        <p:blipFill>
          <a:blip r:embed="rId2"/>
          <a:stretch>
            <a:fillRect/>
          </a:stretch>
        </p:blipFill>
        <p:spPr>
          <a:xfrm>
            <a:off x="11041864" y="5827776"/>
            <a:ext cx="896136" cy="837692"/>
          </a:xfrm>
        </p:spPr>
      </p:pic>
      <p:sp>
        <p:nvSpPr>
          <p:cNvPr id="3" name="Rectangle 2">
            <a:extLst>
              <a:ext uri="{FF2B5EF4-FFF2-40B4-BE49-F238E27FC236}">
                <a16:creationId xmlns:a16="http://schemas.microsoft.com/office/drawing/2014/main" id="{B8C2E520-DEB7-E34D-995B-A4F92C87E370}"/>
              </a:ext>
            </a:extLst>
          </p:cNvPr>
          <p:cNvSpPr/>
          <p:nvPr/>
        </p:nvSpPr>
        <p:spPr>
          <a:xfrm>
            <a:off x="838200" y="1825626"/>
            <a:ext cx="4879848" cy="4351338"/>
          </a:xfrm>
          <a:prstGeom prst="rect">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AD0CC876-C3D3-47D3-A451-BE279F3791F7}"/>
              </a:ext>
            </a:extLst>
          </p:cNvPr>
          <p:cNvSpPr txBox="1"/>
          <p:nvPr/>
        </p:nvSpPr>
        <p:spPr>
          <a:xfrm>
            <a:off x="475488" y="543960"/>
            <a:ext cx="10878312" cy="5414559"/>
          </a:xfrm>
          <a:prstGeom prst="rect">
            <a:avLst/>
          </a:prstGeom>
          <a:noFill/>
        </p:spPr>
        <p:txBody>
          <a:bodyPr wrap="square">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Terms to Remember Answer Key (in simple terms)</a:t>
            </a:r>
          </a:p>
          <a:p>
            <a:pPr marL="0" marR="0" lvl="0" indent="0" algn="ctr" defTabSz="914400" rtl="0" eaLnBrk="1" fontAlgn="auto" latinLnBrk="0" hangingPunct="1">
              <a:lnSpc>
                <a:spcPct val="107000"/>
              </a:lnSpc>
              <a:spcBef>
                <a:spcPts val="0"/>
              </a:spcBef>
              <a:spcAft>
                <a:spcPts val="80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8CAB4A">
                    <a:lumMod val="75000"/>
                  </a:srgbClr>
                </a:solidFill>
                <a:effectLst/>
                <a:uLnTx/>
                <a:uFillTx/>
                <a:latin typeface="Arial" panose="020B0604020202020204" pitchFamily="34" charset="0"/>
                <a:ea typeface="Calibri" panose="020F0502020204030204" pitchFamily="34" charset="0"/>
                <a:cs typeface="Arial" panose="020B0604020202020204" pitchFamily="34" charset="0"/>
              </a:rPr>
              <a:t>Stocks</a:t>
            </a:r>
            <a:r>
              <a:rPr kumimoji="0" lang="en-US" sz="18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1600" b="0" i="0" u="none" strike="noStrike" kern="1200" cap="none" spc="0" normalizeH="0" baseline="0" noProof="0" dirty="0">
                <a:ln>
                  <a:noFill/>
                </a:ln>
                <a:solidFill>
                  <a:srgbClr val="8CAB4A">
                    <a:lumMod val="60000"/>
                    <a:lumOff val="40000"/>
                  </a:srgbClr>
                </a:solidFill>
                <a:effectLst/>
                <a:uLnTx/>
                <a:uFillTx/>
                <a:latin typeface="Arial" panose="020B0604020202020204" pitchFamily="34" charset="0"/>
                <a:ea typeface="Calibri" panose="020F0502020204030204" pitchFamily="34" charset="0"/>
                <a:cs typeface="Arial" panose="020B0604020202020204" pitchFamily="34" charset="0"/>
              </a:rPr>
              <a:t>ownership shares of a corporation showing how much you own of that corporation as a equitable owner or partner.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8CAB4A">
                  <a:lumMod val="60000"/>
                  <a:lumOff val="40000"/>
                </a:srgbClr>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8CAB4A">
                    <a:lumMod val="75000"/>
                  </a:srgbClr>
                </a:solidFill>
                <a:effectLst/>
                <a:uLnTx/>
                <a:uFillTx/>
                <a:latin typeface="Arial" panose="020B0604020202020204" pitchFamily="34" charset="0"/>
                <a:ea typeface="Calibri" panose="020F0502020204030204" pitchFamily="34" charset="0"/>
                <a:cs typeface="Arial" panose="020B0604020202020204" pitchFamily="34" charset="0"/>
              </a:rPr>
              <a:t>Bonds</a:t>
            </a: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 </a:t>
            </a:r>
            <a:r>
              <a:rPr kumimoji="0" lang="en-US" sz="1600" b="0" i="0" u="none" strike="noStrike" kern="1200" cap="none" spc="0" normalizeH="0" baseline="0" noProof="0" dirty="0">
                <a:ln>
                  <a:noFill/>
                </a:ln>
                <a:solidFill>
                  <a:srgbClr val="8CAB4A">
                    <a:lumMod val="60000"/>
                    <a:lumOff val="40000"/>
                  </a:srgbClr>
                </a:solidFill>
                <a:effectLst/>
                <a:uLnTx/>
                <a:uFillTx/>
                <a:latin typeface="Arial" panose="020B0604020202020204" pitchFamily="34" charset="0"/>
                <a:ea typeface="Calibri" panose="020F0502020204030204" pitchFamily="34" charset="0"/>
                <a:cs typeface="Arial" panose="020B0604020202020204" pitchFamily="34" charset="0"/>
              </a:rPr>
              <a:t>A certificate (no longer in physical form) showing a debt obligation to the holder or owner by a government or corporation and promise to repay your principal and any interest on the money you loaned them.  A promissory note.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8CAB4A">
                  <a:lumMod val="60000"/>
                  <a:lumOff val="40000"/>
                </a:srgbClr>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8CAB4A">
                    <a:lumMod val="75000"/>
                  </a:srgbClr>
                </a:solidFill>
                <a:effectLst/>
                <a:uLnTx/>
                <a:uFillTx/>
                <a:latin typeface="Arial" panose="020B0604020202020204" pitchFamily="34" charset="0"/>
                <a:ea typeface="Calibri" panose="020F0502020204030204" pitchFamily="34" charset="0"/>
                <a:cs typeface="Arial" panose="020B0604020202020204" pitchFamily="34" charset="0"/>
              </a:rPr>
              <a:t>Securities</a:t>
            </a: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 </a:t>
            </a:r>
            <a:r>
              <a:rPr kumimoji="0" lang="en-US" sz="1600" b="0" i="0" u="none" strike="noStrike" kern="1200" cap="none" spc="0" normalizeH="0" baseline="0" noProof="0" dirty="0">
                <a:ln>
                  <a:noFill/>
                </a:ln>
                <a:solidFill>
                  <a:srgbClr val="8CAB4A">
                    <a:lumMod val="60000"/>
                    <a:lumOff val="40000"/>
                  </a:srgbClr>
                </a:solidFill>
                <a:effectLst/>
                <a:uLnTx/>
                <a:uFillTx/>
                <a:latin typeface="Arial" panose="020B0604020202020204" pitchFamily="34" charset="0"/>
                <a:ea typeface="Calibri" panose="020F0502020204030204" pitchFamily="34" charset="0"/>
                <a:cs typeface="Arial" panose="020B0604020202020204" pitchFamily="34" charset="0"/>
              </a:rPr>
              <a:t>exchangeable financial instruments such as stocks or bonds that hold monetary value and can be traded or exchanged in the financial markets such as the NASDAQ or NYSE.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8CAB4A">
                  <a:lumMod val="60000"/>
                  <a:lumOff val="40000"/>
                </a:srgbClr>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8CAB4A">
                    <a:lumMod val="75000"/>
                  </a:srgbClr>
                </a:solidFill>
                <a:effectLst/>
                <a:uLnTx/>
                <a:uFillTx/>
                <a:latin typeface="Arial" panose="020B0604020202020204" pitchFamily="34" charset="0"/>
                <a:ea typeface="Calibri" panose="020F0502020204030204" pitchFamily="34" charset="0"/>
                <a:cs typeface="Arial" panose="020B0604020202020204" pitchFamily="34" charset="0"/>
              </a:rPr>
              <a:t>Investments- </a:t>
            </a:r>
            <a:r>
              <a:rPr kumimoji="0" lang="en-US" sz="1800" b="0" i="0" u="none" strike="noStrike" kern="1200" cap="none" spc="0" normalizeH="0" baseline="0" noProof="0" dirty="0">
                <a:ln>
                  <a:noFill/>
                </a:ln>
                <a:solidFill>
                  <a:srgbClr val="8CAB4A">
                    <a:lumMod val="60000"/>
                    <a:lumOff val="40000"/>
                  </a:srgbClr>
                </a:solidFill>
                <a:effectLst/>
                <a:uLnTx/>
                <a:uFillTx/>
                <a:latin typeface="Arial" panose="020B0604020202020204" pitchFamily="34" charset="0"/>
                <a:ea typeface="Calibri" panose="020F0502020204030204" pitchFamily="34" charset="0"/>
                <a:cs typeface="Arial" panose="020B0604020202020204" pitchFamily="34" charset="0"/>
              </a:rPr>
              <a:t>an individual or collection of vehicles, instruments or projects such as stocks, real estate or partnerships that you put money into in anticipation of reaping future monetary gain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8CAB4A">
                  <a:lumMod val="60000"/>
                  <a:lumOff val="40000"/>
                </a:srgbClr>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8CAB4A">
                    <a:lumMod val="75000"/>
                  </a:srgbClr>
                </a:solidFill>
                <a:effectLst/>
                <a:uLnTx/>
                <a:uFillTx/>
                <a:latin typeface="Arial" panose="020B0604020202020204" pitchFamily="34" charset="0"/>
                <a:ea typeface="Calibri" panose="020F0502020204030204" pitchFamily="34" charset="0"/>
                <a:cs typeface="Arial" panose="020B0604020202020204" pitchFamily="34" charset="0"/>
              </a:rPr>
              <a:t>Money Market </a:t>
            </a: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1800" b="0" i="0" u="none" strike="noStrike" kern="1200" cap="none" spc="0" normalizeH="0" baseline="0" noProof="0" dirty="0">
                <a:ln>
                  <a:noFill/>
                </a:ln>
                <a:solidFill>
                  <a:srgbClr val="8CAB4A">
                    <a:lumMod val="60000"/>
                    <a:lumOff val="40000"/>
                  </a:srgbClr>
                </a:solidFill>
                <a:effectLst/>
                <a:uLnTx/>
                <a:uFillTx/>
                <a:latin typeface="Arial" panose="020B0604020202020204" pitchFamily="34" charset="0"/>
                <a:ea typeface="Calibri" panose="020F0502020204030204" pitchFamily="34" charset="0"/>
                <a:cs typeface="Arial" panose="020B0604020202020204" pitchFamily="34" charset="0"/>
              </a:rPr>
              <a:t>A place to deposit money, possibly for short terms, and it is invested in interest earning securities of very high quality and stable principal.</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8CAB4A">
                  <a:lumMod val="60000"/>
                  <a:lumOff val="40000"/>
                </a:srgbClr>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8CAB4A">
                    <a:lumMod val="75000"/>
                  </a:srgbClr>
                </a:solidFill>
                <a:effectLst/>
                <a:uLnTx/>
                <a:uFillTx/>
                <a:latin typeface="Arial" panose="020B0604020202020204" pitchFamily="34" charset="0"/>
                <a:ea typeface="Calibri" panose="020F0502020204030204" pitchFamily="34" charset="0"/>
                <a:cs typeface="Arial" panose="020B0604020202020204" pitchFamily="34" charset="0"/>
              </a:rPr>
              <a:t>Corporation </a:t>
            </a: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1800" b="0" i="0" u="none" strike="noStrike" kern="1200" cap="none" spc="0" normalizeH="0" baseline="0" noProof="0" dirty="0">
                <a:ln>
                  <a:noFill/>
                </a:ln>
                <a:solidFill>
                  <a:srgbClr val="8CAB4A">
                    <a:lumMod val="60000"/>
                    <a:lumOff val="40000"/>
                  </a:srgbClr>
                </a:solidFill>
                <a:effectLst/>
                <a:uLnTx/>
                <a:uFillTx/>
                <a:latin typeface="Arial" panose="020B0604020202020204" pitchFamily="34" charset="0"/>
                <a:ea typeface="Calibri" panose="020F0502020204030204" pitchFamily="34" charset="0"/>
                <a:cs typeface="Arial" panose="020B0604020202020204" pitchFamily="34" charset="0"/>
              </a:rPr>
              <a:t>a legally recognized business established by articles  of incorporation, protected by laws, governed by a board of directors formed by the founders or owners</a:t>
            </a:r>
            <a:endParaRPr kumimoji="0" lang="en-US" sz="1800" b="1" i="0" u="none" strike="noStrike" kern="1200" cap="none" spc="0" normalizeH="0" baseline="0" noProof="0" dirty="0">
              <a:ln>
                <a:noFill/>
              </a:ln>
              <a:solidFill>
                <a:srgbClr val="8CAB4A">
                  <a:lumMod val="75000"/>
                </a:srgbClr>
              </a:solidFill>
              <a:effectLst/>
              <a:uLnTx/>
              <a:uFillTx/>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02517213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7D4F0A8-B3A8-6E4C-ABD5-B2FBE9227BC5}"/>
              </a:ext>
            </a:extLst>
          </p:cNvPr>
          <p:cNvSpPr/>
          <p:nvPr/>
        </p:nvSpPr>
        <p:spPr>
          <a:xfrm>
            <a:off x="0" y="6492875"/>
            <a:ext cx="12192000" cy="365125"/>
          </a:xfrm>
          <a:prstGeom prst="rect">
            <a:avLst/>
          </a:prstGeom>
          <a:solidFill>
            <a:srgbClr val="00964B">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 close up of a sign&#10;&#10;Description automatically generated">
            <a:extLst>
              <a:ext uri="{FF2B5EF4-FFF2-40B4-BE49-F238E27FC236}">
                <a16:creationId xmlns:a16="http://schemas.microsoft.com/office/drawing/2014/main" id="{C3F4E203-F089-1B46-8147-1807411C6344}"/>
              </a:ext>
            </a:extLst>
          </p:cNvPr>
          <p:cNvPicPr>
            <a:picLocks noChangeAspect="1"/>
          </p:cNvPicPr>
          <p:nvPr/>
        </p:nvPicPr>
        <p:blipFill>
          <a:blip r:embed="rId2"/>
          <a:stretch>
            <a:fillRect/>
          </a:stretch>
        </p:blipFill>
        <p:spPr>
          <a:xfrm>
            <a:off x="4572000" y="6570661"/>
            <a:ext cx="3048000" cy="215900"/>
          </a:xfrm>
          <a:prstGeom prst="rect">
            <a:avLst/>
          </a:prstGeom>
        </p:spPr>
      </p:pic>
      <p:sp>
        <p:nvSpPr>
          <p:cNvPr id="6" name="TextBox 5">
            <a:extLst>
              <a:ext uri="{FF2B5EF4-FFF2-40B4-BE49-F238E27FC236}">
                <a16:creationId xmlns:a16="http://schemas.microsoft.com/office/drawing/2014/main" id="{6305C2D3-E0E4-4422-9407-721C2927107A}"/>
              </a:ext>
            </a:extLst>
          </p:cNvPr>
          <p:cNvSpPr txBox="1"/>
          <p:nvPr/>
        </p:nvSpPr>
        <p:spPr>
          <a:xfrm>
            <a:off x="646176" y="511360"/>
            <a:ext cx="11289792" cy="5560497"/>
          </a:xfrm>
          <a:prstGeom prst="rect">
            <a:avLst/>
          </a:prstGeom>
          <a:noFill/>
        </p:spPr>
        <p:txBody>
          <a:bodyPr wrap="square">
            <a:spAutoFit/>
          </a:bodyPr>
          <a:lstStyle/>
          <a:p>
            <a:pPr marL="0" marR="0" lvl="0" indent="0" algn="ctr" defTabSz="914400" rtl="0" eaLnBrk="1" fontAlgn="auto" latinLnBrk="0" hangingPunct="1">
              <a:lnSpc>
                <a:spcPct val="150000"/>
              </a:lnSpc>
              <a:spcBef>
                <a:spcPts val="0"/>
              </a:spcBef>
              <a:spcAft>
                <a:spcPts val="80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Terms to Remember Answer Key (in simple terms)</a:t>
            </a:r>
          </a:p>
          <a:p>
            <a:pPr marL="0" marR="0" lvl="0" indent="0" algn="ctr" defTabSz="914400" rtl="0" eaLnBrk="1" fontAlgn="auto" latinLnBrk="0" hangingPunct="1">
              <a:lnSpc>
                <a:spcPct val="150000"/>
              </a:lnSpc>
              <a:spcBef>
                <a:spcPts val="0"/>
              </a:spcBef>
              <a:spcAft>
                <a:spcPts val="800"/>
              </a:spcAft>
              <a:buClrTx/>
              <a:buSzTx/>
              <a:buFontTx/>
              <a:buNone/>
              <a:tabLst/>
              <a:defRPr/>
            </a:pPr>
            <a:endParaRPr kumimoji="0" lang="en-US" sz="1800" b="1" i="0" u="none" strike="noStrike" kern="1200" cap="none" spc="0" normalizeH="0" baseline="0" noProof="0" dirty="0">
              <a:ln>
                <a:noFill/>
              </a:ln>
              <a:solidFill>
                <a:srgbClr val="8CAB4A">
                  <a:lumMod val="75000"/>
                </a:srgbClr>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8CAB4A">
                    <a:lumMod val="75000"/>
                  </a:srgbClr>
                </a:solidFill>
                <a:effectLst/>
                <a:uLnTx/>
                <a:uFillTx/>
                <a:latin typeface="Arial" panose="020B0604020202020204" pitchFamily="34" charset="0"/>
                <a:ea typeface="Calibri" panose="020F0502020204030204" pitchFamily="34" charset="0"/>
                <a:cs typeface="Arial" panose="020B0604020202020204" pitchFamily="34" charset="0"/>
              </a:rPr>
              <a:t>Portfolio – </a:t>
            </a:r>
            <a:r>
              <a:rPr kumimoji="0" lang="en-US" sz="1800" b="0" i="0" u="none" strike="noStrike" kern="1200" cap="none" spc="0" normalizeH="0" baseline="0" noProof="0" dirty="0">
                <a:ln>
                  <a:noFill/>
                </a:ln>
                <a:solidFill>
                  <a:srgbClr val="8CAB4A">
                    <a:lumMod val="60000"/>
                    <a:lumOff val="40000"/>
                  </a:srgbClr>
                </a:solidFill>
                <a:effectLst/>
                <a:uLnTx/>
                <a:uFillTx/>
                <a:latin typeface="Arial" panose="020B0604020202020204" pitchFamily="34" charset="0"/>
                <a:ea typeface="Calibri" panose="020F0502020204030204" pitchFamily="34" charset="0"/>
                <a:cs typeface="Arial" panose="020B0604020202020204" pitchFamily="34" charset="0"/>
              </a:rPr>
              <a:t>The total amount and type of investments held by you</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8CAB4A">
                  <a:lumMod val="60000"/>
                  <a:lumOff val="40000"/>
                </a:srgbClr>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8CAB4A">
                    <a:lumMod val="75000"/>
                  </a:srgbClr>
                </a:solidFill>
                <a:effectLst/>
                <a:uLnTx/>
                <a:uFillTx/>
                <a:latin typeface="Arial" panose="020B0604020202020204" pitchFamily="34" charset="0"/>
                <a:ea typeface="Calibri" panose="020F0502020204030204" pitchFamily="34" charset="0"/>
                <a:cs typeface="Arial" panose="020B0604020202020204" pitchFamily="34" charset="0"/>
              </a:rPr>
              <a:t>Broker – </a:t>
            </a:r>
            <a:r>
              <a:rPr kumimoji="0" lang="en-US" sz="1800" b="0" i="0" u="none" strike="noStrike" kern="1200" cap="none" spc="0" normalizeH="0" baseline="0" noProof="0" dirty="0">
                <a:ln>
                  <a:noFill/>
                </a:ln>
                <a:solidFill>
                  <a:srgbClr val="8CAB4A">
                    <a:lumMod val="60000"/>
                    <a:lumOff val="40000"/>
                  </a:srgbClr>
                </a:solidFill>
                <a:effectLst/>
                <a:uLnTx/>
                <a:uFillTx/>
                <a:latin typeface="Arial" panose="020B0604020202020204" pitchFamily="34" charset="0"/>
                <a:ea typeface="Calibri" panose="020F0502020204030204" pitchFamily="34" charset="0"/>
                <a:cs typeface="Arial" panose="020B0604020202020204" pitchFamily="34" charset="0"/>
              </a:rPr>
              <a:t>someone or company that buys or sells securities for you or on your behalf</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8CAB4A">
                  <a:lumMod val="60000"/>
                  <a:lumOff val="40000"/>
                </a:srgbClr>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8CAB4A">
                    <a:lumMod val="75000"/>
                  </a:srgbClr>
                </a:solidFill>
                <a:effectLst/>
                <a:uLnTx/>
                <a:uFillTx/>
                <a:latin typeface="Arial" panose="020B0604020202020204" pitchFamily="34" charset="0"/>
                <a:ea typeface="Calibri" panose="020F0502020204030204" pitchFamily="34" charset="0"/>
                <a:cs typeface="Arial" panose="020B0604020202020204" pitchFamily="34" charset="0"/>
              </a:rPr>
              <a:t>Principal-</a:t>
            </a: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1800" b="0" i="0" u="none" strike="noStrike" kern="1200" cap="none" spc="0" normalizeH="0" baseline="0" noProof="0" dirty="0">
                <a:ln>
                  <a:noFill/>
                </a:ln>
                <a:solidFill>
                  <a:srgbClr val="8CAB4A">
                    <a:lumMod val="60000"/>
                    <a:lumOff val="40000"/>
                  </a:srgbClr>
                </a:solidFill>
                <a:effectLst/>
                <a:uLnTx/>
                <a:uFillTx/>
                <a:latin typeface="Arial" panose="020B0604020202020204" pitchFamily="34" charset="0"/>
                <a:ea typeface="Calibri" panose="020F0502020204030204" pitchFamily="34" charset="0"/>
                <a:cs typeface="Arial" panose="020B0604020202020204" pitchFamily="34" charset="0"/>
              </a:rPr>
              <a:t>Amount of money lent to someone or your investment, not including interest which would be additional</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8CAB4A">
                  <a:lumMod val="75000"/>
                </a:srgbClr>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8CAB4A">
                    <a:lumMod val="75000"/>
                  </a:srgbClr>
                </a:solidFill>
                <a:effectLst/>
                <a:uLnTx/>
                <a:uFillTx/>
                <a:latin typeface="Arial" panose="020B0604020202020204" pitchFamily="34" charset="0"/>
                <a:ea typeface="Calibri" panose="020F0502020204030204" pitchFamily="34" charset="0"/>
                <a:cs typeface="Arial" panose="020B0604020202020204" pitchFamily="34" charset="0"/>
              </a:rPr>
              <a:t>Municipal </a:t>
            </a: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a:t>
            </a:r>
            <a:r>
              <a:rPr kumimoji="0" lang="en-US" sz="1800" b="0" i="0" u="none" strike="noStrike" kern="1200" cap="none" spc="0" normalizeH="0" baseline="0" noProof="0" dirty="0">
                <a:ln>
                  <a:noFill/>
                </a:ln>
                <a:solidFill>
                  <a:srgbClr val="8CAB4A">
                    <a:lumMod val="60000"/>
                    <a:lumOff val="40000"/>
                  </a:srgbClr>
                </a:solidFill>
                <a:effectLst/>
                <a:uLnTx/>
                <a:uFillTx/>
                <a:latin typeface="Arial" panose="020B0604020202020204" pitchFamily="34" charset="0"/>
                <a:ea typeface="Calibri" panose="020F0502020204030204" pitchFamily="34" charset="0"/>
                <a:cs typeface="Arial" panose="020B0604020202020204" pitchFamily="34" charset="0"/>
              </a:rPr>
              <a:t>relating to a city or local government such as the City of Philadelphia bond issues.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8CAB4A">
                  <a:lumMod val="60000"/>
                  <a:lumOff val="40000"/>
                </a:srgbClr>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8CAB4A">
                    <a:lumMod val="75000"/>
                  </a:srgbClr>
                </a:solidFill>
                <a:effectLst/>
                <a:uLnTx/>
                <a:uFillTx/>
                <a:latin typeface="Arial" panose="020B0604020202020204" pitchFamily="34" charset="0"/>
                <a:ea typeface="+mn-ea"/>
                <a:cs typeface="Arial" panose="020B0604020202020204" pitchFamily="34" charset="0"/>
              </a:rPr>
              <a:t>Asking or Offering Price </a:t>
            </a:r>
            <a:r>
              <a:rPr kumimoji="0" lang="en-US" sz="1800" b="0" i="0" u="none" strike="noStrike" kern="1200" cap="none" spc="0" normalizeH="0" baseline="0" noProof="0" dirty="0">
                <a:ln>
                  <a:noFill/>
                </a:ln>
                <a:solidFill>
                  <a:srgbClr val="8CAB4A">
                    <a:lumMod val="60000"/>
                    <a:lumOff val="40000"/>
                  </a:srgbClr>
                </a:solidFill>
                <a:effectLst/>
                <a:uLnTx/>
                <a:uFillTx/>
                <a:latin typeface="Arial" panose="020B0604020202020204" pitchFamily="34" charset="0"/>
                <a:ea typeface="+mn-ea"/>
                <a:cs typeface="Arial" panose="020B0604020202020204" pitchFamily="34" charset="0"/>
              </a:rPr>
              <a:t>– This is the price you will pay for a share of stock.  It is the higher of the bid/ask price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8CAB4A">
                  <a:lumMod val="60000"/>
                  <a:lumOff val="40000"/>
                </a:srgbClr>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8CAB4A">
                    <a:lumMod val="75000"/>
                  </a:srgbClr>
                </a:solidFill>
                <a:effectLst/>
                <a:uLnTx/>
                <a:uFillTx/>
                <a:latin typeface="Arial" panose="020B0604020202020204" pitchFamily="34" charset="0"/>
                <a:ea typeface="+mn-ea"/>
                <a:cs typeface="Arial" panose="020B0604020202020204" pitchFamily="34" charset="0"/>
              </a:rPr>
              <a:t>Bid Price </a:t>
            </a: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t>
            </a:r>
            <a:r>
              <a:rPr kumimoji="0" lang="en-US" sz="1800" b="0" i="0" u="none" strike="noStrike" kern="1200" cap="none" spc="0" normalizeH="0" baseline="0" noProof="0" dirty="0">
                <a:ln>
                  <a:noFill/>
                </a:ln>
                <a:solidFill>
                  <a:srgbClr val="8CAB4A">
                    <a:lumMod val="60000"/>
                    <a:lumOff val="40000"/>
                  </a:srgbClr>
                </a:solidFill>
                <a:effectLst/>
                <a:uLnTx/>
                <a:uFillTx/>
                <a:latin typeface="Arial" panose="020B0604020202020204" pitchFamily="34" charset="0"/>
                <a:ea typeface="+mn-ea"/>
                <a:cs typeface="Arial" panose="020B0604020202020204" pitchFamily="34" charset="0"/>
              </a:rPr>
              <a:t>If you sell your stock, this is the price you will receive, the lower of the bid and ask prices.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8CAB4A">
                  <a:lumMod val="60000"/>
                  <a:lumOff val="40000"/>
                </a:srgbClr>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8CAB4A">
                    <a:lumMod val="75000"/>
                  </a:srgbClr>
                </a:solidFill>
                <a:effectLst/>
                <a:uLnTx/>
                <a:uFillTx/>
                <a:latin typeface="Arial" panose="020B0604020202020204" pitchFamily="34" charset="0"/>
                <a:ea typeface="+mn-ea"/>
                <a:cs typeface="Arial" panose="020B0604020202020204" pitchFamily="34" charset="0"/>
              </a:rPr>
              <a:t>Net Asset Value- </a:t>
            </a:r>
            <a:r>
              <a:rPr kumimoji="0" lang="en-US" sz="1800" b="0" i="0" u="none" strike="noStrike" kern="1200" cap="none" spc="0" normalizeH="0" baseline="0" noProof="0" dirty="0">
                <a:ln>
                  <a:noFill/>
                </a:ln>
                <a:solidFill>
                  <a:srgbClr val="8CAB4A">
                    <a:lumMod val="60000"/>
                    <a:lumOff val="40000"/>
                  </a:srgbClr>
                </a:solidFill>
                <a:effectLst/>
                <a:uLnTx/>
                <a:uFillTx/>
                <a:latin typeface="Arial" panose="020B0604020202020204" pitchFamily="34" charset="0"/>
                <a:ea typeface="+mn-ea"/>
                <a:cs typeface="Arial" panose="020B0604020202020204" pitchFamily="34" charset="0"/>
              </a:rPr>
              <a:t>The share price or cost of a mutual fund share.  It is found by pooling the total of all assets (liabilities are deducted first) and dividing it by the number of shares in existence or in the market place.</a:t>
            </a:r>
          </a:p>
        </p:txBody>
      </p:sp>
    </p:spTree>
    <p:extLst>
      <p:ext uri="{BB962C8B-B14F-4D97-AF65-F5344CB8AC3E}">
        <p14:creationId xmlns:p14="http://schemas.microsoft.com/office/powerpoint/2010/main" val="364573698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7D4F0A8-B3A8-6E4C-ABD5-B2FBE9227BC5}"/>
              </a:ext>
            </a:extLst>
          </p:cNvPr>
          <p:cNvSpPr/>
          <p:nvPr/>
        </p:nvSpPr>
        <p:spPr>
          <a:xfrm>
            <a:off x="0" y="6492875"/>
            <a:ext cx="12192000" cy="365125"/>
          </a:xfrm>
          <a:prstGeom prst="rect">
            <a:avLst/>
          </a:prstGeom>
          <a:solidFill>
            <a:srgbClr val="00964B">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 close up of a sign&#10;&#10;Description automatically generated">
            <a:extLst>
              <a:ext uri="{FF2B5EF4-FFF2-40B4-BE49-F238E27FC236}">
                <a16:creationId xmlns:a16="http://schemas.microsoft.com/office/drawing/2014/main" id="{C3F4E203-F089-1B46-8147-1807411C6344}"/>
              </a:ext>
            </a:extLst>
          </p:cNvPr>
          <p:cNvPicPr>
            <a:picLocks noChangeAspect="1"/>
          </p:cNvPicPr>
          <p:nvPr/>
        </p:nvPicPr>
        <p:blipFill>
          <a:blip r:embed="rId2"/>
          <a:stretch>
            <a:fillRect/>
          </a:stretch>
        </p:blipFill>
        <p:spPr>
          <a:xfrm>
            <a:off x="4572000" y="6570661"/>
            <a:ext cx="3048000" cy="215900"/>
          </a:xfrm>
          <a:prstGeom prst="rect">
            <a:avLst/>
          </a:prstGeom>
        </p:spPr>
      </p:pic>
      <p:sp>
        <p:nvSpPr>
          <p:cNvPr id="6" name="TextBox 5">
            <a:extLst>
              <a:ext uri="{FF2B5EF4-FFF2-40B4-BE49-F238E27FC236}">
                <a16:creationId xmlns:a16="http://schemas.microsoft.com/office/drawing/2014/main" id="{959502B0-09EE-4205-957A-824585616BA5}"/>
              </a:ext>
            </a:extLst>
          </p:cNvPr>
          <p:cNvSpPr txBox="1"/>
          <p:nvPr/>
        </p:nvSpPr>
        <p:spPr>
          <a:xfrm>
            <a:off x="768096" y="650867"/>
            <a:ext cx="10655808" cy="5045227"/>
          </a:xfrm>
          <a:prstGeom prst="rect">
            <a:avLst/>
          </a:prstGeom>
          <a:noFill/>
        </p:spPr>
        <p:txBody>
          <a:bodyPr wrap="square">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Terms to Remember Answer Key (in simple terms)</a:t>
            </a: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Wingdings" panose="05000000000000000000" pitchFamily="2" charset="2"/>
            </a:endParaRPr>
          </a:p>
          <a:p>
            <a:pPr marL="0" marR="0" lvl="0" indent="0" algn="ctr" defTabSz="914400" rtl="0" eaLnBrk="1" fontAlgn="auto" latinLnBrk="0" hangingPunct="1">
              <a:lnSpc>
                <a:spcPct val="107000"/>
              </a:lnSpc>
              <a:spcBef>
                <a:spcPts val="0"/>
              </a:spcBef>
              <a:spcAft>
                <a:spcPts val="80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Wingdings" panose="05000000000000000000"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8CAB4A">
                    <a:lumMod val="75000"/>
                  </a:srgbClr>
                </a:solidFill>
                <a:effectLst/>
                <a:uLnTx/>
                <a:uFillTx/>
                <a:latin typeface="Arial" panose="020B0604020202020204" pitchFamily="34" charset="0"/>
                <a:ea typeface="+mn-ea"/>
                <a:cs typeface="Arial" panose="020B0604020202020204" pitchFamily="34" charset="0"/>
              </a:rPr>
              <a:t>Dividends</a:t>
            </a: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kumimoji="0" lang="en-US" sz="1800" b="0" i="0" u="none" strike="noStrike" kern="1200" cap="none" spc="0" normalizeH="0" baseline="0" noProof="0" dirty="0">
                <a:ln>
                  <a:noFill/>
                </a:ln>
                <a:solidFill>
                  <a:srgbClr val="8CAB4A">
                    <a:lumMod val="60000"/>
                    <a:lumOff val="40000"/>
                  </a:srgbClr>
                </a:solidFill>
                <a:effectLst/>
                <a:uLnTx/>
                <a:uFillTx/>
                <a:latin typeface="Arial" panose="020B0604020202020204" pitchFamily="34" charset="0"/>
                <a:ea typeface="+mn-ea"/>
                <a:cs typeface="Arial" panose="020B0604020202020204" pitchFamily="34" charset="0"/>
              </a:rPr>
              <a:t>This is the earnings that the company made for every share of stock and it is divided among the shareholders and distributed to them on a periodic basis, usually quarterly or semi-annually.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Wingdings" panose="05000000000000000000"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8CAB4A">
                    <a:lumMod val="75000"/>
                  </a:srgbClr>
                </a:solidFill>
                <a:effectLst/>
                <a:uLnTx/>
                <a:uFillTx/>
                <a:latin typeface="Arial" panose="020B0604020202020204" pitchFamily="34" charset="0"/>
                <a:ea typeface="+mn-ea"/>
                <a:cs typeface="Arial" panose="020B0604020202020204" pitchFamily="34" charset="0"/>
              </a:rPr>
              <a:t>Interest</a:t>
            </a:r>
            <a:r>
              <a:rPr kumimoji="0" lang="en-US" sz="1800" b="0" i="0" u="none" strike="noStrike" kern="1200" cap="none" spc="0" normalizeH="0" baseline="0" noProof="0" dirty="0">
                <a:ln>
                  <a:noFill/>
                </a:ln>
                <a:solidFill>
                  <a:srgbClr val="8CAB4A">
                    <a:lumMod val="60000"/>
                    <a:lumOff val="40000"/>
                  </a:srgbClr>
                </a:solidFill>
                <a:effectLst/>
                <a:uLnTx/>
                <a:uFillTx/>
                <a:latin typeface="Arial" panose="020B0604020202020204" pitchFamily="34" charset="0"/>
                <a:ea typeface="+mn-ea"/>
                <a:cs typeface="Arial" panose="020B0604020202020204" pitchFamily="34" charset="0"/>
              </a:rPr>
              <a:t>-</a:t>
            </a:r>
            <a:r>
              <a:rPr kumimoji="0" lang="en-US" sz="1600" b="0" i="0" u="none" strike="noStrike" kern="1200" cap="none" spc="0" normalizeH="0" baseline="0" noProof="0" dirty="0">
                <a:ln>
                  <a:noFill/>
                </a:ln>
                <a:solidFill>
                  <a:srgbClr val="8CAB4A">
                    <a:lumMod val="60000"/>
                    <a:lumOff val="40000"/>
                  </a:srgbClr>
                </a:solidFill>
                <a:effectLst/>
                <a:uLnTx/>
                <a:uFillTx/>
                <a:latin typeface="Arial" panose="020B0604020202020204" pitchFamily="34" charset="0"/>
                <a:ea typeface="+mn-ea"/>
                <a:cs typeface="Arial" panose="020B0604020202020204" pitchFamily="34" charset="0"/>
              </a:rPr>
              <a:t>This is the cost of borrowing money expressed as a percentage.  It is also the amount a bank or financial institution will pay you is they borrow money from you, such as in your savings or checking account.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8CAB4A">
                  <a:lumMod val="60000"/>
                  <a:lumOff val="40000"/>
                </a:srgbClr>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8CAB4A">
                    <a:lumMod val="75000"/>
                  </a:srgbClr>
                </a:solidFill>
                <a:effectLst/>
                <a:uLnTx/>
                <a:uFillTx/>
                <a:latin typeface="Arial" panose="020B0604020202020204" pitchFamily="34" charset="0"/>
                <a:ea typeface="+mn-ea"/>
                <a:cs typeface="Arial" panose="020B0604020202020204" pitchFamily="34" charset="0"/>
              </a:rPr>
              <a:t>Taxable</a:t>
            </a: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t>
            </a:r>
            <a:r>
              <a:rPr kumimoji="0" lang="en-US" sz="1600" b="0" i="0" u="none" strike="noStrike" kern="1200" cap="none" spc="0" normalizeH="0" baseline="0" noProof="0" dirty="0">
                <a:ln>
                  <a:noFill/>
                </a:ln>
                <a:solidFill>
                  <a:srgbClr val="8CAB4A">
                    <a:lumMod val="60000"/>
                    <a:lumOff val="40000"/>
                  </a:srgbClr>
                </a:solidFill>
                <a:effectLst/>
                <a:uLnTx/>
                <a:uFillTx/>
                <a:latin typeface="Arial" panose="020B0604020202020204" pitchFamily="34" charset="0"/>
                <a:ea typeface="+mn-ea"/>
                <a:cs typeface="Arial" panose="020B0604020202020204" pitchFamily="34" charset="0"/>
              </a:rPr>
              <a:t>According to the federal and/or local government, you do have to pay them taxes on this item or investment. It is a percentage value of what the item or investment is worth.</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8CAB4A">
                  <a:lumMod val="60000"/>
                  <a:lumOff val="40000"/>
                </a:srgbClr>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8CAB4A">
                    <a:lumMod val="75000"/>
                  </a:srgbClr>
                </a:solidFill>
                <a:effectLst/>
                <a:uLnTx/>
                <a:uFillTx/>
                <a:latin typeface="Arial" panose="020B0604020202020204" pitchFamily="34" charset="0"/>
                <a:ea typeface="+mn-ea"/>
                <a:cs typeface="Arial" panose="020B0604020202020204" pitchFamily="34" charset="0"/>
              </a:rPr>
              <a:t>Tax-Exempt</a:t>
            </a: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kumimoji="0" lang="en-US" sz="1600" b="0" i="0" u="none" strike="noStrike" kern="1200" cap="none" spc="0" normalizeH="0" baseline="0" noProof="0" dirty="0">
                <a:ln>
                  <a:noFill/>
                </a:ln>
                <a:solidFill>
                  <a:srgbClr val="8CAB4A">
                    <a:lumMod val="60000"/>
                    <a:lumOff val="40000"/>
                  </a:srgbClr>
                </a:solidFill>
                <a:effectLst/>
                <a:uLnTx/>
                <a:uFillTx/>
                <a:latin typeface="Arial" panose="020B0604020202020204" pitchFamily="34" charset="0"/>
                <a:ea typeface="+mn-ea"/>
                <a:cs typeface="Arial" panose="020B0604020202020204" pitchFamily="34" charset="0"/>
              </a:rPr>
              <a:t>According to the federal and/or local government, you don’t owe them any tax money on this item or investment.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8CAB4A">
                  <a:lumMod val="60000"/>
                  <a:lumOff val="40000"/>
                </a:srgbClr>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8CAB4A">
                    <a:lumMod val="75000"/>
                  </a:srgbClr>
                </a:solidFill>
                <a:effectLst/>
                <a:uLnTx/>
                <a:uFillTx/>
                <a:latin typeface="Arial" panose="020B0604020202020204" pitchFamily="34" charset="0"/>
                <a:ea typeface="+mn-ea"/>
                <a:cs typeface="Arial" panose="020B0604020202020204" pitchFamily="34" charset="0"/>
              </a:rPr>
              <a:t>Equity</a:t>
            </a: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kumimoji="0" lang="en-US" sz="1600" b="0" i="0" u="none" strike="noStrike" kern="1200" cap="none" spc="0" normalizeH="0" baseline="0" noProof="0" dirty="0">
                <a:ln>
                  <a:noFill/>
                </a:ln>
                <a:solidFill>
                  <a:srgbClr val="8CAB4A">
                    <a:lumMod val="60000"/>
                    <a:lumOff val="40000"/>
                  </a:srgbClr>
                </a:solidFill>
                <a:effectLst/>
                <a:uLnTx/>
                <a:uFillTx/>
                <a:latin typeface="Arial" panose="020B0604020202020204" pitchFamily="34" charset="0"/>
                <a:ea typeface="+mn-ea"/>
                <a:cs typeface="Arial" panose="020B0604020202020204" pitchFamily="34" charset="0"/>
              </a:rPr>
              <a:t>What you own minus what your owe.  It’s all yours.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8CAB4A">
                  <a:lumMod val="60000"/>
                  <a:lumOff val="40000"/>
                </a:srgbClr>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8CAB4A">
                    <a:lumMod val="75000"/>
                  </a:srgbClr>
                </a:solidFill>
                <a:effectLst/>
                <a:uLnTx/>
                <a:uFillTx/>
                <a:latin typeface="Arial" panose="020B0604020202020204" pitchFamily="34" charset="0"/>
                <a:ea typeface="+mn-ea"/>
                <a:cs typeface="Arial" panose="020B0604020202020204" pitchFamily="34" charset="0"/>
              </a:rPr>
              <a:t>Invest –  </a:t>
            </a:r>
            <a:r>
              <a:rPr kumimoji="0" lang="en-US" sz="1600" b="0" i="0" u="none" strike="noStrike" kern="1200" cap="none" spc="0" normalizeH="0" baseline="0" noProof="0" dirty="0">
                <a:ln>
                  <a:noFill/>
                </a:ln>
                <a:solidFill>
                  <a:srgbClr val="8CAB4A">
                    <a:lumMod val="60000"/>
                    <a:lumOff val="40000"/>
                  </a:srgbClr>
                </a:solidFill>
                <a:effectLst/>
                <a:uLnTx/>
                <a:uFillTx/>
                <a:latin typeface="Arial" panose="020B0604020202020204" pitchFamily="34" charset="0"/>
                <a:ea typeface="+mn-ea"/>
                <a:cs typeface="Arial" panose="020B0604020202020204" pitchFamily="34" charset="0"/>
              </a:rPr>
              <a:t>the use of capital, money as referred to here, to create or generate more money, through income producing  vehicles such and stocks or bonds or  through risk ventures such as  business partnerships</a:t>
            </a:r>
          </a:p>
        </p:txBody>
      </p:sp>
    </p:spTree>
    <p:extLst>
      <p:ext uri="{BB962C8B-B14F-4D97-AF65-F5344CB8AC3E}">
        <p14:creationId xmlns:p14="http://schemas.microsoft.com/office/powerpoint/2010/main" val="210083916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erson in a green shirt&#10;&#10;Description automatically generated">
            <a:extLst>
              <a:ext uri="{FF2B5EF4-FFF2-40B4-BE49-F238E27FC236}">
                <a16:creationId xmlns:a16="http://schemas.microsoft.com/office/drawing/2014/main" id="{F6F250AD-013A-DB4B-A403-6F648F456493}"/>
              </a:ext>
            </a:extLst>
          </p:cNvPr>
          <p:cNvPicPr>
            <a:picLocks noChangeAspect="1"/>
          </p:cNvPicPr>
          <p:nvPr/>
        </p:nvPicPr>
        <p:blipFill>
          <a:blip r:embed="rId2"/>
          <a:stretch>
            <a:fillRect/>
          </a:stretch>
        </p:blipFill>
        <p:spPr>
          <a:xfrm>
            <a:off x="0" y="0"/>
            <a:ext cx="12192000" cy="6858000"/>
          </a:xfrm>
          <a:prstGeom prst="rect">
            <a:avLst/>
          </a:prstGeom>
        </p:spPr>
      </p:pic>
      <p:pic>
        <p:nvPicPr>
          <p:cNvPr id="10" name="Picture 9" descr="A picture containing object, clock&#10;&#10;Description automatically generated">
            <a:extLst>
              <a:ext uri="{FF2B5EF4-FFF2-40B4-BE49-F238E27FC236}">
                <a16:creationId xmlns:a16="http://schemas.microsoft.com/office/drawing/2014/main" id="{087DB1C1-F02F-AF48-8436-3FDD7C4EA0B2}"/>
              </a:ext>
            </a:extLst>
          </p:cNvPr>
          <p:cNvPicPr>
            <a:picLocks noChangeAspect="1"/>
          </p:cNvPicPr>
          <p:nvPr/>
        </p:nvPicPr>
        <p:blipFill>
          <a:blip r:embed="rId3"/>
          <a:stretch>
            <a:fillRect/>
          </a:stretch>
        </p:blipFill>
        <p:spPr>
          <a:xfrm>
            <a:off x="4152900" y="4926598"/>
            <a:ext cx="3886200" cy="1689100"/>
          </a:xfrm>
          <a:prstGeom prst="rect">
            <a:avLst/>
          </a:prstGeom>
        </p:spPr>
      </p:pic>
    </p:spTree>
    <p:extLst>
      <p:ext uri="{BB962C8B-B14F-4D97-AF65-F5344CB8AC3E}">
        <p14:creationId xmlns:p14="http://schemas.microsoft.com/office/powerpoint/2010/main" val="26316445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rapezoid 26">
            <a:extLst>
              <a:ext uri="{FF2B5EF4-FFF2-40B4-BE49-F238E27FC236}">
                <a16:creationId xmlns:a16="http://schemas.microsoft.com/office/drawing/2014/main" id="{5D968CEC-8DE4-7C46-805D-1AAB02BAAB9A}"/>
              </a:ext>
            </a:extLst>
          </p:cNvPr>
          <p:cNvSpPr/>
          <p:nvPr/>
        </p:nvSpPr>
        <p:spPr>
          <a:xfrm>
            <a:off x="-12192" y="0"/>
            <a:ext cx="7254240" cy="6882351"/>
          </a:xfrm>
          <a:custGeom>
            <a:avLst/>
            <a:gdLst>
              <a:gd name="connsiteX0" fmla="*/ 0 w 5145024"/>
              <a:gd name="connsiteY0" fmla="*/ 4925568 h 4925568"/>
              <a:gd name="connsiteX1" fmla="*/ 1231392 w 5145024"/>
              <a:gd name="connsiteY1" fmla="*/ 0 h 4925568"/>
              <a:gd name="connsiteX2" fmla="*/ 3913632 w 5145024"/>
              <a:gd name="connsiteY2" fmla="*/ 0 h 4925568"/>
              <a:gd name="connsiteX3" fmla="*/ 5145024 w 5145024"/>
              <a:gd name="connsiteY3" fmla="*/ 4925568 h 4925568"/>
              <a:gd name="connsiteX4" fmla="*/ 0 w 5145024"/>
              <a:gd name="connsiteY4" fmla="*/ 4925568 h 4925568"/>
              <a:gd name="connsiteX0" fmla="*/ 0 w 5145024"/>
              <a:gd name="connsiteY0" fmla="*/ 4925568 h 4925568"/>
              <a:gd name="connsiteX1" fmla="*/ 1231392 w 5145024"/>
              <a:gd name="connsiteY1" fmla="*/ 0 h 4925568"/>
              <a:gd name="connsiteX2" fmla="*/ 3974592 w 5145024"/>
              <a:gd name="connsiteY2" fmla="*/ 24384 h 4925568"/>
              <a:gd name="connsiteX3" fmla="*/ 5145024 w 5145024"/>
              <a:gd name="connsiteY3" fmla="*/ 4925568 h 4925568"/>
              <a:gd name="connsiteX4" fmla="*/ 0 w 5145024"/>
              <a:gd name="connsiteY4" fmla="*/ 4925568 h 4925568"/>
              <a:gd name="connsiteX0" fmla="*/ 0 w 5145024"/>
              <a:gd name="connsiteY0" fmla="*/ 6900672 h 6900672"/>
              <a:gd name="connsiteX1" fmla="*/ 0 w 5145024"/>
              <a:gd name="connsiteY1" fmla="*/ 0 h 6900672"/>
              <a:gd name="connsiteX2" fmla="*/ 3974592 w 5145024"/>
              <a:gd name="connsiteY2" fmla="*/ 1999488 h 6900672"/>
              <a:gd name="connsiteX3" fmla="*/ 5145024 w 5145024"/>
              <a:gd name="connsiteY3" fmla="*/ 6900672 h 6900672"/>
              <a:gd name="connsiteX4" fmla="*/ 0 w 5145024"/>
              <a:gd name="connsiteY4" fmla="*/ 6900672 h 6900672"/>
              <a:gd name="connsiteX0" fmla="*/ 0 w 5145024"/>
              <a:gd name="connsiteY0" fmla="*/ 6900672 h 6900672"/>
              <a:gd name="connsiteX1" fmla="*/ 0 w 5145024"/>
              <a:gd name="connsiteY1" fmla="*/ 0 h 6900672"/>
              <a:gd name="connsiteX2" fmla="*/ 3121152 w 5145024"/>
              <a:gd name="connsiteY2" fmla="*/ 24384 h 6900672"/>
              <a:gd name="connsiteX3" fmla="*/ 5145024 w 5145024"/>
              <a:gd name="connsiteY3" fmla="*/ 6900672 h 6900672"/>
              <a:gd name="connsiteX4" fmla="*/ 0 w 5145024"/>
              <a:gd name="connsiteY4" fmla="*/ 6900672 h 6900672"/>
              <a:gd name="connsiteX0" fmla="*/ 0 w 7546848"/>
              <a:gd name="connsiteY0" fmla="*/ 6900672 h 6925056"/>
              <a:gd name="connsiteX1" fmla="*/ 0 w 7546848"/>
              <a:gd name="connsiteY1" fmla="*/ 0 h 6925056"/>
              <a:gd name="connsiteX2" fmla="*/ 3121152 w 7546848"/>
              <a:gd name="connsiteY2" fmla="*/ 24384 h 6925056"/>
              <a:gd name="connsiteX3" fmla="*/ 7546848 w 7546848"/>
              <a:gd name="connsiteY3" fmla="*/ 6925056 h 6925056"/>
              <a:gd name="connsiteX4" fmla="*/ 0 w 7546848"/>
              <a:gd name="connsiteY4" fmla="*/ 6900672 h 6925056"/>
              <a:gd name="connsiteX0" fmla="*/ 0 w 7193280"/>
              <a:gd name="connsiteY0" fmla="*/ 6900672 h 6900672"/>
              <a:gd name="connsiteX1" fmla="*/ 0 w 7193280"/>
              <a:gd name="connsiteY1" fmla="*/ 0 h 6900672"/>
              <a:gd name="connsiteX2" fmla="*/ 3121152 w 7193280"/>
              <a:gd name="connsiteY2" fmla="*/ 24384 h 6900672"/>
              <a:gd name="connsiteX3" fmla="*/ 7193280 w 7193280"/>
              <a:gd name="connsiteY3" fmla="*/ 6864096 h 6900672"/>
              <a:gd name="connsiteX4" fmla="*/ 0 w 7193280"/>
              <a:gd name="connsiteY4" fmla="*/ 6900672 h 6900672"/>
              <a:gd name="connsiteX0" fmla="*/ 0 w 7254240"/>
              <a:gd name="connsiteY0" fmla="*/ 6900672 h 6900672"/>
              <a:gd name="connsiteX1" fmla="*/ 0 w 7254240"/>
              <a:gd name="connsiteY1" fmla="*/ 0 h 6900672"/>
              <a:gd name="connsiteX2" fmla="*/ 3121152 w 7254240"/>
              <a:gd name="connsiteY2" fmla="*/ 24384 h 6900672"/>
              <a:gd name="connsiteX3" fmla="*/ 7254240 w 7254240"/>
              <a:gd name="connsiteY3" fmla="*/ 6900672 h 6900672"/>
              <a:gd name="connsiteX4" fmla="*/ 0 w 7254240"/>
              <a:gd name="connsiteY4" fmla="*/ 6900672 h 6900672"/>
              <a:gd name="connsiteX0" fmla="*/ 60960 w 7254240"/>
              <a:gd name="connsiteY0" fmla="*/ 6803136 h 6900672"/>
              <a:gd name="connsiteX1" fmla="*/ 0 w 7254240"/>
              <a:gd name="connsiteY1" fmla="*/ 0 h 6900672"/>
              <a:gd name="connsiteX2" fmla="*/ 3121152 w 7254240"/>
              <a:gd name="connsiteY2" fmla="*/ 24384 h 6900672"/>
              <a:gd name="connsiteX3" fmla="*/ 7254240 w 7254240"/>
              <a:gd name="connsiteY3" fmla="*/ 6900672 h 6900672"/>
              <a:gd name="connsiteX4" fmla="*/ 60960 w 7254240"/>
              <a:gd name="connsiteY4" fmla="*/ 6803136 h 6900672"/>
              <a:gd name="connsiteX0" fmla="*/ 12192 w 7254240"/>
              <a:gd name="connsiteY0" fmla="*/ 6888480 h 6900672"/>
              <a:gd name="connsiteX1" fmla="*/ 0 w 7254240"/>
              <a:gd name="connsiteY1" fmla="*/ 0 h 6900672"/>
              <a:gd name="connsiteX2" fmla="*/ 3121152 w 7254240"/>
              <a:gd name="connsiteY2" fmla="*/ 24384 h 6900672"/>
              <a:gd name="connsiteX3" fmla="*/ 7254240 w 7254240"/>
              <a:gd name="connsiteY3" fmla="*/ 6900672 h 6900672"/>
              <a:gd name="connsiteX4" fmla="*/ 12192 w 7254240"/>
              <a:gd name="connsiteY4" fmla="*/ 6888480 h 6900672"/>
              <a:gd name="connsiteX0" fmla="*/ 12192 w 7254240"/>
              <a:gd name="connsiteY0" fmla="*/ 6888480 h 6900672"/>
              <a:gd name="connsiteX1" fmla="*/ 0 w 7254240"/>
              <a:gd name="connsiteY1" fmla="*/ 0 h 6900672"/>
              <a:gd name="connsiteX2" fmla="*/ 3206496 w 7254240"/>
              <a:gd name="connsiteY2" fmla="*/ 12192 h 6900672"/>
              <a:gd name="connsiteX3" fmla="*/ 7254240 w 7254240"/>
              <a:gd name="connsiteY3" fmla="*/ 6900672 h 6900672"/>
              <a:gd name="connsiteX4" fmla="*/ 12192 w 7254240"/>
              <a:gd name="connsiteY4" fmla="*/ 6888480 h 69006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54240" h="6900672">
                <a:moveTo>
                  <a:pt x="12192" y="6888480"/>
                </a:moveTo>
                <a:lnTo>
                  <a:pt x="0" y="0"/>
                </a:lnTo>
                <a:lnTo>
                  <a:pt x="3206496" y="12192"/>
                </a:lnTo>
                <a:lnTo>
                  <a:pt x="7254240" y="6900672"/>
                </a:lnTo>
                <a:lnTo>
                  <a:pt x="12192" y="6888480"/>
                </a:lnTo>
                <a:close/>
              </a:path>
            </a:pathLst>
          </a:custGeom>
          <a:solidFill>
            <a:srgbClr val="00964B">
              <a:alpha val="4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a:extLst>
              <a:ext uri="{FF2B5EF4-FFF2-40B4-BE49-F238E27FC236}">
                <a16:creationId xmlns:a16="http://schemas.microsoft.com/office/drawing/2014/main" id="{1A7B83FB-477E-4A88-A132-581F08B2EFBB}"/>
              </a:ext>
            </a:extLst>
          </p:cNvPr>
          <p:cNvSpPr txBox="1"/>
          <p:nvPr/>
        </p:nvSpPr>
        <p:spPr>
          <a:xfrm>
            <a:off x="1621536" y="1280160"/>
            <a:ext cx="9631680" cy="3910686"/>
          </a:xfrm>
          <a:prstGeom prst="rect">
            <a:avLst/>
          </a:prstGeom>
          <a:noFill/>
        </p:spPr>
        <p:txBody>
          <a:bodyPr wrap="square">
            <a:spAutoFit/>
          </a:bodyPr>
          <a:lstStyle/>
          <a:p>
            <a:pPr>
              <a:lnSpc>
                <a:spcPct val="150000"/>
              </a:lnSpc>
            </a:pPr>
            <a:r>
              <a:rPr lang="en-US" sz="2400" dirty="0">
                <a:latin typeface="Arial" panose="020B0604020202020204" pitchFamily="34" charset="0"/>
                <a:ea typeface="Calibri" panose="020F0502020204030204" pitchFamily="34" charset="0"/>
                <a:cs typeface="Times New Roman" panose="02020603050405020304" pitchFamily="18" charset="0"/>
              </a:rPr>
              <a:t>Well we're going to try to help you get through that feeling and come out a winner.  And a much smarter and richer winner at that. If you're like most kids, though you're out of school, you're not out of homework.  You can't escape it, and you shouldn't. Homework is not only healthy for the mind, it's exercise for the mind. Sometimes I realize that as a kid, we just think we know enough and have seen enough.  I was a kid once, so I know, and I agree. </a:t>
            </a:r>
            <a:endParaRPr lang="en-US" sz="2400" dirty="0"/>
          </a:p>
        </p:txBody>
      </p:sp>
    </p:spTree>
    <p:extLst>
      <p:ext uri="{BB962C8B-B14F-4D97-AF65-F5344CB8AC3E}">
        <p14:creationId xmlns:p14="http://schemas.microsoft.com/office/powerpoint/2010/main" val="21275510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sign&#10;&#10;Description automatically generated">
            <a:extLst>
              <a:ext uri="{FF2B5EF4-FFF2-40B4-BE49-F238E27FC236}">
                <a16:creationId xmlns:a16="http://schemas.microsoft.com/office/drawing/2014/main" id="{F504EC2F-A8AA-1B45-9680-97D3AE213E35}"/>
              </a:ext>
            </a:extLst>
          </p:cNvPr>
          <p:cNvPicPr>
            <a:picLocks noChangeAspect="1"/>
          </p:cNvPicPr>
          <p:nvPr/>
        </p:nvPicPr>
        <p:blipFill>
          <a:blip r:embed="rId2"/>
          <a:stretch>
            <a:fillRect/>
          </a:stretch>
        </p:blipFill>
        <p:spPr>
          <a:xfrm>
            <a:off x="392716" y="232318"/>
            <a:ext cx="2775484" cy="1206338"/>
          </a:xfrm>
          <a:prstGeom prst="rect">
            <a:avLst/>
          </a:prstGeom>
        </p:spPr>
      </p:pic>
      <p:pic>
        <p:nvPicPr>
          <p:cNvPr id="4" name="Picture 3">
            <a:extLst>
              <a:ext uri="{FF2B5EF4-FFF2-40B4-BE49-F238E27FC236}">
                <a16:creationId xmlns:a16="http://schemas.microsoft.com/office/drawing/2014/main" id="{720A4395-2D11-8C45-9BE1-2B9027A0C61F}"/>
              </a:ext>
            </a:extLst>
          </p:cNvPr>
          <p:cNvPicPr>
            <a:picLocks noChangeAspect="1"/>
          </p:cNvPicPr>
          <p:nvPr/>
        </p:nvPicPr>
        <p:blipFill rotWithShape="1">
          <a:blip r:embed="rId3"/>
          <a:srcRect l="-2818" r="6649"/>
          <a:stretch/>
        </p:blipFill>
        <p:spPr>
          <a:xfrm>
            <a:off x="6583681" y="-1"/>
            <a:ext cx="5769382" cy="6936131"/>
          </a:xfrm>
          <a:prstGeom prst="rect">
            <a:avLst/>
          </a:prstGeom>
        </p:spPr>
      </p:pic>
      <p:sp>
        <p:nvSpPr>
          <p:cNvPr id="8" name="TextBox 7">
            <a:extLst>
              <a:ext uri="{FF2B5EF4-FFF2-40B4-BE49-F238E27FC236}">
                <a16:creationId xmlns:a16="http://schemas.microsoft.com/office/drawing/2014/main" id="{E3537FA6-3CC8-42B3-813C-BE80A9B6A89F}"/>
              </a:ext>
            </a:extLst>
          </p:cNvPr>
          <p:cNvSpPr txBox="1"/>
          <p:nvPr/>
        </p:nvSpPr>
        <p:spPr>
          <a:xfrm>
            <a:off x="270796" y="2072640"/>
            <a:ext cx="8092916" cy="3733907"/>
          </a:xfrm>
          <a:prstGeom prst="rect">
            <a:avLst/>
          </a:prstGeom>
          <a:noFill/>
        </p:spPr>
        <p:txBody>
          <a:bodyPr wrap="square">
            <a:spAutoFit/>
          </a:bodyPr>
          <a:lstStyle/>
          <a:p>
            <a:pPr marL="0" marR="0" lvl="0" indent="0" algn="l" defTabSz="914400" rtl="0" eaLnBrk="1" fontAlgn="auto" latinLnBrk="0" hangingPunct="1">
              <a:lnSpc>
                <a:spcPct val="150000"/>
              </a:lnSpc>
              <a:spcBef>
                <a:spcPts val="0"/>
              </a:spcBef>
              <a:spcAft>
                <a:spcPts val="80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That being said, we're going to feed you something healthy for the mind, and if you exercise it, you'll always be in financially good shape.  What am I talking about?  Why it's leaning how to earn, spend and use your money wisely of course. In this class, we're going to concentrate on investing in what is commonly referred to as "the stock market". When you go to school each month, you probably learn a variety of subjects that will help you, mostly later in life, to have a job, a home, maybe a family, and all sorts of things. </a:t>
            </a:r>
            <a:endParaRPr kumimoji="0" lang="en-US" sz="2000" b="0" i="0" u="none" strike="noStrike" kern="1200" cap="none" spc="0" normalizeH="0" baseline="0" noProof="0" dirty="0">
              <a:ln>
                <a:noFill/>
              </a:ln>
              <a:solidFill>
                <a:srgbClr val="000000"/>
              </a:solidFill>
              <a:effectLst/>
              <a:uLnTx/>
              <a:uFillTx/>
              <a:latin typeface="Speak Pro" panose="020F0502020204030204"/>
              <a:ea typeface="+mn-ea"/>
              <a:cs typeface="+mn-cs"/>
            </a:endParaRPr>
          </a:p>
        </p:txBody>
      </p:sp>
    </p:spTree>
    <p:extLst>
      <p:ext uri="{BB962C8B-B14F-4D97-AF65-F5344CB8AC3E}">
        <p14:creationId xmlns:p14="http://schemas.microsoft.com/office/powerpoint/2010/main" val="11936392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7D4F0A8-B3A8-6E4C-ABD5-B2FBE9227BC5}"/>
              </a:ext>
            </a:extLst>
          </p:cNvPr>
          <p:cNvSpPr/>
          <p:nvPr/>
        </p:nvSpPr>
        <p:spPr>
          <a:xfrm>
            <a:off x="0" y="6492875"/>
            <a:ext cx="12192000" cy="365125"/>
          </a:xfrm>
          <a:prstGeom prst="rect">
            <a:avLst/>
          </a:prstGeom>
          <a:solidFill>
            <a:srgbClr val="00964B">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 close up of a sign&#10;&#10;Description automatically generated">
            <a:extLst>
              <a:ext uri="{FF2B5EF4-FFF2-40B4-BE49-F238E27FC236}">
                <a16:creationId xmlns:a16="http://schemas.microsoft.com/office/drawing/2014/main" id="{C3F4E203-F089-1B46-8147-1807411C6344}"/>
              </a:ext>
            </a:extLst>
          </p:cNvPr>
          <p:cNvPicPr>
            <a:picLocks noChangeAspect="1"/>
          </p:cNvPicPr>
          <p:nvPr/>
        </p:nvPicPr>
        <p:blipFill>
          <a:blip r:embed="rId2"/>
          <a:stretch>
            <a:fillRect/>
          </a:stretch>
        </p:blipFill>
        <p:spPr>
          <a:xfrm>
            <a:off x="4572000" y="6570661"/>
            <a:ext cx="3048000" cy="215900"/>
          </a:xfrm>
          <a:prstGeom prst="rect">
            <a:avLst/>
          </a:prstGeom>
        </p:spPr>
      </p:pic>
      <p:sp>
        <p:nvSpPr>
          <p:cNvPr id="7" name="TextBox 6">
            <a:extLst>
              <a:ext uri="{FF2B5EF4-FFF2-40B4-BE49-F238E27FC236}">
                <a16:creationId xmlns:a16="http://schemas.microsoft.com/office/drawing/2014/main" id="{2B7A4A87-A567-4D08-8D87-B55801588035}"/>
              </a:ext>
            </a:extLst>
          </p:cNvPr>
          <p:cNvSpPr txBox="1"/>
          <p:nvPr/>
        </p:nvSpPr>
        <p:spPr>
          <a:xfrm>
            <a:off x="1402080" y="834764"/>
            <a:ext cx="10326624" cy="4462119"/>
          </a:xfrm>
          <a:prstGeom prst="rect">
            <a:avLst/>
          </a:prstGeom>
          <a:noFill/>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They teach you so many things that sometimes they forget to teach you about money, and other times they may just not have time to teach you about money.  Most times they leave that up to the parents.  And guess what?  Parents are often so busy trying to make the money to take care of the family, that they don't have the time to teach you either.  That's why I'm here today to talk to you about how to handle your money and make wise decisions about it.  Does anyone have any idea what is probably the most common and important thing on most people's minds right now?  </a:t>
            </a:r>
            <a:endParaRPr kumimoji="0" lang="en-US" sz="2400" b="0" i="0" u="none" strike="noStrike" kern="1200" cap="none" spc="0" normalizeH="0" baseline="0" noProof="0" dirty="0">
              <a:ln>
                <a:noFill/>
              </a:ln>
              <a:solidFill>
                <a:srgbClr val="000000"/>
              </a:solidFill>
              <a:effectLst/>
              <a:uLnTx/>
              <a:uFillTx/>
              <a:latin typeface="Speak Pro" panose="020F0502020204030204"/>
              <a:ea typeface="+mn-ea"/>
              <a:cs typeface="+mn-cs"/>
            </a:endParaRPr>
          </a:p>
        </p:txBody>
      </p:sp>
    </p:spTree>
    <p:extLst>
      <p:ext uri="{BB962C8B-B14F-4D97-AF65-F5344CB8AC3E}">
        <p14:creationId xmlns:p14="http://schemas.microsoft.com/office/powerpoint/2010/main" val="3881487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7D4F0A8-B3A8-6E4C-ABD5-B2FBE9227BC5}"/>
              </a:ext>
            </a:extLst>
          </p:cNvPr>
          <p:cNvSpPr/>
          <p:nvPr/>
        </p:nvSpPr>
        <p:spPr>
          <a:xfrm>
            <a:off x="0" y="6492875"/>
            <a:ext cx="12192000" cy="365125"/>
          </a:xfrm>
          <a:prstGeom prst="rect">
            <a:avLst/>
          </a:prstGeom>
          <a:solidFill>
            <a:srgbClr val="00964B">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 close up of a sign&#10;&#10;Description automatically generated">
            <a:extLst>
              <a:ext uri="{FF2B5EF4-FFF2-40B4-BE49-F238E27FC236}">
                <a16:creationId xmlns:a16="http://schemas.microsoft.com/office/drawing/2014/main" id="{C3F4E203-F089-1B46-8147-1807411C6344}"/>
              </a:ext>
            </a:extLst>
          </p:cNvPr>
          <p:cNvPicPr>
            <a:picLocks noChangeAspect="1"/>
          </p:cNvPicPr>
          <p:nvPr/>
        </p:nvPicPr>
        <p:blipFill>
          <a:blip r:embed="rId2"/>
          <a:stretch>
            <a:fillRect/>
          </a:stretch>
        </p:blipFill>
        <p:spPr>
          <a:xfrm>
            <a:off x="4572000" y="6570661"/>
            <a:ext cx="3048000" cy="215900"/>
          </a:xfrm>
          <a:prstGeom prst="rect">
            <a:avLst/>
          </a:prstGeom>
        </p:spPr>
      </p:pic>
      <p:sp>
        <p:nvSpPr>
          <p:cNvPr id="9" name="TextBox 8">
            <a:extLst>
              <a:ext uri="{FF2B5EF4-FFF2-40B4-BE49-F238E27FC236}">
                <a16:creationId xmlns:a16="http://schemas.microsoft.com/office/drawing/2014/main" id="{5C1CF331-6417-41F7-96C4-5A596CF72992}"/>
              </a:ext>
            </a:extLst>
          </p:cNvPr>
          <p:cNvSpPr txBox="1"/>
          <p:nvPr/>
        </p:nvSpPr>
        <p:spPr>
          <a:xfrm>
            <a:off x="865632" y="545574"/>
            <a:ext cx="10948416" cy="5016117"/>
          </a:xfrm>
          <a:prstGeom prst="rect">
            <a:avLst/>
          </a:prstGeom>
          <a:noFill/>
        </p:spPr>
        <p:txBody>
          <a:bodyPr wrap="square">
            <a:spAutoFit/>
          </a:bodyPr>
          <a:lstStyle/>
          <a:p>
            <a:pPr marL="0" marR="0" lvl="0" indent="0" algn="l" defTabSz="914400" rtl="0" eaLnBrk="1" fontAlgn="auto" latinLnBrk="0" hangingPunct="1">
              <a:lnSpc>
                <a:spcPct val="150000"/>
              </a:lnSpc>
              <a:spcBef>
                <a:spcPts val="0"/>
              </a:spcBef>
              <a:spcAft>
                <a:spcPts val="80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Next to staying healthy, of course.  It's how they are going to manage their expenses and household if they can't work and/or money doesn't start to come in soon.  Some people have made better money management decisions than others and some just haven't had as much opportunity or money to make good decisions.  But if you start out early, you'll have a much better chance of doing so. For people who may have made better money decisions, they may be able to go a little longer without working, before their money runs out, but eventually everyone has to have an income of some kind.  This is how we pay our bills, buy the things we want and live.</a:t>
            </a:r>
            <a:endParaRPr kumimoji="0" lang="en-US" sz="2400" b="0" i="0" u="none" strike="noStrike" kern="1200" cap="none" spc="0" normalizeH="0" baseline="0" noProof="0" dirty="0">
              <a:ln>
                <a:noFill/>
              </a:ln>
              <a:solidFill>
                <a:srgbClr val="000000"/>
              </a:solidFill>
              <a:effectLst/>
              <a:uLnTx/>
              <a:uFillTx/>
              <a:latin typeface="Speak Pro" panose="020F0502020204030204"/>
              <a:ea typeface="+mn-ea"/>
              <a:cs typeface="+mn-cs"/>
            </a:endParaRPr>
          </a:p>
        </p:txBody>
      </p:sp>
    </p:spTree>
    <p:extLst>
      <p:ext uri="{BB962C8B-B14F-4D97-AF65-F5344CB8AC3E}">
        <p14:creationId xmlns:p14="http://schemas.microsoft.com/office/powerpoint/2010/main" val="21749920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ight Triangle 8">
            <a:extLst>
              <a:ext uri="{FF2B5EF4-FFF2-40B4-BE49-F238E27FC236}">
                <a16:creationId xmlns:a16="http://schemas.microsoft.com/office/drawing/2014/main" id="{671BF824-44E7-5641-A7B9-899E32A6E05C}"/>
              </a:ext>
            </a:extLst>
          </p:cNvPr>
          <p:cNvSpPr/>
          <p:nvPr/>
        </p:nvSpPr>
        <p:spPr>
          <a:xfrm rot="5400000" flipH="1" flipV="1">
            <a:off x="9881619" y="4547619"/>
            <a:ext cx="2322576" cy="2298185"/>
          </a:xfrm>
          <a:prstGeom prst="rtTriangle">
            <a:avLst/>
          </a:prstGeom>
          <a:solidFill>
            <a:srgbClr val="00964B">
              <a:alpha val="4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Content Placeholder 15" descr="A close up of a sign&#10;&#10;Description automatically generated">
            <a:extLst>
              <a:ext uri="{FF2B5EF4-FFF2-40B4-BE49-F238E27FC236}">
                <a16:creationId xmlns:a16="http://schemas.microsoft.com/office/drawing/2014/main" id="{FBF63370-8BB6-0C4F-83F9-E5061C524696}"/>
              </a:ext>
            </a:extLst>
          </p:cNvPr>
          <p:cNvPicPr>
            <a:picLocks noGrp="1" noChangeAspect="1"/>
          </p:cNvPicPr>
          <p:nvPr>
            <p:ph idx="1"/>
          </p:nvPr>
        </p:nvPicPr>
        <p:blipFill>
          <a:blip r:embed="rId2"/>
          <a:stretch>
            <a:fillRect/>
          </a:stretch>
        </p:blipFill>
        <p:spPr>
          <a:xfrm>
            <a:off x="11041864" y="5827776"/>
            <a:ext cx="896136" cy="837692"/>
          </a:xfrm>
        </p:spPr>
      </p:pic>
      <p:sp>
        <p:nvSpPr>
          <p:cNvPr id="10" name="TextBox 9">
            <a:extLst>
              <a:ext uri="{FF2B5EF4-FFF2-40B4-BE49-F238E27FC236}">
                <a16:creationId xmlns:a16="http://schemas.microsoft.com/office/drawing/2014/main" id="{F3E6D740-F0A2-44AB-BF06-0A6B22958D7E}"/>
              </a:ext>
            </a:extLst>
          </p:cNvPr>
          <p:cNvSpPr txBox="1"/>
          <p:nvPr/>
        </p:nvSpPr>
        <p:spPr>
          <a:xfrm>
            <a:off x="663436" y="1474939"/>
            <a:ext cx="10826496" cy="3908121"/>
          </a:xfrm>
          <a:prstGeom prst="rect">
            <a:avLst/>
          </a:prstGeom>
          <a:noFill/>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Most kids know they're out of school because there's a big bad virus going around and if we stay home, it will help it go away sooner.  We hope. That's the simple explanation, and it's true, but how are we going to pay for our home or buy food or clothing for the family if no one goes to work and because of it, no one can pay the bills? This statement helps to show us, more than many, why it is so important to do smart things with our money. That's why I'm here today, to help you learn how to make some of those decisions.</a:t>
            </a:r>
            <a:endParaRPr kumimoji="0" lang="en-US" sz="2400" b="0" i="0" u="none" strike="noStrike" kern="1200" cap="none" spc="0" normalizeH="0" baseline="0" noProof="0" dirty="0">
              <a:ln>
                <a:noFill/>
              </a:ln>
              <a:solidFill>
                <a:srgbClr val="000000"/>
              </a:solidFill>
              <a:effectLst/>
              <a:uLnTx/>
              <a:uFillTx/>
              <a:latin typeface="Speak Pro" panose="020F0502020204030204"/>
              <a:ea typeface="+mn-ea"/>
              <a:cs typeface="+mn-cs"/>
            </a:endParaRPr>
          </a:p>
        </p:txBody>
      </p:sp>
    </p:spTree>
    <p:extLst>
      <p:ext uri="{BB962C8B-B14F-4D97-AF65-F5344CB8AC3E}">
        <p14:creationId xmlns:p14="http://schemas.microsoft.com/office/powerpoint/2010/main" val="21965393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ight Triangle 8">
            <a:extLst>
              <a:ext uri="{FF2B5EF4-FFF2-40B4-BE49-F238E27FC236}">
                <a16:creationId xmlns:a16="http://schemas.microsoft.com/office/drawing/2014/main" id="{671BF824-44E7-5641-A7B9-899E32A6E05C}"/>
              </a:ext>
            </a:extLst>
          </p:cNvPr>
          <p:cNvSpPr/>
          <p:nvPr/>
        </p:nvSpPr>
        <p:spPr>
          <a:xfrm rot="5400000" flipH="1" flipV="1">
            <a:off x="9881619" y="4547619"/>
            <a:ext cx="2322576" cy="2298185"/>
          </a:xfrm>
          <a:prstGeom prst="rtTriangle">
            <a:avLst/>
          </a:prstGeom>
          <a:solidFill>
            <a:srgbClr val="00964B">
              <a:alpha val="4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Content Placeholder 15" descr="A close up of a sign&#10;&#10;Description automatically generated">
            <a:extLst>
              <a:ext uri="{FF2B5EF4-FFF2-40B4-BE49-F238E27FC236}">
                <a16:creationId xmlns:a16="http://schemas.microsoft.com/office/drawing/2014/main" id="{FBF63370-8BB6-0C4F-83F9-E5061C524696}"/>
              </a:ext>
            </a:extLst>
          </p:cNvPr>
          <p:cNvPicPr>
            <a:picLocks noGrp="1" noChangeAspect="1"/>
          </p:cNvPicPr>
          <p:nvPr>
            <p:ph idx="1"/>
          </p:nvPr>
        </p:nvPicPr>
        <p:blipFill>
          <a:blip r:embed="rId2"/>
          <a:stretch>
            <a:fillRect/>
          </a:stretch>
        </p:blipFill>
        <p:spPr>
          <a:xfrm>
            <a:off x="11041864" y="5827776"/>
            <a:ext cx="896136" cy="837692"/>
          </a:xfrm>
        </p:spPr>
      </p:pic>
      <p:sp>
        <p:nvSpPr>
          <p:cNvPr id="10" name="TextBox 9">
            <a:extLst>
              <a:ext uri="{FF2B5EF4-FFF2-40B4-BE49-F238E27FC236}">
                <a16:creationId xmlns:a16="http://schemas.microsoft.com/office/drawing/2014/main" id="{36A92C06-A49D-4D17-B21C-1EB68C754E07}"/>
              </a:ext>
            </a:extLst>
          </p:cNvPr>
          <p:cNvSpPr txBox="1"/>
          <p:nvPr/>
        </p:nvSpPr>
        <p:spPr>
          <a:xfrm>
            <a:off x="621792" y="1092931"/>
            <a:ext cx="10521696" cy="5018682"/>
          </a:xfrm>
          <a:prstGeom prst="rect">
            <a:avLst/>
          </a:prstGeom>
          <a:noFill/>
        </p:spPr>
        <p:txBody>
          <a:bodyPr wrap="square">
            <a:spAutoFit/>
          </a:bodyPr>
          <a:lstStyle/>
          <a:p>
            <a:pPr marL="0" marR="0" lvl="0" indent="0" algn="l" defTabSz="914400" rtl="0" eaLnBrk="1" fontAlgn="auto" latinLnBrk="0" hangingPunct="1">
              <a:lnSpc>
                <a:spcPct val="150000"/>
              </a:lnSpc>
              <a:spcBef>
                <a:spcPts val="0"/>
              </a:spcBef>
              <a:spcAft>
                <a:spcPts val="80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Let me now take a couple of minutes to introduce myself.  My name is Iris Henry and I am owner of Financial Literacy Basics Co., the company that is presenting this virtual class here today called, 'Investing 101 for Kids and/or Young People’.  I'm also the founder and president of the nonprofit organization, 'Let's See If We Can Help, Inc.'  "Let's See If We Can Help, Inc. is a charitable organization involved in many things, but for the purposes of this course, I will only mention that one of the things we do is offer financial literacy classes and related workshops, free of charge to nonprofit organizations and residents of the Philadelphia area.</a:t>
            </a:r>
            <a:endParaRPr kumimoji="0" lang="en-US" sz="24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3502954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LB_Template" id="{571DD3C3-69B2-E24F-A886-BB5DD2BB15FE}" vid="{5ADCC43A-969F-D343-97B7-1F54EAB95F45}"/>
    </a:ext>
  </a:extLst>
</a:theme>
</file>

<file path=docProps/app.xml><?xml version="1.0" encoding="utf-8"?>
<Properties xmlns="http://schemas.openxmlformats.org/officeDocument/2006/extended-properties" xmlns:vt="http://schemas.openxmlformats.org/officeDocument/2006/docPropsVTypes">
  <Template>FLB_Template</Template>
  <TotalTime>85</TotalTime>
  <Words>2455</Words>
  <Application>Microsoft Office PowerPoint</Application>
  <PresentationFormat>Widescreen</PresentationFormat>
  <Paragraphs>173</Paragraphs>
  <Slides>34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34</vt:i4>
      </vt:variant>
    </vt:vector>
  </HeadingPairs>
  <TitlesOfParts>
    <vt:vector size="40" baseType="lpstr">
      <vt:lpstr>Arial</vt:lpstr>
      <vt:lpstr>Calibri</vt:lpstr>
      <vt:lpstr>Calibri Light</vt:lpstr>
      <vt:lpstr>Lato</vt:lpstr>
      <vt:lpstr>Speak Pro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Imh Nekia</dc:creator>
  <cp:lastModifiedBy>Imh Nekia</cp:lastModifiedBy>
  <cp:revision>13</cp:revision>
  <dcterms:created xsi:type="dcterms:W3CDTF">2020-09-10T00:44:57Z</dcterms:created>
  <dcterms:modified xsi:type="dcterms:W3CDTF">2020-09-10T02:10:40Z</dcterms:modified>
</cp:coreProperties>
</file>