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3" r:id="rId1"/>
  </p:sldMasterIdLst>
  <p:notesMasterIdLst>
    <p:notesMasterId r:id="rId91"/>
  </p:notesMasterIdLst>
  <p:handoutMasterIdLst>
    <p:handoutMasterId r:id="rId92"/>
  </p:handoutMasterIdLst>
  <p:sldIdLst>
    <p:sldId id="344" r:id="rId2"/>
    <p:sldId id="678" r:id="rId3"/>
    <p:sldId id="258" r:id="rId4"/>
    <p:sldId id="513" r:id="rId5"/>
    <p:sldId id="518" r:id="rId6"/>
    <p:sldId id="276" r:id="rId7"/>
    <p:sldId id="512" r:id="rId8"/>
    <p:sldId id="307" r:id="rId9"/>
    <p:sldId id="514" r:id="rId10"/>
    <p:sldId id="681" r:id="rId11"/>
    <p:sldId id="680" r:id="rId12"/>
    <p:sldId id="434" r:id="rId13"/>
    <p:sldId id="677" r:id="rId14"/>
    <p:sldId id="435" r:id="rId15"/>
    <p:sldId id="436" r:id="rId16"/>
    <p:sldId id="438" r:id="rId17"/>
    <p:sldId id="440" r:id="rId18"/>
    <p:sldId id="684" r:id="rId19"/>
    <p:sldId id="479" r:id="rId20"/>
    <p:sldId id="480" r:id="rId21"/>
    <p:sldId id="481" r:id="rId22"/>
    <p:sldId id="484" r:id="rId23"/>
    <p:sldId id="486" r:id="rId24"/>
    <p:sldId id="504" r:id="rId25"/>
    <p:sldId id="506" r:id="rId26"/>
    <p:sldId id="507" r:id="rId27"/>
    <p:sldId id="505" r:id="rId28"/>
    <p:sldId id="689" r:id="rId29"/>
    <p:sldId id="422" r:id="rId30"/>
    <p:sldId id="431" r:id="rId31"/>
    <p:sldId id="489" r:id="rId32"/>
    <p:sldId id="432" r:id="rId33"/>
    <p:sldId id="426" r:id="rId34"/>
    <p:sldId id="427" r:id="rId35"/>
    <p:sldId id="425" r:id="rId36"/>
    <p:sldId id="443" r:id="rId37"/>
    <p:sldId id="511" r:id="rId38"/>
    <p:sldId id="564" r:id="rId39"/>
    <p:sldId id="566" r:id="rId40"/>
    <p:sldId id="682" r:id="rId41"/>
    <p:sldId id="428" r:id="rId42"/>
    <p:sldId id="429" r:id="rId43"/>
    <p:sldId id="430" r:id="rId44"/>
    <p:sldId id="565" r:id="rId45"/>
    <p:sldId id="683" r:id="rId46"/>
    <p:sldId id="679" r:id="rId47"/>
    <p:sldId id="673" r:id="rId48"/>
    <p:sldId id="446" r:id="rId49"/>
    <p:sldId id="337" r:id="rId50"/>
    <p:sldId id="497" r:id="rId51"/>
    <p:sldId id="496" r:id="rId52"/>
    <p:sldId id="447" r:id="rId53"/>
    <p:sldId id="493" r:id="rId54"/>
    <p:sldId id="495" r:id="rId55"/>
    <p:sldId id="494" r:id="rId56"/>
    <p:sldId id="449" r:id="rId57"/>
    <p:sldId id="688" r:id="rId58"/>
    <p:sldId id="586" r:id="rId59"/>
    <p:sldId id="407" r:id="rId60"/>
    <p:sldId id="587" r:id="rId61"/>
    <p:sldId id="589" r:id="rId62"/>
    <p:sldId id="411" r:id="rId63"/>
    <p:sldId id="591" r:id="rId64"/>
    <p:sldId id="592" r:id="rId65"/>
    <p:sldId id="416" r:id="rId66"/>
    <p:sldId id="593" r:id="rId67"/>
    <p:sldId id="418" r:id="rId68"/>
    <p:sldId id="594" r:id="rId69"/>
    <p:sldId id="595" r:id="rId70"/>
    <p:sldId id="687" r:id="rId71"/>
    <p:sldId id="602" r:id="rId72"/>
    <p:sldId id="675" r:id="rId73"/>
    <p:sldId id="498" r:id="rId74"/>
    <p:sldId id="571" r:id="rId75"/>
    <p:sldId id="569" r:id="rId76"/>
    <p:sldId id="570" r:id="rId77"/>
    <p:sldId id="568" r:id="rId78"/>
    <p:sldId id="572" r:id="rId79"/>
    <p:sldId id="606" r:id="rId80"/>
    <p:sldId id="686" r:id="rId81"/>
    <p:sldId id="636" r:id="rId82"/>
    <p:sldId id="637" r:id="rId83"/>
    <p:sldId id="638" r:id="rId84"/>
    <p:sldId id="639" r:id="rId85"/>
    <p:sldId id="640" r:id="rId86"/>
    <p:sldId id="641" r:id="rId87"/>
    <p:sldId id="642" r:id="rId88"/>
    <p:sldId id="685" r:id="rId89"/>
    <p:sldId id="668" r:id="rId9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p15:clr>
            <a:srgbClr val="A4A3A4"/>
          </p15:clr>
        </p15:guide>
        <p15:guide id="2" pos="2832">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CCFF"/>
    <a:srgbClr val="CCCCFF"/>
    <a:srgbClr val="FF9966"/>
    <a:srgbClr val="BDE77F"/>
    <a:srgbClr val="7EDBE8"/>
    <a:srgbClr val="F6F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89DDB-CB38-4961-B86D-D0E0C91E0D24}" v="542" dt="2019-09-26T15:12:5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60" autoAdjust="0"/>
    <p:restoredTop sz="63526" autoAdjust="0"/>
  </p:normalViewPr>
  <p:slideViewPr>
    <p:cSldViewPr>
      <p:cViewPr>
        <p:scale>
          <a:sx n="34" d="100"/>
          <a:sy n="34" d="100"/>
        </p:scale>
        <p:origin x="1448" y="156"/>
      </p:cViewPr>
      <p:guideLst>
        <p:guide orient="horz" pos="816"/>
        <p:guide pos="283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6" d="100"/>
        <a:sy n="56" d="100"/>
      </p:scale>
      <p:origin x="0" y="-8192"/>
    </p:cViewPr>
  </p:sorterViewPr>
  <p:notesViewPr>
    <p:cSldViewPr>
      <p:cViewPr varScale="1">
        <p:scale>
          <a:sx n="47" d="100"/>
          <a:sy n="47" d="100"/>
        </p:scale>
        <p:origin x="2680" y="5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5378D70-8418-47DD-B39A-B9C7BE1FE9A5}"/>
              </a:ext>
            </a:extLst>
          </p:cNvPr>
          <p:cNvSpPr>
            <a:spLocks noGrp="1" noChangeArrowheads="1"/>
          </p:cNvSpPr>
          <p:nvPr>
            <p:ph type="hdr" sz="quarter"/>
          </p:nvPr>
        </p:nvSpPr>
        <p:spPr bwMode="auto">
          <a:xfrm>
            <a:off x="0" y="0"/>
            <a:ext cx="3169920" cy="4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435" tIns="48217" rIns="96435" bIns="48217" numCol="1" anchor="t"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57347" name="Rectangle 3">
            <a:extLst>
              <a:ext uri="{FF2B5EF4-FFF2-40B4-BE49-F238E27FC236}">
                <a16:creationId xmlns:a16="http://schemas.microsoft.com/office/drawing/2014/main" id="{2D1D03B8-2C1E-4D47-9FAA-43E594C238C7}"/>
              </a:ext>
            </a:extLst>
          </p:cNvPr>
          <p:cNvSpPr>
            <a:spLocks noGrp="1" noChangeArrowheads="1"/>
          </p:cNvSpPr>
          <p:nvPr>
            <p:ph type="dt" sz="quarter" idx="1"/>
          </p:nvPr>
        </p:nvSpPr>
        <p:spPr bwMode="auto">
          <a:xfrm>
            <a:off x="4145281" y="0"/>
            <a:ext cx="3169920" cy="4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435" tIns="48217" rIns="96435" bIns="48217" numCol="1" anchor="t" anchorCtr="0" compatLnSpc="1">
            <a:prstTxWarp prst="textNoShape">
              <a:avLst/>
            </a:prstTxWarp>
          </a:bodyPr>
          <a:lstStyle>
            <a:lvl1pPr algn="r" eaLnBrk="1" hangingPunct="1">
              <a:defRPr sz="1200">
                <a:solidFill>
                  <a:schemeClr val="tx1"/>
                </a:solidFill>
              </a:defRPr>
            </a:lvl1pPr>
          </a:lstStyle>
          <a:p>
            <a:pPr>
              <a:defRPr/>
            </a:pPr>
            <a:endParaRPr lang="en-US" altLang="en-US"/>
          </a:p>
        </p:txBody>
      </p:sp>
      <p:sp>
        <p:nvSpPr>
          <p:cNvPr id="57348" name="Rectangle 4">
            <a:extLst>
              <a:ext uri="{FF2B5EF4-FFF2-40B4-BE49-F238E27FC236}">
                <a16:creationId xmlns:a16="http://schemas.microsoft.com/office/drawing/2014/main" id="{7CDA2B20-9D66-4807-BBDE-0DAD109A9F97}"/>
              </a:ext>
            </a:extLst>
          </p:cNvPr>
          <p:cNvSpPr>
            <a:spLocks noGrp="1" noChangeArrowheads="1"/>
          </p:cNvSpPr>
          <p:nvPr>
            <p:ph type="ftr" sz="quarter" idx="2"/>
          </p:nvPr>
        </p:nvSpPr>
        <p:spPr bwMode="auto">
          <a:xfrm>
            <a:off x="0" y="9121389"/>
            <a:ext cx="3169920" cy="4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435" tIns="48217" rIns="96435" bIns="48217" numCol="1" anchor="b"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57349" name="Rectangle 5">
            <a:extLst>
              <a:ext uri="{FF2B5EF4-FFF2-40B4-BE49-F238E27FC236}">
                <a16:creationId xmlns:a16="http://schemas.microsoft.com/office/drawing/2014/main" id="{31D35315-7190-4E6D-A171-CC9BDA4CCB41}"/>
              </a:ext>
            </a:extLst>
          </p:cNvPr>
          <p:cNvSpPr>
            <a:spLocks noGrp="1" noChangeArrowheads="1"/>
          </p:cNvSpPr>
          <p:nvPr>
            <p:ph type="sldNum" sz="quarter" idx="3"/>
          </p:nvPr>
        </p:nvSpPr>
        <p:spPr bwMode="auto">
          <a:xfrm>
            <a:off x="4145281" y="9121389"/>
            <a:ext cx="3169920" cy="4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435" tIns="48217" rIns="96435" bIns="48217" numCol="1" anchor="b" anchorCtr="0" compatLnSpc="1">
            <a:prstTxWarp prst="textNoShape">
              <a:avLst/>
            </a:prstTxWarp>
          </a:bodyPr>
          <a:lstStyle>
            <a:lvl1pPr algn="r" eaLnBrk="1" hangingPunct="1">
              <a:defRPr sz="1200" smtClean="0">
                <a:solidFill>
                  <a:schemeClr val="tx1"/>
                </a:solidFill>
              </a:defRPr>
            </a:lvl1pPr>
          </a:lstStyle>
          <a:p>
            <a:pPr>
              <a:defRPr/>
            </a:pPr>
            <a:fld id="{7E02E674-643E-4968-89CB-BE0D7B436E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758195DA-B8A9-48BC-A317-17CEE38B179C}"/>
              </a:ext>
            </a:extLst>
          </p:cNvPr>
          <p:cNvSpPr>
            <a:spLocks noGrp="1" noChangeArrowheads="1"/>
          </p:cNvSpPr>
          <p:nvPr>
            <p:ph type="hdr" sz="quarter"/>
          </p:nvPr>
        </p:nvSpPr>
        <p:spPr bwMode="auto">
          <a:xfrm>
            <a:off x="0" y="0"/>
            <a:ext cx="3169920" cy="47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5" tIns="48217" rIns="96435" bIns="48217" numCol="1" anchor="t"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207875" name="Rectangle 3">
            <a:extLst>
              <a:ext uri="{FF2B5EF4-FFF2-40B4-BE49-F238E27FC236}">
                <a16:creationId xmlns:a16="http://schemas.microsoft.com/office/drawing/2014/main" id="{3CA52DEA-62ED-411C-A443-133096C23725}"/>
              </a:ext>
            </a:extLst>
          </p:cNvPr>
          <p:cNvSpPr>
            <a:spLocks noGrp="1" noChangeArrowheads="1"/>
          </p:cNvSpPr>
          <p:nvPr>
            <p:ph type="dt" idx="1"/>
          </p:nvPr>
        </p:nvSpPr>
        <p:spPr bwMode="auto">
          <a:xfrm>
            <a:off x="4145281" y="0"/>
            <a:ext cx="3169920" cy="47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5" tIns="48217" rIns="96435" bIns="48217" numCol="1" anchor="t" anchorCtr="0" compatLnSpc="1">
            <a:prstTxWarp prst="textNoShape">
              <a:avLst/>
            </a:prstTxWarp>
          </a:bodyPr>
          <a:lstStyle>
            <a:lvl1pPr algn="r" eaLnBrk="1" hangingPunct="1">
              <a:defRPr sz="1200">
                <a:solidFill>
                  <a:schemeClr val="tx1"/>
                </a:solidFill>
              </a:defRPr>
            </a:lvl1pPr>
          </a:lstStyle>
          <a:p>
            <a:pPr>
              <a:defRPr/>
            </a:pPr>
            <a:endParaRPr lang="en-US" altLang="en-US"/>
          </a:p>
        </p:txBody>
      </p:sp>
      <p:sp>
        <p:nvSpPr>
          <p:cNvPr id="3076" name="Rectangle 4">
            <a:extLst>
              <a:ext uri="{FF2B5EF4-FFF2-40B4-BE49-F238E27FC236}">
                <a16:creationId xmlns:a16="http://schemas.microsoft.com/office/drawing/2014/main" id="{13B0279C-6328-4383-9AD1-7AE611E8E00C}"/>
              </a:ext>
            </a:extLst>
          </p:cNvPr>
          <p:cNvSpPr>
            <a:spLocks noGrp="1" noRot="1" noChangeAspect="1" noChangeArrowheads="1" noTextEdit="1"/>
          </p:cNvSpPr>
          <p:nvPr>
            <p:ph type="sldImg" idx="2"/>
          </p:nvPr>
        </p:nvSpPr>
        <p:spPr bwMode="auto">
          <a:xfrm>
            <a:off x="1266825" y="717550"/>
            <a:ext cx="4781550" cy="3586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7877" name="Rectangle 5">
            <a:extLst>
              <a:ext uri="{FF2B5EF4-FFF2-40B4-BE49-F238E27FC236}">
                <a16:creationId xmlns:a16="http://schemas.microsoft.com/office/drawing/2014/main" id="{F6F764C9-66C3-4C2A-B81C-A6E0ECA21C1E}"/>
              </a:ext>
            </a:extLst>
          </p:cNvPr>
          <p:cNvSpPr>
            <a:spLocks noGrp="1" noChangeArrowheads="1"/>
          </p:cNvSpPr>
          <p:nvPr>
            <p:ph type="body" sz="quarter" idx="3"/>
          </p:nvPr>
        </p:nvSpPr>
        <p:spPr bwMode="auto">
          <a:xfrm>
            <a:off x="975361" y="4542432"/>
            <a:ext cx="5364480" cy="430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5" tIns="48217" rIns="96435" bIns="4821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7878" name="Rectangle 6">
            <a:extLst>
              <a:ext uri="{FF2B5EF4-FFF2-40B4-BE49-F238E27FC236}">
                <a16:creationId xmlns:a16="http://schemas.microsoft.com/office/drawing/2014/main" id="{A05B5D31-1D10-4222-88EB-16BC00787C4A}"/>
              </a:ext>
            </a:extLst>
          </p:cNvPr>
          <p:cNvSpPr>
            <a:spLocks noGrp="1" noChangeArrowheads="1"/>
          </p:cNvSpPr>
          <p:nvPr>
            <p:ph type="ftr" sz="quarter" idx="4"/>
          </p:nvPr>
        </p:nvSpPr>
        <p:spPr bwMode="auto">
          <a:xfrm>
            <a:off x="0" y="9084863"/>
            <a:ext cx="3169920" cy="47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5" tIns="48217" rIns="96435" bIns="48217" numCol="1" anchor="b"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207879" name="Rectangle 7">
            <a:extLst>
              <a:ext uri="{FF2B5EF4-FFF2-40B4-BE49-F238E27FC236}">
                <a16:creationId xmlns:a16="http://schemas.microsoft.com/office/drawing/2014/main" id="{013E62BB-5586-4C79-94BE-31BEEEA7B10B}"/>
              </a:ext>
            </a:extLst>
          </p:cNvPr>
          <p:cNvSpPr>
            <a:spLocks noGrp="1" noChangeArrowheads="1"/>
          </p:cNvSpPr>
          <p:nvPr>
            <p:ph type="sldNum" sz="quarter" idx="5"/>
          </p:nvPr>
        </p:nvSpPr>
        <p:spPr bwMode="auto">
          <a:xfrm>
            <a:off x="4145281" y="9084863"/>
            <a:ext cx="3169920" cy="47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35" tIns="48217" rIns="96435" bIns="48217" numCol="1" anchor="b" anchorCtr="0" compatLnSpc="1">
            <a:prstTxWarp prst="textNoShape">
              <a:avLst/>
            </a:prstTxWarp>
          </a:bodyPr>
          <a:lstStyle>
            <a:lvl1pPr algn="r" eaLnBrk="1" hangingPunct="1">
              <a:defRPr sz="1200" smtClean="0">
                <a:solidFill>
                  <a:schemeClr val="tx1"/>
                </a:solidFill>
              </a:defRPr>
            </a:lvl1pPr>
          </a:lstStyle>
          <a:p>
            <a:pPr>
              <a:defRPr/>
            </a:pPr>
            <a:fld id="{D3B6DBEC-7EE3-493E-9BC5-E20222A9AD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charities large and small, bequests are the largest source of planned giving revenue. That’s right, the lowly bequest. The real opportunity for nonprofits is in the often under-appreciated bequest. “Bequests” includes gifts from wills, living trusts, beneficiary designations such as IRAs and life insurance and any other donor created mechanism to make an end of life gift.  But bequests don't just happen. Proactively promoting bequests and helping your donors make bequests is a way to ensure that their charitable intentions are carried out.</a:t>
            </a:r>
          </a:p>
          <a:p>
            <a:r>
              <a:rPr lang="en-US" dirty="0"/>
              <a:t> </a:t>
            </a:r>
          </a:p>
          <a:p>
            <a:r>
              <a:rPr lang="en-US" dirty="0"/>
              <a:t>You need not be an expert to make these opportunities available.  In this workshop, we will review the ‘Essential Building Blocks’ for an organization’s planned gift program – bequests (wills, beneficiary designations, </a:t>
            </a:r>
            <a:r>
              <a:rPr lang="en-US" dirty="0" err="1"/>
              <a:t>etc</a:t>
            </a:r>
            <a:r>
              <a:rPr lang="en-US" dirty="0"/>
              <a:t>).  We will also review Qualified Charitable Distributions and how individuals can take advantage of this unique giving opportunity. </a:t>
            </a:r>
          </a:p>
          <a:p>
            <a:r>
              <a:rPr lang="en-US" dirty="0"/>
              <a:t> </a:t>
            </a:r>
          </a:p>
          <a:p>
            <a:r>
              <a:rPr lang="en-US" dirty="0"/>
              <a:t>You will leave this workshop with:</a:t>
            </a:r>
          </a:p>
          <a:p>
            <a:r>
              <a:rPr lang="en-US" dirty="0"/>
              <a:t>An understanding of the various types of bequests</a:t>
            </a:r>
          </a:p>
          <a:p>
            <a:r>
              <a:rPr lang="en-US" dirty="0"/>
              <a:t>The knowledge to develop internal processes</a:t>
            </a:r>
          </a:p>
          <a:p>
            <a:r>
              <a:rPr lang="en-US" dirty="0"/>
              <a:t>Samples of intention forms, acknowledgement letters, etc.</a:t>
            </a:r>
          </a:p>
          <a:p>
            <a:r>
              <a:rPr lang="en-US" dirty="0"/>
              <a:t>Talking points for how to start a conversation</a:t>
            </a:r>
          </a:p>
          <a:p>
            <a:endParaRPr lang="en-US" dirty="0"/>
          </a:p>
        </p:txBody>
      </p:sp>
      <p:sp>
        <p:nvSpPr>
          <p:cNvPr id="4" name="Slide Number Placeholder 3"/>
          <p:cNvSpPr>
            <a:spLocks noGrp="1"/>
          </p:cNvSpPr>
          <p:nvPr>
            <p:ph type="sldNum" sz="quarter" idx="10"/>
          </p:nvPr>
        </p:nvSpPr>
        <p:spPr/>
        <p:txBody>
          <a:bodyPr/>
          <a:lstStyle/>
          <a:p>
            <a:fld id="{8F80528E-E238-4786-BB73-BAA4652022B7}" type="slidenum">
              <a:rPr lang="en-US" smtClean="0"/>
              <a:t>1</a:t>
            </a:fld>
            <a:endParaRPr lang="en-US"/>
          </a:p>
        </p:txBody>
      </p:sp>
    </p:spTree>
    <p:extLst>
      <p:ext uri="{BB962C8B-B14F-4D97-AF65-F5344CB8AC3E}">
        <p14:creationId xmlns:p14="http://schemas.microsoft.com/office/powerpoint/2010/main" val="241520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11E0-4460-E64E-8DA1-C381DB5C27E1}" type="slidenum">
              <a:rPr lang="en-US" smtClean="0"/>
              <a:t>8</a:t>
            </a:fld>
            <a:endParaRPr lang="en-US"/>
          </a:p>
        </p:txBody>
      </p:sp>
    </p:spTree>
    <p:extLst>
      <p:ext uri="{BB962C8B-B14F-4D97-AF65-F5344CB8AC3E}">
        <p14:creationId xmlns:p14="http://schemas.microsoft.com/office/powerpoint/2010/main" val="218987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Top Ways to Encourage Bequests</a:t>
            </a:r>
            <a:endParaRPr lang="en-US" altLang="en-US" dirty="0"/>
          </a:p>
          <a:p>
            <a:r>
              <a:rPr lang="en-US" altLang="en-US" dirty="0"/>
              <a:t> You may already know that 85% of Americans donate to charities during their lifetime, yet fewer than 5.7% of Americans leave a charitable gift in their estate plans.  Why is this? Perhaps the charitable organizations never asked or developed the trusted relationships </a:t>
            </a:r>
          </a:p>
          <a:p>
            <a:r>
              <a:rPr lang="en-US" altLang="en-US" dirty="0"/>
              <a:t>In this presentation, Cathy R. Sheffield will reveal ways to encourage charitable bequest intentions.  necessary to merit being added to a will.  </a:t>
            </a:r>
          </a:p>
          <a:p>
            <a:r>
              <a:rPr lang="en-US" altLang="en-US" dirty="0"/>
              <a:t>All charitable organizations, regardless of size, can and should have a bequest program. In many planned giving programs, realized bequests may account for 80%-90% or more of all planned gifts. However, many charities choose to passively accept bequests. Organizations with the most successful bequest programs take a proactive approach by marketing and soliciting bequest gifts.</a:t>
            </a:r>
          </a:p>
          <a:p>
            <a:r>
              <a:rPr lang="en-US" altLang="en-US" dirty="0"/>
              <a:t>This presentation will review the top ways to encourage bequests – from identifying best prospects, donors’ options for making a bequest, marketing, and stewardship. We will also discuss how to have conversations with donors about making a bequest gift.</a:t>
            </a:r>
          </a:p>
          <a:p>
            <a:endParaRPr lang="en-US" dirty="0"/>
          </a:p>
        </p:txBody>
      </p:sp>
      <p:sp>
        <p:nvSpPr>
          <p:cNvPr id="4" name="Slide Number Placeholder 3"/>
          <p:cNvSpPr>
            <a:spLocks noGrp="1"/>
          </p:cNvSpPr>
          <p:nvPr>
            <p:ph type="sldNum" sz="quarter" idx="5"/>
          </p:nvPr>
        </p:nvSpPr>
        <p:spPr/>
        <p:txBody>
          <a:bodyPr/>
          <a:lstStyle/>
          <a:p>
            <a:pPr>
              <a:defRPr/>
            </a:pPr>
            <a:fld id="{D3B6DBEC-7EE3-493E-9BC5-E20222A9AD33}" type="slidenum">
              <a:rPr lang="en-US" altLang="en-US" smtClean="0"/>
              <a:pPr>
                <a:defRPr/>
              </a:pPr>
              <a:t>19</a:t>
            </a:fld>
            <a:endParaRPr lang="en-US" altLang="en-US"/>
          </a:p>
        </p:txBody>
      </p:sp>
    </p:spTree>
    <p:extLst>
      <p:ext uri="{BB962C8B-B14F-4D97-AF65-F5344CB8AC3E}">
        <p14:creationId xmlns:p14="http://schemas.microsoft.com/office/powerpoint/2010/main" val="267630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B6DBEC-7EE3-493E-9BC5-E20222A9AD33}" type="slidenum">
              <a:rPr lang="en-US" altLang="en-US" smtClean="0"/>
              <a:pPr>
                <a:defRPr/>
              </a:pPr>
              <a:t>39</a:t>
            </a:fld>
            <a:endParaRPr lang="en-US" altLang="en-US"/>
          </a:p>
        </p:txBody>
      </p:sp>
    </p:spTree>
    <p:extLst>
      <p:ext uri="{BB962C8B-B14F-4D97-AF65-F5344CB8AC3E}">
        <p14:creationId xmlns:p14="http://schemas.microsoft.com/office/powerpoint/2010/main" val="392261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535CD16-7B8D-485C-A7AD-4FAD188C7A12}" type="slidenum">
              <a:rPr lang="en-US" smtClean="0"/>
              <a:pPr/>
              <a:t>49</a:t>
            </a:fld>
            <a:endParaRPr lang="en-US" dirty="0"/>
          </a:p>
        </p:txBody>
      </p:sp>
      <p:sp>
        <p:nvSpPr>
          <p:cNvPr id="17410" name="Rectangle 2"/>
          <p:cNvSpPr>
            <a:spLocks noGrp="1" noRot="1" noChangeAspect="1" noChangeArrowheads="1" noTextEdit="1"/>
          </p:cNvSpPr>
          <p:nvPr>
            <p:ph type="sldImg"/>
          </p:nvPr>
        </p:nvSpPr>
        <p:spPr>
          <a:xfrm>
            <a:off x="3021013" y="546100"/>
            <a:ext cx="3630612" cy="2722563"/>
          </a:xfrm>
          <a:ln/>
        </p:spPr>
      </p:sp>
      <p:sp>
        <p:nvSpPr>
          <p:cNvPr id="174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9157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7EED-89CC-4D98-AE39-63E223C0D3D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9ED2F1-46E7-41A7-9D56-31A6F6AC13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8BD78AC-0B1D-4D92-8454-1426EA2F0AAC}"/>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90DE044-34C5-462D-AF57-21266CAFC158}"/>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404B42AA-7BE8-4791-8E21-26E8AFD777E3}"/>
              </a:ext>
            </a:extLst>
          </p:cNvPr>
          <p:cNvSpPr>
            <a:spLocks noGrp="1"/>
          </p:cNvSpPr>
          <p:nvPr>
            <p:ph type="sldNum" sz="quarter" idx="12"/>
          </p:nvPr>
        </p:nvSpPr>
        <p:spPr/>
        <p:txBody>
          <a:bodyPr/>
          <a:lstStyle/>
          <a:p>
            <a:pPr>
              <a:defRPr/>
            </a:pPr>
            <a:fld id="{ED3C5C67-B5BC-4EFC-AFCF-86A11A68F534}" type="slidenum">
              <a:rPr lang="en-US" altLang="en-US" smtClean="0"/>
              <a:pPr>
                <a:defRPr/>
              </a:pPr>
              <a:t>‹#›</a:t>
            </a:fld>
            <a:endParaRPr lang="en-US" altLang="en-US"/>
          </a:p>
        </p:txBody>
      </p:sp>
    </p:spTree>
    <p:extLst>
      <p:ext uri="{BB962C8B-B14F-4D97-AF65-F5344CB8AC3E}">
        <p14:creationId xmlns:p14="http://schemas.microsoft.com/office/powerpoint/2010/main" val="132851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DA67-F4C7-4A1B-9177-734D9B534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923C2-DCE0-41DE-80B4-70745ABCD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CEB69-5E2E-43D1-ACF8-0A8854F83CC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DBB5C5B9-7B81-4F68-BAE2-0324365CD547}"/>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F3424135-2D4B-4E29-A61B-E06BC82F672F}"/>
              </a:ext>
            </a:extLst>
          </p:cNvPr>
          <p:cNvSpPr>
            <a:spLocks noGrp="1"/>
          </p:cNvSpPr>
          <p:nvPr>
            <p:ph type="sldNum" sz="quarter" idx="12"/>
          </p:nvPr>
        </p:nvSpPr>
        <p:spPr/>
        <p:txBody>
          <a:bodyPr/>
          <a:lstStyle/>
          <a:p>
            <a:pPr>
              <a:defRPr/>
            </a:pPr>
            <a:fld id="{577066DA-9ADE-4DC3-B198-67E3F8CB0FBC}" type="slidenum">
              <a:rPr lang="en-US" altLang="en-US" smtClean="0"/>
              <a:pPr>
                <a:defRPr/>
              </a:pPr>
              <a:t>‹#›</a:t>
            </a:fld>
            <a:endParaRPr lang="en-US" altLang="en-US"/>
          </a:p>
        </p:txBody>
      </p:sp>
    </p:spTree>
    <p:extLst>
      <p:ext uri="{BB962C8B-B14F-4D97-AF65-F5344CB8AC3E}">
        <p14:creationId xmlns:p14="http://schemas.microsoft.com/office/powerpoint/2010/main" val="373848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547ED-E637-47BE-852C-49129FCA51A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0DF1B2-87BC-43F9-B8A8-1ED310E398E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9B528-B748-473D-A8E0-756F7EB1B1FD}"/>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9134726-7184-45C4-AC47-7A9D5098BD30}"/>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5A029C72-F208-4081-ACF2-3BA8F7D78E4E}"/>
              </a:ext>
            </a:extLst>
          </p:cNvPr>
          <p:cNvSpPr>
            <a:spLocks noGrp="1"/>
          </p:cNvSpPr>
          <p:nvPr>
            <p:ph type="sldNum" sz="quarter" idx="12"/>
          </p:nvPr>
        </p:nvSpPr>
        <p:spPr/>
        <p:txBody>
          <a:bodyPr/>
          <a:lstStyle/>
          <a:p>
            <a:pPr>
              <a:defRPr/>
            </a:pPr>
            <a:fld id="{4723620C-1448-4A45-8681-365630642F49}" type="slidenum">
              <a:rPr lang="en-US" altLang="en-US" smtClean="0"/>
              <a:pPr>
                <a:defRPr/>
              </a:pPr>
              <a:t>‹#›</a:t>
            </a:fld>
            <a:endParaRPr lang="en-US" altLang="en-US"/>
          </a:p>
        </p:txBody>
      </p:sp>
    </p:spTree>
    <p:extLst>
      <p:ext uri="{BB962C8B-B14F-4D97-AF65-F5344CB8AC3E}">
        <p14:creationId xmlns:p14="http://schemas.microsoft.com/office/powerpoint/2010/main" val="324850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00073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8346-C3D0-412D-B421-7ADB31CE55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D31C07-0B60-4536-945C-1A6DAC358F39}"/>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F387C24-DF60-4105-8652-E2A3AF9F44C0}"/>
              </a:ext>
            </a:extLst>
          </p:cNvPr>
          <p:cNvSpPr>
            <a:spLocks noGrp="1"/>
          </p:cNvSpPr>
          <p:nvPr>
            <p:ph type="ftr" sz="quarter" idx="11"/>
          </p:nvPr>
        </p:nvSpPr>
        <p:spPr/>
        <p:txBody>
          <a:bodyPr/>
          <a:lstStyle/>
          <a:p>
            <a:pPr>
              <a:defRPr/>
            </a:pPr>
            <a:r>
              <a:rPr lang="en-US" altLang="en-US"/>
              <a:t>Copyright © 2019 ThinkGiving - All Rights Reserved.</a:t>
            </a:r>
          </a:p>
        </p:txBody>
      </p:sp>
      <p:sp>
        <p:nvSpPr>
          <p:cNvPr id="5" name="Slide Number Placeholder 4">
            <a:extLst>
              <a:ext uri="{FF2B5EF4-FFF2-40B4-BE49-F238E27FC236}">
                <a16:creationId xmlns:a16="http://schemas.microsoft.com/office/drawing/2014/main" id="{54C16873-F09C-4BBD-A533-C0ADC7AF3BEF}"/>
              </a:ext>
            </a:extLst>
          </p:cNvPr>
          <p:cNvSpPr>
            <a:spLocks noGrp="1"/>
          </p:cNvSpPr>
          <p:nvPr>
            <p:ph type="sldNum" sz="quarter" idx="12"/>
          </p:nvPr>
        </p:nvSpPr>
        <p:spPr/>
        <p:txBody>
          <a:bodyPr/>
          <a:lstStyle/>
          <a:p>
            <a:pPr>
              <a:defRPr/>
            </a:pPr>
            <a:fld id="{44BF5D59-55A8-46FD-9536-A06BABB42BC3}" type="slidenum">
              <a:rPr lang="en-US" altLang="en-US" smtClean="0"/>
              <a:pPr>
                <a:defRPr/>
              </a:pPr>
              <a:t>‹#›</a:t>
            </a:fld>
            <a:endParaRPr lang="en-US" altLang="en-US"/>
          </a:p>
        </p:txBody>
      </p:sp>
    </p:spTree>
    <p:extLst>
      <p:ext uri="{BB962C8B-B14F-4D97-AF65-F5344CB8AC3E}">
        <p14:creationId xmlns:p14="http://schemas.microsoft.com/office/powerpoint/2010/main" val="4135354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1166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39860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57476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772282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094517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1765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04C4-A406-4E47-B3AA-F4C5DBD6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813AF-0398-46CE-822C-5132C64F41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CD510-CBB3-400B-8855-CDE9332A1E7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0C1D154-2BB0-469A-AFC2-DA7B51A296C7}"/>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48857440-F399-4A1B-B5B5-C5547638CDF8}"/>
              </a:ext>
            </a:extLst>
          </p:cNvPr>
          <p:cNvSpPr>
            <a:spLocks noGrp="1"/>
          </p:cNvSpPr>
          <p:nvPr>
            <p:ph type="sldNum" sz="quarter" idx="12"/>
          </p:nvPr>
        </p:nvSpPr>
        <p:spPr/>
        <p:txBody>
          <a:bodyPr/>
          <a:lstStyle/>
          <a:p>
            <a:pPr>
              <a:defRPr/>
            </a:pPr>
            <a:fld id="{44BF5D59-55A8-46FD-9536-A06BABB42BC3}" type="slidenum">
              <a:rPr lang="en-US" altLang="en-US" smtClean="0"/>
              <a:pPr>
                <a:defRPr/>
              </a:pPr>
              <a:t>‹#›</a:t>
            </a:fld>
            <a:endParaRPr lang="en-US" altLang="en-US"/>
          </a:p>
        </p:txBody>
      </p:sp>
    </p:spTree>
    <p:extLst>
      <p:ext uri="{BB962C8B-B14F-4D97-AF65-F5344CB8AC3E}">
        <p14:creationId xmlns:p14="http://schemas.microsoft.com/office/powerpoint/2010/main" val="199116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20561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90048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501408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630857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395073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046702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075280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52154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12330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04357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6743-6A5E-42C2-A3ED-A3652542033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EF22B3-8A00-4053-8D0E-792DCEB318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A470D-F6F1-41CF-B0CB-6D8F03B5187C}"/>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3871AEC0-269C-4670-B031-A44B88FE79F2}"/>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3F9BBD54-8F56-4276-93E7-F37AECFD1C66}"/>
              </a:ext>
            </a:extLst>
          </p:cNvPr>
          <p:cNvSpPr>
            <a:spLocks noGrp="1"/>
          </p:cNvSpPr>
          <p:nvPr>
            <p:ph type="sldNum" sz="quarter" idx="12"/>
          </p:nvPr>
        </p:nvSpPr>
        <p:spPr/>
        <p:txBody>
          <a:bodyPr/>
          <a:lstStyle/>
          <a:p>
            <a:pPr>
              <a:defRPr/>
            </a:pPr>
            <a:fld id="{9ECC1E72-60CF-4DB0-AE3E-8DF5A542E8F9}" type="slidenum">
              <a:rPr lang="en-US" altLang="en-US" smtClean="0"/>
              <a:pPr>
                <a:defRPr/>
              </a:pPr>
              <a:t>‹#›</a:t>
            </a:fld>
            <a:endParaRPr lang="en-US" altLang="en-US"/>
          </a:p>
        </p:txBody>
      </p:sp>
    </p:spTree>
    <p:extLst>
      <p:ext uri="{BB962C8B-B14F-4D97-AF65-F5344CB8AC3E}">
        <p14:creationId xmlns:p14="http://schemas.microsoft.com/office/powerpoint/2010/main" val="2184860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676697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713251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913544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447474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477507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405154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00700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230538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71265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61667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8B90-79FA-46EB-84E5-1104B1AB7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41B70A-2199-45D4-B972-CECC46DA0FB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2D314B-6524-48D7-ABE4-841F0B2BD7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672EC-766D-47F6-9A67-61CBB291BD4D}"/>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2653F832-D2D5-4A27-B61F-055283082FF2}"/>
              </a:ext>
            </a:extLst>
          </p:cNvPr>
          <p:cNvSpPr>
            <a:spLocks noGrp="1"/>
          </p:cNvSpPr>
          <p:nvPr>
            <p:ph type="ftr" sz="quarter" idx="11"/>
          </p:nvPr>
        </p:nvSpPr>
        <p:spPr/>
        <p:txBody>
          <a:bodyPr/>
          <a:lstStyle/>
          <a:p>
            <a:pPr>
              <a:defRPr/>
            </a:pPr>
            <a:r>
              <a:rPr lang="en-US" altLang="en-US"/>
              <a:t>Copyright © 2019 ThinkGiving - All Rights Reserved.</a:t>
            </a:r>
          </a:p>
        </p:txBody>
      </p:sp>
      <p:sp>
        <p:nvSpPr>
          <p:cNvPr id="7" name="Slide Number Placeholder 6">
            <a:extLst>
              <a:ext uri="{FF2B5EF4-FFF2-40B4-BE49-F238E27FC236}">
                <a16:creationId xmlns:a16="http://schemas.microsoft.com/office/drawing/2014/main" id="{7E829B39-635A-48C4-BF6C-D8FB57A5C3B9}"/>
              </a:ext>
            </a:extLst>
          </p:cNvPr>
          <p:cNvSpPr>
            <a:spLocks noGrp="1"/>
          </p:cNvSpPr>
          <p:nvPr>
            <p:ph type="sldNum" sz="quarter" idx="12"/>
          </p:nvPr>
        </p:nvSpPr>
        <p:spPr/>
        <p:txBody>
          <a:bodyPr/>
          <a:lstStyle/>
          <a:p>
            <a:pPr>
              <a:defRPr/>
            </a:pPr>
            <a:fld id="{5231135A-B89D-42D8-8DED-69603E75649B}" type="slidenum">
              <a:rPr lang="en-US" altLang="en-US" smtClean="0"/>
              <a:pPr>
                <a:defRPr/>
              </a:pPr>
              <a:t>‹#›</a:t>
            </a:fld>
            <a:endParaRPr lang="en-US" altLang="en-US"/>
          </a:p>
        </p:txBody>
      </p:sp>
    </p:spTree>
    <p:extLst>
      <p:ext uri="{BB962C8B-B14F-4D97-AF65-F5344CB8AC3E}">
        <p14:creationId xmlns:p14="http://schemas.microsoft.com/office/powerpoint/2010/main" val="32754607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4283599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368165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4144825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449777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088946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568752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98976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799856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58740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40477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6990-0907-43E5-8B8D-55A4F9C4BF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D9DA42-D34C-4E04-9015-B390A2E748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EF6CE-A813-4ECD-897A-508DB2ED250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D04862-AE5C-4483-AD93-3FB93394D2B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6E4707-C1F2-4804-8620-81E21DC9ECD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A223B-791C-45DB-BFEC-26CAEE7F16BA}"/>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AA0F7BE6-54C9-4E00-94D2-8CA4B8D03868}"/>
              </a:ext>
            </a:extLst>
          </p:cNvPr>
          <p:cNvSpPr>
            <a:spLocks noGrp="1"/>
          </p:cNvSpPr>
          <p:nvPr>
            <p:ph type="ftr" sz="quarter" idx="11"/>
          </p:nvPr>
        </p:nvSpPr>
        <p:spPr/>
        <p:txBody>
          <a:bodyPr/>
          <a:lstStyle/>
          <a:p>
            <a:pPr>
              <a:defRPr/>
            </a:pPr>
            <a:r>
              <a:rPr lang="en-US" altLang="en-US"/>
              <a:t>Copyright © 2019 ThinkGiving - All Rights Reserved.</a:t>
            </a:r>
          </a:p>
        </p:txBody>
      </p:sp>
      <p:sp>
        <p:nvSpPr>
          <p:cNvPr id="9" name="Slide Number Placeholder 8">
            <a:extLst>
              <a:ext uri="{FF2B5EF4-FFF2-40B4-BE49-F238E27FC236}">
                <a16:creationId xmlns:a16="http://schemas.microsoft.com/office/drawing/2014/main" id="{06987D23-14B2-4A31-B0C6-C374381F6759}"/>
              </a:ext>
            </a:extLst>
          </p:cNvPr>
          <p:cNvSpPr>
            <a:spLocks noGrp="1"/>
          </p:cNvSpPr>
          <p:nvPr>
            <p:ph type="sldNum" sz="quarter" idx="12"/>
          </p:nvPr>
        </p:nvSpPr>
        <p:spPr/>
        <p:txBody>
          <a:bodyPr/>
          <a:lstStyle/>
          <a:p>
            <a:pPr>
              <a:defRPr/>
            </a:pPr>
            <a:fld id="{4FE18AB5-36D1-47D3-A23B-63D7EDF8933A}" type="slidenum">
              <a:rPr lang="en-US" altLang="en-US" smtClean="0"/>
              <a:pPr>
                <a:defRPr/>
              </a:pPr>
              <a:t>‹#›</a:t>
            </a:fld>
            <a:endParaRPr lang="en-US" altLang="en-US"/>
          </a:p>
        </p:txBody>
      </p:sp>
    </p:spTree>
    <p:extLst>
      <p:ext uri="{BB962C8B-B14F-4D97-AF65-F5344CB8AC3E}">
        <p14:creationId xmlns:p14="http://schemas.microsoft.com/office/powerpoint/2010/main" val="4369318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218613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962758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088491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947738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382105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667071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74412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176578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78798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81305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6BFC-0339-466D-A02E-0DBB6962B8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E7550-6F16-4934-9AED-772E88E09875}"/>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9D435D5D-9EB9-4C3E-A651-B76F2BFEEA87}"/>
              </a:ext>
            </a:extLst>
          </p:cNvPr>
          <p:cNvSpPr>
            <a:spLocks noGrp="1"/>
          </p:cNvSpPr>
          <p:nvPr>
            <p:ph type="ftr" sz="quarter" idx="11"/>
          </p:nvPr>
        </p:nvSpPr>
        <p:spPr/>
        <p:txBody>
          <a:bodyPr/>
          <a:lstStyle/>
          <a:p>
            <a:pPr>
              <a:defRPr/>
            </a:pPr>
            <a:r>
              <a:rPr lang="en-US" altLang="en-US"/>
              <a:t>Copyright © 2019 ThinkGiving - All Rights Reserved.</a:t>
            </a:r>
          </a:p>
        </p:txBody>
      </p:sp>
      <p:sp>
        <p:nvSpPr>
          <p:cNvPr id="5" name="Slide Number Placeholder 4">
            <a:extLst>
              <a:ext uri="{FF2B5EF4-FFF2-40B4-BE49-F238E27FC236}">
                <a16:creationId xmlns:a16="http://schemas.microsoft.com/office/drawing/2014/main" id="{F3BEC4D5-7ABF-4E0A-962E-A8203618B883}"/>
              </a:ext>
            </a:extLst>
          </p:cNvPr>
          <p:cNvSpPr>
            <a:spLocks noGrp="1"/>
          </p:cNvSpPr>
          <p:nvPr>
            <p:ph type="sldNum" sz="quarter" idx="12"/>
          </p:nvPr>
        </p:nvSpPr>
        <p:spPr/>
        <p:txBody>
          <a:bodyPr/>
          <a:lstStyle/>
          <a:p>
            <a:pPr>
              <a:defRPr/>
            </a:pPr>
            <a:fld id="{31FD30AE-0E10-462F-BBC9-C045CC135421}" type="slidenum">
              <a:rPr lang="en-US" altLang="en-US" smtClean="0"/>
              <a:pPr>
                <a:defRPr/>
              </a:pPr>
              <a:t>‹#›</a:t>
            </a:fld>
            <a:endParaRPr lang="en-US" altLang="en-US"/>
          </a:p>
        </p:txBody>
      </p:sp>
    </p:spTree>
    <p:extLst>
      <p:ext uri="{BB962C8B-B14F-4D97-AF65-F5344CB8AC3E}">
        <p14:creationId xmlns:p14="http://schemas.microsoft.com/office/powerpoint/2010/main" val="1623030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0496987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993893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303179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93109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520199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183941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985335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7327357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678210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65878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67831-878D-4B6F-B8BC-D0BCCA6F57F5}"/>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B60B36C5-E183-4C18-97D5-D72838313532}"/>
              </a:ext>
            </a:extLst>
          </p:cNvPr>
          <p:cNvSpPr>
            <a:spLocks noGrp="1"/>
          </p:cNvSpPr>
          <p:nvPr>
            <p:ph type="ftr" sz="quarter" idx="11"/>
          </p:nvPr>
        </p:nvSpPr>
        <p:spPr/>
        <p:txBody>
          <a:bodyPr/>
          <a:lstStyle/>
          <a:p>
            <a:pPr>
              <a:defRPr/>
            </a:pPr>
            <a:r>
              <a:rPr lang="en-US" altLang="en-US"/>
              <a:t>Copyright © 2019 ThinkGiving - All Rights Reserved.</a:t>
            </a:r>
          </a:p>
        </p:txBody>
      </p:sp>
      <p:sp>
        <p:nvSpPr>
          <p:cNvPr id="4" name="Slide Number Placeholder 3">
            <a:extLst>
              <a:ext uri="{FF2B5EF4-FFF2-40B4-BE49-F238E27FC236}">
                <a16:creationId xmlns:a16="http://schemas.microsoft.com/office/drawing/2014/main" id="{5F27E85F-1A05-4E39-AB0A-47C81908F48A}"/>
              </a:ext>
            </a:extLst>
          </p:cNvPr>
          <p:cNvSpPr>
            <a:spLocks noGrp="1"/>
          </p:cNvSpPr>
          <p:nvPr>
            <p:ph type="sldNum" sz="quarter" idx="12"/>
          </p:nvPr>
        </p:nvSpPr>
        <p:spPr/>
        <p:txBody>
          <a:bodyPr/>
          <a:lstStyle/>
          <a:p>
            <a:pPr>
              <a:defRPr/>
            </a:pPr>
            <a:fld id="{36E3367F-E17A-49BE-BF11-11ED663B035B}" type="slidenum">
              <a:rPr lang="en-US" altLang="en-US" smtClean="0"/>
              <a:pPr>
                <a:defRPr/>
              </a:pPr>
              <a:t>‹#›</a:t>
            </a:fld>
            <a:endParaRPr lang="en-US" altLang="en-US"/>
          </a:p>
        </p:txBody>
      </p:sp>
    </p:spTree>
    <p:extLst>
      <p:ext uri="{BB962C8B-B14F-4D97-AF65-F5344CB8AC3E}">
        <p14:creationId xmlns:p14="http://schemas.microsoft.com/office/powerpoint/2010/main" val="30304445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960283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620039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231669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7304017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9203478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7793311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196005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2881561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8906172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364701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1323-73AB-4835-BD38-D63340F293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8F1A25D-16E3-4FBB-A496-FA454DCE6C2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0098-1804-4358-B83B-FE82B18D3C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9ACB15-EAC9-45E7-A039-615959DBE47B}"/>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160EA579-1E83-46A9-B94F-D84B35362679}"/>
              </a:ext>
            </a:extLst>
          </p:cNvPr>
          <p:cNvSpPr>
            <a:spLocks noGrp="1"/>
          </p:cNvSpPr>
          <p:nvPr>
            <p:ph type="ftr" sz="quarter" idx="11"/>
          </p:nvPr>
        </p:nvSpPr>
        <p:spPr/>
        <p:txBody>
          <a:bodyPr/>
          <a:lstStyle/>
          <a:p>
            <a:pPr>
              <a:defRPr/>
            </a:pPr>
            <a:r>
              <a:rPr lang="en-US" altLang="en-US"/>
              <a:t>Copyright © 2019 ThinkGiving - All Rights Reserved.</a:t>
            </a:r>
          </a:p>
        </p:txBody>
      </p:sp>
      <p:sp>
        <p:nvSpPr>
          <p:cNvPr id="7" name="Slide Number Placeholder 6">
            <a:extLst>
              <a:ext uri="{FF2B5EF4-FFF2-40B4-BE49-F238E27FC236}">
                <a16:creationId xmlns:a16="http://schemas.microsoft.com/office/drawing/2014/main" id="{A83432CC-A2EF-4694-9999-46794B33481E}"/>
              </a:ext>
            </a:extLst>
          </p:cNvPr>
          <p:cNvSpPr>
            <a:spLocks noGrp="1"/>
          </p:cNvSpPr>
          <p:nvPr>
            <p:ph type="sldNum" sz="quarter" idx="12"/>
          </p:nvPr>
        </p:nvSpPr>
        <p:spPr/>
        <p:txBody>
          <a:bodyPr/>
          <a:lstStyle/>
          <a:p>
            <a:pPr>
              <a:defRPr/>
            </a:pPr>
            <a:fld id="{8278767E-09B5-4E67-912C-57CBC981F385}" type="slidenum">
              <a:rPr lang="en-US" altLang="en-US" smtClean="0"/>
              <a:pPr>
                <a:defRPr/>
              </a:pPr>
              <a:t>‹#›</a:t>
            </a:fld>
            <a:endParaRPr lang="en-US" altLang="en-US"/>
          </a:p>
        </p:txBody>
      </p:sp>
    </p:spTree>
    <p:extLst>
      <p:ext uri="{BB962C8B-B14F-4D97-AF65-F5344CB8AC3E}">
        <p14:creationId xmlns:p14="http://schemas.microsoft.com/office/powerpoint/2010/main" val="91512196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5644761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846105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807561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9186002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459456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359891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619198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658835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9964703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74308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947C-9D4B-4032-8F4D-DB77451C6E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26C420-0DD4-4AB9-88BF-A74F8012828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E9A75F-54EA-4DBD-A745-FC84BD90A3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E81EBA-3847-4836-9998-E0956009B03D}"/>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0B8DCD6D-E993-4471-A694-7B559EFEDB2E}"/>
              </a:ext>
            </a:extLst>
          </p:cNvPr>
          <p:cNvSpPr>
            <a:spLocks noGrp="1"/>
          </p:cNvSpPr>
          <p:nvPr>
            <p:ph type="ftr" sz="quarter" idx="11"/>
          </p:nvPr>
        </p:nvSpPr>
        <p:spPr/>
        <p:txBody>
          <a:bodyPr/>
          <a:lstStyle/>
          <a:p>
            <a:pPr>
              <a:defRPr/>
            </a:pPr>
            <a:r>
              <a:rPr lang="en-US" altLang="en-US"/>
              <a:t>Copyright © 2019 ThinkGiving - All Rights Reserved.</a:t>
            </a:r>
          </a:p>
        </p:txBody>
      </p:sp>
      <p:sp>
        <p:nvSpPr>
          <p:cNvPr id="7" name="Slide Number Placeholder 6">
            <a:extLst>
              <a:ext uri="{FF2B5EF4-FFF2-40B4-BE49-F238E27FC236}">
                <a16:creationId xmlns:a16="http://schemas.microsoft.com/office/drawing/2014/main" id="{4BD531CD-8DC2-4D6B-9B5E-2FB001C4025F}"/>
              </a:ext>
            </a:extLst>
          </p:cNvPr>
          <p:cNvSpPr>
            <a:spLocks noGrp="1"/>
          </p:cNvSpPr>
          <p:nvPr>
            <p:ph type="sldNum" sz="quarter" idx="12"/>
          </p:nvPr>
        </p:nvSpPr>
        <p:spPr/>
        <p:txBody>
          <a:bodyPr/>
          <a:lstStyle/>
          <a:p>
            <a:pPr>
              <a:defRPr/>
            </a:pPr>
            <a:fld id="{B18E9E80-88B6-476F-AC5C-255014258223}" type="slidenum">
              <a:rPr lang="en-US" altLang="en-US" smtClean="0"/>
              <a:pPr>
                <a:defRPr/>
              </a:pPr>
              <a:t>‹#›</a:t>
            </a:fld>
            <a:endParaRPr lang="en-US" altLang="en-US"/>
          </a:p>
        </p:txBody>
      </p:sp>
    </p:spTree>
    <p:extLst>
      <p:ext uri="{BB962C8B-B14F-4D97-AF65-F5344CB8AC3E}">
        <p14:creationId xmlns:p14="http://schemas.microsoft.com/office/powerpoint/2010/main" val="1470654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22365855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4883733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7470046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66B56-F6CF-4126-A898-AF4791992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E8561-089E-4D60-8469-70E706657E4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957AF42F-026D-419A-8766-9E1944272913}"/>
              </a:ext>
            </a:extLst>
          </p:cNvPr>
          <p:cNvSpPr>
            <a:spLocks noGrp="1"/>
          </p:cNvSpPr>
          <p:nvPr>
            <p:ph type="ftr" sz="quarter" idx="11"/>
          </p:nvPr>
        </p:nvSpPr>
        <p:spPr/>
        <p:txBody>
          <a:body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E88868D7-601B-4456-9CFC-F7D9FE323CBD}"/>
              </a:ext>
            </a:extLst>
          </p:cNvPr>
          <p:cNvSpPr>
            <a:spLocks noGrp="1"/>
          </p:cNvSpPr>
          <p:nvPr>
            <p:ph type="sldNum" sz="quarter" idx="12"/>
          </p:nvPr>
        </p:nvSpPr>
        <p:spPr/>
        <p:txBody>
          <a:bodyPr/>
          <a:lstStyle/>
          <a:p>
            <a:pPr>
              <a:defRPr/>
            </a:pPr>
            <a:fld id="{81F06E08-D353-4669-989D-9A6D77A86350}" type="slidenum">
              <a:rPr lang="en-US" altLang="en-US" smtClean="0"/>
              <a:pPr>
                <a:defRPr/>
              </a:pPr>
              <a:t>‹#›</a:t>
            </a:fld>
            <a:endParaRPr lang="en-US" altLang="en-US"/>
          </a:p>
        </p:txBody>
      </p:sp>
    </p:spTree>
    <p:extLst>
      <p:ext uri="{BB962C8B-B14F-4D97-AF65-F5344CB8AC3E}">
        <p14:creationId xmlns:p14="http://schemas.microsoft.com/office/powerpoint/2010/main" val="103884435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1.jpe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38D36-E4BF-425F-9C6B-4325E116C05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1D40C0-8827-4B29-AD1B-B17A7DFD28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B4FFB-0A26-4622-BA68-63956F8F4C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1EDDB15-C858-43D9-8434-B3C65F06F0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en-US"/>
              <a:t>Copyright © 2019 ThinkGiving - All Rights Reserved.</a:t>
            </a:r>
          </a:p>
        </p:txBody>
      </p:sp>
      <p:sp>
        <p:nvSpPr>
          <p:cNvPr id="6" name="Slide Number Placeholder 5">
            <a:extLst>
              <a:ext uri="{FF2B5EF4-FFF2-40B4-BE49-F238E27FC236}">
                <a16:creationId xmlns:a16="http://schemas.microsoft.com/office/drawing/2014/main" id="{D4F87849-7D29-49D9-92D1-6DAD9ABC0BA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4BF5D59-55A8-46FD-9536-A06BABB42BC3}"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65C838F2-042C-4B20-9C84-460F950AA08D}"/>
              </a:ext>
            </a:extLst>
          </p:cNvPr>
          <p:cNvSpPr/>
          <p:nvPr userDrawn="1"/>
        </p:nvSpPr>
        <p:spPr>
          <a:xfrm>
            <a:off x="-1" y="0"/>
            <a:ext cx="533400" cy="2071688"/>
          </a:xfrm>
          <a:prstGeom prst="rect">
            <a:avLst/>
          </a:prstGeom>
          <a:solidFill>
            <a:srgbClr val="22A6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7368E8B9-FE43-434A-AD90-2563A67412AF}"/>
              </a:ext>
            </a:extLst>
          </p:cNvPr>
          <p:cNvSpPr/>
          <p:nvPr userDrawn="1"/>
        </p:nvSpPr>
        <p:spPr>
          <a:xfrm>
            <a:off x="-1" y="2072080"/>
            <a:ext cx="536371" cy="4785920"/>
          </a:xfrm>
          <a:prstGeom prst="rect">
            <a:avLst/>
          </a:prstGeom>
          <a:solidFill>
            <a:srgbClr val="349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A picture containing clipart&#10;&#10;Description generated with very high confidence">
            <a:extLst>
              <a:ext uri="{FF2B5EF4-FFF2-40B4-BE49-F238E27FC236}">
                <a16:creationId xmlns:a16="http://schemas.microsoft.com/office/drawing/2014/main" id="{AE77CF5B-ACF2-4003-9192-660F0984E96D}"/>
              </a:ext>
            </a:extLst>
          </p:cNvPr>
          <p:cNvPicPr>
            <a:picLocks noChangeAspect="1" noChangeArrowheads="1"/>
          </p:cNvPicPr>
          <p:nvPr userDrawn="1"/>
        </p:nvPicPr>
        <p:blipFill>
          <a:blip r:embed="rId95">
            <a:extLst>
              <a:ext uri="{28A0092B-C50C-407E-A947-70E740481C1C}">
                <a14:useLocalDpi xmlns:a14="http://schemas.microsoft.com/office/drawing/2010/main" val="0"/>
              </a:ext>
            </a:extLst>
          </a:blip>
          <a:srcRect/>
          <a:stretch>
            <a:fillRect/>
          </a:stretch>
        </p:blipFill>
        <p:spPr bwMode="auto">
          <a:xfrm>
            <a:off x="7072587" y="6264585"/>
            <a:ext cx="20190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29958"/>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 id="2147484567" r:id="rId13"/>
    <p:sldLayoutId id="2147484472" r:id="rId14"/>
    <p:sldLayoutId id="2147484473" r:id="rId15"/>
    <p:sldLayoutId id="2147484475" r:id="rId16"/>
    <p:sldLayoutId id="2147484476" r:id="rId17"/>
    <p:sldLayoutId id="2147484477" r:id="rId18"/>
    <p:sldLayoutId id="2147484478" r:id="rId19"/>
    <p:sldLayoutId id="2147484479" r:id="rId20"/>
    <p:sldLayoutId id="2147484480" r:id="rId21"/>
    <p:sldLayoutId id="2147484481" r:id="rId22"/>
    <p:sldLayoutId id="2147484482" r:id="rId23"/>
    <p:sldLayoutId id="2147484483" r:id="rId24"/>
    <p:sldLayoutId id="2147484484" r:id="rId25"/>
    <p:sldLayoutId id="2147484485" r:id="rId26"/>
    <p:sldLayoutId id="2147484486" r:id="rId27"/>
    <p:sldLayoutId id="2147484487" r:id="rId28"/>
    <p:sldLayoutId id="2147484488" r:id="rId29"/>
    <p:sldLayoutId id="2147484489" r:id="rId30"/>
    <p:sldLayoutId id="2147484490" r:id="rId31"/>
    <p:sldLayoutId id="2147484491" r:id="rId32"/>
    <p:sldLayoutId id="2147484492" r:id="rId33"/>
    <p:sldLayoutId id="2147484493" r:id="rId34"/>
    <p:sldLayoutId id="2147484494" r:id="rId35"/>
    <p:sldLayoutId id="2147484495" r:id="rId36"/>
    <p:sldLayoutId id="2147484496" r:id="rId37"/>
    <p:sldLayoutId id="2147484497" r:id="rId38"/>
    <p:sldLayoutId id="2147484498" r:id="rId39"/>
    <p:sldLayoutId id="2147484499" r:id="rId40"/>
    <p:sldLayoutId id="2147484500" r:id="rId41"/>
    <p:sldLayoutId id="2147484501" r:id="rId42"/>
    <p:sldLayoutId id="2147484502" r:id="rId43"/>
    <p:sldLayoutId id="2147484503" r:id="rId44"/>
    <p:sldLayoutId id="2147484504" r:id="rId45"/>
    <p:sldLayoutId id="2147484505" r:id="rId46"/>
    <p:sldLayoutId id="2147484506" r:id="rId47"/>
    <p:sldLayoutId id="2147484507" r:id="rId48"/>
    <p:sldLayoutId id="2147484508" r:id="rId49"/>
    <p:sldLayoutId id="2147484509" r:id="rId50"/>
    <p:sldLayoutId id="2147484510" r:id="rId51"/>
    <p:sldLayoutId id="2147484511" r:id="rId52"/>
    <p:sldLayoutId id="2147484512" r:id="rId53"/>
    <p:sldLayoutId id="2147484513" r:id="rId54"/>
    <p:sldLayoutId id="2147484514" r:id="rId55"/>
    <p:sldLayoutId id="2147484515" r:id="rId56"/>
    <p:sldLayoutId id="2147484516" r:id="rId57"/>
    <p:sldLayoutId id="2147484517" r:id="rId58"/>
    <p:sldLayoutId id="2147484518" r:id="rId59"/>
    <p:sldLayoutId id="2147484519" r:id="rId60"/>
    <p:sldLayoutId id="2147484520" r:id="rId61"/>
    <p:sldLayoutId id="2147484521" r:id="rId62"/>
    <p:sldLayoutId id="2147484522" r:id="rId63"/>
    <p:sldLayoutId id="2147484523" r:id="rId64"/>
    <p:sldLayoutId id="2147484524" r:id="rId65"/>
    <p:sldLayoutId id="2147484525" r:id="rId66"/>
    <p:sldLayoutId id="2147484526" r:id="rId67"/>
    <p:sldLayoutId id="2147484527" r:id="rId68"/>
    <p:sldLayoutId id="2147484528" r:id="rId69"/>
    <p:sldLayoutId id="2147484529" r:id="rId70"/>
    <p:sldLayoutId id="2147484530" r:id="rId71"/>
    <p:sldLayoutId id="2147484531" r:id="rId72"/>
    <p:sldLayoutId id="2147484532" r:id="rId73"/>
    <p:sldLayoutId id="2147484533" r:id="rId74"/>
    <p:sldLayoutId id="2147484534" r:id="rId75"/>
    <p:sldLayoutId id="2147484535" r:id="rId76"/>
    <p:sldLayoutId id="2147484536" r:id="rId77"/>
    <p:sldLayoutId id="2147484537" r:id="rId78"/>
    <p:sldLayoutId id="2147484538" r:id="rId79"/>
    <p:sldLayoutId id="2147484539" r:id="rId80"/>
    <p:sldLayoutId id="2147484540" r:id="rId81"/>
    <p:sldLayoutId id="2147484541" r:id="rId82"/>
    <p:sldLayoutId id="2147484542" r:id="rId83"/>
    <p:sldLayoutId id="2147484543" r:id="rId84"/>
    <p:sldLayoutId id="2147484544" r:id="rId85"/>
    <p:sldLayoutId id="2147484545" r:id="rId86"/>
    <p:sldLayoutId id="2147484546" r:id="rId87"/>
    <p:sldLayoutId id="2147484547" r:id="rId88"/>
    <p:sldLayoutId id="2147484548" r:id="rId89"/>
    <p:sldLayoutId id="2147484549" r:id="rId90"/>
    <p:sldLayoutId id="2147484550" r:id="rId91"/>
    <p:sldLayoutId id="2147484551" r:id="rId92"/>
    <p:sldLayoutId id="2147484552" r:id="rId9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justintarte.com/2011/12/top-10-questions-to-ask-yourself-in.html#IDComment1046304848"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napa-net.org/news-info/daily-news/retirement-assets-top-29-trillion-while-plan-fees-continue-downward-tre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pmagazine.com.au/which-activities-have-the-best-roi-342517/" TargetMode="External"/><Relationship Id="rId2" Type="http://schemas.openxmlformats.org/officeDocument/2006/relationships/hyperlink" Target="https://theplannedgivingblog.files.wordpress.com/2012/04/treasury-bequest-analysis.pdf"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www.justintarte.com/2011/12/top-10-questions-to-ask-yourself-in.html#IDComment1046304848"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8" Type="http://schemas.openxmlformats.org/officeDocument/2006/relationships/hyperlink" Target="https://commons.wikimedia.org/wiki/File:Facebook_icon.jpg" TargetMode="External"/><Relationship Id="rId3" Type="http://schemas.openxmlformats.org/officeDocument/2006/relationships/hyperlink" Target="http://www.justintarte.com/2011/12/top-10-questions-to-ask-yourself-in.html#IDComment1046304848" TargetMode="External"/><Relationship Id="rId7" Type="http://schemas.openxmlformats.org/officeDocument/2006/relationships/image" Target="../media/image25.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hyperlink" Target="https://commons.wikimedia.org/wiki/File:Linkedin.svg" TargetMode="External"/><Relationship Id="rId5" Type="http://schemas.openxmlformats.org/officeDocument/2006/relationships/image" Target="../media/image24.png"/><Relationship Id="rId10" Type="http://schemas.openxmlformats.org/officeDocument/2006/relationships/hyperlink" Target="http://thestoryreadingapeblog.com/2015/09/23/how-to-start-your-own-author-newsletter" TargetMode="External"/><Relationship Id="rId4" Type="http://schemas.openxmlformats.org/officeDocument/2006/relationships/hyperlink" Target="mailto:Cathy@ThinkGiving.com" TargetMode="External"/><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05038"/>
            <a:ext cx="8305800" cy="1325562"/>
          </a:xfrm>
        </p:spPr>
        <p:txBody>
          <a:bodyPr>
            <a:noAutofit/>
          </a:bodyPr>
          <a:lstStyle/>
          <a:p>
            <a:pPr algn="ctr"/>
            <a:r>
              <a:rPr lang="en-US" b="1" dirty="0"/>
              <a:t>Planned Giving Basics - Bequests, Beneficiary Designations, &amp; Qualified Charitable Distributions</a:t>
            </a:r>
            <a:endParaRPr lang="en-US" dirty="0"/>
          </a:p>
        </p:txBody>
      </p:sp>
      <p:sp>
        <p:nvSpPr>
          <p:cNvPr id="4" name="Rectangle 5">
            <a:extLst>
              <a:ext uri="{FF2B5EF4-FFF2-40B4-BE49-F238E27FC236}">
                <a16:creationId xmlns:a16="http://schemas.microsoft.com/office/drawing/2014/main" id="{FE1A7050-FBB0-4143-9FE3-5E5D9C289AE7}"/>
              </a:ext>
            </a:extLst>
          </p:cNvPr>
          <p:cNvSpPr txBox="1">
            <a:spLocks noChangeArrowheads="1"/>
          </p:cNvSpPr>
          <p:nvPr/>
        </p:nvSpPr>
        <p:spPr bwMode="gray">
          <a:xfrm>
            <a:off x="-1" y="4193356"/>
            <a:ext cx="9144000" cy="1774100"/>
          </a:xfrm>
          <a:prstGeom prst="rect">
            <a:avLst/>
          </a:prstGeom>
          <a:noFill/>
          <a:ln w="9525">
            <a:noFill/>
            <a:miter lim="800000"/>
            <a:headEnd/>
            <a:tailEnd/>
          </a:ln>
        </p:spPr>
        <p:txBody>
          <a:bodyPr lIns="0" rIns="0" anchor="ctr"/>
          <a:lstStyle/>
          <a:p>
            <a:pPr algn="ctr">
              <a:lnSpc>
                <a:spcPct val="90000"/>
              </a:lnSpc>
            </a:pPr>
            <a:endParaRPr lang="en-US" sz="3200" b="1" dirty="0">
              <a:solidFill>
                <a:schemeClr val="accent3"/>
              </a:solidFill>
              <a:cs typeface="Times New Roman" pitchFamily="18" charset="0"/>
            </a:endParaRPr>
          </a:p>
          <a:p>
            <a:pPr algn="ctr">
              <a:lnSpc>
                <a:spcPct val="90000"/>
              </a:lnSpc>
            </a:pPr>
            <a:r>
              <a:rPr lang="en-US" sz="3200" dirty="0">
                <a:solidFill>
                  <a:schemeClr val="accent3"/>
                </a:solidFill>
                <a:cs typeface="Times New Roman" pitchFamily="18" charset="0"/>
              </a:rPr>
              <a:t>Cathy R. Sheffield, </a:t>
            </a:r>
            <a:r>
              <a:rPr lang="en-US" sz="2400" dirty="0">
                <a:solidFill>
                  <a:schemeClr val="accent3"/>
                </a:solidFill>
              </a:rPr>
              <a:t>CAP®, CFRE, CSPG, FCEP</a:t>
            </a:r>
            <a:endParaRPr lang="en-US" sz="2400" dirty="0">
              <a:solidFill>
                <a:schemeClr val="accent3"/>
              </a:solidFill>
              <a:cs typeface="Times New Roman" pitchFamily="18" charset="0"/>
            </a:endParaRPr>
          </a:p>
          <a:p>
            <a:pPr algn="ctr">
              <a:lnSpc>
                <a:spcPct val="90000"/>
              </a:lnSpc>
            </a:pPr>
            <a:r>
              <a:rPr lang="en-US" sz="1600" dirty="0">
                <a:cs typeface="Times New Roman" pitchFamily="18" charset="0"/>
              </a:rPr>
              <a:t>President, ThinkGiving</a:t>
            </a:r>
          </a:p>
          <a:p>
            <a:pPr algn="ctr">
              <a:lnSpc>
                <a:spcPct val="90000"/>
              </a:lnSpc>
            </a:pPr>
            <a:r>
              <a:rPr lang="en-US" sz="1600" dirty="0">
                <a:cs typeface="Times New Roman" pitchFamily="18" charset="0"/>
              </a:rPr>
              <a:t>Cathy@ThinkGiving.com</a:t>
            </a:r>
          </a:p>
          <a:p>
            <a:pPr algn="ctr">
              <a:lnSpc>
                <a:spcPct val="90000"/>
              </a:lnSpc>
            </a:pPr>
            <a:r>
              <a:rPr lang="en-US" sz="1600" dirty="0">
                <a:cs typeface="Times New Roman" pitchFamily="18" charset="0"/>
              </a:rPr>
              <a:t>www.thinkGiving.com</a:t>
            </a:r>
          </a:p>
          <a:p>
            <a:pPr algn="ctr">
              <a:lnSpc>
                <a:spcPct val="90000"/>
              </a:lnSpc>
            </a:pPr>
            <a:r>
              <a:rPr lang="en-US" sz="1600" dirty="0"/>
              <a:t>Strategic Philanthropy for Nonprofits and Individuals </a:t>
            </a:r>
            <a:endParaRPr lang="en-US" sz="1600" dirty="0">
              <a:cs typeface="Times New Roman" pitchFamily="18" charset="0"/>
            </a:endParaRPr>
          </a:p>
        </p:txBody>
      </p:sp>
      <p:sp>
        <p:nvSpPr>
          <p:cNvPr id="3" name="Footer Placeholder 2">
            <a:extLst>
              <a:ext uri="{FF2B5EF4-FFF2-40B4-BE49-F238E27FC236}">
                <a16:creationId xmlns:a16="http://schemas.microsoft.com/office/drawing/2014/main" id="{3D13BF04-02DD-49E7-817D-DA3515CE778A}"/>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27635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text on a white background&#10;&#10;Description automatically generated">
            <a:extLst>
              <a:ext uri="{FF2B5EF4-FFF2-40B4-BE49-F238E27FC236}">
                <a16:creationId xmlns:a16="http://schemas.microsoft.com/office/drawing/2014/main" id="{394D6DA0-A6DC-4494-A9BA-459B858432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725167"/>
            <a:ext cx="3962400" cy="3407665"/>
          </a:xfrm>
        </p:spPr>
      </p:pic>
      <p:sp>
        <p:nvSpPr>
          <p:cNvPr id="5" name="Footer Placeholder 4">
            <a:extLst>
              <a:ext uri="{FF2B5EF4-FFF2-40B4-BE49-F238E27FC236}">
                <a16:creationId xmlns:a16="http://schemas.microsoft.com/office/drawing/2014/main" id="{FC7E6CAF-72AB-4FE7-BB2F-A4B08BA3E3B9}"/>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96919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BE0AB-9C03-402A-9741-36A7B169D366}"/>
              </a:ext>
            </a:extLst>
          </p:cNvPr>
          <p:cNvSpPr>
            <a:spLocks noGrp="1"/>
          </p:cNvSpPr>
          <p:nvPr>
            <p:ph type="title"/>
          </p:nvPr>
        </p:nvSpPr>
        <p:spPr>
          <a:xfrm>
            <a:off x="623888" y="1709739"/>
            <a:ext cx="7886700" cy="1500187"/>
          </a:xfrm>
        </p:spPr>
        <p:txBody>
          <a:bodyPr/>
          <a:lstStyle/>
          <a:p>
            <a:pPr algn="ctr"/>
            <a:r>
              <a:rPr lang="en-US" dirty="0"/>
              <a:t>Bequests</a:t>
            </a:r>
          </a:p>
        </p:txBody>
      </p:sp>
      <p:sp>
        <p:nvSpPr>
          <p:cNvPr id="4" name="Text Placeholder 3">
            <a:extLst>
              <a:ext uri="{FF2B5EF4-FFF2-40B4-BE49-F238E27FC236}">
                <a16:creationId xmlns:a16="http://schemas.microsoft.com/office/drawing/2014/main" id="{AC771219-152E-42EF-A50D-2F192182AC7D}"/>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5E35731D-4EBE-45CD-BBDB-DEFC182A0A86}"/>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57991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3" name="Rectangle 3">
            <a:extLst>
              <a:ext uri="{FF2B5EF4-FFF2-40B4-BE49-F238E27FC236}">
                <a16:creationId xmlns:a16="http://schemas.microsoft.com/office/drawing/2014/main" id="{2E6F9939-D9D2-41CE-A093-10F9C2A975F8}"/>
              </a:ext>
            </a:extLst>
          </p:cNvPr>
          <p:cNvSpPr>
            <a:spLocks noGrp="1" noChangeArrowheads="1"/>
          </p:cNvSpPr>
          <p:nvPr>
            <p:ph idx="1"/>
          </p:nvPr>
        </p:nvSpPr>
        <p:spPr>
          <a:xfrm>
            <a:off x="838200" y="1981200"/>
            <a:ext cx="7886700" cy="3944938"/>
          </a:xfrm>
        </p:spPr>
        <p:txBody>
          <a:bodyPr>
            <a:normAutofit/>
          </a:bodyPr>
          <a:lstStyle/>
          <a:p>
            <a:pPr eaLnBrk="1" hangingPunct="1"/>
            <a:r>
              <a:rPr lang="en-US" altLang="en-US" sz="3000" dirty="0"/>
              <a:t>A gift that is made at death</a:t>
            </a:r>
          </a:p>
          <a:p>
            <a:pPr eaLnBrk="1" hangingPunct="1"/>
            <a:r>
              <a:rPr lang="en-US" altLang="en-US" sz="3000" dirty="0"/>
              <a:t>Simplest means of obtaining an estate tax charitable deduction</a:t>
            </a:r>
          </a:p>
          <a:p>
            <a:pPr eaLnBrk="1" hangingPunct="1"/>
            <a:r>
              <a:rPr lang="en-US" altLang="en-US" sz="3000" dirty="0"/>
              <a:t>A deduction is allowed for the fair market value (FMV) of the property at the date of death</a:t>
            </a:r>
          </a:p>
          <a:p>
            <a:pPr eaLnBrk="1" hangingPunct="1"/>
            <a:r>
              <a:rPr lang="en-US" altLang="en-US" sz="3000" dirty="0"/>
              <a:t>No limitations on deduction amount</a:t>
            </a:r>
          </a:p>
          <a:p>
            <a:pPr eaLnBrk="1" hangingPunct="1"/>
            <a:r>
              <a:rPr lang="en-US" altLang="en-US" sz="3000" dirty="0"/>
              <a:t>85% - 90% of all planned gifts are bequests</a:t>
            </a:r>
          </a:p>
        </p:txBody>
      </p:sp>
      <p:sp>
        <p:nvSpPr>
          <p:cNvPr id="230402" name="Rectangle 2">
            <a:extLst>
              <a:ext uri="{FF2B5EF4-FFF2-40B4-BE49-F238E27FC236}">
                <a16:creationId xmlns:a16="http://schemas.microsoft.com/office/drawing/2014/main" id="{BCE80E00-5497-456B-A5FC-B682FA544F1A}"/>
              </a:ext>
            </a:extLst>
          </p:cNvPr>
          <p:cNvSpPr>
            <a:spLocks noGrp="1" noChangeArrowheads="1"/>
          </p:cNvSpPr>
          <p:nvPr>
            <p:ph type="title" idx="4294967295"/>
          </p:nvPr>
        </p:nvSpPr>
        <p:spPr>
          <a:xfrm>
            <a:off x="914400" y="365125"/>
            <a:ext cx="8229600" cy="1235075"/>
          </a:xfrm>
        </p:spPr>
        <p:txBody>
          <a:bodyPr>
            <a:normAutofit/>
          </a:bodyPr>
          <a:lstStyle/>
          <a:p>
            <a:pPr eaLnBrk="1" hangingPunct="1"/>
            <a:r>
              <a:rPr lang="en-US" altLang="en-US" sz="4400" dirty="0">
                <a:solidFill>
                  <a:schemeClr val="accent3"/>
                </a:solidFill>
              </a:rPr>
              <a:t>What is a bequest?</a:t>
            </a:r>
          </a:p>
        </p:txBody>
      </p:sp>
      <p:sp>
        <p:nvSpPr>
          <p:cNvPr id="2" name="Footer Placeholder 1">
            <a:extLst>
              <a:ext uri="{FF2B5EF4-FFF2-40B4-BE49-F238E27FC236}">
                <a16:creationId xmlns:a16="http://schemas.microsoft.com/office/drawing/2014/main" id="{B5495AF3-D052-4C9F-A91D-BD5C7BEB79D7}"/>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p:cTn id="7" dur="500" fill="hold"/>
                                        <p:tgtEl>
                                          <p:spTgt spid="230402"/>
                                        </p:tgtEl>
                                        <p:attrNameLst>
                                          <p:attrName>ppt_w</p:attrName>
                                        </p:attrNameLst>
                                      </p:cBhvr>
                                      <p:tavLst>
                                        <p:tav tm="0">
                                          <p:val>
                                            <p:fltVal val="0"/>
                                          </p:val>
                                        </p:tav>
                                        <p:tav tm="100000">
                                          <p:val>
                                            <p:strVal val="#ppt_w"/>
                                          </p:val>
                                        </p:tav>
                                      </p:tavLst>
                                    </p:anim>
                                    <p:anim calcmode="lin" valueType="num">
                                      <p:cBhvr>
                                        <p:cTn id="8" dur="500" fill="hold"/>
                                        <p:tgtEl>
                                          <p:spTgt spid="23040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0403"/>
                                        </p:tgtEl>
                                        <p:attrNameLst>
                                          <p:attrName>style.visibility</p:attrName>
                                        </p:attrNameLst>
                                      </p:cBhvr>
                                      <p:to>
                                        <p:strVal val="visible"/>
                                      </p:to>
                                    </p:set>
                                    <p:anim calcmode="lin" valueType="num">
                                      <p:cBhvr additive="base">
                                        <p:cTn id="12" dur="500" fill="hold"/>
                                        <p:tgtEl>
                                          <p:spTgt spid="230403"/>
                                        </p:tgtEl>
                                        <p:attrNameLst>
                                          <p:attrName>ppt_x</p:attrName>
                                        </p:attrNameLst>
                                      </p:cBhvr>
                                      <p:tavLst>
                                        <p:tav tm="0">
                                          <p:val>
                                            <p:strVal val="0-#ppt_w/2"/>
                                          </p:val>
                                        </p:tav>
                                        <p:tav tm="100000">
                                          <p:val>
                                            <p:strVal val="#ppt_x"/>
                                          </p:val>
                                        </p:tav>
                                      </p:tavLst>
                                    </p:anim>
                                    <p:anim calcmode="lin" valueType="num">
                                      <p:cBhvr additive="base">
                                        <p:cTn id="13" dur="500" fill="hold"/>
                                        <p:tgtEl>
                                          <p:spTgt spid="230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16E4C-D51B-4219-B4C9-62D05F30E70C}"/>
              </a:ext>
            </a:extLst>
          </p:cNvPr>
          <p:cNvSpPr>
            <a:spLocks noGrp="1"/>
          </p:cNvSpPr>
          <p:nvPr>
            <p:ph idx="1"/>
          </p:nvPr>
        </p:nvSpPr>
        <p:spPr/>
        <p:txBody>
          <a:bodyPr>
            <a:normAutofit/>
          </a:bodyPr>
          <a:lstStyle/>
          <a:p>
            <a:r>
              <a:rPr lang="en-US" altLang="en-US" dirty="0"/>
              <a:t>85% of Americans donate to charities during their lifetime</a:t>
            </a:r>
          </a:p>
          <a:p>
            <a:r>
              <a:rPr lang="en-US" altLang="en-US" dirty="0"/>
              <a:t>5.7% of Americans leave a charitable gift in their estate plans</a:t>
            </a:r>
          </a:p>
          <a:p>
            <a:r>
              <a:rPr lang="en-US" altLang="en-US" dirty="0"/>
              <a:t>All charitable organizations, regardless of size, can have a bequest program</a:t>
            </a:r>
          </a:p>
          <a:p>
            <a:r>
              <a:rPr lang="en-US" altLang="en-US" dirty="0"/>
              <a:t>Organizations with the most successful bequest programs take a proactive approach by marketing and soliciting bequest gifts</a:t>
            </a:r>
          </a:p>
          <a:p>
            <a:r>
              <a:rPr lang="en-US" altLang="en-US" dirty="0"/>
              <a:t>Realized bequests may account for 85%-90% or more of all planned gifts</a:t>
            </a:r>
          </a:p>
          <a:p>
            <a:endParaRPr lang="en-US" altLang="en-US" dirty="0"/>
          </a:p>
        </p:txBody>
      </p:sp>
      <p:sp>
        <p:nvSpPr>
          <p:cNvPr id="6" name="Rectangle 2">
            <a:extLst>
              <a:ext uri="{FF2B5EF4-FFF2-40B4-BE49-F238E27FC236}">
                <a16:creationId xmlns:a16="http://schemas.microsoft.com/office/drawing/2014/main" id="{DF29827D-7738-4B45-987C-7E3A24643E8C}"/>
              </a:ext>
            </a:extLst>
          </p:cNvPr>
          <p:cNvSpPr txBox="1">
            <a:spLocks noChangeArrowheads="1"/>
          </p:cNvSpPr>
          <p:nvPr/>
        </p:nvSpPr>
        <p:spPr>
          <a:xfrm>
            <a:off x="628650" y="365125"/>
            <a:ext cx="8515350" cy="12350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dirty="0">
                <a:solidFill>
                  <a:schemeClr val="accent3"/>
                </a:solidFill>
              </a:rPr>
              <a:t>Bequests</a:t>
            </a:r>
          </a:p>
        </p:txBody>
      </p:sp>
      <p:sp>
        <p:nvSpPr>
          <p:cNvPr id="7" name="Footer Placeholder 6">
            <a:extLst>
              <a:ext uri="{FF2B5EF4-FFF2-40B4-BE49-F238E27FC236}">
                <a16:creationId xmlns:a16="http://schemas.microsoft.com/office/drawing/2014/main" id="{49EA591A-C513-4BF3-8FF1-25E0EBB192A4}"/>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22732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7" name="Rectangle 3">
            <a:extLst>
              <a:ext uri="{FF2B5EF4-FFF2-40B4-BE49-F238E27FC236}">
                <a16:creationId xmlns:a16="http://schemas.microsoft.com/office/drawing/2014/main" id="{287CC97D-7969-423A-A19F-CD85F6D906B5}"/>
              </a:ext>
            </a:extLst>
          </p:cNvPr>
          <p:cNvSpPr>
            <a:spLocks noGrp="1" noChangeArrowheads="1"/>
          </p:cNvSpPr>
          <p:nvPr>
            <p:ph idx="1"/>
          </p:nvPr>
        </p:nvSpPr>
        <p:spPr>
          <a:xfrm>
            <a:off x="838200" y="1828800"/>
            <a:ext cx="7958138" cy="3048000"/>
          </a:xfrm>
        </p:spPr>
        <p:txBody>
          <a:bodyPr>
            <a:normAutofit fontScale="92500" lnSpcReduction="10000"/>
          </a:bodyPr>
          <a:lstStyle/>
          <a:p>
            <a:pPr eaLnBrk="1" hangingPunct="1">
              <a:buFont typeface="Wingdings" panose="05000000000000000000" pitchFamily="2" charset="2"/>
              <a:buNone/>
            </a:pPr>
            <a:r>
              <a:rPr lang="en-US" altLang="en-US" sz="2600" dirty="0"/>
              <a:t>According to a National Association of Charitable Gift Planners Survey of Donors, the average age of people who said they had provided for a bequest was 49…</a:t>
            </a:r>
          </a:p>
          <a:p>
            <a:pPr eaLnBrk="1" hangingPunct="1">
              <a:buFont typeface="Wingdings" panose="05000000000000000000" pitchFamily="2" charset="2"/>
              <a:buNone/>
            </a:pPr>
            <a:endParaRPr lang="en-US" altLang="en-US" sz="2600" dirty="0"/>
          </a:p>
          <a:p>
            <a:pPr eaLnBrk="1" hangingPunct="1">
              <a:buFont typeface="Wingdings" panose="05000000000000000000" pitchFamily="2" charset="2"/>
              <a:buNone/>
            </a:pPr>
            <a:r>
              <a:rPr lang="en-US" altLang="en-US" sz="2600" dirty="0"/>
              <a:t>Think for a moment what that person is saying…</a:t>
            </a:r>
          </a:p>
          <a:p>
            <a:r>
              <a:rPr lang="en-US" altLang="en-US" sz="2600" dirty="0"/>
              <a:t> No income tax benefits</a:t>
            </a:r>
          </a:p>
          <a:p>
            <a:r>
              <a:rPr lang="en-US" altLang="en-US" sz="2600" dirty="0"/>
              <a:t> Rarely are thinking of public recognition</a:t>
            </a:r>
          </a:p>
          <a:p>
            <a:r>
              <a:rPr lang="en-US" altLang="en-US" sz="2600" dirty="0"/>
              <a:t> Only a small percentage ever notify the charitable recipient</a:t>
            </a:r>
          </a:p>
        </p:txBody>
      </p:sp>
      <p:sp>
        <p:nvSpPr>
          <p:cNvPr id="231426" name="Rectangle 2">
            <a:extLst>
              <a:ext uri="{FF2B5EF4-FFF2-40B4-BE49-F238E27FC236}">
                <a16:creationId xmlns:a16="http://schemas.microsoft.com/office/drawing/2014/main" id="{6BA8E703-D0D0-4C43-8954-C6ABCB683889}"/>
              </a:ext>
            </a:extLst>
          </p:cNvPr>
          <p:cNvSpPr>
            <a:spLocks noGrp="1" noChangeArrowheads="1"/>
          </p:cNvSpPr>
          <p:nvPr>
            <p:ph type="title" idx="4294967295"/>
          </p:nvPr>
        </p:nvSpPr>
        <p:spPr>
          <a:xfrm>
            <a:off x="838200" y="365125"/>
            <a:ext cx="8305800" cy="1463675"/>
          </a:xfrm>
        </p:spPr>
        <p:txBody>
          <a:bodyPr>
            <a:normAutofit/>
          </a:bodyPr>
          <a:lstStyle/>
          <a:p>
            <a:pPr eaLnBrk="1" hangingPunct="1"/>
            <a:r>
              <a:rPr lang="en-US" altLang="en-US" sz="4400" dirty="0">
                <a:solidFill>
                  <a:schemeClr val="accent3"/>
                </a:solidFill>
              </a:rPr>
              <a:t>Consider this…</a:t>
            </a:r>
          </a:p>
        </p:txBody>
      </p:sp>
      <p:sp>
        <p:nvSpPr>
          <p:cNvPr id="231428" name="Text Box 4">
            <a:extLst>
              <a:ext uri="{FF2B5EF4-FFF2-40B4-BE49-F238E27FC236}">
                <a16:creationId xmlns:a16="http://schemas.microsoft.com/office/drawing/2014/main" id="{1EAE1433-E63D-4FC0-B385-5F160A12A770}"/>
              </a:ext>
            </a:extLst>
          </p:cNvPr>
          <p:cNvSpPr txBox="1">
            <a:spLocks noChangeArrowheads="1"/>
          </p:cNvSpPr>
          <p:nvPr/>
        </p:nvSpPr>
        <p:spPr bwMode="auto">
          <a:xfrm>
            <a:off x="1828800" y="5562600"/>
            <a:ext cx="5410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spcBef>
                <a:spcPct val="20000"/>
              </a:spcBef>
              <a:buClr>
                <a:schemeClr val="accent2"/>
              </a:buClr>
              <a:buFont typeface="Wingdings" panose="05000000000000000000" pitchFamily="2" charset="2"/>
              <a:buNone/>
            </a:pPr>
            <a:r>
              <a:rPr lang="en-US" altLang="en-US" sz="3200" b="1" dirty="0">
                <a:solidFill>
                  <a:schemeClr val="accent3"/>
                </a:solidFill>
              </a:rPr>
              <a:t>Why do they take this step???</a:t>
            </a:r>
          </a:p>
          <a:p>
            <a:pPr eaLnBrk="1" hangingPunct="1">
              <a:spcBef>
                <a:spcPct val="50000"/>
              </a:spcBef>
            </a:pPr>
            <a:endParaRPr lang="en-US" altLang="en-US" dirty="0">
              <a:solidFill>
                <a:schemeClr val="tx1"/>
              </a:solidFill>
            </a:endParaRPr>
          </a:p>
        </p:txBody>
      </p:sp>
      <p:sp>
        <p:nvSpPr>
          <p:cNvPr id="2" name="Footer Placeholder 1">
            <a:extLst>
              <a:ext uri="{FF2B5EF4-FFF2-40B4-BE49-F238E27FC236}">
                <a16:creationId xmlns:a16="http://schemas.microsoft.com/office/drawing/2014/main" id="{63F10DC3-0CF7-4E90-80B3-6E2742C06E5C}"/>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fill="hold"/>
                                        <p:tgtEl>
                                          <p:spTgt spid="231426"/>
                                        </p:tgtEl>
                                        <p:attrNameLst>
                                          <p:attrName>ppt_w</p:attrName>
                                        </p:attrNameLst>
                                      </p:cBhvr>
                                      <p:tavLst>
                                        <p:tav tm="0">
                                          <p:val>
                                            <p:fltVal val="0"/>
                                          </p:val>
                                        </p:tav>
                                        <p:tav tm="100000">
                                          <p:val>
                                            <p:strVal val="#ppt_w"/>
                                          </p:val>
                                        </p:tav>
                                      </p:tavLst>
                                    </p:anim>
                                    <p:anim calcmode="lin" valueType="num">
                                      <p:cBhvr>
                                        <p:cTn id="8" dur="500" fill="hold"/>
                                        <p:tgtEl>
                                          <p:spTgt spid="2314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1427"/>
                                        </p:tgtEl>
                                        <p:attrNameLst>
                                          <p:attrName>style.visibility</p:attrName>
                                        </p:attrNameLst>
                                      </p:cBhvr>
                                      <p:to>
                                        <p:strVal val="visible"/>
                                      </p:to>
                                    </p:set>
                                    <p:anim calcmode="lin" valueType="num">
                                      <p:cBhvr additive="base">
                                        <p:cTn id="12" dur="500" fill="hold"/>
                                        <p:tgtEl>
                                          <p:spTgt spid="231427"/>
                                        </p:tgtEl>
                                        <p:attrNameLst>
                                          <p:attrName>ppt_x</p:attrName>
                                        </p:attrNameLst>
                                      </p:cBhvr>
                                      <p:tavLst>
                                        <p:tav tm="0">
                                          <p:val>
                                            <p:strVal val="0-#ppt_w/2"/>
                                          </p:val>
                                        </p:tav>
                                        <p:tav tm="100000">
                                          <p:val>
                                            <p:strVal val="#ppt_x"/>
                                          </p:val>
                                        </p:tav>
                                      </p:tavLst>
                                    </p:anim>
                                    <p:anim calcmode="lin" valueType="num">
                                      <p:cBhvr additive="base">
                                        <p:cTn id="13" dur="500" fill="hold"/>
                                        <p:tgtEl>
                                          <p:spTgt spid="23142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5" presetClass="entr" presetSubtype="0" fill="hold" grpId="0" nodeType="afterEffect">
                                  <p:stCondLst>
                                    <p:cond delay="5000"/>
                                  </p:stCondLst>
                                  <p:childTnLst>
                                    <p:set>
                                      <p:cBhvr>
                                        <p:cTn id="16" dur="1" fill="hold">
                                          <p:stCondLst>
                                            <p:cond delay="0"/>
                                          </p:stCondLst>
                                        </p:cTn>
                                        <p:tgtEl>
                                          <p:spTgt spid="231428"/>
                                        </p:tgtEl>
                                        <p:attrNameLst>
                                          <p:attrName>style.visibility</p:attrName>
                                        </p:attrNameLst>
                                      </p:cBhvr>
                                      <p:to>
                                        <p:strVal val="visible"/>
                                      </p:to>
                                    </p:set>
                                    <p:anim calcmode="lin" valueType="num">
                                      <p:cBhvr>
                                        <p:cTn id="17" dur="1000" fill="hold"/>
                                        <p:tgtEl>
                                          <p:spTgt spid="231428"/>
                                        </p:tgtEl>
                                        <p:attrNameLst>
                                          <p:attrName>ppt_w</p:attrName>
                                        </p:attrNameLst>
                                      </p:cBhvr>
                                      <p:tavLst>
                                        <p:tav tm="0">
                                          <p:val>
                                            <p:fltVal val="0"/>
                                          </p:val>
                                        </p:tav>
                                        <p:tav tm="100000">
                                          <p:val>
                                            <p:strVal val="#ppt_w"/>
                                          </p:val>
                                        </p:tav>
                                      </p:tavLst>
                                    </p:anim>
                                    <p:anim calcmode="lin" valueType="num">
                                      <p:cBhvr>
                                        <p:cTn id="18" dur="1000" fill="hold"/>
                                        <p:tgtEl>
                                          <p:spTgt spid="231428"/>
                                        </p:tgtEl>
                                        <p:attrNameLst>
                                          <p:attrName>ppt_h</p:attrName>
                                        </p:attrNameLst>
                                      </p:cBhvr>
                                      <p:tavLst>
                                        <p:tav tm="0">
                                          <p:val>
                                            <p:fltVal val="0"/>
                                          </p:val>
                                        </p:tav>
                                        <p:tav tm="100000">
                                          <p:val>
                                            <p:strVal val="#ppt_h"/>
                                          </p:val>
                                        </p:tav>
                                      </p:tavLst>
                                    </p:anim>
                                    <p:anim calcmode="lin" valueType="num">
                                      <p:cBhvr>
                                        <p:cTn id="19" dur="1000" fill="hold"/>
                                        <p:tgtEl>
                                          <p:spTgt spid="23142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314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utoUpdateAnimBg="0"/>
      <p:bldP spid="231426" grpId="0" autoUpdateAnimBg="0"/>
      <p:bldP spid="23142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74F3D812-16DE-4D1D-9857-6957AD13DB3C}"/>
              </a:ext>
            </a:extLst>
          </p:cNvPr>
          <p:cNvSpPr>
            <a:spLocks noGrp="1" noChangeArrowheads="1"/>
          </p:cNvSpPr>
          <p:nvPr>
            <p:ph idx="1"/>
          </p:nvPr>
        </p:nvSpPr>
        <p:spPr/>
        <p:txBody>
          <a:bodyPr/>
          <a:lstStyle/>
          <a:p>
            <a:pPr algn="ctr" eaLnBrk="1" hangingPunct="1">
              <a:buFont typeface="Wingdings" panose="05000000000000000000" pitchFamily="2" charset="2"/>
              <a:buNone/>
            </a:pPr>
            <a:r>
              <a:rPr lang="en-US" altLang="en-US" sz="3600"/>
              <a:t>Because they are elevating </a:t>
            </a:r>
          </a:p>
          <a:p>
            <a:pPr algn="ctr" eaLnBrk="1" hangingPunct="1">
              <a:buFont typeface="Wingdings" panose="05000000000000000000" pitchFamily="2" charset="2"/>
              <a:buNone/>
            </a:pPr>
            <a:r>
              <a:rPr lang="en-US" altLang="en-US" sz="3600"/>
              <a:t>your charity to the </a:t>
            </a:r>
          </a:p>
          <a:p>
            <a:pPr algn="ctr" eaLnBrk="1" hangingPunct="1">
              <a:buFont typeface="Wingdings" panose="05000000000000000000" pitchFamily="2" charset="2"/>
              <a:buNone/>
            </a:pPr>
            <a:r>
              <a:rPr lang="en-US" altLang="en-US" sz="3600"/>
              <a:t>status of a family member!</a:t>
            </a:r>
          </a:p>
        </p:txBody>
      </p:sp>
      <p:sp>
        <p:nvSpPr>
          <p:cNvPr id="2" name="Footer Placeholder 1">
            <a:extLst>
              <a:ext uri="{FF2B5EF4-FFF2-40B4-BE49-F238E27FC236}">
                <a16:creationId xmlns:a16="http://schemas.microsoft.com/office/drawing/2014/main" id="{7A0E7EDF-98AA-4B3D-A51F-50EA496C0EFE}"/>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2451"/>
                                        </p:tgtEl>
                                        <p:attrNameLst>
                                          <p:attrName>style.visibility</p:attrName>
                                        </p:attrNameLst>
                                      </p:cBhvr>
                                      <p:to>
                                        <p:strVal val="visible"/>
                                      </p:to>
                                    </p:set>
                                    <p:anim calcmode="lin" valueType="num">
                                      <p:cBhvr additive="base">
                                        <p:cTn id="7" dur="500" fill="hold"/>
                                        <p:tgtEl>
                                          <p:spTgt spid="232451"/>
                                        </p:tgtEl>
                                        <p:attrNameLst>
                                          <p:attrName>ppt_x</p:attrName>
                                        </p:attrNameLst>
                                      </p:cBhvr>
                                      <p:tavLst>
                                        <p:tav tm="0">
                                          <p:val>
                                            <p:strVal val="0-#ppt_w/2"/>
                                          </p:val>
                                        </p:tav>
                                        <p:tav tm="100000">
                                          <p:val>
                                            <p:strVal val="#ppt_x"/>
                                          </p:val>
                                        </p:tav>
                                      </p:tavLst>
                                    </p:anim>
                                    <p:anim calcmode="lin" valueType="num">
                                      <p:cBhvr additive="base">
                                        <p:cTn id="8" dur="500" fill="hold"/>
                                        <p:tgtEl>
                                          <p:spTgt spid="232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9" name="Rectangle 3">
            <a:extLst>
              <a:ext uri="{FF2B5EF4-FFF2-40B4-BE49-F238E27FC236}">
                <a16:creationId xmlns:a16="http://schemas.microsoft.com/office/drawing/2014/main" id="{15FF07F6-DE35-49BF-A6AE-8604F15B1B2B}"/>
              </a:ext>
            </a:extLst>
          </p:cNvPr>
          <p:cNvSpPr>
            <a:spLocks noGrp="1" noChangeArrowheads="1"/>
          </p:cNvSpPr>
          <p:nvPr>
            <p:ph idx="1"/>
          </p:nvPr>
        </p:nvSpPr>
        <p:spPr>
          <a:xfrm>
            <a:off x="809625" y="1981200"/>
            <a:ext cx="7958138" cy="3962400"/>
          </a:xfrm>
        </p:spPr>
        <p:txBody>
          <a:bodyPr>
            <a:normAutofit/>
          </a:bodyPr>
          <a:lstStyle/>
          <a:p>
            <a:pPr>
              <a:buNone/>
            </a:pPr>
            <a:r>
              <a:rPr lang="en-US" altLang="en-US" sz="2800" dirty="0"/>
              <a:t>The National Center for Health Statistics (CDC) reported that 2,813,503 Americans died in 2017</a:t>
            </a:r>
          </a:p>
          <a:p>
            <a:pPr eaLnBrk="1" hangingPunct="1">
              <a:lnSpc>
                <a:spcPct val="90000"/>
              </a:lnSpc>
              <a:buFont typeface="Wingdings" panose="05000000000000000000" pitchFamily="2" charset="2"/>
              <a:buNone/>
            </a:pPr>
            <a:r>
              <a:rPr lang="en-US" altLang="en-US" sz="2800" dirty="0"/>
              <a:t>According to a number of surveys…The best estimates are that 8% of Americans plan to include a charity in their estates</a:t>
            </a:r>
          </a:p>
          <a:p>
            <a:pPr eaLnBrk="1" hangingPunct="1">
              <a:lnSpc>
                <a:spcPct val="90000"/>
              </a:lnSpc>
              <a:buFont typeface="Wingdings" panose="05000000000000000000" pitchFamily="2" charset="2"/>
              <a:buNone/>
            </a:pPr>
            <a:r>
              <a:rPr lang="en-US" altLang="en-US" sz="2800" dirty="0"/>
              <a:t>This would indicate that charitable bequests could have been included in some </a:t>
            </a:r>
            <a:r>
              <a:rPr lang="en-US" altLang="en-US" sz="2800" b="1" dirty="0"/>
              <a:t>351,688</a:t>
            </a:r>
            <a:r>
              <a:rPr lang="en-US" altLang="en-US" sz="2800" dirty="0"/>
              <a:t> estates among those who died in 2017</a:t>
            </a:r>
          </a:p>
        </p:txBody>
      </p:sp>
      <p:sp>
        <p:nvSpPr>
          <p:cNvPr id="234498" name="Rectangle 2">
            <a:extLst>
              <a:ext uri="{FF2B5EF4-FFF2-40B4-BE49-F238E27FC236}">
                <a16:creationId xmlns:a16="http://schemas.microsoft.com/office/drawing/2014/main" id="{0833F914-3227-4E66-81D8-94110035241B}"/>
              </a:ext>
            </a:extLst>
          </p:cNvPr>
          <p:cNvSpPr>
            <a:spLocks noGrp="1" noChangeArrowheads="1"/>
          </p:cNvSpPr>
          <p:nvPr>
            <p:ph type="title" idx="4294967295"/>
          </p:nvPr>
        </p:nvSpPr>
        <p:spPr>
          <a:xfrm>
            <a:off x="809625" y="365125"/>
            <a:ext cx="8334375" cy="1463675"/>
          </a:xfrm>
        </p:spPr>
        <p:txBody>
          <a:bodyPr>
            <a:normAutofit/>
          </a:bodyPr>
          <a:lstStyle/>
          <a:p>
            <a:pPr eaLnBrk="1" hangingPunct="1"/>
            <a:r>
              <a:rPr lang="en-US" altLang="en-US" sz="4400" dirty="0">
                <a:solidFill>
                  <a:schemeClr val="accent3"/>
                </a:solidFill>
              </a:rPr>
              <a:t>What the numbers say…</a:t>
            </a:r>
          </a:p>
        </p:txBody>
      </p:sp>
      <p:sp>
        <p:nvSpPr>
          <p:cNvPr id="2" name="Footer Placeholder 1">
            <a:extLst>
              <a:ext uri="{FF2B5EF4-FFF2-40B4-BE49-F238E27FC236}">
                <a16:creationId xmlns:a16="http://schemas.microsoft.com/office/drawing/2014/main" id="{E919E784-D1DF-4ABD-AEE9-32555F3AAC45}"/>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ppt_w</p:attrName>
                                        </p:attrNameLst>
                                      </p:cBhvr>
                                      <p:tavLst>
                                        <p:tav tm="0">
                                          <p:val>
                                            <p:fltVal val="0"/>
                                          </p:val>
                                        </p:tav>
                                        <p:tav tm="100000">
                                          <p:val>
                                            <p:strVal val="#ppt_w"/>
                                          </p:val>
                                        </p:tav>
                                      </p:tavLst>
                                    </p:anim>
                                    <p:anim calcmode="lin" valueType="num">
                                      <p:cBhvr>
                                        <p:cTn id="8" dur="500" fill="hold"/>
                                        <p:tgtEl>
                                          <p:spTgt spid="23449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4499"/>
                                        </p:tgtEl>
                                        <p:attrNameLst>
                                          <p:attrName>style.visibility</p:attrName>
                                        </p:attrNameLst>
                                      </p:cBhvr>
                                      <p:to>
                                        <p:strVal val="visible"/>
                                      </p:to>
                                    </p:set>
                                    <p:anim calcmode="lin" valueType="num">
                                      <p:cBhvr additive="base">
                                        <p:cTn id="12" dur="500" fill="hold"/>
                                        <p:tgtEl>
                                          <p:spTgt spid="234499"/>
                                        </p:tgtEl>
                                        <p:attrNameLst>
                                          <p:attrName>ppt_x</p:attrName>
                                        </p:attrNameLst>
                                      </p:cBhvr>
                                      <p:tavLst>
                                        <p:tav tm="0">
                                          <p:val>
                                            <p:strVal val="0-#ppt_w/2"/>
                                          </p:val>
                                        </p:tav>
                                        <p:tav tm="100000">
                                          <p:val>
                                            <p:strVal val="#ppt_x"/>
                                          </p:val>
                                        </p:tav>
                                      </p:tavLst>
                                    </p:anim>
                                    <p:anim calcmode="lin" valueType="num">
                                      <p:cBhvr additive="base">
                                        <p:cTn id="13" dur="500" fill="hold"/>
                                        <p:tgtEl>
                                          <p:spTgt spid="2344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autoUpdateAnimBg="0"/>
      <p:bldP spid="2344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7" name="Rectangle 3">
            <a:extLst>
              <a:ext uri="{FF2B5EF4-FFF2-40B4-BE49-F238E27FC236}">
                <a16:creationId xmlns:a16="http://schemas.microsoft.com/office/drawing/2014/main" id="{2A3B9572-DB37-46E6-8E63-92C1BB57B644}"/>
              </a:ext>
            </a:extLst>
          </p:cNvPr>
          <p:cNvSpPr>
            <a:spLocks noGrp="1" noChangeArrowheads="1"/>
          </p:cNvSpPr>
          <p:nvPr>
            <p:ph idx="1"/>
          </p:nvPr>
        </p:nvSpPr>
        <p:spPr>
          <a:xfrm>
            <a:off x="838200" y="2057400"/>
            <a:ext cx="7886700" cy="3868738"/>
          </a:xfrm>
        </p:spPr>
        <p:txBody>
          <a:bodyPr>
            <a:normAutofit/>
          </a:bodyPr>
          <a:lstStyle/>
          <a:p>
            <a:pPr eaLnBrk="1" hangingPunct="1">
              <a:lnSpc>
                <a:spcPct val="90000"/>
              </a:lnSpc>
              <a:buFont typeface="Wingdings" panose="05000000000000000000" pitchFamily="2" charset="2"/>
              <a:buNone/>
            </a:pPr>
            <a:r>
              <a:rPr lang="en-US" altLang="en-US" sz="2800" dirty="0"/>
              <a:t>When examining the time period between execution of a will that leaves funds to a charity and death, the average time period is approximately 3.5 years and the median is typically 3 years.</a:t>
            </a:r>
          </a:p>
          <a:p>
            <a:pPr eaLnBrk="1" hangingPunct="1">
              <a:lnSpc>
                <a:spcPct val="90000"/>
              </a:lnSpc>
              <a:buFont typeface="Wingdings" panose="05000000000000000000" pitchFamily="2" charset="2"/>
              <a:buNone/>
            </a:pPr>
            <a:endParaRPr lang="en-US" altLang="en-US" sz="2800" dirty="0"/>
          </a:p>
          <a:p>
            <a:pPr eaLnBrk="1" hangingPunct="1">
              <a:lnSpc>
                <a:spcPct val="90000"/>
              </a:lnSpc>
              <a:buFont typeface="Wingdings" panose="05000000000000000000" pitchFamily="2" charset="2"/>
              <a:buNone/>
            </a:pPr>
            <a:r>
              <a:rPr lang="en-US" altLang="en-US" sz="2800" dirty="0"/>
              <a:t>Note: 70% or more of charitable bequests and other gifts that are completed at death come from women. </a:t>
            </a:r>
          </a:p>
        </p:txBody>
      </p:sp>
      <p:sp>
        <p:nvSpPr>
          <p:cNvPr id="236546" name="Rectangle 2">
            <a:extLst>
              <a:ext uri="{FF2B5EF4-FFF2-40B4-BE49-F238E27FC236}">
                <a16:creationId xmlns:a16="http://schemas.microsoft.com/office/drawing/2014/main" id="{25410954-CBBE-4086-9647-22EB09DC189C}"/>
              </a:ext>
            </a:extLst>
          </p:cNvPr>
          <p:cNvSpPr>
            <a:spLocks noGrp="1" noChangeArrowheads="1"/>
          </p:cNvSpPr>
          <p:nvPr>
            <p:ph type="title" idx="4294967295"/>
          </p:nvPr>
        </p:nvSpPr>
        <p:spPr>
          <a:xfrm>
            <a:off x="838200" y="365125"/>
            <a:ext cx="8305800" cy="1463675"/>
          </a:xfrm>
        </p:spPr>
        <p:txBody>
          <a:bodyPr>
            <a:normAutofit/>
          </a:bodyPr>
          <a:lstStyle/>
          <a:p>
            <a:pPr eaLnBrk="1" hangingPunct="1"/>
            <a:r>
              <a:rPr lang="en-US" altLang="en-US" sz="4400" dirty="0">
                <a:solidFill>
                  <a:schemeClr val="accent3"/>
                </a:solidFill>
              </a:rPr>
              <a:t>Bequests</a:t>
            </a:r>
          </a:p>
        </p:txBody>
      </p:sp>
      <p:sp>
        <p:nvSpPr>
          <p:cNvPr id="2" name="Footer Placeholder 1">
            <a:extLst>
              <a:ext uri="{FF2B5EF4-FFF2-40B4-BE49-F238E27FC236}">
                <a16:creationId xmlns:a16="http://schemas.microsoft.com/office/drawing/2014/main" id="{4E40E9EE-7768-413F-A147-4C1452E04EC2}"/>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p:cTn id="7" dur="500" fill="hold"/>
                                        <p:tgtEl>
                                          <p:spTgt spid="236546"/>
                                        </p:tgtEl>
                                        <p:attrNameLst>
                                          <p:attrName>ppt_w</p:attrName>
                                        </p:attrNameLst>
                                      </p:cBhvr>
                                      <p:tavLst>
                                        <p:tav tm="0">
                                          <p:val>
                                            <p:fltVal val="0"/>
                                          </p:val>
                                        </p:tav>
                                        <p:tav tm="100000">
                                          <p:val>
                                            <p:strVal val="#ppt_w"/>
                                          </p:val>
                                        </p:tav>
                                      </p:tavLst>
                                    </p:anim>
                                    <p:anim calcmode="lin" valueType="num">
                                      <p:cBhvr>
                                        <p:cTn id="8" dur="500" fill="hold"/>
                                        <p:tgtEl>
                                          <p:spTgt spid="23654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6547">
                                            <p:txEl>
                                              <p:pRg st="0" end="0"/>
                                            </p:txEl>
                                          </p:spTgt>
                                        </p:tgtEl>
                                        <p:attrNameLst>
                                          <p:attrName>style.visibility</p:attrName>
                                        </p:attrNameLst>
                                      </p:cBhvr>
                                      <p:to>
                                        <p:strVal val="visible"/>
                                      </p:to>
                                    </p:set>
                                    <p:anim calcmode="lin" valueType="num">
                                      <p:cBhvr additive="base">
                                        <p:cTn id="12" dur="500" fill="hold"/>
                                        <p:tgtEl>
                                          <p:spTgt spid="2365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654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6547">
                                            <p:txEl>
                                              <p:pRg st="2" end="2"/>
                                            </p:txEl>
                                          </p:spTgt>
                                        </p:tgtEl>
                                        <p:attrNameLst>
                                          <p:attrName>style.visibility</p:attrName>
                                        </p:attrNameLst>
                                      </p:cBhvr>
                                      <p:to>
                                        <p:strVal val="visible"/>
                                      </p:to>
                                    </p:set>
                                    <p:anim calcmode="lin" valueType="num">
                                      <p:cBhvr additive="base">
                                        <p:cTn id="17" dur="500" fill="hold"/>
                                        <p:tgtEl>
                                          <p:spTgt spid="23654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365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advAuto="0"/>
      <p:bldP spid="23654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text on a white background&#10;&#10;Description automatically generated">
            <a:extLst>
              <a:ext uri="{FF2B5EF4-FFF2-40B4-BE49-F238E27FC236}">
                <a16:creationId xmlns:a16="http://schemas.microsoft.com/office/drawing/2014/main" id="{6670E0E7-1FE8-4217-AD9D-1C1F5925A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815" y="1308629"/>
            <a:ext cx="5264369" cy="4240742"/>
          </a:xfrm>
        </p:spPr>
      </p:pic>
      <p:sp>
        <p:nvSpPr>
          <p:cNvPr id="5" name="Footer Placeholder 4">
            <a:extLst>
              <a:ext uri="{FF2B5EF4-FFF2-40B4-BE49-F238E27FC236}">
                <a16:creationId xmlns:a16="http://schemas.microsoft.com/office/drawing/2014/main" id="{00782168-55F1-4E4A-8490-8E6628A8AF69}"/>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2922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F9FC5D6-9487-4AC3-8116-EF1F239EBE39}"/>
              </a:ext>
            </a:extLst>
          </p:cNvPr>
          <p:cNvSpPr>
            <a:spLocks noGrp="1" noChangeArrowheads="1"/>
          </p:cNvSpPr>
          <p:nvPr>
            <p:ph type="ctrTitle"/>
          </p:nvPr>
        </p:nvSpPr>
        <p:spPr>
          <a:xfrm>
            <a:off x="1143000" y="2646363"/>
            <a:ext cx="6858000" cy="782637"/>
          </a:xfrm>
        </p:spPr>
        <p:txBody>
          <a:bodyPr>
            <a:normAutofit/>
          </a:bodyPr>
          <a:lstStyle/>
          <a:p>
            <a:pPr eaLnBrk="1" hangingPunct="1"/>
            <a:r>
              <a:rPr lang="en-US" altLang="en-US" dirty="0">
                <a:solidFill>
                  <a:schemeClr val="accent3"/>
                </a:solidFill>
              </a:rPr>
              <a:t>Wills</a:t>
            </a:r>
          </a:p>
        </p:txBody>
      </p:sp>
      <p:pic>
        <p:nvPicPr>
          <p:cNvPr id="8" name="Picture 7" descr="A picture containing text, athletic game&#10;&#10;Description generated with high confidence">
            <a:extLst>
              <a:ext uri="{FF2B5EF4-FFF2-40B4-BE49-F238E27FC236}">
                <a16:creationId xmlns:a16="http://schemas.microsoft.com/office/drawing/2014/main" id="{3DF2CE5E-A8ED-4CEE-BFC2-F6B411F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38201"/>
            <a:ext cx="8603480" cy="4724400"/>
          </a:xfrm>
          <a:prstGeom prst="rect">
            <a:avLst/>
          </a:prstGeom>
        </p:spPr>
      </p:pic>
      <p:sp>
        <p:nvSpPr>
          <p:cNvPr id="2" name="Footer Placeholder 1">
            <a:extLst>
              <a:ext uri="{FF2B5EF4-FFF2-40B4-BE49-F238E27FC236}">
                <a16:creationId xmlns:a16="http://schemas.microsoft.com/office/drawing/2014/main" id="{78A99608-3BF2-4CC2-96EF-607E58C45BD7}"/>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56B27-A1B7-404B-9C1D-E4F0CC8599B4}"/>
              </a:ext>
            </a:extLst>
          </p:cNvPr>
          <p:cNvSpPr>
            <a:spLocks noGrp="1"/>
          </p:cNvSpPr>
          <p:nvPr>
            <p:ph type="title"/>
          </p:nvPr>
        </p:nvSpPr>
        <p:spPr/>
        <p:txBody>
          <a:bodyPr>
            <a:normAutofit/>
          </a:bodyPr>
          <a:lstStyle/>
          <a:p>
            <a:r>
              <a:rPr lang="en-US" sz="4400" dirty="0">
                <a:solidFill>
                  <a:schemeClr val="bg2">
                    <a:lumMod val="50000"/>
                  </a:schemeClr>
                </a:solidFill>
              </a:rPr>
              <a:t>Today we will…</a:t>
            </a:r>
          </a:p>
        </p:txBody>
      </p:sp>
      <p:sp>
        <p:nvSpPr>
          <p:cNvPr id="4" name="Content Placeholder 3">
            <a:extLst>
              <a:ext uri="{FF2B5EF4-FFF2-40B4-BE49-F238E27FC236}">
                <a16:creationId xmlns:a16="http://schemas.microsoft.com/office/drawing/2014/main" id="{33510DE0-F26A-4604-8E37-181E20C62210}"/>
              </a:ext>
            </a:extLst>
          </p:cNvPr>
          <p:cNvSpPr>
            <a:spLocks noGrp="1"/>
          </p:cNvSpPr>
          <p:nvPr>
            <p:ph idx="1"/>
          </p:nvPr>
        </p:nvSpPr>
        <p:spPr/>
        <p:txBody>
          <a:bodyPr>
            <a:normAutofit/>
          </a:bodyPr>
          <a:lstStyle/>
          <a:p>
            <a:r>
              <a:rPr lang="en-US" sz="2800" dirty="0"/>
              <a:t>Set the stage</a:t>
            </a:r>
          </a:p>
          <a:p>
            <a:r>
              <a:rPr lang="en-US" sz="2800" dirty="0"/>
              <a:t>Bequest</a:t>
            </a:r>
          </a:p>
          <a:p>
            <a:r>
              <a:rPr lang="en-US" sz="2800" dirty="0"/>
              <a:t>Beneficiary Designations</a:t>
            </a:r>
          </a:p>
          <a:p>
            <a:r>
              <a:rPr lang="en-US" sz="2800" dirty="0"/>
              <a:t>Qualified Charitable Distributions</a:t>
            </a:r>
          </a:p>
        </p:txBody>
      </p:sp>
      <p:sp>
        <p:nvSpPr>
          <p:cNvPr id="5" name="Footer Placeholder 4">
            <a:extLst>
              <a:ext uri="{FF2B5EF4-FFF2-40B4-BE49-F238E27FC236}">
                <a16:creationId xmlns:a16="http://schemas.microsoft.com/office/drawing/2014/main" id="{2B6EB33B-3234-4307-B675-0D50BD926F63}"/>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86527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91E1F20-942F-42A7-90F0-DA282AF55308}"/>
              </a:ext>
            </a:extLst>
          </p:cNvPr>
          <p:cNvSpPr>
            <a:spLocks noGrp="1" noChangeArrowheads="1"/>
          </p:cNvSpPr>
          <p:nvPr>
            <p:ph idx="1"/>
          </p:nvPr>
        </p:nvSpPr>
        <p:spPr>
          <a:xfrm>
            <a:off x="838200" y="2057400"/>
            <a:ext cx="7958138" cy="4643437"/>
          </a:xfrm>
        </p:spPr>
        <p:txBody>
          <a:bodyPr>
            <a:normAutofit/>
          </a:bodyPr>
          <a:lstStyle/>
          <a:p>
            <a:pPr marL="0" indent="0" eaLnBrk="1" hangingPunct="1">
              <a:buFont typeface="Wingdings" panose="05000000000000000000" pitchFamily="2" charset="2"/>
              <a:buNone/>
            </a:pPr>
            <a:r>
              <a:rPr lang="en-US" altLang="en-US" sz="2800" dirty="0">
                <a:cs typeface="Times New Roman" panose="02020603050405020304" pitchFamily="18" charset="0"/>
              </a:rPr>
              <a:t>Bequests are major source of gift revenue received at the death of a benefactor.</a:t>
            </a:r>
            <a:br>
              <a:rPr lang="en-US" altLang="en-US" sz="2800" dirty="0">
                <a:cs typeface="Times New Roman" panose="02020603050405020304" pitchFamily="18" charset="0"/>
              </a:rPr>
            </a:br>
            <a:endParaRPr lang="en-US" altLang="en-US" sz="2800" dirty="0">
              <a:cs typeface="Times New Roman" panose="02020603050405020304" pitchFamily="18" charset="0"/>
            </a:endParaRPr>
          </a:p>
          <a:p>
            <a:pPr marL="0" indent="0" eaLnBrk="1" hangingPunct="1">
              <a:buFont typeface="Wingdings" panose="05000000000000000000" pitchFamily="2" charset="2"/>
              <a:buNone/>
            </a:pPr>
            <a:r>
              <a:rPr lang="en-US" altLang="en-US" sz="2800" dirty="0">
                <a:cs typeface="Times New Roman" panose="02020603050405020304" pitchFamily="18" charset="0"/>
              </a:rPr>
              <a:t>Bequests are relatively easy to promote and administer.</a:t>
            </a:r>
            <a:br>
              <a:rPr lang="en-US" altLang="en-US" sz="2800" dirty="0">
                <a:cs typeface="Times New Roman" panose="02020603050405020304" pitchFamily="18" charset="0"/>
              </a:rPr>
            </a:br>
            <a:br>
              <a:rPr lang="en-US" altLang="en-US" sz="2800" dirty="0">
                <a:cs typeface="Times New Roman" panose="02020603050405020304" pitchFamily="18" charset="0"/>
              </a:rPr>
            </a:br>
            <a:r>
              <a:rPr lang="en-US" altLang="en-US" sz="2800" dirty="0">
                <a:cs typeface="Times New Roman" panose="02020603050405020304" pitchFamily="18" charset="0"/>
              </a:rPr>
              <a:t> Bequests are not properly referred to as "deferred gifts."</a:t>
            </a:r>
          </a:p>
          <a:p>
            <a:pPr marL="609600" indent="-609600" eaLnBrk="1" hangingPunct="1">
              <a:buFont typeface="Wingdings" panose="05000000000000000000" pitchFamily="2" charset="2"/>
              <a:buNone/>
            </a:pPr>
            <a:r>
              <a:rPr lang="en-US" altLang="en-US" sz="1400" dirty="0">
                <a:cs typeface="Times New Roman" panose="02020603050405020304" pitchFamily="18" charset="0"/>
              </a:rPr>
              <a:t> </a:t>
            </a:r>
          </a:p>
          <a:p>
            <a:pPr marL="609600" indent="-609600" eaLnBrk="1" hangingPunct="1">
              <a:buFont typeface="Wingdings" panose="05000000000000000000" pitchFamily="2" charset="2"/>
              <a:buNone/>
            </a:pPr>
            <a:r>
              <a:rPr lang="en-US" altLang="en-US" sz="1400" dirty="0">
                <a:cs typeface="Times New Roman" panose="02020603050405020304" pitchFamily="18" charset="0"/>
              </a:rPr>
              <a:t>              </a:t>
            </a:r>
            <a:endParaRPr lang="en-US" altLang="en-US" sz="1400" dirty="0"/>
          </a:p>
        </p:txBody>
      </p:sp>
      <p:sp>
        <p:nvSpPr>
          <p:cNvPr id="6146" name="Rectangle 2">
            <a:extLst>
              <a:ext uri="{FF2B5EF4-FFF2-40B4-BE49-F238E27FC236}">
                <a16:creationId xmlns:a16="http://schemas.microsoft.com/office/drawing/2014/main" id="{484B0041-04D8-4DD8-A485-44424A03D65E}"/>
              </a:ext>
            </a:extLst>
          </p:cNvPr>
          <p:cNvSpPr>
            <a:spLocks noGrp="1" noChangeArrowheads="1"/>
          </p:cNvSpPr>
          <p:nvPr>
            <p:ph type="title" idx="4294967295"/>
          </p:nvPr>
        </p:nvSpPr>
        <p:spPr>
          <a:xfrm>
            <a:off x="838200" y="365125"/>
            <a:ext cx="8305800" cy="1539875"/>
          </a:xfrm>
        </p:spPr>
        <p:txBody>
          <a:bodyPr>
            <a:normAutofit/>
          </a:bodyPr>
          <a:lstStyle/>
          <a:p>
            <a:pPr eaLnBrk="1" hangingPunct="1"/>
            <a:r>
              <a:rPr lang="en-US" altLang="en-US" sz="4000" dirty="0">
                <a:solidFill>
                  <a:schemeClr val="accent3"/>
                </a:solidFill>
                <a:cs typeface="Times New Roman" panose="02020603050405020304" pitchFamily="18" charset="0"/>
              </a:rPr>
              <a:t>Importance of gifts through wills</a:t>
            </a:r>
          </a:p>
        </p:txBody>
      </p:sp>
      <p:sp>
        <p:nvSpPr>
          <p:cNvPr id="2" name="Footer Placeholder 1">
            <a:extLst>
              <a:ext uri="{FF2B5EF4-FFF2-40B4-BE49-F238E27FC236}">
                <a16:creationId xmlns:a16="http://schemas.microsoft.com/office/drawing/2014/main" id="{E4BDAD4B-7BDA-4163-B7DB-2B6DF95E3731}"/>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B8CE22D-1A53-4426-B32E-91284FE2E203}"/>
              </a:ext>
            </a:extLst>
          </p:cNvPr>
          <p:cNvSpPr>
            <a:spLocks noGrp="1" noChangeArrowheads="1"/>
          </p:cNvSpPr>
          <p:nvPr>
            <p:ph type="ctrTitle"/>
          </p:nvPr>
        </p:nvSpPr>
        <p:spPr>
          <a:xfrm>
            <a:off x="762000" y="609600"/>
            <a:ext cx="8077200" cy="706437"/>
          </a:xfrm>
        </p:spPr>
        <p:txBody>
          <a:bodyPr>
            <a:noAutofit/>
          </a:bodyPr>
          <a:lstStyle/>
          <a:p>
            <a:pPr algn="l" eaLnBrk="1" hangingPunct="1"/>
            <a:r>
              <a:rPr lang="en-US" altLang="en-US" sz="4000" dirty="0">
                <a:solidFill>
                  <a:schemeClr val="accent3"/>
                </a:solidFill>
                <a:cs typeface="Times New Roman" panose="02020603050405020304" pitchFamily="18" charset="0"/>
              </a:rPr>
              <a:t>Importance of gifts through wills</a:t>
            </a:r>
          </a:p>
        </p:txBody>
      </p:sp>
      <p:sp>
        <p:nvSpPr>
          <p:cNvPr id="7171" name="Rectangle 4">
            <a:extLst>
              <a:ext uri="{FF2B5EF4-FFF2-40B4-BE49-F238E27FC236}">
                <a16:creationId xmlns:a16="http://schemas.microsoft.com/office/drawing/2014/main" id="{A697278A-51B5-4D09-9CAB-7B05388CCE90}"/>
              </a:ext>
            </a:extLst>
          </p:cNvPr>
          <p:cNvSpPr>
            <a:spLocks noChangeArrowheads="1"/>
          </p:cNvSpPr>
          <p:nvPr/>
        </p:nvSpPr>
        <p:spPr bwMode="auto">
          <a:xfrm>
            <a:off x="914400" y="2001044"/>
            <a:ext cx="75438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r>
              <a:rPr lang="en-US" altLang="en-US" sz="2800" dirty="0">
                <a:solidFill>
                  <a:schemeClr val="tx1"/>
                </a:solidFill>
                <a:latin typeface="+mj-lt"/>
                <a:cs typeface="Times New Roman" panose="02020603050405020304" pitchFamily="18" charset="0"/>
              </a:rPr>
              <a:t>Bequests are gifts that are not completed as no property has been transferred and they remain revocable so long as the donor retains sufficient testamentary capacity under applicable laws. </a:t>
            </a:r>
          </a:p>
          <a:p>
            <a:pPr eaLnBrk="1" hangingPunct="1"/>
            <a:endParaRPr lang="en-US" altLang="en-US" sz="2800" dirty="0">
              <a:solidFill>
                <a:schemeClr val="tx1"/>
              </a:solidFill>
              <a:latin typeface="+mj-lt"/>
              <a:cs typeface="Times New Roman" panose="02020603050405020304" pitchFamily="18" charset="0"/>
            </a:endParaRPr>
          </a:p>
          <a:p>
            <a:pPr eaLnBrk="1" hangingPunct="1"/>
            <a:r>
              <a:rPr lang="en-US" altLang="en-US" sz="2800" dirty="0">
                <a:solidFill>
                  <a:schemeClr val="tx1"/>
                </a:solidFill>
                <a:latin typeface="+mj-lt"/>
                <a:cs typeface="Times New Roman" panose="02020603050405020304" pitchFamily="18" charset="0"/>
              </a:rPr>
              <a:t>Bequest commitments are more properly referred to as “expectancies.”</a:t>
            </a:r>
            <a:br>
              <a:rPr lang="en-US" altLang="en-US" sz="2800" dirty="0">
                <a:solidFill>
                  <a:schemeClr val="tx1"/>
                </a:solidFill>
                <a:cs typeface="Times New Roman" panose="02020603050405020304" pitchFamily="18" charset="0"/>
              </a:rPr>
            </a:br>
            <a:br>
              <a:rPr lang="en-US" altLang="en-US" sz="1200" dirty="0">
                <a:solidFill>
                  <a:schemeClr val="tx1"/>
                </a:solidFill>
                <a:cs typeface="Times New Roman" panose="02020603050405020304" pitchFamily="18" charset="0"/>
              </a:rPr>
            </a:br>
            <a:endParaRPr lang="en-US" altLang="en-US" dirty="0">
              <a:solidFill>
                <a:schemeClr val="tx1"/>
              </a:solidFill>
            </a:endParaRPr>
          </a:p>
        </p:txBody>
      </p:sp>
      <p:sp>
        <p:nvSpPr>
          <p:cNvPr id="2" name="Footer Placeholder 1">
            <a:extLst>
              <a:ext uri="{FF2B5EF4-FFF2-40B4-BE49-F238E27FC236}">
                <a16:creationId xmlns:a16="http://schemas.microsoft.com/office/drawing/2014/main" id="{4035C7E2-59B1-460D-9486-7389996F0EFC}"/>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454CB1-2232-4814-B58E-4766D8A69B65}"/>
              </a:ext>
            </a:extLst>
          </p:cNvPr>
          <p:cNvSpPr>
            <a:spLocks noGrp="1" noChangeArrowheads="1"/>
          </p:cNvSpPr>
          <p:nvPr>
            <p:ph type="title" idx="4294967295"/>
          </p:nvPr>
        </p:nvSpPr>
        <p:spPr>
          <a:xfrm>
            <a:off x="816166" y="42862"/>
            <a:ext cx="8305800" cy="1616075"/>
          </a:xfrm>
        </p:spPr>
        <p:txBody>
          <a:bodyPr>
            <a:normAutofit/>
          </a:bodyPr>
          <a:lstStyle/>
          <a:p>
            <a:pPr eaLnBrk="1" hangingPunct="1"/>
            <a:r>
              <a:rPr lang="en-US" altLang="en-US" sz="4000" dirty="0">
                <a:solidFill>
                  <a:schemeClr val="accent3"/>
                </a:solidFill>
                <a:cs typeface="Times New Roman" panose="02020603050405020304" pitchFamily="18" charset="0"/>
              </a:rPr>
              <a:t>Importance of gifts through wills</a:t>
            </a:r>
          </a:p>
        </p:txBody>
      </p:sp>
      <p:sp>
        <p:nvSpPr>
          <p:cNvPr id="8195" name="Rectangle 3">
            <a:extLst>
              <a:ext uri="{FF2B5EF4-FFF2-40B4-BE49-F238E27FC236}">
                <a16:creationId xmlns:a16="http://schemas.microsoft.com/office/drawing/2014/main" id="{42D29320-F2EC-4CB1-9D27-344A26FA3DA0}"/>
              </a:ext>
            </a:extLst>
          </p:cNvPr>
          <p:cNvSpPr>
            <a:spLocks noChangeArrowheads="1"/>
          </p:cNvSpPr>
          <p:nvPr/>
        </p:nvSpPr>
        <p:spPr bwMode="auto">
          <a:xfrm>
            <a:off x="838200" y="2133600"/>
            <a:ext cx="76200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r>
              <a:rPr lang="en-US" altLang="en-US" sz="2800" dirty="0">
                <a:solidFill>
                  <a:schemeClr val="tx1"/>
                </a:solidFill>
                <a:latin typeface="+mj-lt"/>
                <a:cs typeface="Times New Roman" panose="02020603050405020304" pitchFamily="18" charset="0"/>
              </a:rPr>
              <a:t>Trusts, gift annuities, and other irrevocable gifts are completed and the donor has irrevocably parted with ownership of the assets comprising the gift, although enjoyment by the ultimate charitable recipient is deferred for the lifetime of one or more persons or for some other period of time depending on the terms of the gift arrangement.  Thus they are referred to as “deferred gifts.”</a:t>
            </a:r>
          </a:p>
          <a:p>
            <a:pPr eaLnBrk="1" hangingPunct="1"/>
            <a:br>
              <a:rPr lang="en-US" altLang="en-US" sz="1200" dirty="0">
                <a:solidFill>
                  <a:schemeClr val="tx1"/>
                </a:solidFill>
                <a:cs typeface="Times New Roman" panose="02020603050405020304" pitchFamily="18" charset="0"/>
              </a:rPr>
            </a:br>
            <a:r>
              <a:rPr lang="en-US" altLang="en-US" sz="1200" dirty="0">
                <a:solidFill>
                  <a:schemeClr val="tx1"/>
                </a:solidFill>
                <a:cs typeface="Times New Roman" panose="02020603050405020304" pitchFamily="18" charset="0"/>
              </a:rPr>
              <a:t> </a:t>
            </a:r>
          </a:p>
        </p:txBody>
      </p:sp>
      <p:sp>
        <p:nvSpPr>
          <p:cNvPr id="2" name="Footer Placeholder 1">
            <a:extLst>
              <a:ext uri="{FF2B5EF4-FFF2-40B4-BE49-F238E27FC236}">
                <a16:creationId xmlns:a16="http://schemas.microsoft.com/office/drawing/2014/main" id="{2A1DF1A1-5B60-46C6-B9FC-828C4E335B41}"/>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F5D90F7-5D27-46F2-B456-9C43AD9A49EC}"/>
              </a:ext>
            </a:extLst>
          </p:cNvPr>
          <p:cNvSpPr>
            <a:spLocks noGrp="1" noChangeArrowheads="1"/>
          </p:cNvSpPr>
          <p:nvPr>
            <p:ph type="title" idx="4294967295"/>
          </p:nvPr>
        </p:nvSpPr>
        <p:spPr>
          <a:xfrm>
            <a:off x="609600" y="0"/>
            <a:ext cx="8534400" cy="1295400"/>
          </a:xfrm>
        </p:spPr>
        <p:txBody>
          <a:bodyPr>
            <a:normAutofit/>
          </a:bodyPr>
          <a:lstStyle/>
          <a:p>
            <a:pPr eaLnBrk="1" hangingPunct="1"/>
            <a:r>
              <a:rPr lang="en-US" altLang="en-US" sz="4000" dirty="0">
                <a:solidFill>
                  <a:schemeClr val="accent3"/>
                </a:solidFill>
                <a:cs typeface="Times New Roman" panose="02020603050405020304" pitchFamily="18" charset="0"/>
              </a:rPr>
              <a:t>The Importance of Gifts Through Wills</a:t>
            </a:r>
          </a:p>
        </p:txBody>
      </p:sp>
      <p:sp>
        <p:nvSpPr>
          <p:cNvPr id="10243" name="Rectangle 4">
            <a:extLst>
              <a:ext uri="{FF2B5EF4-FFF2-40B4-BE49-F238E27FC236}">
                <a16:creationId xmlns:a16="http://schemas.microsoft.com/office/drawing/2014/main" id="{0624B73C-E4B3-47F6-B1D2-C18336EDF14E}"/>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44" name="Rectangle 5">
            <a:extLst>
              <a:ext uri="{FF2B5EF4-FFF2-40B4-BE49-F238E27FC236}">
                <a16:creationId xmlns:a16="http://schemas.microsoft.com/office/drawing/2014/main" id="{BA9722A5-71F1-488F-A3A4-EA60D7C2ABF6}"/>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45" name="Rectangle 6">
            <a:extLst>
              <a:ext uri="{FF2B5EF4-FFF2-40B4-BE49-F238E27FC236}">
                <a16:creationId xmlns:a16="http://schemas.microsoft.com/office/drawing/2014/main" id="{2D379E8F-F94F-4D43-9DA1-E2AB65616F08}"/>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46" name="Rectangle 7">
            <a:extLst>
              <a:ext uri="{FF2B5EF4-FFF2-40B4-BE49-F238E27FC236}">
                <a16:creationId xmlns:a16="http://schemas.microsoft.com/office/drawing/2014/main" id="{636C9C9C-BB75-4FE1-B541-62B578418ED7}"/>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47" name="Rectangle 8">
            <a:extLst>
              <a:ext uri="{FF2B5EF4-FFF2-40B4-BE49-F238E27FC236}">
                <a16:creationId xmlns:a16="http://schemas.microsoft.com/office/drawing/2014/main" id="{E6E085B6-0799-4B8C-B3A9-FC32D0E75EA5}"/>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48" name="Rectangle 10">
            <a:extLst>
              <a:ext uri="{FF2B5EF4-FFF2-40B4-BE49-F238E27FC236}">
                <a16:creationId xmlns:a16="http://schemas.microsoft.com/office/drawing/2014/main" id="{91DC32CB-F6BD-48A4-B217-CA46E0AB9F38}"/>
              </a:ext>
            </a:extLst>
          </p:cNvPr>
          <p:cNvSpPr>
            <a:spLocks noChangeArrowheads="1"/>
          </p:cNvSpPr>
          <p:nvPr/>
        </p:nvSpPr>
        <p:spPr bwMode="auto">
          <a:xfrm>
            <a:off x="280035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grpSp>
        <p:nvGrpSpPr>
          <p:cNvPr id="10249" name="Group 231">
            <a:extLst>
              <a:ext uri="{FF2B5EF4-FFF2-40B4-BE49-F238E27FC236}">
                <a16:creationId xmlns:a16="http://schemas.microsoft.com/office/drawing/2014/main" id="{1DD0EC7A-2EFE-480F-9B58-9418F25E1025}"/>
              </a:ext>
            </a:extLst>
          </p:cNvPr>
          <p:cNvGrpSpPr>
            <a:grpSpLocks/>
          </p:cNvGrpSpPr>
          <p:nvPr/>
        </p:nvGrpSpPr>
        <p:grpSpPr bwMode="auto">
          <a:xfrm>
            <a:off x="762000" y="1295400"/>
            <a:ext cx="7943850" cy="4852988"/>
            <a:chOff x="282" y="496"/>
            <a:chExt cx="5342" cy="3376"/>
          </a:xfrm>
        </p:grpSpPr>
        <p:grpSp>
          <p:nvGrpSpPr>
            <p:cNvPr id="10252" name="Group 229">
              <a:extLst>
                <a:ext uri="{FF2B5EF4-FFF2-40B4-BE49-F238E27FC236}">
                  <a16:creationId xmlns:a16="http://schemas.microsoft.com/office/drawing/2014/main" id="{7542A1FF-AEDD-49AE-BF57-8F442DB0FC94}"/>
                </a:ext>
              </a:extLst>
            </p:cNvPr>
            <p:cNvGrpSpPr>
              <a:grpSpLocks/>
            </p:cNvGrpSpPr>
            <p:nvPr/>
          </p:nvGrpSpPr>
          <p:grpSpPr bwMode="auto">
            <a:xfrm>
              <a:off x="282" y="496"/>
              <a:ext cx="4924" cy="3187"/>
              <a:chOff x="282" y="496"/>
              <a:chExt cx="4924" cy="3187"/>
            </a:xfrm>
          </p:grpSpPr>
          <p:grpSp>
            <p:nvGrpSpPr>
              <p:cNvPr id="10254" name="Group 212">
                <a:extLst>
                  <a:ext uri="{FF2B5EF4-FFF2-40B4-BE49-F238E27FC236}">
                    <a16:creationId xmlns:a16="http://schemas.microsoft.com/office/drawing/2014/main" id="{E0461E16-D3A0-4672-8A72-60E9662E2691}"/>
                  </a:ext>
                </a:extLst>
              </p:cNvPr>
              <p:cNvGrpSpPr>
                <a:grpSpLocks/>
              </p:cNvGrpSpPr>
              <p:nvPr/>
            </p:nvGrpSpPr>
            <p:grpSpPr bwMode="auto">
              <a:xfrm>
                <a:off x="282" y="496"/>
                <a:ext cx="4924" cy="3187"/>
                <a:chOff x="282" y="496"/>
                <a:chExt cx="4924" cy="3187"/>
              </a:xfrm>
            </p:grpSpPr>
            <p:sp>
              <p:nvSpPr>
                <p:cNvPr id="10271" name="Rectangle 12">
                  <a:extLst>
                    <a:ext uri="{FF2B5EF4-FFF2-40B4-BE49-F238E27FC236}">
                      <a16:creationId xmlns:a16="http://schemas.microsoft.com/office/drawing/2014/main" id="{D48B9F27-B7C4-454D-A603-E2580120D400}"/>
                    </a:ext>
                  </a:extLst>
                </p:cNvPr>
                <p:cNvSpPr>
                  <a:spLocks noChangeArrowheads="1"/>
                </p:cNvSpPr>
                <p:nvPr/>
              </p:nvSpPr>
              <p:spPr bwMode="auto">
                <a:xfrm>
                  <a:off x="734" y="841"/>
                  <a:ext cx="4116" cy="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72" name="Line 13">
                  <a:extLst>
                    <a:ext uri="{FF2B5EF4-FFF2-40B4-BE49-F238E27FC236}">
                      <a16:creationId xmlns:a16="http://schemas.microsoft.com/office/drawing/2014/main" id="{A42B069F-502D-4B72-BFED-65D854626B10}"/>
                    </a:ext>
                  </a:extLst>
                </p:cNvPr>
                <p:cNvSpPr>
                  <a:spLocks noChangeShapeType="1"/>
                </p:cNvSpPr>
                <p:nvPr/>
              </p:nvSpPr>
              <p:spPr bwMode="auto">
                <a:xfrm>
                  <a:off x="734" y="2972"/>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 name="Line 14">
                  <a:extLst>
                    <a:ext uri="{FF2B5EF4-FFF2-40B4-BE49-F238E27FC236}">
                      <a16:creationId xmlns:a16="http://schemas.microsoft.com/office/drawing/2014/main" id="{FED4F81F-80E4-43A7-B1B1-656F973F9A85}"/>
                    </a:ext>
                  </a:extLst>
                </p:cNvPr>
                <p:cNvSpPr>
                  <a:spLocks noChangeShapeType="1"/>
                </p:cNvSpPr>
                <p:nvPr/>
              </p:nvSpPr>
              <p:spPr bwMode="auto">
                <a:xfrm>
                  <a:off x="734" y="2668"/>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 name="Line 15">
                  <a:extLst>
                    <a:ext uri="{FF2B5EF4-FFF2-40B4-BE49-F238E27FC236}">
                      <a16:creationId xmlns:a16="http://schemas.microsoft.com/office/drawing/2014/main" id="{D5D6F3A4-C214-4D2E-BF51-15EFCB784666}"/>
                    </a:ext>
                  </a:extLst>
                </p:cNvPr>
                <p:cNvSpPr>
                  <a:spLocks noChangeShapeType="1"/>
                </p:cNvSpPr>
                <p:nvPr/>
              </p:nvSpPr>
              <p:spPr bwMode="auto">
                <a:xfrm>
                  <a:off x="734" y="2363"/>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16">
                  <a:extLst>
                    <a:ext uri="{FF2B5EF4-FFF2-40B4-BE49-F238E27FC236}">
                      <a16:creationId xmlns:a16="http://schemas.microsoft.com/office/drawing/2014/main" id="{ED6488FC-FEFA-4B16-A2E5-288B6027679A}"/>
                    </a:ext>
                  </a:extLst>
                </p:cNvPr>
                <p:cNvSpPr>
                  <a:spLocks noChangeShapeType="1"/>
                </p:cNvSpPr>
                <p:nvPr/>
              </p:nvSpPr>
              <p:spPr bwMode="auto">
                <a:xfrm>
                  <a:off x="734" y="2059"/>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 name="Line 17">
                  <a:extLst>
                    <a:ext uri="{FF2B5EF4-FFF2-40B4-BE49-F238E27FC236}">
                      <a16:creationId xmlns:a16="http://schemas.microsoft.com/office/drawing/2014/main" id="{8A57B2FA-CAD2-4266-924E-381A30DE918E}"/>
                    </a:ext>
                  </a:extLst>
                </p:cNvPr>
                <p:cNvSpPr>
                  <a:spLocks noChangeShapeType="1"/>
                </p:cNvSpPr>
                <p:nvPr/>
              </p:nvSpPr>
              <p:spPr bwMode="auto">
                <a:xfrm>
                  <a:off x="734" y="1754"/>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Line 18">
                  <a:extLst>
                    <a:ext uri="{FF2B5EF4-FFF2-40B4-BE49-F238E27FC236}">
                      <a16:creationId xmlns:a16="http://schemas.microsoft.com/office/drawing/2014/main" id="{6CE36482-BF50-44CD-ABC4-0777F21E9D06}"/>
                    </a:ext>
                  </a:extLst>
                </p:cNvPr>
                <p:cNvSpPr>
                  <a:spLocks noChangeShapeType="1"/>
                </p:cNvSpPr>
                <p:nvPr/>
              </p:nvSpPr>
              <p:spPr bwMode="auto">
                <a:xfrm>
                  <a:off x="734" y="1451"/>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 name="Line 19">
                  <a:extLst>
                    <a:ext uri="{FF2B5EF4-FFF2-40B4-BE49-F238E27FC236}">
                      <a16:creationId xmlns:a16="http://schemas.microsoft.com/office/drawing/2014/main" id="{D499DC6A-58ED-4526-9FC8-80C0C5AD8B74}"/>
                    </a:ext>
                  </a:extLst>
                </p:cNvPr>
                <p:cNvSpPr>
                  <a:spLocks noChangeShapeType="1"/>
                </p:cNvSpPr>
                <p:nvPr/>
              </p:nvSpPr>
              <p:spPr bwMode="auto">
                <a:xfrm>
                  <a:off x="734" y="1146"/>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 name="Line 20">
                  <a:extLst>
                    <a:ext uri="{FF2B5EF4-FFF2-40B4-BE49-F238E27FC236}">
                      <a16:creationId xmlns:a16="http://schemas.microsoft.com/office/drawing/2014/main" id="{12E066B8-95FB-4C54-A24C-9CAFDD0A97FD}"/>
                    </a:ext>
                  </a:extLst>
                </p:cNvPr>
                <p:cNvSpPr>
                  <a:spLocks noChangeShapeType="1"/>
                </p:cNvSpPr>
                <p:nvPr/>
              </p:nvSpPr>
              <p:spPr bwMode="auto">
                <a:xfrm>
                  <a:off x="734" y="841"/>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 name="Rectangle 21">
                  <a:extLst>
                    <a:ext uri="{FF2B5EF4-FFF2-40B4-BE49-F238E27FC236}">
                      <a16:creationId xmlns:a16="http://schemas.microsoft.com/office/drawing/2014/main" id="{EBFD4510-213F-41B6-ACD6-345BDE970D6A}"/>
                    </a:ext>
                  </a:extLst>
                </p:cNvPr>
                <p:cNvSpPr>
                  <a:spLocks noChangeArrowheads="1"/>
                </p:cNvSpPr>
                <p:nvPr/>
              </p:nvSpPr>
              <p:spPr bwMode="auto">
                <a:xfrm>
                  <a:off x="734" y="841"/>
                  <a:ext cx="4116" cy="243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81" name="Line 22">
                  <a:extLst>
                    <a:ext uri="{FF2B5EF4-FFF2-40B4-BE49-F238E27FC236}">
                      <a16:creationId xmlns:a16="http://schemas.microsoft.com/office/drawing/2014/main" id="{B1328B22-F12C-4F61-A347-821DFC015BB3}"/>
                    </a:ext>
                  </a:extLst>
                </p:cNvPr>
                <p:cNvSpPr>
                  <a:spLocks noChangeShapeType="1"/>
                </p:cNvSpPr>
                <p:nvPr/>
              </p:nvSpPr>
              <p:spPr bwMode="auto">
                <a:xfrm>
                  <a:off x="734" y="841"/>
                  <a:ext cx="1" cy="2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2" name="Line 23">
                  <a:extLst>
                    <a:ext uri="{FF2B5EF4-FFF2-40B4-BE49-F238E27FC236}">
                      <a16:creationId xmlns:a16="http://schemas.microsoft.com/office/drawing/2014/main" id="{2FA6BCA5-D16F-4DDD-AB52-2BF2F6C513BA}"/>
                    </a:ext>
                  </a:extLst>
                </p:cNvPr>
                <p:cNvSpPr>
                  <a:spLocks noChangeShapeType="1"/>
                </p:cNvSpPr>
                <p:nvPr/>
              </p:nvSpPr>
              <p:spPr bwMode="auto">
                <a:xfrm>
                  <a:off x="712" y="327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 name="Line 24">
                  <a:extLst>
                    <a:ext uri="{FF2B5EF4-FFF2-40B4-BE49-F238E27FC236}">
                      <a16:creationId xmlns:a16="http://schemas.microsoft.com/office/drawing/2014/main" id="{A30F8AF9-CE90-41D8-AD7A-BE23C8811F68}"/>
                    </a:ext>
                  </a:extLst>
                </p:cNvPr>
                <p:cNvSpPr>
                  <a:spLocks noChangeShapeType="1"/>
                </p:cNvSpPr>
                <p:nvPr/>
              </p:nvSpPr>
              <p:spPr bwMode="auto">
                <a:xfrm>
                  <a:off x="712" y="2972"/>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 name="Line 25">
                  <a:extLst>
                    <a:ext uri="{FF2B5EF4-FFF2-40B4-BE49-F238E27FC236}">
                      <a16:creationId xmlns:a16="http://schemas.microsoft.com/office/drawing/2014/main" id="{18B64D0C-15E4-4C1C-9BE7-E67F2F8C8A67}"/>
                    </a:ext>
                  </a:extLst>
                </p:cNvPr>
                <p:cNvSpPr>
                  <a:spLocks noChangeShapeType="1"/>
                </p:cNvSpPr>
                <p:nvPr/>
              </p:nvSpPr>
              <p:spPr bwMode="auto">
                <a:xfrm>
                  <a:off x="712" y="266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5" name="Line 26">
                  <a:extLst>
                    <a:ext uri="{FF2B5EF4-FFF2-40B4-BE49-F238E27FC236}">
                      <a16:creationId xmlns:a16="http://schemas.microsoft.com/office/drawing/2014/main" id="{98E19769-CD84-43C8-A963-B41AA5286576}"/>
                    </a:ext>
                  </a:extLst>
                </p:cNvPr>
                <p:cNvSpPr>
                  <a:spLocks noChangeShapeType="1"/>
                </p:cNvSpPr>
                <p:nvPr/>
              </p:nvSpPr>
              <p:spPr bwMode="auto">
                <a:xfrm>
                  <a:off x="712" y="2363"/>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 name="Line 27">
                  <a:extLst>
                    <a:ext uri="{FF2B5EF4-FFF2-40B4-BE49-F238E27FC236}">
                      <a16:creationId xmlns:a16="http://schemas.microsoft.com/office/drawing/2014/main" id="{BE802BE9-D1B3-41C1-A58A-1143294D57F6}"/>
                    </a:ext>
                  </a:extLst>
                </p:cNvPr>
                <p:cNvSpPr>
                  <a:spLocks noChangeShapeType="1"/>
                </p:cNvSpPr>
                <p:nvPr/>
              </p:nvSpPr>
              <p:spPr bwMode="auto">
                <a:xfrm>
                  <a:off x="712" y="2059"/>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 name="Line 28">
                  <a:extLst>
                    <a:ext uri="{FF2B5EF4-FFF2-40B4-BE49-F238E27FC236}">
                      <a16:creationId xmlns:a16="http://schemas.microsoft.com/office/drawing/2014/main" id="{8C080A1E-D246-4B3F-8A49-4A58D8214599}"/>
                    </a:ext>
                  </a:extLst>
                </p:cNvPr>
                <p:cNvSpPr>
                  <a:spLocks noChangeShapeType="1"/>
                </p:cNvSpPr>
                <p:nvPr/>
              </p:nvSpPr>
              <p:spPr bwMode="auto">
                <a:xfrm>
                  <a:off x="712" y="1754"/>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Line 29">
                  <a:extLst>
                    <a:ext uri="{FF2B5EF4-FFF2-40B4-BE49-F238E27FC236}">
                      <a16:creationId xmlns:a16="http://schemas.microsoft.com/office/drawing/2014/main" id="{D28D9736-A439-40A8-94BF-863467C51FA5}"/>
                    </a:ext>
                  </a:extLst>
                </p:cNvPr>
                <p:cNvSpPr>
                  <a:spLocks noChangeShapeType="1"/>
                </p:cNvSpPr>
                <p:nvPr/>
              </p:nvSpPr>
              <p:spPr bwMode="auto">
                <a:xfrm>
                  <a:off x="712" y="1451"/>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30">
                  <a:extLst>
                    <a:ext uri="{FF2B5EF4-FFF2-40B4-BE49-F238E27FC236}">
                      <a16:creationId xmlns:a16="http://schemas.microsoft.com/office/drawing/2014/main" id="{D1A94686-1FA9-4D3F-8CEA-43ECC1501ED4}"/>
                    </a:ext>
                  </a:extLst>
                </p:cNvPr>
                <p:cNvSpPr>
                  <a:spLocks noChangeShapeType="1"/>
                </p:cNvSpPr>
                <p:nvPr/>
              </p:nvSpPr>
              <p:spPr bwMode="auto">
                <a:xfrm>
                  <a:off x="712" y="114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0" name="Line 31">
                  <a:extLst>
                    <a:ext uri="{FF2B5EF4-FFF2-40B4-BE49-F238E27FC236}">
                      <a16:creationId xmlns:a16="http://schemas.microsoft.com/office/drawing/2014/main" id="{5B747DAA-0D3A-4471-A8AF-E199ED6DCDBF}"/>
                    </a:ext>
                  </a:extLst>
                </p:cNvPr>
                <p:cNvSpPr>
                  <a:spLocks noChangeShapeType="1"/>
                </p:cNvSpPr>
                <p:nvPr/>
              </p:nvSpPr>
              <p:spPr bwMode="auto">
                <a:xfrm>
                  <a:off x="712" y="841"/>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Line 32">
                  <a:extLst>
                    <a:ext uri="{FF2B5EF4-FFF2-40B4-BE49-F238E27FC236}">
                      <a16:creationId xmlns:a16="http://schemas.microsoft.com/office/drawing/2014/main" id="{9DDB81BE-5037-4D62-A177-546BFEF7663E}"/>
                    </a:ext>
                  </a:extLst>
                </p:cNvPr>
                <p:cNvSpPr>
                  <a:spLocks noChangeShapeType="1"/>
                </p:cNvSpPr>
                <p:nvPr/>
              </p:nvSpPr>
              <p:spPr bwMode="auto">
                <a:xfrm>
                  <a:off x="734" y="3276"/>
                  <a:ext cx="4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33">
                  <a:extLst>
                    <a:ext uri="{FF2B5EF4-FFF2-40B4-BE49-F238E27FC236}">
                      <a16:creationId xmlns:a16="http://schemas.microsoft.com/office/drawing/2014/main" id="{786BA7AB-AD88-4B6B-B744-A6695D119893}"/>
                    </a:ext>
                  </a:extLst>
                </p:cNvPr>
                <p:cNvSpPr>
                  <a:spLocks noChangeShapeType="1"/>
                </p:cNvSpPr>
                <p:nvPr/>
              </p:nvSpPr>
              <p:spPr bwMode="auto">
                <a:xfrm flipV="1">
                  <a:off x="734"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34">
                  <a:extLst>
                    <a:ext uri="{FF2B5EF4-FFF2-40B4-BE49-F238E27FC236}">
                      <a16:creationId xmlns:a16="http://schemas.microsoft.com/office/drawing/2014/main" id="{D4D47C8A-01E3-48E8-B3AB-0356EB8B7D3F}"/>
                    </a:ext>
                  </a:extLst>
                </p:cNvPr>
                <p:cNvSpPr>
                  <a:spLocks noChangeShapeType="1"/>
                </p:cNvSpPr>
                <p:nvPr/>
              </p:nvSpPr>
              <p:spPr bwMode="auto">
                <a:xfrm flipV="1">
                  <a:off x="931"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35">
                  <a:extLst>
                    <a:ext uri="{FF2B5EF4-FFF2-40B4-BE49-F238E27FC236}">
                      <a16:creationId xmlns:a16="http://schemas.microsoft.com/office/drawing/2014/main" id="{BDF54E22-FB7C-4A84-A91A-9167DBFDA3F5}"/>
                    </a:ext>
                  </a:extLst>
                </p:cNvPr>
                <p:cNvSpPr>
                  <a:spLocks noChangeShapeType="1"/>
                </p:cNvSpPr>
                <p:nvPr/>
              </p:nvSpPr>
              <p:spPr bwMode="auto">
                <a:xfrm flipV="1">
                  <a:off x="1126"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 name="Line 36">
                  <a:extLst>
                    <a:ext uri="{FF2B5EF4-FFF2-40B4-BE49-F238E27FC236}">
                      <a16:creationId xmlns:a16="http://schemas.microsoft.com/office/drawing/2014/main" id="{73886F71-00B2-483B-87EF-0C964F54525F}"/>
                    </a:ext>
                  </a:extLst>
                </p:cNvPr>
                <p:cNvSpPr>
                  <a:spLocks noChangeShapeType="1"/>
                </p:cNvSpPr>
                <p:nvPr/>
              </p:nvSpPr>
              <p:spPr bwMode="auto">
                <a:xfrm flipV="1">
                  <a:off x="1323"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 name="Line 37">
                  <a:extLst>
                    <a:ext uri="{FF2B5EF4-FFF2-40B4-BE49-F238E27FC236}">
                      <a16:creationId xmlns:a16="http://schemas.microsoft.com/office/drawing/2014/main" id="{6683B30C-774A-42B5-9564-4E0184AAF777}"/>
                    </a:ext>
                  </a:extLst>
                </p:cNvPr>
                <p:cNvSpPr>
                  <a:spLocks noChangeShapeType="1"/>
                </p:cNvSpPr>
                <p:nvPr/>
              </p:nvSpPr>
              <p:spPr bwMode="auto">
                <a:xfrm flipV="1">
                  <a:off x="1518"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 name="Line 38">
                  <a:extLst>
                    <a:ext uri="{FF2B5EF4-FFF2-40B4-BE49-F238E27FC236}">
                      <a16:creationId xmlns:a16="http://schemas.microsoft.com/office/drawing/2014/main" id="{19E972E8-72EF-4A3E-AB4B-237CBFBEE257}"/>
                    </a:ext>
                  </a:extLst>
                </p:cNvPr>
                <p:cNvSpPr>
                  <a:spLocks noChangeShapeType="1"/>
                </p:cNvSpPr>
                <p:nvPr/>
              </p:nvSpPr>
              <p:spPr bwMode="auto">
                <a:xfrm flipV="1">
                  <a:off x="1714"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 name="Line 39">
                  <a:extLst>
                    <a:ext uri="{FF2B5EF4-FFF2-40B4-BE49-F238E27FC236}">
                      <a16:creationId xmlns:a16="http://schemas.microsoft.com/office/drawing/2014/main" id="{E05E0806-EC00-432F-BA75-582D150E5132}"/>
                    </a:ext>
                  </a:extLst>
                </p:cNvPr>
                <p:cNvSpPr>
                  <a:spLocks noChangeShapeType="1"/>
                </p:cNvSpPr>
                <p:nvPr/>
              </p:nvSpPr>
              <p:spPr bwMode="auto">
                <a:xfrm flipV="1">
                  <a:off x="1910"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9" name="Line 40">
                  <a:extLst>
                    <a:ext uri="{FF2B5EF4-FFF2-40B4-BE49-F238E27FC236}">
                      <a16:creationId xmlns:a16="http://schemas.microsoft.com/office/drawing/2014/main" id="{1BC41B28-02C0-49E8-B8AC-2E7C2AD87D83}"/>
                    </a:ext>
                  </a:extLst>
                </p:cNvPr>
                <p:cNvSpPr>
                  <a:spLocks noChangeShapeType="1"/>
                </p:cNvSpPr>
                <p:nvPr/>
              </p:nvSpPr>
              <p:spPr bwMode="auto">
                <a:xfrm flipV="1">
                  <a:off x="2106"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0" name="Line 41">
                  <a:extLst>
                    <a:ext uri="{FF2B5EF4-FFF2-40B4-BE49-F238E27FC236}">
                      <a16:creationId xmlns:a16="http://schemas.microsoft.com/office/drawing/2014/main" id="{008C08E3-9588-4775-96B2-BD8998D34DAF}"/>
                    </a:ext>
                  </a:extLst>
                </p:cNvPr>
                <p:cNvSpPr>
                  <a:spLocks noChangeShapeType="1"/>
                </p:cNvSpPr>
                <p:nvPr/>
              </p:nvSpPr>
              <p:spPr bwMode="auto">
                <a:xfrm flipV="1">
                  <a:off x="2302"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1" name="Line 42">
                  <a:extLst>
                    <a:ext uri="{FF2B5EF4-FFF2-40B4-BE49-F238E27FC236}">
                      <a16:creationId xmlns:a16="http://schemas.microsoft.com/office/drawing/2014/main" id="{1BFBB05D-AA24-483C-8E8B-09C9B654E991}"/>
                    </a:ext>
                  </a:extLst>
                </p:cNvPr>
                <p:cNvSpPr>
                  <a:spLocks noChangeShapeType="1"/>
                </p:cNvSpPr>
                <p:nvPr/>
              </p:nvSpPr>
              <p:spPr bwMode="auto">
                <a:xfrm flipV="1">
                  <a:off x="2498"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2" name="Line 43">
                  <a:extLst>
                    <a:ext uri="{FF2B5EF4-FFF2-40B4-BE49-F238E27FC236}">
                      <a16:creationId xmlns:a16="http://schemas.microsoft.com/office/drawing/2014/main" id="{B29DD870-8B8B-4B14-8BCF-DF1C55AE0C06}"/>
                    </a:ext>
                  </a:extLst>
                </p:cNvPr>
                <p:cNvSpPr>
                  <a:spLocks noChangeShapeType="1"/>
                </p:cNvSpPr>
                <p:nvPr/>
              </p:nvSpPr>
              <p:spPr bwMode="auto">
                <a:xfrm flipV="1">
                  <a:off x="2694"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3" name="Line 44">
                  <a:extLst>
                    <a:ext uri="{FF2B5EF4-FFF2-40B4-BE49-F238E27FC236}">
                      <a16:creationId xmlns:a16="http://schemas.microsoft.com/office/drawing/2014/main" id="{04782A7C-3627-4C6F-BC9A-2C652D3848FA}"/>
                    </a:ext>
                  </a:extLst>
                </p:cNvPr>
                <p:cNvSpPr>
                  <a:spLocks noChangeShapeType="1"/>
                </p:cNvSpPr>
                <p:nvPr/>
              </p:nvSpPr>
              <p:spPr bwMode="auto">
                <a:xfrm flipV="1">
                  <a:off x="2890"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4" name="Line 45">
                  <a:extLst>
                    <a:ext uri="{FF2B5EF4-FFF2-40B4-BE49-F238E27FC236}">
                      <a16:creationId xmlns:a16="http://schemas.microsoft.com/office/drawing/2014/main" id="{D5CACEA0-A754-4353-8C65-CAC1561CBECD}"/>
                    </a:ext>
                  </a:extLst>
                </p:cNvPr>
                <p:cNvSpPr>
                  <a:spLocks noChangeShapeType="1"/>
                </p:cNvSpPr>
                <p:nvPr/>
              </p:nvSpPr>
              <p:spPr bwMode="auto">
                <a:xfrm flipV="1">
                  <a:off x="3086"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5" name="Line 46">
                  <a:extLst>
                    <a:ext uri="{FF2B5EF4-FFF2-40B4-BE49-F238E27FC236}">
                      <a16:creationId xmlns:a16="http://schemas.microsoft.com/office/drawing/2014/main" id="{0F658C8D-8328-44E4-962D-62AC4EFD9EF7}"/>
                    </a:ext>
                  </a:extLst>
                </p:cNvPr>
                <p:cNvSpPr>
                  <a:spLocks noChangeShapeType="1"/>
                </p:cNvSpPr>
                <p:nvPr/>
              </p:nvSpPr>
              <p:spPr bwMode="auto">
                <a:xfrm flipV="1">
                  <a:off x="3282"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6" name="Line 47">
                  <a:extLst>
                    <a:ext uri="{FF2B5EF4-FFF2-40B4-BE49-F238E27FC236}">
                      <a16:creationId xmlns:a16="http://schemas.microsoft.com/office/drawing/2014/main" id="{5AD5DBED-4CF8-46D4-8085-12EBA04773F1}"/>
                    </a:ext>
                  </a:extLst>
                </p:cNvPr>
                <p:cNvSpPr>
                  <a:spLocks noChangeShapeType="1"/>
                </p:cNvSpPr>
                <p:nvPr/>
              </p:nvSpPr>
              <p:spPr bwMode="auto">
                <a:xfrm flipV="1">
                  <a:off x="3478"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7" name="Line 48">
                  <a:extLst>
                    <a:ext uri="{FF2B5EF4-FFF2-40B4-BE49-F238E27FC236}">
                      <a16:creationId xmlns:a16="http://schemas.microsoft.com/office/drawing/2014/main" id="{9F878061-BB67-4CFA-818C-84F460849BE2}"/>
                    </a:ext>
                  </a:extLst>
                </p:cNvPr>
                <p:cNvSpPr>
                  <a:spLocks noChangeShapeType="1"/>
                </p:cNvSpPr>
                <p:nvPr/>
              </p:nvSpPr>
              <p:spPr bwMode="auto">
                <a:xfrm flipV="1">
                  <a:off x="3674"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8" name="Line 49">
                  <a:extLst>
                    <a:ext uri="{FF2B5EF4-FFF2-40B4-BE49-F238E27FC236}">
                      <a16:creationId xmlns:a16="http://schemas.microsoft.com/office/drawing/2014/main" id="{0BFE3B1C-EB1E-402D-910D-9A1EA08402B1}"/>
                    </a:ext>
                  </a:extLst>
                </p:cNvPr>
                <p:cNvSpPr>
                  <a:spLocks noChangeShapeType="1"/>
                </p:cNvSpPr>
                <p:nvPr/>
              </p:nvSpPr>
              <p:spPr bwMode="auto">
                <a:xfrm flipV="1">
                  <a:off x="3870"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9" name="Line 50">
                  <a:extLst>
                    <a:ext uri="{FF2B5EF4-FFF2-40B4-BE49-F238E27FC236}">
                      <a16:creationId xmlns:a16="http://schemas.microsoft.com/office/drawing/2014/main" id="{F8848F54-22F1-48F3-9B9C-CAABB64858A8}"/>
                    </a:ext>
                  </a:extLst>
                </p:cNvPr>
                <p:cNvSpPr>
                  <a:spLocks noChangeShapeType="1"/>
                </p:cNvSpPr>
                <p:nvPr/>
              </p:nvSpPr>
              <p:spPr bwMode="auto">
                <a:xfrm flipV="1">
                  <a:off x="4066"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0" name="Line 51">
                  <a:extLst>
                    <a:ext uri="{FF2B5EF4-FFF2-40B4-BE49-F238E27FC236}">
                      <a16:creationId xmlns:a16="http://schemas.microsoft.com/office/drawing/2014/main" id="{B9A581D5-4A38-4369-B60D-9A01EF4B14B2}"/>
                    </a:ext>
                  </a:extLst>
                </p:cNvPr>
                <p:cNvSpPr>
                  <a:spLocks noChangeShapeType="1"/>
                </p:cNvSpPr>
                <p:nvPr/>
              </p:nvSpPr>
              <p:spPr bwMode="auto">
                <a:xfrm flipV="1">
                  <a:off x="4261"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1" name="Line 52">
                  <a:extLst>
                    <a:ext uri="{FF2B5EF4-FFF2-40B4-BE49-F238E27FC236}">
                      <a16:creationId xmlns:a16="http://schemas.microsoft.com/office/drawing/2014/main" id="{9BA6ABB2-DC35-4925-93E2-1FE848841444}"/>
                    </a:ext>
                  </a:extLst>
                </p:cNvPr>
                <p:cNvSpPr>
                  <a:spLocks noChangeShapeType="1"/>
                </p:cNvSpPr>
                <p:nvPr/>
              </p:nvSpPr>
              <p:spPr bwMode="auto">
                <a:xfrm flipV="1">
                  <a:off x="4458"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2" name="Line 53">
                  <a:extLst>
                    <a:ext uri="{FF2B5EF4-FFF2-40B4-BE49-F238E27FC236}">
                      <a16:creationId xmlns:a16="http://schemas.microsoft.com/office/drawing/2014/main" id="{C8DA02E7-72F8-4E7B-9836-1AF5EACB60ED}"/>
                    </a:ext>
                  </a:extLst>
                </p:cNvPr>
                <p:cNvSpPr>
                  <a:spLocks noChangeShapeType="1"/>
                </p:cNvSpPr>
                <p:nvPr/>
              </p:nvSpPr>
              <p:spPr bwMode="auto">
                <a:xfrm flipV="1">
                  <a:off x="4653"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3" name="Line 54">
                  <a:extLst>
                    <a:ext uri="{FF2B5EF4-FFF2-40B4-BE49-F238E27FC236}">
                      <a16:creationId xmlns:a16="http://schemas.microsoft.com/office/drawing/2014/main" id="{7EFA46D3-B5AF-4B26-BBCF-F90F15F13D40}"/>
                    </a:ext>
                  </a:extLst>
                </p:cNvPr>
                <p:cNvSpPr>
                  <a:spLocks noChangeShapeType="1"/>
                </p:cNvSpPr>
                <p:nvPr/>
              </p:nvSpPr>
              <p:spPr bwMode="auto">
                <a:xfrm flipV="1">
                  <a:off x="4850" y="327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4" name="Freeform 55">
                  <a:extLst>
                    <a:ext uri="{FF2B5EF4-FFF2-40B4-BE49-F238E27FC236}">
                      <a16:creationId xmlns:a16="http://schemas.microsoft.com/office/drawing/2014/main" id="{D45BE06C-90C2-41F3-8434-F0DF586EFE92}"/>
                    </a:ext>
                  </a:extLst>
                </p:cNvPr>
                <p:cNvSpPr>
                  <a:spLocks/>
                </p:cNvSpPr>
                <p:nvPr/>
              </p:nvSpPr>
              <p:spPr bwMode="auto">
                <a:xfrm>
                  <a:off x="723" y="3050"/>
                  <a:ext cx="145" cy="42"/>
                </a:xfrm>
                <a:custGeom>
                  <a:avLst/>
                  <a:gdLst>
                    <a:gd name="T0" fmla="*/ 0 w 290"/>
                    <a:gd name="T1" fmla="*/ 22 h 84"/>
                    <a:gd name="T2" fmla="*/ 144 w 290"/>
                    <a:gd name="T3" fmla="*/ 0 h 84"/>
                    <a:gd name="T4" fmla="*/ 145 w 290"/>
                    <a:gd name="T5" fmla="*/ 21 h 84"/>
                    <a:gd name="T6" fmla="*/ 1 w 290"/>
                    <a:gd name="T7" fmla="*/ 42 h 84"/>
                    <a:gd name="T8" fmla="*/ 0 w 290"/>
                    <a:gd name="T9" fmla="*/ 22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84">
                      <a:moveTo>
                        <a:pt x="0" y="43"/>
                      </a:moveTo>
                      <a:lnTo>
                        <a:pt x="288" y="0"/>
                      </a:lnTo>
                      <a:lnTo>
                        <a:pt x="290" y="41"/>
                      </a:lnTo>
                      <a:lnTo>
                        <a:pt x="2" y="84"/>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5" name="Freeform 56">
                  <a:extLst>
                    <a:ext uri="{FF2B5EF4-FFF2-40B4-BE49-F238E27FC236}">
                      <a16:creationId xmlns:a16="http://schemas.microsoft.com/office/drawing/2014/main" id="{620B7963-DA31-4372-AF07-E056CE40A1AA}"/>
                    </a:ext>
                  </a:extLst>
                </p:cNvPr>
                <p:cNvSpPr>
                  <a:spLocks/>
                </p:cNvSpPr>
                <p:nvPr/>
              </p:nvSpPr>
              <p:spPr bwMode="auto">
                <a:xfrm>
                  <a:off x="919" y="2981"/>
                  <a:ext cx="134" cy="78"/>
                </a:xfrm>
                <a:custGeom>
                  <a:avLst/>
                  <a:gdLst>
                    <a:gd name="T0" fmla="*/ 0 w 267"/>
                    <a:gd name="T1" fmla="*/ 58 h 156"/>
                    <a:gd name="T2" fmla="*/ 133 w 267"/>
                    <a:gd name="T3" fmla="*/ 0 h 156"/>
                    <a:gd name="T4" fmla="*/ 134 w 267"/>
                    <a:gd name="T5" fmla="*/ 21 h 156"/>
                    <a:gd name="T6" fmla="*/ 1 w 267"/>
                    <a:gd name="T7" fmla="*/ 78 h 156"/>
                    <a:gd name="T8" fmla="*/ 0 w 267"/>
                    <a:gd name="T9" fmla="*/ 58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156">
                      <a:moveTo>
                        <a:pt x="0" y="115"/>
                      </a:moveTo>
                      <a:lnTo>
                        <a:pt x="265" y="0"/>
                      </a:lnTo>
                      <a:lnTo>
                        <a:pt x="267" y="41"/>
                      </a:lnTo>
                      <a:lnTo>
                        <a:pt x="2" y="156"/>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57">
                  <a:extLst>
                    <a:ext uri="{FF2B5EF4-FFF2-40B4-BE49-F238E27FC236}">
                      <a16:creationId xmlns:a16="http://schemas.microsoft.com/office/drawing/2014/main" id="{0402925B-CCB5-47F2-B5B9-8A1F344E2050}"/>
                    </a:ext>
                  </a:extLst>
                </p:cNvPr>
                <p:cNvSpPr>
                  <a:spLocks/>
                </p:cNvSpPr>
                <p:nvPr/>
              </p:nvSpPr>
              <p:spPr bwMode="auto">
                <a:xfrm>
                  <a:off x="1128" y="2944"/>
                  <a:ext cx="8" cy="24"/>
                </a:xfrm>
                <a:custGeom>
                  <a:avLst/>
                  <a:gdLst>
                    <a:gd name="T0" fmla="*/ 0 w 17"/>
                    <a:gd name="T1" fmla="*/ 4 h 48"/>
                    <a:gd name="T2" fmla="*/ 7 w 17"/>
                    <a:gd name="T3" fmla="*/ 0 h 48"/>
                    <a:gd name="T4" fmla="*/ 8 w 17"/>
                    <a:gd name="T5" fmla="*/ 21 h 48"/>
                    <a:gd name="T6" fmla="*/ 0 w 17"/>
                    <a:gd name="T7" fmla="*/ 24 h 48"/>
                    <a:gd name="T8" fmla="*/ 0 w 17"/>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8">
                      <a:moveTo>
                        <a:pt x="0" y="7"/>
                      </a:moveTo>
                      <a:lnTo>
                        <a:pt x="15" y="0"/>
                      </a:lnTo>
                      <a:lnTo>
                        <a:pt x="17" y="41"/>
                      </a:lnTo>
                      <a:lnTo>
                        <a:pt x="1" y="4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7" name="Freeform 58">
                  <a:extLst>
                    <a:ext uri="{FF2B5EF4-FFF2-40B4-BE49-F238E27FC236}">
                      <a16:creationId xmlns:a16="http://schemas.microsoft.com/office/drawing/2014/main" id="{36B3EEF8-0C39-4FBB-A320-B9DAABB3D49E}"/>
                    </a:ext>
                  </a:extLst>
                </p:cNvPr>
                <p:cNvSpPr>
                  <a:spLocks/>
                </p:cNvSpPr>
                <p:nvPr/>
              </p:nvSpPr>
              <p:spPr bwMode="auto">
                <a:xfrm>
                  <a:off x="1115" y="2944"/>
                  <a:ext cx="141" cy="57"/>
                </a:xfrm>
                <a:custGeom>
                  <a:avLst/>
                  <a:gdLst>
                    <a:gd name="T0" fmla="*/ 0 w 282"/>
                    <a:gd name="T1" fmla="*/ 21 h 113"/>
                    <a:gd name="T2" fmla="*/ 141 w 282"/>
                    <a:gd name="T3" fmla="*/ 57 h 113"/>
                    <a:gd name="T4" fmla="*/ 141 w 282"/>
                    <a:gd name="T5" fmla="*/ 36 h 113"/>
                    <a:gd name="T6" fmla="*/ 1 w 282"/>
                    <a:gd name="T7" fmla="*/ 0 h 113"/>
                    <a:gd name="T8" fmla="*/ 0 w 282"/>
                    <a:gd name="T9" fmla="*/ 2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113">
                      <a:moveTo>
                        <a:pt x="0" y="41"/>
                      </a:moveTo>
                      <a:lnTo>
                        <a:pt x="281" y="113"/>
                      </a:lnTo>
                      <a:lnTo>
                        <a:pt x="282" y="72"/>
                      </a:lnTo>
                      <a:lnTo>
                        <a:pt x="2"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59">
                  <a:extLst>
                    <a:ext uri="{FF2B5EF4-FFF2-40B4-BE49-F238E27FC236}">
                      <a16:creationId xmlns:a16="http://schemas.microsoft.com/office/drawing/2014/main" id="{739FFF76-6DD6-4BC7-BDE0-BCC31487FA51}"/>
                    </a:ext>
                  </a:extLst>
                </p:cNvPr>
                <p:cNvSpPr>
                  <a:spLocks/>
                </p:cNvSpPr>
                <p:nvPr/>
              </p:nvSpPr>
              <p:spPr bwMode="auto">
                <a:xfrm>
                  <a:off x="1311" y="2970"/>
                  <a:ext cx="143" cy="51"/>
                </a:xfrm>
                <a:custGeom>
                  <a:avLst/>
                  <a:gdLst>
                    <a:gd name="T0" fmla="*/ 0 w 286"/>
                    <a:gd name="T1" fmla="*/ 30 h 101"/>
                    <a:gd name="T2" fmla="*/ 142 w 286"/>
                    <a:gd name="T3" fmla="*/ 0 h 101"/>
                    <a:gd name="T4" fmla="*/ 143 w 286"/>
                    <a:gd name="T5" fmla="*/ 21 h 101"/>
                    <a:gd name="T6" fmla="*/ 1 w 286"/>
                    <a:gd name="T7" fmla="*/ 51 h 101"/>
                    <a:gd name="T8" fmla="*/ 0 w 286"/>
                    <a:gd name="T9" fmla="*/ 3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01">
                      <a:moveTo>
                        <a:pt x="0" y="60"/>
                      </a:moveTo>
                      <a:lnTo>
                        <a:pt x="284" y="0"/>
                      </a:lnTo>
                      <a:lnTo>
                        <a:pt x="286" y="41"/>
                      </a:lnTo>
                      <a:lnTo>
                        <a:pt x="1" y="101"/>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9" name="Freeform 60">
                  <a:extLst>
                    <a:ext uri="{FF2B5EF4-FFF2-40B4-BE49-F238E27FC236}">
                      <a16:creationId xmlns:a16="http://schemas.microsoft.com/office/drawing/2014/main" id="{6ACFDAA4-1F0B-4024-B5DA-AFA500F5B5F6}"/>
                    </a:ext>
                  </a:extLst>
                </p:cNvPr>
                <p:cNvSpPr>
                  <a:spLocks/>
                </p:cNvSpPr>
                <p:nvPr/>
              </p:nvSpPr>
              <p:spPr bwMode="auto">
                <a:xfrm>
                  <a:off x="1507" y="2955"/>
                  <a:ext cx="145" cy="31"/>
                </a:xfrm>
                <a:custGeom>
                  <a:avLst/>
                  <a:gdLst>
                    <a:gd name="T0" fmla="*/ 0 w 291"/>
                    <a:gd name="T1" fmla="*/ 20 h 64"/>
                    <a:gd name="T2" fmla="*/ 144 w 291"/>
                    <a:gd name="T3" fmla="*/ 31 h 64"/>
                    <a:gd name="T4" fmla="*/ 145 w 291"/>
                    <a:gd name="T5" fmla="*/ 11 h 64"/>
                    <a:gd name="T6" fmla="*/ 0 w 291"/>
                    <a:gd name="T7" fmla="*/ 0 h 64"/>
                    <a:gd name="T8" fmla="*/ 0 w 291"/>
                    <a:gd name="T9" fmla="*/ 2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4">
                      <a:moveTo>
                        <a:pt x="0" y="42"/>
                      </a:moveTo>
                      <a:lnTo>
                        <a:pt x="289" y="64"/>
                      </a:lnTo>
                      <a:lnTo>
                        <a:pt x="291" y="23"/>
                      </a:lnTo>
                      <a:lnTo>
                        <a:pt x="1" y="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Freeform 61">
                  <a:extLst>
                    <a:ext uri="{FF2B5EF4-FFF2-40B4-BE49-F238E27FC236}">
                      <a16:creationId xmlns:a16="http://schemas.microsoft.com/office/drawing/2014/main" id="{62D6FA3A-921E-4351-87E3-E41F48ECB85A}"/>
                    </a:ext>
                  </a:extLst>
                </p:cNvPr>
                <p:cNvSpPr>
                  <a:spLocks/>
                </p:cNvSpPr>
                <p:nvPr/>
              </p:nvSpPr>
              <p:spPr bwMode="auto">
                <a:xfrm>
                  <a:off x="1703" y="2892"/>
                  <a:ext cx="123" cy="100"/>
                </a:xfrm>
                <a:custGeom>
                  <a:avLst/>
                  <a:gdLst>
                    <a:gd name="T0" fmla="*/ 0 w 245"/>
                    <a:gd name="T1" fmla="*/ 79 h 201"/>
                    <a:gd name="T2" fmla="*/ 122 w 245"/>
                    <a:gd name="T3" fmla="*/ 0 h 201"/>
                    <a:gd name="T4" fmla="*/ 123 w 245"/>
                    <a:gd name="T5" fmla="*/ 21 h 201"/>
                    <a:gd name="T6" fmla="*/ 1 w 245"/>
                    <a:gd name="T7" fmla="*/ 100 h 201"/>
                    <a:gd name="T8" fmla="*/ 0 w 245"/>
                    <a:gd name="T9" fmla="*/ 79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 h="201">
                      <a:moveTo>
                        <a:pt x="0" y="158"/>
                      </a:moveTo>
                      <a:lnTo>
                        <a:pt x="243" y="0"/>
                      </a:lnTo>
                      <a:lnTo>
                        <a:pt x="245" y="43"/>
                      </a:lnTo>
                      <a:lnTo>
                        <a:pt x="2" y="201"/>
                      </a:lnTo>
                      <a:lnTo>
                        <a:pt x="0"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1" name="Freeform 62">
                  <a:extLst>
                    <a:ext uri="{FF2B5EF4-FFF2-40B4-BE49-F238E27FC236}">
                      <a16:creationId xmlns:a16="http://schemas.microsoft.com/office/drawing/2014/main" id="{44D02222-2EBB-44C1-ABE3-F7B90E82BFD2}"/>
                    </a:ext>
                  </a:extLst>
                </p:cNvPr>
                <p:cNvSpPr>
                  <a:spLocks/>
                </p:cNvSpPr>
                <p:nvPr/>
              </p:nvSpPr>
              <p:spPr bwMode="auto">
                <a:xfrm>
                  <a:off x="1894" y="2831"/>
                  <a:ext cx="26" cy="38"/>
                </a:xfrm>
                <a:custGeom>
                  <a:avLst/>
                  <a:gdLst>
                    <a:gd name="T0" fmla="*/ 0 w 52"/>
                    <a:gd name="T1" fmla="*/ 17 h 76"/>
                    <a:gd name="T2" fmla="*/ 25 w 52"/>
                    <a:gd name="T3" fmla="*/ 0 h 76"/>
                    <a:gd name="T4" fmla="*/ 26 w 52"/>
                    <a:gd name="T5" fmla="*/ 22 h 76"/>
                    <a:gd name="T6" fmla="*/ 1 w 52"/>
                    <a:gd name="T7" fmla="*/ 38 h 76"/>
                    <a:gd name="T8" fmla="*/ 0 w 52"/>
                    <a:gd name="T9" fmla="*/ 17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76">
                      <a:moveTo>
                        <a:pt x="0" y="33"/>
                      </a:moveTo>
                      <a:lnTo>
                        <a:pt x="50" y="0"/>
                      </a:lnTo>
                      <a:lnTo>
                        <a:pt x="52" y="43"/>
                      </a:lnTo>
                      <a:lnTo>
                        <a:pt x="2" y="76"/>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2" name="Freeform 63">
                  <a:extLst>
                    <a:ext uri="{FF2B5EF4-FFF2-40B4-BE49-F238E27FC236}">
                      <a16:creationId xmlns:a16="http://schemas.microsoft.com/office/drawing/2014/main" id="{8B1C02C9-2867-4ABE-8CC3-F73396A23C05}"/>
                    </a:ext>
                  </a:extLst>
                </p:cNvPr>
                <p:cNvSpPr>
                  <a:spLocks/>
                </p:cNvSpPr>
                <p:nvPr/>
              </p:nvSpPr>
              <p:spPr bwMode="auto">
                <a:xfrm>
                  <a:off x="1899" y="2815"/>
                  <a:ext cx="144" cy="37"/>
                </a:xfrm>
                <a:custGeom>
                  <a:avLst/>
                  <a:gdLst>
                    <a:gd name="T0" fmla="*/ 0 w 289"/>
                    <a:gd name="T1" fmla="*/ 16 h 73"/>
                    <a:gd name="T2" fmla="*/ 143 w 289"/>
                    <a:gd name="T3" fmla="*/ 0 h 73"/>
                    <a:gd name="T4" fmla="*/ 144 w 289"/>
                    <a:gd name="T5" fmla="*/ 21 h 73"/>
                    <a:gd name="T6" fmla="*/ 0 w 289"/>
                    <a:gd name="T7" fmla="*/ 37 h 73"/>
                    <a:gd name="T8" fmla="*/ 0 w 289"/>
                    <a:gd name="T9" fmla="*/ 16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 h="73">
                      <a:moveTo>
                        <a:pt x="0" y="32"/>
                      </a:moveTo>
                      <a:lnTo>
                        <a:pt x="287" y="0"/>
                      </a:lnTo>
                      <a:lnTo>
                        <a:pt x="289" y="41"/>
                      </a:lnTo>
                      <a:lnTo>
                        <a:pt x="1" y="73"/>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3" name="Freeform 64">
                  <a:extLst>
                    <a:ext uri="{FF2B5EF4-FFF2-40B4-BE49-F238E27FC236}">
                      <a16:creationId xmlns:a16="http://schemas.microsoft.com/office/drawing/2014/main" id="{5DAA0894-1727-41DF-841F-A14BC7E37D20}"/>
                    </a:ext>
                  </a:extLst>
                </p:cNvPr>
                <p:cNvSpPr>
                  <a:spLocks/>
                </p:cNvSpPr>
                <p:nvPr/>
              </p:nvSpPr>
              <p:spPr bwMode="auto">
                <a:xfrm>
                  <a:off x="2095" y="2765"/>
                  <a:ext cx="141" cy="62"/>
                </a:xfrm>
                <a:custGeom>
                  <a:avLst/>
                  <a:gdLst>
                    <a:gd name="T0" fmla="*/ 0 w 281"/>
                    <a:gd name="T1" fmla="*/ 41 h 124"/>
                    <a:gd name="T2" fmla="*/ 140 w 281"/>
                    <a:gd name="T3" fmla="*/ 0 h 124"/>
                    <a:gd name="T4" fmla="*/ 141 w 281"/>
                    <a:gd name="T5" fmla="*/ 21 h 124"/>
                    <a:gd name="T6" fmla="*/ 1 w 281"/>
                    <a:gd name="T7" fmla="*/ 62 h 124"/>
                    <a:gd name="T8" fmla="*/ 0 w 281"/>
                    <a:gd name="T9" fmla="*/ 41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24">
                      <a:moveTo>
                        <a:pt x="0" y="82"/>
                      </a:moveTo>
                      <a:lnTo>
                        <a:pt x="279" y="0"/>
                      </a:lnTo>
                      <a:lnTo>
                        <a:pt x="281" y="41"/>
                      </a:lnTo>
                      <a:lnTo>
                        <a:pt x="2" y="124"/>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65">
                  <a:extLst>
                    <a:ext uri="{FF2B5EF4-FFF2-40B4-BE49-F238E27FC236}">
                      <a16:creationId xmlns:a16="http://schemas.microsoft.com/office/drawing/2014/main" id="{60CA4A1B-2298-4231-B1BA-284F0A1E3A94}"/>
                    </a:ext>
                  </a:extLst>
                </p:cNvPr>
                <p:cNvSpPr>
                  <a:spLocks/>
                </p:cNvSpPr>
                <p:nvPr/>
              </p:nvSpPr>
              <p:spPr bwMode="auto">
                <a:xfrm>
                  <a:off x="2291" y="2743"/>
                  <a:ext cx="143" cy="50"/>
                </a:xfrm>
                <a:custGeom>
                  <a:avLst/>
                  <a:gdLst>
                    <a:gd name="T0" fmla="*/ 0 w 286"/>
                    <a:gd name="T1" fmla="*/ 21 h 100"/>
                    <a:gd name="T2" fmla="*/ 143 w 286"/>
                    <a:gd name="T3" fmla="*/ 50 h 100"/>
                    <a:gd name="T4" fmla="*/ 143 w 286"/>
                    <a:gd name="T5" fmla="*/ 30 h 100"/>
                    <a:gd name="T6" fmla="*/ 1 w 286"/>
                    <a:gd name="T7" fmla="*/ 0 h 100"/>
                    <a:gd name="T8" fmla="*/ 0 w 286"/>
                    <a:gd name="T9" fmla="*/ 21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00">
                      <a:moveTo>
                        <a:pt x="0" y="42"/>
                      </a:moveTo>
                      <a:lnTo>
                        <a:pt x="285" y="100"/>
                      </a:lnTo>
                      <a:lnTo>
                        <a:pt x="286" y="59"/>
                      </a:lnTo>
                      <a:lnTo>
                        <a:pt x="2" y="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5" name="Freeform 66">
                  <a:extLst>
                    <a:ext uri="{FF2B5EF4-FFF2-40B4-BE49-F238E27FC236}">
                      <a16:creationId xmlns:a16="http://schemas.microsoft.com/office/drawing/2014/main" id="{04B255B4-06AB-4382-90C7-F70FBF7A45B3}"/>
                    </a:ext>
                  </a:extLst>
                </p:cNvPr>
                <p:cNvSpPr>
                  <a:spLocks/>
                </p:cNvSpPr>
                <p:nvPr/>
              </p:nvSpPr>
              <p:spPr bwMode="auto">
                <a:xfrm>
                  <a:off x="2487" y="2731"/>
                  <a:ext cx="134" cy="77"/>
                </a:xfrm>
                <a:custGeom>
                  <a:avLst/>
                  <a:gdLst>
                    <a:gd name="T0" fmla="*/ 0 w 267"/>
                    <a:gd name="T1" fmla="*/ 57 h 155"/>
                    <a:gd name="T2" fmla="*/ 133 w 267"/>
                    <a:gd name="T3" fmla="*/ 0 h 155"/>
                    <a:gd name="T4" fmla="*/ 134 w 267"/>
                    <a:gd name="T5" fmla="*/ 21 h 155"/>
                    <a:gd name="T6" fmla="*/ 1 w 267"/>
                    <a:gd name="T7" fmla="*/ 77 h 155"/>
                    <a:gd name="T8" fmla="*/ 0 w 267"/>
                    <a:gd name="T9" fmla="*/ 57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155">
                      <a:moveTo>
                        <a:pt x="0" y="114"/>
                      </a:moveTo>
                      <a:lnTo>
                        <a:pt x="265" y="0"/>
                      </a:lnTo>
                      <a:lnTo>
                        <a:pt x="267" y="42"/>
                      </a:lnTo>
                      <a:lnTo>
                        <a:pt x="2" y="155"/>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67">
                  <a:extLst>
                    <a:ext uri="{FF2B5EF4-FFF2-40B4-BE49-F238E27FC236}">
                      <a16:creationId xmlns:a16="http://schemas.microsoft.com/office/drawing/2014/main" id="{8EE47BAC-153D-4DC4-83E1-A5FE8845FF91}"/>
                    </a:ext>
                  </a:extLst>
                </p:cNvPr>
                <p:cNvSpPr>
                  <a:spLocks/>
                </p:cNvSpPr>
                <p:nvPr/>
              </p:nvSpPr>
              <p:spPr bwMode="auto">
                <a:xfrm>
                  <a:off x="2696" y="2695"/>
                  <a:ext cx="8" cy="24"/>
                </a:xfrm>
                <a:custGeom>
                  <a:avLst/>
                  <a:gdLst>
                    <a:gd name="T0" fmla="*/ 0 w 15"/>
                    <a:gd name="T1" fmla="*/ 4 h 48"/>
                    <a:gd name="T2" fmla="*/ 7 w 15"/>
                    <a:gd name="T3" fmla="*/ 0 h 48"/>
                    <a:gd name="T4" fmla="*/ 8 w 15"/>
                    <a:gd name="T5" fmla="*/ 21 h 48"/>
                    <a:gd name="T6" fmla="*/ 1 w 15"/>
                    <a:gd name="T7" fmla="*/ 24 h 48"/>
                    <a:gd name="T8" fmla="*/ 0 w 15"/>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8">
                      <a:moveTo>
                        <a:pt x="0" y="7"/>
                      </a:moveTo>
                      <a:lnTo>
                        <a:pt x="14" y="0"/>
                      </a:lnTo>
                      <a:lnTo>
                        <a:pt x="15" y="42"/>
                      </a:lnTo>
                      <a:lnTo>
                        <a:pt x="1" y="4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7" name="Freeform 68">
                  <a:extLst>
                    <a:ext uri="{FF2B5EF4-FFF2-40B4-BE49-F238E27FC236}">
                      <a16:creationId xmlns:a16="http://schemas.microsoft.com/office/drawing/2014/main" id="{126779DD-B0AB-4F3E-A06D-637EECB162EB}"/>
                    </a:ext>
                  </a:extLst>
                </p:cNvPr>
                <p:cNvSpPr>
                  <a:spLocks/>
                </p:cNvSpPr>
                <p:nvPr/>
              </p:nvSpPr>
              <p:spPr bwMode="auto">
                <a:xfrm>
                  <a:off x="2683" y="2689"/>
                  <a:ext cx="145" cy="26"/>
                </a:xfrm>
                <a:custGeom>
                  <a:avLst/>
                  <a:gdLst>
                    <a:gd name="T0" fmla="*/ 0 w 291"/>
                    <a:gd name="T1" fmla="*/ 6 h 54"/>
                    <a:gd name="T2" fmla="*/ 145 w 291"/>
                    <a:gd name="T3" fmla="*/ 0 h 54"/>
                    <a:gd name="T4" fmla="*/ 145 w 291"/>
                    <a:gd name="T5" fmla="*/ 20 h 54"/>
                    <a:gd name="T6" fmla="*/ 1 w 291"/>
                    <a:gd name="T7" fmla="*/ 26 h 54"/>
                    <a:gd name="T8" fmla="*/ 0 w 291"/>
                    <a:gd name="T9" fmla="*/ 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54">
                      <a:moveTo>
                        <a:pt x="0" y="12"/>
                      </a:moveTo>
                      <a:lnTo>
                        <a:pt x="290" y="0"/>
                      </a:lnTo>
                      <a:lnTo>
                        <a:pt x="291" y="42"/>
                      </a:lnTo>
                      <a:lnTo>
                        <a:pt x="2" y="5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Freeform 69">
                  <a:extLst>
                    <a:ext uri="{FF2B5EF4-FFF2-40B4-BE49-F238E27FC236}">
                      <a16:creationId xmlns:a16="http://schemas.microsoft.com/office/drawing/2014/main" id="{A802AA0F-E554-49D3-B5FD-58B900FD1957}"/>
                    </a:ext>
                  </a:extLst>
                </p:cNvPr>
                <p:cNvSpPr>
                  <a:spLocks/>
                </p:cNvSpPr>
                <p:nvPr/>
              </p:nvSpPr>
              <p:spPr bwMode="auto">
                <a:xfrm>
                  <a:off x="2879" y="2649"/>
                  <a:ext cx="141" cy="58"/>
                </a:xfrm>
                <a:custGeom>
                  <a:avLst/>
                  <a:gdLst>
                    <a:gd name="T0" fmla="*/ 0 w 282"/>
                    <a:gd name="T1" fmla="*/ 37 h 115"/>
                    <a:gd name="T2" fmla="*/ 141 w 282"/>
                    <a:gd name="T3" fmla="*/ 0 h 115"/>
                    <a:gd name="T4" fmla="*/ 141 w 282"/>
                    <a:gd name="T5" fmla="*/ 21 h 115"/>
                    <a:gd name="T6" fmla="*/ 1 w 282"/>
                    <a:gd name="T7" fmla="*/ 58 h 115"/>
                    <a:gd name="T8" fmla="*/ 0 w 282"/>
                    <a:gd name="T9" fmla="*/ 37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115">
                      <a:moveTo>
                        <a:pt x="0" y="74"/>
                      </a:moveTo>
                      <a:lnTo>
                        <a:pt x="281" y="0"/>
                      </a:lnTo>
                      <a:lnTo>
                        <a:pt x="282" y="42"/>
                      </a:lnTo>
                      <a:lnTo>
                        <a:pt x="2" y="115"/>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9" name="Freeform 70">
                  <a:extLst>
                    <a:ext uri="{FF2B5EF4-FFF2-40B4-BE49-F238E27FC236}">
                      <a16:creationId xmlns:a16="http://schemas.microsoft.com/office/drawing/2014/main" id="{8A953E0A-C810-4FEE-BA61-00C0C39B0607}"/>
                    </a:ext>
                  </a:extLst>
                </p:cNvPr>
                <p:cNvSpPr>
                  <a:spLocks/>
                </p:cNvSpPr>
                <p:nvPr/>
              </p:nvSpPr>
              <p:spPr bwMode="auto">
                <a:xfrm>
                  <a:off x="3074" y="2591"/>
                  <a:ext cx="141" cy="58"/>
                </a:xfrm>
                <a:custGeom>
                  <a:avLst/>
                  <a:gdLst>
                    <a:gd name="T0" fmla="*/ 0 w 281"/>
                    <a:gd name="T1" fmla="*/ 38 h 116"/>
                    <a:gd name="T2" fmla="*/ 140 w 281"/>
                    <a:gd name="T3" fmla="*/ 0 h 116"/>
                    <a:gd name="T4" fmla="*/ 141 w 281"/>
                    <a:gd name="T5" fmla="*/ 21 h 116"/>
                    <a:gd name="T6" fmla="*/ 1 w 281"/>
                    <a:gd name="T7" fmla="*/ 58 h 116"/>
                    <a:gd name="T8" fmla="*/ 0 w 281"/>
                    <a:gd name="T9" fmla="*/ 38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16">
                      <a:moveTo>
                        <a:pt x="0" y="75"/>
                      </a:moveTo>
                      <a:lnTo>
                        <a:pt x="279" y="0"/>
                      </a:lnTo>
                      <a:lnTo>
                        <a:pt x="281" y="41"/>
                      </a:lnTo>
                      <a:lnTo>
                        <a:pt x="2" y="116"/>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0" name="Freeform 71">
                  <a:extLst>
                    <a:ext uri="{FF2B5EF4-FFF2-40B4-BE49-F238E27FC236}">
                      <a16:creationId xmlns:a16="http://schemas.microsoft.com/office/drawing/2014/main" id="{CF54220C-7445-4FE2-B583-36673A1A0C02}"/>
                    </a:ext>
                  </a:extLst>
                </p:cNvPr>
                <p:cNvSpPr>
                  <a:spLocks/>
                </p:cNvSpPr>
                <p:nvPr/>
              </p:nvSpPr>
              <p:spPr bwMode="auto">
                <a:xfrm>
                  <a:off x="3271" y="2548"/>
                  <a:ext cx="144" cy="43"/>
                </a:xfrm>
                <a:custGeom>
                  <a:avLst/>
                  <a:gdLst>
                    <a:gd name="T0" fmla="*/ 0 w 287"/>
                    <a:gd name="T1" fmla="*/ 23 h 86"/>
                    <a:gd name="T2" fmla="*/ 143 w 287"/>
                    <a:gd name="T3" fmla="*/ 0 h 86"/>
                    <a:gd name="T4" fmla="*/ 144 w 287"/>
                    <a:gd name="T5" fmla="*/ 21 h 86"/>
                    <a:gd name="T6" fmla="*/ 1 w 287"/>
                    <a:gd name="T7" fmla="*/ 43 h 86"/>
                    <a:gd name="T8" fmla="*/ 0 w 287"/>
                    <a:gd name="T9" fmla="*/ 23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86">
                      <a:moveTo>
                        <a:pt x="0" y="45"/>
                      </a:moveTo>
                      <a:lnTo>
                        <a:pt x="286" y="0"/>
                      </a:lnTo>
                      <a:lnTo>
                        <a:pt x="287" y="41"/>
                      </a:lnTo>
                      <a:lnTo>
                        <a:pt x="1" y="86"/>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1" name="Freeform 72">
                  <a:extLst>
                    <a:ext uri="{FF2B5EF4-FFF2-40B4-BE49-F238E27FC236}">
                      <a16:creationId xmlns:a16="http://schemas.microsoft.com/office/drawing/2014/main" id="{71C383B0-190C-421F-9039-E3283BAC2A61}"/>
                    </a:ext>
                  </a:extLst>
                </p:cNvPr>
                <p:cNvSpPr>
                  <a:spLocks/>
                </p:cNvSpPr>
                <p:nvPr/>
              </p:nvSpPr>
              <p:spPr bwMode="auto">
                <a:xfrm>
                  <a:off x="3466" y="2461"/>
                  <a:ext cx="125" cy="97"/>
                </a:xfrm>
                <a:custGeom>
                  <a:avLst/>
                  <a:gdLst>
                    <a:gd name="T0" fmla="*/ 0 w 250"/>
                    <a:gd name="T1" fmla="*/ 76 h 194"/>
                    <a:gd name="T2" fmla="*/ 124 w 250"/>
                    <a:gd name="T3" fmla="*/ 0 h 194"/>
                    <a:gd name="T4" fmla="*/ 125 w 250"/>
                    <a:gd name="T5" fmla="*/ 22 h 194"/>
                    <a:gd name="T6" fmla="*/ 1 w 250"/>
                    <a:gd name="T7" fmla="*/ 97 h 194"/>
                    <a:gd name="T8" fmla="*/ 0 w 250"/>
                    <a:gd name="T9" fmla="*/ 76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194">
                      <a:moveTo>
                        <a:pt x="0" y="151"/>
                      </a:moveTo>
                      <a:lnTo>
                        <a:pt x="248" y="0"/>
                      </a:lnTo>
                      <a:lnTo>
                        <a:pt x="250" y="43"/>
                      </a:lnTo>
                      <a:lnTo>
                        <a:pt x="2" y="194"/>
                      </a:lnTo>
                      <a:lnTo>
                        <a:pt x="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2" name="Freeform 73">
                  <a:extLst>
                    <a:ext uri="{FF2B5EF4-FFF2-40B4-BE49-F238E27FC236}">
                      <a16:creationId xmlns:a16="http://schemas.microsoft.com/office/drawing/2014/main" id="{24E6622D-56E6-418F-8DC7-896CD681CA31}"/>
                    </a:ext>
                  </a:extLst>
                </p:cNvPr>
                <p:cNvSpPr>
                  <a:spLocks/>
                </p:cNvSpPr>
                <p:nvPr/>
              </p:nvSpPr>
              <p:spPr bwMode="auto">
                <a:xfrm>
                  <a:off x="3661" y="2405"/>
                  <a:ext cx="23" cy="35"/>
                </a:xfrm>
                <a:custGeom>
                  <a:avLst/>
                  <a:gdLst>
                    <a:gd name="T0" fmla="*/ 0 w 47"/>
                    <a:gd name="T1" fmla="*/ 14 h 71"/>
                    <a:gd name="T2" fmla="*/ 22 w 47"/>
                    <a:gd name="T3" fmla="*/ 0 h 71"/>
                    <a:gd name="T4" fmla="*/ 23 w 47"/>
                    <a:gd name="T5" fmla="*/ 21 h 71"/>
                    <a:gd name="T6" fmla="*/ 1 w 47"/>
                    <a:gd name="T7" fmla="*/ 35 h 71"/>
                    <a:gd name="T8" fmla="*/ 0 w 47"/>
                    <a:gd name="T9" fmla="*/ 1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71">
                      <a:moveTo>
                        <a:pt x="0" y="28"/>
                      </a:moveTo>
                      <a:lnTo>
                        <a:pt x="45" y="0"/>
                      </a:lnTo>
                      <a:lnTo>
                        <a:pt x="47" y="43"/>
                      </a:lnTo>
                      <a:lnTo>
                        <a:pt x="2" y="71"/>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3" name="Freeform 74">
                  <a:extLst>
                    <a:ext uri="{FF2B5EF4-FFF2-40B4-BE49-F238E27FC236}">
                      <a16:creationId xmlns:a16="http://schemas.microsoft.com/office/drawing/2014/main" id="{311D4F60-B2A8-4327-8828-96BDF9C8C493}"/>
                    </a:ext>
                  </a:extLst>
                </p:cNvPr>
                <p:cNvSpPr>
                  <a:spLocks/>
                </p:cNvSpPr>
                <p:nvPr/>
              </p:nvSpPr>
              <p:spPr bwMode="auto">
                <a:xfrm>
                  <a:off x="3663" y="2359"/>
                  <a:ext cx="138" cy="66"/>
                </a:xfrm>
                <a:custGeom>
                  <a:avLst/>
                  <a:gdLst>
                    <a:gd name="T0" fmla="*/ 0 w 277"/>
                    <a:gd name="T1" fmla="*/ 45 h 133"/>
                    <a:gd name="T2" fmla="*/ 137 w 277"/>
                    <a:gd name="T3" fmla="*/ 0 h 133"/>
                    <a:gd name="T4" fmla="*/ 138 w 277"/>
                    <a:gd name="T5" fmla="*/ 21 h 133"/>
                    <a:gd name="T6" fmla="*/ 0 w 277"/>
                    <a:gd name="T7" fmla="*/ 66 h 133"/>
                    <a:gd name="T8" fmla="*/ 0 w 277"/>
                    <a:gd name="T9" fmla="*/ 45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133">
                      <a:moveTo>
                        <a:pt x="0" y="91"/>
                      </a:moveTo>
                      <a:lnTo>
                        <a:pt x="275" y="0"/>
                      </a:lnTo>
                      <a:lnTo>
                        <a:pt x="277" y="42"/>
                      </a:lnTo>
                      <a:lnTo>
                        <a:pt x="1" y="133"/>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4" name="Freeform 75">
                  <a:extLst>
                    <a:ext uri="{FF2B5EF4-FFF2-40B4-BE49-F238E27FC236}">
                      <a16:creationId xmlns:a16="http://schemas.microsoft.com/office/drawing/2014/main" id="{224EB0BF-8721-4424-9472-6F1A5E654F80}"/>
                    </a:ext>
                  </a:extLst>
                </p:cNvPr>
                <p:cNvSpPr>
                  <a:spLocks/>
                </p:cNvSpPr>
                <p:nvPr/>
              </p:nvSpPr>
              <p:spPr bwMode="auto">
                <a:xfrm>
                  <a:off x="3858" y="2273"/>
                  <a:ext cx="132" cy="81"/>
                </a:xfrm>
                <a:custGeom>
                  <a:avLst/>
                  <a:gdLst>
                    <a:gd name="T0" fmla="*/ 0 w 263"/>
                    <a:gd name="T1" fmla="*/ 61 h 163"/>
                    <a:gd name="T2" fmla="*/ 131 w 263"/>
                    <a:gd name="T3" fmla="*/ 0 h 163"/>
                    <a:gd name="T4" fmla="*/ 132 w 263"/>
                    <a:gd name="T5" fmla="*/ 20 h 163"/>
                    <a:gd name="T6" fmla="*/ 1 w 263"/>
                    <a:gd name="T7" fmla="*/ 81 h 163"/>
                    <a:gd name="T8" fmla="*/ 0 w 263"/>
                    <a:gd name="T9" fmla="*/ 61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163">
                      <a:moveTo>
                        <a:pt x="0" y="122"/>
                      </a:moveTo>
                      <a:lnTo>
                        <a:pt x="261" y="0"/>
                      </a:lnTo>
                      <a:lnTo>
                        <a:pt x="263" y="41"/>
                      </a:lnTo>
                      <a:lnTo>
                        <a:pt x="1" y="163"/>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5" name="Freeform 76">
                  <a:extLst>
                    <a:ext uri="{FF2B5EF4-FFF2-40B4-BE49-F238E27FC236}">
                      <a16:creationId xmlns:a16="http://schemas.microsoft.com/office/drawing/2014/main" id="{B3AD2832-3CE6-4660-8FDF-129192697707}"/>
                    </a:ext>
                  </a:extLst>
                </p:cNvPr>
                <p:cNvSpPr>
                  <a:spLocks/>
                </p:cNvSpPr>
                <p:nvPr/>
              </p:nvSpPr>
              <p:spPr bwMode="auto">
                <a:xfrm>
                  <a:off x="4064" y="2232"/>
                  <a:ext cx="12" cy="26"/>
                </a:xfrm>
                <a:custGeom>
                  <a:avLst/>
                  <a:gdLst>
                    <a:gd name="T0" fmla="*/ 0 w 24"/>
                    <a:gd name="T1" fmla="*/ 6 h 52"/>
                    <a:gd name="T2" fmla="*/ 12 w 24"/>
                    <a:gd name="T3" fmla="*/ 0 h 52"/>
                    <a:gd name="T4" fmla="*/ 12 w 24"/>
                    <a:gd name="T5" fmla="*/ 21 h 52"/>
                    <a:gd name="T6" fmla="*/ 1 w 24"/>
                    <a:gd name="T7" fmla="*/ 26 h 52"/>
                    <a:gd name="T8" fmla="*/ 0 w 24"/>
                    <a:gd name="T9" fmla="*/ 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52">
                      <a:moveTo>
                        <a:pt x="0" y="11"/>
                      </a:moveTo>
                      <a:lnTo>
                        <a:pt x="23" y="0"/>
                      </a:lnTo>
                      <a:lnTo>
                        <a:pt x="24" y="42"/>
                      </a:lnTo>
                      <a:lnTo>
                        <a:pt x="2" y="52"/>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77">
                  <a:extLst>
                    <a:ext uri="{FF2B5EF4-FFF2-40B4-BE49-F238E27FC236}">
                      <a16:creationId xmlns:a16="http://schemas.microsoft.com/office/drawing/2014/main" id="{FCDBC0E7-A267-4DFF-85C8-4EA29B3B7274}"/>
                    </a:ext>
                  </a:extLst>
                </p:cNvPr>
                <p:cNvSpPr>
                  <a:spLocks/>
                </p:cNvSpPr>
                <p:nvPr/>
              </p:nvSpPr>
              <p:spPr bwMode="auto">
                <a:xfrm>
                  <a:off x="4055" y="2224"/>
                  <a:ext cx="145" cy="29"/>
                </a:xfrm>
                <a:custGeom>
                  <a:avLst/>
                  <a:gdLst>
                    <a:gd name="T0" fmla="*/ 0 w 292"/>
                    <a:gd name="T1" fmla="*/ 8 h 57"/>
                    <a:gd name="T2" fmla="*/ 144 w 292"/>
                    <a:gd name="T3" fmla="*/ 0 h 57"/>
                    <a:gd name="T4" fmla="*/ 145 w 292"/>
                    <a:gd name="T5" fmla="*/ 21 h 57"/>
                    <a:gd name="T6" fmla="*/ 1 w 292"/>
                    <a:gd name="T7" fmla="*/ 29 h 57"/>
                    <a:gd name="T8" fmla="*/ 0 w 292"/>
                    <a:gd name="T9" fmla="*/ 8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7">
                      <a:moveTo>
                        <a:pt x="0" y="15"/>
                      </a:moveTo>
                      <a:lnTo>
                        <a:pt x="290" y="0"/>
                      </a:lnTo>
                      <a:lnTo>
                        <a:pt x="292" y="41"/>
                      </a:lnTo>
                      <a:lnTo>
                        <a:pt x="2" y="57"/>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7" name="Freeform 78">
                  <a:extLst>
                    <a:ext uri="{FF2B5EF4-FFF2-40B4-BE49-F238E27FC236}">
                      <a16:creationId xmlns:a16="http://schemas.microsoft.com/office/drawing/2014/main" id="{1C2EFFBA-2C59-4C1F-9E48-30B9213926DC}"/>
                    </a:ext>
                  </a:extLst>
                </p:cNvPr>
                <p:cNvSpPr>
                  <a:spLocks/>
                </p:cNvSpPr>
                <p:nvPr/>
              </p:nvSpPr>
              <p:spPr bwMode="auto">
                <a:xfrm>
                  <a:off x="4251" y="2128"/>
                  <a:ext cx="110" cy="115"/>
                </a:xfrm>
                <a:custGeom>
                  <a:avLst/>
                  <a:gdLst>
                    <a:gd name="T0" fmla="*/ 0 w 221"/>
                    <a:gd name="T1" fmla="*/ 114 h 230"/>
                    <a:gd name="T2" fmla="*/ 89 w 221"/>
                    <a:gd name="T3" fmla="*/ 0 h 230"/>
                    <a:gd name="T4" fmla="*/ 110 w 221"/>
                    <a:gd name="T5" fmla="*/ 1 h 230"/>
                    <a:gd name="T6" fmla="*/ 21 w 221"/>
                    <a:gd name="T7" fmla="*/ 115 h 230"/>
                    <a:gd name="T8" fmla="*/ 0 w 221"/>
                    <a:gd name="T9" fmla="*/ 114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30">
                      <a:moveTo>
                        <a:pt x="0" y="228"/>
                      </a:moveTo>
                      <a:lnTo>
                        <a:pt x="178" y="0"/>
                      </a:lnTo>
                      <a:lnTo>
                        <a:pt x="221" y="2"/>
                      </a:lnTo>
                      <a:lnTo>
                        <a:pt x="43" y="230"/>
                      </a:lnTo>
                      <a:lnTo>
                        <a:pt x="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8" name="Freeform 79">
                  <a:extLst>
                    <a:ext uri="{FF2B5EF4-FFF2-40B4-BE49-F238E27FC236}">
                      <a16:creationId xmlns:a16="http://schemas.microsoft.com/office/drawing/2014/main" id="{8FAAAA24-0FC2-48FE-9293-EF854E054267}"/>
                    </a:ext>
                  </a:extLst>
                </p:cNvPr>
                <p:cNvSpPr>
                  <a:spLocks/>
                </p:cNvSpPr>
                <p:nvPr/>
              </p:nvSpPr>
              <p:spPr bwMode="auto">
                <a:xfrm>
                  <a:off x="4391" y="1990"/>
                  <a:ext cx="78" cy="74"/>
                </a:xfrm>
                <a:custGeom>
                  <a:avLst/>
                  <a:gdLst>
                    <a:gd name="T0" fmla="*/ 0 w 157"/>
                    <a:gd name="T1" fmla="*/ 73 h 148"/>
                    <a:gd name="T2" fmla="*/ 57 w 157"/>
                    <a:gd name="T3" fmla="*/ 0 h 148"/>
                    <a:gd name="T4" fmla="*/ 78 w 157"/>
                    <a:gd name="T5" fmla="*/ 1 h 148"/>
                    <a:gd name="T6" fmla="*/ 21 w 157"/>
                    <a:gd name="T7" fmla="*/ 74 h 148"/>
                    <a:gd name="T8" fmla="*/ 0 w 157"/>
                    <a:gd name="T9" fmla="*/ 73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148">
                      <a:moveTo>
                        <a:pt x="0" y="146"/>
                      </a:moveTo>
                      <a:lnTo>
                        <a:pt x="114" y="0"/>
                      </a:lnTo>
                      <a:lnTo>
                        <a:pt x="157" y="2"/>
                      </a:lnTo>
                      <a:lnTo>
                        <a:pt x="43" y="148"/>
                      </a:lnTo>
                      <a:lnTo>
                        <a:pt x="0"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9" name="Freeform 80">
                  <a:extLst>
                    <a:ext uri="{FF2B5EF4-FFF2-40B4-BE49-F238E27FC236}">
                      <a16:creationId xmlns:a16="http://schemas.microsoft.com/office/drawing/2014/main" id="{DB065A2E-9284-4342-8B58-A62304F2DA2D}"/>
                    </a:ext>
                  </a:extLst>
                </p:cNvPr>
                <p:cNvSpPr>
                  <a:spLocks/>
                </p:cNvSpPr>
                <p:nvPr/>
              </p:nvSpPr>
              <p:spPr bwMode="auto">
                <a:xfrm>
                  <a:off x="4447" y="1957"/>
                  <a:ext cx="141" cy="56"/>
                </a:xfrm>
                <a:custGeom>
                  <a:avLst/>
                  <a:gdLst>
                    <a:gd name="T0" fmla="*/ 0 w 283"/>
                    <a:gd name="T1" fmla="*/ 35 h 111"/>
                    <a:gd name="T2" fmla="*/ 140 w 283"/>
                    <a:gd name="T3" fmla="*/ 0 h 111"/>
                    <a:gd name="T4" fmla="*/ 141 w 283"/>
                    <a:gd name="T5" fmla="*/ 21 h 111"/>
                    <a:gd name="T6" fmla="*/ 1 w 283"/>
                    <a:gd name="T7" fmla="*/ 56 h 111"/>
                    <a:gd name="T8" fmla="*/ 0 w 283"/>
                    <a:gd name="T9" fmla="*/ 35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111">
                      <a:moveTo>
                        <a:pt x="0" y="70"/>
                      </a:moveTo>
                      <a:lnTo>
                        <a:pt x="281" y="0"/>
                      </a:lnTo>
                      <a:lnTo>
                        <a:pt x="283" y="41"/>
                      </a:lnTo>
                      <a:lnTo>
                        <a:pt x="2" y="111"/>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81">
                  <a:extLst>
                    <a:ext uri="{FF2B5EF4-FFF2-40B4-BE49-F238E27FC236}">
                      <a16:creationId xmlns:a16="http://schemas.microsoft.com/office/drawing/2014/main" id="{85A8BE99-859D-4DF0-AB4E-3D3E8D5C5E04}"/>
                    </a:ext>
                  </a:extLst>
                </p:cNvPr>
                <p:cNvSpPr>
                  <a:spLocks/>
                </p:cNvSpPr>
                <p:nvPr/>
              </p:nvSpPr>
              <p:spPr bwMode="auto">
                <a:xfrm>
                  <a:off x="4642" y="1854"/>
                  <a:ext cx="119" cy="105"/>
                </a:xfrm>
                <a:custGeom>
                  <a:avLst/>
                  <a:gdLst>
                    <a:gd name="T0" fmla="*/ 0 w 238"/>
                    <a:gd name="T1" fmla="*/ 84 h 211"/>
                    <a:gd name="T2" fmla="*/ 118 w 238"/>
                    <a:gd name="T3" fmla="*/ 0 h 211"/>
                    <a:gd name="T4" fmla="*/ 119 w 238"/>
                    <a:gd name="T5" fmla="*/ 21 h 211"/>
                    <a:gd name="T6" fmla="*/ 1 w 238"/>
                    <a:gd name="T7" fmla="*/ 105 h 211"/>
                    <a:gd name="T8" fmla="*/ 0 w 238"/>
                    <a:gd name="T9" fmla="*/ 84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211">
                      <a:moveTo>
                        <a:pt x="0" y="168"/>
                      </a:moveTo>
                      <a:lnTo>
                        <a:pt x="236" y="0"/>
                      </a:lnTo>
                      <a:lnTo>
                        <a:pt x="238" y="43"/>
                      </a:lnTo>
                      <a:lnTo>
                        <a:pt x="2" y="211"/>
                      </a:lnTo>
                      <a:lnTo>
                        <a:pt x="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1" name="Freeform 82">
                  <a:extLst>
                    <a:ext uri="{FF2B5EF4-FFF2-40B4-BE49-F238E27FC236}">
                      <a16:creationId xmlns:a16="http://schemas.microsoft.com/office/drawing/2014/main" id="{E66B1C17-72C6-47E3-90A4-85362C77E4F7}"/>
                    </a:ext>
                  </a:extLst>
                </p:cNvPr>
                <p:cNvSpPr>
                  <a:spLocks/>
                </p:cNvSpPr>
                <p:nvPr/>
              </p:nvSpPr>
              <p:spPr bwMode="auto">
                <a:xfrm>
                  <a:off x="4827" y="1783"/>
                  <a:ext cx="33" cy="44"/>
                </a:xfrm>
                <a:custGeom>
                  <a:avLst/>
                  <a:gdLst>
                    <a:gd name="T0" fmla="*/ 0 w 65"/>
                    <a:gd name="T1" fmla="*/ 23 h 89"/>
                    <a:gd name="T2" fmla="*/ 32 w 65"/>
                    <a:gd name="T3" fmla="*/ 0 h 89"/>
                    <a:gd name="T4" fmla="*/ 33 w 65"/>
                    <a:gd name="T5" fmla="*/ 21 h 89"/>
                    <a:gd name="T6" fmla="*/ 1 w 65"/>
                    <a:gd name="T7" fmla="*/ 44 h 89"/>
                    <a:gd name="T8" fmla="*/ 0 w 65"/>
                    <a:gd name="T9" fmla="*/ 2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89">
                      <a:moveTo>
                        <a:pt x="0" y="47"/>
                      </a:moveTo>
                      <a:lnTo>
                        <a:pt x="63" y="0"/>
                      </a:lnTo>
                      <a:lnTo>
                        <a:pt x="65" y="43"/>
                      </a:lnTo>
                      <a:lnTo>
                        <a:pt x="1" y="8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Line 83">
                  <a:extLst>
                    <a:ext uri="{FF2B5EF4-FFF2-40B4-BE49-F238E27FC236}">
                      <a16:creationId xmlns:a16="http://schemas.microsoft.com/office/drawing/2014/main" id="{C350CFAA-A90A-4EC3-9604-58D82724247D}"/>
                    </a:ext>
                  </a:extLst>
                </p:cNvPr>
                <p:cNvSpPr>
                  <a:spLocks noChangeShapeType="1"/>
                </p:cNvSpPr>
                <p:nvPr/>
              </p:nvSpPr>
              <p:spPr bwMode="auto">
                <a:xfrm flipV="1">
                  <a:off x="734" y="2986"/>
                  <a:ext cx="197" cy="36"/>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 name="Line 84">
                  <a:extLst>
                    <a:ext uri="{FF2B5EF4-FFF2-40B4-BE49-F238E27FC236}">
                      <a16:creationId xmlns:a16="http://schemas.microsoft.com/office/drawing/2014/main" id="{5C2AB639-A8E1-4CC6-B5C3-E04F881CDB19}"/>
                    </a:ext>
                  </a:extLst>
                </p:cNvPr>
                <p:cNvSpPr>
                  <a:spLocks noChangeShapeType="1"/>
                </p:cNvSpPr>
                <p:nvPr/>
              </p:nvSpPr>
              <p:spPr bwMode="auto">
                <a:xfrm flipV="1">
                  <a:off x="931" y="2878"/>
                  <a:ext cx="195" cy="108"/>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 name="Line 85">
                  <a:extLst>
                    <a:ext uri="{FF2B5EF4-FFF2-40B4-BE49-F238E27FC236}">
                      <a16:creationId xmlns:a16="http://schemas.microsoft.com/office/drawing/2014/main" id="{6C93E7F3-09AF-4C25-A0EA-9281ACD28483}"/>
                    </a:ext>
                  </a:extLst>
                </p:cNvPr>
                <p:cNvSpPr>
                  <a:spLocks noChangeShapeType="1"/>
                </p:cNvSpPr>
                <p:nvPr/>
              </p:nvSpPr>
              <p:spPr bwMode="auto">
                <a:xfrm>
                  <a:off x="1126" y="2878"/>
                  <a:ext cx="197" cy="39"/>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 name="Line 86">
                  <a:extLst>
                    <a:ext uri="{FF2B5EF4-FFF2-40B4-BE49-F238E27FC236}">
                      <a16:creationId xmlns:a16="http://schemas.microsoft.com/office/drawing/2014/main" id="{8167458D-9281-4C4D-B8C6-7BCED92F877E}"/>
                    </a:ext>
                  </a:extLst>
                </p:cNvPr>
                <p:cNvSpPr>
                  <a:spLocks noChangeShapeType="1"/>
                </p:cNvSpPr>
                <p:nvPr/>
              </p:nvSpPr>
              <p:spPr bwMode="auto">
                <a:xfrm flipV="1">
                  <a:off x="1323" y="2914"/>
                  <a:ext cx="195" cy="3"/>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6" name="Line 87">
                  <a:extLst>
                    <a:ext uri="{FF2B5EF4-FFF2-40B4-BE49-F238E27FC236}">
                      <a16:creationId xmlns:a16="http://schemas.microsoft.com/office/drawing/2014/main" id="{CA17FC89-60FD-4C0D-ACE0-5EF6D16091C8}"/>
                    </a:ext>
                  </a:extLst>
                </p:cNvPr>
                <p:cNvSpPr>
                  <a:spLocks noChangeShapeType="1"/>
                </p:cNvSpPr>
                <p:nvPr/>
              </p:nvSpPr>
              <p:spPr bwMode="auto">
                <a:xfrm flipV="1">
                  <a:off x="1518" y="2863"/>
                  <a:ext cx="196" cy="51"/>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7" name="Line 88">
                  <a:extLst>
                    <a:ext uri="{FF2B5EF4-FFF2-40B4-BE49-F238E27FC236}">
                      <a16:creationId xmlns:a16="http://schemas.microsoft.com/office/drawing/2014/main" id="{CB9713EA-A6A1-49A0-9DA2-D0F07611DC5B}"/>
                    </a:ext>
                  </a:extLst>
                </p:cNvPr>
                <p:cNvSpPr>
                  <a:spLocks noChangeShapeType="1"/>
                </p:cNvSpPr>
                <p:nvPr/>
              </p:nvSpPr>
              <p:spPr bwMode="auto">
                <a:xfrm flipV="1">
                  <a:off x="1714" y="2693"/>
                  <a:ext cx="196" cy="170"/>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 name="Line 89">
                  <a:extLst>
                    <a:ext uri="{FF2B5EF4-FFF2-40B4-BE49-F238E27FC236}">
                      <a16:creationId xmlns:a16="http://schemas.microsoft.com/office/drawing/2014/main" id="{81821989-2A0D-4E2B-9100-AEDE5F969E19}"/>
                    </a:ext>
                  </a:extLst>
                </p:cNvPr>
                <p:cNvSpPr>
                  <a:spLocks noChangeShapeType="1"/>
                </p:cNvSpPr>
                <p:nvPr/>
              </p:nvSpPr>
              <p:spPr bwMode="auto">
                <a:xfrm flipV="1">
                  <a:off x="1910" y="2557"/>
                  <a:ext cx="196" cy="136"/>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 name="Line 90">
                  <a:extLst>
                    <a:ext uri="{FF2B5EF4-FFF2-40B4-BE49-F238E27FC236}">
                      <a16:creationId xmlns:a16="http://schemas.microsoft.com/office/drawing/2014/main" id="{9A334D0B-8ADB-43B1-AA19-B397F6EC38B2}"/>
                    </a:ext>
                  </a:extLst>
                </p:cNvPr>
                <p:cNvSpPr>
                  <a:spLocks noChangeShapeType="1"/>
                </p:cNvSpPr>
                <p:nvPr/>
              </p:nvSpPr>
              <p:spPr bwMode="auto">
                <a:xfrm>
                  <a:off x="2106" y="2557"/>
                  <a:ext cx="196" cy="37"/>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0" name="Line 91">
                  <a:extLst>
                    <a:ext uri="{FF2B5EF4-FFF2-40B4-BE49-F238E27FC236}">
                      <a16:creationId xmlns:a16="http://schemas.microsoft.com/office/drawing/2014/main" id="{4037EFD0-5DC9-4383-8CB7-396458BDC799}"/>
                    </a:ext>
                  </a:extLst>
                </p:cNvPr>
                <p:cNvSpPr>
                  <a:spLocks noChangeShapeType="1"/>
                </p:cNvSpPr>
                <p:nvPr/>
              </p:nvSpPr>
              <p:spPr bwMode="auto">
                <a:xfrm flipV="1">
                  <a:off x="2302" y="2562"/>
                  <a:ext cx="196" cy="32"/>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1" name="Line 92">
                  <a:extLst>
                    <a:ext uri="{FF2B5EF4-FFF2-40B4-BE49-F238E27FC236}">
                      <a16:creationId xmlns:a16="http://schemas.microsoft.com/office/drawing/2014/main" id="{60279B27-9E0B-4457-AACB-9AA4DBBE2CFB}"/>
                    </a:ext>
                  </a:extLst>
                </p:cNvPr>
                <p:cNvSpPr>
                  <a:spLocks noChangeShapeType="1"/>
                </p:cNvSpPr>
                <p:nvPr/>
              </p:nvSpPr>
              <p:spPr bwMode="auto">
                <a:xfrm flipV="1">
                  <a:off x="2498" y="2448"/>
                  <a:ext cx="196" cy="114"/>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2" name="Line 93">
                  <a:extLst>
                    <a:ext uri="{FF2B5EF4-FFF2-40B4-BE49-F238E27FC236}">
                      <a16:creationId xmlns:a16="http://schemas.microsoft.com/office/drawing/2014/main" id="{CB9D1A73-257F-4F4C-B272-C0BE55DD77A2}"/>
                    </a:ext>
                  </a:extLst>
                </p:cNvPr>
                <p:cNvSpPr>
                  <a:spLocks noChangeShapeType="1"/>
                </p:cNvSpPr>
                <p:nvPr/>
              </p:nvSpPr>
              <p:spPr bwMode="auto">
                <a:xfrm flipV="1">
                  <a:off x="2694" y="2422"/>
                  <a:ext cx="196" cy="26"/>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3" name="Line 94">
                  <a:extLst>
                    <a:ext uri="{FF2B5EF4-FFF2-40B4-BE49-F238E27FC236}">
                      <a16:creationId xmlns:a16="http://schemas.microsoft.com/office/drawing/2014/main" id="{332AE435-A64A-4BA7-B79C-5087FA2D6607}"/>
                    </a:ext>
                  </a:extLst>
                </p:cNvPr>
                <p:cNvSpPr>
                  <a:spLocks noChangeShapeType="1"/>
                </p:cNvSpPr>
                <p:nvPr/>
              </p:nvSpPr>
              <p:spPr bwMode="auto">
                <a:xfrm flipV="1">
                  <a:off x="2890" y="2276"/>
                  <a:ext cx="196" cy="146"/>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4" name="Line 95">
                  <a:extLst>
                    <a:ext uri="{FF2B5EF4-FFF2-40B4-BE49-F238E27FC236}">
                      <a16:creationId xmlns:a16="http://schemas.microsoft.com/office/drawing/2014/main" id="{2FD77C22-4989-40E1-B9BC-A9F547A29C6C}"/>
                    </a:ext>
                  </a:extLst>
                </p:cNvPr>
                <p:cNvSpPr>
                  <a:spLocks noChangeShapeType="1"/>
                </p:cNvSpPr>
                <p:nvPr/>
              </p:nvSpPr>
              <p:spPr bwMode="auto">
                <a:xfrm flipV="1">
                  <a:off x="3086" y="2173"/>
                  <a:ext cx="196" cy="103"/>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5" name="Line 96">
                  <a:extLst>
                    <a:ext uri="{FF2B5EF4-FFF2-40B4-BE49-F238E27FC236}">
                      <a16:creationId xmlns:a16="http://schemas.microsoft.com/office/drawing/2014/main" id="{86F12509-49D8-4900-835A-F674ECA18862}"/>
                    </a:ext>
                  </a:extLst>
                </p:cNvPr>
                <p:cNvSpPr>
                  <a:spLocks noChangeShapeType="1"/>
                </p:cNvSpPr>
                <p:nvPr/>
              </p:nvSpPr>
              <p:spPr bwMode="auto">
                <a:xfrm flipV="1">
                  <a:off x="3282" y="2007"/>
                  <a:ext cx="196" cy="166"/>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6" name="Line 97">
                  <a:extLst>
                    <a:ext uri="{FF2B5EF4-FFF2-40B4-BE49-F238E27FC236}">
                      <a16:creationId xmlns:a16="http://schemas.microsoft.com/office/drawing/2014/main" id="{6CAF9853-9B44-4BF8-A14C-003B6724661E}"/>
                    </a:ext>
                  </a:extLst>
                </p:cNvPr>
                <p:cNvSpPr>
                  <a:spLocks noChangeShapeType="1"/>
                </p:cNvSpPr>
                <p:nvPr/>
              </p:nvSpPr>
              <p:spPr bwMode="auto">
                <a:xfrm flipV="1">
                  <a:off x="3478" y="1876"/>
                  <a:ext cx="196" cy="131"/>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7" name="Line 98">
                  <a:extLst>
                    <a:ext uri="{FF2B5EF4-FFF2-40B4-BE49-F238E27FC236}">
                      <a16:creationId xmlns:a16="http://schemas.microsoft.com/office/drawing/2014/main" id="{817BDF17-6089-46FE-942D-11BF04CF0861}"/>
                    </a:ext>
                  </a:extLst>
                </p:cNvPr>
                <p:cNvSpPr>
                  <a:spLocks noChangeShapeType="1"/>
                </p:cNvSpPr>
                <p:nvPr/>
              </p:nvSpPr>
              <p:spPr bwMode="auto">
                <a:xfrm flipV="1">
                  <a:off x="3674" y="1764"/>
                  <a:ext cx="196" cy="112"/>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8" name="Line 99">
                  <a:extLst>
                    <a:ext uri="{FF2B5EF4-FFF2-40B4-BE49-F238E27FC236}">
                      <a16:creationId xmlns:a16="http://schemas.microsoft.com/office/drawing/2014/main" id="{8FA535B7-0C17-4F95-9E69-2EE0892DDD81}"/>
                    </a:ext>
                  </a:extLst>
                </p:cNvPr>
                <p:cNvSpPr>
                  <a:spLocks noChangeShapeType="1"/>
                </p:cNvSpPr>
                <p:nvPr/>
              </p:nvSpPr>
              <p:spPr bwMode="auto">
                <a:xfrm flipV="1">
                  <a:off x="3870" y="1506"/>
                  <a:ext cx="196" cy="258"/>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9" name="Line 100">
                  <a:extLst>
                    <a:ext uri="{FF2B5EF4-FFF2-40B4-BE49-F238E27FC236}">
                      <a16:creationId xmlns:a16="http://schemas.microsoft.com/office/drawing/2014/main" id="{D1CCEA79-17CC-4562-A937-A452C67AC3EC}"/>
                    </a:ext>
                  </a:extLst>
                </p:cNvPr>
                <p:cNvSpPr>
                  <a:spLocks noChangeShapeType="1"/>
                </p:cNvSpPr>
                <p:nvPr/>
              </p:nvSpPr>
              <p:spPr bwMode="auto">
                <a:xfrm flipV="1">
                  <a:off x="4066" y="1274"/>
                  <a:ext cx="195" cy="232"/>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0" name="Line 101">
                  <a:extLst>
                    <a:ext uri="{FF2B5EF4-FFF2-40B4-BE49-F238E27FC236}">
                      <a16:creationId xmlns:a16="http://schemas.microsoft.com/office/drawing/2014/main" id="{3FA7ACE5-D595-4EB6-92F5-A3581D937B66}"/>
                    </a:ext>
                  </a:extLst>
                </p:cNvPr>
                <p:cNvSpPr>
                  <a:spLocks noChangeShapeType="1"/>
                </p:cNvSpPr>
                <p:nvPr/>
              </p:nvSpPr>
              <p:spPr bwMode="auto">
                <a:xfrm flipV="1">
                  <a:off x="4261" y="1163"/>
                  <a:ext cx="197" cy="111"/>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 name="Line 102">
                  <a:extLst>
                    <a:ext uri="{FF2B5EF4-FFF2-40B4-BE49-F238E27FC236}">
                      <a16:creationId xmlns:a16="http://schemas.microsoft.com/office/drawing/2014/main" id="{8492F8DC-58EC-46D9-AA2F-DB70AE31A047}"/>
                    </a:ext>
                  </a:extLst>
                </p:cNvPr>
                <p:cNvSpPr>
                  <a:spLocks noChangeShapeType="1"/>
                </p:cNvSpPr>
                <p:nvPr/>
              </p:nvSpPr>
              <p:spPr bwMode="auto">
                <a:xfrm flipV="1">
                  <a:off x="4458" y="1084"/>
                  <a:ext cx="195" cy="79"/>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 name="Line 103">
                  <a:extLst>
                    <a:ext uri="{FF2B5EF4-FFF2-40B4-BE49-F238E27FC236}">
                      <a16:creationId xmlns:a16="http://schemas.microsoft.com/office/drawing/2014/main" id="{B71D5CEB-AB30-4A2C-A646-A9BBD226E31D}"/>
                    </a:ext>
                  </a:extLst>
                </p:cNvPr>
                <p:cNvSpPr>
                  <a:spLocks noChangeShapeType="1"/>
                </p:cNvSpPr>
                <p:nvPr/>
              </p:nvSpPr>
              <p:spPr bwMode="auto">
                <a:xfrm flipV="1">
                  <a:off x="4653" y="1022"/>
                  <a:ext cx="197" cy="62"/>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3" name="Line 104">
                  <a:extLst>
                    <a:ext uri="{FF2B5EF4-FFF2-40B4-BE49-F238E27FC236}">
                      <a16:creationId xmlns:a16="http://schemas.microsoft.com/office/drawing/2014/main" id="{DD6B08EA-8045-4C8C-BA36-C8114B3F7FA4}"/>
                    </a:ext>
                  </a:extLst>
                </p:cNvPr>
                <p:cNvSpPr>
                  <a:spLocks noChangeShapeType="1"/>
                </p:cNvSpPr>
                <p:nvPr/>
              </p:nvSpPr>
              <p:spPr bwMode="auto">
                <a:xfrm>
                  <a:off x="4850" y="841"/>
                  <a:ext cx="1" cy="24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4" name="Line 105">
                  <a:extLst>
                    <a:ext uri="{FF2B5EF4-FFF2-40B4-BE49-F238E27FC236}">
                      <a16:creationId xmlns:a16="http://schemas.microsoft.com/office/drawing/2014/main" id="{2404510A-33DF-44EF-B7CD-71E68A48F360}"/>
                    </a:ext>
                  </a:extLst>
                </p:cNvPr>
                <p:cNvSpPr>
                  <a:spLocks noChangeShapeType="1"/>
                </p:cNvSpPr>
                <p:nvPr/>
              </p:nvSpPr>
              <p:spPr bwMode="auto">
                <a:xfrm>
                  <a:off x="4827" y="3276"/>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5" name="Line 106">
                  <a:extLst>
                    <a:ext uri="{FF2B5EF4-FFF2-40B4-BE49-F238E27FC236}">
                      <a16:creationId xmlns:a16="http://schemas.microsoft.com/office/drawing/2014/main" id="{60DE7C6E-E986-407A-85CD-E4223F08EF7E}"/>
                    </a:ext>
                  </a:extLst>
                </p:cNvPr>
                <p:cNvSpPr>
                  <a:spLocks noChangeShapeType="1"/>
                </p:cNvSpPr>
                <p:nvPr/>
              </p:nvSpPr>
              <p:spPr bwMode="auto">
                <a:xfrm>
                  <a:off x="4827" y="2972"/>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6" name="Line 107">
                  <a:extLst>
                    <a:ext uri="{FF2B5EF4-FFF2-40B4-BE49-F238E27FC236}">
                      <a16:creationId xmlns:a16="http://schemas.microsoft.com/office/drawing/2014/main" id="{E0A9D014-6D35-46DF-9178-FCCC4297A88E}"/>
                    </a:ext>
                  </a:extLst>
                </p:cNvPr>
                <p:cNvSpPr>
                  <a:spLocks noChangeShapeType="1"/>
                </p:cNvSpPr>
                <p:nvPr/>
              </p:nvSpPr>
              <p:spPr bwMode="auto">
                <a:xfrm>
                  <a:off x="4827" y="2668"/>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7" name="Line 108">
                  <a:extLst>
                    <a:ext uri="{FF2B5EF4-FFF2-40B4-BE49-F238E27FC236}">
                      <a16:creationId xmlns:a16="http://schemas.microsoft.com/office/drawing/2014/main" id="{DA9636E6-B833-4524-976F-2C319EE7E64F}"/>
                    </a:ext>
                  </a:extLst>
                </p:cNvPr>
                <p:cNvSpPr>
                  <a:spLocks noChangeShapeType="1"/>
                </p:cNvSpPr>
                <p:nvPr/>
              </p:nvSpPr>
              <p:spPr bwMode="auto">
                <a:xfrm>
                  <a:off x="4827" y="2363"/>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8" name="Line 109">
                  <a:extLst>
                    <a:ext uri="{FF2B5EF4-FFF2-40B4-BE49-F238E27FC236}">
                      <a16:creationId xmlns:a16="http://schemas.microsoft.com/office/drawing/2014/main" id="{001C31DE-025E-4F18-AC83-EBFFEC778ADE}"/>
                    </a:ext>
                  </a:extLst>
                </p:cNvPr>
                <p:cNvSpPr>
                  <a:spLocks noChangeShapeType="1"/>
                </p:cNvSpPr>
                <p:nvPr/>
              </p:nvSpPr>
              <p:spPr bwMode="auto">
                <a:xfrm>
                  <a:off x="4827" y="2059"/>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9" name="Line 110">
                  <a:extLst>
                    <a:ext uri="{FF2B5EF4-FFF2-40B4-BE49-F238E27FC236}">
                      <a16:creationId xmlns:a16="http://schemas.microsoft.com/office/drawing/2014/main" id="{116C344C-D625-4F42-8B38-AC135897C200}"/>
                    </a:ext>
                  </a:extLst>
                </p:cNvPr>
                <p:cNvSpPr>
                  <a:spLocks noChangeShapeType="1"/>
                </p:cNvSpPr>
                <p:nvPr/>
              </p:nvSpPr>
              <p:spPr bwMode="auto">
                <a:xfrm>
                  <a:off x="4827" y="1754"/>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0" name="Line 111">
                  <a:extLst>
                    <a:ext uri="{FF2B5EF4-FFF2-40B4-BE49-F238E27FC236}">
                      <a16:creationId xmlns:a16="http://schemas.microsoft.com/office/drawing/2014/main" id="{F3894B06-5B27-4FA4-90F9-0129D599D37A}"/>
                    </a:ext>
                  </a:extLst>
                </p:cNvPr>
                <p:cNvSpPr>
                  <a:spLocks noChangeShapeType="1"/>
                </p:cNvSpPr>
                <p:nvPr/>
              </p:nvSpPr>
              <p:spPr bwMode="auto">
                <a:xfrm>
                  <a:off x="4827" y="1451"/>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1" name="Line 112">
                  <a:extLst>
                    <a:ext uri="{FF2B5EF4-FFF2-40B4-BE49-F238E27FC236}">
                      <a16:creationId xmlns:a16="http://schemas.microsoft.com/office/drawing/2014/main" id="{6455636E-A711-4BE4-AB14-859349564A9E}"/>
                    </a:ext>
                  </a:extLst>
                </p:cNvPr>
                <p:cNvSpPr>
                  <a:spLocks noChangeShapeType="1"/>
                </p:cNvSpPr>
                <p:nvPr/>
              </p:nvSpPr>
              <p:spPr bwMode="auto">
                <a:xfrm>
                  <a:off x="4827" y="1146"/>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2" name="Line 113">
                  <a:extLst>
                    <a:ext uri="{FF2B5EF4-FFF2-40B4-BE49-F238E27FC236}">
                      <a16:creationId xmlns:a16="http://schemas.microsoft.com/office/drawing/2014/main" id="{7DC754A7-8C93-4F23-8C90-0452F9EBAAF0}"/>
                    </a:ext>
                  </a:extLst>
                </p:cNvPr>
                <p:cNvSpPr>
                  <a:spLocks noChangeShapeType="1"/>
                </p:cNvSpPr>
                <p:nvPr/>
              </p:nvSpPr>
              <p:spPr bwMode="auto">
                <a:xfrm>
                  <a:off x="4827" y="841"/>
                  <a:ext cx="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3" name="Freeform 114">
                  <a:extLst>
                    <a:ext uri="{FF2B5EF4-FFF2-40B4-BE49-F238E27FC236}">
                      <a16:creationId xmlns:a16="http://schemas.microsoft.com/office/drawing/2014/main" id="{74611FF7-3717-4698-AD7E-0FB4A0B04E3C}"/>
                    </a:ext>
                  </a:extLst>
                </p:cNvPr>
                <p:cNvSpPr>
                  <a:spLocks/>
                </p:cNvSpPr>
                <p:nvPr/>
              </p:nvSpPr>
              <p:spPr bwMode="auto">
                <a:xfrm>
                  <a:off x="723" y="3205"/>
                  <a:ext cx="42" cy="22"/>
                </a:xfrm>
                <a:custGeom>
                  <a:avLst/>
                  <a:gdLst>
                    <a:gd name="T0" fmla="*/ 0 w 85"/>
                    <a:gd name="T1" fmla="*/ 1 h 43"/>
                    <a:gd name="T2" fmla="*/ 41 w 85"/>
                    <a:gd name="T3" fmla="*/ 0 h 43"/>
                    <a:gd name="T4" fmla="*/ 42 w 85"/>
                    <a:gd name="T5" fmla="*/ 21 h 43"/>
                    <a:gd name="T6" fmla="*/ 1 w 85"/>
                    <a:gd name="T7" fmla="*/ 22 h 43"/>
                    <a:gd name="T8" fmla="*/ 0 w 85"/>
                    <a:gd name="T9" fmla="*/ 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3">
                      <a:moveTo>
                        <a:pt x="0" y="2"/>
                      </a:moveTo>
                      <a:lnTo>
                        <a:pt x="83" y="0"/>
                      </a:lnTo>
                      <a:lnTo>
                        <a:pt x="85" y="42"/>
                      </a:lnTo>
                      <a:lnTo>
                        <a:pt x="2" y="4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4" name="Rectangle 115">
                  <a:extLst>
                    <a:ext uri="{FF2B5EF4-FFF2-40B4-BE49-F238E27FC236}">
                      <a16:creationId xmlns:a16="http://schemas.microsoft.com/office/drawing/2014/main" id="{E4D78E7E-FFE6-422A-9E00-2507EC7E01E9}"/>
                    </a:ext>
                  </a:extLst>
                </p:cNvPr>
                <p:cNvSpPr>
                  <a:spLocks noChangeArrowheads="1"/>
                </p:cNvSpPr>
                <p:nvPr/>
              </p:nvSpPr>
              <p:spPr bwMode="auto">
                <a:xfrm>
                  <a:off x="848" y="3204"/>
                  <a:ext cx="4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375" name="Freeform 116">
                  <a:extLst>
                    <a:ext uri="{FF2B5EF4-FFF2-40B4-BE49-F238E27FC236}">
                      <a16:creationId xmlns:a16="http://schemas.microsoft.com/office/drawing/2014/main" id="{E4DE447A-3465-4C04-B160-59FFE4643F62}"/>
                    </a:ext>
                  </a:extLst>
                </p:cNvPr>
                <p:cNvSpPr>
                  <a:spLocks/>
                </p:cNvSpPr>
                <p:nvPr/>
              </p:nvSpPr>
              <p:spPr bwMode="auto">
                <a:xfrm>
                  <a:off x="919" y="3201"/>
                  <a:ext cx="43" cy="23"/>
                </a:xfrm>
                <a:custGeom>
                  <a:avLst/>
                  <a:gdLst>
                    <a:gd name="T0" fmla="*/ 0 w 84"/>
                    <a:gd name="T1" fmla="*/ 3 h 46"/>
                    <a:gd name="T2" fmla="*/ 42 w 84"/>
                    <a:gd name="T3" fmla="*/ 0 h 46"/>
                    <a:gd name="T4" fmla="*/ 43 w 84"/>
                    <a:gd name="T5" fmla="*/ 21 h 46"/>
                    <a:gd name="T6" fmla="*/ 1 w 84"/>
                    <a:gd name="T7" fmla="*/ 23 h 46"/>
                    <a:gd name="T8" fmla="*/ 0 w 84"/>
                    <a:gd name="T9" fmla="*/ 3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6">
                      <a:moveTo>
                        <a:pt x="0" y="5"/>
                      </a:moveTo>
                      <a:lnTo>
                        <a:pt x="83" y="0"/>
                      </a:lnTo>
                      <a:lnTo>
                        <a:pt x="84" y="41"/>
                      </a:lnTo>
                      <a:lnTo>
                        <a:pt x="2" y="46"/>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6" name="Freeform 117">
                  <a:extLst>
                    <a:ext uri="{FF2B5EF4-FFF2-40B4-BE49-F238E27FC236}">
                      <a16:creationId xmlns:a16="http://schemas.microsoft.com/office/drawing/2014/main" id="{501ACF55-C994-413C-97C2-0BBD4A7700FE}"/>
                    </a:ext>
                  </a:extLst>
                </p:cNvPr>
                <p:cNvSpPr>
                  <a:spLocks/>
                </p:cNvSpPr>
                <p:nvPr/>
              </p:nvSpPr>
              <p:spPr bwMode="auto">
                <a:xfrm>
                  <a:off x="1043" y="3193"/>
                  <a:ext cx="43" cy="23"/>
                </a:xfrm>
                <a:custGeom>
                  <a:avLst/>
                  <a:gdLst>
                    <a:gd name="T0" fmla="*/ 0 w 84"/>
                    <a:gd name="T1" fmla="*/ 3 h 47"/>
                    <a:gd name="T2" fmla="*/ 42 w 84"/>
                    <a:gd name="T3" fmla="*/ 0 h 47"/>
                    <a:gd name="T4" fmla="*/ 43 w 84"/>
                    <a:gd name="T5" fmla="*/ 21 h 47"/>
                    <a:gd name="T6" fmla="*/ 1 w 84"/>
                    <a:gd name="T7" fmla="*/ 23 h 47"/>
                    <a:gd name="T8" fmla="*/ 0 w 84"/>
                    <a:gd name="T9" fmla="*/ 3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7">
                      <a:moveTo>
                        <a:pt x="0" y="6"/>
                      </a:moveTo>
                      <a:lnTo>
                        <a:pt x="83" y="0"/>
                      </a:lnTo>
                      <a:lnTo>
                        <a:pt x="84" y="42"/>
                      </a:lnTo>
                      <a:lnTo>
                        <a:pt x="2" y="4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7" name="Freeform 118">
                  <a:extLst>
                    <a:ext uri="{FF2B5EF4-FFF2-40B4-BE49-F238E27FC236}">
                      <a16:creationId xmlns:a16="http://schemas.microsoft.com/office/drawing/2014/main" id="{0280E997-2A30-4A85-85D1-FCED4048BC97}"/>
                    </a:ext>
                  </a:extLst>
                </p:cNvPr>
                <p:cNvSpPr>
                  <a:spLocks/>
                </p:cNvSpPr>
                <p:nvPr/>
              </p:nvSpPr>
              <p:spPr bwMode="auto">
                <a:xfrm>
                  <a:off x="1115" y="3186"/>
                  <a:ext cx="42" cy="24"/>
                </a:xfrm>
                <a:custGeom>
                  <a:avLst/>
                  <a:gdLst>
                    <a:gd name="T0" fmla="*/ 0 w 84"/>
                    <a:gd name="T1" fmla="*/ 4 h 48"/>
                    <a:gd name="T2" fmla="*/ 42 w 84"/>
                    <a:gd name="T3" fmla="*/ 0 h 48"/>
                    <a:gd name="T4" fmla="*/ 42 w 84"/>
                    <a:gd name="T5" fmla="*/ 21 h 48"/>
                    <a:gd name="T6" fmla="*/ 1 w 84"/>
                    <a:gd name="T7" fmla="*/ 24 h 48"/>
                    <a:gd name="T8" fmla="*/ 0 w 84"/>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8">
                      <a:moveTo>
                        <a:pt x="0" y="7"/>
                      </a:moveTo>
                      <a:lnTo>
                        <a:pt x="83" y="0"/>
                      </a:lnTo>
                      <a:lnTo>
                        <a:pt x="84" y="41"/>
                      </a:lnTo>
                      <a:lnTo>
                        <a:pt x="2" y="4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8" name="Freeform 119">
                  <a:extLst>
                    <a:ext uri="{FF2B5EF4-FFF2-40B4-BE49-F238E27FC236}">
                      <a16:creationId xmlns:a16="http://schemas.microsoft.com/office/drawing/2014/main" id="{E2F072E0-C47C-4919-A0EA-8E8275F772BE}"/>
                    </a:ext>
                  </a:extLst>
                </p:cNvPr>
                <p:cNvSpPr>
                  <a:spLocks/>
                </p:cNvSpPr>
                <p:nvPr/>
              </p:nvSpPr>
              <p:spPr bwMode="auto">
                <a:xfrm>
                  <a:off x="1239" y="3177"/>
                  <a:ext cx="42" cy="24"/>
                </a:xfrm>
                <a:custGeom>
                  <a:avLst/>
                  <a:gdLst>
                    <a:gd name="T0" fmla="*/ 0 w 84"/>
                    <a:gd name="T1" fmla="*/ 4 h 48"/>
                    <a:gd name="T2" fmla="*/ 42 w 84"/>
                    <a:gd name="T3" fmla="*/ 0 h 48"/>
                    <a:gd name="T4" fmla="*/ 42 w 84"/>
                    <a:gd name="T5" fmla="*/ 21 h 48"/>
                    <a:gd name="T6" fmla="*/ 1 w 84"/>
                    <a:gd name="T7" fmla="*/ 24 h 48"/>
                    <a:gd name="T8" fmla="*/ 0 w 84"/>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8">
                      <a:moveTo>
                        <a:pt x="0" y="7"/>
                      </a:moveTo>
                      <a:lnTo>
                        <a:pt x="83" y="0"/>
                      </a:lnTo>
                      <a:lnTo>
                        <a:pt x="84" y="41"/>
                      </a:lnTo>
                      <a:lnTo>
                        <a:pt x="2" y="4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9" name="Freeform 120">
                  <a:extLst>
                    <a:ext uri="{FF2B5EF4-FFF2-40B4-BE49-F238E27FC236}">
                      <a16:creationId xmlns:a16="http://schemas.microsoft.com/office/drawing/2014/main" id="{F3A84FC8-B923-4A54-A9FE-A3001A59ADD2}"/>
                    </a:ext>
                  </a:extLst>
                </p:cNvPr>
                <p:cNvSpPr>
                  <a:spLocks/>
                </p:cNvSpPr>
                <p:nvPr/>
              </p:nvSpPr>
              <p:spPr bwMode="auto">
                <a:xfrm>
                  <a:off x="1311" y="3173"/>
                  <a:ext cx="42" cy="28"/>
                </a:xfrm>
                <a:custGeom>
                  <a:avLst/>
                  <a:gdLst>
                    <a:gd name="T0" fmla="*/ 0 w 82"/>
                    <a:gd name="T1" fmla="*/ 20 h 57"/>
                    <a:gd name="T2" fmla="*/ 41 w 82"/>
                    <a:gd name="T3" fmla="*/ 28 h 57"/>
                    <a:gd name="T4" fmla="*/ 42 w 82"/>
                    <a:gd name="T5" fmla="*/ 8 h 57"/>
                    <a:gd name="T6" fmla="*/ 1 w 82"/>
                    <a:gd name="T7" fmla="*/ 0 h 57"/>
                    <a:gd name="T8" fmla="*/ 0 w 82"/>
                    <a:gd name="T9" fmla="*/ 2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7">
                      <a:moveTo>
                        <a:pt x="0" y="41"/>
                      </a:moveTo>
                      <a:lnTo>
                        <a:pt x="81" y="57"/>
                      </a:lnTo>
                      <a:lnTo>
                        <a:pt x="82" y="16"/>
                      </a:lnTo>
                      <a:lnTo>
                        <a:pt x="1"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0" name="Freeform 121">
                  <a:extLst>
                    <a:ext uri="{FF2B5EF4-FFF2-40B4-BE49-F238E27FC236}">
                      <a16:creationId xmlns:a16="http://schemas.microsoft.com/office/drawing/2014/main" id="{AAA42C2B-5B4A-4E9C-9E05-32DDBE57558E}"/>
                    </a:ext>
                  </a:extLst>
                </p:cNvPr>
                <p:cNvSpPr>
                  <a:spLocks/>
                </p:cNvSpPr>
                <p:nvPr/>
              </p:nvSpPr>
              <p:spPr bwMode="auto">
                <a:xfrm>
                  <a:off x="1434" y="3197"/>
                  <a:ext cx="41" cy="29"/>
                </a:xfrm>
                <a:custGeom>
                  <a:avLst/>
                  <a:gdLst>
                    <a:gd name="T0" fmla="*/ 0 w 83"/>
                    <a:gd name="T1" fmla="*/ 20 h 59"/>
                    <a:gd name="T2" fmla="*/ 40 w 83"/>
                    <a:gd name="T3" fmla="*/ 29 h 59"/>
                    <a:gd name="T4" fmla="*/ 41 w 83"/>
                    <a:gd name="T5" fmla="*/ 8 h 59"/>
                    <a:gd name="T6" fmla="*/ 1 w 83"/>
                    <a:gd name="T7" fmla="*/ 0 h 59"/>
                    <a:gd name="T8" fmla="*/ 0 w 83"/>
                    <a:gd name="T9" fmla="*/ 2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9">
                      <a:moveTo>
                        <a:pt x="0" y="41"/>
                      </a:moveTo>
                      <a:lnTo>
                        <a:pt x="81" y="59"/>
                      </a:lnTo>
                      <a:lnTo>
                        <a:pt x="83" y="17"/>
                      </a:lnTo>
                      <a:lnTo>
                        <a:pt x="2"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1" name="Freeform 122">
                  <a:extLst>
                    <a:ext uri="{FF2B5EF4-FFF2-40B4-BE49-F238E27FC236}">
                      <a16:creationId xmlns:a16="http://schemas.microsoft.com/office/drawing/2014/main" id="{FB18FC7A-639C-481F-8017-47B42E487E3C}"/>
                    </a:ext>
                  </a:extLst>
                </p:cNvPr>
                <p:cNvSpPr>
                  <a:spLocks/>
                </p:cNvSpPr>
                <p:nvPr/>
              </p:nvSpPr>
              <p:spPr bwMode="auto">
                <a:xfrm>
                  <a:off x="1507" y="3204"/>
                  <a:ext cx="40" cy="32"/>
                </a:xfrm>
                <a:custGeom>
                  <a:avLst/>
                  <a:gdLst>
                    <a:gd name="T0" fmla="*/ 0 w 81"/>
                    <a:gd name="T1" fmla="*/ 12 h 65"/>
                    <a:gd name="T2" fmla="*/ 39 w 81"/>
                    <a:gd name="T3" fmla="*/ 0 h 65"/>
                    <a:gd name="T4" fmla="*/ 40 w 81"/>
                    <a:gd name="T5" fmla="*/ 20 h 65"/>
                    <a:gd name="T6" fmla="*/ 0 w 81"/>
                    <a:gd name="T7" fmla="*/ 32 h 65"/>
                    <a:gd name="T8" fmla="*/ 0 w 81"/>
                    <a:gd name="T9" fmla="*/ 1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24"/>
                      </a:moveTo>
                      <a:lnTo>
                        <a:pt x="79" y="0"/>
                      </a:lnTo>
                      <a:lnTo>
                        <a:pt x="81" y="41"/>
                      </a:lnTo>
                      <a:lnTo>
                        <a:pt x="1" y="6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2" name="Freeform 123">
                  <a:extLst>
                    <a:ext uri="{FF2B5EF4-FFF2-40B4-BE49-F238E27FC236}">
                      <a16:creationId xmlns:a16="http://schemas.microsoft.com/office/drawing/2014/main" id="{09B07830-3DC0-412F-93E5-517AB66AEDC0}"/>
                    </a:ext>
                  </a:extLst>
                </p:cNvPr>
                <p:cNvSpPr>
                  <a:spLocks/>
                </p:cNvSpPr>
                <p:nvPr/>
              </p:nvSpPr>
              <p:spPr bwMode="auto">
                <a:xfrm>
                  <a:off x="1625" y="3167"/>
                  <a:ext cx="40" cy="32"/>
                </a:xfrm>
                <a:custGeom>
                  <a:avLst/>
                  <a:gdLst>
                    <a:gd name="T0" fmla="*/ 0 w 81"/>
                    <a:gd name="T1" fmla="*/ 12 h 65"/>
                    <a:gd name="T2" fmla="*/ 39 w 81"/>
                    <a:gd name="T3" fmla="*/ 0 h 65"/>
                    <a:gd name="T4" fmla="*/ 40 w 81"/>
                    <a:gd name="T5" fmla="*/ 20 h 65"/>
                    <a:gd name="T6" fmla="*/ 0 w 81"/>
                    <a:gd name="T7" fmla="*/ 32 h 65"/>
                    <a:gd name="T8" fmla="*/ 0 w 81"/>
                    <a:gd name="T9" fmla="*/ 1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65">
                      <a:moveTo>
                        <a:pt x="0" y="24"/>
                      </a:moveTo>
                      <a:lnTo>
                        <a:pt x="79" y="0"/>
                      </a:lnTo>
                      <a:lnTo>
                        <a:pt x="81" y="41"/>
                      </a:lnTo>
                      <a:lnTo>
                        <a:pt x="1" y="6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3" name="Freeform 124">
                  <a:extLst>
                    <a:ext uri="{FF2B5EF4-FFF2-40B4-BE49-F238E27FC236}">
                      <a16:creationId xmlns:a16="http://schemas.microsoft.com/office/drawing/2014/main" id="{03B625EF-1143-49C3-9536-60CAF19AE285}"/>
                    </a:ext>
                  </a:extLst>
                </p:cNvPr>
                <p:cNvSpPr>
                  <a:spLocks/>
                </p:cNvSpPr>
                <p:nvPr/>
              </p:nvSpPr>
              <p:spPr bwMode="auto">
                <a:xfrm>
                  <a:off x="1703" y="3142"/>
                  <a:ext cx="42" cy="26"/>
                </a:xfrm>
                <a:custGeom>
                  <a:avLst/>
                  <a:gdLst>
                    <a:gd name="T0" fmla="*/ 0 w 85"/>
                    <a:gd name="T1" fmla="*/ 6 h 54"/>
                    <a:gd name="T2" fmla="*/ 41 w 85"/>
                    <a:gd name="T3" fmla="*/ 0 h 54"/>
                    <a:gd name="T4" fmla="*/ 42 w 85"/>
                    <a:gd name="T5" fmla="*/ 20 h 54"/>
                    <a:gd name="T6" fmla="*/ 1 w 85"/>
                    <a:gd name="T7" fmla="*/ 26 h 54"/>
                    <a:gd name="T8" fmla="*/ 0 w 85"/>
                    <a:gd name="T9" fmla="*/ 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54">
                      <a:moveTo>
                        <a:pt x="0" y="12"/>
                      </a:moveTo>
                      <a:lnTo>
                        <a:pt x="83" y="0"/>
                      </a:lnTo>
                      <a:lnTo>
                        <a:pt x="85" y="42"/>
                      </a:lnTo>
                      <a:lnTo>
                        <a:pt x="2" y="5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4" name="Freeform 125">
                  <a:extLst>
                    <a:ext uri="{FF2B5EF4-FFF2-40B4-BE49-F238E27FC236}">
                      <a16:creationId xmlns:a16="http://schemas.microsoft.com/office/drawing/2014/main" id="{374291E0-8D53-4DC5-A865-2501F7B480CC}"/>
                    </a:ext>
                  </a:extLst>
                </p:cNvPr>
                <p:cNvSpPr>
                  <a:spLocks/>
                </p:cNvSpPr>
                <p:nvPr/>
              </p:nvSpPr>
              <p:spPr bwMode="auto">
                <a:xfrm>
                  <a:off x="1826" y="3125"/>
                  <a:ext cx="42" cy="26"/>
                </a:xfrm>
                <a:custGeom>
                  <a:avLst/>
                  <a:gdLst>
                    <a:gd name="T0" fmla="*/ 0 w 83"/>
                    <a:gd name="T1" fmla="*/ 6 h 53"/>
                    <a:gd name="T2" fmla="*/ 41 w 83"/>
                    <a:gd name="T3" fmla="*/ 0 h 53"/>
                    <a:gd name="T4" fmla="*/ 42 w 83"/>
                    <a:gd name="T5" fmla="*/ 20 h 53"/>
                    <a:gd name="T6" fmla="*/ 1 w 83"/>
                    <a:gd name="T7" fmla="*/ 26 h 53"/>
                    <a:gd name="T8" fmla="*/ 0 w 83"/>
                    <a:gd name="T9" fmla="*/ 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3">
                      <a:moveTo>
                        <a:pt x="0" y="12"/>
                      </a:moveTo>
                      <a:lnTo>
                        <a:pt x="81" y="0"/>
                      </a:lnTo>
                      <a:lnTo>
                        <a:pt x="83" y="41"/>
                      </a:lnTo>
                      <a:lnTo>
                        <a:pt x="2" y="53"/>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5" name="Freeform 126">
                  <a:extLst>
                    <a:ext uri="{FF2B5EF4-FFF2-40B4-BE49-F238E27FC236}">
                      <a16:creationId xmlns:a16="http://schemas.microsoft.com/office/drawing/2014/main" id="{7C0D4661-B6DB-484F-A65E-E81EB5C4A1BC}"/>
                    </a:ext>
                  </a:extLst>
                </p:cNvPr>
                <p:cNvSpPr>
                  <a:spLocks/>
                </p:cNvSpPr>
                <p:nvPr/>
              </p:nvSpPr>
              <p:spPr bwMode="auto">
                <a:xfrm>
                  <a:off x="1899" y="3099"/>
                  <a:ext cx="38" cy="40"/>
                </a:xfrm>
                <a:custGeom>
                  <a:avLst/>
                  <a:gdLst>
                    <a:gd name="T0" fmla="*/ 0 w 75"/>
                    <a:gd name="T1" fmla="*/ 19 h 80"/>
                    <a:gd name="T2" fmla="*/ 37 w 75"/>
                    <a:gd name="T3" fmla="*/ 0 h 80"/>
                    <a:gd name="T4" fmla="*/ 38 w 75"/>
                    <a:gd name="T5" fmla="*/ 22 h 80"/>
                    <a:gd name="T6" fmla="*/ 1 w 75"/>
                    <a:gd name="T7" fmla="*/ 40 h 80"/>
                    <a:gd name="T8" fmla="*/ 0 w 75"/>
                    <a:gd name="T9" fmla="*/ 19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80">
                      <a:moveTo>
                        <a:pt x="0" y="37"/>
                      </a:moveTo>
                      <a:lnTo>
                        <a:pt x="74" y="0"/>
                      </a:lnTo>
                      <a:lnTo>
                        <a:pt x="75" y="43"/>
                      </a:lnTo>
                      <a:lnTo>
                        <a:pt x="1" y="8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6" name="Freeform 127">
                  <a:extLst>
                    <a:ext uri="{FF2B5EF4-FFF2-40B4-BE49-F238E27FC236}">
                      <a16:creationId xmlns:a16="http://schemas.microsoft.com/office/drawing/2014/main" id="{484325B8-6ACD-407C-A289-839FB2B49B01}"/>
                    </a:ext>
                  </a:extLst>
                </p:cNvPr>
                <p:cNvSpPr>
                  <a:spLocks/>
                </p:cNvSpPr>
                <p:nvPr/>
              </p:nvSpPr>
              <p:spPr bwMode="auto">
                <a:xfrm>
                  <a:off x="2009" y="3042"/>
                  <a:ext cx="38" cy="41"/>
                </a:xfrm>
                <a:custGeom>
                  <a:avLst/>
                  <a:gdLst>
                    <a:gd name="T0" fmla="*/ 0 w 76"/>
                    <a:gd name="T1" fmla="*/ 19 h 81"/>
                    <a:gd name="T2" fmla="*/ 37 w 76"/>
                    <a:gd name="T3" fmla="*/ 0 h 81"/>
                    <a:gd name="T4" fmla="*/ 38 w 76"/>
                    <a:gd name="T5" fmla="*/ 22 h 81"/>
                    <a:gd name="T6" fmla="*/ 1 w 76"/>
                    <a:gd name="T7" fmla="*/ 41 h 81"/>
                    <a:gd name="T8" fmla="*/ 0 w 76"/>
                    <a:gd name="T9" fmla="*/ 19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81">
                      <a:moveTo>
                        <a:pt x="0" y="38"/>
                      </a:moveTo>
                      <a:lnTo>
                        <a:pt x="74" y="0"/>
                      </a:lnTo>
                      <a:lnTo>
                        <a:pt x="76" y="43"/>
                      </a:lnTo>
                      <a:lnTo>
                        <a:pt x="2" y="81"/>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7" name="Freeform 128">
                  <a:extLst>
                    <a:ext uri="{FF2B5EF4-FFF2-40B4-BE49-F238E27FC236}">
                      <a16:creationId xmlns:a16="http://schemas.microsoft.com/office/drawing/2014/main" id="{C0860708-DB7F-4F04-984A-25B150B18930}"/>
                    </a:ext>
                  </a:extLst>
                </p:cNvPr>
                <p:cNvSpPr>
                  <a:spLocks/>
                </p:cNvSpPr>
                <p:nvPr/>
              </p:nvSpPr>
              <p:spPr bwMode="auto">
                <a:xfrm>
                  <a:off x="2095" y="3007"/>
                  <a:ext cx="39" cy="38"/>
                </a:xfrm>
                <a:custGeom>
                  <a:avLst/>
                  <a:gdLst>
                    <a:gd name="T0" fmla="*/ 0 w 78"/>
                    <a:gd name="T1" fmla="*/ 21 h 76"/>
                    <a:gd name="T2" fmla="*/ 38 w 78"/>
                    <a:gd name="T3" fmla="*/ 38 h 76"/>
                    <a:gd name="T4" fmla="*/ 39 w 78"/>
                    <a:gd name="T5" fmla="*/ 17 h 76"/>
                    <a:gd name="T6" fmla="*/ 1 w 78"/>
                    <a:gd name="T7" fmla="*/ 0 h 76"/>
                    <a:gd name="T8" fmla="*/ 0 w 78"/>
                    <a:gd name="T9" fmla="*/ 21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76">
                      <a:moveTo>
                        <a:pt x="0" y="41"/>
                      </a:moveTo>
                      <a:lnTo>
                        <a:pt x="76" y="76"/>
                      </a:lnTo>
                      <a:lnTo>
                        <a:pt x="78" y="34"/>
                      </a:lnTo>
                      <a:lnTo>
                        <a:pt x="2"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8" name="Freeform 129">
                  <a:extLst>
                    <a:ext uri="{FF2B5EF4-FFF2-40B4-BE49-F238E27FC236}">
                      <a16:creationId xmlns:a16="http://schemas.microsoft.com/office/drawing/2014/main" id="{88AD493A-37BC-4ED9-A359-E3D1E897F9A6}"/>
                    </a:ext>
                  </a:extLst>
                </p:cNvPr>
                <p:cNvSpPr>
                  <a:spLocks/>
                </p:cNvSpPr>
                <p:nvPr/>
              </p:nvSpPr>
              <p:spPr bwMode="auto">
                <a:xfrm>
                  <a:off x="2208" y="3059"/>
                  <a:ext cx="39" cy="38"/>
                </a:xfrm>
                <a:custGeom>
                  <a:avLst/>
                  <a:gdLst>
                    <a:gd name="T0" fmla="*/ 0 w 77"/>
                    <a:gd name="T1" fmla="*/ 21 h 75"/>
                    <a:gd name="T2" fmla="*/ 38 w 77"/>
                    <a:gd name="T3" fmla="*/ 38 h 75"/>
                    <a:gd name="T4" fmla="*/ 39 w 77"/>
                    <a:gd name="T5" fmla="*/ 17 h 75"/>
                    <a:gd name="T6" fmla="*/ 1 w 77"/>
                    <a:gd name="T7" fmla="*/ 0 h 75"/>
                    <a:gd name="T8" fmla="*/ 0 w 77"/>
                    <a:gd name="T9" fmla="*/ 21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5">
                      <a:moveTo>
                        <a:pt x="0" y="41"/>
                      </a:moveTo>
                      <a:lnTo>
                        <a:pt x="76" y="75"/>
                      </a:lnTo>
                      <a:lnTo>
                        <a:pt x="77" y="34"/>
                      </a:lnTo>
                      <a:lnTo>
                        <a:pt x="2"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9" name="Freeform 130">
                  <a:extLst>
                    <a:ext uri="{FF2B5EF4-FFF2-40B4-BE49-F238E27FC236}">
                      <a16:creationId xmlns:a16="http://schemas.microsoft.com/office/drawing/2014/main" id="{FD9F2CB3-0804-423D-B87E-66897B8A3021}"/>
                    </a:ext>
                  </a:extLst>
                </p:cNvPr>
                <p:cNvSpPr>
                  <a:spLocks/>
                </p:cNvSpPr>
                <p:nvPr/>
              </p:nvSpPr>
              <p:spPr bwMode="auto">
                <a:xfrm>
                  <a:off x="2291" y="3094"/>
                  <a:ext cx="39" cy="34"/>
                </a:xfrm>
                <a:custGeom>
                  <a:avLst/>
                  <a:gdLst>
                    <a:gd name="T0" fmla="*/ 0 w 80"/>
                    <a:gd name="T1" fmla="*/ 14 h 69"/>
                    <a:gd name="T2" fmla="*/ 38 w 80"/>
                    <a:gd name="T3" fmla="*/ 0 h 69"/>
                    <a:gd name="T4" fmla="*/ 39 w 80"/>
                    <a:gd name="T5" fmla="*/ 21 h 69"/>
                    <a:gd name="T6" fmla="*/ 1 w 80"/>
                    <a:gd name="T7" fmla="*/ 34 h 69"/>
                    <a:gd name="T8" fmla="*/ 0 w 80"/>
                    <a:gd name="T9" fmla="*/ 14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9">
                      <a:moveTo>
                        <a:pt x="0" y="28"/>
                      </a:moveTo>
                      <a:lnTo>
                        <a:pt x="78" y="0"/>
                      </a:lnTo>
                      <a:lnTo>
                        <a:pt x="80" y="42"/>
                      </a:lnTo>
                      <a:lnTo>
                        <a:pt x="2" y="6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0" name="Freeform 131">
                  <a:extLst>
                    <a:ext uri="{FF2B5EF4-FFF2-40B4-BE49-F238E27FC236}">
                      <a16:creationId xmlns:a16="http://schemas.microsoft.com/office/drawing/2014/main" id="{D8452728-66F5-4658-9AB3-ECF3BE54E252}"/>
                    </a:ext>
                  </a:extLst>
                </p:cNvPr>
                <p:cNvSpPr>
                  <a:spLocks/>
                </p:cNvSpPr>
                <p:nvPr/>
              </p:nvSpPr>
              <p:spPr bwMode="auto">
                <a:xfrm>
                  <a:off x="2408" y="3052"/>
                  <a:ext cx="39" cy="34"/>
                </a:xfrm>
                <a:custGeom>
                  <a:avLst/>
                  <a:gdLst>
                    <a:gd name="T0" fmla="*/ 0 w 79"/>
                    <a:gd name="T1" fmla="*/ 14 h 69"/>
                    <a:gd name="T2" fmla="*/ 38 w 79"/>
                    <a:gd name="T3" fmla="*/ 0 h 69"/>
                    <a:gd name="T4" fmla="*/ 39 w 79"/>
                    <a:gd name="T5" fmla="*/ 20 h 69"/>
                    <a:gd name="T6" fmla="*/ 0 w 79"/>
                    <a:gd name="T7" fmla="*/ 34 h 69"/>
                    <a:gd name="T8" fmla="*/ 0 w 79"/>
                    <a:gd name="T9" fmla="*/ 14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69">
                      <a:moveTo>
                        <a:pt x="0" y="28"/>
                      </a:moveTo>
                      <a:lnTo>
                        <a:pt x="77" y="0"/>
                      </a:lnTo>
                      <a:lnTo>
                        <a:pt x="79" y="41"/>
                      </a:lnTo>
                      <a:lnTo>
                        <a:pt x="1" y="6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1" name="Freeform 132">
                  <a:extLst>
                    <a:ext uri="{FF2B5EF4-FFF2-40B4-BE49-F238E27FC236}">
                      <a16:creationId xmlns:a16="http://schemas.microsoft.com/office/drawing/2014/main" id="{2A8B26E6-14DA-42ED-B08E-3CD2E8656AA7}"/>
                    </a:ext>
                  </a:extLst>
                </p:cNvPr>
                <p:cNvSpPr>
                  <a:spLocks/>
                </p:cNvSpPr>
                <p:nvPr/>
              </p:nvSpPr>
              <p:spPr bwMode="auto">
                <a:xfrm>
                  <a:off x="2487" y="3026"/>
                  <a:ext cx="42" cy="25"/>
                </a:xfrm>
                <a:custGeom>
                  <a:avLst/>
                  <a:gdLst>
                    <a:gd name="T0" fmla="*/ 0 w 85"/>
                    <a:gd name="T1" fmla="*/ 4 h 50"/>
                    <a:gd name="T2" fmla="*/ 41 w 85"/>
                    <a:gd name="T3" fmla="*/ 0 h 50"/>
                    <a:gd name="T4" fmla="*/ 42 w 85"/>
                    <a:gd name="T5" fmla="*/ 21 h 50"/>
                    <a:gd name="T6" fmla="*/ 1 w 85"/>
                    <a:gd name="T7" fmla="*/ 25 h 50"/>
                    <a:gd name="T8" fmla="*/ 0 w 85"/>
                    <a:gd name="T9" fmla="*/ 4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50">
                      <a:moveTo>
                        <a:pt x="0" y="8"/>
                      </a:moveTo>
                      <a:lnTo>
                        <a:pt x="83" y="0"/>
                      </a:lnTo>
                      <a:lnTo>
                        <a:pt x="85" y="41"/>
                      </a:lnTo>
                      <a:lnTo>
                        <a:pt x="2" y="5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2" name="Freeform 133">
                  <a:extLst>
                    <a:ext uri="{FF2B5EF4-FFF2-40B4-BE49-F238E27FC236}">
                      <a16:creationId xmlns:a16="http://schemas.microsoft.com/office/drawing/2014/main" id="{38F69491-4C8E-43E6-9E63-25CB8C73C061}"/>
                    </a:ext>
                  </a:extLst>
                </p:cNvPr>
                <p:cNvSpPr>
                  <a:spLocks/>
                </p:cNvSpPr>
                <p:nvPr/>
              </p:nvSpPr>
              <p:spPr bwMode="auto">
                <a:xfrm>
                  <a:off x="2610" y="3015"/>
                  <a:ext cx="42" cy="24"/>
                </a:xfrm>
                <a:custGeom>
                  <a:avLst/>
                  <a:gdLst>
                    <a:gd name="T0" fmla="*/ 0 w 85"/>
                    <a:gd name="T1" fmla="*/ 3 h 49"/>
                    <a:gd name="T2" fmla="*/ 41 w 85"/>
                    <a:gd name="T3" fmla="*/ 0 h 49"/>
                    <a:gd name="T4" fmla="*/ 42 w 85"/>
                    <a:gd name="T5" fmla="*/ 21 h 49"/>
                    <a:gd name="T6" fmla="*/ 1 w 85"/>
                    <a:gd name="T7" fmla="*/ 24 h 49"/>
                    <a:gd name="T8" fmla="*/ 0 w 85"/>
                    <a:gd name="T9" fmla="*/ 3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9">
                      <a:moveTo>
                        <a:pt x="0" y="7"/>
                      </a:moveTo>
                      <a:lnTo>
                        <a:pt x="83" y="0"/>
                      </a:lnTo>
                      <a:lnTo>
                        <a:pt x="85" y="42"/>
                      </a:lnTo>
                      <a:lnTo>
                        <a:pt x="2" y="49"/>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3" name="Freeform 134">
                  <a:extLst>
                    <a:ext uri="{FF2B5EF4-FFF2-40B4-BE49-F238E27FC236}">
                      <a16:creationId xmlns:a16="http://schemas.microsoft.com/office/drawing/2014/main" id="{08F5C185-2FC8-43C0-988A-2E0D351BD3C0}"/>
                    </a:ext>
                  </a:extLst>
                </p:cNvPr>
                <p:cNvSpPr>
                  <a:spLocks/>
                </p:cNvSpPr>
                <p:nvPr/>
              </p:nvSpPr>
              <p:spPr bwMode="auto">
                <a:xfrm>
                  <a:off x="2683" y="3006"/>
                  <a:ext cx="42" cy="24"/>
                </a:xfrm>
                <a:custGeom>
                  <a:avLst/>
                  <a:gdLst>
                    <a:gd name="T0" fmla="*/ 0 w 85"/>
                    <a:gd name="T1" fmla="*/ 4 h 48"/>
                    <a:gd name="T2" fmla="*/ 41 w 85"/>
                    <a:gd name="T3" fmla="*/ 0 h 48"/>
                    <a:gd name="T4" fmla="*/ 42 w 85"/>
                    <a:gd name="T5" fmla="*/ 21 h 48"/>
                    <a:gd name="T6" fmla="*/ 1 w 85"/>
                    <a:gd name="T7" fmla="*/ 24 h 48"/>
                    <a:gd name="T8" fmla="*/ 0 w 85"/>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8">
                      <a:moveTo>
                        <a:pt x="0" y="7"/>
                      </a:moveTo>
                      <a:lnTo>
                        <a:pt x="83" y="0"/>
                      </a:lnTo>
                      <a:lnTo>
                        <a:pt x="85" y="42"/>
                      </a:lnTo>
                      <a:lnTo>
                        <a:pt x="2" y="4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4" name="Freeform 135">
                  <a:extLst>
                    <a:ext uri="{FF2B5EF4-FFF2-40B4-BE49-F238E27FC236}">
                      <a16:creationId xmlns:a16="http://schemas.microsoft.com/office/drawing/2014/main" id="{7859FF81-09ED-4D52-94F7-A3CF8250B248}"/>
                    </a:ext>
                  </a:extLst>
                </p:cNvPr>
                <p:cNvSpPr>
                  <a:spLocks/>
                </p:cNvSpPr>
                <p:nvPr/>
              </p:nvSpPr>
              <p:spPr bwMode="auto">
                <a:xfrm>
                  <a:off x="2807" y="2996"/>
                  <a:ext cx="42" cy="24"/>
                </a:xfrm>
                <a:custGeom>
                  <a:avLst/>
                  <a:gdLst>
                    <a:gd name="T0" fmla="*/ 0 w 85"/>
                    <a:gd name="T1" fmla="*/ 4 h 48"/>
                    <a:gd name="T2" fmla="*/ 41 w 85"/>
                    <a:gd name="T3" fmla="*/ 0 h 48"/>
                    <a:gd name="T4" fmla="*/ 42 w 85"/>
                    <a:gd name="T5" fmla="*/ 21 h 48"/>
                    <a:gd name="T6" fmla="*/ 1 w 85"/>
                    <a:gd name="T7" fmla="*/ 24 h 48"/>
                    <a:gd name="T8" fmla="*/ 0 w 85"/>
                    <a:gd name="T9" fmla="*/ 4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8">
                      <a:moveTo>
                        <a:pt x="0" y="7"/>
                      </a:moveTo>
                      <a:lnTo>
                        <a:pt x="83" y="0"/>
                      </a:lnTo>
                      <a:lnTo>
                        <a:pt x="85" y="41"/>
                      </a:lnTo>
                      <a:lnTo>
                        <a:pt x="2" y="4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5" name="Freeform 136">
                  <a:extLst>
                    <a:ext uri="{FF2B5EF4-FFF2-40B4-BE49-F238E27FC236}">
                      <a16:creationId xmlns:a16="http://schemas.microsoft.com/office/drawing/2014/main" id="{14040FBA-621C-4E9F-AAE8-3962457D0F89}"/>
                    </a:ext>
                  </a:extLst>
                </p:cNvPr>
                <p:cNvSpPr>
                  <a:spLocks/>
                </p:cNvSpPr>
                <p:nvPr/>
              </p:nvSpPr>
              <p:spPr bwMode="auto">
                <a:xfrm>
                  <a:off x="2879" y="2976"/>
                  <a:ext cx="39" cy="36"/>
                </a:xfrm>
                <a:custGeom>
                  <a:avLst/>
                  <a:gdLst>
                    <a:gd name="T0" fmla="*/ 0 w 77"/>
                    <a:gd name="T1" fmla="*/ 16 h 72"/>
                    <a:gd name="T2" fmla="*/ 38 w 77"/>
                    <a:gd name="T3" fmla="*/ 0 h 72"/>
                    <a:gd name="T4" fmla="*/ 39 w 77"/>
                    <a:gd name="T5" fmla="*/ 21 h 72"/>
                    <a:gd name="T6" fmla="*/ 1 w 77"/>
                    <a:gd name="T7" fmla="*/ 36 h 72"/>
                    <a:gd name="T8" fmla="*/ 0 w 77"/>
                    <a:gd name="T9" fmla="*/ 1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72">
                      <a:moveTo>
                        <a:pt x="0" y="31"/>
                      </a:moveTo>
                      <a:lnTo>
                        <a:pt x="76" y="0"/>
                      </a:lnTo>
                      <a:lnTo>
                        <a:pt x="77" y="41"/>
                      </a:lnTo>
                      <a:lnTo>
                        <a:pt x="2" y="72"/>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6" name="Freeform 137">
                  <a:extLst>
                    <a:ext uri="{FF2B5EF4-FFF2-40B4-BE49-F238E27FC236}">
                      <a16:creationId xmlns:a16="http://schemas.microsoft.com/office/drawing/2014/main" id="{68A827BC-CE47-4C82-B1DF-15377E7BA95A}"/>
                    </a:ext>
                  </a:extLst>
                </p:cNvPr>
                <p:cNvSpPr>
                  <a:spLocks/>
                </p:cNvSpPr>
                <p:nvPr/>
              </p:nvSpPr>
              <p:spPr bwMode="auto">
                <a:xfrm>
                  <a:off x="2994" y="2928"/>
                  <a:ext cx="39" cy="37"/>
                </a:xfrm>
                <a:custGeom>
                  <a:avLst/>
                  <a:gdLst>
                    <a:gd name="T0" fmla="*/ 0 w 79"/>
                    <a:gd name="T1" fmla="*/ 17 h 74"/>
                    <a:gd name="T2" fmla="*/ 39 w 79"/>
                    <a:gd name="T3" fmla="*/ 0 h 74"/>
                    <a:gd name="T4" fmla="*/ 39 w 79"/>
                    <a:gd name="T5" fmla="*/ 21 h 74"/>
                    <a:gd name="T6" fmla="*/ 1 w 79"/>
                    <a:gd name="T7" fmla="*/ 37 h 74"/>
                    <a:gd name="T8" fmla="*/ 0 w 79"/>
                    <a:gd name="T9" fmla="*/ 1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74">
                      <a:moveTo>
                        <a:pt x="0" y="33"/>
                      </a:moveTo>
                      <a:lnTo>
                        <a:pt x="78" y="0"/>
                      </a:lnTo>
                      <a:lnTo>
                        <a:pt x="79" y="41"/>
                      </a:lnTo>
                      <a:lnTo>
                        <a:pt x="2" y="74"/>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7" name="Freeform 138">
                  <a:extLst>
                    <a:ext uri="{FF2B5EF4-FFF2-40B4-BE49-F238E27FC236}">
                      <a16:creationId xmlns:a16="http://schemas.microsoft.com/office/drawing/2014/main" id="{F359FED3-54D9-42B4-B595-6D2436931507}"/>
                    </a:ext>
                  </a:extLst>
                </p:cNvPr>
                <p:cNvSpPr>
                  <a:spLocks/>
                </p:cNvSpPr>
                <p:nvPr/>
              </p:nvSpPr>
              <p:spPr bwMode="auto">
                <a:xfrm>
                  <a:off x="3074" y="2894"/>
                  <a:ext cx="42" cy="29"/>
                </a:xfrm>
                <a:custGeom>
                  <a:avLst/>
                  <a:gdLst>
                    <a:gd name="T0" fmla="*/ 0 w 83"/>
                    <a:gd name="T1" fmla="*/ 9 h 58"/>
                    <a:gd name="T2" fmla="*/ 41 w 83"/>
                    <a:gd name="T3" fmla="*/ 0 h 58"/>
                    <a:gd name="T4" fmla="*/ 42 w 83"/>
                    <a:gd name="T5" fmla="*/ 21 h 58"/>
                    <a:gd name="T6" fmla="*/ 1 w 83"/>
                    <a:gd name="T7" fmla="*/ 29 h 58"/>
                    <a:gd name="T8" fmla="*/ 0 w 83"/>
                    <a:gd name="T9" fmla="*/ 9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8">
                      <a:moveTo>
                        <a:pt x="0" y="17"/>
                      </a:moveTo>
                      <a:lnTo>
                        <a:pt x="81" y="0"/>
                      </a:lnTo>
                      <a:lnTo>
                        <a:pt x="83" y="41"/>
                      </a:lnTo>
                      <a:lnTo>
                        <a:pt x="2" y="58"/>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8" name="Freeform 139">
                  <a:extLst>
                    <a:ext uri="{FF2B5EF4-FFF2-40B4-BE49-F238E27FC236}">
                      <a16:creationId xmlns:a16="http://schemas.microsoft.com/office/drawing/2014/main" id="{26811BEE-6F3B-4925-A82F-D1D7FDEF1CB4}"/>
                    </a:ext>
                  </a:extLst>
                </p:cNvPr>
                <p:cNvSpPr>
                  <a:spLocks/>
                </p:cNvSpPr>
                <p:nvPr/>
              </p:nvSpPr>
              <p:spPr bwMode="auto">
                <a:xfrm>
                  <a:off x="3196" y="2870"/>
                  <a:ext cx="41" cy="28"/>
                </a:xfrm>
                <a:custGeom>
                  <a:avLst/>
                  <a:gdLst>
                    <a:gd name="T0" fmla="*/ 0 w 83"/>
                    <a:gd name="T1" fmla="*/ 8 h 57"/>
                    <a:gd name="T2" fmla="*/ 40 w 83"/>
                    <a:gd name="T3" fmla="*/ 0 h 57"/>
                    <a:gd name="T4" fmla="*/ 41 w 83"/>
                    <a:gd name="T5" fmla="*/ 21 h 57"/>
                    <a:gd name="T6" fmla="*/ 1 w 83"/>
                    <a:gd name="T7" fmla="*/ 28 h 57"/>
                    <a:gd name="T8" fmla="*/ 0 w 83"/>
                    <a:gd name="T9" fmla="*/ 8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7">
                      <a:moveTo>
                        <a:pt x="0" y="16"/>
                      </a:moveTo>
                      <a:lnTo>
                        <a:pt x="81" y="0"/>
                      </a:lnTo>
                      <a:lnTo>
                        <a:pt x="83" y="42"/>
                      </a:lnTo>
                      <a:lnTo>
                        <a:pt x="2"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9" name="Freeform 140">
                  <a:extLst>
                    <a:ext uri="{FF2B5EF4-FFF2-40B4-BE49-F238E27FC236}">
                      <a16:creationId xmlns:a16="http://schemas.microsoft.com/office/drawing/2014/main" id="{B44E3F13-BD33-4BA9-A905-5B057AA9009A}"/>
                    </a:ext>
                  </a:extLst>
                </p:cNvPr>
                <p:cNvSpPr>
                  <a:spLocks/>
                </p:cNvSpPr>
                <p:nvPr/>
              </p:nvSpPr>
              <p:spPr bwMode="auto">
                <a:xfrm>
                  <a:off x="3271" y="2837"/>
                  <a:ext cx="36" cy="43"/>
                </a:xfrm>
                <a:custGeom>
                  <a:avLst/>
                  <a:gdLst>
                    <a:gd name="T0" fmla="*/ 0 w 72"/>
                    <a:gd name="T1" fmla="*/ 22 h 86"/>
                    <a:gd name="T2" fmla="*/ 35 w 72"/>
                    <a:gd name="T3" fmla="*/ 0 h 86"/>
                    <a:gd name="T4" fmla="*/ 36 w 72"/>
                    <a:gd name="T5" fmla="*/ 22 h 86"/>
                    <a:gd name="T6" fmla="*/ 1 w 72"/>
                    <a:gd name="T7" fmla="*/ 43 h 86"/>
                    <a:gd name="T8" fmla="*/ 0 w 72"/>
                    <a:gd name="T9" fmla="*/ 22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6">
                      <a:moveTo>
                        <a:pt x="0" y="43"/>
                      </a:moveTo>
                      <a:lnTo>
                        <a:pt x="70" y="0"/>
                      </a:lnTo>
                      <a:lnTo>
                        <a:pt x="72" y="43"/>
                      </a:lnTo>
                      <a:lnTo>
                        <a:pt x="1" y="86"/>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0" name="Freeform 141">
                  <a:extLst>
                    <a:ext uri="{FF2B5EF4-FFF2-40B4-BE49-F238E27FC236}">
                      <a16:creationId xmlns:a16="http://schemas.microsoft.com/office/drawing/2014/main" id="{65860CC2-F046-48EF-9043-3A26B0216E40}"/>
                    </a:ext>
                  </a:extLst>
                </p:cNvPr>
                <p:cNvSpPr>
                  <a:spLocks/>
                </p:cNvSpPr>
                <p:nvPr/>
              </p:nvSpPr>
              <p:spPr bwMode="auto">
                <a:xfrm>
                  <a:off x="3377" y="2772"/>
                  <a:ext cx="36" cy="44"/>
                </a:xfrm>
                <a:custGeom>
                  <a:avLst/>
                  <a:gdLst>
                    <a:gd name="T0" fmla="*/ 0 w 72"/>
                    <a:gd name="T1" fmla="*/ 22 h 87"/>
                    <a:gd name="T2" fmla="*/ 35 w 72"/>
                    <a:gd name="T3" fmla="*/ 0 h 87"/>
                    <a:gd name="T4" fmla="*/ 36 w 72"/>
                    <a:gd name="T5" fmla="*/ 22 h 87"/>
                    <a:gd name="T6" fmla="*/ 1 w 72"/>
                    <a:gd name="T7" fmla="*/ 44 h 87"/>
                    <a:gd name="T8" fmla="*/ 0 w 72"/>
                    <a:gd name="T9" fmla="*/ 22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7">
                      <a:moveTo>
                        <a:pt x="0" y="44"/>
                      </a:moveTo>
                      <a:lnTo>
                        <a:pt x="70" y="0"/>
                      </a:lnTo>
                      <a:lnTo>
                        <a:pt x="72" y="43"/>
                      </a:lnTo>
                      <a:lnTo>
                        <a:pt x="1" y="8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1" name="Freeform 142">
                  <a:extLst>
                    <a:ext uri="{FF2B5EF4-FFF2-40B4-BE49-F238E27FC236}">
                      <a16:creationId xmlns:a16="http://schemas.microsoft.com/office/drawing/2014/main" id="{DB459427-3591-4071-BCEC-58F610E9DB2E}"/>
                    </a:ext>
                  </a:extLst>
                </p:cNvPr>
                <p:cNvSpPr>
                  <a:spLocks/>
                </p:cNvSpPr>
                <p:nvPr/>
              </p:nvSpPr>
              <p:spPr bwMode="auto">
                <a:xfrm>
                  <a:off x="3483" y="2726"/>
                  <a:ext cx="5" cy="24"/>
                </a:xfrm>
                <a:custGeom>
                  <a:avLst/>
                  <a:gdLst>
                    <a:gd name="T0" fmla="*/ 0 w 10"/>
                    <a:gd name="T1" fmla="*/ 3 h 48"/>
                    <a:gd name="T2" fmla="*/ 4 w 10"/>
                    <a:gd name="T3" fmla="*/ 0 h 48"/>
                    <a:gd name="T4" fmla="*/ 5 w 10"/>
                    <a:gd name="T5" fmla="*/ 22 h 48"/>
                    <a:gd name="T6" fmla="*/ 1 w 10"/>
                    <a:gd name="T7" fmla="*/ 24 h 48"/>
                    <a:gd name="T8" fmla="*/ 0 w 10"/>
                    <a:gd name="T9" fmla="*/ 3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48">
                      <a:moveTo>
                        <a:pt x="0" y="5"/>
                      </a:moveTo>
                      <a:lnTo>
                        <a:pt x="8" y="0"/>
                      </a:lnTo>
                      <a:lnTo>
                        <a:pt x="10" y="43"/>
                      </a:lnTo>
                      <a:lnTo>
                        <a:pt x="1" y="48"/>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2" name="Rectangle 143">
                  <a:extLst>
                    <a:ext uri="{FF2B5EF4-FFF2-40B4-BE49-F238E27FC236}">
                      <a16:creationId xmlns:a16="http://schemas.microsoft.com/office/drawing/2014/main" id="{326C5542-2501-4BCD-A38F-E5BCBBC6E764}"/>
                    </a:ext>
                  </a:extLst>
                </p:cNvPr>
                <p:cNvSpPr>
                  <a:spLocks noChangeArrowheads="1"/>
                </p:cNvSpPr>
                <p:nvPr/>
              </p:nvSpPr>
              <p:spPr bwMode="auto">
                <a:xfrm>
                  <a:off x="3467" y="2726"/>
                  <a:ext cx="42"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403" name="Rectangle 144">
                  <a:extLst>
                    <a:ext uri="{FF2B5EF4-FFF2-40B4-BE49-F238E27FC236}">
                      <a16:creationId xmlns:a16="http://schemas.microsoft.com/office/drawing/2014/main" id="{20AFCC25-7856-4906-B0AE-19B96455AA8F}"/>
                    </a:ext>
                  </a:extLst>
                </p:cNvPr>
                <p:cNvSpPr>
                  <a:spLocks noChangeArrowheads="1"/>
                </p:cNvSpPr>
                <p:nvPr/>
              </p:nvSpPr>
              <p:spPr bwMode="auto">
                <a:xfrm>
                  <a:off x="3591" y="2727"/>
                  <a:ext cx="42"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404" name="Freeform 145">
                  <a:extLst>
                    <a:ext uri="{FF2B5EF4-FFF2-40B4-BE49-F238E27FC236}">
                      <a16:creationId xmlns:a16="http://schemas.microsoft.com/office/drawing/2014/main" id="{D70750B3-F9F1-4DE8-B255-0EEAD3656C76}"/>
                    </a:ext>
                  </a:extLst>
                </p:cNvPr>
                <p:cNvSpPr>
                  <a:spLocks/>
                </p:cNvSpPr>
                <p:nvPr/>
              </p:nvSpPr>
              <p:spPr bwMode="auto">
                <a:xfrm>
                  <a:off x="3663" y="2720"/>
                  <a:ext cx="41" cy="28"/>
                </a:xfrm>
                <a:custGeom>
                  <a:avLst/>
                  <a:gdLst>
                    <a:gd name="T0" fmla="*/ 0 w 82"/>
                    <a:gd name="T1" fmla="*/ 8 h 57"/>
                    <a:gd name="T2" fmla="*/ 41 w 82"/>
                    <a:gd name="T3" fmla="*/ 0 h 57"/>
                    <a:gd name="T4" fmla="*/ 41 w 82"/>
                    <a:gd name="T5" fmla="*/ 20 h 57"/>
                    <a:gd name="T6" fmla="*/ 1 w 82"/>
                    <a:gd name="T7" fmla="*/ 28 h 57"/>
                    <a:gd name="T8" fmla="*/ 0 w 82"/>
                    <a:gd name="T9" fmla="*/ 8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7">
                      <a:moveTo>
                        <a:pt x="0" y="16"/>
                      </a:moveTo>
                      <a:lnTo>
                        <a:pt x="81" y="0"/>
                      </a:lnTo>
                      <a:lnTo>
                        <a:pt x="82" y="41"/>
                      </a:lnTo>
                      <a:lnTo>
                        <a:pt x="1" y="5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5" name="Freeform 146">
                  <a:extLst>
                    <a:ext uri="{FF2B5EF4-FFF2-40B4-BE49-F238E27FC236}">
                      <a16:creationId xmlns:a16="http://schemas.microsoft.com/office/drawing/2014/main" id="{E2047BF2-4C62-41EA-ABE8-8AE5D827E666}"/>
                    </a:ext>
                  </a:extLst>
                </p:cNvPr>
                <p:cNvSpPr>
                  <a:spLocks/>
                </p:cNvSpPr>
                <p:nvPr/>
              </p:nvSpPr>
              <p:spPr bwMode="auto">
                <a:xfrm>
                  <a:off x="3785" y="2696"/>
                  <a:ext cx="41" cy="29"/>
                </a:xfrm>
                <a:custGeom>
                  <a:avLst/>
                  <a:gdLst>
                    <a:gd name="T0" fmla="*/ 0 w 83"/>
                    <a:gd name="T1" fmla="*/ 8 h 56"/>
                    <a:gd name="T2" fmla="*/ 40 w 83"/>
                    <a:gd name="T3" fmla="*/ 0 h 56"/>
                    <a:gd name="T4" fmla="*/ 41 w 83"/>
                    <a:gd name="T5" fmla="*/ 21 h 56"/>
                    <a:gd name="T6" fmla="*/ 1 w 83"/>
                    <a:gd name="T7" fmla="*/ 29 h 56"/>
                    <a:gd name="T8" fmla="*/ 0 w 83"/>
                    <a:gd name="T9" fmla="*/ 8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56">
                      <a:moveTo>
                        <a:pt x="0" y="15"/>
                      </a:moveTo>
                      <a:lnTo>
                        <a:pt x="81" y="0"/>
                      </a:lnTo>
                      <a:lnTo>
                        <a:pt x="83" y="41"/>
                      </a:lnTo>
                      <a:lnTo>
                        <a:pt x="2" y="5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6" name="Freeform 147">
                  <a:extLst>
                    <a:ext uri="{FF2B5EF4-FFF2-40B4-BE49-F238E27FC236}">
                      <a16:creationId xmlns:a16="http://schemas.microsoft.com/office/drawing/2014/main" id="{615356FE-9C27-41FA-8BEB-D4DBB2470FAB}"/>
                    </a:ext>
                  </a:extLst>
                </p:cNvPr>
                <p:cNvSpPr>
                  <a:spLocks/>
                </p:cNvSpPr>
                <p:nvPr/>
              </p:nvSpPr>
              <p:spPr bwMode="auto">
                <a:xfrm>
                  <a:off x="3858" y="2662"/>
                  <a:ext cx="35" cy="46"/>
                </a:xfrm>
                <a:custGeom>
                  <a:avLst/>
                  <a:gdLst>
                    <a:gd name="T0" fmla="*/ 0 w 69"/>
                    <a:gd name="T1" fmla="*/ 24 h 91"/>
                    <a:gd name="T2" fmla="*/ 34 w 69"/>
                    <a:gd name="T3" fmla="*/ 0 h 91"/>
                    <a:gd name="T4" fmla="*/ 35 w 69"/>
                    <a:gd name="T5" fmla="*/ 22 h 91"/>
                    <a:gd name="T6" fmla="*/ 1 w 69"/>
                    <a:gd name="T7" fmla="*/ 46 h 91"/>
                    <a:gd name="T8" fmla="*/ 0 w 69"/>
                    <a:gd name="T9" fmla="*/ 24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91">
                      <a:moveTo>
                        <a:pt x="0" y="48"/>
                      </a:moveTo>
                      <a:lnTo>
                        <a:pt x="67" y="0"/>
                      </a:lnTo>
                      <a:lnTo>
                        <a:pt x="69" y="43"/>
                      </a:lnTo>
                      <a:lnTo>
                        <a:pt x="1" y="9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7" name="Freeform 148">
                  <a:extLst>
                    <a:ext uri="{FF2B5EF4-FFF2-40B4-BE49-F238E27FC236}">
                      <a16:creationId xmlns:a16="http://schemas.microsoft.com/office/drawing/2014/main" id="{807DB38F-AC68-4518-89C7-6F6D54DDE728}"/>
                    </a:ext>
                  </a:extLst>
                </p:cNvPr>
                <p:cNvSpPr>
                  <a:spLocks/>
                </p:cNvSpPr>
                <p:nvPr/>
              </p:nvSpPr>
              <p:spPr bwMode="auto">
                <a:xfrm>
                  <a:off x="3959" y="2589"/>
                  <a:ext cx="35" cy="46"/>
                </a:xfrm>
                <a:custGeom>
                  <a:avLst/>
                  <a:gdLst>
                    <a:gd name="T0" fmla="*/ 0 w 69"/>
                    <a:gd name="T1" fmla="*/ 24 h 91"/>
                    <a:gd name="T2" fmla="*/ 34 w 69"/>
                    <a:gd name="T3" fmla="*/ 0 h 91"/>
                    <a:gd name="T4" fmla="*/ 35 w 69"/>
                    <a:gd name="T5" fmla="*/ 22 h 91"/>
                    <a:gd name="T6" fmla="*/ 1 w 69"/>
                    <a:gd name="T7" fmla="*/ 46 h 91"/>
                    <a:gd name="T8" fmla="*/ 0 w 69"/>
                    <a:gd name="T9" fmla="*/ 24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91">
                      <a:moveTo>
                        <a:pt x="0" y="48"/>
                      </a:moveTo>
                      <a:lnTo>
                        <a:pt x="67" y="0"/>
                      </a:lnTo>
                      <a:lnTo>
                        <a:pt x="69" y="43"/>
                      </a:lnTo>
                      <a:lnTo>
                        <a:pt x="2" y="9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8" name="Freeform 149">
                  <a:extLst>
                    <a:ext uri="{FF2B5EF4-FFF2-40B4-BE49-F238E27FC236}">
                      <a16:creationId xmlns:a16="http://schemas.microsoft.com/office/drawing/2014/main" id="{928EAFC7-0623-4AD4-80BE-BE52194FA3AB}"/>
                    </a:ext>
                  </a:extLst>
                </p:cNvPr>
                <p:cNvSpPr>
                  <a:spLocks/>
                </p:cNvSpPr>
                <p:nvPr/>
              </p:nvSpPr>
              <p:spPr bwMode="auto">
                <a:xfrm>
                  <a:off x="4060" y="2530"/>
                  <a:ext cx="16" cy="33"/>
                </a:xfrm>
                <a:custGeom>
                  <a:avLst/>
                  <a:gdLst>
                    <a:gd name="T0" fmla="*/ 0 w 32"/>
                    <a:gd name="T1" fmla="*/ 11 h 65"/>
                    <a:gd name="T2" fmla="*/ 16 w 32"/>
                    <a:gd name="T3" fmla="*/ 0 h 65"/>
                    <a:gd name="T4" fmla="*/ 16 w 32"/>
                    <a:gd name="T5" fmla="*/ 22 h 65"/>
                    <a:gd name="T6" fmla="*/ 1 w 32"/>
                    <a:gd name="T7" fmla="*/ 33 h 65"/>
                    <a:gd name="T8" fmla="*/ 0 w 32"/>
                    <a:gd name="T9" fmla="*/ 11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5">
                      <a:moveTo>
                        <a:pt x="0" y="22"/>
                      </a:moveTo>
                      <a:lnTo>
                        <a:pt x="31" y="0"/>
                      </a:lnTo>
                      <a:lnTo>
                        <a:pt x="32" y="43"/>
                      </a:lnTo>
                      <a:lnTo>
                        <a:pt x="1" y="65"/>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9" name="Freeform 150">
                  <a:extLst>
                    <a:ext uri="{FF2B5EF4-FFF2-40B4-BE49-F238E27FC236}">
                      <a16:creationId xmlns:a16="http://schemas.microsoft.com/office/drawing/2014/main" id="{C1645E7F-4B98-4B06-AA4D-8152A88E3B85}"/>
                    </a:ext>
                  </a:extLst>
                </p:cNvPr>
                <p:cNvSpPr>
                  <a:spLocks/>
                </p:cNvSpPr>
                <p:nvPr/>
              </p:nvSpPr>
              <p:spPr bwMode="auto">
                <a:xfrm>
                  <a:off x="4056" y="2518"/>
                  <a:ext cx="47" cy="33"/>
                </a:xfrm>
                <a:custGeom>
                  <a:avLst/>
                  <a:gdLst>
                    <a:gd name="T0" fmla="*/ 0 w 95"/>
                    <a:gd name="T1" fmla="*/ 32 h 67"/>
                    <a:gd name="T2" fmla="*/ 26 w 95"/>
                    <a:gd name="T3" fmla="*/ 0 h 67"/>
                    <a:gd name="T4" fmla="*/ 47 w 95"/>
                    <a:gd name="T5" fmla="*/ 1 h 67"/>
                    <a:gd name="T6" fmla="*/ 21 w 95"/>
                    <a:gd name="T7" fmla="*/ 33 h 67"/>
                    <a:gd name="T8" fmla="*/ 0 w 95"/>
                    <a:gd name="T9" fmla="*/ 3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7">
                      <a:moveTo>
                        <a:pt x="0" y="65"/>
                      </a:moveTo>
                      <a:lnTo>
                        <a:pt x="52" y="0"/>
                      </a:lnTo>
                      <a:lnTo>
                        <a:pt x="95" y="2"/>
                      </a:lnTo>
                      <a:lnTo>
                        <a:pt x="43" y="6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0" name="Freeform 151">
                  <a:extLst>
                    <a:ext uri="{FF2B5EF4-FFF2-40B4-BE49-F238E27FC236}">
                      <a16:creationId xmlns:a16="http://schemas.microsoft.com/office/drawing/2014/main" id="{34E45206-D1C5-4F71-994A-0949FDCCAE29}"/>
                    </a:ext>
                  </a:extLst>
                </p:cNvPr>
                <p:cNvSpPr>
                  <a:spLocks/>
                </p:cNvSpPr>
                <p:nvPr/>
              </p:nvSpPr>
              <p:spPr bwMode="auto">
                <a:xfrm>
                  <a:off x="4133" y="2422"/>
                  <a:ext cx="47" cy="32"/>
                </a:xfrm>
                <a:custGeom>
                  <a:avLst/>
                  <a:gdLst>
                    <a:gd name="T0" fmla="*/ 0 w 95"/>
                    <a:gd name="T1" fmla="*/ 31 h 65"/>
                    <a:gd name="T2" fmla="*/ 26 w 95"/>
                    <a:gd name="T3" fmla="*/ 0 h 65"/>
                    <a:gd name="T4" fmla="*/ 47 w 95"/>
                    <a:gd name="T5" fmla="*/ 0 h 65"/>
                    <a:gd name="T6" fmla="*/ 21 w 95"/>
                    <a:gd name="T7" fmla="*/ 32 h 65"/>
                    <a:gd name="T8" fmla="*/ 0 w 95"/>
                    <a:gd name="T9" fmla="*/ 31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5">
                      <a:moveTo>
                        <a:pt x="0" y="63"/>
                      </a:moveTo>
                      <a:lnTo>
                        <a:pt x="52" y="0"/>
                      </a:lnTo>
                      <a:lnTo>
                        <a:pt x="95" y="1"/>
                      </a:lnTo>
                      <a:lnTo>
                        <a:pt x="43" y="65"/>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1" name="Freeform 152">
                  <a:extLst>
                    <a:ext uri="{FF2B5EF4-FFF2-40B4-BE49-F238E27FC236}">
                      <a16:creationId xmlns:a16="http://schemas.microsoft.com/office/drawing/2014/main" id="{01D3D810-5C6F-4CBF-9DFA-00DB22A4ABA3}"/>
                    </a:ext>
                  </a:extLst>
                </p:cNvPr>
                <p:cNvSpPr>
                  <a:spLocks/>
                </p:cNvSpPr>
                <p:nvPr/>
              </p:nvSpPr>
              <p:spPr bwMode="auto">
                <a:xfrm>
                  <a:off x="4211" y="2325"/>
                  <a:ext cx="47" cy="33"/>
                </a:xfrm>
                <a:custGeom>
                  <a:avLst/>
                  <a:gdLst>
                    <a:gd name="T0" fmla="*/ 0 w 95"/>
                    <a:gd name="T1" fmla="*/ 32 h 67"/>
                    <a:gd name="T2" fmla="*/ 26 w 95"/>
                    <a:gd name="T3" fmla="*/ 0 h 67"/>
                    <a:gd name="T4" fmla="*/ 47 w 95"/>
                    <a:gd name="T5" fmla="*/ 0 h 67"/>
                    <a:gd name="T6" fmla="*/ 21 w 95"/>
                    <a:gd name="T7" fmla="*/ 33 h 67"/>
                    <a:gd name="T8" fmla="*/ 0 w 95"/>
                    <a:gd name="T9" fmla="*/ 3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7">
                      <a:moveTo>
                        <a:pt x="0" y="65"/>
                      </a:moveTo>
                      <a:lnTo>
                        <a:pt x="52" y="0"/>
                      </a:lnTo>
                      <a:lnTo>
                        <a:pt x="95" y="1"/>
                      </a:lnTo>
                      <a:lnTo>
                        <a:pt x="43" y="6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2" name="Freeform 153">
                  <a:extLst>
                    <a:ext uri="{FF2B5EF4-FFF2-40B4-BE49-F238E27FC236}">
                      <a16:creationId xmlns:a16="http://schemas.microsoft.com/office/drawing/2014/main" id="{641F599F-EEAF-4224-A6E2-F35853C893EE}"/>
                    </a:ext>
                  </a:extLst>
                </p:cNvPr>
                <p:cNvSpPr>
                  <a:spLocks/>
                </p:cNvSpPr>
                <p:nvPr/>
              </p:nvSpPr>
              <p:spPr bwMode="auto">
                <a:xfrm>
                  <a:off x="4250" y="2309"/>
                  <a:ext cx="37" cy="41"/>
                </a:xfrm>
                <a:custGeom>
                  <a:avLst/>
                  <a:gdLst>
                    <a:gd name="T0" fmla="*/ 0 w 74"/>
                    <a:gd name="T1" fmla="*/ 21 h 83"/>
                    <a:gd name="T2" fmla="*/ 37 w 74"/>
                    <a:gd name="T3" fmla="*/ 41 h 83"/>
                    <a:gd name="T4" fmla="*/ 37 w 74"/>
                    <a:gd name="T5" fmla="*/ 20 h 83"/>
                    <a:gd name="T6" fmla="*/ 1 w 74"/>
                    <a:gd name="T7" fmla="*/ 0 h 83"/>
                    <a:gd name="T8" fmla="*/ 0 w 74"/>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83">
                      <a:moveTo>
                        <a:pt x="0" y="43"/>
                      </a:moveTo>
                      <a:lnTo>
                        <a:pt x="73" y="83"/>
                      </a:lnTo>
                      <a:lnTo>
                        <a:pt x="74" y="40"/>
                      </a:lnTo>
                      <a:lnTo>
                        <a:pt x="2" y="0"/>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3" name="Freeform 154">
                  <a:extLst>
                    <a:ext uri="{FF2B5EF4-FFF2-40B4-BE49-F238E27FC236}">
                      <a16:creationId xmlns:a16="http://schemas.microsoft.com/office/drawing/2014/main" id="{3348D214-7903-4F88-A5B4-B38D3C5E4B83}"/>
                    </a:ext>
                  </a:extLst>
                </p:cNvPr>
                <p:cNvSpPr>
                  <a:spLocks/>
                </p:cNvSpPr>
                <p:nvPr/>
              </p:nvSpPr>
              <p:spPr bwMode="auto">
                <a:xfrm>
                  <a:off x="4359" y="2368"/>
                  <a:ext cx="38" cy="41"/>
                </a:xfrm>
                <a:custGeom>
                  <a:avLst/>
                  <a:gdLst>
                    <a:gd name="T0" fmla="*/ 0 w 76"/>
                    <a:gd name="T1" fmla="*/ 21 h 82"/>
                    <a:gd name="T2" fmla="*/ 38 w 76"/>
                    <a:gd name="T3" fmla="*/ 41 h 82"/>
                    <a:gd name="T4" fmla="*/ 38 w 76"/>
                    <a:gd name="T5" fmla="*/ 20 h 82"/>
                    <a:gd name="T6" fmla="*/ 1 w 76"/>
                    <a:gd name="T7" fmla="*/ 0 h 82"/>
                    <a:gd name="T8" fmla="*/ 0 w 76"/>
                    <a:gd name="T9" fmla="*/ 21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82">
                      <a:moveTo>
                        <a:pt x="0" y="42"/>
                      </a:moveTo>
                      <a:lnTo>
                        <a:pt x="75" y="82"/>
                      </a:lnTo>
                      <a:lnTo>
                        <a:pt x="76" y="39"/>
                      </a:lnTo>
                      <a:lnTo>
                        <a:pt x="2" y="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4" name="Freeform 155">
                  <a:extLst>
                    <a:ext uri="{FF2B5EF4-FFF2-40B4-BE49-F238E27FC236}">
                      <a16:creationId xmlns:a16="http://schemas.microsoft.com/office/drawing/2014/main" id="{6FAB2354-EDC2-4BD2-9367-FF79FE04A8AF}"/>
                    </a:ext>
                  </a:extLst>
                </p:cNvPr>
                <p:cNvSpPr>
                  <a:spLocks/>
                </p:cNvSpPr>
                <p:nvPr/>
              </p:nvSpPr>
              <p:spPr bwMode="auto">
                <a:xfrm>
                  <a:off x="4447" y="2422"/>
                  <a:ext cx="42" cy="26"/>
                </a:xfrm>
                <a:custGeom>
                  <a:avLst/>
                  <a:gdLst>
                    <a:gd name="T0" fmla="*/ 0 w 85"/>
                    <a:gd name="T1" fmla="*/ 5 h 51"/>
                    <a:gd name="T2" fmla="*/ 41 w 85"/>
                    <a:gd name="T3" fmla="*/ 0 h 51"/>
                    <a:gd name="T4" fmla="*/ 42 w 85"/>
                    <a:gd name="T5" fmla="*/ 21 h 51"/>
                    <a:gd name="T6" fmla="*/ 1 w 85"/>
                    <a:gd name="T7" fmla="*/ 26 h 51"/>
                    <a:gd name="T8" fmla="*/ 0 w 85"/>
                    <a:gd name="T9" fmla="*/ 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51">
                      <a:moveTo>
                        <a:pt x="0" y="10"/>
                      </a:moveTo>
                      <a:lnTo>
                        <a:pt x="83" y="0"/>
                      </a:lnTo>
                      <a:lnTo>
                        <a:pt x="85" y="41"/>
                      </a:lnTo>
                      <a:lnTo>
                        <a:pt x="2" y="51"/>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5" name="Freeform 156">
                  <a:extLst>
                    <a:ext uri="{FF2B5EF4-FFF2-40B4-BE49-F238E27FC236}">
                      <a16:creationId xmlns:a16="http://schemas.microsoft.com/office/drawing/2014/main" id="{093009A9-A0A8-40AF-905E-56D025652F7F}"/>
                    </a:ext>
                  </a:extLst>
                </p:cNvPr>
                <p:cNvSpPr>
                  <a:spLocks/>
                </p:cNvSpPr>
                <p:nvPr/>
              </p:nvSpPr>
              <p:spPr bwMode="auto">
                <a:xfrm>
                  <a:off x="4570" y="2408"/>
                  <a:ext cx="42" cy="25"/>
                </a:xfrm>
                <a:custGeom>
                  <a:avLst/>
                  <a:gdLst>
                    <a:gd name="T0" fmla="*/ 0 w 84"/>
                    <a:gd name="T1" fmla="*/ 5 h 50"/>
                    <a:gd name="T2" fmla="*/ 41 w 84"/>
                    <a:gd name="T3" fmla="*/ 0 h 50"/>
                    <a:gd name="T4" fmla="*/ 42 w 84"/>
                    <a:gd name="T5" fmla="*/ 21 h 50"/>
                    <a:gd name="T6" fmla="*/ 1 w 84"/>
                    <a:gd name="T7" fmla="*/ 25 h 50"/>
                    <a:gd name="T8" fmla="*/ 0 w 84"/>
                    <a:gd name="T9" fmla="*/ 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50">
                      <a:moveTo>
                        <a:pt x="0" y="9"/>
                      </a:moveTo>
                      <a:lnTo>
                        <a:pt x="82" y="0"/>
                      </a:lnTo>
                      <a:lnTo>
                        <a:pt x="84" y="41"/>
                      </a:lnTo>
                      <a:lnTo>
                        <a:pt x="1" y="5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6" name="Freeform 157">
                  <a:extLst>
                    <a:ext uri="{FF2B5EF4-FFF2-40B4-BE49-F238E27FC236}">
                      <a16:creationId xmlns:a16="http://schemas.microsoft.com/office/drawing/2014/main" id="{24B3B659-EAA0-4FEA-AA04-0DB515431A18}"/>
                    </a:ext>
                  </a:extLst>
                </p:cNvPr>
                <p:cNvSpPr>
                  <a:spLocks/>
                </p:cNvSpPr>
                <p:nvPr/>
              </p:nvSpPr>
              <p:spPr bwMode="auto">
                <a:xfrm>
                  <a:off x="4642" y="2402"/>
                  <a:ext cx="39" cy="37"/>
                </a:xfrm>
                <a:custGeom>
                  <a:avLst/>
                  <a:gdLst>
                    <a:gd name="T0" fmla="*/ 0 w 78"/>
                    <a:gd name="T1" fmla="*/ 21 h 74"/>
                    <a:gd name="T2" fmla="*/ 38 w 78"/>
                    <a:gd name="T3" fmla="*/ 37 h 74"/>
                    <a:gd name="T4" fmla="*/ 39 w 78"/>
                    <a:gd name="T5" fmla="*/ 17 h 74"/>
                    <a:gd name="T6" fmla="*/ 1 w 78"/>
                    <a:gd name="T7" fmla="*/ 0 h 74"/>
                    <a:gd name="T8" fmla="*/ 0 w 78"/>
                    <a:gd name="T9" fmla="*/ 21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74">
                      <a:moveTo>
                        <a:pt x="0" y="41"/>
                      </a:moveTo>
                      <a:lnTo>
                        <a:pt x="76" y="74"/>
                      </a:lnTo>
                      <a:lnTo>
                        <a:pt x="78" y="33"/>
                      </a:lnTo>
                      <a:lnTo>
                        <a:pt x="2"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7" name="Freeform 158">
                  <a:extLst>
                    <a:ext uri="{FF2B5EF4-FFF2-40B4-BE49-F238E27FC236}">
                      <a16:creationId xmlns:a16="http://schemas.microsoft.com/office/drawing/2014/main" id="{19CB30A4-73FF-426E-8174-C495FD5E471A}"/>
                    </a:ext>
                  </a:extLst>
                </p:cNvPr>
                <p:cNvSpPr>
                  <a:spLocks/>
                </p:cNvSpPr>
                <p:nvPr/>
              </p:nvSpPr>
              <p:spPr bwMode="auto">
                <a:xfrm>
                  <a:off x="4756" y="2451"/>
                  <a:ext cx="39" cy="37"/>
                </a:xfrm>
                <a:custGeom>
                  <a:avLst/>
                  <a:gdLst>
                    <a:gd name="T0" fmla="*/ 0 w 79"/>
                    <a:gd name="T1" fmla="*/ 21 h 74"/>
                    <a:gd name="T2" fmla="*/ 38 w 79"/>
                    <a:gd name="T3" fmla="*/ 37 h 74"/>
                    <a:gd name="T4" fmla="*/ 39 w 79"/>
                    <a:gd name="T5" fmla="*/ 17 h 74"/>
                    <a:gd name="T6" fmla="*/ 0 w 79"/>
                    <a:gd name="T7" fmla="*/ 0 h 74"/>
                    <a:gd name="T8" fmla="*/ 0 w 79"/>
                    <a:gd name="T9" fmla="*/ 21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74">
                      <a:moveTo>
                        <a:pt x="0" y="41"/>
                      </a:moveTo>
                      <a:lnTo>
                        <a:pt x="77" y="74"/>
                      </a:lnTo>
                      <a:lnTo>
                        <a:pt x="79" y="33"/>
                      </a:lnTo>
                      <a:lnTo>
                        <a:pt x="1" y="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8" name="Rectangle 159">
                  <a:extLst>
                    <a:ext uri="{FF2B5EF4-FFF2-40B4-BE49-F238E27FC236}">
                      <a16:creationId xmlns:a16="http://schemas.microsoft.com/office/drawing/2014/main" id="{605BFFD1-FCD2-4DF7-8DC4-AB36571AF559}"/>
                    </a:ext>
                  </a:extLst>
                </p:cNvPr>
                <p:cNvSpPr>
                  <a:spLocks noChangeArrowheads="1"/>
                </p:cNvSpPr>
                <p:nvPr/>
              </p:nvSpPr>
              <p:spPr bwMode="auto">
                <a:xfrm>
                  <a:off x="2236" y="496"/>
                  <a:ext cx="122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1200" b="1">
                      <a:solidFill>
                        <a:srgbClr val="000000"/>
                      </a:solidFill>
                      <a:latin typeface="Arial" panose="020B0604020202020204" pitchFamily="34" charset="0"/>
                    </a:rPr>
                    <a:t>PLANNED GIFT INCOME </a:t>
                  </a:r>
                  <a:endParaRPr lang="en-US" altLang="en-US"/>
                </a:p>
              </p:txBody>
            </p:sp>
            <p:sp>
              <p:nvSpPr>
                <p:cNvPr id="10419" name="Rectangle 160">
                  <a:extLst>
                    <a:ext uri="{FF2B5EF4-FFF2-40B4-BE49-F238E27FC236}">
                      <a16:creationId xmlns:a16="http://schemas.microsoft.com/office/drawing/2014/main" id="{1D040A45-EB0F-42A6-8F60-41E847F70BA7}"/>
                    </a:ext>
                  </a:extLst>
                </p:cNvPr>
                <p:cNvSpPr>
                  <a:spLocks noChangeArrowheads="1"/>
                </p:cNvSpPr>
                <p:nvPr/>
              </p:nvSpPr>
              <p:spPr bwMode="auto">
                <a:xfrm>
                  <a:off x="2230" y="615"/>
                  <a:ext cx="120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1200" b="1">
                      <a:solidFill>
                        <a:srgbClr val="000000"/>
                      </a:solidFill>
                      <a:latin typeface="Arial" panose="020B0604020202020204" pitchFamily="34" charset="0"/>
                    </a:rPr>
                    <a:t>TO HIGHER EDUCATION</a:t>
                  </a:r>
                  <a:endParaRPr lang="en-US" altLang="en-US"/>
                </a:p>
              </p:txBody>
            </p:sp>
            <p:sp>
              <p:nvSpPr>
                <p:cNvPr id="10420" name="Rectangle 161">
                  <a:extLst>
                    <a:ext uri="{FF2B5EF4-FFF2-40B4-BE49-F238E27FC236}">
                      <a16:creationId xmlns:a16="http://schemas.microsoft.com/office/drawing/2014/main" id="{D56EFD0F-B0FC-4A7B-B72D-FF97D7E0BF0F}"/>
                    </a:ext>
                  </a:extLst>
                </p:cNvPr>
                <p:cNvSpPr>
                  <a:spLocks noChangeArrowheads="1"/>
                </p:cNvSpPr>
                <p:nvPr/>
              </p:nvSpPr>
              <p:spPr bwMode="auto">
                <a:xfrm>
                  <a:off x="639" y="3234"/>
                  <a:ext cx="4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0</a:t>
                  </a:r>
                  <a:endParaRPr lang="en-US" altLang="en-US"/>
                </a:p>
              </p:txBody>
            </p:sp>
            <p:sp>
              <p:nvSpPr>
                <p:cNvPr id="10421" name="Rectangle 162">
                  <a:extLst>
                    <a:ext uri="{FF2B5EF4-FFF2-40B4-BE49-F238E27FC236}">
                      <a16:creationId xmlns:a16="http://schemas.microsoft.com/office/drawing/2014/main" id="{37D6A0A8-FB2E-402C-A341-35680D1B6D05}"/>
                    </a:ext>
                  </a:extLst>
                </p:cNvPr>
                <p:cNvSpPr>
                  <a:spLocks noChangeArrowheads="1"/>
                </p:cNvSpPr>
                <p:nvPr/>
              </p:nvSpPr>
              <p:spPr bwMode="auto">
                <a:xfrm>
                  <a:off x="558" y="2929"/>
                  <a:ext cx="12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500</a:t>
                  </a:r>
                  <a:endParaRPr lang="en-US" altLang="en-US"/>
                </a:p>
              </p:txBody>
            </p:sp>
            <p:sp>
              <p:nvSpPr>
                <p:cNvPr id="10422" name="Rectangle 163">
                  <a:extLst>
                    <a:ext uri="{FF2B5EF4-FFF2-40B4-BE49-F238E27FC236}">
                      <a16:creationId xmlns:a16="http://schemas.microsoft.com/office/drawing/2014/main" id="{377CA2FF-D59E-497A-A9D1-99ABD76C1C06}"/>
                    </a:ext>
                  </a:extLst>
                </p:cNvPr>
                <p:cNvSpPr>
                  <a:spLocks noChangeArrowheads="1"/>
                </p:cNvSpPr>
                <p:nvPr/>
              </p:nvSpPr>
              <p:spPr bwMode="auto">
                <a:xfrm>
                  <a:off x="497" y="2625"/>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1,000</a:t>
                  </a:r>
                  <a:endParaRPr lang="en-US" altLang="en-US"/>
                </a:p>
              </p:txBody>
            </p:sp>
            <p:sp>
              <p:nvSpPr>
                <p:cNvPr id="10423" name="Rectangle 164">
                  <a:extLst>
                    <a:ext uri="{FF2B5EF4-FFF2-40B4-BE49-F238E27FC236}">
                      <a16:creationId xmlns:a16="http://schemas.microsoft.com/office/drawing/2014/main" id="{CEEF9A4E-6940-45F3-AF4E-1434F4A51990}"/>
                    </a:ext>
                  </a:extLst>
                </p:cNvPr>
                <p:cNvSpPr>
                  <a:spLocks noChangeArrowheads="1"/>
                </p:cNvSpPr>
                <p:nvPr/>
              </p:nvSpPr>
              <p:spPr bwMode="auto">
                <a:xfrm>
                  <a:off x="497" y="2321"/>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1,500</a:t>
                  </a:r>
                  <a:endParaRPr lang="en-US" altLang="en-US"/>
                </a:p>
              </p:txBody>
            </p:sp>
            <p:sp>
              <p:nvSpPr>
                <p:cNvPr id="10424" name="Rectangle 165">
                  <a:extLst>
                    <a:ext uri="{FF2B5EF4-FFF2-40B4-BE49-F238E27FC236}">
                      <a16:creationId xmlns:a16="http://schemas.microsoft.com/office/drawing/2014/main" id="{30147A73-6898-46E7-A751-130163B59A6E}"/>
                    </a:ext>
                  </a:extLst>
                </p:cNvPr>
                <p:cNvSpPr>
                  <a:spLocks noChangeArrowheads="1"/>
                </p:cNvSpPr>
                <p:nvPr/>
              </p:nvSpPr>
              <p:spPr bwMode="auto">
                <a:xfrm>
                  <a:off x="497" y="2016"/>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2,000</a:t>
                  </a:r>
                  <a:endParaRPr lang="en-US" altLang="en-US"/>
                </a:p>
              </p:txBody>
            </p:sp>
            <p:sp>
              <p:nvSpPr>
                <p:cNvPr id="10425" name="Rectangle 166">
                  <a:extLst>
                    <a:ext uri="{FF2B5EF4-FFF2-40B4-BE49-F238E27FC236}">
                      <a16:creationId xmlns:a16="http://schemas.microsoft.com/office/drawing/2014/main" id="{FC43B90A-0AA5-4572-8732-0BBE958000EC}"/>
                    </a:ext>
                  </a:extLst>
                </p:cNvPr>
                <p:cNvSpPr>
                  <a:spLocks noChangeArrowheads="1"/>
                </p:cNvSpPr>
                <p:nvPr/>
              </p:nvSpPr>
              <p:spPr bwMode="auto">
                <a:xfrm>
                  <a:off x="497" y="1711"/>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2,500</a:t>
                  </a:r>
                  <a:endParaRPr lang="en-US" altLang="en-US"/>
                </a:p>
              </p:txBody>
            </p:sp>
            <p:sp>
              <p:nvSpPr>
                <p:cNvPr id="10426" name="Rectangle 167">
                  <a:extLst>
                    <a:ext uri="{FF2B5EF4-FFF2-40B4-BE49-F238E27FC236}">
                      <a16:creationId xmlns:a16="http://schemas.microsoft.com/office/drawing/2014/main" id="{0E0ECF4F-C2CA-41AB-B042-334176C126F6}"/>
                    </a:ext>
                  </a:extLst>
                </p:cNvPr>
                <p:cNvSpPr>
                  <a:spLocks noChangeArrowheads="1"/>
                </p:cNvSpPr>
                <p:nvPr/>
              </p:nvSpPr>
              <p:spPr bwMode="auto">
                <a:xfrm>
                  <a:off x="497" y="1408"/>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3,000</a:t>
                  </a:r>
                  <a:endParaRPr lang="en-US" altLang="en-US"/>
                </a:p>
              </p:txBody>
            </p:sp>
            <p:sp>
              <p:nvSpPr>
                <p:cNvPr id="10427" name="Rectangle 168">
                  <a:extLst>
                    <a:ext uri="{FF2B5EF4-FFF2-40B4-BE49-F238E27FC236}">
                      <a16:creationId xmlns:a16="http://schemas.microsoft.com/office/drawing/2014/main" id="{FC03D8C6-5E15-47A8-A0A1-4E9DDD391556}"/>
                    </a:ext>
                  </a:extLst>
                </p:cNvPr>
                <p:cNvSpPr>
                  <a:spLocks noChangeArrowheads="1"/>
                </p:cNvSpPr>
                <p:nvPr/>
              </p:nvSpPr>
              <p:spPr bwMode="auto">
                <a:xfrm>
                  <a:off x="497" y="1103"/>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3,500</a:t>
                  </a:r>
                  <a:endParaRPr lang="en-US" altLang="en-US"/>
                </a:p>
              </p:txBody>
            </p:sp>
            <p:sp>
              <p:nvSpPr>
                <p:cNvPr id="10428" name="Rectangle 169">
                  <a:extLst>
                    <a:ext uri="{FF2B5EF4-FFF2-40B4-BE49-F238E27FC236}">
                      <a16:creationId xmlns:a16="http://schemas.microsoft.com/office/drawing/2014/main" id="{FD293497-F672-467A-83D5-3431CFB7B346}"/>
                    </a:ext>
                  </a:extLst>
                </p:cNvPr>
                <p:cNvSpPr>
                  <a:spLocks noChangeArrowheads="1"/>
                </p:cNvSpPr>
                <p:nvPr/>
              </p:nvSpPr>
              <p:spPr bwMode="auto">
                <a:xfrm>
                  <a:off x="497" y="797"/>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4,000</a:t>
                  </a:r>
                  <a:endParaRPr lang="en-US" altLang="en-US"/>
                </a:p>
              </p:txBody>
            </p:sp>
            <p:sp>
              <p:nvSpPr>
                <p:cNvPr id="10429" name="Rectangle 170">
                  <a:extLst>
                    <a:ext uri="{FF2B5EF4-FFF2-40B4-BE49-F238E27FC236}">
                      <a16:creationId xmlns:a16="http://schemas.microsoft.com/office/drawing/2014/main" id="{DDF2116B-E91D-4537-96B3-631B00A628D2}"/>
                    </a:ext>
                  </a:extLst>
                </p:cNvPr>
                <p:cNvSpPr>
                  <a:spLocks noChangeArrowheads="1"/>
                </p:cNvSpPr>
                <p:nvPr/>
              </p:nvSpPr>
              <p:spPr bwMode="auto">
                <a:xfrm>
                  <a:off x="694"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80</a:t>
                  </a:r>
                  <a:endParaRPr lang="en-US" altLang="en-US"/>
                </a:p>
              </p:txBody>
            </p:sp>
            <p:sp>
              <p:nvSpPr>
                <p:cNvPr id="10430" name="Rectangle 171">
                  <a:extLst>
                    <a:ext uri="{FF2B5EF4-FFF2-40B4-BE49-F238E27FC236}">
                      <a16:creationId xmlns:a16="http://schemas.microsoft.com/office/drawing/2014/main" id="{1F31D733-87B2-454F-B4C7-A70D13355802}"/>
                    </a:ext>
                  </a:extLst>
                </p:cNvPr>
                <p:cNvSpPr>
                  <a:spLocks noChangeArrowheads="1"/>
                </p:cNvSpPr>
                <p:nvPr/>
              </p:nvSpPr>
              <p:spPr bwMode="auto">
                <a:xfrm>
                  <a:off x="891"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81</a:t>
                  </a:r>
                  <a:endParaRPr lang="en-US" altLang="en-US"/>
                </a:p>
              </p:txBody>
            </p:sp>
            <p:sp>
              <p:nvSpPr>
                <p:cNvPr id="10431" name="Rectangle 172">
                  <a:extLst>
                    <a:ext uri="{FF2B5EF4-FFF2-40B4-BE49-F238E27FC236}">
                      <a16:creationId xmlns:a16="http://schemas.microsoft.com/office/drawing/2014/main" id="{D353A97D-D0BA-4E48-978F-C2E22C4F2B9E}"/>
                    </a:ext>
                  </a:extLst>
                </p:cNvPr>
                <p:cNvSpPr>
                  <a:spLocks noChangeArrowheads="1"/>
                </p:cNvSpPr>
                <p:nvPr/>
              </p:nvSpPr>
              <p:spPr bwMode="auto">
                <a:xfrm>
                  <a:off x="1086"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82</a:t>
                  </a:r>
                  <a:endParaRPr lang="en-US" altLang="en-US"/>
                </a:p>
              </p:txBody>
            </p:sp>
            <p:sp>
              <p:nvSpPr>
                <p:cNvPr id="10432" name="Rectangle 173">
                  <a:extLst>
                    <a:ext uri="{FF2B5EF4-FFF2-40B4-BE49-F238E27FC236}">
                      <a16:creationId xmlns:a16="http://schemas.microsoft.com/office/drawing/2014/main" id="{1088127B-D635-4476-B751-1A249D388F64}"/>
                    </a:ext>
                  </a:extLst>
                </p:cNvPr>
                <p:cNvSpPr>
                  <a:spLocks noChangeArrowheads="1"/>
                </p:cNvSpPr>
                <p:nvPr/>
              </p:nvSpPr>
              <p:spPr bwMode="auto">
                <a:xfrm>
                  <a:off x="1282" y="3340"/>
                  <a:ext cx="8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83</a:t>
                  </a:r>
                  <a:endParaRPr lang="en-US" altLang="en-US"/>
                </a:p>
              </p:txBody>
            </p:sp>
            <p:sp>
              <p:nvSpPr>
                <p:cNvPr id="10433" name="Rectangle 174">
                  <a:extLst>
                    <a:ext uri="{FF2B5EF4-FFF2-40B4-BE49-F238E27FC236}">
                      <a16:creationId xmlns:a16="http://schemas.microsoft.com/office/drawing/2014/main" id="{E2E765CC-6AB1-4E69-897A-DDD8EDD25EED}"/>
                    </a:ext>
                  </a:extLst>
                </p:cNvPr>
                <p:cNvSpPr>
                  <a:spLocks noChangeArrowheads="1"/>
                </p:cNvSpPr>
                <p:nvPr/>
              </p:nvSpPr>
              <p:spPr bwMode="auto">
                <a:xfrm>
                  <a:off x="1478"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84</a:t>
                  </a:r>
                  <a:endParaRPr lang="en-US" altLang="en-US"/>
                </a:p>
              </p:txBody>
            </p:sp>
            <p:sp>
              <p:nvSpPr>
                <p:cNvPr id="10434" name="Rectangle 175">
                  <a:extLst>
                    <a:ext uri="{FF2B5EF4-FFF2-40B4-BE49-F238E27FC236}">
                      <a16:creationId xmlns:a16="http://schemas.microsoft.com/office/drawing/2014/main" id="{FB316412-34FB-4B0B-ABEF-CF097C0722C2}"/>
                    </a:ext>
                  </a:extLst>
                </p:cNvPr>
                <p:cNvSpPr>
                  <a:spLocks noChangeArrowheads="1"/>
                </p:cNvSpPr>
                <p:nvPr/>
              </p:nvSpPr>
              <p:spPr bwMode="auto">
                <a:xfrm>
                  <a:off x="1674"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85</a:t>
                  </a:r>
                  <a:endParaRPr lang="en-US" altLang="en-US"/>
                </a:p>
              </p:txBody>
            </p:sp>
            <p:sp>
              <p:nvSpPr>
                <p:cNvPr id="10435" name="Rectangle 176">
                  <a:extLst>
                    <a:ext uri="{FF2B5EF4-FFF2-40B4-BE49-F238E27FC236}">
                      <a16:creationId xmlns:a16="http://schemas.microsoft.com/office/drawing/2014/main" id="{0C322E28-7B1A-476A-B42E-605100C1D55B}"/>
                    </a:ext>
                  </a:extLst>
                </p:cNvPr>
                <p:cNvSpPr>
                  <a:spLocks noChangeArrowheads="1"/>
                </p:cNvSpPr>
                <p:nvPr/>
              </p:nvSpPr>
              <p:spPr bwMode="auto">
                <a:xfrm>
                  <a:off x="1869" y="3340"/>
                  <a:ext cx="8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86</a:t>
                  </a:r>
                  <a:endParaRPr lang="en-US" altLang="en-US"/>
                </a:p>
              </p:txBody>
            </p:sp>
            <p:sp>
              <p:nvSpPr>
                <p:cNvPr id="10436" name="Rectangle 177">
                  <a:extLst>
                    <a:ext uri="{FF2B5EF4-FFF2-40B4-BE49-F238E27FC236}">
                      <a16:creationId xmlns:a16="http://schemas.microsoft.com/office/drawing/2014/main" id="{48961D8F-BEB5-49C0-8EBD-5D249A69927B}"/>
                    </a:ext>
                  </a:extLst>
                </p:cNvPr>
                <p:cNvSpPr>
                  <a:spLocks noChangeArrowheads="1"/>
                </p:cNvSpPr>
                <p:nvPr/>
              </p:nvSpPr>
              <p:spPr bwMode="auto">
                <a:xfrm>
                  <a:off x="2066"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87</a:t>
                  </a:r>
                  <a:endParaRPr lang="en-US" altLang="en-US"/>
                </a:p>
              </p:txBody>
            </p:sp>
            <p:sp>
              <p:nvSpPr>
                <p:cNvPr id="10437" name="Rectangle 178">
                  <a:extLst>
                    <a:ext uri="{FF2B5EF4-FFF2-40B4-BE49-F238E27FC236}">
                      <a16:creationId xmlns:a16="http://schemas.microsoft.com/office/drawing/2014/main" id="{19D2436B-4D5E-497D-88C2-DB92A0FD3A80}"/>
                    </a:ext>
                  </a:extLst>
                </p:cNvPr>
                <p:cNvSpPr>
                  <a:spLocks noChangeArrowheads="1"/>
                </p:cNvSpPr>
                <p:nvPr/>
              </p:nvSpPr>
              <p:spPr bwMode="auto">
                <a:xfrm>
                  <a:off x="2261" y="3340"/>
                  <a:ext cx="8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88</a:t>
                  </a:r>
                  <a:endParaRPr lang="en-US" altLang="en-US"/>
                </a:p>
              </p:txBody>
            </p:sp>
            <p:sp>
              <p:nvSpPr>
                <p:cNvPr id="10438" name="Rectangle 179">
                  <a:extLst>
                    <a:ext uri="{FF2B5EF4-FFF2-40B4-BE49-F238E27FC236}">
                      <a16:creationId xmlns:a16="http://schemas.microsoft.com/office/drawing/2014/main" id="{81DDBCFF-D151-4C19-B5E8-4B08D8C545BC}"/>
                    </a:ext>
                  </a:extLst>
                </p:cNvPr>
                <p:cNvSpPr>
                  <a:spLocks noChangeArrowheads="1"/>
                </p:cNvSpPr>
                <p:nvPr/>
              </p:nvSpPr>
              <p:spPr bwMode="auto">
                <a:xfrm>
                  <a:off x="2458"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89</a:t>
                  </a:r>
                  <a:endParaRPr lang="en-US" altLang="en-US"/>
                </a:p>
              </p:txBody>
            </p:sp>
            <p:sp>
              <p:nvSpPr>
                <p:cNvPr id="10439" name="Rectangle 180">
                  <a:extLst>
                    <a:ext uri="{FF2B5EF4-FFF2-40B4-BE49-F238E27FC236}">
                      <a16:creationId xmlns:a16="http://schemas.microsoft.com/office/drawing/2014/main" id="{14B325F7-B242-47BE-9C93-42EDF6EF0A7F}"/>
                    </a:ext>
                  </a:extLst>
                </p:cNvPr>
                <p:cNvSpPr>
                  <a:spLocks noChangeArrowheads="1"/>
                </p:cNvSpPr>
                <p:nvPr/>
              </p:nvSpPr>
              <p:spPr bwMode="auto">
                <a:xfrm>
                  <a:off x="2653"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90</a:t>
                  </a:r>
                  <a:endParaRPr lang="en-US" altLang="en-US"/>
                </a:p>
              </p:txBody>
            </p:sp>
            <p:sp>
              <p:nvSpPr>
                <p:cNvPr id="10440" name="Rectangle 181">
                  <a:extLst>
                    <a:ext uri="{FF2B5EF4-FFF2-40B4-BE49-F238E27FC236}">
                      <a16:creationId xmlns:a16="http://schemas.microsoft.com/office/drawing/2014/main" id="{AAA5E9FE-A54D-4F9C-82C5-DDD777AFB14A}"/>
                    </a:ext>
                  </a:extLst>
                </p:cNvPr>
                <p:cNvSpPr>
                  <a:spLocks noChangeArrowheads="1"/>
                </p:cNvSpPr>
                <p:nvPr/>
              </p:nvSpPr>
              <p:spPr bwMode="auto">
                <a:xfrm>
                  <a:off x="2851"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91</a:t>
                  </a:r>
                  <a:endParaRPr lang="en-US" altLang="en-US"/>
                </a:p>
              </p:txBody>
            </p:sp>
            <p:sp>
              <p:nvSpPr>
                <p:cNvPr id="10441" name="Rectangle 182">
                  <a:extLst>
                    <a:ext uri="{FF2B5EF4-FFF2-40B4-BE49-F238E27FC236}">
                      <a16:creationId xmlns:a16="http://schemas.microsoft.com/office/drawing/2014/main" id="{39DC407F-C8A4-474A-83ED-D0D71218CF0C}"/>
                    </a:ext>
                  </a:extLst>
                </p:cNvPr>
                <p:cNvSpPr>
                  <a:spLocks noChangeArrowheads="1"/>
                </p:cNvSpPr>
                <p:nvPr/>
              </p:nvSpPr>
              <p:spPr bwMode="auto">
                <a:xfrm>
                  <a:off x="3045"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92</a:t>
                  </a:r>
                  <a:endParaRPr lang="en-US" altLang="en-US"/>
                </a:p>
              </p:txBody>
            </p:sp>
            <p:sp>
              <p:nvSpPr>
                <p:cNvPr id="10442" name="Rectangle 183">
                  <a:extLst>
                    <a:ext uri="{FF2B5EF4-FFF2-40B4-BE49-F238E27FC236}">
                      <a16:creationId xmlns:a16="http://schemas.microsoft.com/office/drawing/2014/main" id="{377BE6A4-C359-4130-BD48-6C748323D02B}"/>
                    </a:ext>
                  </a:extLst>
                </p:cNvPr>
                <p:cNvSpPr>
                  <a:spLocks noChangeArrowheads="1"/>
                </p:cNvSpPr>
                <p:nvPr/>
              </p:nvSpPr>
              <p:spPr bwMode="auto">
                <a:xfrm>
                  <a:off x="3242" y="3340"/>
                  <a:ext cx="8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93</a:t>
                  </a:r>
                  <a:endParaRPr lang="en-US" altLang="en-US"/>
                </a:p>
              </p:txBody>
            </p:sp>
            <p:sp>
              <p:nvSpPr>
                <p:cNvPr id="10443" name="Rectangle 184">
                  <a:extLst>
                    <a:ext uri="{FF2B5EF4-FFF2-40B4-BE49-F238E27FC236}">
                      <a16:creationId xmlns:a16="http://schemas.microsoft.com/office/drawing/2014/main" id="{39816C2B-6E11-4F79-8372-D584F924277C}"/>
                    </a:ext>
                  </a:extLst>
                </p:cNvPr>
                <p:cNvSpPr>
                  <a:spLocks noChangeArrowheads="1"/>
                </p:cNvSpPr>
                <p:nvPr/>
              </p:nvSpPr>
              <p:spPr bwMode="auto">
                <a:xfrm>
                  <a:off x="3438"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94</a:t>
                  </a:r>
                  <a:endParaRPr lang="en-US" altLang="en-US"/>
                </a:p>
              </p:txBody>
            </p:sp>
            <p:sp>
              <p:nvSpPr>
                <p:cNvPr id="10444" name="Rectangle 185">
                  <a:extLst>
                    <a:ext uri="{FF2B5EF4-FFF2-40B4-BE49-F238E27FC236}">
                      <a16:creationId xmlns:a16="http://schemas.microsoft.com/office/drawing/2014/main" id="{D54F2303-ACED-42C2-A3A2-E1D7528F5758}"/>
                    </a:ext>
                  </a:extLst>
                </p:cNvPr>
                <p:cNvSpPr>
                  <a:spLocks noChangeArrowheads="1"/>
                </p:cNvSpPr>
                <p:nvPr/>
              </p:nvSpPr>
              <p:spPr bwMode="auto">
                <a:xfrm>
                  <a:off x="3633"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95</a:t>
                  </a:r>
                  <a:endParaRPr lang="en-US" altLang="en-US"/>
                </a:p>
              </p:txBody>
            </p:sp>
            <p:sp>
              <p:nvSpPr>
                <p:cNvPr id="10445" name="Rectangle 186">
                  <a:extLst>
                    <a:ext uri="{FF2B5EF4-FFF2-40B4-BE49-F238E27FC236}">
                      <a16:creationId xmlns:a16="http://schemas.microsoft.com/office/drawing/2014/main" id="{A093B00A-CB57-43E7-B0B7-2842EE99CFA6}"/>
                    </a:ext>
                  </a:extLst>
                </p:cNvPr>
                <p:cNvSpPr>
                  <a:spLocks noChangeArrowheads="1"/>
                </p:cNvSpPr>
                <p:nvPr/>
              </p:nvSpPr>
              <p:spPr bwMode="auto">
                <a:xfrm>
                  <a:off x="3829" y="3340"/>
                  <a:ext cx="8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96</a:t>
                  </a:r>
                  <a:endParaRPr lang="en-US" altLang="en-US"/>
                </a:p>
              </p:txBody>
            </p:sp>
            <p:sp>
              <p:nvSpPr>
                <p:cNvPr id="10446" name="Rectangle 187">
                  <a:extLst>
                    <a:ext uri="{FF2B5EF4-FFF2-40B4-BE49-F238E27FC236}">
                      <a16:creationId xmlns:a16="http://schemas.microsoft.com/office/drawing/2014/main" id="{6C326146-D3E4-46DE-8A0E-044469F49CD9}"/>
                    </a:ext>
                  </a:extLst>
                </p:cNvPr>
                <p:cNvSpPr>
                  <a:spLocks noChangeArrowheads="1"/>
                </p:cNvSpPr>
                <p:nvPr/>
              </p:nvSpPr>
              <p:spPr bwMode="auto">
                <a:xfrm>
                  <a:off x="4025"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97</a:t>
                  </a:r>
                  <a:endParaRPr lang="en-US" altLang="en-US"/>
                </a:p>
              </p:txBody>
            </p:sp>
            <p:sp>
              <p:nvSpPr>
                <p:cNvPr id="10447" name="Rectangle 188">
                  <a:extLst>
                    <a:ext uri="{FF2B5EF4-FFF2-40B4-BE49-F238E27FC236}">
                      <a16:creationId xmlns:a16="http://schemas.microsoft.com/office/drawing/2014/main" id="{57B13CA5-F399-49A3-A4BC-76437DA623F8}"/>
                    </a:ext>
                  </a:extLst>
                </p:cNvPr>
                <p:cNvSpPr>
                  <a:spLocks noChangeArrowheads="1"/>
                </p:cNvSpPr>
                <p:nvPr/>
              </p:nvSpPr>
              <p:spPr bwMode="auto">
                <a:xfrm>
                  <a:off x="4221" y="3340"/>
                  <a:ext cx="8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98</a:t>
                  </a:r>
                  <a:endParaRPr lang="en-US" altLang="en-US"/>
                </a:p>
              </p:txBody>
            </p:sp>
            <p:sp>
              <p:nvSpPr>
                <p:cNvPr id="10448" name="Rectangle 189">
                  <a:extLst>
                    <a:ext uri="{FF2B5EF4-FFF2-40B4-BE49-F238E27FC236}">
                      <a16:creationId xmlns:a16="http://schemas.microsoft.com/office/drawing/2014/main" id="{AA9673D9-8362-4BC1-803E-25EA1B125F49}"/>
                    </a:ext>
                  </a:extLst>
                </p:cNvPr>
                <p:cNvSpPr>
                  <a:spLocks noChangeArrowheads="1"/>
                </p:cNvSpPr>
                <p:nvPr/>
              </p:nvSpPr>
              <p:spPr bwMode="auto">
                <a:xfrm>
                  <a:off x="4418" y="3340"/>
                  <a:ext cx="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99</a:t>
                  </a:r>
                  <a:endParaRPr lang="en-US" altLang="en-US"/>
                </a:p>
              </p:txBody>
            </p:sp>
            <p:sp>
              <p:nvSpPr>
                <p:cNvPr id="10449" name="Rectangle 190">
                  <a:extLst>
                    <a:ext uri="{FF2B5EF4-FFF2-40B4-BE49-F238E27FC236}">
                      <a16:creationId xmlns:a16="http://schemas.microsoft.com/office/drawing/2014/main" id="{5D581E0A-97A5-4DD0-88E5-964E78A38502}"/>
                    </a:ext>
                  </a:extLst>
                </p:cNvPr>
                <p:cNvSpPr>
                  <a:spLocks noChangeArrowheads="1"/>
                </p:cNvSpPr>
                <p:nvPr/>
              </p:nvSpPr>
              <p:spPr bwMode="auto">
                <a:xfrm>
                  <a:off x="4634" y="3340"/>
                  <a:ext cx="4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0</a:t>
                  </a:r>
                  <a:endParaRPr lang="en-US" altLang="en-US"/>
                </a:p>
              </p:txBody>
            </p:sp>
            <p:sp>
              <p:nvSpPr>
                <p:cNvPr id="10450" name="Rectangle 191">
                  <a:extLst>
                    <a:ext uri="{FF2B5EF4-FFF2-40B4-BE49-F238E27FC236}">
                      <a16:creationId xmlns:a16="http://schemas.microsoft.com/office/drawing/2014/main" id="{0B1BC05B-4EC9-4627-8E46-F031DA4332BA}"/>
                    </a:ext>
                  </a:extLst>
                </p:cNvPr>
                <p:cNvSpPr>
                  <a:spLocks noChangeArrowheads="1"/>
                </p:cNvSpPr>
                <p:nvPr/>
              </p:nvSpPr>
              <p:spPr bwMode="auto">
                <a:xfrm>
                  <a:off x="4831" y="3340"/>
                  <a:ext cx="4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1</a:t>
                  </a:r>
                  <a:endParaRPr lang="en-US" altLang="en-US"/>
                </a:p>
              </p:txBody>
            </p:sp>
            <p:sp>
              <p:nvSpPr>
                <p:cNvPr id="10451" name="Rectangle 192">
                  <a:extLst>
                    <a:ext uri="{FF2B5EF4-FFF2-40B4-BE49-F238E27FC236}">
                      <a16:creationId xmlns:a16="http://schemas.microsoft.com/office/drawing/2014/main" id="{BA781A2E-7864-4D23-BB6A-F7B1EBD47C87}"/>
                    </a:ext>
                  </a:extLst>
                </p:cNvPr>
                <p:cNvSpPr>
                  <a:spLocks noChangeArrowheads="1"/>
                </p:cNvSpPr>
                <p:nvPr/>
              </p:nvSpPr>
              <p:spPr bwMode="auto">
                <a:xfrm>
                  <a:off x="2714" y="3464"/>
                  <a:ext cx="16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b="1">
                      <a:solidFill>
                        <a:srgbClr val="000000"/>
                      </a:solidFill>
                      <a:latin typeface="Arial" panose="020B0604020202020204" pitchFamily="34" charset="0"/>
                    </a:rPr>
                    <a:t>Year</a:t>
                  </a:r>
                  <a:endParaRPr lang="en-US" altLang="en-US"/>
                </a:p>
              </p:txBody>
            </p:sp>
            <p:sp>
              <p:nvSpPr>
                <p:cNvPr id="10452" name="Rectangle 193">
                  <a:extLst>
                    <a:ext uri="{FF2B5EF4-FFF2-40B4-BE49-F238E27FC236}">
                      <a16:creationId xmlns:a16="http://schemas.microsoft.com/office/drawing/2014/main" id="{FCACCD4C-90E7-4EFB-8B7A-CAF6280E96A3}"/>
                    </a:ext>
                  </a:extLst>
                </p:cNvPr>
                <p:cNvSpPr>
                  <a:spLocks noChangeArrowheads="1"/>
                </p:cNvSpPr>
                <p:nvPr/>
              </p:nvSpPr>
              <p:spPr bwMode="auto">
                <a:xfrm rot="-5400000">
                  <a:off x="180" y="1998"/>
                  <a:ext cx="2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b="1">
                      <a:solidFill>
                        <a:srgbClr val="000000"/>
                      </a:solidFill>
                      <a:latin typeface="Arial" panose="020B0604020202020204" pitchFamily="34" charset="0"/>
                    </a:rPr>
                    <a:t>Millions</a:t>
                  </a:r>
                  <a:endParaRPr lang="en-US" altLang="en-US"/>
                </a:p>
              </p:txBody>
            </p:sp>
            <p:sp>
              <p:nvSpPr>
                <p:cNvPr id="10453" name="Rectangle 194">
                  <a:extLst>
                    <a:ext uri="{FF2B5EF4-FFF2-40B4-BE49-F238E27FC236}">
                      <a16:creationId xmlns:a16="http://schemas.microsoft.com/office/drawing/2014/main" id="{C3B0F6DD-0C23-49DC-AC10-587FB825FFB1}"/>
                    </a:ext>
                  </a:extLst>
                </p:cNvPr>
                <p:cNvSpPr>
                  <a:spLocks noChangeArrowheads="1"/>
                </p:cNvSpPr>
                <p:nvPr/>
              </p:nvSpPr>
              <p:spPr bwMode="auto">
                <a:xfrm>
                  <a:off x="4906" y="3234"/>
                  <a:ext cx="4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0</a:t>
                  </a:r>
                  <a:endParaRPr lang="en-US" altLang="en-US"/>
                </a:p>
              </p:txBody>
            </p:sp>
            <p:sp>
              <p:nvSpPr>
                <p:cNvPr id="10454" name="Rectangle 195">
                  <a:extLst>
                    <a:ext uri="{FF2B5EF4-FFF2-40B4-BE49-F238E27FC236}">
                      <a16:creationId xmlns:a16="http://schemas.microsoft.com/office/drawing/2014/main" id="{44F6A0F2-F84A-4F7F-AB9C-E6D34DC5F370}"/>
                    </a:ext>
                  </a:extLst>
                </p:cNvPr>
                <p:cNvSpPr>
                  <a:spLocks noChangeArrowheads="1"/>
                </p:cNvSpPr>
                <p:nvPr/>
              </p:nvSpPr>
              <p:spPr bwMode="auto">
                <a:xfrm>
                  <a:off x="4906" y="2929"/>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500</a:t>
                  </a:r>
                  <a:endParaRPr lang="en-US" altLang="en-US"/>
                </a:p>
              </p:txBody>
            </p:sp>
            <p:sp>
              <p:nvSpPr>
                <p:cNvPr id="10455" name="Rectangle 196">
                  <a:extLst>
                    <a:ext uri="{FF2B5EF4-FFF2-40B4-BE49-F238E27FC236}">
                      <a16:creationId xmlns:a16="http://schemas.microsoft.com/office/drawing/2014/main" id="{BB67EFB1-C770-41F0-8B68-9F63093DF33C}"/>
                    </a:ext>
                  </a:extLst>
                </p:cNvPr>
                <p:cNvSpPr>
                  <a:spLocks noChangeArrowheads="1"/>
                </p:cNvSpPr>
                <p:nvPr/>
              </p:nvSpPr>
              <p:spPr bwMode="auto">
                <a:xfrm>
                  <a:off x="4906" y="2625"/>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1,000</a:t>
                  </a:r>
                  <a:endParaRPr lang="en-US" altLang="en-US"/>
                </a:p>
              </p:txBody>
            </p:sp>
            <p:sp>
              <p:nvSpPr>
                <p:cNvPr id="10456" name="Rectangle 197">
                  <a:extLst>
                    <a:ext uri="{FF2B5EF4-FFF2-40B4-BE49-F238E27FC236}">
                      <a16:creationId xmlns:a16="http://schemas.microsoft.com/office/drawing/2014/main" id="{79B777A5-61B9-4533-BF94-CC74AE529E91}"/>
                    </a:ext>
                  </a:extLst>
                </p:cNvPr>
                <p:cNvSpPr>
                  <a:spLocks noChangeArrowheads="1"/>
                </p:cNvSpPr>
                <p:nvPr/>
              </p:nvSpPr>
              <p:spPr bwMode="auto">
                <a:xfrm>
                  <a:off x="4906" y="2321"/>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1,500</a:t>
                  </a:r>
                  <a:endParaRPr lang="en-US" altLang="en-US"/>
                </a:p>
              </p:txBody>
            </p:sp>
            <p:sp>
              <p:nvSpPr>
                <p:cNvPr id="10457" name="Rectangle 198">
                  <a:extLst>
                    <a:ext uri="{FF2B5EF4-FFF2-40B4-BE49-F238E27FC236}">
                      <a16:creationId xmlns:a16="http://schemas.microsoft.com/office/drawing/2014/main" id="{A873AA71-CD1D-43F4-ADA9-36F032DF9DB3}"/>
                    </a:ext>
                  </a:extLst>
                </p:cNvPr>
                <p:cNvSpPr>
                  <a:spLocks noChangeArrowheads="1"/>
                </p:cNvSpPr>
                <p:nvPr/>
              </p:nvSpPr>
              <p:spPr bwMode="auto">
                <a:xfrm>
                  <a:off x="4906" y="2016"/>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2,000</a:t>
                  </a:r>
                  <a:endParaRPr lang="en-US" altLang="en-US"/>
                </a:p>
              </p:txBody>
            </p:sp>
            <p:sp>
              <p:nvSpPr>
                <p:cNvPr id="10458" name="Rectangle 199">
                  <a:extLst>
                    <a:ext uri="{FF2B5EF4-FFF2-40B4-BE49-F238E27FC236}">
                      <a16:creationId xmlns:a16="http://schemas.microsoft.com/office/drawing/2014/main" id="{8183EEAA-45D3-4C64-94C8-48FDBB61ADAC}"/>
                    </a:ext>
                  </a:extLst>
                </p:cNvPr>
                <p:cNvSpPr>
                  <a:spLocks noChangeArrowheads="1"/>
                </p:cNvSpPr>
                <p:nvPr/>
              </p:nvSpPr>
              <p:spPr bwMode="auto">
                <a:xfrm>
                  <a:off x="4906" y="1711"/>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2,500</a:t>
                  </a:r>
                  <a:endParaRPr lang="en-US" altLang="en-US"/>
                </a:p>
              </p:txBody>
            </p:sp>
            <p:sp>
              <p:nvSpPr>
                <p:cNvPr id="10459" name="Rectangle 200">
                  <a:extLst>
                    <a:ext uri="{FF2B5EF4-FFF2-40B4-BE49-F238E27FC236}">
                      <a16:creationId xmlns:a16="http://schemas.microsoft.com/office/drawing/2014/main" id="{3E60A415-7CFB-4B29-A348-B50220F0C97E}"/>
                    </a:ext>
                  </a:extLst>
                </p:cNvPr>
                <p:cNvSpPr>
                  <a:spLocks noChangeArrowheads="1"/>
                </p:cNvSpPr>
                <p:nvPr/>
              </p:nvSpPr>
              <p:spPr bwMode="auto">
                <a:xfrm>
                  <a:off x="4906" y="1408"/>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3,000</a:t>
                  </a:r>
                  <a:endParaRPr lang="en-US" altLang="en-US"/>
                </a:p>
              </p:txBody>
            </p:sp>
            <p:sp>
              <p:nvSpPr>
                <p:cNvPr id="10460" name="Rectangle 201">
                  <a:extLst>
                    <a:ext uri="{FF2B5EF4-FFF2-40B4-BE49-F238E27FC236}">
                      <a16:creationId xmlns:a16="http://schemas.microsoft.com/office/drawing/2014/main" id="{DB93D0F5-7AAF-4540-8721-02365325E08F}"/>
                    </a:ext>
                  </a:extLst>
                </p:cNvPr>
                <p:cNvSpPr>
                  <a:spLocks noChangeArrowheads="1"/>
                </p:cNvSpPr>
                <p:nvPr/>
              </p:nvSpPr>
              <p:spPr bwMode="auto">
                <a:xfrm>
                  <a:off x="4906" y="1103"/>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3,500</a:t>
                  </a:r>
                  <a:endParaRPr lang="en-US" altLang="en-US"/>
                </a:p>
              </p:txBody>
            </p:sp>
            <p:sp>
              <p:nvSpPr>
                <p:cNvPr id="10461" name="Rectangle 202">
                  <a:extLst>
                    <a:ext uri="{FF2B5EF4-FFF2-40B4-BE49-F238E27FC236}">
                      <a16:creationId xmlns:a16="http://schemas.microsoft.com/office/drawing/2014/main" id="{004A3212-2448-406F-AC7B-113BFB1077E1}"/>
                    </a:ext>
                  </a:extLst>
                </p:cNvPr>
                <p:cNvSpPr>
                  <a:spLocks noChangeArrowheads="1"/>
                </p:cNvSpPr>
                <p:nvPr/>
              </p:nvSpPr>
              <p:spPr bwMode="auto">
                <a:xfrm>
                  <a:off x="4906" y="797"/>
                  <a:ext cx="19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4,000</a:t>
                  </a:r>
                  <a:endParaRPr lang="en-US" altLang="en-US"/>
                </a:p>
              </p:txBody>
            </p:sp>
            <p:sp>
              <p:nvSpPr>
                <p:cNvPr id="10462" name="Rectangle 203">
                  <a:extLst>
                    <a:ext uri="{FF2B5EF4-FFF2-40B4-BE49-F238E27FC236}">
                      <a16:creationId xmlns:a16="http://schemas.microsoft.com/office/drawing/2014/main" id="{40995A0A-9CCA-475B-8C2B-EBA64E219DE1}"/>
                    </a:ext>
                  </a:extLst>
                </p:cNvPr>
                <p:cNvSpPr>
                  <a:spLocks noChangeArrowheads="1"/>
                </p:cNvSpPr>
                <p:nvPr/>
              </p:nvSpPr>
              <p:spPr bwMode="auto">
                <a:xfrm rot="-5400000">
                  <a:off x="5012" y="1994"/>
                  <a:ext cx="2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b="1">
                      <a:solidFill>
                        <a:srgbClr val="000000"/>
                      </a:solidFill>
                      <a:latin typeface="Arial" panose="020B0604020202020204" pitchFamily="34" charset="0"/>
                    </a:rPr>
                    <a:t>Millions</a:t>
                  </a:r>
                  <a:endParaRPr lang="en-US" altLang="en-US"/>
                </a:p>
              </p:txBody>
            </p:sp>
            <p:sp>
              <p:nvSpPr>
                <p:cNvPr id="10463" name="Rectangle 204">
                  <a:extLst>
                    <a:ext uri="{FF2B5EF4-FFF2-40B4-BE49-F238E27FC236}">
                      <a16:creationId xmlns:a16="http://schemas.microsoft.com/office/drawing/2014/main" id="{F0A8565A-142F-465F-B4C7-3DC7970EE313}"/>
                    </a:ext>
                  </a:extLst>
                </p:cNvPr>
                <p:cNvSpPr>
                  <a:spLocks noChangeArrowheads="1"/>
                </p:cNvSpPr>
                <p:nvPr/>
              </p:nvSpPr>
              <p:spPr bwMode="auto">
                <a:xfrm>
                  <a:off x="1412" y="3572"/>
                  <a:ext cx="2858"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464" name="Rectangle 205">
                  <a:extLst>
                    <a:ext uri="{FF2B5EF4-FFF2-40B4-BE49-F238E27FC236}">
                      <a16:creationId xmlns:a16="http://schemas.microsoft.com/office/drawing/2014/main" id="{2605F90F-EA80-4065-B991-45969B24C2BF}"/>
                    </a:ext>
                  </a:extLst>
                </p:cNvPr>
                <p:cNvSpPr>
                  <a:spLocks noChangeArrowheads="1"/>
                </p:cNvSpPr>
                <p:nvPr/>
              </p:nvSpPr>
              <p:spPr bwMode="auto">
                <a:xfrm>
                  <a:off x="1497" y="3609"/>
                  <a:ext cx="144"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465" name="Rectangle 206">
                  <a:extLst>
                    <a:ext uri="{FF2B5EF4-FFF2-40B4-BE49-F238E27FC236}">
                      <a16:creationId xmlns:a16="http://schemas.microsoft.com/office/drawing/2014/main" id="{160B1D05-1D87-493E-AAE4-5BC620EC081A}"/>
                    </a:ext>
                  </a:extLst>
                </p:cNvPr>
                <p:cNvSpPr>
                  <a:spLocks noChangeArrowheads="1"/>
                </p:cNvSpPr>
                <p:nvPr/>
              </p:nvSpPr>
              <p:spPr bwMode="auto">
                <a:xfrm>
                  <a:off x="1724" y="3588"/>
                  <a:ext cx="55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Bequest Income</a:t>
                  </a:r>
                  <a:endParaRPr lang="en-US" altLang="en-US"/>
                </a:p>
              </p:txBody>
            </p:sp>
            <p:sp>
              <p:nvSpPr>
                <p:cNvPr id="10466" name="Line 207">
                  <a:extLst>
                    <a:ext uri="{FF2B5EF4-FFF2-40B4-BE49-F238E27FC236}">
                      <a16:creationId xmlns:a16="http://schemas.microsoft.com/office/drawing/2014/main" id="{EA631B52-8698-4D16-868E-22686570D62E}"/>
                    </a:ext>
                  </a:extLst>
                </p:cNvPr>
                <p:cNvSpPr>
                  <a:spLocks noChangeShapeType="1"/>
                </p:cNvSpPr>
                <p:nvPr/>
              </p:nvSpPr>
              <p:spPr bwMode="auto">
                <a:xfrm>
                  <a:off x="2422" y="3620"/>
                  <a:ext cx="200" cy="1"/>
                </a:xfrm>
                <a:prstGeom prst="line">
                  <a:avLst/>
                </a:prstGeom>
                <a:noFill/>
                <a:ln w="33338">
                  <a:solidFill>
                    <a:srgbClr val="33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7" name="Rectangle 208">
                  <a:extLst>
                    <a:ext uri="{FF2B5EF4-FFF2-40B4-BE49-F238E27FC236}">
                      <a16:creationId xmlns:a16="http://schemas.microsoft.com/office/drawing/2014/main" id="{D05FB41A-E852-4FA8-97F5-7A2EE4F67578}"/>
                    </a:ext>
                  </a:extLst>
                </p:cNvPr>
                <p:cNvSpPr>
                  <a:spLocks noChangeArrowheads="1"/>
                </p:cNvSpPr>
                <p:nvPr/>
              </p:nvSpPr>
              <p:spPr bwMode="auto">
                <a:xfrm>
                  <a:off x="2639" y="3588"/>
                  <a:ext cx="65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Total Planned Gifts</a:t>
                  </a:r>
                  <a:endParaRPr lang="en-US" altLang="en-US"/>
                </a:p>
              </p:txBody>
            </p:sp>
            <p:sp>
              <p:nvSpPr>
                <p:cNvPr id="10468" name="Rectangle 209">
                  <a:extLst>
                    <a:ext uri="{FF2B5EF4-FFF2-40B4-BE49-F238E27FC236}">
                      <a16:creationId xmlns:a16="http://schemas.microsoft.com/office/drawing/2014/main" id="{FDDC86F5-5727-4530-9968-3381E2B2F3B1}"/>
                    </a:ext>
                  </a:extLst>
                </p:cNvPr>
                <p:cNvSpPr>
                  <a:spLocks noChangeArrowheads="1"/>
                </p:cNvSpPr>
                <p:nvPr/>
              </p:nvSpPr>
              <p:spPr bwMode="auto">
                <a:xfrm>
                  <a:off x="3416" y="3609"/>
                  <a:ext cx="42"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469" name="Rectangle 210">
                  <a:extLst>
                    <a:ext uri="{FF2B5EF4-FFF2-40B4-BE49-F238E27FC236}">
                      <a16:creationId xmlns:a16="http://schemas.microsoft.com/office/drawing/2014/main" id="{1A474CDF-05B1-4496-BDE0-F6507960F61D}"/>
                    </a:ext>
                  </a:extLst>
                </p:cNvPr>
                <p:cNvSpPr>
                  <a:spLocks noChangeArrowheads="1"/>
                </p:cNvSpPr>
                <p:nvPr/>
              </p:nvSpPr>
              <p:spPr bwMode="auto">
                <a:xfrm>
                  <a:off x="3540" y="3609"/>
                  <a:ext cx="42"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470" name="Rectangle 211">
                  <a:extLst>
                    <a:ext uri="{FF2B5EF4-FFF2-40B4-BE49-F238E27FC236}">
                      <a16:creationId xmlns:a16="http://schemas.microsoft.com/office/drawing/2014/main" id="{07C4866D-7EE1-49AF-9055-B724DB080466}"/>
                    </a:ext>
                  </a:extLst>
                </p:cNvPr>
                <p:cNvSpPr>
                  <a:spLocks noChangeArrowheads="1"/>
                </p:cNvSpPr>
                <p:nvPr/>
              </p:nvSpPr>
              <p:spPr bwMode="auto">
                <a:xfrm>
                  <a:off x="3644" y="3588"/>
                  <a:ext cx="57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Life Income Gifts</a:t>
                  </a:r>
                  <a:endParaRPr lang="en-US" altLang="en-US"/>
                </a:p>
              </p:txBody>
            </p:sp>
          </p:grpSp>
          <p:sp>
            <p:nvSpPr>
              <p:cNvPr id="10255" name="Rectangle 213">
                <a:extLst>
                  <a:ext uri="{FF2B5EF4-FFF2-40B4-BE49-F238E27FC236}">
                    <a16:creationId xmlns:a16="http://schemas.microsoft.com/office/drawing/2014/main" id="{B53A879B-DEE2-4A79-A6C8-CAB34DFA5A3E}"/>
                  </a:ext>
                </a:extLst>
              </p:cNvPr>
              <p:cNvSpPr>
                <a:spLocks noChangeArrowheads="1"/>
              </p:cNvSpPr>
              <p:nvPr/>
            </p:nvSpPr>
            <p:spPr bwMode="auto">
              <a:xfrm>
                <a:off x="3532" y="1269"/>
                <a:ext cx="6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56" name="Rectangle 214">
                <a:extLst>
                  <a:ext uri="{FF2B5EF4-FFF2-40B4-BE49-F238E27FC236}">
                    <a16:creationId xmlns:a16="http://schemas.microsoft.com/office/drawing/2014/main" id="{CE39CC76-029A-46F8-A1A9-8D65EDDFDF7D}"/>
                  </a:ext>
                </a:extLst>
              </p:cNvPr>
              <p:cNvSpPr>
                <a:spLocks noChangeArrowheads="1"/>
              </p:cNvSpPr>
              <p:nvPr/>
            </p:nvSpPr>
            <p:spPr bwMode="auto">
              <a:xfrm>
                <a:off x="3549" y="1278"/>
                <a:ext cx="24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TOTAL</a:t>
                </a:r>
                <a:endParaRPr lang="en-US" altLang="en-US"/>
              </a:p>
            </p:txBody>
          </p:sp>
          <p:grpSp>
            <p:nvGrpSpPr>
              <p:cNvPr id="10257" name="Group 217">
                <a:extLst>
                  <a:ext uri="{FF2B5EF4-FFF2-40B4-BE49-F238E27FC236}">
                    <a16:creationId xmlns:a16="http://schemas.microsoft.com/office/drawing/2014/main" id="{C4CC6F55-A859-4451-971D-057E89CE7D80}"/>
                  </a:ext>
                </a:extLst>
              </p:cNvPr>
              <p:cNvGrpSpPr>
                <a:grpSpLocks/>
              </p:cNvGrpSpPr>
              <p:nvPr/>
            </p:nvGrpSpPr>
            <p:grpSpPr bwMode="auto">
              <a:xfrm>
                <a:off x="3815" y="1382"/>
                <a:ext cx="207" cy="78"/>
                <a:chOff x="3815" y="1382"/>
                <a:chExt cx="207" cy="78"/>
              </a:xfrm>
            </p:grpSpPr>
            <p:sp>
              <p:nvSpPr>
                <p:cNvPr id="10269" name="Line 215">
                  <a:extLst>
                    <a:ext uri="{FF2B5EF4-FFF2-40B4-BE49-F238E27FC236}">
                      <a16:creationId xmlns:a16="http://schemas.microsoft.com/office/drawing/2014/main" id="{4D3172E8-E2E5-4FEF-9E4C-3F450A256A29}"/>
                    </a:ext>
                  </a:extLst>
                </p:cNvPr>
                <p:cNvSpPr>
                  <a:spLocks noChangeShapeType="1"/>
                </p:cNvSpPr>
                <p:nvPr/>
              </p:nvSpPr>
              <p:spPr bwMode="auto">
                <a:xfrm>
                  <a:off x="3815" y="1382"/>
                  <a:ext cx="155"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Freeform 216">
                  <a:extLst>
                    <a:ext uri="{FF2B5EF4-FFF2-40B4-BE49-F238E27FC236}">
                      <a16:creationId xmlns:a16="http://schemas.microsoft.com/office/drawing/2014/main" id="{1738D194-7489-43E2-A4A1-DE38F2BC63D3}"/>
                    </a:ext>
                  </a:extLst>
                </p:cNvPr>
                <p:cNvSpPr>
                  <a:spLocks/>
                </p:cNvSpPr>
                <p:nvPr/>
              </p:nvSpPr>
              <p:spPr bwMode="auto">
                <a:xfrm>
                  <a:off x="3960" y="1406"/>
                  <a:ext cx="62" cy="54"/>
                </a:xfrm>
                <a:custGeom>
                  <a:avLst/>
                  <a:gdLst>
                    <a:gd name="T0" fmla="*/ 0 w 124"/>
                    <a:gd name="T1" fmla="*/ 54 h 108"/>
                    <a:gd name="T2" fmla="*/ 62 w 124"/>
                    <a:gd name="T3" fmla="*/ 46 h 108"/>
                    <a:gd name="T4" fmla="*/ 18 w 124"/>
                    <a:gd name="T5" fmla="*/ 0 h 108"/>
                    <a:gd name="T6" fmla="*/ 0 w 124"/>
                    <a:gd name="T7" fmla="*/ 54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08">
                      <a:moveTo>
                        <a:pt x="0" y="108"/>
                      </a:moveTo>
                      <a:lnTo>
                        <a:pt x="124" y="91"/>
                      </a:lnTo>
                      <a:lnTo>
                        <a:pt x="36" y="0"/>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8" name="Rectangle 218">
                <a:extLst>
                  <a:ext uri="{FF2B5EF4-FFF2-40B4-BE49-F238E27FC236}">
                    <a16:creationId xmlns:a16="http://schemas.microsoft.com/office/drawing/2014/main" id="{9E0B4244-666F-4236-B6D2-413C5C7B3949}"/>
                  </a:ext>
                </a:extLst>
              </p:cNvPr>
              <p:cNvSpPr>
                <a:spLocks noChangeArrowheads="1"/>
              </p:cNvSpPr>
              <p:nvPr/>
            </p:nvSpPr>
            <p:spPr bwMode="auto">
              <a:xfrm>
                <a:off x="4227" y="2764"/>
                <a:ext cx="67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59" name="Rectangle 219">
                <a:extLst>
                  <a:ext uri="{FF2B5EF4-FFF2-40B4-BE49-F238E27FC236}">
                    <a16:creationId xmlns:a16="http://schemas.microsoft.com/office/drawing/2014/main" id="{D692D3F5-E04E-4E0C-9A16-EA1BB1238C4C}"/>
                  </a:ext>
                </a:extLst>
              </p:cNvPr>
              <p:cNvSpPr>
                <a:spLocks noChangeArrowheads="1"/>
              </p:cNvSpPr>
              <p:nvPr/>
            </p:nvSpPr>
            <p:spPr bwMode="auto">
              <a:xfrm>
                <a:off x="4244" y="2774"/>
                <a:ext cx="512"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LIFE INCOME </a:t>
                </a:r>
                <a:endParaRPr lang="en-US" altLang="en-US"/>
              </a:p>
            </p:txBody>
          </p:sp>
          <p:sp>
            <p:nvSpPr>
              <p:cNvPr id="10260" name="Rectangle 220">
                <a:extLst>
                  <a:ext uri="{FF2B5EF4-FFF2-40B4-BE49-F238E27FC236}">
                    <a16:creationId xmlns:a16="http://schemas.microsoft.com/office/drawing/2014/main" id="{EA987448-74BD-4534-B207-D9EF7925CA2C}"/>
                  </a:ext>
                </a:extLst>
              </p:cNvPr>
              <p:cNvSpPr>
                <a:spLocks noChangeArrowheads="1"/>
              </p:cNvSpPr>
              <p:nvPr/>
            </p:nvSpPr>
            <p:spPr bwMode="auto">
              <a:xfrm>
                <a:off x="4244" y="2865"/>
                <a:ext cx="22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GIFTS</a:t>
                </a:r>
                <a:endParaRPr lang="en-US" altLang="en-US"/>
              </a:p>
            </p:txBody>
          </p:sp>
          <p:sp>
            <p:nvSpPr>
              <p:cNvPr id="10261" name="Rectangle 221">
                <a:extLst>
                  <a:ext uri="{FF2B5EF4-FFF2-40B4-BE49-F238E27FC236}">
                    <a16:creationId xmlns:a16="http://schemas.microsoft.com/office/drawing/2014/main" id="{6EDFC9C1-C677-4A72-9246-C0BA59877351}"/>
                  </a:ext>
                </a:extLst>
              </p:cNvPr>
              <p:cNvSpPr>
                <a:spLocks noChangeArrowheads="1"/>
              </p:cNvSpPr>
              <p:nvPr/>
            </p:nvSpPr>
            <p:spPr bwMode="auto">
              <a:xfrm>
                <a:off x="3584" y="1939"/>
                <a:ext cx="43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10262" name="Rectangle 222">
                <a:extLst>
                  <a:ext uri="{FF2B5EF4-FFF2-40B4-BE49-F238E27FC236}">
                    <a16:creationId xmlns:a16="http://schemas.microsoft.com/office/drawing/2014/main" id="{F6132C71-ABC6-4E77-95D4-34F62E3521D4}"/>
                  </a:ext>
                </a:extLst>
              </p:cNvPr>
              <p:cNvSpPr>
                <a:spLocks noChangeArrowheads="1"/>
              </p:cNvSpPr>
              <p:nvPr/>
            </p:nvSpPr>
            <p:spPr bwMode="auto">
              <a:xfrm>
                <a:off x="3602" y="1948"/>
                <a:ext cx="41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900">
                    <a:solidFill>
                      <a:srgbClr val="000000"/>
                    </a:solidFill>
                    <a:latin typeface="Arial" panose="020B0604020202020204" pitchFamily="34" charset="0"/>
                  </a:rPr>
                  <a:t>BEQUESTS</a:t>
                </a:r>
                <a:endParaRPr lang="en-US" altLang="en-US"/>
              </a:p>
            </p:txBody>
          </p:sp>
          <p:grpSp>
            <p:nvGrpSpPr>
              <p:cNvPr id="10263" name="Group 225">
                <a:extLst>
                  <a:ext uri="{FF2B5EF4-FFF2-40B4-BE49-F238E27FC236}">
                    <a16:creationId xmlns:a16="http://schemas.microsoft.com/office/drawing/2014/main" id="{5053F3E0-5E60-4E01-9F92-0B9D6883845D}"/>
                  </a:ext>
                </a:extLst>
              </p:cNvPr>
              <p:cNvGrpSpPr>
                <a:grpSpLocks/>
              </p:cNvGrpSpPr>
              <p:nvPr/>
            </p:nvGrpSpPr>
            <p:grpSpPr bwMode="auto">
              <a:xfrm>
                <a:off x="3888" y="2743"/>
                <a:ext cx="339" cy="57"/>
                <a:chOff x="3888" y="2743"/>
                <a:chExt cx="339" cy="57"/>
              </a:xfrm>
            </p:grpSpPr>
            <p:sp>
              <p:nvSpPr>
                <p:cNvPr id="10267" name="Line 223">
                  <a:extLst>
                    <a:ext uri="{FF2B5EF4-FFF2-40B4-BE49-F238E27FC236}">
                      <a16:creationId xmlns:a16="http://schemas.microsoft.com/office/drawing/2014/main" id="{0A40DFCC-0834-405F-98D7-D26FBE162DD0}"/>
                    </a:ext>
                  </a:extLst>
                </p:cNvPr>
                <p:cNvSpPr>
                  <a:spLocks noChangeShapeType="1"/>
                </p:cNvSpPr>
                <p:nvPr/>
              </p:nvSpPr>
              <p:spPr bwMode="auto">
                <a:xfrm flipH="1" flipV="1">
                  <a:off x="3942" y="2770"/>
                  <a:ext cx="285" cy="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Freeform 224">
                  <a:extLst>
                    <a:ext uri="{FF2B5EF4-FFF2-40B4-BE49-F238E27FC236}">
                      <a16:creationId xmlns:a16="http://schemas.microsoft.com/office/drawing/2014/main" id="{3EC3C9EB-5560-42BF-85BF-56F4B423FD95}"/>
                    </a:ext>
                  </a:extLst>
                </p:cNvPr>
                <p:cNvSpPr>
                  <a:spLocks/>
                </p:cNvSpPr>
                <p:nvPr/>
              </p:nvSpPr>
              <p:spPr bwMode="auto">
                <a:xfrm>
                  <a:off x="3888" y="2743"/>
                  <a:ext cx="59" cy="56"/>
                </a:xfrm>
                <a:custGeom>
                  <a:avLst/>
                  <a:gdLst>
                    <a:gd name="T0" fmla="*/ 59 w 119"/>
                    <a:gd name="T1" fmla="*/ 0 h 112"/>
                    <a:gd name="T2" fmla="*/ 0 w 119"/>
                    <a:gd name="T3" fmla="*/ 22 h 112"/>
                    <a:gd name="T4" fmla="*/ 53 w 119"/>
                    <a:gd name="T5" fmla="*/ 56 h 112"/>
                    <a:gd name="T6" fmla="*/ 59 w 119"/>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112">
                      <a:moveTo>
                        <a:pt x="119" y="0"/>
                      </a:moveTo>
                      <a:lnTo>
                        <a:pt x="0" y="43"/>
                      </a:lnTo>
                      <a:lnTo>
                        <a:pt x="107" y="11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64" name="Group 228">
                <a:extLst>
                  <a:ext uri="{FF2B5EF4-FFF2-40B4-BE49-F238E27FC236}">
                    <a16:creationId xmlns:a16="http://schemas.microsoft.com/office/drawing/2014/main" id="{205BF5D8-B878-49DF-A9DF-9392DA14A5C4}"/>
                  </a:ext>
                </a:extLst>
              </p:cNvPr>
              <p:cNvGrpSpPr>
                <a:grpSpLocks/>
              </p:cNvGrpSpPr>
              <p:nvPr/>
            </p:nvGrpSpPr>
            <p:grpSpPr bwMode="auto">
              <a:xfrm>
                <a:off x="4059" y="1978"/>
                <a:ext cx="316" cy="56"/>
                <a:chOff x="4059" y="1978"/>
                <a:chExt cx="316" cy="56"/>
              </a:xfrm>
            </p:grpSpPr>
            <p:sp>
              <p:nvSpPr>
                <p:cNvPr id="10265" name="Line 226">
                  <a:extLst>
                    <a:ext uri="{FF2B5EF4-FFF2-40B4-BE49-F238E27FC236}">
                      <a16:creationId xmlns:a16="http://schemas.microsoft.com/office/drawing/2014/main" id="{501055E3-415F-401C-8D4F-CEE0770B9FE7}"/>
                    </a:ext>
                  </a:extLst>
                </p:cNvPr>
                <p:cNvSpPr>
                  <a:spLocks noChangeShapeType="1"/>
                </p:cNvSpPr>
                <p:nvPr/>
              </p:nvSpPr>
              <p:spPr bwMode="auto">
                <a:xfrm>
                  <a:off x="4059" y="2001"/>
                  <a:ext cx="26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Freeform 227">
                  <a:extLst>
                    <a:ext uri="{FF2B5EF4-FFF2-40B4-BE49-F238E27FC236}">
                      <a16:creationId xmlns:a16="http://schemas.microsoft.com/office/drawing/2014/main" id="{C8FE70BD-1116-46B0-8960-241852ED572F}"/>
                    </a:ext>
                  </a:extLst>
                </p:cNvPr>
                <p:cNvSpPr>
                  <a:spLocks/>
                </p:cNvSpPr>
                <p:nvPr/>
              </p:nvSpPr>
              <p:spPr bwMode="auto">
                <a:xfrm>
                  <a:off x="4317" y="1978"/>
                  <a:ext cx="58" cy="56"/>
                </a:xfrm>
                <a:custGeom>
                  <a:avLst/>
                  <a:gdLst>
                    <a:gd name="T0" fmla="*/ 0 w 115"/>
                    <a:gd name="T1" fmla="*/ 56 h 112"/>
                    <a:gd name="T2" fmla="*/ 58 w 115"/>
                    <a:gd name="T3" fmla="*/ 30 h 112"/>
                    <a:gd name="T4" fmla="*/ 1 w 115"/>
                    <a:gd name="T5" fmla="*/ 0 h 112"/>
                    <a:gd name="T6" fmla="*/ 0 w 115"/>
                    <a:gd name="T7" fmla="*/ 56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 h="112">
                      <a:moveTo>
                        <a:pt x="0" y="112"/>
                      </a:moveTo>
                      <a:lnTo>
                        <a:pt x="115" y="59"/>
                      </a:lnTo>
                      <a:lnTo>
                        <a:pt x="2"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253" name="Rectangle 230">
              <a:extLst>
                <a:ext uri="{FF2B5EF4-FFF2-40B4-BE49-F238E27FC236}">
                  <a16:creationId xmlns:a16="http://schemas.microsoft.com/office/drawing/2014/main" id="{EFB00250-50A2-4D5E-9544-DCA31CB62CD4}"/>
                </a:ext>
              </a:extLst>
            </p:cNvPr>
            <p:cNvSpPr>
              <a:spLocks noChangeArrowheads="1"/>
            </p:cNvSpPr>
            <p:nvPr/>
          </p:nvSpPr>
          <p:spPr bwMode="auto">
            <a:xfrm>
              <a:off x="5587" y="3692"/>
              <a:ext cx="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r>
                <a:rPr lang="en-US" altLang="en-US" sz="1700">
                  <a:solidFill>
                    <a:srgbClr val="000000"/>
                  </a:solidFill>
                </a:rPr>
                <a:t> </a:t>
              </a:r>
              <a:endParaRPr lang="en-US" altLang="en-US"/>
            </a:p>
          </p:txBody>
        </p:sp>
      </p:grpSp>
      <p:sp>
        <p:nvSpPr>
          <p:cNvPr id="10250" name="Rectangle 232">
            <a:extLst>
              <a:ext uri="{FF2B5EF4-FFF2-40B4-BE49-F238E27FC236}">
                <a16:creationId xmlns:a16="http://schemas.microsoft.com/office/drawing/2014/main" id="{20C279C0-794F-4708-8D6B-5E5FCC527553}"/>
              </a:ext>
            </a:extLst>
          </p:cNvPr>
          <p:cNvSpPr>
            <a:spLocks noChangeArrowheads="1"/>
          </p:cNvSpPr>
          <p:nvPr/>
        </p:nvSpPr>
        <p:spPr bwMode="auto">
          <a:xfrm>
            <a:off x="8848725" y="5840413"/>
            <a:ext cx="1587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r>
              <a:rPr lang="en-US" altLang="en-US" sz="1800">
                <a:solidFill>
                  <a:srgbClr val="000000"/>
                </a:solidFill>
              </a:rPr>
              <a:t> </a:t>
            </a:r>
            <a:endParaRPr lang="en-US" altLang="en-US"/>
          </a:p>
        </p:txBody>
      </p:sp>
      <p:sp>
        <p:nvSpPr>
          <p:cNvPr id="10251" name="Text Box 11">
            <a:extLst>
              <a:ext uri="{FF2B5EF4-FFF2-40B4-BE49-F238E27FC236}">
                <a16:creationId xmlns:a16="http://schemas.microsoft.com/office/drawing/2014/main" id="{0623479F-6831-4577-9247-C24C83336F5B}"/>
              </a:ext>
            </a:extLst>
          </p:cNvPr>
          <p:cNvSpPr txBox="1">
            <a:spLocks noChangeArrowheads="1"/>
          </p:cNvSpPr>
          <p:nvPr/>
        </p:nvSpPr>
        <p:spPr bwMode="auto">
          <a:xfrm>
            <a:off x="1333500" y="6096000"/>
            <a:ext cx="6324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algn="ctr" eaLnBrk="1" hangingPunct="1">
              <a:spcBef>
                <a:spcPct val="50000"/>
              </a:spcBef>
            </a:pPr>
            <a:r>
              <a:rPr lang="en-US" altLang="en-US" sz="1200"/>
              <a:t>Planned Giving When That’s Not All You Do </a:t>
            </a:r>
          </a:p>
          <a:p>
            <a:pPr algn="ctr" eaLnBrk="1" hangingPunct="1">
              <a:spcBef>
                <a:spcPct val="50000"/>
              </a:spcBef>
            </a:pPr>
            <a:r>
              <a:rPr lang="en-US" altLang="en-US" sz="1200"/>
              <a:t>by Robert F. Sharpe, Jr.</a:t>
            </a:r>
          </a:p>
        </p:txBody>
      </p:sp>
      <p:sp>
        <p:nvSpPr>
          <p:cNvPr id="2" name="Footer Placeholder 1">
            <a:extLst>
              <a:ext uri="{FF2B5EF4-FFF2-40B4-BE49-F238E27FC236}">
                <a16:creationId xmlns:a16="http://schemas.microsoft.com/office/drawing/2014/main" id="{66A8366B-AF25-4F5B-B026-373E0A7668DF}"/>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90A3BF3-E850-40FB-8F9A-4970FB8F85F3}"/>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4819" name="Rectangle 4">
            <a:extLst>
              <a:ext uri="{FF2B5EF4-FFF2-40B4-BE49-F238E27FC236}">
                <a16:creationId xmlns:a16="http://schemas.microsoft.com/office/drawing/2014/main" id="{6C641733-24AA-4F74-A902-174C0573F744}"/>
              </a:ext>
            </a:extLst>
          </p:cNvPr>
          <p:cNvSpPr>
            <a:spLocks noChangeArrowheads="1"/>
          </p:cNvSpPr>
          <p:nvPr/>
        </p:nvSpPr>
        <p:spPr bwMode="auto">
          <a:xfrm>
            <a:off x="3005138" y="1323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pic>
        <p:nvPicPr>
          <p:cNvPr id="34820" name="Picture 3">
            <a:extLst>
              <a:ext uri="{FF2B5EF4-FFF2-40B4-BE49-F238E27FC236}">
                <a16:creationId xmlns:a16="http://schemas.microsoft.com/office/drawing/2014/main" id="{C3F6AA73-0623-4296-9472-CAA43D871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848599"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7AF3657-453C-47FA-9104-1D44BE82813E}"/>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12F9EA7-9F16-4E6D-B74E-3D194A4D54B0}"/>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3" name="Rectangle 3">
            <a:extLst>
              <a:ext uri="{FF2B5EF4-FFF2-40B4-BE49-F238E27FC236}">
                <a16:creationId xmlns:a16="http://schemas.microsoft.com/office/drawing/2014/main" id="{25401078-9F7C-4384-AC1D-C5DD8B042ECA}"/>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4" name="Rectangle 4">
            <a:extLst>
              <a:ext uri="{FF2B5EF4-FFF2-40B4-BE49-F238E27FC236}">
                <a16:creationId xmlns:a16="http://schemas.microsoft.com/office/drawing/2014/main" id="{03D712B2-F9F2-4AB3-AC3F-57DAAF5AB687}"/>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5" name="Rectangle 5">
            <a:extLst>
              <a:ext uri="{FF2B5EF4-FFF2-40B4-BE49-F238E27FC236}">
                <a16:creationId xmlns:a16="http://schemas.microsoft.com/office/drawing/2014/main" id="{F5C205BB-C4A2-4C7B-9353-6115003DCBEB}"/>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6" name="Rectangle 6">
            <a:extLst>
              <a:ext uri="{FF2B5EF4-FFF2-40B4-BE49-F238E27FC236}">
                <a16:creationId xmlns:a16="http://schemas.microsoft.com/office/drawing/2014/main" id="{517C16A1-AE99-4E6A-8BB8-573F96C2BA75}"/>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7" name="Rectangle 7">
            <a:extLst>
              <a:ext uri="{FF2B5EF4-FFF2-40B4-BE49-F238E27FC236}">
                <a16:creationId xmlns:a16="http://schemas.microsoft.com/office/drawing/2014/main" id="{51247570-7298-49CE-9436-162970BD8048}"/>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8" name="Rectangle 8">
            <a:extLst>
              <a:ext uri="{FF2B5EF4-FFF2-40B4-BE49-F238E27FC236}">
                <a16:creationId xmlns:a16="http://schemas.microsoft.com/office/drawing/2014/main" id="{0E667BE3-2B87-4839-99EE-EAAFB31CFE7D}"/>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49" name="Rectangle 9">
            <a:extLst>
              <a:ext uri="{FF2B5EF4-FFF2-40B4-BE49-F238E27FC236}">
                <a16:creationId xmlns:a16="http://schemas.microsoft.com/office/drawing/2014/main" id="{4A750609-F018-4BAF-B86E-B235E2FA31AB}"/>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50" name="Rectangle 10">
            <a:extLst>
              <a:ext uri="{FF2B5EF4-FFF2-40B4-BE49-F238E27FC236}">
                <a16:creationId xmlns:a16="http://schemas.microsoft.com/office/drawing/2014/main" id="{0CFD5184-9A2A-4888-96BB-0243320B4E79}"/>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51" name="Rectangle 11">
            <a:extLst>
              <a:ext uri="{FF2B5EF4-FFF2-40B4-BE49-F238E27FC236}">
                <a16:creationId xmlns:a16="http://schemas.microsoft.com/office/drawing/2014/main" id="{05420EAC-D76B-44DC-83FC-991BDF8541BE}"/>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52" name="Rectangle 12">
            <a:extLst>
              <a:ext uri="{FF2B5EF4-FFF2-40B4-BE49-F238E27FC236}">
                <a16:creationId xmlns:a16="http://schemas.microsoft.com/office/drawing/2014/main" id="{D9FE7A6E-AF1F-4F48-BA10-C7EEE23461EB}"/>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5853" name="Rectangle 14">
            <a:extLst>
              <a:ext uri="{FF2B5EF4-FFF2-40B4-BE49-F238E27FC236}">
                <a16:creationId xmlns:a16="http://schemas.microsoft.com/office/drawing/2014/main" id="{08D4C01A-8BAE-4AE4-87D2-085C79E2DC03}"/>
              </a:ext>
            </a:extLst>
          </p:cNvPr>
          <p:cNvSpPr>
            <a:spLocks noChangeArrowheads="1"/>
          </p:cNvSpPr>
          <p:nvPr/>
        </p:nvSpPr>
        <p:spPr bwMode="auto">
          <a:xfrm>
            <a:off x="2466975" y="57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pic>
        <p:nvPicPr>
          <p:cNvPr id="35854" name="Picture 13">
            <a:extLst>
              <a:ext uri="{FF2B5EF4-FFF2-40B4-BE49-F238E27FC236}">
                <a16:creationId xmlns:a16="http://schemas.microsoft.com/office/drawing/2014/main" id="{1207D46B-4649-4710-8B19-29070E4B4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7391400" cy="59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E4BDEE7-6459-47EA-92C6-23E9B4283582}"/>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3BE3F2E-6071-42B1-971B-E673804AE4CA}"/>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6867" name="Rectangle 3">
            <a:extLst>
              <a:ext uri="{FF2B5EF4-FFF2-40B4-BE49-F238E27FC236}">
                <a16:creationId xmlns:a16="http://schemas.microsoft.com/office/drawing/2014/main" id="{38D39399-FE55-4F5C-8024-9C8C3D7DE4B2}"/>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6868" name="Rectangle 4">
            <a:extLst>
              <a:ext uri="{FF2B5EF4-FFF2-40B4-BE49-F238E27FC236}">
                <a16:creationId xmlns:a16="http://schemas.microsoft.com/office/drawing/2014/main" id="{D4654BAE-68B9-4913-B3D9-C209E2E10944}"/>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6869" name="Rectangle 6">
            <a:extLst>
              <a:ext uri="{FF2B5EF4-FFF2-40B4-BE49-F238E27FC236}">
                <a16:creationId xmlns:a16="http://schemas.microsoft.com/office/drawing/2014/main" id="{C55F66BA-D3E3-4AC2-AA0F-960560962682}"/>
              </a:ext>
            </a:extLst>
          </p:cNvPr>
          <p:cNvSpPr>
            <a:spLocks noChangeArrowheads="1"/>
          </p:cNvSpPr>
          <p:nvPr/>
        </p:nvSpPr>
        <p:spPr bwMode="auto">
          <a:xfrm>
            <a:off x="2628900" y="938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pic>
        <p:nvPicPr>
          <p:cNvPr id="36870" name="Picture 5">
            <a:extLst>
              <a:ext uri="{FF2B5EF4-FFF2-40B4-BE49-F238E27FC236}">
                <a16:creationId xmlns:a16="http://schemas.microsoft.com/office/drawing/2014/main" id="{58693640-8F88-4A2D-8A4C-DB89BD487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8077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FF5B848-6887-4A1A-A58A-4F9C53105FF0}"/>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62C7691-4884-4F94-BB40-4BB43B33488D}"/>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1" name="Rectangle 3">
            <a:extLst>
              <a:ext uri="{FF2B5EF4-FFF2-40B4-BE49-F238E27FC236}">
                <a16:creationId xmlns:a16="http://schemas.microsoft.com/office/drawing/2014/main" id="{3BEA2A89-85E7-415B-BFBC-E7A6CCE60DAD}"/>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2" name="Rectangle 5">
            <a:extLst>
              <a:ext uri="{FF2B5EF4-FFF2-40B4-BE49-F238E27FC236}">
                <a16:creationId xmlns:a16="http://schemas.microsoft.com/office/drawing/2014/main" id="{608D7214-7AB8-4BBE-9250-B56CF7F96A3C}"/>
              </a:ext>
            </a:extLst>
          </p:cNvPr>
          <p:cNvSpPr>
            <a:spLocks noChangeArrowheads="1"/>
          </p:cNvSpPr>
          <p:nvPr/>
        </p:nvSpPr>
        <p:spPr bwMode="auto">
          <a:xfrm>
            <a:off x="2566988"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3" name="Rectangle 6">
            <a:extLst>
              <a:ext uri="{FF2B5EF4-FFF2-40B4-BE49-F238E27FC236}">
                <a16:creationId xmlns:a16="http://schemas.microsoft.com/office/drawing/2014/main" id="{22019A43-33DF-4ECA-84F0-173BCBF8BA5B}"/>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4" name="Rectangle 7">
            <a:extLst>
              <a:ext uri="{FF2B5EF4-FFF2-40B4-BE49-F238E27FC236}">
                <a16:creationId xmlns:a16="http://schemas.microsoft.com/office/drawing/2014/main" id="{0082AEB2-B09E-43F8-9C8F-DC85981F81B0}"/>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5" name="Rectangle 8">
            <a:extLst>
              <a:ext uri="{FF2B5EF4-FFF2-40B4-BE49-F238E27FC236}">
                <a16:creationId xmlns:a16="http://schemas.microsoft.com/office/drawing/2014/main" id="{17FDC4C2-6A00-4A51-998D-FF8DDD3F9B81}"/>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6" name="Rectangle 9">
            <a:extLst>
              <a:ext uri="{FF2B5EF4-FFF2-40B4-BE49-F238E27FC236}">
                <a16:creationId xmlns:a16="http://schemas.microsoft.com/office/drawing/2014/main" id="{19C32D5C-F703-4F9C-B74B-ABDC65BB50EE}"/>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7" name="Rectangle 10">
            <a:extLst>
              <a:ext uri="{FF2B5EF4-FFF2-40B4-BE49-F238E27FC236}">
                <a16:creationId xmlns:a16="http://schemas.microsoft.com/office/drawing/2014/main" id="{8653778A-1746-4017-B32D-3AD9FD94A97B}"/>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8" name="Rectangle 11">
            <a:extLst>
              <a:ext uri="{FF2B5EF4-FFF2-40B4-BE49-F238E27FC236}">
                <a16:creationId xmlns:a16="http://schemas.microsoft.com/office/drawing/2014/main" id="{6EE08C6A-D45F-4DF1-9B76-AAF827A9EBBD}"/>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899" name="Rectangle 12">
            <a:extLst>
              <a:ext uri="{FF2B5EF4-FFF2-40B4-BE49-F238E27FC236}">
                <a16:creationId xmlns:a16="http://schemas.microsoft.com/office/drawing/2014/main" id="{38CAE8E1-C57B-4E47-B0A4-F8E15E18779A}"/>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0" name="Rectangle 13">
            <a:extLst>
              <a:ext uri="{FF2B5EF4-FFF2-40B4-BE49-F238E27FC236}">
                <a16:creationId xmlns:a16="http://schemas.microsoft.com/office/drawing/2014/main" id="{0A57779A-58A5-4924-99E8-DFDC9D8D2BC8}"/>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1" name="Rectangle 14">
            <a:extLst>
              <a:ext uri="{FF2B5EF4-FFF2-40B4-BE49-F238E27FC236}">
                <a16:creationId xmlns:a16="http://schemas.microsoft.com/office/drawing/2014/main" id="{DCA2A4F2-D139-466F-ABC5-07102F317FAB}"/>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2" name="Rectangle 15">
            <a:extLst>
              <a:ext uri="{FF2B5EF4-FFF2-40B4-BE49-F238E27FC236}">
                <a16:creationId xmlns:a16="http://schemas.microsoft.com/office/drawing/2014/main" id="{C687C432-C91F-46AC-BE0C-39C903131846}"/>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3" name="Rectangle 16">
            <a:extLst>
              <a:ext uri="{FF2B5EF4-FFF2-40B4-BE49-F238E27FC236}">
                <a16:creationId xmlns:a16="http://schemas.microsoft.com/office/drawing/2014/main" id="{C23FE35C-E322-4BAE-BC7A-32A84CD4D858}"/>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4" name="Rectangle 17">
            <a:extLst>
              <a:ext uri="{FF2B5EF4-FFF2-40B4-BE49-F238E27FC236}">
                <a16:creationId xmlns:a16="http://schemas.microsoft.com/office/drawing/2014/main" id="{D8F710D5-C758-4055-85C2-2A8C63949176}"/>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5" name="Rectangle 18">
            <a:extLst>
              <a:ext uri="{FF2B5EF4-FFF2-40B4-BE49-F238E27FC236}">
                <a16:creationId xmlns:a16="http://schemas.microsoft.com/office/drawing/2014/main" id="{8F5FB4B1-82AA-4457-B7C7-A523AEB8C173}"/>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6" name="Rectangle 19">
            <a:extLst>
              <a:ext uri="{FF2B5EF4-FFF2-40B4-BE49-F238E27FC236}">
                <a16:creationId xmlns:a16="http://schemas.microsoft.com/office/drawing/2014/main" id="{5D723DFB-CED5-45D8-A1AA-874886A76FD3}"/>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7" name="Rectangle 20">
            <a:extLst>
              <a:ext uri="{FF2B5EF4-FFF2-40B4-BE49-F238E27FC236}">
                <a16:creationId xmlns:a16="http://schemas.microsoft.com/office/drawing/2014/main" id="{53317129-D49E-4E0E-BC70-E73EB5E6A7B5}"/>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8" name="Rectangle 21">
            <a:extLst>
              <a:ext uri="{FF2B5EF4-FFF2-40B4-BE49-F238E27FC236}">
                <a16:creationId xmlns:a16="http://schemas.microsoft.com/office/drawing/2014/main" id="{A164A24C-8246-447D-AE7A-7379873725D4}"/>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09" name="Rectangle 22">
            <a:extLst>
              <a:ext uri="{FF2B5EF4-FFF2-40B4-BE49-F238E27FC236}">
                <a16:creationId xmlns:a16="http://schemas.microsoft.com/office/drawing/2014/main" id="{126D2B26-8EA5-4BA2-8E8A-C7ACFD7BE4C5}"/>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0" name="Rectangle 23">
            <a:extLst>
              <a:ext uri="{FF2B5EF4-FFF2-40B4-BE49-F238E27FC236}">
                <a16:creationId xmlns:a16="http://schemas.microsoft.com/office/drawing/2014/main" id="{24D2E4CA-C532-4C53-94BA-4E8C957E1412}"/>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1" name="Rectangle 24">
            <a:extLst>
              <a:ext uri="{FF2B5EF4-FFF2-40B4-BE49-F238E27FC236}">
                <a16:creationId xmlns:a16="http://schemas.microsoft.com/office/drawing/2014/main" id="{B8EDDA9F-E7AC-49C6-BAD1-240FD5AF89D5}"/>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2" name="Rectangle 25">
            <a:extLst>
              <a:ext uri="{FF2B5EF4-FFF2-40B4-BE49-F238E27FC236}">
                <a16:creationId xmlns:a16="http://schemas.microsoft.com/office/drawing/2014/main" id="{3E4F0F9C-6FB2-4A69-BF49-AE03550C5C5A}"/>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3" name="Rectangle 26">
            <a:extLst>
              <a:ext uri="{FF2B5EF4-FFF2-40B4-BE49-F238E27FC236}">
                <a16:creationId xmlns:a16="http://schemas.microsoft.com/office/drawing/2014/main" id="{9CD5D6FA-7F77-478A-AF73-8161351C21E6}"/>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4" name="Rectangle 27">
            <a:extLst>
              <a:ext uri="{FF2B5EF4-FFF2-40B4-BE49-F238E27FC236}">
                <a16:creationId xmlns:a16="http://schemas.microsoft.com/office/drawing/2014/main" id="{57EB8A3B-3F83-4A53-A535-01CCDC39269F}"/>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5" name="Rectangle 28">
            <a:extLst>
              <a:ext uri="{FF2B5EF4-FFF2-40B4-BE49-F238E27FC236}">
                <a16:creationId xmlns:a16="http://schemas.microsoft.com/office/drawing/2014/main" id="{0838214E-1CFF-49DA-BD85-30571F3171EC}"/>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6" name="Rectangle 29">
            <a:extLst>
              <a:ext uri="{FF2B5EF4-FFF2-40B4-BE49-F238E27FC236}">
                <a16:creationId xmlns:a16="http://schemas.microsoft.com/office/drawing/2014/main" id="{492173B2-96D9-48C2-B473-3B429AABB975}"/>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7" name="Rectangle 30">
            <a:extLst>
              <a:ext uri="{FF2B5EF4-FFF2-40B4-BE49-F238E27FC236}">
                <a16:creationId xmlns:a16="http://schemas.microsoft.com/office/drawing/2014/main" id="{44488B58-C925-4CA6-81C3-93B0E478C06A}"/>
              </a:ext>
            </a:extLst>
          </p:cNvPr>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sp>
        <p:nvSpPr>
          <p:cNvPr id="37918" name="Rectangle 32">
            <a:extLst>
              <a:ext uri="{FF2B5EF4-FFF2-40B4-BE49-F238E27FC236}">
                <a16:creationId xmlns:a16="http://schemas.microsoft.com/office/drawing/2014/main" id="{67CBBE0F-219A-4347-BBB4-DE4FA60D37A2}"/>
              </a:ext>
            </a:extLst>
          </p:cNvPr>
          <p:cNvSpPr>
            <a:spLocks noChangeArrowheads="1"/>
          </p:cNvSpPr>
          <p:nvPr/>
        </p:nvSpPr>
        <p:spPr bwMode="auto">
          <a:xfrm>
            <a:off x="339090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folHlink"/>
                </a:solidFill>
                <a:latin typeface="Times New Roman" panose="02020603050405020304" pitchFamily="18" charset="0"/>
              </a:defRPr>
            </a:lvl1pPr>
            <a:lvl2pPr marL="742950" indent="-285750">
              <a:defRPr sz="2400">
                <a:solidFill>
                  <a:schemeClr val="folHlink"/>
                </a:solidFill>
                <a:latin typeface="Times New Roman" panose="02020603050405020304" pitchFamily="18" charset="0"/>
              </a:defRPr>
            </a:lvl2pPr>
            <a:lvl3pPr marL="1143000" indent="-228600">
              <a:defRPr sz="2400">
                <a:solidFill>
                  <a:schemeClr val="folHlink"/>
                </a:solidFill>
                <a:latin typeface="Times New Roman" panose="02020603050405020304" pitchFamily="18" charset="0"/>
              </a:defRPr>
            </a:lvl3pPr>
            <a:lvl4pPr marL="1600200" indent="-228600">
              <a:defRPr sz="2400">
                <a:solidFill>
                  <a:schemeClr val="folHlink"/>
                </a:solidFill>
                <a:latin typeface="Times New Roman" panose="02020603050405020304" pitchFamily="18" charset="0"/>
              </a:defRPr>
            </a:lvl4pPr>
            <a:lvl5pPr marL="2057400" indent="-228600">
              <a:defRPr sz="24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folHlink"/>
                </a:solidFill>
                <a:latin typeface="Times New Roman" panose="02020603050405020304" pitchFamily="18" charset="0"/>
              </a:defRPr>
            </a:lvl9pPr>
          </a:lstStyle>
          <a:p>
            <a:pPr eaLnBrk="1" hangingPunct="1"/>
            <a:endParaRPr lang="en-US" altLang="en-US"/>
          </a:p>
        </p:txBody>
      </p:sp>
      <p:pic>
        <p:nvPicPr>
          <p:cNvPr id="37919" name="Picture 31">
            <a:extLst>
              <a:ext uri="{FF2B5EF4-FFF2-40B4-BE49-F238E27FC236}">
                <a16:creationId xmlns:a16="http://schemas.microsoft.com/office/drawing/2014/main" id="{36233C29-839F-49DF-A1D3-20838571F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315192" cy="61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9A895F9-CAA0-42D3-9D5F-4ADD0F620538}"/>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text on a white background&#10;&#10;Description automatically generated">
            <a:extLst>
              <a:ext uri="{FF2B5EF4-FFF2-40B4-BE49-F238E27FC236}">
                <a16:creationId xmlns:a16="http://schemas.microsoft.com/office/drawing/2014/main" id="{0364EA0E-D607-43CA-8433-B0B051F77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576" y="1248014"/>
            <a:ext cx="4994847" cy="4361972"/>
          </a:xfrm>
        </p:spPr>
      </p:pic>
      <p:sp>
        <p:nvSpPr>
          <p:cNvPr id="5" name="Footer Placeholder 4">
            <a:extLst>
              <a:ext uri="{FF2B5EF4-FFF2-40B4-BE49-F238E27FC236}">
                <a16:creationId xmlns:a16="http://schemas.microsoft.com/office/drawing/2014/main" id="{ECA7B4F3-0AE8-478D-AE5F-1CA18EAE392E}"/>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63459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5" name="Rectangle 3">
            <a:extLst>
              <a:ext uri="{FF2B5EF4-FFF2-40B4-BE49-F238E27FC236}">
                <a16:creationId xmlns:a16="http://schemas.microsoft.com/office/drawing/2014/main" id="{5F8E9DD7-7797-48A6-932D-7FCF95264E83}"/>
              </a:ext>
            </a:extLst>
          </p:cNvPr>
          <p:cNvSpPr>
            <a:spLocks noGrp="1" noChangeArrowheads="1"/>
          </p:cNvSpPr>
          <p:nvPr>
            <p:ph idx="1"/>
          </p:nvPr>
        </p:nvSpPr>
        <p:spPr>
          <a:xfrm>
            <a:off x="990600" y="1828800"/>
            <a:ext cx="7734300" cy="3487738"/>
          </a:xfrm>
        </p:spPr>
        <p:txBody>
          <a:bodyPr/>
          <a:lstStyle/>
          <a:p>
            <a:pPr eaLnBrk="1" hangingPunct="1"/>
            <a:r>
              <a:rPr lang="en-US" altLang="en-US" sz="2800" dirty="0"/>
              <a:t>The keystone of the estate plan</a:t>
            </a:r>
          </a:p>
          <a:p>
            <a:pPr eaLnBrk="1" hangingPunct="1"/>
            <a:r>
              <a:rPr lang="en-US" altLang="en-US" sz="2800" dirty="0"/>
              <a:t>It takes effect at the moment of the individual’s death and can be freely changed up to that point (as long as the individual remains competent)</a:t>
            </a:r>
          </a:p>
          <a:p>
            <a:pPr eaLnBrk="1" hangingPunct="1"/>
            <a:r>
              <a:rPr lang="en-US" altLang="en-US" sz="2800" dirty="0"/>
              <a:t>The Will is usually the critical document</a:t>
            </a:r>
          </a:p>
          <a:p>
            <a:pPr eaLnBrk="1" hangingPunct="1">
              <a:buFont typeface="Wingdings" panose="05000000000000000000" pitchFamily="2" charset="2"/>
              <a:buNone/>
            </a:pPr>
            <a:endParaRPr lang="en-US" altLang="en-US" dirty="0"/>
          </a:p>
        </p:txBody>
      </p:sp>
      <p:sp>
        <p:nvSpPr>
          <p:cNvPr id="218114" name="Rectangle 2">
            <a:extLst>
              <a:ext uri="{FF2B5EF4-FFF2-40B4-BE49-F238E27FC236}">
                <a16:creationId xmlns:a16="http://schemas.microsoft.com/office/drawing/2014/main" id="{7A984655-6B2C-4FCB-B9A5-99D64F1AEF28}"/>
              </a:ext>
            </a:extLst>
          </p:cNvPr>
          <p:cNvSpPr>
            <a:spLocks noGrp="1" noChangeArrowheads="1"/>
          </p:cNvSpPr>
          <p:nvPr>
            <p:ph type="title" idx="4294967295"/>
          </p:nvPr>
        </p:nvSpPr>
        <p:spPr>
          <a:xfrm>
            <a:off x="990600" y="365125"/>
            <a:ext cx="8153400" cy="1539875"/>
          </a:xfrm>
        </p:spPr>
        <p:txBody>
          <a:bodyPr>
            <a:normAutofit/>
          </a:bodyPr>
          <a:lstStyle/>
          <a:p>
            <a:pPr eaLnBrk="1" hangingPunct="1"/>
            <a:r>
              <a:rPr lang="en-US" altLang="en-US" sz="4400" dirty="0">
                <a:solidFill>
                  <a:schemeClr val="accent3"/>
                </a:solidFill>
              </a:rPr>
              <a:t>Wills</a:t>
            </a:r>
          </a:p>
        </p:txBody>
      </p:sp>
      <p:sp>
        <p:nvSpPr>
          <p:cNvPr id="2" name="Footer Placeholder 1">
            <a:extLst>
              <a:ext uri="{FF2B5EF4-FFF2-40B4-BE49-F238E27FC236}">
                <a16:creationId xmlns:a16="http://schemas.microsoft.com/office/drawing/2014/main" id="{64027180-CAC1-4AB7-B7EA-109F05D61A92}"/>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p:cTn id="7" dur="500" fill="hold"/>
                                        <p:tgtEl>
                                          <p:spTgt spid="218114"/>
                                        </p:tgtEl>
                                        <p:attrNameLst>
                                          <p:attrName>ppt_w</p:attrName>
                                        </p:attrNameLst>
                                      </p:cBhvr>
                                      <p:tavLst>
                                        <p:tav tm="0">
                                          <p:val>
                                            <p:fltVal val="0"/>
                                          </p:val>
                                        </p:tav>
                                        <p:tav tm="100000">
                                          <p:val>
                                            <p:strVal val="#ppt_w"/>
                                          </p:val>
                                        </p:tav>
                                      </p:tavLst>
                                    </p:anim>
                                    <p:anim calcmode="lin" valueType="num">
                                      <p:cBhvr>
                                        <p:cTn id="8" dur="500" fill="hold"/>
                                        <p:tgtEl>
                                          <p:spTgt spid="21811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8115"/>
                                        </p:tgtEl>
                                        <p:attrNameLst>
                                          <p:attrName>style.visibility</p:attrName>
                                        </p:attrNameLst>
                                      </p:cBhvr>
                                      <p:to>
                                        <p:strVal val="visible"/>
                                      </p:to>
                                    </p:set>
                                    <p:anim calcmode="lin" valueType="num">
                                      <p:cBhvr additive="base">
                                        <p:cTn id="12" dur="500" fill="hold"/>
                                        <p:tgtEl>
                                          <p:spTgt spid="218115"/>
                                        </p:tgtEl>
                                        <p:attrNameLst>
                                          <p:attrName>ppt_x</p:attrName>
                                        </p:attrNameLst>
                                      </p:cBhvr>
                                      <p:tavLst>
                                        <p:tav tm="0">
                                          <p:val>
                                            <p:strVal val="0-#ppt_w/2"/>
                                          </p:val>
                                        </p:tav>
                                        <p:tav tm="100000">
                                          <p:val>
                                            <p:strVal val="#ppt_x"/>
                                          </p:val>
                                        </p:tav>
                                      </p:tavLst>
                                    </p:anim>
                                    <p:anim calcmode="lin" valueType="num">
                                      <p:cBhvr additive="base">
                                        <p:cTn id="13" dur="500" fill="hold"/>
                                        <p:tgtEl>
                                          <p:spTgt spid="218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utoUpdateAnimBg="0"/>
      <p:bldP spid="21811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247018-DA59-4801-83CC-36A31308723A}"/>
              </a:ext>
            </a:extLst>
          </p:cNvPr>
          <p:cNvSpPr>
            <a:spLocks noGrp="1" noChangeArrowheads="1"/>
          </p:cNvSpPr>
          <p:nvPr>
            <p:ph type="title"/>
          </p:nvPr>
        </p:nvSpPr>
        <p:spPr/>
        <p:txBody>
          <a:bodyPr>
            <a:noAutofit/>
          </a:bodyPr>
          <a:lstStyle/>
          <a:p>
            <a:r>
              <a:rPr lang="en-US" altLang="en-US" sz="4000" dirty="0">
                <a:solidFill>
                  <a:schemeClr val="accent3"/>
                </a:solidFill>
              </a:rPr>
              <a:t>Why is Planned Giving Important?</a:t>
            </a:r>
          </a:p>
        </p:txBody>
      </p:sp>
      <p:sp>
        <p:nvSpPr>
          <p:cNvPr id="5123" name="Rectangle 3">
            <a:extLst>
              <a:ext uri="{FF2B5EF4-FFF2-40B4-BE49-F238E27FC236}">
                <a16:creationId xmlns:a16="http://schemas.microsoft.com/office/drawing/2014/main" id="{3CEF8E29-6B35-4C30-B6B2-720256FAC28B}"/>
              </a:ext>
            </a:extLst>
          </p:cNvPr>
          <p:cNvSpPr>
            <a:spLocks noGrp="1" noChangeArrowheads="1"/>
          </p:cNvSpPr>
          <p:nvPr>
            <p:ph idx="1"/>
          </p:nvPr>
        </p:nvSpPr>
        <p:spPr>
          <a:xfrm>
            <a:off x="838200" y="1981200"/>
            <a:ext cx="7886700" cy="4351338"/>
          </a:xfrm>
        </p:spPr>
        <p:txBody>
          <a:bodyPr/>
          <a:lstStyle/>
          <a:p>
            <a:r>
              <a:rPr lang="en-US" altLang="en-US" sz="3000" dirty="0"/>
              <a:t>A creative way to make a gift</a:t>
            </a:r>
          </a:p>
          <a:p>
            <a:r>
              <a:rPr lang="en-US" altLang="en-US" sz="3000" dirty="0"/>
              <a:t>A way to make larger gifts then ever thought possible</a:t>
            </a:r>
          </a:p>
          <a:p>
            <a:r>
              <a:rPr lang="en-US" altLang="en-US" sz="3000" dirty="0"/>
              <a:t>A way to achieve philanthropic &amp; financial objectives</a:t>
            </a:r>
          </a:p>
          <a:p>
            <a:r>
              <a:rPr lang="en-US" altLang="en-US" sz="3000" dirty="0"/>
              <a:t>A way to insure the longevity and future financial needs of your organization</a:t>
            </a:r>
          </a:p>
          <a:p>
            <a:pPr>
              <a:buFont typeface="Wingdings" panose="05000000000000000000" pitchFamily="2" charset="2"/>
              <a:buNone/>
            </a:pPr>
            <a:endParaRPr lang="en-US" altLang="en-US" sz="3000" dirty="0"/>
          </a:p>
        </p:txBody>
      </p:sp>
      <p:sp>
        <p:nvSpPr>
          <p:cNvPr id="2" name="Footer Placeholder 1">
            <a:extLst>
              <a:ext uri="{FF2B5EF4-FFF2-40B4-BE49-F238E27FC236}">
                <a16:creationId xmlns:a16="http://schemas.microsoft.com/office/drawing/2014/main" id="{44B2D5FD-345C-4A2B-BCCB-AEB94CE2B786}"/>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0-#ppt_w/2"/>
                                          </p:val>
                                        </p:tav>
                                        <p:tav tm="100000">
                                          <p:val>
                                            <p:strVal val="#ppt_x"/>
                                          </p:val>
                                        </p:tav>
                                      </p:tavLst>
                                    </p:anim>
                                    <p:anim calcmode="lin" valueType="num">
                                      <p:cBhvr additive="base">
                                        <p:cTn id="13"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a:extLst>
              <a:ext uri="{FF2B5EF4-FFF2-40B4-BE49-F238E27FC236}">
                <a16:creationId xmlns:a16="http://schemas.microsoft.com/office/drawing/2014/main" id="{D5A5D612-3835-435F-8917-6B1A2AC5EA22}"/>
              </a:ext>
            </a:extLst>
          </p:cNvPr>
          <p:cNvSpPr>
            <a:spLocks noGrp="1" noChangeArrowheads="1"/>
          </p:cNvSpPr>
          <p:nvPr>
            <p:ph idx="1"/>
          </p:nvPr>
        </p:nvSpPr>
        <p:spPr>
          <a:xfrm>
            <a:off x="838200" y="1828800"/>
            <a:ext cx="7962900" cy="3716338"/>
          </a:xfrm>
        </p:spPr>
        <p:txBody>
          <a:bodyPr>
            <a:normAutofit lnSpcReduction="10000"/>
          </a:bodyPr>
          <a:lstStyle/>
          <a:p>
            <a:pPr eaLnBrk="1" hangingPunct="1">
              <a:lnSpc>
                <a:spcPct val="90000"/>
              </a:lnSpc>
            </a:pPr>
            <a:r>
              <a:rPr lang="en-US" altLang="en-US" sz="2800" dirty="0"/>
              <a:t>Make specific bequests to particular persons or charities</a:t>
            </a:r>
          </a:p>
          <a:p>
            <a:pPr eaLnBrk="1" hangingPunct="1">
              <a:lnSpc>
                <a:spcPct val="90000"/>
              </a:lnSpc>
            </a:pPr>
            <a:r>
              <a:rPr lang="en-US" altLang="en-US" sz="2800" dirty="0"/>
              <a:t>Name representatives, such as executor, trustee, and guardian for children</a:t>
            </a:r>
          </a:p>
          <a:p>
            <a:pPr eaLnBrk="1" hangingPunct="1">
              <a:lnSpc>
                <a:spcPct val="90000"/>
              </a:lnSpc>
            </a:pPr>
            <a:r>
              <a:rPr lang="en-US" altLang="en-US" sz="2800" dirty="0"/>
              <a:t>Facilitate administration of the estate and the probate process upon a person’s death</a:t>
            </a:r>
          </a:p>
          <a:p>
            <a:pPr eaLnBrk="1" hangingPunct="1">
              <a:lnSpc>
                <a:spcPct val="90000"/>
              </a:lnSpc>
            </a:pPr>
            <a:r>
              <a:rPr lang="en-US" altLang="en-US" sz="2800" dirty="0"/>
              <a:t>Create trusts and planned gifts</a:t>
            </a:r>
          </a:p>
          <a:p>
            <a:pPr eaLnBrk="1" hangingPunct="1">
              <a:lnSpc>
                <a:spcPct val="90000"/>
              </a:lnSpc>
            </a:pPr>
            <a:r>
              <a:rPr lang="en-US" altLang="en-US" sz="2800" dirty="0"/>
              <a:t>Accomplish estate planning objectives of lowering estate and inheritance taxes</a:t>
            </a:r>
          </a:p>
        </p:txBody>
      </p:sp>
      <p:sp>
        <p:nvSpPr>
          <p:cNvPr id="227330" name="Rectangle 2">
            <a:extLst>
              <a:ext uri="{FF2B5EF4-FFF2-40B4-BE49-F238E27FC236}">
                <a16:creationId xmlns:a16="http://schemas.microsoft.com/office/drawing/2014/main" id="{458F9473-A8A1-40B0-9065-80752790B3FD}"/>
              </a:ext>
            </a:extLst>
          </p:cNvPr>
          <p:cNvSpPr>
            <a:spLocks noGrp="1" noChangeArrowheads="1"/>
          </p:cNvSpPr>
          <p:nvPr>
            <p:ph type="title" idx="4294967295"/>
          </p:nvPr>
        </p:nvSpPr>
        <p:spPr>
          <a:xfrm>
            <a:off x="838200" y="365125"/>
            <a:ext cx="8305800" cy="1311275"/>
          </a:xfrm>
        </p:spPr>
        <p:txBody>
          <a:bodyPr>
            <a:normAutofit/>
          </a:bodyPr>
          <a:lstStyle/>
          <a:p>
            <a:pPr eaLnBrk="1" hangingPunct="1"/>
            <a:r>
              <a:rPr lang="en-US" altLang="en-US" sz="4000" dirty="0">
                <a:solidFill>
                  <a:schemeClr val="accent3"/>
                </a:solidFill>
              </a:rPr>
              <a:t>Reasons for having a Will</a:t>
            </a:r>
          </a:p>
        </p:txBody>
      </p:sp>
      <p:sp>
        <p:nvSpPr>
          <p:cNvPr id="2" name="Footer Placeholder 1">
            <a:extLst>
              <a:ext uri="{FF2B5EF4-FFF2-40B4-BE49-F238E27FC236}">
                <a16:creationId xmlns:a16="http://schemas.microsoft.com/office/drawing/2014/main" id="{BEC136BC-CB3F-40DF-BD7B-B41CF5F0DED2}"/>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p:cTn id="7" dur="500" fill="hold"/>
                                        <p:tgtEl>
                                          <p:spTgt spid="227330"/>
                                        </p:tgtEl>
                                        <p:attrNameLst>
                                          <p:attrName>ppt_w</p:attrName>
                                        </p:attrNameLst>
                                      </p:cBhvr>
                                      <p:tavLst>
                                        <p:tav tm="0">
                                          <p:val>
                                            <p:fltVal val="0"/>
                                          </p:val>
                                        </p:tav>
                                        <p:tav tm="100000">
                                          <p:val>
                                            <p:strVal val="#ppt_w"/>
                                          </p:val>
                                        </p:tav>
                                      </p:tavLst>
                                    </p:anim>
                                    <p:anim calcmode="lin" valueType="num">
                                      <p:cBhvr>
                                        <p:cTn id="8" dur="500" fill="hold"/>
                                        <p:tgtEl>
                                          <p:spTgt spid="22733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7331"/>
                                        </p:tgtEl>
                                        <p:attrNameLst>
                                          <p:attrName>style.visibility</p:attrName>
                                        </p:attrNameLst>
                                      </p:cBhvr>
                                      <p:to>
                                        <p:strVal val="visible"/>
                                      </p:to>
                                    </p:set>
                                    <p:anim calcmode="lin" valueType="num">
                                      <p:cBhvr additive="base">
                                        <p:cTn id="12" dur="500" fill="hold"/>
                                        <p:tgtEl>
                                          <p:spTgt spid="227331"/>
                                        </p:tgtEl>
                                        <p:attrNameLst>
                                          <p:attrName>ppt_x</p:attrName>
                                        </p:attrNameLst>
                                      </p:cBhvr>
                                      <p:tavLst>
                                        <p:tav tm="0">
                                          <p:val>
                                            <p:strVal val="0-#ppt_w/2"/>
                                          </p:val>
                                        </p:tav>
                                        <p:tav tm="100000">
                                          <p:val>
                                            <p:strVal val="#ppt_x"/>
                                          </p:val>
                                        </p:tav>
                                      </p:tavLst>
                                    </p:anim>
                                    <p:anim calcmode="lin" valueType="num">
                                      <p:cBhvr additive="base">
                                        <p:cTn id="13" dur="500" fill="hold"/>
                                        <p:tgtEl>
                                          <p:spTgt spid="227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utoUpdateAnimBg="0"/>
      <p:bldP spid="22733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0C2734D5-2834-40C7-9103-DF9EB9815E19}"/>
              </a:ext>
            </a:extLst>
          </p:cNvPr>
          <p:cNvSpPr>
            <a:spLocks noGrp="1" noChangeArrowheads="1"/>
          </p:cNvSpPr>
          <p:nvPr>
            <p:ph idx="1"/>
          </p:nvPr>
        </p:nvSpPr>
        <p:spPr>
          <a:xfrm>
            <a:off x="859315" y="1911667"/>
            <a:ext cx="7886700" cy="3614421"/>
          </a:xfrm>
        </p:spPr>
        <p:txBody>
          <a:bodyPr>
            <a:normAutofit/>
          </a:bodyPr>
          <a:lstStyle/>
          <a:p>
            <a:pPr marL="0" indent="0" eaLnBrk="1" hangingPunct="1">
              <a:buNone/>
            </a:pPr>
            <a:r>
              <a:rPr lang="en-US" altLang="en-US" sz="2000" dirty="0"/>
              <a:t>The requirements for creating a valid Will are established by the applicable state law.  </a:t>
            </a:r>
          </a:p>
          <a:p>
            <a:pPr marL="0" indent="0" eaLnBrk="1" hangingPunct="1">
              <a:buNone/>
            </a:pPr>
            <a:endParaRPr lang="en-US" altLang="en-US" sz="2800" dirty="0"/>
          </a:p>
          <a:p>
            <a:pPr marL="0" indent="0" eaLnBrk="1" hangingPunct="1">
              <a:buNone/>
            </a:pPr>
            <a:endParaRPr lang="en-US" altLang="en-US" sz="2800" dirty="0"/>
          </a:p>
        </p:txBody>
      </p:sp>
      <p:sp>
        <p:nvSpPr>
          <p:cNvPr id="15362" name="Rectangle 2">
            <a:extLst>
              <a:ext uri="{FF2B5EF4-FFF2-40B4-BE49-F238E27FC236}">
                <a16:creationId xmlns:a16="http://schemas.microsoft.com/office/drawing/2014/main" id="{F862C3E6-B8E3-45EA-BFF1-39CC90F46C39}"/>
              </a:ext>
            </a:extLst>
          </p:cNvPr>
          <p:cNvSpPr>
            <a:spLocks noGrp="1" noChangeArrowheads="1"/>
          </p:cNvSpPr>
          <p:nvPr>
            <p:ph type="title" idx="4294967295"/>
          </p:nvPr>
        </p:nvSpPr>
        <p:spPr>
          <a:xfrm>
            <a:off x="859315" y="365125"/>
            <a:ext cx="8284685" cy="1387475"/>
          </a:xfrm>
        </p:spPr>
        <p:txBody>
          <a:bodyPr>
            <a:normAutofit/>
          </a:bodyPr>
          <a:lstStyle/>
          <a:p>
            <a:pPr eaLnBrk="1" hangingPunct="1"/>
            <a:r>
              <a:rPr lang="en-US" altLang="en-US" sz="4400" dirty="0">
                <a:solidFill>
                  <a:schemeClr val="accent3"/>
                </a:solidFill>
              </a:rPr>
              <a:t>Will requirements</a:t>
            </a:r>
          </a:p>
        </p:txBody>
      </p:sp>
      <p:graphicFrame>
        <p:nvGraphicFramePr>
          <p:cNvPr id="2" name="Table 1">
            <a:extLst>
              <a:ext uri="{FF2B5EF4-FFF2-40B4-BE49-F238E27FC236}">
                <a16:creationId xmlns:a16="http://schemas.microsoft.com/office/drawing/2014/main" id="{A6A4C17C-C302-4D39-A927-0D15F55DA7BD}"/>
              </a:ext>
            </a:extLst>
          </p:cNvPr>
          <p:cNvGraphicFramePr>
            <a:graphicFrameLocks noGrp="1"/>
          </p:cNvGraphicFramePr>
          <p:nvPr>
            <p:extLst>
              <p:ext uri="{D42A27DB-BD31-4B8C-83A1-F6EECF244321}">
                <p14:modId xmlns:p14="http://schemas.microsoft.com/office/powerpoint/2010/main" val="3484243922"/>
              </p:ext>
            </p:extLst>
          </p:nvPr>
        </p:nvGraphicFramePr>
        <p:xfrm>
          <a:off x="862069" y="2667000"/>
          <a:ext cx="8132285" cy="3614420"/>
        </p:xfrm>
        <a:graphic>
          <a:graphicData uri="http://schemas.openxmlformats.org/drawingml/2006/table">
            <a:tbl>
              <a:tblPr/>
              <a:tblGrid>
                <a:gridCol w="1960086">
                  <a:extLst>
                    <a:ext uri="{9D8B030D-6E8A-4147-A177-3AD203B41FA5}">
                      <a16:colId xmlns:a16="http://schemas.microsoft.com/office/drawing/2014/main" val="864927373"/>
                    </a:ext>
                  </a:extLst>
                </a:gridCol>
                <a:gridCol w="6172199">
                  <a:extLst>
                    <a:ext uri="{9D8B030D-6E8A-4147-A177-3AD203B41FA5}">
                      <a16:colId xmlns:a16="http://schemas.microsoft.com/office/drawing/2014/main" val="262585229"/>
                    </a:ext>
                  </a:extLst>
                </a:gridCol>
              </a:tblGrid>
              <a:tr h="0">
                <a:tc>
                  <a:txBody>
                    <a:bodyPr/>
                    <a:lstStyle/>
                    <a:p>
                      <a:pPr fontAlgn="t"/>
                      <a:r>
                        <a:rPr lang="en-US" sz="1600" dirty="0">
                          <a:effectLst/>
                        </a:rPr>
                        <a:t>Code Section</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tcPr>
                </a:tc>
                <a:tc>
                  <a:txBody>
                    <a:bodyPr/>
                    <a:lstStyle/>
                    <a:p>
                      <a:pPr fontAlgn="t"/>
                      <a:r>
                        <a:rPr lang="en-US" sz="1600">
                          <a:effectLst/>
                        </a:rPr>
                        <a:t>11.12.010, et seq.</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342693521"/>
                  </a:ext>
                </a:extLst>
              </a:tr>
              <a:tr h="0">
                <a:tc>
                  <a:txBody>
                    <a:bodyPr/>
                    <a:lstStyle/>
                    <a:p>
                      <a:pPr fontAlgn="t"/>
                      <a:r>
                        <a:rPr lang="en-US" sz="1600">
                          <a:effectLst/>
                        </a:rPr>
                        <a:t>Age of Testator</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solidFill>
                      <a:srgbClr val="FFFFFF"/>
                    </a:solidFill>
                  </a:tcPr>
                </a:tc>
                <a:tc>
                  <a:txBody>
                    <a:bodyPr/>
                    <a:lstStyle/>
                    <a:p>
                      <a:pPr fontAlgn="t"/>
                      <a:r>
                        <a:rPr lang="en-US" sz="1600">
                          <a:effectLst/>
                        </a:rPr>
                        <a:t>18 years or older and of sound mind</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565826306"/>
                  </a:ext>
                </a:extLst>
              </a:tr>
              <a:tr h="0">
                <a:tc>
                  <a:txBody>
                    <a:bodyPr/>
                    <a:lstStyle/>
                    <a:p>
                      <a:pPr fontAlgn="t"/>
                      <a:r>
                        <a:rPr lang="en-US" sz="1600" dirty="0">
                          <a:effectLst/>
                        </a:rPr>
                        <a:t>Number of Witnesses</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tcPr>
                </a:tc>
                <a:tc>
                  <a:txBody>
                    <a:bodyPr/>
                    <a:lstStyle/>
                    <a:p>
                      <a:pPr fontAlgn="t"/>
                      <a:r>
                        <a:rPr lang="en-US" sz="1600" dirty="0">
                          <a:effectLst/>
                        </a:rPr>
                        <a:t>Attested by two or more competent witnesses by subscribing their names to the will or by signing an affidavit (2) while in the presence of and at the direction of the testator.</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4223836132"/>
                  </a:ext>
                </a:extLst>
              </a:tr>
              <a:tr h="0">
                <a:tc>
                  <a:txBody>
                    <a:bodyPr/>
                    <a:lstStyle/>
                    <a:p>
                      <a:pPr fontAlgn="t"/>
                      <a:r>
                        <a:rPr lang="en-US" sz="1600">
                          <a:effectLst/>
                        </a:rPr>
                        <a:t>Nuncupative (Oral Wills)</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solidFill>
                      <a:srgbClr val="FFFFFF"/>
                    </a:solidFill>
                  </a:tcPr>
                </a:tc>
                <a:tc>
                  <a:txBody>
                    <a:bodyPr/>
                    <a:lstStyle/>
                    <a:p>
                      <a:pPr fontAlgn="t"/>
                      <a:r>
                        <a:rPr lang="en-US" sz="1600" dirty="0">
                          <a:effectLst/>
                        </a:rPr>
                        <a:t>No real estate; personal property not more than $1000; members of U.S. Armed Forces and persons employed on U.S. Merchant Marine vessels may dispose of wages and personal property; must be made with two witnesses present at time of making that testator requested person to bear witness to will and that it was made at time of last sickness; must be reduced to writing, proof offered within 6 months of words spoken, and citation issued to widows and heirs-at-law that they might contest.</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solidFill>
                      <a:srgbClr val="FFFFFF"/>
                    </a:solidFill>
                  </a:tcPr>
                </a:tc>
                <a:extLst>
                  <a:ext uri="{0D108BD9-81ED-4DB2-BD59-A6C34878D82A}">
                    <a16:rowId xmlns:a16="http://schemas.microsoft.com/office/drawing/2014/main" val="158620512"/>
                  </a:ext>
                </a:extLst>
              </a:tr>
              <a:tr h="0">
                <a:tc>
                  <a:txBody>
                    <a:bodyPr/>
                    <a:lstStyle/>
                    <a:p>
                      <a:pPr fontAlgn="t"/>
                      <a:r>
                        <a:rPr lang="en-US" sz="1600">
                          <a:effectLst/>
                        </a:rPr>
                        <a:t>Holographic Wills</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tcPr>
                </a:tc>
                <a:tc>
                  <a:txBody>
                    <a:bodyPr/>
                    <a:lstStyle/>
                    <a:p>
                      <a:pPr fontAlgn="t"/>
                      <a:r>
                        <a:rPr lang="en-US" sz="1600" dirty="0">
                          <a:effectLst/>
                        </a:rPr>
                        <a:t>Not valid</a:t>
                      </a:r>
                    </a:p>
                  </a:txBody>
                  <a:tcPr marL="44450" marR="44450" marT="44450" marB="44450">
                    <a:lnL w="6350" cap="flat" cmpd="sng" algn="ctr">
                      <a:solidFill>
                        <a:srgbClr val="F1F1F1"/>
                      </a:solidFill>
                      <a:prstDash val="solid"/>
                      <a:round/>
                      <a:headEnd type="none" w="med" len="med"/>
                      <a:tailEnd type="none" w="med" len="med"/>
                    </a:lnL>
                    <a:lnR w="6350" cap="flat" cmpd="sng" algn="ctr">
                      <a:solidFill>
                        <a:srgbClr val="F1F1F1"/>
                      </a:solidFill>
                      <a:prstDash val="solid"/>
                      <a:round/>
                      <a:headEnd type="none" w="med" len="med"/>
                      <a:tailEnd type="none" w="med" len="med"/>
                    </a:lnR>
                    <a:lnT w="6350" cap="flat" cmpd="sng" algn="ctr">
                      <a:solidFill>
                        <a:srgbClr val="F1F1F1"/>
                      </a:solidFill>
                      <a:prstDash val="solid"/>
                      <a:round/>
                      <a:headEnd type="none" w="med" len="med"/>
                      <a:tailEnd type="none" w="med" len="med"/>
                    </a:lnT>
                    <a:lnB w="6350" cap="flat" cmpd="sng" algn="ctr">
                      <a:solidFill>
                        <a:srgbClr val="F1F1F1"/>
                      </a:solidFill>
                      <a:prstDash val="solid"/>
                      <a:round/>
                      <a:headEnd type="none" w="med" len="med"/>
                      <a:tailEnd type="none" w="med" len="med"/>
                    </a:lnB>
                  </a:tcPr>
                </a:tc>
                <a:extLst>
                  <a:ext uri="{0D108BD9-81ED-4DB2-BD59-A6C34878D82A}">
                    <a16:rowId xmlns:a16="http://schemas.microsoft.com/office/drawing/2014/main" val="1967532783"/>
                  </a:ext>
                </a:extLst>
              </a:tr>
            </a:tbl>
          </a:graphicData>
        </a:graphic>
      </p:graphicFrame>
      <p:sp>
        <p:nvSpPr>
          <p:cNvPr id="4" name="Footer Placeholder 3">
            <a:extLst>
              <a:ext uri="{FF2B5EF4-FFF2-40B4-BE49-F238E27FC236}">
                <a16:creationId xmlns:a16="http://schemas.microsoft.com/office/drawing/2014/main" id="{F8BF794A-211C-400E-B32F-B10D6607DD24}"/>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a:extLst>
              <a:ext uri="{FF2B5EF4-FFF2-40B4-BE49-F238E27FC236}">
                <a16:creationId xmlns:a16="http://schemas.microsoft.com/office/drawing/2014/main" id="{163D4402-F435-4101-B3A7-659C277783F8}"/>
              </a:ext>
            </a:extLst>
          </p:cNvPr>
          <p:cNvSpPr>
            <a:spLocks noGrp="1" noChangeArrowheads="1"/>
          </p:cNvSpPr>
          <p:nvPr>
            <p:ph idx="1"/>
          </p:nvPr>
        </p:nvSpPr>
        <p:spPr>
          <a:xfrm>
            <a:off x="838199" y="1752600"/>
            <a:ext cx="8349867" cy="4724400"/>
          </a:xfrm>
        </p:spPr>
        <p:txBody>
          <a:bodyPr>
            <a:normAutofit fontScale="77500" lnSpcReduction="20000"/>
          </a:bodyPr>
          <a:lstStyle/>
          <a:p>
            <a:pPr eaLnBrk="1" hangingPunct="1"/>
            <a:r>
              <a:rPr lang="en-US" altLang="en-US" sz="3400" dirty="0"/>
              <a:t>Designation of testator</a:t>
            </a:r>
          </a:p>
          <a:p>
            <a:pPr eaLnBrk="1" hangingPunct="1"/>
            <a:r>
              <a:rPr lang="en-US" altLang="en-US" sz="3400" dirty="0"/>
              <a:t>Statement of residency &amp; mental capacity</a:t>
            </a:r>
          </a:p>
          <a:p>
            <a:pPr eaLnBrk="1" hangingPunct="1"/>
            <a:r>
              <a:rPr lang="en-US" altLang="en-US" sz="3400" dirty="0"/>
              <a:t>Revocation of former wills &amp; codicils</a:t>
            </a:r>
          </a:p>
          <a:p>
            <a:pPr eaLnBrk="1" hangingPunct="1"/>
            <a:r>
              <a:rPr lang="en-US" altLang="en-US" sz="3400" dirty="0"/>
              <a:t>Provision for payment of last debts &amp; expenses</a:t>
            </a:r>
          </a:p>
          <a:p>
            <a:pPr eaLnBrk="1" hangingPunct="1"/>
            <a:r>
              <a:rPr lang="en-US" altLang="en-US" sz="3400" dirty="0"/>
              <a:t>Disposition of tangible personal property</a:t>
            </a:r>
          </a:p>
          <a:p>
            <a:pPr eaLnBrk="1" hangingPunct="1"/>
            <a:r>
              <a:rPr lang="en-US" altLang="en-US" sz="3400" dirty="0"/>
              <a:t>Disposition of real property</a:t>
            </a:r>
          </a:p>
          <a:p>
            <a:pPr eaLnBrk="1" hangingPunct="1"/>
            <a:r>
              <a:rPr lang="en-US" altLang="en-US" sz="3400" dirty="0"/>
              <a:t>Creation of testamentary trust</a:t>
            </a:r>
          </a:p>
          <a:p>
            <a:r>
              <a:rPr lang="en-US" altLang="en-US" sz="3400" dirty="0"/>
              <a:t>Nomination of personal representatives</a:t>
            </a:r>
          </a:p>
          <a:p>
            <a:r>
              <a:rPr lang="en-US" altLang="en-US" sz="3400" dirty="0"/>
              <a:t>Publication – signing of the will in the presence of witnesses</a:t>
            </a:r>
          </a:p>
          <a:p>
            <a:r>
              <a:rPr lang="en-US" altLang="en-US" sz="3400" dirty="0"/>
              <a:t>Attestation – signature of witnesses in the presence of the testator and each other with signatures notarized</a:t>
            </a:r>
          </a:p>
          <a:p>
            <a:pPr eaLnBrk="1" hangingPunct="1"/>
            <a:endParaRPr lang="en-US" altLang="en-US" sz="2800" dirty="0"/>
          </a:p>
        </p:txBody>
      </p:sp>
      <p:sp>
        <p:nvSpPr>
          <p:cNvPr id="228354" name="Rectangle 2">
            <a:extLst>
              <a:ext uri="{FF2B5EF4-FFF2-40B4-BE49-F238E27FC236}">
                <a16:creationId xmlns:a16="http://schemas.microsoft.com/office/drawing/2014/main" id="{4361ED10-D2EF-4319-A6B6-ECA5D9C16CC6}"/>
              </a:ext>
            </a:extLst>
          </p:cNvPr>
          <p:cNvSpPr>
            <a:spLocks noGrp="1" noChangeArrowheads="1"/>
          </p:cNvSpPr>
          <p:nvPr>
            <p:ph type="title" idx="4294967295"/>
          </p:nvPr>
        </p:nvSpPr>
        <p:spPr>
          <a:xfrm>
            <a:off x="990600" y="365125"/>
            <a:ext cx="8153400" cy="1387475"/>
          </a:xfrm>
        </p:spPr>
        <p:txBody>
          <a:bodyPr>
            <a:normAutofit/>
          </a:bodyPr>
          <a:lstStyle/>
          <a:p>
            <a:pPr eaLnBrk="1" hangingPunct="1"/>
            <a:r>
              <a:rPr lang="en-US" altLang="en-US" sz="4000" dirty="0">
                <a:solidFill>
                  <a:schemeClr val="accent3"/>
                </a:solidFill>
              </a:rPr>
              <a:t>Components of a good will</a:t>
            </a:r>
          </a:p>
        </p:txBody>
      </p:sp>
      <p:sp>
        <p:nvSpPr>
          <p:cNvPr id="2" name="Footer Placeholder 1">
            <a:extLst>
              <a:ext uri="{FF2B5EF4-FFF2-40B4-BE49-F238E27FC236}">
                <a16:creationId xmlns:a16="http://schemas.microsoft.com/office/drawing/2014/main" id="{2AEAF445-93E6-4EDF-947F-665872A59603}"/>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500" fill="hold"/>
                                        <p:tgtEl>
                                          <p:spTgt spid="228354"/>
                                        </p:tgtEl>
                                        <p:attrNameLst>
                                          <p:attrName>ppt_w</p:attrName>
                                        </p:attrNameLst>
                                      </p:cBhvr>
                                      <p:tavLst>
                                        <p:tav tm="0">
                                          <p:val>
                                            <p:fltVal val="0"/>
                                          </p:val>
                                        </p:tav>
                                        <p:tav tm="100000">
                                          <p:val>
                                            <p:strVal val="#ppt_w"/>
                                          </p:val>
                                        </p:tav>
                                      </p:tavLst>
                                    </p:anim>
                                    <p:anim calcmode="lin" valueType="num">
                                      <p:cBhvr>
                                        <p:cTn id="8" dur="500" fill="hold"/>
                                        <p:tgtEl>
                                          <p:spTgt spid="22835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8355"/>
                                        </p:tgtEl>
                                        <p:attrNameLst>
                                          <p:attrName>style.visibility</p:attrName>
                                        </p:attrNameLst>
                                      </p:cBhvr>
                                      <p:to>
                                        <p:strVal val="visible"/>
                                      </p:to>
                                    </p:set>
                                    <p:anim calcmode="lin" valueType="num">
                                      <p:cBhvr additive="base">
                                        <p:cTn id="12" dur="500" fill="hold"/>
                                        <p:tgtEl>
                                          <p:spTgt spid="228355"/>
                                        </p:tgtEl>
                                        <p:attrNameLst>
                                          <p:attrName>ppt_x</p:attrName>
                                        </p:attrNameLst>
                                      </p:cBhvr>
                                      <p:tavLst>
                                        <p:tav tm="0">
                                          <p:val>
                                            <p:strVal val="0-#ppt_w/2"/>
                                          </p:val>
                                        </p:tav>
                                        <p:tav tm="100000">
                                          <p:val>
                                            <p:strVal val="#ppt_x"/>
                                          </p:val>
                                        </p:tav>
                                      </p:tavLst>
                                    </p:anim>
                                    <p:anim calcmode="lin" valueType="num">
                                      <p:cBhvr additive="base">
                                        <p:cTn id="13" dur="500" fill="hold"/>
                                        <p:tgtEl>
                                          <p:spTgt spid="228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utoUpdateAnimBg="0"/>
      <p:bldP spid="2283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Rectangle 3">
            <a:extLst>
              <a:ext uri="{FF2B5EF4-FFF2-40B4-BE49-F238E27FC236}">
                <a16:creationId xmlns:a16="http://schemas.microsoft.com/office/drawing/2014/main" id="{2B62F5F1-C596-4B76-A9E0-5C6CEE60B75C}"/>
              </a:ext>
            </a:extLst>
          </p:cNvPr>
          <p:cNvSpPr>
            <a:spLocks noGrp="1" noChangeArrowheads="1"/>
          </p:cNvSpPr>
          <p:nvPr>
            <p:ph idx="1"/>
          </p:nvPr>
        </p:nvSpPr>
        <p:spPr>
          <a:xfrm>
            <a:off x="826770" y="1752600"/>
            <a:ext cx="7886700" cy="3792538"/>
          </a:xfrm>
        </p:spPr>
        <p:txBody>
          <a:bodyPr>
            <a:normAutofit/>
          </a:bodyPr>
          <a:lstStyle/>
          <a:p>
            <a:pPr eaLnBrk="1" hangingPunct="1">
              <a:lnSpc>
                <a:spcPct val="90000"/>
              </a:lnSpc>
              <a:buFont typeface="Wingdings" panose="05000000000000000000" pitchFamily="2" charset="2"/>
              <a:buNone/>
            </a:pPr>
            <a:r>
              <a:rPr lang="en-US" altLang="en-US" sz="2800" dirty="0"/>
              <a:t>Separate Property</a:t>
            </a:r>
          </a:p>
          <a:p>
            <a:pPr lvl="1" eaLnBrk="1" hangingPunct="1">
              <a:lnSpc>
                <a:spcPct val="90000"/>
              </a:lnSpc>
            </a:pPr>
            <a:r>
              <a:rPr lang="en-US" altLang="en-US" sz="2800" dirty="0"/>
              <a:t>Property owned by the spouse before marriage</a:t>
            </a:r>
          </a:p>
          <a:p>
            <a:pPr lvl="1" eaLnBrk="1" hangingPunct="1">
              <a:lnSpc>
                <a:spcPct val="90000"/>
              </a:lnSpc>
            </a:pPr>
            <a:r>
              <a:rPr lang="en-US" altLang="en-US" sz="2800" dirty="0"/>
              <a:t>Property acquired by the spouse by gift, devise or descent</a:t>
            </a:r>
          </a:p>
          <a:p>
            <a:pPr lvl="1" eaLnBrk="1" hangingPunct="1">
              <a:lnSpc>
                <a:spcPct val="90000"/>
              </a:lnSpc>
            </a:pPr>
            <a:r>
              <a:rPr lang="en-US" altLang="en-US" sz="2800" dirty="0"/>
              <a:t>Recovery for personal injuries sustained by spouse during marriage</a:t>
            </a:r>
          </a:p>
          <a:p>
            <a:pPr lvl="1" eaLnBrk="1" hangingPunct="1">
              <a:lnSpc>
                <a:spcPct val="90000"/>
              </a:lnSpc>
            </a:pPr>
            <a:r>
              <a:rPr lang="en-US" altLang="en-US" sz="2800" dirty="0"/>
              <a:t>Property designated as separate property by marital property agreement</a:t>
            </a:r>
          </a:p>
        </p:txBody>
      </p:sp>
      <p:sp>
        <p:nvSpPr>
          <p:cNvPr id="222210" name="Rectangle 2">
            <a:extLst>
              <a:ext uri="{FF2B5EF4-FFF2-40B4-BE49-F238E27FC236}">
                <a16:creationId xmlns:a16="http://schemas.microsoft.com/office/drawing/2014/main" id="{7D5F09A5-3A97-4BFD-8B49-1E62D010D24A}"/>
              </a:ext>
            </a:extLst>
          </p:cNvPr>
          <p:cNvSpPr>
            <a:spLocks noGrp="1" noChangeArrowheads="1"/>
          </p:cNvSpPr>
          <p:nvPr>
            <p:ph type="title" idx="4294967295"/>
          </p:nvPr>
        </p:nvSpPr>
        <p:spPr>
          <a:xfrm>
            <a:off x="826770" y="365125"/>
            <a:ext cx="8317230" cy="1387475"/>
          </a:xfrm>
        </p:spPr>
        <p:txBody>
          <a:bodyPr>
            <a:normAutofit/>
          </a:bodyPr>
          <a:lstStyle/>
          <a:p>
            <a:pPr eaLnBrk="1" hangingPunct="1"/>
            <a:r>
              <a:rPr lang="en-US" altLang="en-US" sz="4400" dirty="0">
                <a:solidFill>
                  <a:schemeClr val="accent3"/>
                </a:solidFill>
              </a:rPr>
              <a:t>Marital property system</a:t>
            </a:r>
          </a:p>
        </p:txBody>
      </p:sp>
      <p:sp>
        <p:nvSpPr>
          <p:cNvPr id="2" name="Footer Placeholder 1">
            <a:extLst>
              <a:ext uri="{FF2B5EF4-FFF2-40B4-BE49-F238E27FC236}">
                <a16:creationId xmlns:a16="http://schemas.microsoft.com/office/drawing/2014/main" id="{8C481406-5026-4151-AA10-FB96385985DC}"/>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500" fill="hold"/>
                                        <p:tgtEl>
                                          <p:spTgt spid="222210"/>
                                        </p:tgtEl>
                                        <p:attrNameLst>
                                          <p:attrName>ppt_w</p:attrName>
                                        </p:attrNameLst>
                                      </p:cBhvr>
                                      <p:tavLst>
                                        <p:tav tm="0">
                                          <p:val>
                                            <p:fltVal val="0"/>
                                          </p:val>
                                        </p:tav>
                                        <p:tav tm="100000">
                                          <p:val>
                                            <p:strVal val="#ppt_w"/>
                                          </p:val>
                                        </p:tav>
                                      </p:tavLst>
                                    </p:anim>
                                    <p:anim calcmode="lin" valueType="num">
                                      <p:cBhvr>
                                        <p:cTn id="8" dur="500" fill="hold"/>
                                        <p:tgtEl>
                                          <p:spTgt spid="2222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2211"/>
                                        </p:tgtEl>
                                        <p:attrNameLst>
                                          <p:attrName>style.visibility</p:attrName>
                                        </p:attrNameLst>
                                      </p:cBhvr>
                                      <p:to>
                                        <p:strVal val="visible"/>
                                      </p:to>
                                    </p:set>
                                    <p:anim calcmode="lin" valueType="num">
                                      <p:cBhvr additive="base">
                                        <p:cTn id="12" dur="500" fill="hold"/>
                                        <p:tgtEl>
                                          <p:spTgt spid="222211"/>
                                        </p:tgtEl>
                                        <p:attrNameLst>
                                          <p:attrName>ppt_x</p:attrName>
                                        </p:attrNameLst>
                                      </p:cBhvr>
                                      <p:tavLst>
                                        <p:tav tm="0">
                                          <p:val>
                                            <p:strVal val="0-#ppt_w/2"/>
                                          </p:val>
                                        </p:tav>
                                        <p:tav tm="100000">
                                          <p:val>
                                            <p:strVal val="#ppt_x"/>
                                          </p:val>
                                        </p:tav>
                                      </p:tavLst>
                                    </p:anim>
                                    <p:anim calcmode="lin" valueType="num">
                                      <p:cBhvr additive="base">
                                        <p:cTn id="13" dur="500" fill="hold"/>
                                        <p:tgtEl>
                                          <p:spTgt spid="222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autoUpdateAnimBg="0"/>
      <p:bldP spid="22221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Rectangle 3">
            <a:extLst>
              <a:ext uri="{FF2B5EF4-FFF2-40B4-BE49-F238E27FC236}">
                <a16:creationId xmlns:a16="http://schemas.microsoft.com/office/drawing/2014/main" id="{11EB5A10-6839-4356-8E62-FF422CBE69CE}"/>
              </a:ext>
            </a:extLst>
          </p:cNvPr>
          <p:cNvSpPr>
            <a:spLocks noGrp="1" noChangeArrowheads="1"/>
          </p:cNvSpPr>
          <p:nvPr>
            <p:ph idx="1"/>
          </p:nvPr>
        </p:nvSpPr>
        <p:spPr>
          <a:xfrm>
            <a:off x="838200" y="2057400"/>
            <a:ext cx="7886700" cy="3868738"/>
          </a:xfrm>
        </p:spPr>
        <p:txBody>
          <a:bodyPr>
            <a:noAutofit/>
          </a:bodyPr>
          <a:lstStyle/>
          <a:p>
            <a:pPr eaLnBrk="1" hangingPunct="1">
              <a:buFont typeface="Wingdings" panose="05000000000000000000" pitchFamily="2" charset="2"/>
              <a:buNone/>
            </a:pPr>
            <a:r>
              <a:rPr lang="en-US" altLang="en-US" sz="2800" dirty="0"/>
              <a:t>Community Property</a:t>
            </a:r>
          </a:p>
          <a:p>
            <a:pPr lvl="1" eaLnBrk="1" hangingPunct="1"/>
            <a:r>
              <a:rPr lang="en-US" altLang="en-US" sz="2800" dirty="0"/>
              <a:t>Property, other than separate property, acquired by either spouse during the marriage</a:t>
            </a:r>
          </a:p>
          <a:p>
            <a:pPr lvl="1" eaLnBrk="1" hangingPunct="1"/>
            <a:r>
              <a:rPr lang="en-US" altLang="en-US" sz="2800" dirty="0"/>
              <a:t>Income from separate property such as rent, dividends, and interest, but not including capital gain realized on the sale of separate property</a:t>
            </a:r>
          </a:p>
          <a:p>
            <a:pPr lvl="1" eaLnBrk="1" hangingPunct="1"/>
            <a:r>
              <a:rPr lang="en-US" altLang="en-US" sz="2800" dirty="0"/>
              <a:t>Salary and compensation earnings</a:t>
            </a:r>
          </a:p>
        </p:txBody>
      </p:sp>
      <p:sp>
        <p:nvSpPr>
          <p:cNvPr id="223234" name="Rectangle 2">
            <a:extLst>
              <a:ext uri="{FF2B5EF4-FFF2-40B4-BE49-F238E27FC236}">
                <a16:creationId xmlns:a16="http://schemas.microsoft.com/office/drawing/2014/main" id="{4F0F09B2-5FEB-4E09-B6F1-9B1431C62131}"/>
              </a:ext>
            </a:extLst>
          </p:cNvPr>
          <p:cNvSpPr>
            <a:spLocks noGrp="1" noChangeArrowheads="1"/>
          </p:cNvSpPr>
          <p:nvPr>
            <p:ph type="title" idx="4294967295"/>
          </p:nvPr>
        </p:nvSpPr>
        <p:spPr>
          <a:xfrm>
            <a:off x="838200" y="365125"/>
            <a:ext cx="8305800" cy="1235075"/>
          </a:xfrm>
        </p:spPr>
        <p:txBody>
          <a:bodyPr>
            <a:normAutofit/>
          </a:bodyPr>
          <a:lstStyle/>
          <a:p>
            <a:pPr eaLnBrk="1" hangingPunct="1"/>
            <a:r>
              <a:rPr lang="en-US" altLang="en-US" sz="4400" dirty="0">
                <a:solidFill>
                  <a:schemeClr val="accent3"/>
                </a:solidFill>
              </a:rPr>
              <a:t>Marital property system</a:t>
            </a:r>
          </a:p>
        </p:txBody>
      </p:sp>
      <p:sp>
        <p:nvSpPr>
          <p:cNvPr id="2" name="Footer Placeholder 1">
            <a:extLst>
              <a:ext uri="{FF2B5EF4-FFF2-40B4-BE49-F238E27FC236}">
                <a16:creationId xmlns:a16="http://schemas.microsoft.com/office/drawing/2014/main" id="{DEE0339F-B7EF-4FF9-8F98-ECB4CEEF6AB2}"/>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 fill="hold"/>
                                        <p:tgtEl>
                                          <p:spTgt spid="223234"/>
                                        </p:tgtEl>
                                        <p:attrNameLst>
                                          <p:attrName>ppt_w</p:attrName>
                                        </p:attrNameLst>
                                      </p:cBhvr>
                                      <p:tavLst>
                                        <p:tav tm="0">
                                          <p:val>
                                            <p:fltVal val="0"/>
                                          </p:val>
                                        </p:tav>
                                        <p:tav tm="100000">
                                          <p:val>
                                            <p:strVal val="#ppt_w"/>
                                          </p:val>
                                        </p:tav>
                                      </p:tavLst>
                                    </p:anim>
                                    <p:anim calcmode="lin" valueType="num">
                                      <p:cBhvr>
                                        <p:cTn id="8" dur="500" fill="hold"/>
                                        <p:tgtEl>
                                          <p:spTgt spid="2232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3235"/>
                                        </p:tgtEl>
                                        <p:attrNameLst>
                                          <p:attrName>style.visibility</p:attrName>
                                        </p:attrNameLst>
                                      </p:cBhvr>
                                      <p:to>
                                        <p:strVal val="visible"/>
                                      </p:to>
                                    </p:set>
                                    <p:anim calcmode="lin" valueType="num">
                                      <p:cBhvr additive="base">
                                        <p:cTn id="12" dur="500" fill="hold"/>
                                        <p:tgtEl>
                                          <p:spTgt spid="223235"/>
                                        </p:tgtEl>
                                        <p:attrNameLst>
                                          <p:attrName>ppt_x</p:attrName>
                                        </p:attrNameLst>
                                      </p:cBhvr>
                                      <p:tavLst>
                                        <p:tav tm="0">
                                          <p:val>
                                            <p:strVal val="0-#ppt_w/2"/>
                                          </p:val>
                                        </p:tav>
                                        <p:tav tm="100000">
                                          <p:val>
                                            <p:strVal val="#ppt_x"/>
                                          </p:val>
                                        </p:tav>
                                      </p:tavLst>
                                    </p:anim>
                                    <p:anim calcmode="lin" valueType="num">
                                      <p:cBhvr additive="base">
                                        <p:cTn id="13" dur="500" fill="hold"/>
                                        <p:tgtEl>
                                          <p:spTgt spid="223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utoUpdateAnimBg="0"/>
      <p:bldP spid="2232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7" name="Rectangle 3">
            <a:extLst>
              <a:ext uri="{FF2B5EF4-FFF2-40B4-BE49-F238E27FC236}">
                <a16:creationId xmlns:a16="http://schemas.microsoft.com/office/drawing/2014/main" id="{7784B3EA-E048-42B7-979F-903A6C8E1F5A}"/>
              </a:ext>
            </a:extLst>
          </p:cNvPr>
          <p:cNvSpPr>
            <a:spLocks noGrp="1" noChangeArrowheads="1"/>
          </p:cNvSpPr>
          <p:nvPr>
            <p:ph idx="1"/>
          </p:nvPr>
        </p:nvSpPr>
        <p:spPr>
          <a:xfrm>
            <a:off x="838200" y="2209800"/>
            <a:ext cx="7886700" cy="3716338"/>
          </a:xfrm>
        </p:spPr>
        <p:txBody>
          <a:bodyPr>
            <a:normAutofit fontScale="92500" lnSpcReduction="20000"/>
          </a:bodyPr>
          <a:lstStyle/>
          <a:p>
            <a:pPr eaLnBrk="1" hangingPunct="1">
              <a:buFont typeface="Wingdings" panose="05000000000000000000" pitchFamily="2" charset="2"/>
              <a:buNone/>
            </a:pPr>
            <a:r>
              <a:rPr lang="en-US" sz="3000" dirty="0"/>
              <a:t>Washington is a community property state, which means that all property in the state of Washington is either community property or separate property. Separate property is that which is owned before the marriage or received as a gift or inheritance during the marriage.</a:t>
            </a:r>
            <a:r>
              <a:rPr lang="en-US" altLang="en-US" sz="3000" dirty="0"/>
              <a:t>    </a:t>
            </a:r>
          </a:p>
          <a:p>
            <a:pPr>
              <a:buFont typeface="Wingdings" panose="05000000000000000000" pitchFamily="2" charset="2"/>
              <a:buNone/>
            </a:pPr>
            <a:endParaRPr lang="en-US" altLang="en-US" sz="3100" dirty="0"/>
          </a:p>
          <a:p>
            <a:pPr>
              <a:buFont typeface="Wingdings" panose="05000000000000000000" pitchFamily="2" charset="2"/>
              <a:buNone/>
            </a:pPr>
            <a:r>
              <a:rPr lang="en-US" altLang="en-US" sz="3100" dirty="0"/>
              <a:t>A married person at death can dispose only of</a:t>
            </a:r>
          </a:p>
          <a:p>
            <a:pPr lvl="1" eaLnBrk="1" hangingPunct="1">
              <a:buFont typeface="Wingdings" panose="05000000000000000000" pitchFamily="2" charset="2"/>
              <a:buNone/>
            </a:pPr>
            <a:r>
              <a:rPr lang="en-US" altLang="en-US" sz="2800" dirty="0"/>
              <a:t>his/her separate property and ½ share of the</a:t>
            </a:r>
          </a:p>
          <a:p>
            <a:pPr lvl="1" eaLnBrk="1" hangingPunct="1">
              <a:buFont typeface="Wingdings" panose="05000000000000000000" pitchFamily="2" charset="2"/>
              <a:buNone/>
            </a:pPr>
            <a:r>
              <a:rPr lang="en-US" altLang="en-US" sz="2800" dirty="0"/>
              <a:t>community property</a:t>
            </a:r>
          </a:p>
          <a:p>
            <a:pPr eaLnBrk="1" hangingPunct="1"/>
            <a:endParaRPr lang="en-US" altLang="en-US" dirty="0"/>
          </a:p>
        </p:txBody>
      </p:sp>
      <p:sp>
        <p:nvSpPr>
          <p:cNvPr id="221186" name="Rectangle 2">
            <a:extLst>
              <a:ext uri="{FF2B5EF4-FFF2-40B4-BE49-F238E27FC236}">
                <a16:creationId xmlns:a16="http://schemas.microsoft.com/office/drawing/2014/main" id="{9CEFFBDC-2929-467E-A9F6-F602C4B0FE51}"/>
              </a:ext>
            </a:extLst>
          </p:cNvPr>
          <p:cNvSpPr>
            <a:spLocks noGrp="1" noChangeArrowheads="1"/>
          </p:cNvSpPr>
          <p:nvPr>
            <p:ph type="title" idx="4294967295"/>
          </p:nvPr>
        </p:nvSpPr>
        <p:spPr>
          <a:xfrm>
            <a:off x="838200" y="365125"/>
            <a:ext cx="8305800" cy="1311275"/>
          </a:xfrm>
        </p:spPr>
        <p:txBody>
          <a:bodyPr>
            <a:normAutofit/>
          </a:bodyPr>
          <a:lstStyle/>
          <a:p>
            <a:pPr eaLnBrk="1" hangingPunct="1"/>
            <a:r>
              <a:rPr lang="en-US" altLang="en-US" sz="4400" dirty="0">
                <a:solidFill>
                  <a:schemeClr val="accent3"/>
                </a:solidFill>
              </a:rPr>
              <a:t>Washington</a:t>
            </a:r>
          </a:p>
        </p:txBody>
      </p:sp>
      <p:sp>
        <p:nvSpPr>
          <p:cNvPr id="2" name="Footer Placeholder 1">
            <a:extLst>
              <a:ext uri="{FF2B5EF4-FFF2-40B4-BE49-F238E27FC236}">
                <a16:creationId xmlns:a16="http://schemas.microsoft.com/office/drawing/2014/main" id="{73F1E126-A004-49DF-84D6-C9D63DED5873}"/>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p:cTn id="7" dur="500" fill="hold"/>
                                        <p:tgtEl>
                                          <p:spTgt spid="221186"/>
                                        </p:tgtEl>
                                        <p:attrNameLst>
                                          <p:attrName>ppt_w</p:attrName>
                                        </p:attrNameLst>
                                      </p:cBhvr>
                                      <p:tavLst>
                                        <p:tav tm="0">
                                          <p:val>
                                            <p:fltVal val="0"/>
                                          </p:val>
                                        </p:tav>
                                        <p:tav tm="100000">
                                          <p:val>
                                            <p:strVal val="#ppt_w"/>
                                          </p:val>
                                        </p:tav>
                                      </p:tavLst>
                                    </p:anim>
                                    <p:anim calcmode="lin" valueType="num">
                                      <p:cBhvr>
                                        <p:cTn id="8" dur="500" fill="hold"/>
                                        <p:tgtEl>
                                          <p:spTgt spid="22118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1187"/>
                                        </p:tgtEl>
                                        <p:attrNameLst>
                                          <p:attrName>style.visibility</p:attrName>
                                        </p:attrNameLst>
                                      </p:cBhvr>
                                      <p:to>
                                        <p:strVal val="visible"/>
                                      </p:to>
                                    </p:set>
                                    <p:anim calcmode="lin" valueType="num">
                                      <p:cBhvr additive="base">
                                        <p:cTn id="12" dur="500" fill="hold"/>
                                        <p:tgtEl>
                                          <p:spTgt spid="221187"/>
                                        </p:tgtEl>
                                        <p:attrNameLst>
                                          <p:attrName>ppt_x</p:attrName>
                                        </p:attrNameLst>
                                      </p:cBhvr>
                                      <p:tavLst>
                                        <p:tav tm="0">
                                          <p:val>
                                            <p:strVal val="0-#ppt_w/2"/>
                                          </p:val>
                                        </p:tav>
                                        <p:tav tm="100000">
                                          <p:val>
                                            <p:strVal val="#ppt_x"/>
                                          </p:val>
                                        </p:tav>
                                      </p:tavLst>
                                    </p:anim>
                                    <p:anim calcmode="lin" valueType="num">
                                      <p:cBhvr additive="base">
                                        <p:cTn id="13" dur="500" fill="hold"/>
                                        <p:tgtEl>
                                          <p:spTgt spid="221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utoUpdateAnimBg="0"/>
      <p:bldP spid="22118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2051">
            <a:extLst>
              <a:ext uri="{FF2B5EF4-FFF2-40B4-BE49-F238E27FC236}">
                <a16:creationId xmlns:a16="http://schemas.microsoft.com/office/drawing/2014/main" id="{46578FCD-F30D-4A84-B22F-73D5410F13F5}"/>
              </a:ext>
            </a:extLst>
          </p:cNvPr>
          <p:cNvSpPr>
            <a:spLocks noGrp="1" noChangeArrowheads="1"/>
          </p:cNvSpPr>
          <p:nvPr>
            <p:ph idx="1"/>
          </p:nvPr>
        </p:nvSpPr>
        <p:spPr>
          <a:xfrm>
            <a:off x="838200" y="1752600"/>
            <a:ext cx="7886700" cy="4572000"/>
          </a:xfrm>
        </p:spPr>
        <p:txBody>
          <a:bodyPr>
            <a:normAutofit fontScale="85000" lnSpcReduction="10000"/>
          </a:bodyPr>
          <a:lstStyle/>
          <a:p>
            <a:pPr eaLnBrk="1" hangingPunct="1">
              <a:lnSpc>
                <a:spcPct val="120000"/>
              </a:lnSpc>
              <a:spcBef>
                <a:spcPts val="0"/>
              </a:spcBef>
              <a:buFont typeface="Wingdings" panose="05000000000000000000" pitchFamily="2" charset="2"/>
              <a:buNone/>
            </a:pPr>
            <a:r>
              <a:rPr lang="en-US" altLang="en-US" sz="2000" dirty="0"/>
              <a:t>Specific Sum:  </a:t>
            </a:r>
          </a:p>
          <a:p>
            <a:pPr eaLnBrk="1" hangingPunct="1">
              <a:lnSpc>
                <a:spcPct val="120000"/>
              </a:lnSpc>
              <a:spcBef>
                <a:spcPts val="0"/>
              </a:spcBef>
              <a:buFont typeface="Wingdings" panose="05000000000000000000" pitchFamily="2" charset="2"/>
              <a:buNone/>
            </a:pPr>
            <a:r>
              <a:rPr lang="en-US" altLang="en-US" sz="2000" dirty="0"/>
              <a:t>I give, devise and bequeath to the XYZ Charity located at 123 Main Street, Fort Worth, TX 76102, the sum of $_________.</a:t>
            </a:r>
          </a:p>
          <a:p>
            <a:pPr eaLnBrk="1" hangingPunct="1">
              <a:lnSpc>
                <a:spcPct val="120000"/>
              </a:lnSpc>
              <a:spcBef>
                <a:spcPts val="0"/>
              </a:spcBef>
              <a:buFont typeface="Wingdings" panose="05000000000000000000" pitchFamily="2" charset="2"/>
              <a:buNone/>
            </a:pPr>
            <a:endParaRPr lang="en-US" altLang="en-US" sz="2000" dirty="0"/>
          </a:p>
          <a:p>
            <a:pPr>
              <a:lnSpc>
                <a:spcPct val="120000"/>
              </a:lnSpc>
              <a:spcBef>
                <a:spcPts val="0"/>
              </a:spcBef>
              <a:buNone/>
            </a:pPr>
            <a:r>
              <a:rPr lang="en-US" altLang="en-US" sz="2000" dirty="0"/>
              <a:t>Specific Property:  </a:t>
            </a:r>
          </a:p>
          <a:p>
            <a:pPr lvl="1">
              <a:lnSpc>
                <a:spcPct val="120000"/>
              </a:lnSpc>
              <a:spcBef>
                <a:spcPts val="0"/>
              </a:spcBef>
              <a:buNone/>
            </a:pPr>
            <a:r>
              <a:rPr lang="en-US" altLang="en-US" sz="2000" dirty="0"/>
              <a:t>I give, devise and bequeath to the XYZ Charity located at 123 Main Street, Fort Worth, TX 76102, my interest in (describe the property and exact location)</a:t>
            </a:r>
          </a:p>
          <a:p>
            <a:pPr lvl="1">
              <a:lnSpc>
                <a:spcPct val="120000"/>
              </a:lnSpc>
              <a:spcBef>
                <a:spcPts val="0"/>
              </a:spcBef>
              <a:buNone/>
            </a:pPr>
            <a:endParaRPr lang="en-US" altLang="en-US" sz="2000" dirty="0"/>
          </a:p>
          <a:p>
            <a:pPr>
              <a:lnSpc>
                <a:spcPct val="120000"/>
              </a:lnSpc>
              <a:spcBef>
                <a:spcPts val="0"/>
              </a:spcBef>
              <a:buClr>
                <a:schemeClr val="accent2"/>
              </a:buClr>
              <a:buNone/>
            </a:pPr>
            <a:r>
              <a:rPr lang="en-US" altLang="en-US" sz="2000" dirty="0">
                <a:solidFill>
                  <a:schemeClr val="tx1"/>
                </a:solidFill>
              </a:rPr>
              <a:t>Percentage of Estate Sum:  </a:t>
            </a:r>
          </a:p>
          <a:p>
            <a:pPr>
              <a:lnSpc>
                <a:spcPct val="120000"/>
              </a:lnSpc>
              <a:spcBef>
                <a:spcPts val="0"/>
              </a:spcBef>
              <a:buClr>
                <a:schemeClr val="accent2"/>
              </a:buClr>
              <a:buNone/>
            </a:pPr>
            <a:r>
              <a:rPr lang="en-US" altLang="en-US" sz="2000" dirty="0">
                <a:solidFill>
                  <a:schemeClr val="tx1"/>
                </a:solidFill>
              </a:rPr>
              <a:t>I give, devise and bequeath to the XYZ Charity located at 123 Main Street, Fort Worth, TX 76102, ____ percent of my estate.</a:t>
            </a:r>
          </a:p>
          <a:p>
            <a:pPr>
              <a:lnSpc>
                <a:spcPct val="120000"/>
              </a:lnSpc>
              <a:spcBef>
                <a:spcPts val="0"/>
              </a:spcBef>
              <a:buClr>
                <a:schemeClr val="accent2"/>
              </a:buClr>
              <a:buNone/>
            </a:pPr>
            <a:endParaRPr lang="en-US" altLang="en-US" sz="2000" dirty="0">
              <a:solidFill>
                <a:schemeClr val="tx1"/>
              </a:solidFill>
            </a:endParaRPr>
          </a:p>
          <a:p>
            <a:pPr>
              <a:lnSpc>
                <a:spcPct val="120000"/>
              </a:lnSpc>
              <a:spcBef>
                <a:spcPts val="0"/>
              </a:spcBef>
              <a:buNone/>
            </a:pPr>
            <a:r>
              <a:rPr lang="en-US" altLang="en-US" sz="2000" dirty="0"/>
              <a:t>Residue of Estate (all or a portion)</a:t>
            </a:r>
          </a:p>
          <a:p>
            <a:pPr>
              <a:lnSpc>
                <a:spcPct val="120000"/>
              </a:lnSpc>
              <a:spcBef>
                <a:spcPts val="0"/>
              </a:spcBef>
              <a:buNone/>
            </a:pPr>
            <a:r>
              <a:rPr lang="en-US" altLang="en-US" sz="2000" dirty="0"/>
              <a:t>I give, devise and bequeath to the XYZ Charity located at 123 Main Street, Fort Worth, TX 76102, the residual of my estate.</a:t>
            </a:r>
          </a:p>
          <a:p>
            <a:pPr>
              <a:buNone/>
            </a:pPr>
            <a:endParaRPr lang="en-US" altLang="en-US" sz="1600" dirty="0"/>
          </a:p>
          <a:p>
            <a:pPr>
              <a:spcBef>
                <a:spcPct val="50000"/>
              </a:spcBef>
              <a:buClr>
                <a:schemeClr val="accent2"/>
              </a:buClr>
              <a:buNone/>
            </a:pPr>
            <a:endParaRPr lang="en-US" altLang="en-US" sz="1500" dirty="0">
              <a:solidFill>
                <a:schemeClr val="tx1"/>
              </a:solidFill>
            </a:endParaRPr>
          </a:p>
          <a:p>
            <a:pPr lvl="1">
              <a:buNone/>
            </a:pPr>
            <a:endParaRPr lang="en-US" altLang="en-US" dirty="0"/>
          </a:p>
          <a:p>
            <a:pPr lvl="1" eaLnBrk="1" hangingPunct="1">
              <a:buFont typeface="Wingdings" panose="05000000000000000000" pitchFamily="2" charset="2"/>
              <a:buNone/>
            </a:pPr>
            <a:endParaRPr lang="en-US" altLang="en-US" dirty="0"/>
          </a:p>
        </p:txBody>
      </p:sp>
      <p:sp>
        <p:nvSpPr>
          <p:cNvPr id="239618" name="Rectangle 2050">
            <a:extLst>
              <a:ext uri="{FF2B5EF4-FFF2-40B4-BE49-F238E27FC236}">
                <a16:creationId xmlns:a16="http://schemas.microsoft.com/office/drawing/2014/main" id="{DB8FE57A-2E99-4E77-91E9-41FD7AF5AE2C}"/>
              </a:ext>
            </a:extLst>
          </p:cNvPr>
          <p:cNvSpPr>
            <a:spLocks noGrp="1" noChangeArrowheads="1"/>
          </p:cNvSpPr>
          <p:nvPr>
            <p:ph type="title" idx="4294967295"/>
          </p:nvPr>
        </p:nvSpPr>
        <p:spPr>
          <a:xfrm>
            <a:off x="838200" y="365125"/>
            <a:ext cx="8305800" cy="1463675"/>
          </a:xfrm>
        </p:spPr>
        <p:txBody>
          <a:bodyPr>
            <a:normAutofit/>
          </a:bodyPr>
          <a:lstStyle/>
          <a:p>
            <a:pPr eaLnBrk="1" hangingPunct="1"/>
            <a:r>
              <a:rPr lang="en-US" altLang="en-US" sz="4000" dirty="0">
                <a:solidFill>
                  <a:schemeClr val="accent3"/>
                </a:solidFill>
              </a:rPr>
              <a:t>How gifts through wills can be structured</a:t>
            </a:r>
          </a:p>
        </p:txBody>
      </p:sp>
      <p:sp>
        <p:nvSpPr>
          <p:cNvPr id="2" name="Footer Placeholder 1">
            <a:extLst>
              <a:ext uri="{FF2B5EF4-FFF2-40B4-BE49-F238E27FC236}">
                <a16:creationId xmlns:a16="http://schemas.microsoft.com/office/drawing/2014/main" id="{A44EB6D6-226D-4BE0-B8D0-21EA6FB2EFC5}"/>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p:cTn id="7" dur="500" fill="hold"/>
                                        <p:tgtEl>
                                          <p:spTgt spid="239618"/>
                                        </p:tgtEl>
                                        <p:attrNameLst>
                                          <p:attrName>ppt_w</p:attrName>
                                        </p:attrNameLst>
                                      </p:cBhvr>
                                      <p:tavLst>
                                        <p:tav tm="0">
                                          <p:val>
                                            <p:fltVal val="0"/>
                                          </p:val>
                                        </p:tav>
                                        <p:tav tm="100000">
                                          <p:val>
                                            <p:strVal val="#ppt_w"/>
                                          </p:val>
                                        </p:tav>
                                      </p:tavLst>
                                    </p:anim>
                                    <p:anim calcmode="lin" valueType="num">
                                      <p:cBhvr>
                                        <p:cTn id="8" dur="500" fill="hold"/>
                                        <p:tgtEl>
                                          <p:spTgt spid="23961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9619"/>
                                        </p:tgtEl>
                                        <p:attrNameLst>
                                          <p:attrName>style.visibility</p:attrName>
                                        </p:attrNameLst>
                                      </p:cBhvr>
                                      <p:to>
                                        <p:strVal val="visible"/>
                                      </p:to>
                                    </p:set>
                                    <p:anim calcmode="lin" valueType="num">
                                      <p:cBhvr additive="base">
                                        <p:cTn id="12" dur="500" fill="hold"/>
                                        <p:tgtEl>
                                          <p:spTgt spid="239619"/>
                                        </p:tgtEl>
                                        <p:attrNameLst>
                                          <p:attrName>ppt_x</p:attrName>
                                        </p:attrNameLst>
                                      </p:cBhvr>
                                      <p:tavLst>
                                        <p:tav tm="0">
                                          <p:val>
                                            <p:strVal val="0-#ppt_w/2"/>
                                          </p:val>
                                        </p:tav>
                                        <p:tav tm="100000">
                                          <p:val>
                                            <p:strVal val="#ppt_x"/>
                                          </p:val>
                                        </p:tav>
                                      </p:tavLst>
                                    </p:anim>
                                    <p:anim calcmode="lin" valueType="num">
                                      <p:cBhvr additive="base">
                                        <p:cTn id="13" dur="500" fill="hold"/>
                                        <p:tgtEl>
                                          <p:spTgt spid="239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utoUpdateAnimBg="0"/>
      <p:bldP spid="23961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27D6A08B-84B5-4142-801B-6D661608CDE1}"/>
              </a:ext>
            </a:extLst>
          </p:cNvPr>
          <p:cNvSpPr>
            <a:spLocks noGrp="1" noChangeArrowheads="1"/>
          </p:cNvSpPr>
          <p:nvPr>
            <p:ph idx="1"/>
          </p:nvPr>
        </p:nvSpPr>
        <p:spPr>
          <a:xfrm>
            <a:off x="838200" y="2057400"/>
            <a:ext cx="7886700" cy="3868738"/>
          </a:xfrm>
        </p:spPr>
        <p:txBody>
          <a:bodyPr>
            <a:normAutofit fontScale="92500" lnSpcReduction="10000"/>
          </a:bodyPr>
          <a:lstStyle/>
          <a:p>
            <a:pPr eaLnBrk="1" hangingPunct="1">
              <a:lnSpc>
                <a:spcPct val="90000"/>
              </a:lnSpc>
              <a:buFont typeface="Wingdings" panose="05000000000000000000" pitchFamily="2" charset="2"/>
              <a:buNone/>
            </a:pPr>
            <a:r>
              <a:rPr lang="en-US" altLang="en-US" sz="2600" dirty="0"/>
              <a:t>Contingent bequest</a:t>
            </a:r>
            <a:r>
              <a:rPr lang="en-US" altLang="en-US" sz="2600" b="1" dirty="0"/>
              <a:t> - </a:t>
            </a:r>
            <a:r>
              <a:rPr lang="en-US" altLang="en-US" sz="2600" dirty="0"/>
              <a:t>A contingent bequest is specific in nature and fails if the condition is not met. (A contingent bequest is also appropriate if you want to name a secondary beneficiary, in case the primary beneficiary doesn't survive you.)</a:t>
            </a:r>
            <a:br>
              <a:rPr lang="en-US" altLang="en-US" sz="2600" dirty="0"/>
            </a:br>
            <a:r>
              <a:rPr lang="en-US" altLang="en-US" sz="2600" dirty="0"/>
              <a:t> </a:t>
            </a:r>
          </a:p>
          <a:p>
            <a:pPr eaLnBrk="1" hangingPunct="1">
              <a:lnSpc>
                <a:spcPct val="90000"/>
              </a:lnSpc>
              <a:buFont typeface="Wingdings" panose="05000000000000000000" pitchFamily="2" charset="2"/>
              <a:buNone/>
            </a:pPr>
            <a:r>
              <a:rPr lang="en-US" altLang="en-US" sz="2600" dirty="0"/>
              <a:t>I give $50,000 to my son, Joe, provided he enrolls in college before age 21. A contingent bequest is specific in nature and fails if the condition is not met. (A contingent bequest is also appropriate if you want to name a secondary beneficiary, in case the primary beneficiary doesn't survive you.)</a:t>
            </a:r>
            <a:br>
              <a:rPr lang="en-US" altLang="en-US" sz="2600" dirty="0"/>
            </a:br>
            <a:endParaRPr lang="en-US" altLang="en-US" sz="2600" dirty="0"/>
          </a:p>
          <a:p>
            <a:pPr eaLnBrk="1" hangingPunct="1">
              <a:lnSpc>
                <a:spcPct val="90000"/>
              </a:lnSpc>
            </a:pPr>
            <a:endParaRPr lang="en-US" altLang="en-US" sz="2400" dirty="0"/>
          </a:p>
        </p:txBody>
      </p:sp>
      <p:sp>
        <p:nvSpPr>
          <p:cNvPr id="43010" name="Rectangle 2">
            <a:extLst>
              <a:ext uri="{FF2B5EF4-FFF2-40B4-BE49-F238E27FC236}">
                <a16:creationId xmlns:a16="http://schemas.microsoft.com/office/drawing/2014/main" id="{C1ED75F9-B56A-4AD6-8FFD-0CBEA25E4CF2}"/>
              </a:ext>
            </a:extLst>
          </p:cNvPr>
          <p:cNvSpPr>
            <a:spLocks noGrp="1" noChangeArrowheads="1"/>
          </p:cNvSpPr>
          <p:nvPr>
            <p:ph type="title" idx="4294967295"/>
          </p:nvPr>
        </p:nvSpPr>
        <p:spPr>
          <a:xfrm>
            <a:off x="838200" y="365125"/>
            <a:ext cx="8305800" cy="1235075"/>
          </a:xfrm>
        </p:spPr>
        <p:txBody>
          <a:bodyPr>
            <a:normAutofit/>
          </a:bodyPr>
          <a:lstStyle/>
          <a:p>
            <a:pPr eaLnBrk="1" hangingPunct="1"/>
            <a:r>
              <a:rPr lang="en-US" altLang="en-US" sz="4000" dirty="0">
                <a:solidFill>
                  <a:schemeClr val="accent3"/>
                </a:solidFill>
              </a:rPr>
              <a:t>How gifts through wills can be structured</a:t>
            </a:r>
          </a:p>
        </p:txBody>
      </p:sp>
      <p:sp>
        <p:nvSpPr>
          <p:cNvPr id="2" name="Footer Placeholder 1">
            <a:extLst>
              <a:ext uri="{FF2B5EF4-FFF2-40B4-BE49-F238E27FC236}">
                <a16:creationId xmlns:a16="http://schemas.microsoft.com/office/drawing/2014/main" id="{BDA866A5-C801-4D02-BB1F-5B6918DFDFFC}"/>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6B8BF1-C10E-4953-AACE-9C932A641965}"/>
              </a:ext>
            </a:extLst>
          </p:cNvPr>
          <p:cNvSpPr>
            <a:spLocks noGrp="1"/>
          </p:cNvSpPr>
          <p:nvPr>
            <p:ph idx="1"/>
          </p:nvPr>
        </p:nvSpPr>
        <p:spPr/>
        <p:txBody>
          <a:bodyPr>
            <a:normAutofit/>
          </a:bodyPr>
          <a:lstStyle/>
          <a:p>
            <a:pPr marL="0" indent="0">
              <a:buNone/>
            </a:pPr>
            <a:r>
              <a:rPr lang="en-US" sz="2800" dirty="0"/>
              <a:t>A Revocable Living Trust, also called a Living Trust, is a tool for determining who will get property when you die. It is used as a way to avoid probate and is created while the Trust maker, or also called Grantor, is alive. (Hence it's a "living" trust).</a:t>
            </a:r>
          </a:p>
          <a:p>
            <a:pPr marL="0" indent="0">
              <a:buNone/>
            </a:pPr>
            <a:endParaRPr lang="en-US" sz="2800" dirty="0"/>
          </a:p>
          <a:p>
            <a:pPr marL="0" indent="0">
              <a:buNone/>
            </a:pPr>
            <a:r>
              <a:rPr lang="en-US" sz="2800" dirty="0"/>
              <a:t>Just like with a Will, the laws very from state to state on how to set up the trust.</a:t>
            </a:r>
          </a:p>
          <a:p>
            <a:pPr marL="0" indent="0">
              <a:buNone/>
            </a:pPr>
            <a:endParaRPr lang="en-US" dirty="0"/>
          </a:p>
        </p:txBody>
      </p:sp>
      <p:sp>
        <p:nvSpPr>
          <p:cNvPr id="3" name="Title 2">
            <a:extLst>
              <a:ext uri="{FF2B5EF4-FFF2-40B4-BE49-F238E27FC236}">
                <a16:creationId xmlns:a16="http://schemas.microsoft.com/office/drawing/2014/main" id="{1926B0FA-27E5-41CC-B1B5-07618142F737}"/>
              </a:ext>
            </a:extLst>
          </p:cNvPr>
          <p:cNvSpPr>
            <a:spLocks noGrp="1"/>
          </p:cNvSpPr>
          <p:nvPr>
            <p:ph type="title" idx="4294967295"/>
          </p:nvPr>
        </p:nvSpPr>
        <p:spPr>
          <a:xfrm>
            <a:off x="628650" y="365125"/>
            <a:ext cx="8515350" cy="1158875"/>
          </a:xfrm>
        </p:spPr>
        <p:txBody>
          <a:bodyPr>
            <a:normAutofit fontScale="90000"/>
          </a:bodyPr>
          <a:lstStyle/>
          <a:p>
            <a:r>
              <a:rPr lang="en-US" sz="4400" dirty="0">
                <a:solidFill>
                  <a:schemeClr val="accent3"/>
                </a:solidFill>
              </a:rPr>
              <a:t>Will alternative: Revocable Living Trust</a:t>
            </a:r>
          </a:p>
        </p:txBody>
      </p:sp>
      <p:sp>
        <p:nvSpPr>
          <p:cNvPr id="2" name="Footer Placeholder 1">
            <a:extLst>
              <a:ext uri="{FF2B5EF4-FFF2-40B4-BE49-F238E27FC236}">
                <a16:creationId xmlns:a16="http://schemas.microsoft.com/office/drawing/2014/main" id="{37EB85BC-0C5F-40E8-9AD2-BE3D47C5FAED}"/>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080650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generated with very high confidence">
            <a:extLst>
              <a:ext uri="{FF2B5EF4-FFF2-40B4-BE49-F238E27FC236}">
                <a16:creationId xmlns:a16="http://schemas.microsoft.com/office/drawing/2014/main" id="{361332D8-B9BA-4026-AB19-FA031F6686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304800"/>
            <a:ext cx="6022181" cy="6022181"/>
          </a:xfrm>
        </p:spPr>
      </p:pic>
      <p:sp>
        <p:nvSpPr>
          <p:cNvPr id="2" name="Footer Placeholder 1">
            <a:extLst>
              <a:ext uri="{FF2B5EF4-FFF2-40B4-BE49-F238E27FC236}">
                <a16:creationId xmlns:a16="http://schemas.microsoft.com/office/drawing/2014/main" id="{8E244473-DD22-4B47-BB19-A751E3892170}"/>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58805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88EAA1-C04A-4BB4-9D8E-FA4D2BDCFA39}"/>
              </a:ext>
            </a:extLst>
          </p:cNvPr>
          <p:cNvSpPr/>
          <p:nvPr/>
        </p:nvSpPr>
        <p:spPr>
          <a:xfrm>
            <a:off x="838200" y="1841424"/>
            <a:ext cx="7886700" cy="3932102"/>
          </a:xfrm>
          <a:prstGeom prst="rect">
            <a:avLst/>
          </a:prstGeom>
        </p:spPr>
        <p:txBody>
          <a:bodyPr wrap="square">
            <a:spAutoFit/>
          </a:bodyPr>
          <a:lstStyle/>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Make gifts that are sensitive to their cash flow needs </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Address tax, financial and estate planning needs</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Provide for family and charity</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Make a meaningful impact on an organization</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Benefit from enduring recognition for their contribution</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Engage their family in philanthropy and instill humanitarian values in their heirs</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Make gifts larger than thought possible</a:t>
            </a:r>
          </a:p>
          <a:p>
            <a:pPr marL="342900" marR="0" lvl="0" indent="-342900">
              <a:lnSpc>
                <a:spcPct val="107000"/>
              </a:lnSpc>
              <a:spcBef>
                <a:spcPts val="0"/>
              </a:spcBef>
              <a:spcAft>
                <a:spcPts val="0"/>
              </a:spcAft>
              <a:buSzPts val="1100"/>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Leave their legacy</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itle 3">
            <a:extLst>
              <a:ext uri="{FF2B5EF4-FFF2-40B4-BE49-F238E27FC236}">
                <a16:creationId xmlns:a16="http://schemas.microsoft.com/office/drawing/2014/main" id="{7491470A-06CF-48D9-B208-551E1696EFCE}"/>
              </a:ext>
            </a:extLst>
          </p:cNvPr>
          <p:cNvSpPr>
            <a:spLocks noGrp="1"/>
          </p:cNvSpPr>
          <p:nvPr>
            <p:ph type="title"/>
          </p:nvPr>
        </p:nvSpPr>
        <p:spPr/>
        <p:txBody>
          <a:bodyPr>
            <a:normAutofit/>
          </a:bodyPr>
          <a:lstStyle/>
          <a:p>
            <a:r>
              <a:rPr lang="en-US" sz="4000" dirty="0">
                <a:solidFill>
                  <a:schemeClr val="accent3"/>
                </a:solidFill>
              </a:rPr>
              <a:t>Planned Gifts Allow Donors To…</a:t>
            </a:r>
          </a:p>
        </p:txBody>
      </p:sp>
      <p:sp>
        <p:nvSpPr>
          <p:cNvPr id="2" name="Footer Placeholder 1">
            <a:extLst>
              <a:ext uri="{FF2B5EF4-FFF2-40B4-BE49-F238E27FC236}">
                <a16:creationId xmlns:a16="http://schemas.microsoft.com/office/drawing/2014/main" id="{E930A709-E9E5-4DA4-8273-7C85FFBD7EF6}"/>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118605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A81E41-5E64-4D0B-81B8-7E014A015B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450" y="1196340"/>
            <a:ext cx="3721100" cy="4465320"/>
          </a:xfrm>
        </p:spPr>
      </p:pic>
      <p:sp>
        <p:nvSpPr>
          <p:cNvPr id="5" name="Footer Placeholder 4">
            <a:extLst>
              <a:ext uri="{FF2B5EF4-FFF2-40B4-BE49-F238E27FC236}">
                <a16:creationId xmlns:a16="http://schemas.microsoft.com/office/drawing/2014/main" id="{ACEDC3B2-0398-4572-B371-CF0C3E405CBB}"/>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06013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9" name="Rectangle 3">
            <a:extLst>
              <a:ext uri="{FF2B5EF4-FFF2-40B4-BE49-F238E27FC236}">
                <a16:creationId xmlns:a16="http://schemas.microsoft.com/office/drawing/2014/main" id="{25AC3040-67A7-4B6B-BF27-5634312CCB15}"/>
              </a:ext>
            </a:extLst>
          </p:cNvPr>
          <p:cNvSpPr>
            <a:spLocks noGrp="1" noChangeArrowheads="1"/>
          </p:cNvSpPr>
          <p:nvPr>
            <p:ph idx="1"/>
          </p:nvPr>
        </p:nvSpPr>
        <p:spPr>
          <a:xfrm>
            <a:off x="809625" y="2514600"/>
            <a:ext cx="7958138" cy="3581400"/>
          </a:xfrm>
        </p:spPr>
        <p:txBody>
          <a:bodyPr>
            <a:normAutofit/>
          </a:bodyPr>
          <a:lstStyle/>
          <a:p>
            <a:pPr algn="ctr" eaLnBrk="1" hangingPunct="1">
              <a:buFont typeface="Wingdings" panose="05000000000000000000" pitchFamily="2" charset="2"/>
              <a:buNone/>
            </a:pPr>
            <a:r>
              <a:rPr lang="en-US" altLang="en-US" sz="3600" dirty="0"/>
              <a:t>Probate asset?</a:t>
            </a:r>
          </a:p>
          <a:p>
            <a:pPr algn="ctr" eaLnBrk="1" hangingPunct="1">
              <a:buFont typeface="Wingdings" panose="05000000000000000000" pitchFamily="2" charset="2"/>
              <a:buNone/>
            </a:pPr>
            <a:r>
              <a:rPr lang="en-US" altLang="en-US" sz="3600" dirty="0"/>
              <a:t>or</a:t>
            </a:r>
          </a:p>
          <a:p>
            <a:pPr algn="ctr" eaLnBrk="1" hangingPunct="1">
              <a:buFont typeface="Wingdings" panose="05000000000000000000" pitchFamily="2" charset="2"/>
              <a:buNone/>
            </a:pPr>
            <a:r>
              <a:rPr lang="en-US" altLang="en-US" sz="3600" dirty="0"/>
              <a:t>Non-probate asset?</a:t>
            </a:r>
          </a:p>
        </p:txBody>
      </p:sp>
      <p:sp>
        <p:nvSpPr>
          <p:cNvPr id="224258" name="Rectangle 2">
            <a:extLst>
              <a:ext uri="{FF2B5EF4-FFF2-40B4-BE49-F238E27FC236}">
                <a16:creationId xmlns:a16="http://schemas.microsoft.com/office/drawing/2014/main" id="{9AAB0747-BC72-46F8-8710-DE09254D2612}"/>
              </a:ext>
            </a:extLst>
          </p:cNvPr>
          <p:cNvSpPr>
            <a:spLocks noGrp="1" noChangeArrowheads="1"/>
          </p:cNvSpPr>
          <p:nvPr>
            <p:ph type="title" idx="4294967295"/>
          </p:nvPr>
        </p:nvSpPr>
        <p:spPr>
          <a:xfrm>
            <a:off x="809625" y="365125"/>
            <a:ext cx="8334375" cy="1539875"/>
          </a:xfrm>
        </p:spPr>
        <p:txBody>
          <a:bodyPr/>
          <a:lstStyle/>
          <a:p>
            <a:pPr eaLnBrk="1" hangingPunct="1"/>
            <a:r>
              <a:rPr lang="en-US" altLang="en-US" sz="4000" dirty="0">
                <a:solidFill>
                  <a:schemeClr val="accent3"/>
                </a:solidFill>
              </a:rPr>
              <a:t>Distribution of Property at Death</a:t>
            </a:r>
            <a:r>
              <a:rPr lang="en-US" altLang="en-US" dirty="0">
                <a:solidFill>
                  <a:schemeClr val="folHlink"/>
                </a:solidFill>
              </a:rPr>
              <a:t>	</a:t>
            </a:r>
          </a:p>
        </p:txBody>
      </p:sp>
      <p:sp>
        <p:nvSpPr>
          <p:cNvPr id="2" name="Footer Placeholder 1">
            <a:extLst>
              <a:ext uri="{FF2B5EF4-FFF2-40B4-BE49-F238E27FC236}">
                <a16:creationId xmlns:a16="http://schemas.microsoft.com/office/drawing/2014/main" id="{6994030F-C210-4D6C-B982-159E8667B364}"/>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p:cTn id="7" dur="500" fill="hold"/>
                                        <p:tgtEl>
                                          <p:spTgt spid="224258"/>
                                        </p:tgtEl>
                                        <p:attrNameLst>
                                          <p:attrName>ppt_w</p:attrName>
                                        </p:attrNameLst>
                                      </p:cBhvr>
                                      <p:tavLst>
                                        <p:tav tm="0">
                                          <p:val>
                                            <p:fltVal val="0"/>
                                          </p:val>
                                        </p:tav>
                                        <p:tav tm="100000">
                                          <p:val>
                                            <p:strVal val="#ppt_w"/>
                                          </p:val>
                                        </p:tav>
                                      </p:tavLst>
                                    </p:anim>
                                    <p:anim calcmode="lin" valueType="num">
                                      <p:cBhvr>
                                        <p:cTn id="8" dur="500" fill="hold"/>
                                        <p:tgtEl>
                                          <p:spTgt spid="22425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4259"/>
                                        </p:tgtEl>
                                        <p:attrNameLst>
                                          <p:attrName>style.visibility</p:attrName>
                                        </p:attrNameLst>
                                      </p:cBhvr>
                                      <p:to>
                                        <p:strVal val="visible"/>
                                      </p:to>
                                    </p:set>
                                    <p:anim calcmode="lin" valueType="num">
                                      <p:cBhvr additive="base">
                                        <p:cTn id="12" dur="500" fill="hold"/>
                                        <p:tgtEl>
                                          <p:spTgt spid="224259"/>
                                        </p:tgtEl>
                                        <p:attrNameLst>
                                          <p:attrName>ppt_x</p:attrName>
                                        </p:attrNameLst>
                                      </p:cBhvr>
                                      <p:tavLst>
                                        <p:tav tm="0">
                                          <p:val>
                                            <p:strVal val="0-#ppt_w/2"/>
                                          </p:val>
                                        </p:tav>
                                        <p:tav tm="100000">
                                          <p:val>
                                            <p:strVal val="#ppt_x"/>
                                          </p:val>
                                        </p:tav>
                                      </p:tavLst>
                                    </p:anim>
                                    <p:anim calcmode="lin" valueType="num">
                                      <p:cBhvr additive="base">
                                        <p:cTn id="13" dur="500" fill="hold"/>
                                        <p:tgtEl>
                                          <p:spTgt spid="224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utoUpdateAnimBg="0"/>
      <p:bldP spid="22425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a:extLst>
              <a:ext uri="{FF2B5EF4-FFF2-40B4-BE49-F238E27FC236}">
                <a16:creationId xmlns:a16="http://schemas.microsoft.com/office/drawing/2014/main" id="{862D0A5D-30B9-4568-8934-A0559ACB79DF}"/>
              </a:ext>
            </a:extLst>
          </p:cNvPr>
          <p:cNvSpPr>
            <a:spLocks noGrp="1" noChangeArrowheads="1"/>
          </p:cNvSpPr>
          <p:nvPr>
            <p:ph idx="1"/>
          </p:nvPr>
        </p:nvSpPr>
        <p:spPr>
          <a:xfrm>
            <a:off x="838200" y="1828800"/>
            <a:ext cx="7886700" cy="3563938"/>
          </a:xfrm>
        </p:spPr>
        <p:txBody>
          <a:bodyPr>
            <a:normAutofit lnSpcReduction="10000"/>
          </a:bodyPr>
          <a:lstStyle/>
          <a:p>
            <a:pPr eaLnBrk="1" hangingPunct="1">
              <a:buFont typeface="Wingdings" panose="05000000000000000000" pitchFamily="2" charset="2"/>
              <a:buNone/>
            </a:pPr>
            <a:r>
              <a:rPr lang="en-US" altLang="en-US" sz="2800" dirty="0"/>
              <a:t>Probate assets pass in accordance with the decedent’s will or by the intestacy laws of the state in which the decedent lived.  If there is not a will.</a:t>
            </a:r>
          </a:p>
          <a:p>
            <a:pPr lvl="1"/>
            <a:r>
              <a:rPr lang="en-US" altLang="en-US" sz="2500" dirty="0"/>
              <a:t>House</a:t>
            </a:r>
          </a:p>
          <a:p>
            <a:pPr lvl="1"/>
            <a:r>
              <a:rPr lang="en-US" altLang="en-US" sz="2500" dirty="0"/>
              <a:t>Tangible Personal Property</a:t>
            </a:r>
          </a:p>
          <a:p>
            <a:pPr lvl="1"/>
            <a:r>
              <a:rPr lang="en-US" altLang="en-US" sz="2500" dirty="0"/>
              <a:t>Real Estate</a:t>
            </a:r>
          </a:p>
          <a:p>
            <a:pPr lvl="1"/>
            <a:r>
              <a:rPr lang="en-US" altLang="en-US" sz="2500" dirty="0"/>
              <a:t>Jewelry</a:t>
            </a:r>
          </a:p>
          <a:p>
            <a:pPr lvl="1"/>
            <a:r>
              <a:rPr lang="en-US" altLang="en-US" sz="2500" dirty="0"/>
              <a:t>Art</a:t>
            </a:r>
          </a:p>
          <a:p>
            <a:pPr lvl="1"/>
            <a:r>
              <a:rPr lang="en-US" altLang="en-US" sz="2500" dirty="0"/>
              <a:t>Motor vehicle</a:t>
            </a:r>
          </a:p>
          <a:p>
            <a:endParaRPr lang="en-US" altLang="en-US" sz="2800" dirty="0"/>
          </a:p>
        </p:txBody>
      </p:sp>
      <p:sp>
        <p:nvSpPr>
          <p:cNvPr id="225282" name="Rectangle 2">
            <a:extLst>
              <a:ext uri="{FF2B5EF4-FFF2-40B4-BE49-F238E27FC236}">
                <a16:creationId xmlns:a16="http://schemas.microsoft.com/office/drawing/2014/main" id="{7C5176E1-C892-4613-8687-0C38CCB68AB0}"/>
              </a:ext>
            </a:extLst>
          </p:cNvPr>
          <p:cNvSpPr>
            <a:spLocks noGrp="1" noChangeArrowheads="1"/>
          </p:cNvSpPr>
          <p:nvPr>
            <p:ph type="title" idx="4294967295"/>
          </p:nvPr>
        </p:nvSpPr>
        <p:spPr>
          <a:xfrm>
            <a:off x="838200" y="365125"/>
            <a:ext cx="8305800" cy="1209675"/>
          </a:xfrm>
        </p:spPr>
        <p:txBody>
          <a:bodyPr>
            <a:normAutofit/>
          </a:bodyPr>
          <a:lstStyle/>
          <a:p>
            <a:pPr eaLnBrk="1" hangingPunct="1"/>
            <a:r>
              <a:rPr lang="en-US" altLang="en-US" sz="4400" dirty="0">
                <a:solidFill>
                  <a:schemeClr val="accent3"/>
                </a:solidFill>
              </a:rPr>
              <a:t>Probate Assets</a:t>
            </a:r>
          </a:p>
        </p:txBody>
      </p:sp>
      <p:sp>
        <p:nvSpPr>
          <p:cNvPr id="2" name="Footer Placeholder 1">
            <a:extLst>
              <a:ext uri="{FF2B5EF4-FFF2-40B4-BE49-F238E27FC236}">
                <a16:creationId xmlns:a16="http://schemas.microsoft.com/office/drawing/2014/main" id="{42664DBE-D24A-4A01-9488-A9377613E2B5}"/>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p:cTn id="7" dur="500" fill="hold"/>
                                        <p:tgtEl>
                                          <p:spTgt spid="225282"/>
                                        </p:tgtEl>
                                        <p:attrNameLst>
                                          <p:attrName>ppt_w</p:attrName>
                                        </p:attrNameLst>
                                      </p:cBhvr>
                                      <p:tavLst>
                                        <p:tav tm="0">
                                          <p:val>
                                            <p:fltVal val="0"/>
                                          </p:val>
                                        </p:tav>
                                        <p:tav tm="100000">
                                          <p:val>
                                            <p:strVal val="#ppt_w"/>
                                          </p:val>
                                        </p:tav>
                                      </p:tavLst>
                                    </p:anim>
                                    <p:anim calcmode="lin" valueType="num">
                                      <p:cBhvr>
                                        <p:cTn id="8" dur="500" fill="hold"/>
                                        <p:tgtEl>
                                          <p:spTgt spid="22528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283"/>
                                        </p:tgtEl>
                                        <p:attrNameLst>
                                          <p:attrName>style.visibility</p:attrName>
                                        </p:attrNameLst>
                                      </p:cBhvr>
                                      <p:to>
                                        <p:strVal val="visible"/>
                                      </p:to>
                                    </p:set>
                                    <p:anim calcmode="lin" valueType="num">
                                      <p:cBhvr additive="base">
                                        <p:cTn id="12" dur="500" fill="hold"/>
                                        <p:tgtEl>
                                          <p:spTgt spid="225283"/>
                                        </p:tgtEl>
                                        <p:attrNameLst>
                                          <p:attrName>ppt_x</p:attrName>
                                        </p:attrNameLst>
                                      </p:cBhvr>
                                      <p:tavLst>
                                        <p:tav tm="0">
                                          <p:val>
                                            <p:strVal val="0-#ppt_w/2"/>
                                          </p:val>
                                        </p:tav>
                                        <p:tav tm="100000">
                                          <p:val>
                                            <p:strVal val="#ppt_x"/>
                                          </p:val>
                                        </p:tav>
                                      </p:tavLst>
                                    </p:anim>
                                    <p:anim calcmode="lin" valueType="num">
                                      <p:cBhvr additive="base">
                                        <p:cTn id="13" dur="500" fill="hold"/>
                                        <p:tgtEl>
                                          <p:spTgt spid="225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P spid="22528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7" name="Rectangle 3">
            <a:extLst>
              <a:ext uri="{FF2B5EF4-FFF2-40B4-BE49-F238E27FC236}">
                <a16:creationId xmlns:a16="http://schemas.microsoft.com/office/drawing/2014/main" id="{68A7F3C9-EB47-4079-87B2-E53A6E05A262}"/>
              </a:ext>
            </a:extLst>
          </p:cNvPr>
          <p:cNvSpPr>
            <a:spLocks noGrp="1" noChangeArrowheads="1"/>
          </p:cNvSpPr>
          <p:nvPr>
            <p:ph idx="1"/>
          </p:nvPr>
        </p:nvSpPr>
        <p:spPr>
          <a:xfrm>
            <a:off x="838200" y="1840230"/>
            <a:ext cx="7886700" cy="3640138"/>
          </a:xfrm>
        </p:spPr>
        <p:txBody>
          <a:bodyPr>
            <a:normAutofit/>
          </a:bodyPr>
          <a:lstStyle/>
          <a:p>
            <a:pPr eaLnBrk="1" hangingPunct="1"/>
            <a:r>
              <a:rPr lang="en-US" altLang="en-US" sz="2800" dirty="0"/>
              <a:t>Accounts held as “joint tenants with right of survivorship” or, “pay on death” accounts</a:t>
            </a:r>
          </a:p>
          <a:p>
            <a:pPr eaLnBrk="1" hangingPunct="1"/>
            <a:r>
              <a:rPr lang="en-US" altLang="en-US" sz="2800" dirty="0"/>
              <a:t>Life insurance </a:t>
            </a:r>
          </a:p>
          <a:p>
            <a:pPr eaLnBrk="1" hangingPunct="1"/>
            <a:r>
              <a:rPr lang="en-US" altLang="en-US" sz="2800" dirty="0"/>
              <a:t>Qualified retirement plans</a:t>
            </a:r>
          </a:p>
          <a:p>
            <a:r>
              <a:rPr lang="en-US" altLang="en-US" sz="2800" dirty="0"/>
              <a:t>Bank Accounts</a:t>
            </a:r>
          </a:p>
          <a:p>
            <a:r>
              <a:rPr lang="en-US" altLang="en-US" sz="2800" dirty="0"/>
              <a:t>Trusts</a:t>
            </a:r>
          </a:p>
          <a:p>
            <a:pPr eaLnBrk="1" hangingPunct="1"/>
            <a:r>
              <a:rPr lang="en-US" altLang="en-US" sz="2800" dirty="0"/>
              <a:t>Community property survivorship agreements</a:t>
            </a:r>
          </a:p>
          <a:p>
            <a:pPr eaLnBrk="1" hangingPunct="1">
              <a:buFont typeface="Wingdings" panose="05000000000000000000" pitchFamily="2" charset="2"/>
              <a:buNone/>
            </a:pPr>
            <a:endParaRPr lang="en-US" altLang="en-US" sz="2800" dirty="0"/>
          </a:p>
        </p:txBody>
      </p:sp>
      <p:sp>
        <p:nvSpPr>
          <p:cNvPr id="226306" name="Rectangle 2">
            <a:extLst>
              <a:ext uri="{FF2B5EF4-FFF2-40B4-BE49-F238E27FC236}">
                <a16:creationId xmlns:a16="http://schemas.microsoft.com/office/drawing/2014/main" id="{F733031C-DBAD-42C9-9B36-A0A521D7DB7D}"/>
              </a:ext>
            </a:extLst>
          </p:cNvPr>
          <p:cNvSpPr>
            <a:spLocks noGrp="1" noChangeArrowheads="1"/>
          </p:cNvSpPr>
          <p:nvPr>
            <p:ph type="title" idx="4294967295"/>
          </p:nvPr>
        </p:nvSpPr>
        <p:spPr>
          <a:xfrm>
            <a:off x="838200" y="365125"/>
            <a:ext cx="8305800" cy="1463675"/>
          </a:xfrm>
        </p:spPr>
        <p:txBody>
          <a:bodyPr>
            <a:normAutofit/>
          </a:bodyPr>
          <a:lstStyle/>
          <a:p>
            <a:pPr eaLnBrk="1" hangingPunct="1"/>
            <a:r>
              <a:rPr lang="en-US" altLang="en-US" sz="4400" dirty="0">
                <a:solidFill>
                  <a:schemeClr val="accent3"/>
                </a:solidFill>
              </a:rPr>
              <a:t>Non-Probate Assets</a:t>
            </a:r>
          </a:p>
        </p:txBody>
      </p:sp>
      <p:sp>
        <p:nvSpPr>
          <p:cNvPr id="2" name="Footer Placeholder 1">
            <a:extLst>
              <a:ext uri="{FF2B5EF4-FFF2-40B4-BE49-F238E27FC236}">
                <a16:creationId xmlns:a16="http://schemas.microsoft.com/office/drawing/2014/main" id="{FFD3369D-56F8-42D9-80B7-E017B5864A0E}"/>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p:cTn id="7" dur="500" fill="hold"/>
                                        <p:tgtEl>
                                          <p:spTgt spid="226306"/>
                                        </p:tgtEl>
                                        <p:attrNameLst>
                                          <p:attrName>ppt_w</p:attrName>
                                        </p:attrNameLst>
                                      </p:cBhvr>
                                      <p:tavLst>
                                        <p:tav tm="0">
                                          <p:val>
                                            <p:fltVal val="0"/>
                                          </p:val>
                                        </p:tav>
                                        <p:tav tm="100000">
                                          <p:val>
                                            <p:strVal val="#ppt_w"/>
                                          </p:val>
                                        </p:tav>
                                      </p:tavLst>
                                    </p:anim>
                                    <p:anim calcmode="lin" valueType="num">
                                      <p:cBhvr>
                                        <p:cTn id="8" dur="500" fill="hold"/>
                                        <p:tgtEl>
                                          <p:spTgt spid="22630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6307"/>
                                        </p:tgtEl>
                                        <p:attrNameLst>
                                          <p:attrName>style.visibility</p:attrName>
                                        </p:attrNameLst>
                                      </p:cBhvr>
                                      <p:to>
                                        <p:strVal val="visible"/>
                                      </p:to>
                                    </p:set>
                                    <p:anim calcmode="lin" valueType="num">
                                      <p:cBhvr additive="base">
                                        <p:cTn id="12" dur="500" fill="hold"/>
                                        <p:tgtEl>
                                          <p:spTgt spid="226307"/>
                                        </p:tgtEl>
                                        <p:attrNameLst>
                                          <p:attrName>ppt_x</p:attrName>
                                        </p:attrNameLst>
                                      </p:cBhvr>
                                      <p:tavLst>
                                        <p:tav tm="0">
                                          <p:val>
                                            <p:strVal val="0-#ppt_w/2"/>
                                          </p:val>
                                        </p:tav>
                                        <p:tav tm="100000">
                                          <p:val>
                                            <p:strVal val="#ppt_x"/>
                                          </p:val>
                                        </p:tav>
                                      </p:tavLst>
                                    </p:anim>
                                    <p:anim calcmode="lin" valueType="num">
                                      <p:cBhvr additive="base">
                                        <p:cTn id="13" dur="500" fill="hold"/>
                                        <p:tgtEl>
                                          <p:spTgt spid="226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utoUpdateAnimBg="0"/>
      <p:bldP spid="22630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3A8FCF1A-4259-4ED4-80F0-4D5C38BF58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6466" y="643466"/>
            <a:ext cx="5571067" cy="5571067"/>
          </a:xfrm>
          <a:prstGeom prst="rect">
            <a:avLst/>
          </a:prstGeom>
        </p:spPr>
      </p:pic>
      <p:sp>
        <p:nvSpPr>
          <p:cNvPr id="2" name="Footer Placeholder 1">
            <a:extLst>
              <a:ext uri="{FF2B5EF4-FFF2-40B4-BE49-F238E27FC236}">
                <a16:creationId xmlns:a16="http://schemas.microsoft.com/office/drawing/2014/main" id="{5A0647F9-FA8D-4F64-A4B4-54C095919955}"/>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640552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text on a white background&#10;&#10;Description automatically generated">
            <a:extLst>
              <a:ext uri="{FF2B5EF4-FFF2-40B4-BE49-F238E27FC236}">
                <a16:creationId xmlns:a16="http://schemas.microsoft.com/office/drawing/2014/main" id="{E76E322A-A41C-40E5-8A31-E0F69DDF36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278" y="1528564"/>
            <a:ext cx="4633444" cy="3800872"/>
          </a:xfrm>
        </p:spPr>
      </p:pic>
      <p:sp>
        <p:nvSpPr>
          <p:cNvPr id="5" name="Footer Placeholder 4">
            <a:extLst>
              <a:ext uri="{FF2B5EF4-FFF2-40B4-BE49-F238E27FC236}">
                <a16:creationId xmlns:a16="http://schemas.microsoft.com/office/drawing/2014/main" id="{5E3E4D8D-BD63-46D0-8C36-ABDE198D19BD}"/>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784732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3231-9145-4B11-81D8-E4A954BFFB73}"/>
              </a:ext>
            </a:extLst>
          </p:cNvPr>
          <p:cNvSpPr>
            <a:spLocks noGrp="1"/>
          </p:cNvSpPr>
          <p:nvPr>
            <p:ph type="ctrTitle"/>
          </p:nvPr>
        </p:nvSpPr>
        <p:spPr/>
        <p:txBody>
          <a:bodyPr/>
          <a:lstStyle/>
          <a:p>
            <a:r>
              <a:rPr lang="en-US" dirty="0"/>
              <a:t>Beneficiary Designations</a:t>
            </a:r>
          </a:p>
        </p:txBody>
      </p:sp>
      <p:sp>
        <p:nvSpPr>
          <p:cNvPr id="3" name="Subtitle 2">
            <a:extLst>
              <a:ext uri="{FF2B5EF4-FFF2-40B4-BE49-F238E27FC236}">
                <a16:creationId xmlns:a16="http://schemas.microsoft.com/office/drawing/2014/main" id="{959A3441-51C2-4293-8BDC-8FEF5CDBA4E4}"/>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A315F395-DB94-494B-B2B3-0F58B31EA3EC}"/>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1573714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44696-0E65-486C-BECF-2530B1D99D8F}"/>
              </a:ext>
            </a:extLst>
          </p:cNvPr>
          <p:cNvSpPr>
            <a:spLocks noGrp="1"/>
          </p:cNvSpPr>
          <p:nvPr>
            <p:ph type="title"/>
          </p:nvPr>
        </p:nvSpPr>
        <p:spPr>
          <a:xfrm>
            <a:off x="990600" y="365126"/>
            <a:ext cx="7524750" cy="1325563"/>
          </a:xfrm>
        </p:spPr>
        <p:txBody>
          <a:bodyPr/>
          <a:lstStyle/>
          <a:p>
            <a:r>
              <a:rPr lang="en-US" dirty="0">
                <a:solidFill>
                  <a:schemeClr val="bg2">
                    <a:lumMod val="50000"/>
                  </a:schemeClr>
                </a:solidFill>
              </a:rPr>
              <a:t>Beneficiary Designations</a:t>
            </a:r>
          </a:p>
        </p:txBody>
      </p:sp>
      <p:sp>
        <p:nvSpPr>
          <p:cNvPr id="4" name="Content Placeholder 3">
            <a:extLst>
              <a:ext uri="{FF2B5EF4-FFF2-40B4-BE49-F238E27FC236}">
                <a16:creationId xmlns:a16="http://schemas.microsoft.com/office/drawing/2014/main" id="{8CED4194-0D83-49CD-8E3F-113B5CB53285}"/>
              </a:ext>
            </a:extLst>
          </p:cNvPr>
          <p:cNvSpPr>
            <a:spLocks noGrp="1"/>
          </p:cNvSpPr>
          <p:nvPr>
            <p:ph idx="1"/>
          </p:nvPr>
        </p:nvSpPr>
        <p:spPr>
          <a:xfrm>
            <a:off x="990600" y="1825625"/>
            <a:ext cx="7524750" cy="4351338"/>
          </a:xfrm>
        </p:spPr>
        <p:txBody>
          <a:bodyPr>
            <a:normAutofit/>
          </a:bodyPr>
          <a:lstStyle/>
          <a:p>
            <a:pPr marL="0" indent="0">
              <a:buNone/>
            </a:pPr>
            <a:r>
              <a:rPr lang="en-US" sz="2800" dirty="0"/>
              <a:t>A beneficiary designation is the description of the person or persons you want to receive a specific asset upon your death. </a:t>
            </a:r>
          </a:p>
          <a:p>
            <a:pPr marL="0" indent="0">
              <a:buNone/>
            </a:pPr>
            <a:endParaRPr lang="en-US" sz="2800" dirty="0"/>
          </a:p>
          <a:p>
            <a:pPr marL="342900" lvl="1" indent="0">
              <a:buNone/>
            </a:pPr>
            <a:r>
              <a:rPr lang="en-US" sz="2500" dirty="0"/>
              <a:t>Examples:</a:t>
            </a:r>
          </a:p>
          <a:p>
            <a:pPr lvl="1"/>
            <a:r>
              <a:rPr lang="en-US" sz="2500" dirty="0"/>
              <a:t>Bank accounts</a:t>
            </a:r>
          </a:p>
          <a:p>
            <a:pPr lvl="1"/>
            <a:r>
              <a:rPr lang="en-US" sz="2500" dirty="0"/>
              <a:t>CDs</a:t>
            </a:r>
          </a:p>
          <a:p>
            <a:pPr lvl="1"/>
            <a:r>
              <a:rPr lang="en-US" sz="2500" dirty="0"/>
              <a:t>Investments</a:t>
            </a:r>
          </a:p>
          <a:p>
            <a:pPr lvl="1"/>
            <a:r>
              <a:rPr lang="en-US" sz="2500" dirty="0"/>
              <a:t>Retirement accounts</a:t>
            </a:r>
          </a:p>
          <a:p>
            <a:pPr lvl="1"/>
            <a:r>
              <a:rPr lang="en-US" sz="2500" dirty="0"/>
              <a:t>Life insurance</a:t>
            </a:r>
          </a:p>
          <a:p>
            <a:pPr marL="0" indent="0">
              <a:buNone/>
            </a:pPr>
            <a:endParaRPr lang="en-US" sz="2800" dirty="0"/>
          </a:p>
          <a:p>
            <a:pPr marL="0" indent="0">
              <a:buNone/>
            </a:pPr>
            <a:endParaRPr lang="en-US" sz="2800" dirty="0"/>
          </a:p>
        </p:txBody>
      </p:sp>
      <p:sp>
        <p:nvSpPr>
          <p:cNvPr id="5" name="Footer Placeholder 4">
            <a:extLst>
              <a:ext uri="{FF2B5EF4-FFF2-40B4-BE49-F238E27FC236}">
                <a16:creationId xmlns:a16="http://schemas.microsoft.com/office/drawing/2014/main" id="{05A40287-BA8C-47F8-A9F6-887B194CED48}"/>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1585702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1" name="Rectangle 1027">
            <a:extLst>
              <a:ext uri="{FF2B5EF4-FFF2-40B4-BE49-F238E27FC236}">
                <a16:creationId xmlns:a16="http://schemas.microsoft.com/office/drawing/2014/main" id="{09DB99B6-910F-4856-BBDC-FFB24684078D}"/>
              </a:ext>
            </a:extLst>
          </p:cNvPr>
          <p:cNvSpPr>
            <a:spLocks noGrp="1" noChangeArrowheads="1"/>
          </p:cNvSpPr>
          <p:nvPr>
            <p:ph idx="1"/>
          </p:nvPr>
        </p:nvSpPr>
        <p:spPr>
          <a:xfrm>
            <a:off x="838200" y="2057400"/>
            <a:ext cx="7886700" cy="3868738"/>
          </a:xfrm>
        </p:spPr>
        <p:txBody>
          <a:bodyPr/>
          <a:lstStyle/>
          <a:p>
            <a:pPr eaLnBrk="1" hangingPunct="1">
              <a:lnSpc>
                <a:spcPct val="90000"/>
              </a:lnSpc>
              <a:buFont typeface="Wingdings" panose="05000000000000000000" pitchFamily="2" charset="2"/>
              <a:buNone/>
            </a:pPr>
            <a:r>
              <a:rPr lang="en-US" altLang="en-US" sz="2000" dirty="0"/>
              <a:t>Retirement Plans include:</a:t>
            </a:r>
          </a:p>
          <a:p>
            <a:pPr lvl="1" eaLnBrk="1" hangingPunct="1">
              <a:lnSpc>
                <a:spcPct val="90000"/>
              </a:lnSpc>
            </a:pPr>
            <a:r>
              <a:rPr lang="en-US" altLang="en-US" sz="2000" dirty="0"/>
              <a:t>IRAs</a:t>
            </a:r>
          </a:p>
          <a:p>
            <a:pPr lvl="1" eaLnBrk="1" hangingPunct="1">
              <a:lnSpc>
                <a:spcPct val="90000"/>
              </a:lnSpc>
            </a:pPr>
            <a:r>
              <a:rPr lang="en-US" altLang="en-US" sz="2000" dirty="0"/>
              <a:t>401K and 403B plans</a:t>
            </a:r>
          </a:p>
          <a:p>
            <a:pPr lvl="1" eaLnBrk="1" hangingPunct="1">
              <a:lnSpc>
                <a:spcPct val="90000"/>
              </a:lnSpc>
            </a:pPr>
            <a:r>
              <a:rPr lang="en-US" altLang="en-US" sz="2000" dirty="0"/>
              <a:t>Keogh (self-employed retirement accounts)</a:t>
            </a:r>
          </a:p>
          <a:p>
            <a:pPr lvl="1" eaLnBrk="1" hangingPunct="1">
              <a:lnSpc>
                <a:spcPct val="90000"/>
              </a:lnSpc>
            </a:pPr>
            <a:r>
              <a:rPr lang="en-US" altLang="en-US" sz="2000" dirty="0"/>
              <a:t>Company Pension Plans</a:t>
            </a:r>
          </a:p>
          <a:p>
            <a:pPr lvl="1" eaLnBrk="1" hangingPunct="1">
              <a:lnSpc>
                <a:spcPct val="90000"/>
              </a:lnSpc>
            </a:pPr>
            <a:r>
              <a:rPr lang="en-US" altLang="en-US" sz="2000" dirty="0"/>
              <a:t>Profit-Sharing Plans</a:t>
            </a:r>
          </a:p>
          <a:p>
            <a:pPr lvl="1" eaLnBrk="1" hangingPunct="1">
              <a:lnSpc>
                <a:spcPct val="90000"/>
              </a:lnSpc>
            </a:pPr>
            <a:r>
              <a:rPr lang="en-US" altLang="en-US" sz="2000" dirty="0"/>
              <a:t>Traditional and Roth IRA</a:t>
            </a:r>
          </a:p>
          <a:p>
            <a:pPr lvl="1" eaLnBrk="1" hangingPunct="1">
              <a:lnSpc>
                <a:spcPct val="90000"/>
              </a:lnSpc>
            </a:pPr>
            <a:r>
              <a:rPr lang="en-US" altLang="en-US" sz="2000" dirty="0"/>
              <a:t>After-Tax Personal Annuities</a:t>
            </a:r>
          </a:p>
          <a:p>
            <a:pPr lvl="1" eaLnBrk="1" hangingPunct="1">
              <a:lnSpc>
                <a:spcPct val="90000"/>
              </a:lnSpc>
            </a:pPr>
            <a:endParaRPr lang="en-US" altLang="en-US" dirty="0"/>
          </a:p>
        </p:txBody>
      </p:sp>
      <p:sp>
        <p:nvSpPr>
          <p:cNvPr id="242690" name="Rectangle 1026">
            <a:extLst>
              <a:ext uri="{FF2B5EF4-FFF2-40B4-BE49-F238E27FC236}">
                <a16:creationId xmlns:a16="http://schemas.microsoft.com/office/drawing/2014/main" id="{362628A0-461D-47EC-8225-02D4C8A78B66}"/>
              </a:ext>
            </a:extLst>
          </p:cNvPr>
          <p:cNvSpPr>
            <a:spLocks noGrp="1" noChangeArrowheads="1"/>
          </p:cNvSpPr>
          <p:nvPr>
            <p:ph type="title" idx="4294967295"/>
          </p:nvPr>
        </p:nvSpPr>
        <p:spPr>
          <a:xfrm>
            <a:off x="838200" y="365125"/>
            <a:ext cx="8305800" cy="1387475"/>
          </a:xfrm>
        </p:spPr>
        <p:txBody>
          <a:bodyPr/>
          <a:lstStyle/>
          <a:p>
            <a:pPr eaLnBrk="1" hangingPunct="1"/>
            <a:r>
              <a:rPr lang="en-US" altLang="en-US" dirty="0">
                <a:solidFill>
                  <a:schemeClr val="bg2">
                    <a:lumMod val="50000"/>
                  </a:schemeClr>
                </a:solidFill>
              </a:rPr>
              <a:t>Retirement plans</a:t>
            </a:r>
          </a:p>
        </p:txBody>
      </p:sp>
      <p:sp>
        <p:nvSpPr>
          <p:cNvPr id="2" name="Footer Placeholder 1">
            <a:extLst>
              <a:ext uri="{FF2B5EF4-FFF2-40B4-BE49-F238E27FC236}">
                <a16:creationId xmlns:a16="http://schemas.microsoft.com/office/drawing/2014/main" id="{3CEB8882-76FB-4A94-9CD6-255A26CCB95B}"/>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ppt_w</p:attrName>
                                        </p:attrNameLst>
                                      </p:cBhvr>
                                      <p:tavLst>
                                        <p:tav tm="0">
                                          <p:val>
                                            <p:fltVal val="0"/>
                                          </p:val>
                                        </p:tav>
                                        <p:tav tm="100000">
                                          <p:val>
                                            <p:strVal val="#ppt_w"/>
                                          </p:val>
                                        </p:tav>
                                      </p:tavLst>
                                    </p:anim>
                                    <p:anim calcmode="lin" valueType="num">
                                      <p:cBhvr>
                                        <p:cTn id="8" dur="500" fill="hold"/>
                                        <p:tgtEl>
                                          <p:spTgt spid="24269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2691"/>
                                        </p:tgtEl>
                                        <p:attrNameLst>
                                          <p:attrName>style.visibility</p:attrName>
                                        </p:attrNameLst>
                                      </p:cBhvr>
                                      <p:to>
                                        <p:strVal val="visible"/>
                                      </p:to>
                                    </p:set>
                                    <p:anim calcmode="lin" valueType="num">
                                      <p:cBhvr additive="base">
                                        <p:cTn id="12" dur="500" fill="hold"/>
                                        <p:tgtEl>
                                          <p:spTgt spid="242691"/>
                                        </p:tgtEl>
                                        <p:attrNameLst>
                                          <p:attrName>ppt_x</p:attrName>
                                        </p:attrNameLst>
                                      </p:cBhvr>
                                      <p:tavLst>
                                        <p:tav tm="0">
                                          <p:val>
                                            <p:strVal val="0-#ppt_w/2"/>
                                          </p:val>
                                        </p:tav>
                                        <p:tav tm="100000">
                                          <p:val>
                                            <p:strVal val="#ppt_x"/>
                                          </p:val>
                                        </p:tav>
                                      </p:tavLst>
                                    </p:anim>
                                    <p:anim calcmode="lin" valueType="num">
                                      <p:cBhvr additive="base">
                                        <p:cTn id="13" dur="500" fill="hold"/>
                                        <p:tgtEl>
                                          <p:spTgt spid="242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P spid="24269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18F96168-354C-4D52-AB38-3C3943A23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5650576" cy="4550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08ED1F2-0E95-421B-9A08-7203DF43FF51}"/>
              </a:ext>
            </a:extLst>
          </p:cNvPr>
          <p:cNvSpPr/>
          <p:nvPr/>
        </p:nvSpPr>
        <p:spPr>
          <a:xfrm>
            <a:off x="1600200" y="5334000"/>
            <a:ext cx="6400799" cy="400110"/>
          </a:xfrm>
          <a:prstGeom prst="rect">
            <a:avLst/>
          </a:prstGeom>
        </p:spPr>
        <p:txBody>
          <a:bodyPr wrap="square">
            <a:spAutoFit/>
          </a:bodyPr>
          <a:lstStyle/>
          <a:p>
            <a:pPr algn="ctr"/>
            <a:r>
              <a:rPr lang="en-US" i="0" dirty="0">
                <a:solidFill>
                  <a:srgbClr val="000000"/>
                </a:solidFill>
                <a:latin typeface="Calibri" panose="020F0502020204030204" pitchFamily="34" charset="0"/>
              </a:rPr>
              <a:t>Source:  Federal Reserve.  </a:t>
            </a:r>
            <a:r>
              <a:rPr lang="en-US" dirty="0">
                <a:solidFill>
                  <a:srgbClr val="000000"/>
                </a:solidFill>
                <a:latin typeface="Calibri" panose="020F0502020204030204" pitchFamily="34" charset="0"/>
              </a:rPr>
              <a:t>Changes in U.S. Family Finances from 2007 to 2010 (2012) (latest data available); Financial Accounts of the United States (2014) (latest data available).</a:t>
            </a:r>
            <a:endParaRPr lang="en-US" dirty="0"/>
          </a:p>
        </p:txBody>
      </p:sp>
      <p:sp>
        <p:nvSpPr>
          <p:cNvPr id="3" name="Rectangle 2">
            <a:extLst>
              <a:ext uri="{FF2B5EF4-FFF2-40B4-BE49-F238E27FC236}">
                <a16:creationId xmlns:a16="http://schemas.microsoft.com/office/drawing/2014/main" id="{C54270DF-D53A-4BFA-9EA1-6C571837ED0F}"/>
              </a:ext>
            </a:extLst>
          </p:cNvPr>
          <p:cNvSpPr/>
          <p:nvPr/>
        </p:nvSpPr>
        <p:spPr>
          <a:xfrm>
            <a:off x="5334000" y="990600"/>
            <a:ext cx="3810000" cy="2359557"/>
          </a:xfrm>
          <a:prstGeom prst="rect">
            <a:avLst/>
          </a:prstGeom>
        </p:spPr>
        <p:txBody>
          <a:bodyPr wrap="square">
            <a:spAutoFit/>
          </a:bodyPr>
          <a:lstStyle/>
          <a:p>
            <a:pPr marL="285750" indent="-285750">
              <a:lnSpc>
                <a:spcPts val="3000"/>
              </a:lnSpc>
              <a:buFont typeface="Arial" panose="020B0604020202020204" pitchFamily="34" charset="0"/>
              <a:buChar char="•"/>
            </a:pPr>
            <a:r>
              <a:rPr lang="en-US" dirty="0">
                <a:solidFill>
                  <a:schemeClr val="bg2">
                    <a:lumMod val="25000"/>
                  </a:schemeClr>
                </a:solidFill>
                <a:latin typeface="Gill Sans MT" pitchFamily="34" charset="0"/>
              </a:rPr>
              <a:t> 1/3 of assets in retirement accounts </a:t>
            </a:r>
            <a:r>
              <a:rPr lang="en-US" b="1" dirty="0">
                <a:solidFill>
                  <a:schemeClr val="bg2">
                    <a:lumMod val="25000"/>
                  </a:schemeClr>
                </a:solidFill>
                <a:latin typeface="Gill Sans MT" pitchFamily="34" charset="0"/>
              </a:rPr>
              <a:t>($29.1 trillion)</a:t>
            </a:r>
          </a:p>
          <a:p>
            <a:pPr marL="285750" indent="-285750">
              <a:lnSpc>
                <a:spcPts val="3000"/>
              </a:lnSpc>
              <a:buFont typeface="Arial" panose="020B0604020202020204" pitchFamily="34" charset="0"/>
              <a:buChar char="•"/>
            </a:pPr>
            <a:r>
              <a:rPr lang="en-US" dirty="0">
                <a:solidFill>
                  <a:schemeClr val="bg2">
                    <a:lumMod val="25000"/>
                  </a:schemeClr>
                </a:solidFill>
                <a:latin typeface="Gill Sans MT" pitchFamily="34" charset="0"/>
              </a:rPr>
              <a:t> 25% of retirement assets is in IRAs</a:t>
            </a:r>
          </a:p>
          <a:p>
            <a:pPr marL="285750" indent="-285750">
              <a:lnSpc>
                <a:spcPts val="3000"/>
              </a:lnSpc>
              <a:buFont typeface="Arial" panose="020B0604020202020204" pitchFamily="34" charset="0"/>
              <a:buChar char="•"/>
            </a:pPr>
            <a:r>
              <a:rPr lang="en-US" dirty="0">
                <a:solidFill>
                  <a:schemeClr val="bg2">
                    <a:lumMod val="25000"/>
                  </a:schemeClr>
                </a:solidFill>
                <a:latin typeface="Gill Sans MT" pitchFamily="34" charset="0"/>
              </a:rPr>
              <a:t> Baby Boomers</a:t>
            </a:r>
          </a:p>
          <a:p>
            <a:pPr marL="285750" indent="-285750">
              <a:lnSpc>
                <a:spcPts val="3000"/>
              </a:lnSpc>
              <a:buFont typeface="Arial" panose="020B0604020202020204" pitchFamily="34" charset="0"/>
              <a:buChar char="•"/>
            </a:pPr>
            <a:endParaRPr lang="en-US" dirty="0">
              <a:solidFill>
                <a:srgbClr val="000066"/>
              </a:solidFill>
              <a:latin typeface="Gill Sans MT" pitchFamily="34" charset="0"/>
            </a:endParaRPr>
          </a:p>
          <a:p>
            <a:pPr marL="285750" indent="-285750">
              <a:lnSpc>
                <a:spcPts val="3000"/>
              </a:lnSpc>
              <a:buFont typeface="Arial" panose="020B0604020202020204" pitchFamily="34" charset="0"/>
              <a:buChar char="•"/>
            </a:pPr>
            <a:endParaRPr lang="en-US" dirty="0">
              <a:solidFill>
                <a:srgbClr val="000066"/>
              </a:solidFill>
              <a:latin typeface="Gill Sans MT" pitchFamily="34" charset="0"/>
            </a:endParaRPr>
          </a:p>
        </p:txBody>
      </p:sp>
      <p:sp>
        <p:nvSpPr>
          <p:cNvPr id="16" name="Rectangle 15">
            <a:extLst>
              <a:ext uri="{FF2B5EF4-FFF2-40B4-BE49-F238E27FC236}">
                <a16:creationId xmlns:a16="http://schemas.microsoft.com/office/drawing/2014/main" id="{B3056AA2-2557-4671-BCAB-9FFD5372C3CE}"/>
              </a:ext>
            </a:extLst>
          </p:cNvPr>
          <p:cNvSpPr/>
          <p:nvPr/>
        </p:nvSpPr>
        <p:spPr>
          <a:xfrm>
            <a:off x="6324600" y="3028890"/>
            <a:ext cx="2286000" cy="507831"/>
          </a:xfrm>
          <a:prstGeom prst="rect">
            <a:avLst/>
          </a:prstGeom>
        </p:spPr>
        <p:txBody>
          <a:bodyPr wrap="square">
            <a:spAutoFit/>
          </a:bodyPr>
          <a:lstStyle/>
          <a:p>
            <a:r>
              <a:rPr lang="en-US" sz="900" dirty="0">
                <a:solidFill>
                  <a:schemeClr val="bg2">
                    <a:lumMod val="25000"/>
                  </a:schemeClr>
                </a:solidFill>
                <a:hlinkClick r:id="rId4">
                  <a:extLst>
                    <a:ext uri="{A12FA001-AC4F-418D-AE19-62706E023703}">
                      <ahyp:hlinkClr xmlns:ahyp="http://schemas.microsoft.com/office/drawing/2018/hyperlinkcolor" val="tx"/>
                    </a:ext>
                  </a:extLst>
                </a:hlinkClick>
              </a:rPr>
              <a:t>https://www.napa-net.org/news-info/daily-news/retirement-assets-top-29-trillion-while-plan-fees-continue-downward-trend</a:t>
            </a:r>
            <a:endParaRPr lang="en-US" sz="900" dirty="0">
              <a:solidFill>
                <a:schemeClr val="bg2">
                  <a:lumMod val="25000"/>
                </a:schemeClr>
              </a:solidFill>
            </a:endParaRPr>
          </a:p>
        </p:txBody>
      </p:sp>
      <p:sp>
        <p:nvSpPr>
          <p:cNvPr id="4" name="Footer Placeholder 3">
            <a:extLst>
              <a:ext uri="{FF2B5EF4-FFF2-40B4-BE49-F238E27FC236}">
                <a16:creationId xmlns:a16="http://schemas.microsoft.com/office/drawing/2014/main" id="{47B95D75-F014-490D-80B5-B829CD3625E5}"/>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72053163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B3BF1-AB6C-48DD-A33E-3AB590F79679}"/>
              </a:ext>
            </a:extLst>
          </p:cNvPr>
          <p:cNvSpPr>
            <a:spLocks noGrp="1"/>
          </p:cNvSpPr>
          <p:nvPr>
            <p:ph type="title"/>
          </p:nvPr>
        </p:nvSpPr>
        <p:spPr/>
        <p:txBody>
          <a:bodyPr>
            <a:normAutofit/>
          </a:bodyPr>
          <a:lstStyle/>
          <a:p>
            <a:r>
              <a:rPr lang="en-US" sz="4000" dirty="0">
                <a:solidFill>
                  <a:schemeClr val="accent3"/>
                </a:solidFill>
              </a:rPr>
              <a:t>Why Planned Giving?</a:t>
            </a:r>
          </a:p>
        </p:txBody>
      </p:sp>
      <p:sp>
        <p:nvSpPr>
          <p:cNvPr id="2" name="Content Placeholder 1">
            <a:extLst>
              <a:ext uri="{FF2B5EF4-FFF2-40B4-BE49-F238E27FC236}">
                <a16:creationId xmlns:a16="http://schemas.microsoft.com/office/drawing/2014/main" id="{085AB512-5644-42D1-B360-A524903647FB}"/>
              </a:ext>
            </a:extLst>
          </p:cNvPr>
          <p:cNvSpPr>
            <a:spLocks noGrp="1"/>
          </p:cNvSpPr>
          <p:nvPr>
            <p:ph idx="4294967295"/>
          </p:nvPr>
        </p:nvSpPr>
        <p:spPr>
          <a:xfrm>
            <a:off x="762000" y="1524000"/>
            <a:ext cx="8382000" cy="4918075"/>
          </a:xfrm>
        </p:spPr>
        <p:txBody>
          <a:bodyPr>
            <a:normAutofit lnSpcReduction="10000"/>
          </a:bodyPr>
          <a:lstStyle/>
          <a:p>
            <a:pPr marL="0" lvl="0" indent="0">
              <a:buNone/>
            </a:pPr>
            <a:r>
              <a:rPr lang="en-US" sz="2200" b="1" dirty="0"/>
              <a:t>$30 trillion</a:t>
            </a:r>
            <a:r>
              <a:rPr lang="en-US" sz="2200" dirty="0"/>
              <a:t>:  In the next 20 years, there will be more than </a:t>
            </a:r>
            <a:r>
              <a:rPr lang="en-US" sz="2200" b="1" dirty="0"/>
              <a:t>$30 trillion</a:t>
            </a:r>
            <a:r>
              <a:rPr lang="en-US" sz="2200" dirty="0"/>
              <a:t> inherited as the large and wealthy Baby Boomer population ages. </a:t>
            </a:r>
          </a:p>
          <a:p>
            <a:pPr marL="0" lvl="0" indent="0">
              <a:buNone/>
            </a:pPr>
            <a:r>
              <a:rPr lang="en-US" sz="2200" dirty="0"/>
              <a:t>	</a:t>
            </a:r>
          </a:p>
          <a:p>
            <a:pPr marL="0" lvl="0" indent="0">
              <a:buNone/>
            </a:pPr>
            <a:r>
              <a:rPr lang="en-US" sz="2200" b="1" dirty="0"/>
              <a:t>75%</a:t>
            </a:r>
            <a:r>
              <a:rPr lang="en-US" sz="2200" dirty="0"/>
              <a:t>:  Planned giving helps the entire development team hit their goals. According to research by Dr. Russell James, donors who make bequests increase their giving in the subsequent 5 years goes by </a:t>
            </a:r>
            <a:r>
              <a:rPr lang="en-US" sz="2200" b="1" dirty="0"/>
              <a:t>75%</a:t>
            </a:r>
            <a:r>
              <a:rPr lang="en-US" sz="2200" dirty="0"/>
              <a:t>.</a:t>
            </a:r>
          </a:p>
          <a:p>
            <a:pPr marL="0" lvl="0" indent="0">
              <a:buNone/>
            </a:pPr>
            <a:endParaRPr lang="en-US" sz="2200" dirty="0"/>
          </a:p>
          <a:p>
            <a:pPr marL="0" lvl="0" indent="0">
              <a:buNone/>
            </a:pPr>
            <a:r>
              <a:rPr lang="en-US" sz="2200" b="1" dirty="0"/>
              <a:t>2.74</a:t>
            </a:r>
            <a:r>
              <a:rPr lang="en-US" sz="2200" dirty="0"/>
              <a:t>:  </a:t>
            </a:r>
            <a:r>
              <a:rPr lang="en-US" sz="2200" u="sng" dirty="0">
                <a:hlinkClick r:id="rId2"/>
              </a:rPr>
              <a:t>A study on IRS data</a:t>
            </a:r>
            <a:r>
              <a:rPr lang="en-US" sz="2200" dirty="0"/>
              <a:t> found that bequests are by far the largest type of gifts, averaging </a:t>
            </a:r>
            <a:r>
              <a:rPr lang="en-US" sz="2200" b="1" dirty="0"/>
              <a:t>2.74</a:t>
            </a:r>
            <a:r>
              <a:rPr lang="en-US" sz="2200" dirty="0"/>
              <a:t> times the </a:t>
            </a:r>
            <a:r>
              <a:rPr lang="en-US" sz="2200" i="1" dirty="0"/>
              <a:t>total lifetime giving of a donor</a:t>
            </a:r>
            <a:r>
              <a:rPr lang="en-US" sz="2200" dirty="0"/>
              <a:t>.  </a:t>
            </a:r>
          </a:p>
          <a:p>
            <a:pPr marL="0" lvl="0" indent="0">
              <a:buNone/>
            </a:pPr>
            <a:endParaRPr lang="en-US" sz="2200" dirty="0"/>
          </a:p>
          <a:p>
            <a:pPr marL="0" lvl="0" indent="0">
              <a:buNone/>
            </a:pPr>
            <a:r>
              <a:rPr lang="en-US" sz="2200" b="1" dirty="0"/>
              <a:t>15x</a:t>
            </a:r>
            <a:r>
              <a:rPr lang="en-US" sz="2200" dirty="0"/>
              <a:t>:  Planned Giving is widely considered to have the highest ROI of any type of fundraising</a:t>
            </a:r>
            <a:r>
              <a:rPr lang="en-US" sz="2200" b="1" dirty="0"/>
              <a:t>.</a:t>
            </a:r>
            <a:r>
              <a:rPr lang="en-US" sz="2200" dirty="0"/>
              <a:t> </a:t>
            </a:r>
            <a:r>
              <a:rPr lang="en-US" sz="2200" u="sng" dirty="0">
                <a:hlinkClick r:id="rId3"/>
              </a:rPr>
              <a:t>A study by </a:t>
            </a:r>
            <a:r>
              <a:rPr lang="en-US" sz="2200" u="sng" dirty="0" err="1">
                <a:hlinkClick r:id="rId3"/>
              </a:rPr>
              <a:t>AskRight</a:t>
            </a:r>
            <a:r>
              <a:rPr lang="en-US" sz="2200" dirty="0"/>
              <a:t> found the average ROI on bequests to be 57:1, more than </a:t>
            </a:r>
            <a:r>
              <a:rPr lang="en-US" sz="2200" b="1" i="1" dirty="0"/>
              <a:t>15 times higher</a:t>
            </a:r>
            <a:r>
              <a:rPr lang="en-US" sz="2200" dirty="0"/>
              <a:t> than the ROI on direct mail.</a:t>
            </a:r>
          </a:p>
          <a:p>
            <a:pPr marL="0" indent="0">
              <a:buNone/>
            </a:pPr>
            <a:r>
              <a:rPr lang="en-US" sz="2200" dirty="0"/>
              <a:t> </a:t>
            </a:r>
          </a:p>
          <a:p>
            <a:pPr marL="0" indent="0">
              <a:buNone/>
            </a:pPr>
            <a:endParaRPr lang="en-US" dirty="0"/>
          </a:p>
        </p:txBody>
      </p:sp>
      <p:sp>
        <p:nvSpPr>
          <p:cNvPr id="4" name="Footer Placeholder 3">
            <a:extLst>
              <a:ext uri="{FF2B5EF4-FFF2-40B4-BE49-F238E27FC236}">
                <a16:creationId xmlns:a16="http://schemas.microsoft.com/office/drawing/2014/main" id="{5FC618D9-203B-41DD-8285-4393A96B8A03}"/>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596291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DE153207-0B37-47ED-8BE1-2F59CB048015}"/>
              </a:ext>
            </a:extLst>
          </p:cNvPr>
          <p:cNvSpPr>
            <a:spLocks noGrp="1" noChangeArrowheads="1"/>
          </p:cNvSpPr>
          <p:nvPr>
            <p:ph idx="1"/>
          </p:nvPr>
        </p:nvSpPr>
        <p:spPr>
          <a:xfrm>
            <a:off x="838200" y="1905000"/>
            <a:ext cx="7886700" cy="4021138"/>
          </a:xfrm>
        </p:spPr>
        <p:txBody>
          <a:bodyPr>
            <a:normAutofit/>
          </a:bodyPr>
          <a:lstStyle/>
          <a:p>
            <a:pPr eaLnBrk="1" hangingPunct="1">
              <a:lnSpc>
                <a:spcPct val="90000"/>
              </a:lnSpc>
            </a:pPr>
            <a:r>
              <a:rPr lang="en-US" altLang="en-US" sz="2000" dirty="0"/>
              <a:t>Record number of Americans covered under such plans</a:t>
            </a:r>
          </a:p>
          <a:p>
            <a:pPr eaLnBrk="1" hangingPunct="1">
              <a:lnSpc>
                <a:spcPct val="90000"/>
              </a:lnSpc>
            </a:pPr>
            <a:r>
              <a:rPr lang="en-US" altLang="en-US" sz="2000" dirty="0"/>
              <a:t>A principal method of wealth creation for professionals </a:t>
            </a:r>
          </a:p>
          <a:p>
            <a:pPr lvl="1" eaLnBrk="1" hangingPunct="1">
              <a:lnSpc>
                <a:spcPct val="90000"/>
              </a:lnSpc>
            </a:pPr>
            <a:r>
              <a:rPr lang="en-US" altLang="en-US" sz="2000" dirty="0"/>
              <a:t>Not unusual for balances to be 10 – 20 times annual salary at time of retirement</a:t>
            </a:r>
          </a:p>
          <a:p>
            <a:pPr eaLnBrk="1" hangingPunct="1">
              <a:lnSpc>
                <a:spcPct val="90000"/>
              </a:lnSpc>
            </a:pPr>
            <a:r>
              <a:rPr lang="en-US" altLang="en-US" sz="2000" dirty="0"/>
              <a:t>Changes in social structure lead to increased importance of these plans</a:t>
            </a:r>
          </a:p>
          <a:p>
            <a:pPr lvl="1" eaLnBrk="1" hangingPunct="1">
              <a:lnSpc>
                <a:spcPct val="90000"/>
              </a:lnSpc>
            </a:pPr>
            <a:r>
              <a:rPr lang="en-US" altLang="en-US" sz="2000" dirty="0"/>
              <a:t>Two earner families</a:t>
            </a:r>
          </a:p>
          <a:p>
            <a:pPr lvl="1" eaLnBrk="1" hangingPunct="1">
              <a:lnSpc>
                <a:spcPct val="90000"/>
              </a:lnSpc>
            </a:pPr>
            <a:r>
              <a:rPr lang="en-US" altLang="en-US" sz="2000" dirty="0"/>
              <a:t>Childless couples</a:t>
            </a:r>
          </a:p>
          <a:p>
            <a:pPr lvl="1" eaLnBrk="1" hangingPunct="1">
              <a:lnSpc>
                <a:spcPct val="90000"/>
              </a:lnSpc>
            </a:pPr>
            <a:r>
              <a:rPr lang="en-US" altLang="en-US" sz="2000" dirty="0"/>
              <a:t>Singles</a:t>
            </a:r>
          </a:p>
          <a:p>
            <a:pPr marL="342900" lvl="1" indent="0" eaLnBrk="1" hangingPunct="1">
              <a:lnSpc>
                <a:spcPct val="90000"/>
              </a:lnSpc>
              <a:buNone/>
            </a:pPr>
            <a:endParaRPr lang="en-US" altLang="en-US" sz="2000" dirty="0"/>
          </a:p>
        </p:txBody>
      </p:sp>
      <p:sp>
        <p:nvSpPr>
          <p:cNvPr id="46082" name="Rectangle 2">
            <a:extLst>
              <a:ext uri="{FF2B5EF4-FFF2-40B4-BE49-F238E27FC236}">
                <a16:creationId xmlns:a16="http://schemas.microsoft.com/office/drawing/2014/main" id="{E3372C05-8819-49E2-8BF4-E91710D7D3A1}"/>
              </a:ext>
            </a:extLst>
          </p:cNvPr>
          <p:cNvSpPr>
            <a:spLocks noGrp="1" noChangeArrowheads="1"/>
          </p:cNvSpPr>
          <p:nvPr>
            <p:ph type="title" idx="4294967295"/>
          </p:nvPr>
        </p:nvSpPr>
        <p:spPr>
          <a:xfrm>
            <a:off x="838200" y="365125"/>
            <a:ext cx="8305800" cy="1235075"/>
          </a:xfrm>
        </p:spPr>
        <p:txBody>
          <a:bodyPr>
            <a:normAutofit/>
          </a:bodyPr>
          <a:lstStyle/>
          <a:p>
            <a:pPr eaLnBrk="1" hangingPunct="1"/>
            <a:r>
              <a:rPr lang="en-US" altLang="en-US" sz="4400" dirty="0">
                <a:solidFill>
                  <a:schemeClr val="bg2">
                    <a:lumMod val="50000"/>
                  </a:schemeClr>
                </a:solidFill>
              </a:rPr>
              <a:t>Retirement assets</a:t>
            </a:r>
          </a:p>
        </p:txBody>
      </p:sp>
      <p:sp>
        <p:nvSpPr>
          <p:cNvPr id="2" name="Footer Placeholder 1">
            <a:extLst>
              <a:ext uri="{FF2B5EF4-FFF2-40B4-BE49-F238E27FC236}">
                <a16:creationId xmlns:a16="http://schemas.microsoft.com/office/drawing/2014/main" id="{3A20FA49-4544-462D-ACB7-C967F9E132F9}"/>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67F313C1-1EFD-40E2-9741-BF3148ACC1AB}"/>
              </a:ext>
            </a:extLst>
          </p:cNvPr>
          <p:cNvSpPr>
            <a:spLocks noGrp="1" noChangeArrowheads="1"/>
          </p:cNvSpPr>
          <p:nvPr>
            <p:ph idx="1"/>
          </p:nvPr>
        </p:nvSpPr>
        <p:spPr>
          <a:xfrm>
            <a:off x="809625" y="2057400"/>
            <a:ext cx="7958138" cy="4419600"/>
          </a:xfrm>
        </p:spPr>
        <p:txBody>
          <a:bodyPr>
            <a:normAutofit/>
          </a:bodyPr>
          <a:lstStyle/>
          <a:p>
            <a:pPr eaLnBrk="1" hangingPunct="1">
              <a:lnSpc>
                <a:spcPct val="90000"/>
              </a:lnSpc>
            </a:pPr>
            <a:r>
              <a:rPr lang="en-US" altLang="en-US" sz="2000" dirty="0"/>
              <a:t>Distributions from retirement plans and IRAs are subject to income tax.  In addition, special federal rules govern with withdrawal and taxation of distributions.  </a:t>
            </a:r>
          </a:p>
          <a:p>
            <a:pPr eaLnBrk="1" hangingPunct="1">
              <a:lnSpc>
                <a:spcPct val="90000"/>
              </a:lnSpc>
            </a:pPr>
            <a:r>
              <a:rPr lang="en-US" altLang="en-US" sz="2000" dirty="0"/>
              <a:t>Currently you can:</a:t>
            </a:r>
          </a:p>
          <a:p>
            <a:pPr lvl="1" eaLnBrk="1" hangingPunct="1">
              <a:lnSpc>
                <a:spcPct val="90000"/>
              </a:lnSpc>
            </a:pPr>
            <a:r>
              <a:rPr lang="en-US" altLang="en-US" sz="2000" dirty="0"/>
              <a:t>Withdraw your retirement assets, pay related income tax and give the remaining cash to charity</a:t>
            </a:r>
          </a:p>
          <a:p>
            <a:pPr lvl="1" eaLnBrk="1" hangingPunct="1">
              <a:lnSpc>
                <a:spcPct val="90000"/>
              </a:lnSpc>
            </a:pPr>
            <a:r>
              <a:rPr lang="en-US" altLang="en-US" sz="2000" dirty="0"/>
              <a:t>Name a charity as a beneficiary of your retirement assets</a:t>
            </a:r>
          </a:p>
          <a:p>
            <a:pPr lvl="1" eaLnBrk="1" hangingPunct="1">
              <a:lnSpc>
                <a:spcPct val="90000"/>
              </a:lnSpc>
            </a:pPr>
            <a:r>
              <a:rPr lang="en-US" altLang="en-US" sz="2000" dirty="0"/>
              <a:t>Use your retirement assets to posthumously fund a charitable trust</a:t>
            </a:r>
          </a:p>
        </p:txBody>
      </p:sp>
      <p:sp>
        <p:nvSpPr>
          <p:cNvPr id="47106" name="Rectangle 2">
            <a:extLst>
              <a:ext uri="{FF2B5EF4-FFF2-40B4-BE49-F238E27FC236}">
                <a16:creationId xmlns:a16="http://schemas.microsoft.com/office/drawing/2014/main" id="{BE61F934-548D-45C9-BE0E-03279CDECCF7}"/>
              </a:ext>
            </a:extLst>
          </p:cNvPr>
          <p:cNvSpPr>
            <a:spLocks noGrp="1" noChangeArrowheads="1"/>
          </p:cNvSpPr>
          <p:nvPr>
            <p:ph type="title" idx="4294967295"/>
          </p:nvPr>
        </p:nvSpPr>
        <p:spPr>
          <a:xfrm>
            <a:off x="809625" y="365125"/>
            <a:ext cx="8334375" cy="1387475"/>
          </a:xfrm>
        </p:spPr>
        <p:txBody>
          <a:bodyPr>
            <a:normAutofit/>
          </a:bodyPr>
          <a:lstStyle/>
          <a:p>
            <a:pPr eaLnBrk="1" hangingPunct="1"/>
            <a:r>
              <a:rPr lang="en-US" altLang="en-US" sz="4400" dirty="0">
                <a:solidFill>
                  <a:schemeClr val="bg2">
                    <a:lumMod val="50000"/>
                  </a:schemeClr>
                </a:solidFill>
              </a:rPr>
              <a:t>Retirement Assets</a:t>
            </a:r>
          </a:p>
        </p:txBody>
      </p:sp>
      <p:sp>
        <p:nvSpPr>
          <p:cNvPr id="2" name="Footer Placeholder 1">
            <a:extLst>
              <a:ext uri="{FF2B5EF4-FFF2-40B4-BE49-F238E27FC236}">
                <a16:creationId xmlns:a16="http://schemas.microsoft.com/office/drawing/2014/main" id="{0D119368-27D4-497F-B8FE-78B3FAFFBD8E}"/>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1027">
            <a:extLst>
              <a:ext uri="{FF2B5EF4-FFF2-40B4-BE49-F238E27FC236}">
                <a16:creationId xmlns:a16="http://schemas.microsoft.com/office/drawing/2014/main" id="{15458058-EECD-40CC-9075-02EAC4498C34}"/>
              </a:ext>
            </a:extLst>
          </p:cNvPr>
          <p:cNvSpPr>
            <a:spLocks noGrp="1" noChangeArrowheads="1"/>
          </p:cNvSpPr>
          <p:nvPr>
            <p:ph idx="1"/>
          </p:nvPr>
        </p:nvSpPr>
        <p:spPr>
          <a:xfrm>
            <a:off x="825500" y="2057400"/>
            <a:ext cx="7677150" cy="2692400"/>
          </a:xfrm>
        </p:spPr>
        <p:txBody>
          <a:bodyPr>
            <a:normAutofit/>
          </a:bodyPr>
          <a:lstStyle/>
          <a:p>
            <a:pPr eaLnBrk="1" hangingPunct="1">
              <a:buFont typeface="Wingdings" panose="05000000000000000000" pitchFamily="2" charset="2"/>
              <a:buNone/>
            </a:pPr>
            <a:r>
              <a:rPr lang="en-US" altLang="en-US" sz="2000" dirty="0"/>
              <a:t>When to consider?</a:t>
            </a:r>
          </a:p>
          <a:p>
            <a:pPr marL="350838" lvl="1" indent="-7938" eaLnBrk="1" hangingPunct="1">
              <a:buFont typeface="Wingdings" panose="05000000000000000000" pitchFamily="2" charset="2"/>
              <a:buNone/>
            </a:pPr>
            <a:r>
              <a:rPr lang="en-US" altLang="en-US" sz="2000" dirty="0"/>
              <a:t>If your estate has grown so it will provide sufficient retirement income through other investments, retirement funds may become a tax liability whether you draw on them for yourself or leave them to your heirs</a:t>
            </a:r>
          </a:p>
        </p:txBody>
      </p:sp>
      <p:sp>
        <p:nvSpPr>
          <p:cNvPr id="243714" name="Rectangle 1026">
            <a:extLst>
              <a:ext uri="{FF2B5EF4-FFF2-40B4-BE49-F238E27FC236}">
                <a16:creationId xmlns:a16="http://schemas.microsoft.com/office/drawing/2014/main" id="{F0354E38-6EDD-4A4A-B322-DBA0D1C4F3BB}"/>
              </a:ext>
            </a:extLst>
          </p:cNvPr>
          <p:cNvSpPr>
            <a:spLocks noGrp="1" noChangeArrowheads="1"/>
          </p:cNvSpPr>
          <p:nvPr>
            <p:ph type="title" idx="4294967295"/>
          </p:nvPr>
        </p:nvSpPr>
        <p:spPr>
          <a:xfrm>
            <a:off x="825500" y="365125"/>
            <a:ext cx="8318500" cy="1320800"/>
          </a:xfrm>
        </p:spPr>
        <p:txBody>
          <a:bodyPr>
            <a:normAutofit/>
          </a:bodyPr>
          <a:lstStyle/>
          <a:p>
            <a:pPr eaLnBrk="1" hangingPunct="1"/>
            <a:r>
              <a:rPr lang="en-US" altLang="en-US" sz="3600" dirty="0">
                <a:solidFill>
                  <a:schemeClr val="bg2">
                    <a:lumMod val="50000"/>
                  </a:schemeClr>
                </a:solidFill>
              </a:rPr>
              <a:t>Qualified plans are often overlooked as a charitable gift resource</a:t>
            </a:r>
          </a:p>
        </p:txBody>
      </p:sp>
      <p:sp>
        <p:nvSpPr>
          <p:cNvPr id="2" name="Footer Placeholder 1">
            <a:extLst>
              <a:ext uri="{FF2B5EF4-FFF2-40B4-BE49-F238E27FC236}">
                <a16:creationId xmlns:a16="http://schemas.microsoft.com/office/drawing/2014/main" id="{EBC46E47-984F-4A0C-A848-76349E00235A}"/>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500" fill="hold"/>
                                        <p:tgtEl>
                                          <p:spTgt spid="243714"/>
                                        </p:tgtEl>
                                        <p:attrNameLst>
                                          <p:attrName>ppt_w</p:attrName>
                                        </p:attrNameLst>
                                      </p:cBhvr>
                                      <p:tavLst>
                                        <p:tav tm="0">
                                          <p:val>
                                            <p:fltVal val="0"/>
                                          </p:val>
                                        </p:tav>
                                        <p:tav tm="100000">
                                          <p:val>
                                            <p:strVal val="#ppt_w"/>
                                          </p:val>
                                        </p:tav>
                                      </p:tavLst>
                                    </p:anim>
                                    <p:anim calcmode="lin" valueType="num">
                                      <p:cBhvr>
                                        <p:cTn id="8" dur="500" fill="hold"/>
                                        <p:tgtEl>
                                          <p:spTgt spid="24371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3715"/>
                                        </p:tgtEl>
                                        <p:attrNameLst>
                                          <p:attrName>style.visibility</p:attrName>
                                        </p:attrNameLst>
                                      </p:cBhvr>
                                      <p:to>
                                        <p:strVal val="visible"/>
                                      </p:to>
                                    </p:set>
                                    <p:anim calcmode="lin" valueType="num">
                                      <p:cBhvr additive="base">
                                        <p:cTn id="12" dur="500" fill="hold"/>
                                        <p:tgtEl>
                                          <p:spTgt spid="243715"/>
                                        </p:tgtEl>
                                        <p:attrNameLst>
                                          <p:attrName>ppt_x</p:attrName>
                                        </p:attrNameLst>
                                      </p:cBhvr>
                                      <p:tavLst>
                                        <p:tav tm="0">
                                          <p:val>
                                            <p:strVal val="0-#ppt_w/2"/>
                                          </p:val>
                                        </p:tav>
                                        <p:tav tm="100000">
                                          <p:val>
                                            <p:strVal val="#ppt_x"/>
                                          </p:val>
                                        </p:tav>
                                      </p:tavLst>
                                    </p:anim>
                                    <p:anim calcmode="lin" valueType="num">
                                      <p:cBhvr additive="base">
                                        <p:cTn id="13" dur="500" fill="hold"/>
                                        <p:tgtEl>
                                          <p:spTgt spid="2437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1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16E2EE3C-0DBA-4185-989B-2A792DB4A35E}"/>
              </a:ext>
            </a:extLst>
          </p:cNvPr>
          <p:cNvSpPr>
            <a:spLocks noGrp="1" noChangeArrowheads="1"/>
          </p:cNvSpPr>
          <p:nvPr>
            <p:ph idx="1"/>
          </p:nvPr>
        </p:nvSpPr>
        <p:spPr>
          <a:xfrm>
            <a:off x="838200" y="1981200"/>
            <a:ext cx="7886700" cy="3944938"/>
          </a:xfrm>
        </p:spPr>
        <p:txBody>
          <a:bodyPr>
            <a:normAutofit/>
          </a:bodyPr>
          <a:lstStyle/>
          <a:p>
            <a:pPr marL="0" indent="0" eaLnBrk="1" hangingPunct="1">
              <a:buNone/>
            </a:pPr>
            <a:r>
              <a:rPr lang="en-US" altLang="en-US" sz="2000" dirty="0"/>
              <a:t>Advantages:</a:t>
            </a:r>
          </a:p>
          <a:p>
            <a:pPr lvl="1" eaLnBrk="1" hangingPunct="1"/>
            <a:r>
              <a:rPr lang="en-US" altLang="en-US" sz="2000" dirty="0"/>
              <a:t>You receive an income tax charitable deduction for lifetime gifts</a:t>
            </a:r>
          </a:p>
          <a:p>
            <a:pPr lvl="1" eaLnBrk="1" hangingPunct="1"/>
            <a:r>
              <a:rPr lang="en-US" altLang="en-US" sz="2000" dirty="0"/>
              <a:t>Charity doesn’t pay income tax on retirement assets</a:t>
            </a:r>
          </a:p>
          <a:p>
            <a:pPr lvl="1" eaLnBrk="1" hangingPunct="1"/>
            <a:r>
              <a:rPr lang="en-US" altLang="en-US" sz="2000" dirty="0"/>
              <a:t>Individual beneficiaries benefit from estate tax charitable deduction</a:t>
            </a:r>
          </a:p>
          <a:p>
            <a:pPr lvl="1" eaLnBrk="1" hangingPunct="1"/>
            <a:r>
              <a:rPr lang="en-US" altLang="en-US" sz="2000" dirty="0"/>
              <a:t>Because of the stepped-up basis, individual beneficiaries can receive non retirement assets on which no income tax will be owed.</a:t>
            </a:r>
          </a:p>
          <a:p>
            <a:pPr lvl="1" eaLnBrk="1" hangingPunct="1">
              <a:buFont typeface="Wingdings" panose="05000000000000000000" pitchFamily="2" charset="2"/>
              <a:buNone/>
            </a:pPr>
            <a:endParaRPr lang="en-US" altLang="en-US" sz="2400" dirty="0"/>
          </a:p>
        </p:txBody>
      </p:sp>
      <p:sp>
        <p:nvSpPr>
          <p:cNvPr id="49154" name="Rectangle 2">
            <a:extLst>
              <a:ext uri="{FF2B5EF4-FFF2-40B4-BE49-F238E27FC236}">
                <a16:creationId xmlns:a16="http://schemas.microsoft.com/office/drawing/2014/main" id="{5A72F1D2-BAB5-4CEA-86CB-1F5E8BF5AB0F}"/>
              </a:ext>
            </a:extLst>
          </p:cNvPr>
          <p:cNvSpPr>
            <a:spLocks noGrp="1" noChangeArrowheads="1"/>
          </p:cNvSpPr>
          <p:nvPr>
            <p:ph type="title" idx="4294967295"/>
          </p:nvPr>
        </p:nvSpPr>
        <p:spPr>
          <a:xfrm>
            <a:off x="838200" y="365125"/>
            <a:ext cx="8305800" cy="1539875"/>
          </a:xfrm>
        </p:spPr>
        <p:txBody>
          <a:bodyPr>
            <a:normAutofit/>
          </a:bodyPr>
          <a:lstStyle/>
          <a:p>
            <a:pPr eaLnBrk="1" hangingPunct="1"/>
            <a:r>
              <a:rPr lang="en-US" altLang="en-US" sz="4400" dirty="0">
                <a:solidFill>
                  <a:schemeClr val="bg2">
                    <a:lumMod val="50000"/>
                  </a:schemeClr>
                </a:solidFill>
              </a:rPr>
              <a:t>Gift of Retirement Plans </a:t>
            </a:r>
          </a:p>
        </p:txBody>
      </p:sp>
      <p:sp>
        <p:nvSpPr>
          <p:cNvPr id="2" name="Footer Placeholder 1">
            <a:extLst>
              <a:ext uri="{FF2B5EF4-FFF2-40B4-BE49-F238E27FC236}">
                <a16:creationId xmlns:a16="http://schemas.microsoft.com/office/drawing/2014/main" id="{694FDC44-B6E7-4460-8A7A-932855DCF894}"/>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E0761E44-28BF-41CC-B41C-D95DEB7B8174}"/>
              </a:ext>
            </a:extLst>
          </p:cNvPr>
          <p:cNvSpPr>
            <a:spLocks noGrp="1" noChangeArrowheads="1"/>
          </p:cNvSpPr>
          <p:nvPr>
            <p:ph idx="1"/>
          </p:nvPr>
        </p:nvSpPr>
        <p:spPr>
          <a:xfrm>
            <a:off x="809625" y="1981200"/>
            <a:ext cx="7958138" cy="4114800"/>
          </a:xfrm>
        </p:spPr>
        <p:txBody>
          <a:bodyPr/>
          <a:lstStyle/>
          <a:p>
            <a:pPr marL="0" indent="0" eaLnBrk="1" hangingPunct="1">
              <a:lnSpc>
                <a:spcPct val="90000"/>
              </a:lnSpc>
              <a:buNone/>
            </a:pPr>
            <a:r>
              <a:rPr lang="en-US" altLang="en-US" sz="2000" dirty="0"/>
              <a:t>Disadvantages:</a:t>
            </a:r>
          </a:p>
          <a:p>
            <a:pPr lvl="1" eaLnBrk="1" hangingPunct="1">
              <a:lnSpc>
                <a:spcPct val="90000"/>
              </a:lnSpc>
            </a:pPr>
            <a:r>
              <a:rPr lang="en-US" altLang="en-US" sz="2000" dirty="0"/>
              <a:t>Federal rules regarding withdrawal and taxation of retirement assets restrict timing of distributions</a:t>
            </a:r>
          </a:p>
          <a:p>
            <a:pPr lvl="1" eaLnBrk="1" hangingPunct="1">
              <a:lnSpc>
                <a:spcPct val="90000"/>
              </a:lnSpc>
            </a:pPr>
            <a:r>
              <a:rPr lang="en-US" altLang="en-US" sz="2000" dirty="0"/>
              <a:t>You must ensure that you have sufficient future income before considering a charitable gift of retirement assets</a:t>
            </a:r>
          </a:p>
          <a:p>
            <a:pPr lvl="1" eaLnBrk="1" hangingPunct="1">
              <a:lnSpc>
                <a:spcPct val="90000"/>
              </a:lnSpc>
            </a:pPr>
            <a:r>
              <a:rPr lang="en-US" altLang="en-US" sz="2000" dirty="0"/>
              <a:t>Tax Threats: Federal and state estate taxes and Income tax</a:t>
            </a:r>
          </a:p>
          <a:p>
            <a:pPr eaLnBrk="1" hangingPunct="1">
              <a:lnSpc>
                <a:spcPct val="90000"/>
              </a:lnSpc>
            </a:pPr>
            <a:endParaRPr lang="en-US" altLang="en-US" dirty="0"/>
          </a:p>
        </p:txBody>
      </p:sp>
      <p:sp>
        <p:nvSpPr>
          <p:cNvPr id="50178" name="Rectangle 2">
            <a:extLst>
              <a:ext uri="{FF2B5EF4-FFF2-40B4-BE49-F238E27FC236}">
                <a16:creationId xmlns:a16="http://schemas.microsoft.com/office/drawing/2014/main" id="{2920AB01-C26F-49CF-829A-2F6B83F3E131}"/>
              </a:ext>
            </a:extLst>
          </p:cNvPr>
          <p:cNvSpPr>
            <a:spLocks noGrp="1" noChangeArrowheads="1"/>
          </p:cNvSpPr>
          <p:nvPr>
            <p:ph type="title" idx="4294967295"/>
          </p:nvPr>
        </p:nvSpPr>
        <p:spPr>
          <a:xfrm>
            <a:off x="809625" y="365125"/>
            <a:ext cx="8334375" cy="1463675"/>
          </a:xfrm>
        </p:spPr>
        <p:txBody>
          <a:bodyPr>
            <a:normAutofit/>
          </a:bodyPr>
          <a:lstStyle/>
          <a:p>
            <a:pPr eaLnBrk="1" hangingPunct="1"/>
            <a:r>
              <a:rPr lang="en-US" altLang="en-US" sz="4400" dirty="0">
                <a:solidFill>
                  <a:schemeClr val="bg2">
                    <a:lumMod val="50000"/>
                  </a:schemeClr>
                </a:solidFill>
              </a:rPr>
              <a:t>Gift of Retirement Plans </a:t>
            </a:r>
          </a:p>
        </p:txBody>
      </p:sp>
      <p:sp>
        <p:nvSpPr>
          <p:cNvPr id="2" name="Footer Placeholder 1">
            <a:extLst>
              <a:ext uri="{FF2B5EF4-FFF2-40B4-BE49-F238E27FC236}">
                <a16:creationId xmlns:a16="http://schemas.microsoft.com/office/drawing/2014/main" id="{2BCE1345-3468-4574-89B6-056B44782D3A}"/>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18" name="Group 134">
            <a:extLst>
              <a:ext uri="{FF2B5EF4-FFF2-40B4-BE49-F238E27FC236}">
                <a16:creationId xmlns:a16="http://schemas.microsoft.com/office/drawing/2014/main" id="{391D0A05-AEE0-48EA-8105-FB119C78B449}"/>
              </a:ext>
            </a:extLst>
          </p:cNvPr>
          <p:cNvGraphicFramePr>
            <a:graphicFrameLocks noGrp="1"/>
          </p:cNvGraphicFramePr>
          <p:nvPr>
            <p:extLst>
              <p:ext uri="{D42A27DB-BD31-4B8C-83A1-F6EECF244321}">
                <p14:modId xmlns:p14="http://schemas.microsoft.com/office/powerpoint/2010/main" val="3501133067"/>
              </p:ext>
            </p:extLst>
          </p:nvPr>
        </p:nvGraphicFramePr>
        <p:xfrm>
          <a:off x="952500" y="825536"/>
          <a:ext cx="8191501" cy="6032464"/>
        </p:xfrm>
        <a:graphic>
          <a:graphicData uri="http://schemas.openxmlformats.org/drawingml/2006/table">
            <a:tbl>
              <a:tblPr/>
              <a:tblGrid>
                <a:gridCol w="3565702">
                  <a:extLst>
                    <a:ext uri="{9D8B030D-6E8A-4147-A177-3AD203B41FA5}">
                      <a16:colId xmlns:a16="http://schemas.microsoft.com/office/drawing/2014/main" val="1699101576"/>
                    </a:ext>
                  </a:extLst>
                </a:gridCol>
                <a:gridCol w="4251235">
                  <a:extLst>
                    <a:ext uri="{9D8B030D-6E8A-4147-A177-3AD203B41FA5}">
                      <a16:colId xmlns:a16="http://schemas.microsoft.com/office/drawing/2014/main" val="518710770"/>
                    </a:ext>
                  </a:extLst>
                </a:gridCol>
                <a:gridCol w="134609">
                  <a:extLst>
                    <a:ext uri="{9D8B030D-6E8A-4147-A177-3AD203B41FA5}">
                      <a16:colId xmlns:a16="http://schemas.microsoft.com/office/drawing/2014/main" val="2126277774"/>
                    </a:ext>
                  </a:extLst>
                </a:gridCol>
                <a:gridCol w="239955">
                  <a:extLst>
                    <a:ext uri="{9D8B030D-6E8A-4147-A177-3AD203B41FA5}">
                      <a16:colId xmlns:a16="http://schemas.microsoft.com/office/drawing/2014/main" val="1137464971"/>
                    </a:ext>
                  </a:extLst>
                </a:gridCol>
              </a:tblGrid>
              <a:tr h="734443">
                <a:tc gridSpan="2">
                  <a:txBody>
                    <a:bodyPr/>
                    <a:lstStyle>
                      <a:lvl1pPr>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defRPr>
                      </a:lvl2pPr>
                      <a:lvl3pPr marL="85725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defRPr>
                      </a:lvl3pPr>
                      <a:lvl4pPr marL="1200150">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rgbClr val="003366"/>
                          </a:solidFill>
                          <a:effectLst/>
                          <a:latin typeface="Times New Roman" panose="02020603050405020304" pitchFamily="18" charset="0"/>
                          <a:cs typeface="Times New Roman" panose="02020603050405020304" pitchFamily="18" charset="0"/>
                        </a:rPr>
                        <a:t>You start with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w"/>
                        <a:tabLst/>
                      </a:pPr>
                      <a:r>
                        <a:rPr kumimoji="0" lang="en-US" altLang="en-US" sz="1800" b="0" i="0" u="none" strike="noStrike" cap="none" normalizeH="0" baseline="0" dirty="0">
                          <a:ln>
                            <a:noFill/>
                          </a:ln>
                          <a:solidFill>
                            <a:srgbClr val="003366"/>
                          </a:solidFill>
                          <a:effectLst/>
                          <a:latin typeface="Times New Roman" panose="02020603050405020304" pitchFamily="18" charset="0"/>
                          <a:cs typeface="Times New Roman" panose="02020603050405020304" pitchFamily="18" charset="0"/>
                        </a:rPr>
                        <a:t>$100,000 IRA Assets and $100,000 Individual Securities (appreciated)</a:t>
                      </a:r>
                      <a:endParaRPr kumimoji="0" lang="en-US" altLang="en-US" sz="2800" b="0" i="0" u="none" strike="noStrike" cap="none" normalizeH="0" baseline="0" dirty="0">
                        <a:ln>
                          <a:noFill/>
                        </a:ln>
                        <a:solidFill>
                          <a:srgbClr val="003366"/>
                        </a:solidFill>
                        <a:effectLst/>
                        <a:latin typeface="Times New Roman" panose="02020603050405020304" pitchFamily="18" charset="0"/>
                        <a:cs typeface="Times New Roman" panose="02020603050405020304" pitchFamily="18" charset="0"/>
                      </a:endParaRPr>
                    </a:p>
                  </a:txBody>
                  <a:tcPr marT="45719" marB="45719"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DBE8"/>
                    </a:solidFill>
                  </a:tcPr>
                </a:tc>
                <a:tc hMerge="1">
                  <a:txBody>
                    <a:bodyPr/>
                    <a:lstStyle/>
                    <a:p>
                      <a:endParaRPr lang="en-US"/>
                    </a:p>
                  </a:txBody>
                  <a:tcPr/>
                </a:tc>
                <a:tc gridSpan="2">
                  <a:txBody>
                    <a:bodyPr/>
                    <a:lstStyle>
                      <a:lvl1pPr>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defRPr>
                      </a:lvl2pPr>
                      <a:lvl3pPr marL="85725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defRPr>
                      </a:lvl3pPr>
                      <a:lvl4pPr marL="1200150">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2800" b="0" i="0" u="none" strike="noStrike" cap="none" normalizeH="0" baseline="0" dirty="0">
                        <a:ln>
                          <a:noFill/>
                        </a:ln>
                        <a:solidFill>
                          <a:srgbClr val="003366"/>
                        </a:solidFill>
                        <a:effectLst/>
                        <a:latin typeface="Times New Roman" panose="02020603050405020304" pitchFamily="18" charset="0"/>
                        <a:cs typeface="Times New Roman" panose="02020603050405020304" pitchFamily="18" charset="0"/>
                      </a:endParaRPr>
                    </a:p>
                  </a:txBody>
                  <a:tcPr marT="45719" marB="45719"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DBE8"/>
                    </a:solidFill>
                  </a:tcPr>
                </a:tc>
                <a:tc hMerge="1">
                  <a:txBody>
                    <a:bodyPr/>
                    <a:lstStyle/>
                    <a:p>
                      <a:endParaRPr lang="en-US"/>
                    </a:p>
                  </a:txBody>
                  <a:tcPr/>
                </a:tc>
                <a:extLst>
                  <a:ext uri="{0D108BD9-81ED-4DB2-BD59-A6C34878D82A}">
                    <a16:rowId xmlns:a16="http://schemas.microsoft.com/office/drawing/2014/main" val="139931742"/>
                  </a:ext>
                </a:extLst>
              </a:tr>
              <a:tr h="380164">
                <a:tc gridSpan="3">
                  <a:txBody>
                    <a:bodyPr/>
                    <a:lstStyle>
                      <a:lvl1pPr>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defRPr>
                      </a:lvl2pPr>
                      <a:lvl3pPr marL="85725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defRPr>
                      </a:lvl3pPr>
                      <a:lvl4pPr marL="1200150">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rgbClr val="003366"/>
                          </a:solidFill>
                          <a:effectLst/>
                          <a:latin typeface="Times New Roman" panose="02020603050405020304" pitchFamily="18" charset="0"/>
                          <a:cs typeface="Times New Roman" panose="02020603050405020304" pitchFamily="18" charset="0"/>
                        </a:rPr>
                        <a:t>You Bequeath </a:t>
                      </a:r>
                      <a:r>
                        <a:rPr kumimoji="0" lang="en-US" altLang="en-US" sz="1800" b="0" i="0" u="none" strike="noStrike" cap="none" normalizeH="0" baseline="0" dirty="0">
                          <a:ln>
                            <a:noFill/>
                          </a:ln>
                          <a:solidFill>
                            <a:srgbClr val="003366"/>
                          </a:solidFill>
                          <a:effectLst/>
                          <a:latin typeface="Times New Roman" panose="02020603050405020304" pitchFamily="18" charset="0"/>
                          <a:cs typeface="Times New Roman" panose="02020603050405020304" pitchFamily="18" charset="0"/>
                        </a:rPr>
                        <a:t>½ of your estate to charity and ½ to an individual </a:t>
                      </a:r>
                    </a:p>
                  </a:txBody>
                  <a:tcPr marT="45719" marB="45719"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070"/>
                    </a:solidFill>
                  </a:tcPr>
                </a:tc>
                <a:tc hMerge="1">
                  <a:txBody>
                    <a:bodyPr/>
                    <a:lstStyle/>
                    <a:p>
                      <a:endParaRPr lang="en-US"/>
                    </a:p>
                  </a:txBody>
                  <a:tcPr/>
                </a:tc>
                <a:tc hMerge="1">
                  <a:txBody>
                    <a:bodyPr/>
                    <a:lstStyle/>
                    <a:p>
                      <a:endParaRPr lang="en-US"/>
                    </a:p>
                  </a:txBody>
                  <a:tcPr/>
                </a:tc>
                <a:tc>
                  <a:txBody>
                    <a:bodyPr/>
                    <a:lstStyle>
                      <a:lvl1pPr>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defRPr>
                      </a:lvl2pPr>
                      <a:lvl3pPr marL="85725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defRPr>
                      </a:lvl3pPr>
                      <a:lvl4pPr marL="1200150">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1800" b="0" i="0" u="none" strike="noStrike" cap="none" normalizeH="0" baseline="0">
                        <a:ln>
                          <a:noFill/>
                        </a:ln>
                        <a:solidFill>
                          <a:srgbClr val="003366"/>
                        </a:solidFill>
                        <a:effectLst/>
                        <a:latin typeface="Times New Roman" panose="02020603050405020304" pitchFamily="18" charset="0"/>
                        <a:cs typeface="Times New Roman" panose="02020603050405020304" pitchFamily="18" charset="0"/>
                      </a:endParaRPr>
                    </a:p>
                  </a:txBody>
                  <a:tcPr marT="45719" marB="4571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070"/>
                    </a:solidFill>
                  </a:tcPr>
                </a:tc>
                <a:extLst>
                  <a:ext uri="{0D108BD9-81ED-4DB2-BD59-A6C34878D82A}">
                    <a16:rowId xmlns:a16="http://schemas.microsoft.com/office/drawing/2014/main" val="2169997779"/>
                  </a:ext>
                </a:extLst>
              </a:tr>
              <a:tr h="4917857">
                <a:tc>
                  <a:txBody>
                    <a:bodyPr/>
                    <a:lstStyle>
                      <a:lvl1pPr>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defRPr>
                      </a:lvl1pPr>
                      <a:lvl2pPr marL="971550">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defRPr>
                      </a:lvl2pPr>
                      <a:lvl3pPr marL="108585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defRPr>
                      </a:lvl3pPr>
                      <a:lvl4pPr marL="1200150">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If Charity and Individual Split Retirement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Assets and Securities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9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Charity Receives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  50,000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Appreciated </a:t>
                      </a:r>
                      <a:r>
                        <a:rPr kumimoji="0" lang="en-US" altLang="en-US" sz="1800" b="0" i="0" u="none" strike="noStrike" cap="none" normalizeH="0" baseline="0" dirty="0">
                          <a:ln>
                            <a:noFill/>
                          </a:ln>
                          <a:solidFill>
                            <a:schemeClr val="tx1"/>
                          </a:solidFill>
                          <a:effectLst/>
                          <a:latin typeface="Times New Roman" panose="02020603050405020304" pitchFamily="18" charset="0"/>
                        </a:rPr>
                        <a:t>Securities)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sng" strike="noStrike" cap="none" normalizeH="0" baseline="0" dirty="0">
                          <a:ln>
                            <a:noFill/>
                          </a:ln>
                          <a:solidFill>
                            <a:schemeClr val="tx1"/>
                          </a:solidFill>
                          <a:effectLst/>
                          <a:latin typeface="Times New Roman" panose="02020603050405020304" pitchFamily="18" charset="0"/>
                        </a:rPr>
                        <a:t>+  50,000 (IRA)</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$100,000</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8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Individual Receives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defRPr/>
                      </a:pPr>
                      <a:r>
                        <a:rPr kumimoji="0" lang="en-US" altLang="en-US" sz="1800" b="0" i="0" u="none" strike="noStrike" cap="none" normalizeH="0" baseline="0" dirty="0">
                          <a:ln>
                            <a:noFill/>
                          </a:ln>
                          <a:solidFill>
                            <a:schemeClr val="tx1"/>
                          </a:solidFill>
                          <a:effectLst/>
                          <a:latin typeface="Times New Roman" panose="02020603050405020304" pitchFamily="18" charset="0"/>
                        </a:rPr>
                        <a:t>$  50,000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Appreciated </a:t>
                      </a:r>
                      <a:r>
                        <a:rPr kumimoji="0" lang="en-US" altLang="en-US" sz="1800" b="0" i="0" u="none" strike="noStrike" cap="none" normalizeH="0" baseline="0" dirty="0">
                          <a:ln>
                            <a:noFill/>
                          </a:ln>
                          <a:solidFill>
                            <a:schemeClr val="tx1"/>
                          </a:solidFill>
                          <a:effectLst/>
                          <a:latin typeface="Times New Roman" panose="02020603050405020304" pitchFamily="18" charset="0"/>
                        </a:rPr>
                        <a:t>Securities)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sng" strike="noStrike" cap="none" normalizeH="0" baseline="0" dirty="0">
                          <a:ln>
                            <a:noFill/>
                          </a:ln>
                          <a:solidFill>
                            <a:schemeClr val="tx1"/>
                          </a:solidFill>
                          <a:effectLst/>
                          <a:latin typeface="Times New Roman" panose="02020603050405020304" pitchFamily="18" charset="0"/>
                        </a:rPr>
                        <a:t>+  50,000 (IRA)</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$100,000 (Before tax)</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sng" strike="noStrike" cap="none" normalizeH="0" baseline="0" dirty="0">
                          <a:ln>
                            <a:noFill/>
                          </a:ln>
                          <a:solidFill>
                            <a:schemeClr val="tx1"/>
                          </a:solidFill>
                          <a:effectLst/>
                          <a:latin typeface="Times New Roman" panose="02020603050405020304" pitchFamily="18" charset="0"/>
                        </a:rPr>
                        <a:t>-$20,000 (After tax)</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$ 80,000</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3">
                  <a:txBody>
                    <a:bodyPr/>
                    <a:lstStyle>
                      <a:lvl1pPr>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defRPr>
                      </a:lvl2pPr>
                      <a:lvl3pPr marL="85725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defRPr>
                      </a:lvl3pPr>
                      <a:lvl4pPr marL="1200150">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defRPr>
                      </a:lvl4pPr>
                      <a:lvl5pPr marL="1543050">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defRPr>
                      </a:lvl5pPr>
                      <a:lvl6pPr marL="20002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6pPr>
                      <a:lvl7pPr marL="24574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7pPr>
                      <a:lvl8pPr marL="29146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8pPr>
                      <a:lvl9pPr marL="3371850"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If Charity Receives Retirement Assets and Individual Receives Securities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Charity Receives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$100,000 (IRA)</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rPr>
                        <a:t>Individual Receives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$100,000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Appreciated </a:t>
                      </a:r>
                      <a:r>
                        <a:rPr kumimoji="0" lang="en-US" altLang="en-US" sz="1800" b="0" i="0" u="none" strike="noStrike" cap="none" normalizeH="0" baseline="0" dirty="0">
                          <a:ln>
                            <a:noFill/>
                          </a:ln>
                          <a:solidFill>
                            <a:schemeClr val="tx1"/>
                          </a:solidFill>
                          <a:effectLst/>
                          <a:latin typeface="Times New Roman" panose="02020603050405020304" pitchFamily="18" charset="0"/>
                        </a:rPr>
                        <a:t>Securities)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rPr>
                        <a:t>Tax Savings = $20,000</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175016"/>
                  </a:ext>
                </a:extLst>
              </a:tr>
            </a:tbl>
          </a:graphicData>
        </a:graphic>
      </p:graphicFrame>
      <p:sp>
        <p:nvSpPr>
          <p:cNvPr id="51202" name="Rectangle 2">
            <a:extLst>
              <a:ext uri="{FF2B5EF4-FFF2-40B4-BE49-F238E27FC236}">
                <a16:creationId xmlns:a16="http://schemas.microsoft.com/office/drawing/2014/main" id="{7D602A6B-97B5-43D4-A585-DAB51EF1FD9E}"/>
              </a:ext>
            </a:extLst>
          </p:cNvPr>
          <p:cNvSpPr>
            <a:spLocks noGrp="1" noChangeArrowheads="1"/>
          </p:cNvSpPr>
          <p:nvPr>
            <p:ph type="title" idx="4294967295"/>
          </p:nvPr>
        </p:nvSpPr>
        <p:spPr>
          <a:xfrm>
            <a:off x="685800" y="228600"/>
            <a:ext cx="8458200" cy="685800"/>
          </a:xfrm>
        </p:spPr>
        <p:txBody>
          <a:bodyPr>
            <a:normAutofit/>
          </a:bodyPr>
          <a:lstStyle/>
          <a:p>
            <a:pPr eaLnBrk="1" hangingPunct="1"/>
            <a:r>
              <a:rPr lang="en-US" altLang="en-US" sz="2800" dirty="0">
                <a:solidFill>
                  <a:schemeClr val="bg2">
                    <a:lumMod val="50000"/>
                  </a:schemeClr>
                </a:solidFill>
              </a:rPr>
              <a:t>Retirement Assets: Advantages of Charity as Beneficiary</a:t>
            </a:r>
          </a:p>
        </p:txBody>
      </p:sp>
      <p:sp>
        <p:nvSpPr>
          <p:cNvPr id="2" name="Footer Placeholder 1">
            <a:extLst>
              <a:ext uri="{FF2B5EF4-FFF2-40B4-BE49-F238E27FC236}">
                <a16:creationId xmlns:a16="http://schemas.microsoft.com/office/drawing/2014/main" id="{B69F67F7-992B-4C65-8C6C-3A6C5C7DF5AD}"/>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3" name="Rectangle 1027">
            <a:extLst>
              <a:ext uri="{FF2B5EF4-FFF2-40B4-BE49-F238E27FC236}">
                <a16:creationId xmlns:a16="http://schemas.microsoft.com/office/drawing/2014/main" id="{EBD7907D-8881-45ED-A81E-0E001B8DB172}"/>
              </a:ext>
            </a:extLst>
          </p:cNvPr>
          <p:cNvSpPr>
            <a:spLocks noGrp="1" noChangeArrowheads="1"/>
          </p:cNvSpPr>
          <p:nvPr>
            <p:ph idx="1"/>
          </p:nvPr>
        </p:nvSpPr>
        <p:spPr>
          <a:xfrm>
            <a:off x="838200" y="1905000"/>
            <a:ext cx="7886700" cy="4021138"/>
          </a:xfrm>
        </p:spPr>
        <p:txBody>
          <a:bodyPr>
            <a:normAutofit/>
          </a:bodyPr>
          <a:lstStyle/>
          <a:p>
            <a:pPr eaLnBrk="1" hangingPunct="1">
              <a:lnSpc>
                <a:spcPct val="90000"/>
              </a:lnSpc>
            </a:pPr>
            <a:r>
              <a:rPr lang="en-US" altLang="en-US" sz="2000" dirty="0"/>
              <a:t>Make XYZ charity a co-beneficiary or sole beneficiary of your retirement account</a:t>
            </a:r>
          </a:p>
          <a:p>
            <a:pPr eaLnBrk="1" hangingPunct="1">
              <a:lnSpc>
                <a:spcPct val="90000"/>
              </a:lnSpc>
            </a:pPr>
            <a:r>
              <a:rPr lang="en-US" altLang="en-US" sz="2000" dirty="0"/>
              <a:t>Make a charitable remainder trust beneficiary of your retirement account</a:t>
            </a:r>
          </a:p>
          <a:p>
            <a:pPr eaLnBrk="1" hangingPunct="1">
              <a:lnSpc>
                <a:spcPct val="90000"/>
              </a:lnSpc>
            </a:pPr>
            <a:r>
              <a:rPr lang="en-US" altLang="en-US" sz="2000" dirty="0"/>
              <a:t>Name the charity as a percentage beneficiary in the retirement plan, i.e. 50% to my spouse and 50% to the XYZ Charity located at 123 Main Street, Fort Worth, TX 76102</a:t>
            </a:r>
          </a:p>
          <a:p>
            <a:pPr eaLnBrk="1" hangingPunct="1">
              <a:lnSpc>
                <a:spcPct val="90000"/>
              </a:lnSpc>
            </a:pPr>
            <a:endParaRPr lang="en-US" altLang="en-US" dirty="0"/>
          </a:p>
        </p:txBody>
      </p:sp>
      <p:sp>
        <p:nvSpPr>
          <p:cNvPr id="245762" name="Rectangle 1026">
            <a:extLst>
              <a:ext uri="{FF2B5EF4-FFF2-40B4-BE49-F238E27FC236}">
                <a16:creationId xmlns:a16="http://schemas.microsoft.com/office/drawing/2014/main" id="{F7C2B562-1C0E-4E51-918E-6D6EBC1F6693}"/>
              </a:ext>
            </a:extLst>
          </p:cNvPr>
          <p:cNvSpPr>
            <a:spLocks noGrp="1" noChangeArrowheads="1"/>
          </p:cNvSpPr>
          <p:nvPr>
            <p:ph type="title" idx="4294967295"/>
          </p:nvPr>
        </p:nvSpPr>
        <p:spPr>
          <a:xfrm>
            <a:off x="838200" y="365125"/>
            <a:ext cx="8305800" cy="1539875"/>
          </a:xfrm>
        </p:spPr>
        <p:txBody>
          <a:bodyPr>
            <a:normAutofit/>
          </a:bodyPr>
          <a:lstStyle/>
          <a:p>
            <a:pPr eaLnBrk="1" hangingPunct="1"/>
            <a:r>
              <a:rPr lang="en-US" altLang="en-US" sz="4400" dirty="0">
                <a:solidFill>
                  <a:schemeClr val="bg2">
                    <a:lumMod val="50000"/>
                  </a:schemeClr>
                </a:solidFill>
              </a:rPr>
              <a:t>Charitable Gift of Retirement Funds</a:t>
            </a:r>
          </a:p>
        </p:txBody>
      </p:sp>
      <p:sp>
        <p:nvSpPr>
          <p:cNvPr id="2" name="Footer Placeholder 1">
            <a:extLst>
              <a:ext uri="{FF2B5EF4-FFF2-40B4-BE49-F238E27FC236}">
                <a16:creationId xmlns:a16="http://schemas.microsoft.com/office/drawing/2014/main" id="{097CC0EC-A381-4894-A9B6-CC0928BAB5BA}"/>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p:cTn id="7" dur="500" fill="hold"/>
                                        <p:tgtEl>
                                          <p:spTgt spid="245762"/>
                                        </p:tgtEl>
                                        <p:attrNameLst>
                                          <p:attrName>ppt_w</p:attrName>
                                        </p:attrNameLst>
                                      </p:cBhvr>
                                      <p:tavLst>
                                        <p:tav tm="0">
                                          <p:val>
                                            <p:fltVal val="0"/>
                                          </p:val>
                                        </p:tav>
                                        <p:tav tm="100000">
                                          <p:val>
                                            <p:strVal val="#ppt_w"/>
                                          </p:val>
                                        </p:tav>
                                      </p:tavLst>
                                    </p:anim>
                                    <p:anim calcmode="lin" valueType="num">
                                      <p:cBhvr>
                                        <p:cTn id="8" dur="500" fill="hold"/>
                                        <p:tgtEl>
                                          <p:spTgt spid="24576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5763"/>
                                        </p:tgtEl>
                                        <p:attrNameLst>
                                          <p:attrName>style.visibility</p:attrName>
                                        </p:attrNameLst>
                                      </p:cBhvr>
                                      <p:to>
                                        <p:strVal val="visible"/>
                                      </p:to>
                                    </p:set>
                                    <p:anim calcmode="lin" valueType="num">
                                      <p:cBhvr additive="base">
                                        <p:cTn id="12" dur="500" fill="hold"/>
                                        <p:tgtEl>
                                          <p:spTgt spid="245763"/>
                                        </p:tgtEl>
                                        <p:attrNameLst>
                                          <p:attrName>ppt_x</p:attrName>
                                        </p:attrNameLst>
                                      </p:cBhvr>
                                      <p:tavLst>
                                        <p:tav tm="0">
                                          <p:val>
                                            <p:strVal val="0-#ppt_w/2"/>
                                          </p:val>
                                        </p:tav>
                                        <p:tav tm="100000">
                                          <p:val>
                                            <p:strVal val="#ppt_x"/>
                                          </p:val>
                                        </p:tav>
                                      </p:tavLst>
                                    </p:anim>
                                    <p:anim calcmode="lin" valueType="num">
                                      <p:cBhvr additive="base">
                                        <p:cTn id="13" dur="500" fill="hold"/>
                                        <p:tgtEl>
                                          <p:spTgt spid="245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6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text on a white background&#10;&#10;Description automatically generated">
            <a:extLst>
              <a:ext uri="{FF2B5EF4-FFF2-40B4-BE49-F238E27FC236}">
                <a16:creationId xmlns:a16="http://schemas.microsoft.com/office/drawing/2014/main" id="{6A33558A-AD35-462B-9FDD-3A7E3CC9E6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701" y="1122759"/>
            <a:ext cx="3842598" cy="4612481"/>
          </a:xfrm>
        </p:spPr>
      </p:pic>
      <p:sp>
        <p:nvSpPr>
          <p:cNvPr id="5" name="Footer Placeholder 4">
            <a:extLst>
              <a:ext uri="{FF2B5EF4-FFF2-40B4-BE49-F238E27FC236}">
                <a16:creationId xmlns:a16="http://schemas.microsoft.com/office/drawing/2014/main" id="{5C599E49-BD0B-473F-A3F2-33980E6C5F58}"/>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811924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0E274908-025D-4A6D-838B-5B7092C96DFC}"/>
              </a:ext>
            </a:extLst>
          </p:cNvPr>
          <p:cNvSpPr>
            <a:spLocks noGrp="1" noChangeArrowheads="1"/>
          </p:cNvSpPr>
          <p:nvPr>
            <p:ph type="title"/>
          </p:nvPr>
        </p:nvSpPr>
        <p:spPr/>
        <p:txBody>
          <a:bodyPr>
            <a:normAutofit/>
          </a:bodyPr>
          <a:lstStyle/>
          <a:p>
            <a:r>
              <a:rPr lang="en-US" altLang="en-US" sz="4800" dirty="0">
                <a:solidFill>
                  <a:schemeClr val="bg2">
                    <a:lumMod val="50000"/>
                  </a:schemeClr>
                </a:solidFill>
              </a:rPr>
              <a:t>Gifts of Insurance</a:t>
            </a:r>
          </a:p>
        </p:txBody>
      </p:sp>
      <p:sp>
        <p:nvSpPr>
          <p:cNvPr id="2" name="Content Placeholder 1">
            <a:extLst>
              <a:ext uri="{FF2B5EF4-FFF2-40B4-BE49-F238E27FC236}">
                <a16:creationId xmlns:a16="http://schemas.microsoft.com/office/drawing/2014/main" id="{F5C58590-C2FB-41EF-9781-ABC020165C6B}"/>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C65402B4-863C-4785-9470-2F2745DCAE93}"/>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C39D6644-720F-4AAB-9567-561909817215}"/>
              </a:ext>
            </a:extLst>
          </p:cNvPr>
          <p:cNvSpPr>
            <a:spLocks noGrp="1" noChangeArrowheads="1"/>
          </p:cNvSpPr>
          <p:nvPr>
            <p:ph type="title"/>
          </p:nvPr>
        </p:nvSpPr>
        <p:spPr/>
        <p:txBody>
          <a:bodyPr>
            <a:normAutofit/>
          </a:bodyPr>
          <a:lstStyle/>
          <a:p>
            <a:r>
              <a:rPr lang="en-US" altLang="en-US" sz="4000" dirty="0">
                <a:solidFill>
                  <a:schemeClr val="bg2">
                    <a:lumMod val="50000"/>
                  </a:schemeClr>
                </a:solidFill>
              </a:rPr>
              <a:t>Terms</a:t>
            </a:r>
          </a:p>
        </p:txBody>
      </p:sp>
      <p:sp>
        <p:nvSpPr>
          <p:cNvPr id="291843" name="Rectangle 3">
            <a:extLst>
              <a:ext uri="{FF2B5EF4-FFF2-40B4-BE49-F238E27FC236}">
                <a16:creationId xmlns:a16="http://schemas.microsoft.com/office/drawing/2014/main" id="{23A5709B-94F2-4B7B-AF1A-5172BA6C679A}"/>
              </a:ext>
            </a:extLst>
          </p:cNvPr>
          <p:cNvSpPr>
            <a:spLocks noGrp="1" noChangeArrowheads="1"/>
          </p:cNvSpPr>
          <p:nvPr>
            <p:ph idx="1"/>
          </p:nvPr>
        </p:nvSpPr>
        <p:spPr>
          <a:xfrm>
            <a:off x="628650" y="1690689"/>
            <a:ext cx="7886700" cy="4486274"/>
          </a:xfrm>
        </p:spPr>
        <p:txBody>
          <a:bodyPr>
            <a:normAutofit fontScale="55000" lnSpcReduction="20000"/>
          </a:bodyPr>
          <a:lstStyle/>
          <a:p>
            <a:pPr marL="0" indent="0">
              <a:buNone/>
            </a:pPr>
            <a:r>
              <a:rPr lang="en-US" altLang="en-US" sz="2900" dirty="0">
                <a:latin typeface="+mj-lt"/>
              </a:rPr>
              <a:t>Insured – </a:t>
            </a:r>
            <a:r>
              <a:rPr lang="en-US" sz="2900" dirty="0">
                <a:latin typeface="+mj-lt"/>
              </a:rPr>
              <a:t>The individual or group covered by the contract of insurance.</a:t>
            </a:r>
          </a:p>
          <a:p>
            <a:pPr marL="0" indent="0">
              <a:buNone/>
            </a:pPr>
            <a:endParaRPr lang="en-US" altLang="en-US" sz="2900" dirty="0">
              <a:latin typeface="+mj-lt"/>
            </a:endParaRPr>
          </a:p>
          <a:p>
            <a:pPr marL="0" indent="0">
              <a:buNone/>
            </a:pPr>
            <a:r>
              <a:rPr lang="en-US" altLang="en-US" sz="2900" dirty="0">
                <a:latin typeface="+mj-lt"/>
              </a:rPr>
              <a:t>Owner – P</a:t>
            </a:r>
            <a:r>
              <a:rPr lang="en-US" sz="2900" dirty="0">
                <a:latin typeface="+mj-lt"/>
              </a:rPr>
              <a:t>erson/entity who has legal rights to the policy on the insured. That legal title gives them right to change some of the moving parts of the policy, including the beneficiary. In many cases, the owner and the insured are the same person. </a:t>
            </a:r>
          </a:p>
          <a:p>
            <a:pPr marL="0" indent="0">
              <a:buNone/>
            </a:pPr>
            <a:endParaRPr lang="en-US" sz="2900" dirty="0">
              <a:latin typeface="+mj-lt"/>
            </a:endParaRPr>
          </a:p>
          <a:p>
            <a:pPr marL="0" indent="0">
              <a:buNone/>
            </a:pPr>
            <a:r>
              <a:rPr lang="en-US" altLang="en-US" sz="2900" dirty="0">
                <a:latin typeface="+mj-lt"/>
              </a:rPr>
              <a:t>Beneficiary – </a:t>
            </a:r>
            <a:r>
              <a:rPr lang="en-US" sz="2900" dirty="0">
                <a:latin typeface="+mj-lt"/>
              </a:rPr>
              <a:t>person/entity who gains an advantage and/or profits from something. A beneficiary typically refers to someone who is eligible to receive distributions the life insurance policy.</a:t>
            </a:r>
          </a:p>
          <a:p>
            <a:pPr marL="0" indent="0">
              <a:buNone/>
            </a:pPr>
            <a:endParaRPr lang="en-US" altLang="en-US" sz="2900" dirty="0">
              <a:latin typeface="+mj-lt"/>
            </a:endParaRPr>
          </a:p>
          <a:p>
            <a:pPr marL="0" indent="0">
              <a:buNone/>
            </a:pPr>
            <a:r>
              <a:rPr lang="en-US" altLang="en-US" sz="2900" dirty="0">
                <a:latin typeface="+mj-lt"/>
              </a:rPr>
              <a:t>Insured Interest – </a:t>
            </a:r>
            <a:r>
              <a:rPr lang="en-US" sz="2900" dirty="0">
                <a:latin typeface="+mj-lt"/>
              </a:rPr>
              <a:t>Insurable interest exists when an insured person derives a financial or other kind of benefit from the continuous existence, without impairment or damage, of the insured object (or in the case of a person, their continued survival). A person/entity has an insurable interest in something when loss of or damage to that thing would cause the person/entity to suffer a financial or other kind of loss.</a:t>
            </a:r>
          </a:p>
          <a:p>
            <a:pPr marL="0" indent="0">
              <a:buNone/>
            </a:pPr>
            <a:endParaRPr lang="en-US" altLang="en-US" sz="2900" dirty="0">
              <a:latin typeface="+mj-lt"/>
            </a:endParaRPr>
          </a:p>
          <a:p>
            <a:pPr marL="0" indent="0">
              <a:buNone/>
            </a:pPr>
            <a:r>
              <a:rPr lang="en-US" altLang="en-US" sz="2900" dirty="0">
                <a:latin typeface="+mj-lt"/>
              </a:rPr>
              <a:t>Beneficiary Designation – P</a:t>
            </a:r>
            <a:r>
              <a:rPr lang="en-US" sz="2900" dirty="0">
                <a:latin typeface="+mj-lt"/>
              </a:rPr>
              <a:t>erson/entity named in a life insurance policy or retirement plan to receive the benefit upon the death of the insured. The beneficiary designation on file at the time of your death is binding in the payment of your benefits.</a:t>
            </a:r>
            <a:endParaRPr lang="en-US" altLang="en-US" sz="2900" dirty="0">
              <a:latin typeface="+mj-lt"/>
            </a:endParaRPr>
          </a:p>
          <a:p>
            <a:pPr>
              <a:buFont typeface="Wingdings" panose="05000000000000000000" pitchFamily="2" charset="2"/>
              <a:buNone/>
            </a:pPr>
            <a:r>
              <a:rPr lang="en-US" altLang="en-US" dirty="0">
                <a:solidFill>
                  <a:schemeClr val="hlink"/>
                </a:solidFill>
              </a:rPr>
              <a:t> </a:t>
            </a:r>
          </a:p>
          <a:p>
            <a:pPr>
              <a:buFont typeface="Wingdings" panose="05000000000000000000" pitchFamily="2" charset="2"/>
              <a:buNone/>
            </a:pPr>
            <a:endParaRPr lang="en-US" altLang="en-US" dirty="0">
              <a:solidFill>
                <a:schemeClr val="hlink"/>
              </a:solidFill>
            </a:endParaRPr>
          </a:p>
        </p:txBody>
      </p:sp>
      <p:sp>
        <p:nvSpPr>
          <p:cNvPr id="2" name="TextBox 1">
            <a:extLst>
              <a:ext uri="{FF2B5EF4-FFF2-40B4-BE49-F238E27FC236}">
                <a16:creationId xmlns:a16="http://schemas.microsoft.com/office/drawing/2014/main" id="{44FAE940-2495-4BDC-A924-C99AFEED6C1E}"/>
              </a:ext>
            </a:extLst>
          </p:cNvPr>
          <p:cNvSpPr txBox="1"/>
          <p:nvPr/>
        </p:nvSpPr>
        <p:spPr>
          <a:xfrm>
            <a:off x="838200" y="6311899"/>
            <a:ext cx="6400800" cy="307777"/>
          </a:xfrm>
          <a:prstGeom prst="rect">
            <a:avLst/>
          </a:prstGeom>
          <a:noFill/>
        </p:spPr>
        <p:txBody>
          <a:bodyPr wrap="square" rtlCol="0">
            <a:spAutoFit/>
          </a:bodyPr>
          <a:lstStyle/>
          <a:p>
            <a:r>
              <a:rPr lang="en-US" sz="1400" dirty="0"/>
              <a:t>www.lifeinsure.com/education-center/life-insurance-glossary/</a:t>
            </a:r>
          </a:p>
        </p:txBody>
      </p:sp>
      <p:sp>
        <p:nvSpPr>
          <p:cNvPr id="3" name="Footer Placeholder 2">
            <a:extLst>
              <a:ext uri="{FF2B5EF4-FFF2-40B4-BE49-F238E27FC236}">
                <a16:creationId xmlns:a16="http://schemas.microsoft.com/office/drawing/2014/main" id="{857667AD-697E-489B-AE42-678EFBA1DC9F}"/>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8EBF3F7-3B21-4E6F-ACD8-D97DB008CFF6}"/>
              </a:ext>
            </a:extLst>
          </p:cNvPr>
          <p:cNvSpPr>
            <a:spLocks noGrp="1" noChangeArrowheads="1"/>
          </p:cNvSpPr>
          <p:nvPr>
            <p:ph type="title"/>
          </p:nvPr>
        </p:nvSpPr>
        <p:spPr/>
        <p:txBody>
          <a:bodyPr>
            <a:normAutofit/>
          </a:bodyPr>
          <a:lstStyle/>
          <a:p>
            <a:r>
              <a:rPr lang="en-US" altLang="en-US" sz="4400" dirty="0">
                <a:solidFill>
                  <a:schemeClr val="accent3"/>
                </a:solidFill>
              </a:rPr>
              <a:t>Some Interesting Facts…</a:t>
            </a:r>
          </a:p>
        </p:txBody>
      </p:sp>
      <p:sp>
        <p:nvSpPr>
          <p:cNvPr id="25603" name="Rectangle 3">
            <a:extLst>
              <a:ext uri="{FF2B5EF4-FFF2-40B4-BE49-F238E27FC236}">
                <a16:creationId xmlns:a16="http://schemas.microsoft.com/office/drawing/2014/main" id="{CFB894F8-0B0C-427F-BDB9-8835E44FB317}"/>
              </a:ext>
            </a:extLst>
          </p:cNvPr>
          <p:cNvSpPr>
            <a:spLocks noGrp="1" noChangeArrowheads="1"/>
          </p:cNvSpPr>
          <p:nvPr>
            <p:ph idx="1"/>
          </p:nvPr>
        </p:nvSpPr>
        <p:spPr/>
        <p:txBody>
          <a:bodyPr>
            <a:normAutofit/>
          </a:bodyPr>
          <a:lstStyle/>
          <a:p>
            <a:r>
              <a:rPr lang="en-US" altLang="en-US" sz="2600" dirty="0"/>
              <a:t>In 2017, more than $410.02 Billion was donated to U.S. nonprofits</a:t>
            </a:r>
          </a:p>
          <a:p>
            <a:r>
              <a:rPr lang="en-US" altLang="en-US" sz="2600" dirty="0"/>
              <a:t>8 of the 10 largest gifts in the U.S. were planned gifts, non deferred, by individuals</a:t>
            </a:r>
          </a:p>
          <a:p>
            <a:r>
              <a:rPr lang="en-US" altLang="en-US" sz="2600" dirty="0"/>
              <a:t>35 million Americans own securities</a:t>
            </a:r>
          </a:p>
          <a:p>
            <a:r>
              <a:rPr lang="en-US" sz="2600" dirty="0"/>
              <a:t>From 2014 to 2034, about 80 million people are expected to retire, about 4 million people every year</a:t>
            </a:r>
          </a:p>
          <a:p>
            <a:pPr lvl="1"/>
            <a:r>
              <a:rPr lang="en-US" altLang="en-US" sz="2300" dirty="0"/>
              <a:t>Approximately 11,000/day</a:t>
            </a:r>
          </a:p>
        </p:txBody>
      </p:sp>
      <p:sp>
        <p:nvSpPr>
          <p:cNvPr id="2" name="Footer Placeholder 1">
            <a:extLst>
              <a:ext uri="{FF2B5EF4-FFF2-40B4-BE49-F238E27FC236}">
                <a16:creationId xmlns:a16="http://schemas.microsoft.com/office/drawing/2014/main" id="{991B0246-75DD-4A62-AAE2-314475BD5F3C}"/>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additive="base">
                                        <p:cTn id="12" dur="500" fill="hold"/>
                                        <p:tgtEl>
                                          <p:spTgt spid="25603"/>
                                        </p:tgtEl>
                                        <p:attrNameLst>
                                          <p:attrName>ppt_x</p:attrName>
                                        </p:attrNameLst>
                                      </p:cBhvr>
                                      <p:tavLst>
                                        <p:tav tm="0">
                                          <p:val>
                                            <p:strVal val="0-#ppt_w/2"/>
                                          </p:val>
                                        </p:tav>
                                        <p:tav tm="100000">
                                          <p:val>
                                            <p:strVal val="#ppt_x"/>
                                          </p:val>
                                        </p:tav>
                                      </p:tavLst>
                                    </p:anim>
                                    <p:anim calcmode="lin" valueType="num">
                                      <p:cBhvr additive="base">
                                        <p:cTn id="13"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B552EE08-C42E-4473-9D76-F078D9955FD4}"/>
              </a:ext>
            </a:extLst>
          </p:cNvPr>
          <p:cNvSpPr>
            <a:spLocks noGrp="1" noChangeArrowheads="1"/>
          </p:cNvSpPr>
          <p:nvPr>
            <p:ph type="title"/>
          </p:nvPr>
        </p:nvSpPr>
        <p:spPr/>
        <p:txBody>
          <a:bodyPr>
            <a:normAutofit/>
          </a:bodyPr>
          <a:lstStyle/>
          <a:p>
            <a:r>
              <a:rPr lang="en-US" altLang="en-US" sz="4400" dirty="0">
                <a:solidFill>
                  <a:schemeClr val="bg2">
                    <a:lumMod val="50000"/>
                  </a:schemeClr>
                </a:solidFill>
              </a:rPr>
              <a:t>Term Life Insurance</a:t>
            </a:r>
          </a:p>
        </p:txBody>
      </p:sp>
      <p:sp>
        <p:nvSpPr>
          <p:cNvPr id="292867" name="Text Box 3">
            <a:extLst>
              <a:ext uri="{FF2B5EF4-FFF2-40B4-BE49-F238E27FC236}">
                <a16:creationId xmlns:a16="http://schemas.microsoft.com/office/drawing/2014/main" id="{16756711-48A0-4A9B-8D6C-A05AFA917D0A}"/>
              </a:ext>
            </a:extLst>
          </p:cNvPr>
          <p:cNvSpPr txBox="1">
            <a:spLocks noChangeArrowheads="1"/>
          </p:cNvSpPr>
          <p:nvPr/>
        </p:nvSpPr>
        <p:spPr bwMode="auto">
          <a:xfrm>
            <a:off x="876300" y="1752600"/>
            <a:ext cx="7772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mj-lt"/>
              </a:rPr>
              <a:t>Term insurance, such as coverage by a group policy through your employer, has no cash value, so assigning ownership would have no tax advantage</a:t>
            </a:r>
          </a:p>
          <a:p>
            <a:pPr>
              <a:spcBef>
                <a:spcPct val="50000"/>
              </a:spcBef>
            </a:pPr>
            <a:r>
              <a:rPr lang="en-US" altLang="en-US" sz="2000" dirty="0">
                <a:latin typeface="+mj-lt"/>
              </a:rPr>
              <a:t>Term insurance can be used to guarantee the payment of a substantial pledge of gifts to a charity payable over a period of years, without potentially obligating the donor’s estate.  The term life insurance policy on the donor can be reduced annually as installments are paid on the pledge, with the policy dropped when the gift is complete</a:t>
            </a:r>
          </a:p>
          <a:p>
            <a:pPr>
              <a:spcBef>
                <a:spcPct val="50000"/>
              </a:spcBef>
            </a:pPr>
            <a:endParaRPr lang="en-US" altLang="en-US" sz="2000" dirty="0">
              <a:latin typeface="+mj-lt"/>
            </a:endParaRPr>
          </a:p>
        </p:txBody>
      </p:sp>
      <p:sp>
        <p:nvSpPr>
          <p:cNvPr id="2" name="Footer Placeholder 1">
            <a:extLst>
              <a:ext uri="{FF2B5EF4-FFF2-40B4-BE49-F238E27FC236}">
                <a16:creationId xmlns:a16="http://schemas.microsoft.com/office/drawing/2014/main" id="{2136DEA3-B67C-46A4-A1C7-2D81E51E1CCE}"/>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4349A362-EF17-44B0-A137-A8C80C9EE558}"/>
              </a:ext>
            </a:extLst>
          </p:cNvPr>
          <p:cNvSpPr>
            <a:spLocks noGrp="1" noChangeArrowheads="1"/>
          </p:cNvSpPr>
          <p:nvPr>
            <p:ph type="title"/>
          </p:nvPr>
        </p:nvSpPr>
        <p:spPr/>
        <p:txBody>
          <a:bodyPr>
            <a:normAutofit/>
          </a:bodyPr>
          <a:lstStyle/>
          <a:p>
            <a:r>
              <a:rPr lang="en-US" altLang="en-US" sz="4400" dirty="0">
                <a:solidFill>
                  <a:schemeClr val="bg2">
                    <a:lumMod val="50000"/>
                  </a:schemeClr>
                </a:solidFill>
              </a:rPr>
              <a:t>Whole Life Insurance</a:t>
            </a:r>
          </a:p>
        </p:txBody>
      </p:sp>
      <p:sp>
        <p:nvSpPr>
          <p:cNvPr id="294915" name="Text Box 3">
            <a:extLst>
              <a:ext uri="{FF2B5EF4-FFF2-40B4-BE49-F238E27FC236}">
                <a16:creationId xmlns:a16="http://schemas.microsoft.com/office/drawing/2014/main" id="{784F8E71-5671-4CAC-AA1B-89FDF4461E73}"/>
              </a:ext>
            </a:extLst>
          </p:cNvPr>
          <p:cNvSpPr txBox="1">
            <a:spLocks noChangeArrowheads="1"/>
          </p:cNvSpPr>
          <p:nvPr/>
        </p:nvSpPr>
        <p:spPr bwMode="auto">
          <a:xfrm>
            <a:off x="914400" y="1828800"/>
            <a:ext cx="6858000"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latin typeface="+mj-lt"/>
              </a:rPr>
              <a:t>A plan of insurance offering protection for the whole of life, proceeds being payable at death. Premiums may be paid under a continuous premium arrangement or on a limited payment basis for virtually any desired period of years.</a:t>
            </a:r>
            <a:endParaRPr lang="en-US" altLang="en-US" sz="2000" dirty="0">
              <a:latin typeface="+mj-lt"/>
            </a:endParaRPr>
          </a:p>
          <a:p>
            <a:pPr>
              <a:spcBef>
                <a:spcPct val="50000"/>
              </a:spcBef>
            </a:pPr>
            <a:r>
              <a:rPr lang="en-US" altLang="en-US" sz="2000" dirty="0">
                <a:latin typeface="+mj-lt"/>
              </a:rPr>
              <a:t>Offers protection in case the insured dies and also builds up cash value</a:t>
            </a:r>
          </a:p>
          <a:p>
            <a:pPr>
              <a:spcBef>
                <a:spcPct val="50000"/>
              </a:spcBef>
            </a:pPr>
            <a:r>
              <a:rPr lang="en-US" altLang="en-US" sz="2000" dirty="0">
                <a:latin typeface="+mj-lt"/>
              </a:rPr>
              <a:t>Stays in force for the lifetime of the insured, unless the policy is canceled or lapses</a:t>
            </a:r>
          </a:p>
          <a:p>
            <a:pPr>
              <a:spcBef>
                <a:spcPct val="50000"/>
              </a:spcBef>
            </a:pPr>
            <a:r>
              <a:rPr lang="en-US" altLang="en-US" sz="2000" dirty="0">
                <a:latin typeface="+mj-lt"/>
              </a:rPr>
              <a:t>Earnings on the cash value in the policy accumulate tax-deferred and can be borrowed against in the form of a loan</a:t>
            </a:r>
            <a:br>
              <a:rPr lang="en-US" altLang="en-US" dirty="0"/>
            </a:br>
            <a:endParaRPr lang="en-US" altLang="en-US" dirty="0"/>
          </a:p>
          <a:p>
            <a:pPr>
              <a:spcBef>
                <a:spcPct val="50000"/>
              </a:spcBef>
            </a:pPr>
            <a:endParaRPr lang="en-US" altLang="en-US" dirty="0"/>
          </a:p>
        </p:txBody>
      </p:sp>
      <p:sp>
        <p:nvSpPr>
          <p:cNvPr id="2" name="Footer Placeholder 1">
            <a:extLst>
              <a:ext uri="{FF2B5EF4-FFF2-40B4-BE49-F238E27FC236}">
                <a16:creationId xmlns:a16="http://schemas.microsoft.com/office/drawing/2014/main" id="{6086E0C7-99E6-4057-A177-071B4B73138C}"/>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0F50B285-62BD-4567-A6FB-9920E90F7D9B}"/>
              </a:ext>
            </a:extLst>
          </p:cNvPr>
          <p:cNvSpPr>
            <a:spLocks noGrp="1" noChangeArrowheads="1"/>
          </p:cNvSpPr>
          <p:nvPr>
            <p:ph type="title"/>
          </p:nvPr>
        </p:nvSpPr>
        <p:spPr/>
        <p:txBody>
          <a:bodyPr>
            <a:normAutofit/>
          </a:bodyPr>
          <a:lstStyle/>
          <a:p>
            <a:r>
              <a:rPr lang="en-US" altLang="en-US" sz="4400" dirty="0">
                <a:solidFill>
                  <a:schemeClr val="bg2">
                    <a:lumMod val="50000"/>
                  </a:schemeClr>
                </a:solidFill>
              </a:rPr>
              <a:t>Universal Life Insurance</a:t>
            </a:r>
          </a:p>
        </p:txBody>
      </p:sp>
      <p:sp>
        <p:nvSpPr>
          <p:cNvPr id="295939" name="Text Box 3">
            <a:extLst>
              <a:ext uri="{FF2B5EF4-FFF2-40B4-BE49-F238E27FC236}">
                <a16:creationId xmlns:a16="http://schemas.microsoft.com/office/drawing/2014/main" id="{4756A39F-0334-4AB6-B028-CB015703E4FA}"/>
              </a:ext>
            </a:extLst>
          </p:cNvPr>
          <p:cNvSpPr txBox="1">
            <a:spLocks noChangeArrowheads="1"/>
          </p:cNvSpPr>
          <p:nvPr/>
        </p:nvSpPr>
        <p:spPr bwMode="auto">
          <a:xfrm>
            <a:off x="895350" y="1752600"/>
            <a:ext cx="76200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Life insurance that combines the low-cost protection of term life insurance with a savings portion, which is invested in a tax-deferred account earning money market rates of interest.  </a:t>
            </a:r>
          </a:p>
          <a:p>
            <a:pPr>
              <a:spcBef>
                <a:spcPct val="50000"/>
              </a:spcBef>
            </a:pPr>
            <a:r>
              <a:rPr lang="en-US" altLang="en-US" dirty="0"/>
              <a:t>The policy is flexible; that is, as age and income change, a policyholder can increase or decrease premium payments and coverage, or shift a certain portion of the premiums into the savings account.  </a:t>
            </a:r>
          </a:p>
        </p:txBody>
      </p:sp>
      <p:sp>
        <p:nvSpPr>
          <p:cNvPr id="2" name="Footer Placeholder 1">
            <a:extLst>
              <a:ext uri="{FF2B5EF4-FFF2-40B4-BE49-F238E27FC236}">
                <a16:creationId xmlns:a16="http://schemas.microsoft.com/office/drawing/2014/main" id="{638B1E45-7B60-4635-91A6-A63FE8112C32}"/>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8476A62C-D7AA-483F-A854-CF618B486C39}"/>
              </a:ext>
            </a:extLst>
          </p:cNvPr>
          <p:cNvSpPr>
            <a:spLocks noGrp="1" noChangeArrowheads="1"/>
          </p:cNvSpPr>
          <p:nvPr>
            <p:ph type="title"/>
          </p:nvPr>
        </p:nvSpPr>
        <p:spPr>
          <a:xfrm>
            <a:off x="892175" y="533400"/>
            <a:ext cx="7793037" cy="1371600"/>
          </a:xfrm>
        </p:spPr>
        <p:txBody>
          <a:bodyPr>
            <a:noAutofit/>
          </a:bodyPr>
          <a:lstStyle/>
          <a:p>
            <a:r>
              <a:rPr lang="en-US" altLang="en-US" sz="4400" dirty="0">
                <a:solidFill>
                  <a:schemeClr val="bg2">
                    <a:lumMod val="50000"/>
                  </a:schemeClr>
                </a:solidFill>
              </a:rPr>
              <a:t>A person can make a life insurance gift to charity in two ways:</a:t>
            </a:r>
          </a:p>
        </p:txBody>
      </p:sp>
      <p:sp>
        <p:nvSpPr>
          <p:cNvPr id="300035" name="Rectangle 3">
            <a:extLst>
              <a:ext uri="{FF2B5EF4-FFF2-40B4-BE49-F238E27FC236}">
                <a16:creationId xmlns:a16="http://schemas.microsoft.com/office/drawing/2014/main" id="{FD38AC64-9615-4527-BE6D-AF69E2CE115E}"/>
              </a:ext>
            </a:extLst>
          </p:cNvPr>
          <p:cNvSpPr>
            <a:spLocks noGrp="1" noChangeArrowheads="1"/>
          </p:cNvSpPr>
          <p:nvPr>
            <p:ph idx="1"/>
          </p:nvPr>
        </p:nvSpPr>
        <p:spPr>
          <a:xfrm>
            <a:off x="809625" y="2324100"/>
            <a:ext cx="7958138" cy="3771900"/>
          </a:xfrm>
        </p:spPr>
        <p:txBody>
          <a:bodyPr/>
          <a:lstStyle/>
          <a:p>
            <a:pPr marL="342900" indent="-342900">
              <a:buFont typeface="Wingdings" panose="05000000000000000000" pitchFamily="2" charset="2"/>
              <a:buAutoNum type="arabicPeriod"/>
            </a:pPr>
            <a:r>
              <a:rPr lang="en-US" altLang="en-US" dirty="0"/>
              <a:t>Name the charity as a beneficiary, to receive the proceeds </a:t>
            </a:r>
          </a:p>
          <a:p>
            <a:pPr marL="342900" indent="-342900">
              <a:buFont typeface="Wingdings" panose="05000000000000000000" pitchFamily="2" charset="2"/>
              <a:buAutoNum type="arabicPeriod"/>
            </a:pPr>
            <a:r>
              <a:rPr lang="en-US" altLang="en-US" dirty="0"/>
              <a:t>Name the charity as owner and beneficiary of the policy</a:t>
            </a:r>
          </a:p>
          <a:p>
            <a:pPr marL="609600" indent="-609600"/>
            <a:endParaRPr lang="en-US" altLang="en-US" dirty="0">
              <a:solidFill>
                <a:schemeClr val="hlink"/>
              </a:solidFill>
            </a:endParaRPr>
          </a:p>
        </p:txBody>
      </p:sp>
      <p:sp>
        <p:nvSpPr>
          <p:cNvPr id="2" name="Footer Placeholder 1">
            <a:extLst>
              <a:ext uri="{FF2B5EF4-FFF2-40B4-BE49-F238E27FC236}">
                <a16:creationId xmlns:a16="http://schemas.microsoft.com/office/drawing/2014/main" id="{7F28DB71-EFF8-4923-87EF-0AA88090CEB4}"/>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9CEB6AC5-2127-4802-8483-634605A86AF3}"/>
              </a:ext>
            </a:extLst>
          </p:cNvPr>
          <p:cNvSpPr>
            <a:spLocks noGrp="1" noChangeArrowheads="1"/>
          </p:cNvSpPr>
          <p:nvPr>
            <p:ph type="title"/>
          </p:nvPr>
        </p:nvSpPr>
        <p:spPr/>
        <p:txBody>
          <a:bodyPr>
            <a:normAutofit/>
          </a:bodyPr>
          <a:lstStyle/>
          <a:p>
            <a:r>
              <a:rPr lang="en-US" altLang="en-US" sz="4000" dirty="0">
                <a:solidFill>
                  <a:schemeClr val="bg2">
                    <a:lumMod val="50000"/>
                  </a:schemeClr>
                </a:solidFill>
                <a:cs typeface="Times New Roman" panose="02020603050405020304" pitchFamily="18" charset="0"/>
              </a:rPr>
              <a:t>Name Charity as the Beneficiary</a:t>
            </a:r>
            <a:endParaRPr lang="en-US" altLang="en-US" sz="4000" dirty="0">
              <a:solidFill>
                <a:schemeClr val="bg2">
                  <a:lumMod val="50000"/>
                </a:schemeClr>
              </a:solidFill>
            </a:endParaRPr>
          </a:p>
        </p:txBody>
      </p:sp>
      <p:sp>
        <p:nvSpPr>
          <p:cNvPr id="283651" name="Rectangle 3">
            <a:extLst>
              <a:ext uri="{FF2B5EF4-FFF2-40B4-BE49-F238E27FC236}">
                <a16:creationId xmlns:a16="http://schemas.microsoft.com/office/drawing/2014/main" id="{401E5816-41B6-4659-8506-8CCEF2126272}"/>
              </a:ext>
            </a:extLst>
          </p:cNvPr>
          <p:cNvSpPr>
            <a:spLocks noGrp="1" noChangeArrowheads="1"/>
          </p:cNvSpPr>
          <p:nvPr>
            <p:ph idx="1"/>
          </p:nvPr>
        </p:nvSpPr>
        <p:spPr/>
        <p:txBody>
          <a:bodyPr>
            <a:normAutofit/>
          </a:bodyPr>
          <a:lstStyle/>
          <a:p>
            <a:pPr marL="0" indent="0">
              <a:buFont typeface="Wingdings" panose="05000000000000000000" pitchFamily="2" charset="2"/>
              <a:buNone/>
            </a:pPr>
            <a:r>
              <a:rPr lang="en-US" altLang="en-US" sz="2000" dirty="0">
                <a:latin typeface="+mj-lt"/>
                <a:cs typeface="Times New Roman" panose="02020603050405020304" pitchFamily="18" charset="0"/>
              </a:rPr>
              <a:t>Benefits and features: </a:t>
            </a:r>
          </a:p>
          <a:p>
            <a:pPr lvl="1" defTabSz="114300"/>
            <a:r>
              <a:rPr lang="en-US" altLang="en-US" sz="1700" dirty="0">
                <a:latin typeface="+mj-lt"/>
                <a:cs typeface="Times New Roman" panose="02020603050405020304" pitchFamily="18" charset="0"/>
              </a:rPr>
              <a:t>	Generally revocable - no income tax benefit for gift</a:t>
            </a:r>
          </a:p>
          <a:p>
            <a:pPr lvl="1" defTabSz="114300"/>
            <a:r>
              <a:rPr lang="en-US" altLang="en-US" sz="1700" dirty="0">
                <a:latin typeface="+mj-lt"/>
                <a:cs typeface="Times New Roman" panose="02020603050405020304" pitchFamily="18" charset="0"/>
              </a:rPr>
              <a:t>	Qualifies for estate tax deduction</a:t>
            </a:r>
          </a:p>
          <a:p>
            <a:pPr marL="0" indent="0">
              <a:buFont typeface="Wingdings" panose="05000000000000000000" pitchFamily="2" charset="2"/>
              <a:buNone/>
            </a:pPr>
            <a:r>
              <a:rPr lang="en-US" altLang="en-US" sz="2000" dirty="0">
                <a:latin typeface="+mj-lt"/>
                <a:cs typeface="Times New Roman" panose="02020603050405020304" pitchFamily="18" charset="0"/>
              </a:rPr>
              <a:t>Can be outside probate process and thus received more quickly</a:t>
            </a:r>
          </a:p>
          <a:p>
            <a:pPr marL="0" indent="0">
              <a:buFont typeface="Wingdings" panose="05000000000000000000" pitchFamily="2" charset="2"/>
              <a:buNone/>
            </a:pPr>
            <a:r>
              <a:rPr lang="en-US" altLang="en-US" sz="2000" dirty="0">
                <a:latin typeface="+mj-lt"/>
                <a:cs typeface="Times New Roman" panose="02020603050405020304" pitchFamily="18" charset="0"/>
              </a:rPr>
              <a:t>Remember group life insurance policies</a:t>
            </a:r>
            <a:endParaRPr lang="en-US" altLang="en-US" sz="2000" dirty="0">
              <a:latin typeface="+mj-lt"/>
            </a:endParaRPr>
          </a:p>
        </p:txBody>
      </p:sp>
      <p:sp>
        <p:nvSpPr>
          <p:cNvPr id="2" name="Footer Placeholder 1">
            <a:extLst>
              <a:ext uri="{FF2B5EF4-FFF2-40B4-BE49-F238E27FC236}">
                <a16:creationId xmlns:a16="http://schemas.microsoft.com/office/drawing/2014/main" id="{F5A00F4B-368F-416C-9FD8-9302B5C67D65}"/>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5378E1BC-A4A9-4BCA-AB3A-7D9554E81757}"/>
              </a:ext>
            </a:extLst>
          </p:cNvPr>
          <p:cNvSpPr>
            <a:spLocks noGrp="1" noChangeArrowheads="1"/>
          </p:cNvSpPr>
          <p:nvPr>
            <p:ph type="title"/>
          </p:nvPr>
        </p:nvSpPr>
        <p:spPr/>
        <p:txBody>
          <a:bodyPr>
            <a:normAutofit/>
          </a:bodyPr>
          <a:lstStyle/>
          <a:p>
            <a:r>
              <a:rPr lang="en-US" altLang="en-US" sz="3600" dirty="0">
                <a:solidFill>
                  <a:schemeClr val="bg2">
                    <a:lumMod val="50000"/>
                  </a:schemeClr>
                </a:solidFill>
              </a:rPr>
              <a:t>Use of Beneficiary Clause as a Revocable Gift Arrangement</a:t>
            </a:r>
          </a:p>
        </p:txBody>
      </p:sp>
      <p:sp>
        <p:nvSpPr>
          <p:cNvPr id="301059" name="Text Box 3">
            <a:extLst>
              <a:ext uri="{FF2B5EF4-FFF2-40B4-BE49-F238E27FC236}">
                <a16:creationId xmlns:a16="http://schemas.microsoft.com/office/drawing/2014/main" id="{58F0E042-72D1-4B3D-987F-2F40A90618B1}"/>
              </a:ext>
            </a:extLst>
          </p:cNvPr>
          <p:cNvSpPr txBox="1">
            <a:spLocks noChangeArrowheads="1"/>
          </p:cNvSpPr>
          <p:nvPr/>
        </p:nvSpPr>
        <p:spPr bwMode="auto">
          <a:xfrm>
            <a:off x="742950" y="1752600"/>
            <a:ext cx="7772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mj-lt"/>
              </a:rPr>
              <a:t>If the donor would rather retain ownership of a policy as an asset for their own financial security or that of others. </a:t>
            </a:r>
          </a:p>
          <a:p>
            <a:pPr marL="342900" indent="-342900">
              <a:spcBef>
                <a:spcPct val="50000"/>
              </a:spcBef>
              <a:buFont typeface="Arial" panose="020B0604020202020204" pitchFamily="34" charset="0"/>
              <a:buChar char="•"/>
            </a:pPr>
            <a:r>
              <a:rPr lang="en-US" altLang="en-US" sz="2000" dirty="0">
                <a:latin typeface="+mj-lt"/>
              </a:rPr>
              <a:t>Naming a charity as the only or partial primary beneficiary of the policy with the right to change the beneficiary clause as owner of the policy</a:t>
            </a:r>
          </a:p>
          <a:p>
            <a:pPr marL="342900" indent="-342900">
              <a:spcBef>
                <a:spcPct val="50000"/>
              </a:spcBef>
              <a:buFont typeface="Arial" panose="020B0604020202020204" pitchFamily="34" charset="0"/>
              <a:buChar char="•"/>
            </a:pPr>
            <a:r>
              <a:rPr lang="en-US" altLang="en-US" sz="2000" dirty="0">
                <a:latin typeface="+mj-lt"/>
              </a:rPr>
              <a:t>Naming a charity as the contingent successor beneficiary, receiving the death benefits only if a named individual beneficiary predeceases you</a:t>
            </a:r>
          </a:p>
          <a:p>
            <a:pPr marL="342900" indent="-342900">
              <a:spcBef>
                <a:spcPct val="50000"/>
              </a:spcBef>
              <a:buFont typeface="Arial" panose="020B0604020202020204" pitchFamily="34" charset="0"/>
              <a:buChar char="•"/>
            </a:pPr>
            <a:r>
              <a:rPr lang="en-US" altLang="en-US" sz="2000" dirty="0">
                <a:latin typeface="+mj-lt"/>
              </a:rPr>
              <a:t>Creating a separate trust named to receive death benefits, with trust terms providing first for financial support of one or more named individuals for specific terms of years or for life, after which the trust terminates and its assets pass to a charity </a:t>
            </a:r>
          </a:p>
          <a:p>
            <a:pPr marL="342900" indent="-342900">
              <a:spcBef>
                <a:spcPct val="50000"/>
              </a:spcBef>
              <a:buFont typeface="Arial" panose="020B0604020202020204" pitchFamily="34" charset="0"/>
              <a:buChar char="•"/>
            </a:pPr>
            <a:r>
              <a:rPr lang="en-US" altLang="en-US" sz="2000" dirty="0">
                <a:latin typeface="+mj-lt"/>
              </a:rPr>
              <a:t>Naming a charity as the residual beneficiary of an annuity settlement option available under some policies.</a:t>
            </a:r>
          </a:p>
        </p:txBody>
      </p:sp>
      <p:sp>
        <p:nvSpPr>
          <p:cNvPr id="2" name="Footer Placeholder 1">
            <a:extLst>
              <a:ext uri="{FF2B5EF4-FFF2-40B4-BE49-F238E27FC236}">
                <a16:creationId xmlns:a16="http://schemas.microsoft.com/office/drawing/2014/main" id="{D1DD8DE4-F1D1-4B55-9948-D910A9FC4E8E}"/>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00B657BA-1EBC-43B4-A535-A38A17E65E6A}"/>
              </a:ext>
            </a:extLst>
          </p:cNvPr>
          <p:cNvSpPr>
            <a:spLocks noGrp="1" noChangeArrowheads="1"/>
          </p:cNvSpPr>
          <p:nvPr>
            <p:ph type="title"/>
          </p:nvPr>
        </p:nvSpPr>
        <p:spPr/>
        <p:txBody>
          <a:bodyPr>
            <a:normAutofit/>
          </a:bodyPr>
          <a:lstStyle/>
          <a:p>
            <a:r>
              <a:rPr lang="en-US" altLang="en-US" sz="3200" dirty="0">
                <a:solidFill>
                  <a:schemeClr val="bg2">
                    <a:lumMod val="50000"/>
                  </a:schemeClr>
                </a:solidFill>
                <a:cs typeface="Times New Roman" panose="02020603050405020304" pitchFamily="18" charset="0"/>
              </a:rPr>
              <a:t>Name Charity as Irrevocable Owner and Beneficiary of the Insurance Policy</a:t>
            </a:r>
            <a:r>
              <a:rPr lang="en-US" altLang="en-US" dirty="0">
                <a:solidFill>
                  <a:schemeClr val="bg2">
                    <a:lumMod val="50000"/>
                  </a:schemeClr>
                </a:solidFill>
              </a:rPr>
              <a:t> </a:t>
            </a:r>
          </a:p>
        </p:txBody>
      </p:sp>
      <p:sp>
        <p:nvSpPr>
          <p:cNvPr id="284675" name="Rectangle 3">
            <a:extLst>
              <a:ext uri="{FF2B5EF4-FFF2-40B4-BE49-F238E27FC236}">
                <a16:creationId xmlns:a16="http://schemas.microsoft.com/office/drawing/2014/main" id="{3A39C707-F990-4ADF-949E-6AEEE505DB62}"/>
              </a:ext>
            </a:extLst>
          </p:cNvPr>
          <p:cNvSpPr>
            <a:spLocks noGrp="1" noChangeArrowheads="1"/>
          </p:cNvSpPr>
          <p:nvPr>
            <p:ph idx="1"/>
          </p:nvPr>
        </p:nvSpPr>
        <p:spPr/>
        <p:txBody>
          <a:bodyPr>
            <a:normAutofit/>
          </a:bodyPr>
          <a:lstStyle/>
          <a:p>
            <a:pPr marL="0" indent="0">
              <a:lnSpc>
                <a:spcPct val="90000"/>
              </a:lnSpc>
              <a:buFont typeface="Wingdings" panose="05000000000000000000" pitchFamily="2" charset="2"/>
              <a:buNone/>
            </a:pPr>
            <a:r>
              <a:rPr lang="en-US" altLang="en-US" sz="2000" dirty="0">
                <a:latin typeface="+mj-lt"/>
                <a:cs typeface="Times New Roman" panose="02020603050405020304" pitchFamily="18" charset="0"/>
              </a:rPr>
              <a:t>Gift of a fully paid-up policy</a:t>
            </a:r>
          </a:p>
          <a:p>
            <a:pPr marL="0" indent="0">
              <a:lnSpc>
                <a:spcPct val="90000"/>
              </a:lnSpc>
              <a:buFont typeface="Wingdings" panose="05000000000000000000" pitchFamily="2" charset="2"/>
              <a:buNone/>
            </a:pPr>
            <a:r>
              <a:rPr lang="en-US" altLang="en-US" sz="2000" dirty="0">
                <a:latin typeface="+mj-lt"/>
                <a:cs typeface="Times New Roman" panose="02020603050405020304" pitchFamily="18" charset="0"/>
              </a:rPr>
              <a:t>Suggest gifts of policies which are no longer needed for reasons originally purchased</a:t>
            </a:r>
          </a:p>
          <a:p>
            <a:pPr lvl="1" defTabSz="228600"/>
            <a:r>
              <a:rPr lang="en-US" altLang="en-US" sz="1700" dirty="0">
                <a:latin typeface="+mj-lt"/>
                <a:cs typeface="Times New Roman" panose="02020603050405020304" pitchFamily="18" charset="0"/>
              </a:rPr>
              <a:t>	Protection of children</a:t>
            </a:r>
          </a:p>
          <a:p>
            <a:pPr lvl="1" defTabSz="228600"/>
            <a:r>
              <a:rPr lang="en-US" altLang="en-US" sz="1700" dirty="0">
                <a:latin typeface="+mj-lt"/>
                <a:cs typeface="Times New Roman" panose="02020603050405020304" pitchFamily="18" charset="0"/>
              </a:rPr>
              <a:t>	Protection of spouse</a:t>
            </a:r>
          </a:p>
          <a:p>
            <a:pPr lvl="1" defTabSz="228600"/>
            <a:r>
              <a:rPr lang="en-US" altLang="en-US" sz="1700" dirty="0">
                <a:latin typeface="+mj-lt"/>
                <a:cs typeface="Times New Roman" panose="02020603050405020304" pitchFamily="18" charset="0"/>
              </a:rPr>
              <a:t>	Payment of taxes which will no longer be due.</a:t>
            </a:r>
          </a:p>
          <a:p>
            <a:pPr marL="0" indent="0">
              <a:lnSpc>
                <a:spcPct val="90000"/>
              </a:lnSpc>
              <a:buFont typeface="Wingdings" panose="05000000000000000000" pitchFamily="2" charset="2"/>
              <a:buNone/>
            </a:pPr>
            <a:r>
              <a:rPr lang="en-US" altLang="en-US" sz="2000" dirty="0">
                <a:latin typeface="+mj-lt"/>
                <a:cs typeface="Times New Roman" panose="02020603050405020304" pitchFamily="18" charset="0"/>
              </a:rPr>
              <a:t>Can be a very sizeable outright gift</a:t>
            </a:r>
          </a:p>
          <a:p>
            <a:pPr marL="0" indent="0">
              <a:lnSpc>
                <a:spcPct val="90000"/>
              </a:lnSpc>
              <a:buFont typeface="Wingdings" panose="05000000000000000000" pitchFamily="2" charset="2"/>
              <a:buNone/>
            </a:pPr>
            <a:r>
              <a:rPr lang="en-US" altLang="en-US" sz="2000" dirty="0">
                <a:latin typeface="+mj-lt"/>
                <a:cs typeface="Times New Roman" panose="02020603050405020304" pitchFamily="18" charset="0"/>
              </a:rPr>
              <a:t>Income tax deduction for replacement value of the policy</a:t>
            </a:r>
          </a:p>
          <a:p>
            <a:pPr marL="0" indent="0">
              <a:lnSpc>
                <a:spcPct val="90000"/>
              </a:lnSpc>
              <a:buFont typeface="Wingdings" panose="05000000000000000000" pitchFamily="2" charset="2"/>
              <a:buNone/>
            </a:pPr>
            <a:r>
              <a:rPr lang="en-US" altLang="en-US" sz="2000" dirty="0">
                <a:latin typeface="+mj-lt"/>
                <a:cs typeface="Times New Roman" panose="02020603050405020304" pitchFamily="18" charset="0"/>
              </a:rPr>
              <a:t>Deduction is for amount of premiums paid if less than value</a:t>
            </a:r>
          </a:p>
          <a:p>
            <a:pPr marL="0" indent="0">
              <a:lnSpc>
                <a:spcPct val="90000"/>
              </a:lnSpc>
              <a:buFont typeface="Wingdings" panose="05000000000000000000" pitchFamily="2" charset="2"/>
              <a:buNone/>
            </a:pPr>
            <a:r>
              <a:rPr lang="en-US" altLang="en-US" sz="2000" dirty="0">
                <a:latin typeface="+mj-lt"/>
                <a:cs typeface="Times New Roman" panose="02020603050405020304" pitchFamily="18" charset="0"/>
              </a:rPr>
              <a:t>Appraisal rules for non-cash property apply</a:t>
            </a:r>
            <a:r>
              <a:rPr lang="en-US" altLang="en-US" sz="2000" dirty="0">
                <a:latin typeface="+mj-lt"/>
              </a:rPr>
              <a:t> </a:t>
            </a:r>
          </a:p>
        </p:txBody>
      </p:sp>
      <p:sp>
        <p:nvSpPr>
          <p:cNvPr id="2" name="Footer Placeholder 1">
            <a:extLst>
              <a:ext uri="{FF2B5EF4-FFF2-40B4-BE49-F238E27FC236}">
                <a16:creationId xmlns:a16="http://schemas.microsoft.com/office/drawing/2014/main" id="{E37DBE1E-2FFD-4343-AB7F-5BC2AEA7084A}"/>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7F9B2058-D7EB-48B3-8A05-CE7C40B408E4}"/>
              </a:ext>
            </a:extLst>
          </p:cNvPr>
          <p:cNvSpPr>
            <a:spLocks noGrp="1" noChangeArrowheads="1"/>
          </p:cNvSpPr>
          <p:nvPr>
            <p:ph type="title"/>
          </p:nvPr>
        </p:nvSpPr>
        <p:spPr/>
        <p:txBody>
          <a:bodyPr>
            <a:normAutofit/>
          </a:bodyPr>
          <a:lstStyle/>
          <a:p>
            <a:r>
              <a:rPr lang="en-US" altLang="en-US" sz="4000" dirty="0">
                <a:solidFill>
                  <a:schemeClr val="bg2">
                    <a:lumMod val="50000"/>
                  </a:schemeClr>
                </a:solidFill>
              </a:rPr>
              <a:t>Income Tax Deduction</a:t>
            </a:r>
          </a:p>
        </p:txBody>
      </p:sp>
      <p:sp>
        <p:nvSpPr>
          <p:cNvPr id="303107" name="Rectangle 3">
            <a:extLst>
              <a:ext uri="{FF2B5EF4-FFF2-40B4-BE49-F238E27FC236}">
                <a16:creationId xmlns:a16="http://schemas.microsoft.com/office/drawing/2014/main" id="{FB29CD30-DA5A-461D-B73D-47AADE3C03D6}"/>
              </a:ext>
            </a:extLst>
          </p:cNvPr>
          <p:cNvSpPr>
            <a:spLocks noGrp="1" noChangeArrowheads="1"/>
          </p:cNvSpPr>
          <p:nvPr>
            <p:ph idx="1"/>
          </p:nvPr>
        </p:nvSpPr>
        <p:spPr>
          <a:xfrm>
            <a:off x="863600" y="1524000"/>
            <a:ext cx="7772400" cy="4383087"/>
          </a:xfrm>
        </p:spPr>
        <p:txBody>
          <a:bodyPr/>
          <a:lstStyle/>
          <a:p>
            <a:pPr marL="0" indent="0">
              <a:lnSpc>
                <a:spcPct val="90000"/>
              </a:lnSpc>
              <a:buNone/>
            </a:pPr>
            <a:r>
              <a:rPr lang="en-US" altLang="en-US" dirty="0">
                <a:latin typeface="+mj-lt"/>
              </a:rPr>
              <a:t>An income tax deduction (and gift credit) is available only if the charity is named owner and beneficiary of the policy.  This is the only way to be sure that the charity will actually receive the proceeds.  </a:t>
            </a:r>
          </a:p>
          <a:p>
            <a:pPr marL="0" indent="0">
              <a:lnSpc>
                <a:spcPct val="90000"/>
              </a:lnSpc>
              <a:buNone/>
            </a:pPr>
            <a:endParaRPr lang="en-US" altLang="en-US" dirty="0">
              <a:latin typeface="+mj-lt"/>
            </a:endParaRPr>
          </a:p>
          <a:p>
            <a:pPr marL="0" indent="0">
              <a:lnSpc>
                <a:spcPct val="90000"/>
              </a:lnSpc>
              <a:buNone/>
            </a:pPr>
            <a:r>
              <a:rPr lang="en-US" altLang="en-US" dirty="0">
                <a:latin typeface="+mj-lt"/>
              </a:rPr>
              <a:t>If the charity were simply named as beneficiary, the owner could decide later to change that designation and name another person or entity as the beneficiary.</a:t>
            </a:r>
          </a:p>
          <a:p>
            <a:pPr>
              <a:lnSpc>
                <a:spcPct val="90000"/>
              </a:lnSpc>
            </a:pPr>
            <a:endParaRPr lang="en-US" altLang="en-US" dirty="0">
              <a:solidFill>
                <a:schemeClr val="hlink"/>
              </a:solidFill>
            </a:endParaRPr>
          </a:p>
        </p:txBody>
      </p:sp>
      <p:sp>
        <p:nvSpPr>
          <p:cNvPr id="2" name="Footer Placeholder 1">
            <a:extLst>
              <a:ext uri="{FF2B5EF4-FFF2-40B4-BE49-F238E27FC236}">
                <a16:creationId xmlns:a16="http://schemas.microsoft.com/office/drawing/2014/main" id="{55550087-4739-4E3B-BFC6-992780279F76}"/>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DEB143FC-8C03-4242-A57C-47F921D2BEF2}"/>
              </a:ext>
            </a:extLst>
          </p:cNvPr>
          <p:cNvSpPr>
            <a:spLocks noGrp="1" noChangeArrowheads="1"/>
          </p:cNvSpPr>
          <p:nvPr>
            <p:ph type="title"/>
          </p:nvPr>
        </p:nvSpPr>
        <p:spPr/>
        <p:txBody>
          <a:bodyPr>
            <a:normAutofit/>
          </a:bodyPr>
          <a:lstStyle/>
          <a:p>
            <a:r>
              <a:rPr lang="en-US" altLang="en-US" sz="4000" dirty="0">
                <a:solidFill>
                  <a:schemeClr val="bg2">
                    <a:lumMod val="50000"/>
                  </a:schemeClr>
                </a:solidFill>
                <a:cs typeface="Times New Roman" panose="02020603050405020304" pitchFamily="18" charset="0"/>
              </a:rPr>
              <a:t>Gift of New or Non-Paid-Up Policy</a:t>
            </a:r>
          </a:p>
        </p:txBody>
      </p:sp>
      <p:sp>
        <p:nvSpPr>
          <p:cNvPr id="285699" name="Rectangle 3">
            <a:extLst>
              <a:ext uri="{FF2B5EF4-FFF2-40B4-BE49-F238E27FC236}">
                <a16:creationId xmlns:a16="http://schemas.microsoft.com/office/drawing/2014/main" id="{2A3F7B3A-558D-47AB-83FD-BFA8C488CC22}"/>
              </a:ext>
            </a:extLst>
          </p:cNvPr>
          <p:cNvSpPr>
            <a:spLocks noGrp="1" noChangeArrowheads="1"/>
          </p:cNvSpPr>
          <p:nvPr>
            <p:ph idx="1"/>
          </p:nvPr>
        </p:nvSpPr>
        <p:spPr/>
        <p:txBody>
          <a:bodyPr/>
          <a:lstStyle/>
          <a:p>
            <a:pPr marL="0" indent="0">
              <a:lnSpc>
                <a:spcPct val="90000"/>
              </a:lnSpc>
              <a:buFont typeface="Wingdings" panose="05000000000000000000" pitchFamily="2" charset="2"/>
              <a:buNone/>
            </a:pPr>
            <a:r>
              <a:rPr lang="en-US" altLang="en-US" sz="2000" dirty="0">
                <a:cs typeface="Times New Roman" panose="02020603050405020304" pitchFamily="18" charset="0"/>
              </a:rPr>
              <a:t>Immediate income tax deduction approximately equal to cash surrender value, if any.</a:t>
            </a:r>
          </a:p>
          <a:p>
            <a:pPr marL="0" indent="0">
              <a:lnSpc>
                <a:spcPct val="90000"/>
              </a:lnSpc>
              <a:buFont typeface="Wingdings" panose="05000000000000000000" pitchFamily="2" charset="2"/>
              <a:buNone/>
            </a:pPr>
            <a:r>
              <a:rPr lang="en-US" altLang="en-US" sz="2000" dirty="0">
                <a:cs typeface="Times New Roman" panose="02020603050405020304" pitchFamily="18" charset="0"/>
              </a:rPr>
              <a:t>Deductions for future premiums paid if charity has insurable interest under applicable state laws</a:t>
            </a:r>
          </a:p>
          <a:p>
            <a:pPr marL="0" indent="0">
              <a:lnSpc>
                <a:spcPct val="90000"/>
              </a:lnSpc>
              <a:buFont typeface="Wingdings" panose="05000000000000000000" pitchFamily="2" charset="2"/>
              <a:buNone/>
            </a:pPr>
            <a:r>
              <a:rPr lang="en-US" altLang="en-US" sz="2000" dirty="0">
                <a:cs typeface="Times New Roman" panose="02020603050405020304" pitchFamily="18" charset="0"/>
              </a:rPr>
              <a:t>Who handles the administration when charity owns numerous policies with numerous payment schedules?</a:t>
            </a:r>
          </a:p>
          <a:p>
            <a:pPr marL="0" indent="0">
              <a:lnSpc>
                <a:spcPct val="90000"/>
              </a:lnSpc>
              <a:buFont typeface="Wingdings" panose="05000000000000000000" pitchFamily="2" charset="2"/>
              <a:buNone/>
            </a:pPr>
            <a:r>
              <a:rPr lang="en-US" altLang="en-US" sz="2000" dirty="0">
                <a:cs typeface="Times New Roman" panose="02020603050405020304" pitchFamily="18" charset="0"/>
              </a:rPr>
              <a:t>Who works with donor,  life insurance agent or development officer, when charity is notified that policy will lapse</a:t>
            </a:r>
            <a:endParaRPr lang="en-US" altLang="en-US" sz="2000" dirty="0"/>
          </a:p>
        </p:txBody>
      </p:sp>
      <p:sp>
        <p:nvSpPr>
          <p:cNvPr id="2" name="Footer Placeholder 1">
            <a:extLst>
              <a:ext uri="{FF2B5EF4-FFF2-40B4-BE49-F238E27FC236}">
                <a16:creationId xmlns:a16="http://schemas.microsoft.com/office/drawing/2014/main" id="{6267D213-DFFD-457B-AF9C-09DF876C5C9B}"/>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BACDD7E8-1CAC-45CF-896F-35BDAB55F1F8}"/>
              </a:ext>
            </a:extLst>
          </p:cNvPr>
          <p:cNvSpPr>
            <a:spLocks noGrp="1" noChangeArrowheads="1"/>
          </p:cNvSpPr>
          <p:nvPr>
            <p:ph type="title"/>
          </p:nvPr>
        </p:nvSpPr>
        <p:spPr/>
        <p:txBody>
          <a:bodyPr>
            <a:normAutofit/>
          </a:bodyPr>
          <a:lstStyle/>
          <a:p>
            <a:r>
              <a:rPr lang="en-US" altLang="en-US" sz="4000" dirty="0">
                <a:solidFill>
                  <a:schemeClr val="bg2">
                    <a:lumMod val="50000"/>
                  </a:schemeClr>
                </a:solidFill>
                <a:cs typeface="Times New Roman" panose="02020603050405020304" pitchFamily="18" charset="0"/>
              </a:rPr>
              <a:t>Packaged Insurance Programs</a:t>
            </a:r>
          </a:p>
        </p:txBody>
      </p:sp>
      <p:sp>
        <p:nvSpPr>
          <p:cNvPr id="286723" name="Rectangle 3">
            <a:extLst>
              <a:ext uri="{FF2B5EF4-FFF2-40B4-BE49-F238E27FC236}">
                <a16:creationId xmlns:a16="http://schemas.microsoft.com/office/drawing/2014/main" id="{B9F78D0F-3F93-4C56-AF68-4057C780CDD5}"/>
              </a:ext>
            </a:extLst>
          </p:cNvPr>
          <p:cNvSpPr>
            <a:spLocks noGrp="1" noChangeArrowheads="1"/>
          </p:cNvSpPr>
          <p:nvPr>
            <p:ph idx="1"/>
          </p:nvPr>
        </p:nvSpPr>
        <p:spPr/>
        <p:txBody>
          <a:bodyPr>
            <a:normAutofit/>
          </a:bodyPr>
          <a:lstStyle/>
          <a:p>
            <a:pPr marL="0" indent="0">
              <a:buNone/>
            </a:pPr>
            <a:r>
              <a:rPr lang="en-US" altLang="en-US" sz="2000" dirty="0">
                <a:cs typeface="Times New Roman" panose="02020603050405020304" pitchFamily="18" charset="0"/>
              </a:rPr>
              <a:t>Some charities promote packaged insurance programs built around one insurance company and a particular policy  </a:t>
            </a:r>
          </a:p>
          <a:p>
            <a:pPr lvl="1"/>
            <a:r>
              <a:rPr lang="en-US" altLang="en-US" sz="1700" dirty="0">
                <a:cs typeface="Times New Roman" panose="02020603050405020304" pitchFamily="18" charset="0"/>
              </a:rPr>
              <a:t>Donor makes series of gifts to charity</a:t>
            </a:r>
          </a:p>
          <a:p>
            <a:pPr lvl="1"/>
            <a:r>
              <a:rPr lang="en-US" altLang="en-US" sz="1700" dirty="0">
                <a:cs typeface="Times New Roman" panose="02020603050405020304" pitchFamily="18" charset="0"/>
              </a:rPr>
              <a:t>Charity uses all or a portion of the gifts to purchase a life insurance policy on the life of the donor</a:t>
            </a:r>
          </a:p>
          <a:p>
            <a:pPr lvl="1"/>
            <a:r>
              <a:rPr lang="en-US" altLang="en-US" sz="1700" dirty="0">
                <a:cs typeface="Times New Roman" panose="02020603050405020304" pitchFamily="18" charset="0"/>
              </a:rPr>
              <a:t>Charity is owner and beneficiary</a:t>
            </a:r>
          </a:p>
          <a:p>
            <a:pPr lvl="1"/>
            <a:r>
              <a:rPr lang="en-US" altLang="en-US" sz="1700" dirty="0">
                <a:cs typeface="Times New Roman" panose="02020603050405020304" pitchFamily="18" charset="0"/>
              </a:rPr>
              <a:t>Illegal in a number of states including New York.  Seek legal opinion on issue of insurable interest</a:t>
            </a:r>
          </a:p>
          <a:p>
            <a:pPr marL="457200" indent="0"/>
            <a:endParaRPr lang="en-US" altLang="en-US" sz="2000" dirty="0"/>
          </a:p>
        </p:txBody>
      </p:sp>
      <p:sp>
        <p:nvSpPr>
          <p:cNvPr id="2" name="Footer Placeholder 1">
            <a:extLst>
              <a:ext uri="{FF2B5EF4-FFF2-40B4-BE49-F238E27FC236}">
                <a16:creationId xmlns:a16="http://schemas.microsoft.com/office/drawing/2014/main" id="{59E1C2BA-E32D-47E9-B0BE-5D81DCBA1C11}"/>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F74A86-1B0B-44DC-9C15-88854BA9A836}"/>
              </a:ext>
            </a:extLst>
          </p:cNvPr>
          <p:cNvSpPr>
            <a:spLocks noGrp="1"/>
          </p:cNvSpPr>
          <p:nvPr>
            <p:ph type="title"/>
          </p:nvPr>
        </p:nvSpPr>
        <p:spPr>
          <a:xfrm>
            <a:off x="838200" y="365126"/>
            <a:ext cx="7677150" cy="1539874"/>
          </a:xfrm>
        </p:spPr>
        <p:txBody>
          <a:bodyPr/>
          <a:lstStyle/>
          <a:p>
            <a:r>
              <a:rPr lang="en-US" sz="4400" dirty="0">
                <a:solidFill>
                  <a:schemeClr val="accent3"/>
                </a:solidFill>
              </a:rPr>
              <a:t>Goal</a:t>
            </a:r>
            <a:br>
              <a:rPr lang="en-US" sz="3600" b="1" dirty="0">
                <a:solidFill>
                  <a:srgbClr val="00B0F0"/>
                </a:solidFill>
              </a:rPr>
            </a:br>
            <a:endParaRPr lang="en-US" dirty="0">
              <a:solidFill>
                <a:srgbClr val="00B0F0"/>
              </a:solidFill>
            </a:endParaRPr>
          </a:p>
        </p:txBody>
      </p:sp>
      <p:sp>
        <p:nvSpPr>
          <p:cNvPr id="4" name="Rectangle 3">
            <a:extLst>
              <a:ext uri="{FF2B5EF4-FFF2-40B4-BE49-F238E27FC236}">
                <a16:creationId xmlns:a16="http://schemas.microsoft.com/office/drawing/2014/main" id="{8422F8A4-1FE0-4C6A-BF00-75F43FF1D551}"/>
              </a:ext>
            </a:extLst>
          </p:cNvPr>
          <p:cNvSpPr/>
          <p:nvPr/>
        </p:nvSpPr>
        <p:spPr>
          <a:xfrm>
            <a:off x="857250" y="1752600"/>
            <a:ext cx="4112402" cy="2677656"/>
          </a:xfrm>
          <a:prstGeom prst="rect">
            <a:avLst/>
          </a:prstGeom>
        </p:spPr>
        <p:txBody>
          <a:bodyPr wrap="square">
            <a:spAutoFit/>
          </a:bodyPr>
          <a:lstStyle/>
          <a:p>
            <a:r>
              <a:rPr lang="en-US" sz="2800" dirty="0"/>
              <a:t>The process of developing the optimal legacy plan to reflect the donor’s personal, financial, and philanthropic goals, as well as her values and passions.</a:t>
            </a:r>
          </a:p>
        </p:txBody>
      </p:sp>
      <p:pic>
        <p:nvPicPr>
          <p:cNvPr id="6" name="Picture 5">
            <a:extLst>
              <a:ext uri="{FF2B5EF4-FFF2-40B4-BE49-F238E27FC236}">
                <a16:creationId xmlns:a16="http://schemas.microsoft.com/office/drawing/2014/main" id="{E2CB9655-CAAB-4A97-85E6-90E9D2DED5CB}"/>
              </a:ext>
            </a:extLst>
          </p:cNvPr>
          <p:cNvPicPr>
            <a:picLocks noChangeAspect="1"/>
          </p:cNvPicPr>
          <p:nvPr/>
        </p:nvPicPr>
        <p:blipFill rotWithShape="1">
          <a:blip r:embed="rId2"/>
          <a:srcRect b="8063"/>
          <a:stretch/>
        </p:blipFill>
        <p:spPr>
          <a:xfrm>
            <a:off x="4950602" y="2895600"/>
            <a:ext cx="4180698" cy="2795337"/>
          </a:xfrm>
          <a:prstGeom prst="rect">
            <a:avLst/>
          </a:prstGeom>
        </p:spPr>
      </p:pic>
      <p:sp>
        <p:nvSpPr>
          <p:cNvPr id="2" name="Footer Placeholder 1">
            <a:extLst>
              <a:ext uri="{FF2B5EF4-FFF2-40B4-BE49-F238E27FC236}">
                <a16:creationId xmlns:a16="http://schemas.microsoft.com/office/drawing/2014/main" id="{D118484B-6C59-4F90-A082-5A6D8D952D68}"/>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804633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screenshot&#10;&#10;Description automatically generated">
            <a:extLst>
              <a:ext uri="{FF2B5EF4-FFF2-40B4-BE49-F238E27FC236}">
                <a16:creationId xmlns:a16="http://schemas.microsoft.com/office/drawing/2014/main" id="{897B4365-41D5-4EF2-8420-E0CD105CA6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940" y="1348383"/>
            <a:ext cx="5574119" cy="4161234"/>
          </a:xfrm>
        </p:spPr>
      </p:pic>
      <p:sp>
        <p:nvSpPr>
          <p:cNvPr id="5" name="Footer Placeholder 4">
            <a:extLst>
              <a:ext uri="{FF2B5EF4-FFF2-40B4-BE49-F238E27FC236}">
                <a16:creationId xmlns:a16="http://schemas.microsoft.com/office/drawing/2014/main" id="{70DDD93B-4306-4937-99BE-E70BD5A85EE3}"/>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691964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A27C7F-C555-4033-89C6-52C9C79B0919}"/>
              </a:ext>
            </a:extLst>
          </p:cNvPr>
          <p:cNvSpPr>
            <a:spLocks noGrp="1" noChangeArrowheads="1"/>
          </p:cNvSpPr>
          <p:nvPr>
            <p:ph idx="1"/>
          </p:nvPr>
        </p:nvSpPr>
        <p:spPr>
          <a:xfrm>
            <a:off x="762000" y="2506662"/>
            <a:ext cx="7886700" cy="4351338"/>
          </a:xfrm>
        </p:spPr>
        <p:txBody>
          <a:bodyPr/>
          <a:lstStyle/>
          <a:p>
            <a:pPr marL="0" indent="0" algn="ctr" eaLnBrk="1" hangingPunct="1">
              <a:buNone/>
            </a:pPr>
            <a:r>
              <a:rPr lang="en-US" altLang="en-US" sz="4800" dirty="0">
                <a:solidFill>
                  <a:schemeClr val="bg2">
                    <a:lumMod val="50000"/>
                  </a:schemeClr>
                </a:solidFill>
              </a:rPr>
              <a:t>Charitable IRA Rollover</a:t>
            </a:r>
          </a:p>
          <a:p>
            <a:pPr marL="0" indent="0" algn="ctr" eaLnBrk="1" hangingPunct="1">
              <a:buNone/>
            </a:pPr>
            <a:r>
              <a:rPr lang="en-US" altLang="en-US" sz="4800" dirty="0">
                <a:solidFill>
                  <a:schemeClr val="bg2">
                    <a:lumMod val="50000"/>
                  </a:schemeClr>
                </a:solidFill>
              </a:rPr>
              <a:t>“Qualified Charitable Distribution”</a:t>
            </a:r>
          </a:p>
        </p:txBody>
      </p:sp>
      <p:sp>
        <p:nvSpPr>
          <p:cNvPr id="2" name="Footer Placeholder 1">
            <a:extLst>
              <a:ext uri="{FF2B5EF4-FFF2-40B4-BE49-F238E27FC236}">
                <a16:creationId xmlns:a16="http://schemas.microsoft.com/office/drawing/2014/main" id="{E71C1C65-3DBA-488B-A5CA-89981B2E4EA6}"/>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61021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95FA457-DA88-47A5-8F77-B902B63A25F3}"/>
              </a:ext>
            </a:extLst>
          </p:cNvPr>
          <p:cNvSpPr txBox="1">
            <a:spLocks noGrp="1"/>
          </p:cNvSpPr>
          <p:nvPr>
            <p:ph idx="1"/>
          </p:nvPr>
        </p:nvSpPr>
        <p:spPr bwMode="auto">
          <a:xfrm>
            <a:off x="1066800" y="1825625"/>
            <a:ext cx="7448550" cy="4351338"/>
          </a:xfrm>
          <a:prstGeom prst="rect">
            <a:avLst/>
          </a:prstGeom>
          <a:noFill/>
          <a:ln w="9525">
            <a:noFill/>
            <a:miter lim="800000"/>
            <a:headEnd/>
            <a:tailEnd/>
          </a:ln>
        </p:spPr>
        <p:txBody>
          <a:bodyPr>
            <a:normAutofit/>
          </a:bodyPr>
          <a:lstStyle/>
          <a:p>
            <a:pPr marL="0" indent="0">
              <a:spcBef>
                <a:spcPts val="0"/>
              </a:spcBef>
              <a:spcAft>
                <a:spcPts val="600"/>
              </a:spcAft>
              <a:buNone/>
            </a:pPr>
            <a:r>
              <a:rPr lang="en-US" sz="2400" dirty="0">
                <a:solidFill>
                  <a:schemeClr val="tx1"/>
                </a:solidFill>
              </a:rPr>
              <a:t>Transfers from IRA directly to a </a:t>
            </a:r>
            <a:r>
              <a:rPr lang="en-US" sz="2400" i="1" u="sng" dirty="0">
                <a:solidFill>
                  <a:schemeClr val="tx1"/>
                </a:solidFill>
              </a:rPr>
              <a:t>public charity</a:t>
            </a:r>
            <a:endParaRPr lang="en-US" sz="2400" i="1" u="sng" dirty="0"/>
          </a:p>
          <a:p>
            <a:pPr marL="0" indent="0">
              <a:spcBef>
                <a:spcPts val="0"/>
              </a:spcBef>
              <a:spcAft>
                <a:spcPts val="600"/>
              </a:spcAft>
              <a:buNone/>
            </a:pPr>
            <a:r>
              <a:rPr lang="en-US" sz="2400" dirty="0">
                <a:solidFill>
                  <a:schemeClr val="tx1"/>
                </a:solidFill>
              </a:rPr>
              <a:t>“Qualified Charitable Distribution”</a:t>
            </a:r>
          </a:p>
          <a:p>
            <a:pPr marL="0" indent="0">
              <a:spcBef>
                <a:spcPts val="0"/>
              </a:spcBef>
              <a:spcAft>
                <a:spcPts val="600"/>
              </a:spcAft>
              <a:buNone/>
            </a:pPr>
            <a:r>
              <a:rPr lang="en-US" sz="2400" dirty="0">
                <a:solidFill>
                  <a:schemeClr val="tx1"/>
                </a:solidFill>
              </a:rPr>
              <a:t>Requirements:</a:t>
            </a:r>
          </a:p>
          <a:p>
            <a:pPr marL="457189" lvl="1" indent="0">
              <a:spcBef>
                <a:spcPts val="0"/>
              </a:spcBef>
              <a:spcAft>
                <a:spcPts val="600"/>
              </a:spcAft>
              <a:buNone/>
            </a:pPr>
            <a:r>
              <a:rPr lang="en-US" sz="2400" dirty="0">
                <a:solidFill>
                  <a:schemeClr val="tx1"/>
                </a:solidFill>
              </a:rPr>
              <a:t>Only IRAs qualify</a:t>
            </a:r>
          </a:p>
          <a:p>
            <a:pPr marL="457189" lvl="1" indent="0">
              <a:spcBef>
                <a:spcPts val="0"/>
              </a:spcBef>
              <a:spcAft>
                <a:spcPts val="600"/>
              </a:spcAft>
              <a:buNone/>
            </a:pPr>
            <a:r>
              <a:rPr lang="en-US" sz="2400" dirty="0">
                <a:solidFill>
                  <a:schemeClr val="tx1"/>
                </a:solidFill>
              </a:rPr>
              <a:t>IRA owner at least age 70½</a:t>
            </a:r>
          </a:p>
          <a:p>
            <a:pPr marL="457189" lvl="1" indent="0">
              <a:spcBef>
                <a:spcPts val="0"/>
              </a:spcBef>
              <a:spcAft>
                <a:spcPts val="600"/>
              </a:spcAft>
              <a:buNone/>
            </a:pPr>
            <a:r>
              <a:rPr lang="en-US" sz="2400" dirty="0">
                <a:solidFill>
                  <a:schemeClr val="tx1"/>
                </a:solidFill>
              </a:rPr>
              <a:t>Limit of $100,000 per year per taxpayer</a:t>
            </a:r>
          </a:p>
          <a:p>
            <a:pPr marL="457189" lvl="1" indent="0">
              <a:spcBef>
                <a:spcPts val="0"/>
              </a:spcBef>
              <a:spcAft>
                <a:spcPts val="600"/>
              </a:spcAft>
              <a:buNone/>
            </a:pPr>
            <a:r>
              <a:rPr lang="en-US" sz="2400" dirty="0">
                <a:solidFill>
                  <a:schemeClr val="tx1"/>
                </a:solidFill>
              </a:rPr>
              <a:t>To a qualified public charity</a:t>
            </a:r>
          </a:p>
          <a:p>
            <a:pPr marL="457189" lvl="1" indent="0">
              <a:spcBef>
                <a:spcPts val="0"/>
              </a:spcBef>
              <a:spcAft>
                <a:spcPts val="600"/>
              </a:spcAft>
              <a:buNone/>
            </a:pPr>
            <a:r>
              <a:rPr lang="en-US" sz="2400" dirty="0">
                <a:solidFill>
                  <a:schemeClr val="tx1"/>
                </a:solidFill>
              </a:rPr>
              <a:t>Direct transfer custodian/trustee to charity</a:t>
            </a:r>
          </a:p>
          <a:p>
            <a:pPr marL="0" indent="0">
              <a:spcBef>
                <a:spcPts val="0"/>
              </a:spcBef>
              <a:spcAft>
                <a:spcPts val="600"/>
              </a:spcAft>
              <a:buNone/>
            </a:pPr>
            <a:r>
              <a:rPr lang="en-US" sz="2400" dirty="0">
                <a:solidFill>
                  <a:schemeClr val="tx1"/>
                </a:solidFill>
              </a:rPr>
              <a:t>The transfer qualifies for the required minimum distribution</a:t>
            </a:r>
          </a:p>
          <a:p>
            <a:pPr>
              <a:spcBef>
                <a:spcPts val="0"/>
              </a:spcBef>
              <a:spcAft>
                <a:spcPts val="600"/>
              </a:spcAft>
              <a:buFont typeface="Arial" pitchFamily="34" charset="0"/>
              <a:buChar char="•"/>
            </a:pPr>
            <a:endParaRPr lang="en-US" dirty="0"/>
          </a:p>
          <a:p>
            <a:pPr>
              <a:spcBef>
                <a:spcPts val="0"/>
              </a:spcBef>
              <a:spcAft>
                <a:spcPts val="600"/>
              </a:spcAft>
              <a:buFont typeface="Arial" pitchFamily="34" charset="0"/>
              <a:buChar char="•"/>
            </a:pPr>
            <a:endParaRPr lang="en-US" dirty="0"/>
          </a:p>
          <a:p>
            <a:pPr>
              <a:spcBef>
                <a:spcPts val="0"/>
              </a:spcBef>
              <a:spcAft>
                <a:spcPts val="600"/>
              </a:spcAft>
            </a:pPr>
            <a:endParaRPr lang="en-US" b="1" dirty="0"/>
          </a:p>
        </p:txBody>
      </p:sp>
      <p:sp>
        <p:nvSpPr>
          <p:cNvPr id="7" name="Rectangle 6">
            <a:extLst>
              <a:ext uri="{FF2B5EF4-FFF2-40B4-BE49-F238E27FC236}">
                <a16:creationId xmlns:a16="http://schemas.microsoft.com/office/drawing/2014/main" id="{F5F47995-D7E7-4C15-9E1C-68261C5BA973}"/>
              </a:ext>
            </a:extLst>
          </p:cNvPr>
          <p:cNvSpPr/>
          <p:nvPr/>
        </p:nvSpPr>
        <p:spPr>
          <a:xfrm>
            <a:off x="0" y="2072080"/>
            <a:ext cx="184558" cy="4785920"/>
          </a:xfrm>
          <a:prstGeom prst="rect">
            <a:avLst/>
          </a:prstGeom>
          <a:solidFill>
            <a:srgbClr val="349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725A0028-2AEA-458D-9006-E9433F9EF16B}"/>
              </a:ext>
            </a:extLst>
          </p:cNvPr>
          <p:cNvSpPr txBox="1">
            <a:spLocks noChangeArrowheads="1"/>
          </p:cNvSpPr>
          <p:nvPr/>
        </p:nvSpPr>
        <p:spPr bwMode="gray">
          <a:xfrm>
            <a:off x="1066800" y="670020"/>
            <a:ext cx="7677150" cy="703263"/>
          </a:xfrm>
          <a:prstGeom prst="rect">
            <a:avLst/>
          </a:prstGeom>
          <a:noFill/>
          <a:ln w="9525">
            <a:noFill/>
            <a:miter lim="800000"/>
            <a:headEnd/>
            <a:tailEnd/>
          </a:ln>
        </p:spPr>
        <p:txBody>
          <a:bodyPr lIns="0" rIns="0" anchor="ctr"/>
          <a:lstStyle/>
          <a:p>
            <a:pPr defTabSz="914377" eaLnBrk="0" hangingPunct="0">
              <a:lnSpc>
                <a:spcPct val="95000"/>
              </a:lnSpc>
            </a:pPr>
            <a:r>
              <a:rPr lang="en-US" sz="4400" dirty="0">
                <a:solidFill>
                  <a:schemeClr val="bg2">
                    <a:lumMod val="50000"/>
                  </a:schemeClr>
                </a:solidFill>
                <a:latin typeface="+mj-lt"/>
                <a:cs typeface="Arial" charset="0"/>
              </a:rPr>
              <a:t>IRA Charitable Rollover</a:t>
            </a:r>
          </a:p>
        </p:txBody>
      </p:sp>
      <p:sp>
        <p:nvSpPr>
          <p:cNvPr id="2" name="Footer Placeholder 1">
            <a:extLst>
              <a:ext uri="{FF2B5EF4-FFF2-40B4-BE49-F238E27FC236}">
                <a16:creationId xmlns:a16="http://schemas.microsoft.com/office/drawing/2014/main" id="{9C352761-ECC1-44DA-8B6A-DE4CBED660BD}"/>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151118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39EA865A-3FBC-4F86-AF3E-59CEF20C3ECF}"/>
              </a:ext>
            </a:extLst>
          </p:cNvPr>
          <p:cNvSpPr>
            <a:spLocks noGrp="1" noChangeArrowheads="1"/>
          </p:cNvSpPr>
          <p:nvPr>
            <p:ph idx="1"/>
          </p:nvPr>
        </p:nvSpPr>
        <p:spPr>
          <a:xfrm>
            <a:off x="838200" y="1676400"/>
            <a:ext cx="7886700" cy="4249738"/>
          </a:xfrm>
        </p:spPr>
        <p:txBody>
          <a:bodyPr>
            <a:noAutofit/>
          </a:bodyPr>
          <a:lstStyle/>
          <a:p>
            <a:pPr marL="0" indent="0">
              <a:buNone/>
            </a:pPr>
            <a:r>
              <a:rPr lang="en-US" sz="2000" dirty="0"/>
              <a:t>The IRA Rollover was first enacted in 2006 as part of the Pension Protection Act</a:t>
            </a:r>
          </a:p>
          <a:p>
            <a:pPr marL="0" indent="0">
              <a:buNone/>
            </a:pPr>
            <a:endParaRPr lang="en-US" sz="2000" dirty="0"/>
          </a:p>
          <a:p>
            <a:pPr marL="0" indent="0">
              <a:buNone/>
            </a:pPr>
            <a:r>
              <a:rPr lang="en-US" sz="2000" dirty="0"/>
              <a:t>IRA Charitable Rollover is now a permanent law since December 2015, made so through the Protecting Americans from Tax Hikes Act of 2015</a:t>
            </a:r>
          </a:p>
          <a:p>
            <a:pPr marL="0" indent="0">
              <a:lnSpc>
                <a:spcPct val="120000"/>
              </a:lnSpc>
              <a:spcBef>
                <a:spcPts val="0"/>
              </a:spcBef>
              <a:buNone/>
            </a:pPr>
            <a:endParaRPr lang="en-US" sz="2000" dirty="0"/>
          </a:p>
          <a:p>
            <a:pPr marL="0" indent="0">
              <a:lnSpc>
                <a:spcPct val="120000"/>
              </a:lnSpc>
              <a:spcBef>
                <a:spcPts val="0"/>
              </a:spcBef>
              <a:buNone/>
            </a:pPr>
            <a:r>
              <a:rPr lang="en-US" sz="2000" dirty="0"/>
              <a:t>Tax-free distributions under section 408(d)(8) for charitable purposes</a:t>
            </a:r>
          </a:p>
          <a:p>
            <a:pPr marL="0" indent="0">
              <a:lnSpc>
                <a:spcPct val="120000"/>
              </a:lnSpc>
              <a:spcBef>
                <a:spcPts val="0"/>
              </a:spcBef>
              <a:buNone/>
            </a:pPr>
            <a:endParaRPr lang="en-US" sz="2000" dirty="0"/>
          </a:p>
          <a:p>
            <a:pPr marL="0" indent="0">
              <a:lnSpc>
                <a:spcPct val="120000"/>
              </a:lnSpc>
              <a:spcBef>
                <a:spcPts val="0"/>
              </a:spcBef>
              <a:buNone/>
            </a:pPr>
            <a:r>
              <a:rPr lang="en-US" sz="2000" dirty="0"/>
              <a:t>There is no special reporting of these distributions on Form 1099-R</a:t>
            </a:r>
          </a:p>
          <a:p>
            <a:pPr marL="0" indent="0">
              <a:lnSpc>
                <a:spcPct val="120000"/>
              </a:lnSpc>
              <a:spcBef>
                <a:spcPts val="0"/>
              </a:spcBef>
              <a:buNone/>
            </a:pPr>
            <a:endParaRPr lang="en-US" sz="2000" dirty="0"/>
          </a:p>
          <a:p>
            <a:pPr marL="0" indent="0">
              <a:lnSpc>
                <a:spcPct val="120000"/>
              </a:lnSpc>
              <a:spcBef>
                <a:spcPts val="0"/>
              </a:spcBef>
              <a:buNone/>
            </a:pPr>
            <a:endParaRPr lang="en-US" sz="2000" dirty="0"/>
          </a:p>
          <a:p>
            <a:pPr marL="0" indent="0">
              <a:buNone/>
            </a:pPr>
            <a:endParaRPr lang="en-US" sz="2000" dirty="0"/>
          </a:p>
        </p:txBody>
      </p:sp>
      <p:sp>
        <p:nvSpPr>
          <p:cNvPr id="54274" name="Rectangle 2">
            <a:extLst>
              <a:ext uri="{FF2B5EF4-FFF2-40B4-BE49-F238E27FC236}">
                <a16:creationId xmlns:a16="http://schemas.microsoft.com/office/drawing/2014/main" id="{289C87D8-5D5A-441D-9A7B-5F61933578C3}"/>
              </a:ext>
            </a:extLst>
          </p:cNvPr>
          <p:cNvSpPr>
            <a:spLocks noGrp="1" noChangeArrowheads="1"/>
          </p:cNvSpPr>
          <p:nvPr>
            <p:ph type="title" idx="4294967295"/>
          </p:nvPr>
        </p:nvSpPr>
        <p:spPr>
          <a:xfrm>
            <a:off x="838200" y="365125"/>
            <a:ext cx="8305800" cy="1463675"/>
          </a:xfrm>
        </p:spPr>
        <p:txBody>
          <a:bodyPr>
            <a:normAutofit/>
          </a:bodyPr>
          <a:lstStyle/>
          <a:p>
            <a:pPr eaLnBrk="1" hangingPunct="1"/>
            <a:r>
              <a:rPr lang="en-US" altLang="en-US" sz="4400" dirty="0">
                <a:solidFill>
                  <a:schemeClr val="bg2">
                    <a:lumMod val="50000"/>
                  </a:schemeClr>
                </a:solidFill>
              </a:rPr>
              <a:t>Charitable IRA Rollover - History</a:t>
            </a:r>
          </a:p>
        </p:txBody>
      </p:sp>
      <p:sp>
        <p:nvSpPr>
          <p:cNvPr id="2" name="Footer Placeholder 1">
            <a:extLst>
              <a:ext uri="{FF2B5EF4-FFF2-40B4-BE49-F238E27FC236}">
                <a16:creationId xmlns:a16="http://schemas.microsoft.com/office/drawing/2014/main" id="{D4013BA1-2064-4618-9A56-F45669571D6B}"/>
              </a:ext>
            </a:extLst>
          </p:cNvPr>
          <p:cNvSpPr>
            <a:spLocks noGrp="1"/>
          </p:cNvSpPr>
          <p:nvPr>
            <p:ph type="ftr" sz="quarter" idx="11"/>
          </p:nvPr>
        </p:nvSpPr>
        <p:spPr/>
        <p:txBody>
          <a:bodyPr/>
          <a:lstStyle/>
          <a:p>
            <a:pPr>
              <a:defRPr/>
            </a:pPr>
            <a:r>
              <a:rPr lang="en-US" altLang="en-US"/>
              <a:t>Copyright © 2019 ThinkGiving - All Rights Reserved.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B7F71-241F-4A6A-86B3-492D7F121A4D}"/>
              </a:ext>
            </a:extLst>
          </p:cNvPr>
          <p:cNvSpPr>
            <a:spLocks noGrp="1"/>
          </p:cNvSpPr>
          <p:nvPr>
            <p:ph idx="1"/>
          </p:nvPr>
        </p:nvSpPr>
        <p:spPr/>
        <p:txBody>
          <a:bodyPr>
            <a:normAutofit/>
          </a:bodyPr>
          <a:lstStyle/>
          <a:p>
            <a:pPr marL="0" indent="0">
              <a:buNone/>
            </a:pPr>
            <a:r>
              <a:rPr lang="en-US" sz="2400" dirty="0"/>
              <a:t>The provision allows individuals aged 70½ and older to donate up to $100,000 from their Individual Retirement Accounts (IRAs) to public charities without having to count the distributions as taxable income. </a:t>
            </a:r>
          </a:p>
          <a:p>
            <a:pPr marL="0" indent="0">
              <a:buNone/>
            </a:pPr>
            <a:endParaRPr lang="en-US" sz="2400" dirty="0"/>
          </a:p>
          <a:p>
            <a:pPr marL="0" indent="0">
              <a:buNone/>
            </a:pPr>
            <a:r>
              <a:rPr lang="en-US" sz="2400" dirty="0"/>
              <a:t>For individuals who do not need more income, this withdrawal will count as part or all of the Required Minimum Distribution (RMD)</a:t>
            </a:r>
          </a:p>
          <a:p>
            <a:pPr marL="0" indent="0">
              <a:buNone/>
            </a:pPr>
            <a:endParaRPr lang="en-US" sz="2400" dirty="0"/>
          </a:p>
          <a:p>
            <a:pPr marL="0" indent="0">
              <a:buNone/>
            </a:pPr>
            <a:br>
              <a:rPr lang="en-US" sz="2400" dirty="0"/>
            </a:br>
            <a:endParaRPr lang="en-US" sz="2400" dirty="0"/>
          </a:p>
          <a:p>
            <a:endParaRPr lang="en-US" dirty="0"/>
          </a:p>
        </p:txBody>
      </p:sp>
      <p:sp>
        <p:nvSpPr>
          <p:cNvPr id="5" name="Rectangle 2">
            <a:extLst>
              <a:ext uri="{FF2B5EF4-FFF2-40B4-BE49-F238E27FC236}">
                <a16:creationId xmlns:a16="http://schemas.microsoft.com/office/drawing/2014/main" id="{2D682F19-0A66-4372-AB24-F923E3676C02}"/>
              </a:ext>
            </a:extLst>
          </p:cNvPr>
          <p:cNvSpPr txBox="1">
            <a:spLocks noChangeArrowheads="1"/>
          </p:cNvSpPr>
          <p:nvPr/>
        </p:nvSpPr>
        <p:spPr>
          <a:xfrm>
            <a:off x="628650" y="662160"/>
            <a:ext cx="8039100" cy="11588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dirty="0">
                <a:solidFill>
                  <a:schemeClr val="bg2">
                    <a:lumMod val="50000"/>
                  </a:schemeClr>
                </a:solidFill>
              </a:rPr>
              <a:t>Charitable IRA Rollover</a:t>
            </a:r>
          </a:p>
        </p:txBody>
      </p:sp>
      <p:sp>
        <p:nvSpPr>
          <p:cNvPr id="2" name="Footer Placeholder 1">
            <a:extLst>
              <a:ext uri="{FF2B5EF4-FFF2-40B4-BE49-F238E27FC236}">
                <a16:creationId xmlns:a16="http://schemas.microsoft.com/office/drawing/2014/main" id="{67693B33-8CF7-4E92-811B-D78FAD58318B}"/>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837381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6B0F555-B54B-4C18-BAB5-CDD2126626B4}"/>
              </a:ext>
            </a:extLst>
          </p:cNvPr>
          <p:cNvSpPr>
            <a:spLocks noGrp="1" noChangeArrowheads="1"/>
          </p:cNvSpPr>
          <p:nvPr>
            <p:ph type="title"/>
          </p:nvPr>
        </p:nvSpPr>
        <p:spPr>
          <a:xfrm>
            <a:off x="990600" y="365126"/>
            <a:ext cx="7524750" cy="1325563"/>
          </a:xfrm>
        </p:spPr>
        <p:txBody>
          <a:bodyPr>
            <a:normAutofit/>
          </a:bodyPr>
          <a:lstStyle/>
          <a:p>
            <a:pPr eaLnBrk="1" hangingPunct="1"/>
            <a:r>
              <a:rPr lang="en-US" altLang="en-US" sz="4000" dirty="0">
                <a:solidFill>
                  <a:schemeClr val="bg2">
                    <a:lumMod val="50000"/>
                  </a:schemeClr>
                </a:solidFill>
              </a:rPr>
              <a:t>Charitable IRA Rollover</a:t>
            </a:r>
          </a:p>
        </p:txBody>
      </p:sp>
      <p:sp>
        <p:nvSpPr>
          <p:cNvPr id="2" name="Content Placeholder 1">
            <a:extLst>
              <a:ext uri="{FF2B5EF4-FFF2-40B4-BE49-F238E27FC236}">
                <a16:creationId xmlns:a16="http://schemas.microsoft.com/office/drawing/2014/main" id="{6D00F019-AD57-49D9-9E2F-7F38B46E3CB5}"/>
              </a:ext>
            </a:extLst>
          </p:cNvPr>
          <p:cNvSpPr>
            <a:spLocks noGrp="1"/>
          </p:cNvSpPr>
          <p:nvPr>
            <p:ph idx="4294967295"/>
          </p:nvPr>
        </p:nvSpPr>
        <p:spPr>
          <a:xfrm>
            <a:off x="990600" y="1574800"/>
            <a:ext cx="8153400" cy="4918075"/>
          </a:xfrm>
        </p:spPr>
        <p:txBody>
          <a:bodyPr>
            <a:normAutofit fontScale="62500" lnSpcReduction="20000"/>
          </a:bodyPr>
          <a:lstStyle/>
          <a:p>
            <a:pPr marL="0" indent="0">
              <a:lnSpc>
                <a:spcPct val="120000"/>
              </a:lnSpc>
              <a:spcBef>
                <a:spcPts val="0"/>
              </a:spcBef>
              <a:buNone/>
            </a:pPr>
            <a:r>
              <a:rPr lang="en-US" sz="3200" dirty="0"/>
              <a:t>Both Traditional and Roth IRAs are the only plans acceptable for this provision.  The donor and the IRA plan custodian must follow strict rules to ensure there is no taxable event:</a:t>
            </a:r>
          </a:p>
          <a:p>
            <a:pPr lvl="1">
              <a:lnSpc>
                <a:spcPct val="120000"/>
              </a:lnSpc>
              <a:spcBef>
                <a:spcPts val="0"/>
              </a:spcBef>
            </a:pPr>
            <a:r>
              <a:rPr lang="en-US" sz="3200" dirty="0"/>
              <a:t>Donor must be at least 70 ½ and have an IRA (can roll a traditional retirement plan into an IRA first, then transfer)</a:t>
            </a:r>
          </a:p>
          <a:p>
            <a:pPr lvl="1">
              <a:lnSpc>
                <a:spcPct val="120000"/>
              </a:lnSpc>
              <a:spcBef>
                <a:spcPts val="0"/>
              </a:spcBef>
            </a:pPr>
            <a:r>
              <a:rPr lang="en-US" sz="3200" dirty="0"/>
              <a:t>Donor contacts IRA Custodian in writing and asks for transfer DIRECTLY to the qualifying charitable organization under Sec. 170(b(1)(a), other than a private foundation or donor-advised fund</a:t>
            </a:r>
          </a:p>
          <a:p>
            <a:pPr lvl="1">
              <a:lnSpc>
                <a:spcPct val="120000"/>
              </a:lnSpc>
              <a:spcBef>
                <a:spcPts val="0"/>
              </a:spcBef>
            </a:pPr>
            <a:r>
              <a:rPr lang="en-US" sz="3200" dirty="0"/>
              <a:t>The transaction must NOT include a quid pro quo of any kind (something in return) as a result of this transfer.  Any gift or benefit will disqualify the transfer and it then becomes taxable to the donor!</a:t>
            </a:r>
          </a:p>
          <a:p>
            <a:pPr lvl="1">
              <a:lnSpc>
                <a:spcPct val="120000"/>
              </a:lnSpc>
              <a:spcBef>
                <a:spcPts val="0"/>
              </a:spcBef>
            </a:pPr>
            <a:r>
              <a:rPr lang="en-US" sz="3200" dirty="0"/>
              <a:t>The transfer must be postmarked by Dec 31st of the year of the gift and the charity must receive the gift directly without it going to the donor first</a:t>
            </a:r>
          </a:p>
          <a:p>
            <a:endParaRPr lang="en-US" dirty="0"/>
          </a:p>
        </p:txBody>
      </p:sp>
      <p:sp>
        <p:nvSpPr>
          <p:cNvPr id="3" name="Footer Placeholder 2">
            <a:extLst>
              <a:ext uri="{FF2B5EF4-FFF2-40B4-BE49-F238E27FC236}">
                <a16:creationId xmlns:a16="http://schemas.microsoft.com/office/drawing/2014/main" id="{4CB19BF5-0D39-4758-973E-4277699218BF}"/>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863469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E2525-6F9D-467B-8FF8-9E10E73394AE}"/>
              </a:ext>
            </a:extLst>
          </p:cNvPr>
          <p:cNvSpPr>
            <a:spLocks noGrp="1"/>
          </p:cNvSpPr>
          <p:nvPr>
            <p:ph idx="1"/>
          </p:nvPr>
        </p:nvSpPr>
        <p:spPr>
          <a:xfrm>
            <a:off x="990600" y="1524000"/>
            <a:ext cx="7886700" cy="4351338"/>
          </a:xfrm>
        </p:spPr>
        <p:txBody>
          <a:bodyPr>
            <a:normAutofit/>
          </a:bodyPr>
          <a:lstStyle/>
          <a:p>
            <a:pPr marL="0" indent="0">
              <a:buNone/>
            </a:pPr>
            <a:r>
              <a:rPr lang="en-US" sz="2000" dirty="0"/>
              <a:t>Tax Benefits to the donor:</a:t>
            </a:r>
          </a:p>
          <a:p>
            <a:pPr lvl="1"/>
            <a:r>
              <a:rPr lang="en-US" sz="1700" dirty="0"/>
              <a:t>Avoids the percentage limitation on charitable contributions – which limits donation of cash to 50% and appreciated assets to 30% of AGI.  Thus a donor can effectively go past the limit without tax penalty</a:t>
            </a:r>
          </a:p>
          <a:p>
            <a:pPr marL="342900" lvl="1" indent="0">
              <a:buNone/>
            </a:pPr>
            <a:endParaRPr lang="en-US" sz="1700" dirty="0"/>
          </a:p>
          <a:p>
            <a:pPr lvl="1"/>
            <a:r>
              <a:rPr lang="en-US" sz="1700" dirty="0"/>
              <a:t>At higher incomes, it won’t push the donor up into the Itemized Deduction &amp; Personal Exemption phase-outs</a:t>
            </a:r>
          </a:p>
          <a:p>
            <a:pPr marL="342900" lvl="1" indent="0">
              <a:buNone/>
            </a:pPr>
            <a:endParaRPr lang="en-US" sz="1700" dirty="0"/>
          </a:p>
          <a:p>
            <a:pPr lvl="1"/>
            <a:r>
              <a:rPr lang="en-US" sz="1700" dirty="0"/>
              <a:t>Helps those who use Standard Deduction to still get a tax break on the donation and won’t increase the amount of income subject to the tax on Social Security</a:t>
            </a:r>
          </a:p>
          <a:p>
            <a:endParaRPr lang="en-US" dirty="0"/>
          </a:p>
        </p:txBody>
      </p:sp>
      <p:sp>
        <p:nvSpPr>
          <p:cNvPr id="3" name="Rectangle 2">
            <a:extLst>
              <a:ext uri="{FF2B5EF4-FFF2-40B4-BE49-F238E27FC236}">
                <a16:creationId xmlns:a16="http://schemas.microsoft.com/office/drawing/2014/main" id="{3BD478D4-B17C-4E54-8CF9-069B0DDFB23E}"/>
              </a:ext>
            </a:extLst>
          </p:cNvPr>
          <p:cNvSpPr txBox="1">
            <a:spLocks noChangeArrowheads="1"/>
          </p:cNvSpPr>
          <p:nvPr/>
        </p:nvSpPr>
        <p:spPr>
          <a:xfrm>
            <a:off x="838200" y="365125"/>
            <a:ext cx="7677150" cy="11588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000" dirty="0">
                <a:solidFill>
                  <a:schemeClr val="bg2">
                    <a:lumMod val="50000"/>
                  </a:schemeClr>
                </a:solidFill>
              </a:rPr>
              <a:t>Charitable IRA Rollover</a:t>
            </a:r>
          </a:p>
        </p:txBody>
      </p:sp>
      <p:sp>
        <p:nvSpPr>
          <p:cNvPr id="4" name="Footer Placeholder 3">
            <a:extLst>
              <a:ext uri="{FF2B5EF4-FFF2-40B4-BE49-F238E27FC236}">
                <a16:creationId xmlns:a16="http://schemas.microsoft.com/office/drawing/2014/main" id="{97794658-C96B-4AEE-99DD-526C7FF05639}"/>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757447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EF2FE69-D121-40D0-9E31-A8BD4E614827}"/>
              </a:ext>
            </a:extLst>
          </p:cNvPr>
          <p:cNvPicPr>
            <a:picLocks noGrp="1" noChangeAspect="1"/>
          </p:cNvPicPr>
          <p:nvPr>
            <p:ph idx="1"/>
          </p:nvPr>
        </p:nvPicPr>
        <p:blipFill>
          <a:blip r:embed="rId2"/>
          <a:stretch>
            <a:fillRect/>
          </a:stretch>
        </p:blipFill>
        <p:spPr>
          <a:xfrm>
            <a:off x="3209925" y="1382310"/>
            <a:ext cx="3143250" cy="2200275"/>
          </a:xfrm>
          <a:prstGeom prst="rect">
            <a:avLst/>
          </a:prstGeom>
        </p:spPr>
      </p:pic>
      <p:sp>
        <p:nvSpPr>
          <p:cNvPr id="4" name="TextBox 3">
            <a:extLst>
              <a:ext uri="{FF2B5EF4-FFF2-40B4-BE49-F238E27FC236}">
                <a16:creationId xmlns:a16="http://schemas.microsoft.com/office/drawing/2014/main" id="{88138C14-2878-4236-9CB7-0B6C85C721AC}"/>
              </a:ext>
            </a:extLst>
          </p:cNvPr>
          <p:cNvSpPr txBox="1"/>
          <p:nvPr/>
        </p:nvSpPr>
        <p:spPr>
          <a:xfrm>
            <a:off x="819150" y="3886200"/>
            <a:ext cx="7924800" cy="1477328"/>
          </a:xfrm>
          <a:prstGeom prst="rect">
            <a:avLst/>
          </a:prstGeom>
          <a:noFill/>
        </p:spPr>
        <p:txBody>
          <a:bodyPr wrap="square" rtlCol="0">
            <a:spAutoFit/>
          </a:bodyPr>
          <a:lstStyle/>
          <a:p>
            <a:pPr algn="ctr"/>
            <a:r>
              <a:rPr lang="en-US" dirty="0"/>
              <a:t>The mission of the Charitable IRA Initiative is to promote philanthropy through the use of personal IRA assets to fund outright and life income gifts by convincing Congress to enact permanent legislation authorizing the transfer of IRAs to charity.</a:t>
            </a:r>
          </a:p>
          <a:p>
            <a:pPr algn="ctr"/>
            <a:endParaRPr lang="en-US" dirty="0"/>
          </a:p>
          <a:p>
            <a:pPr algn="ctr"/>
            <a:r>
              <a:rPr lang="en-US" dirty="0"/>
              <a:t>www.charitableira.org</a:t>
            </a:r>
          </a:p>
        </p:txBody>
      </p:sp>
      <p:pic>
        <p:nvPicPr>
          <p:cNvPr id="7" name="Picture 6" descr="A close up of a sign&#10;&#10;Description generated with very high confidence">
            <a:extLst>
              <a:ext uri="{FF2B5EF4-FFF2-40B4-BE49-F238E27FC236}">
                <a16:creationId xmlns:a16="http://schemas.microsoft.com/office/drawing/2014/main" id="{7CA8E035-302B-4FB8-A2A7-1D226C201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46416">
            <a:off x="6730228" y="332180"/>
            <a:ext cx="2002579" cy="1724025"/>
          </a:xfrm>
          <a:prstGeom prst="rect">
            <a:avLst/>
          </a:prstGeom>
        </p:spPr>
      </p:pic>
      <p:sp>
        <p:nvSpPr>
          <p:cNvPr id="2" name="Footer Placeholder 1">
            <a:extLst>
              <a:ext uri="{FF2B5EF4-FFF2-40B4-BE49-F238E27FC236}">
                <a16:creationId xmlns:a16="http://schemas.microsoft.com/office/drawing/2014/main" id="{B3A7543D-A650-4DE8-B9BD-667FCFD9A259}"/>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697070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40228F-55E9-4804-B104-BF4D1332A82C}"/>
              </a:ext>
            </a:extLst>
          </p:cNvPr>
          <p:cNvSpPr/>
          <p:nvPr/>
        </p:nvSpPr>
        <p:spPr>
          <a:xfrm>
            <a:off x="838200" y="1371600"/>
            <a:ext cx="8153400" cy="4616648"/>
          </a:xfrm>
          <a:prstGeom prst="rect">
            <a:avLst/>
          </a:prstGeom>
        </p:spPr>
        <p:txBody>
          <a:bodyPr wrap="square">
            <a:spAutoFit/>
          </a:bodyPr>
          <a:lstStyle/>
          <a:p>
            <a:r>
              <a:rPr lang="en-US" sz="1400" dirty="0">
                <a:solidFill>
                  <a:srgbClr val="333333"/>
                </a:solidFill>
                <a:latin typeface="+mj-lt"/>
              </a:rPr>
              <a:t>Amends the Internal Revenue Code to expand the tax exclusion for distributions from individual retirement accounts (IRAs) for charitable purposes</a:t>
            </a:r>
          </a:p>
          <a:p>
            <a:endParaRPr lang="en-US" sz="1400" dirty="0">
              <a:solidFill>
                <a:srgbClr val="333333"/>
              </a:solidFill>
              <a:latin typeface="+mj-lt"/>
            </a:endParaRPr>
          </a:p>
          <a:p>
            <a:r>
              <a:rPr lang="en-US" sz="1400" dirty="0">
                <a:solidFill>
                  <a:srgbClr val="333333"/>
                </a:solidFill>
                <a:latin typeface="+mj-lt"/>
              </a:rPr>
              <a:t>The bill increases from $100,000 to $400,000 the annual limit on the aggregate amount of distributions for charitable purposes that may be excluded from the gross income of a taxpayer</a:t>
            </a:r>
          </a:p>
          <a:p>
            <a:endParaRPr lang="en-US" sz="1400" dirty="0">
              <a:solidFill>
                <a:srgbClr val="333333"/>
              </a:solidFill>
              <a:latin typeface="+mj-lt"/>
            </a:endParaRPr>
          </a:p>
          <a:p>
            <a:r>
              <a:rPr lang="en-US" sz="1400" dirty="0">
                <a:solidFill>
                  <a:srgbClr val="333333"/>
                </a:solidFill>
                <a:latin typeface="+mj-lt"/>
              </a:rPr>
              <a:t>The bill permits tax-free distributions from IRAs to a split-interest entity until December 31, 2021. A split-interest entity is exclusively funded by charitable distributions and includes: a charitable remainder annuity trust, a charitable remainder unitrust, or a charitable gift annuity. A charitable gift annuity must commence fixed payments of at least 5% no later than one year from the date of funding</a:t>
            </a:r>
          </a:p>
          <a:p>
            <a:endParaRPr lang="en-US" sz="1400" dirty="0">
              <a:solidFill>
                <a:srgbClr val="333333"/>
              </a:solidFill>
              <a:latin typeface="+mj-lt"/>
            </a:endParaRPr>
          </a:p>
          <a:p>
            <a:r>
              <a:rPr lang="en-US" sz="1400" dirty="0">
                <a:solidFill>
                  <a:srgbClr val="333333"/>
                </a:solidFill>
                <a:latin typeface="+mj-lt"/>
              </a:rPr>
              <a:t>A distribution to a split-interest entity may only be treated as a qualified charitable distribution if: (1) no person holds an income interest in the entity other than the individual for whose benefit the account is maintained, the spouse of such individual, or both; and (2) the income interest in the entity is </a:t>
            </a:r>
            <a:r>
              <a:rPr lang="en-US" sz="1400" dirty="0" err="1">
                <a:solidFill>
                  <a:srgbClr val="333333"/>
                </a:solidFill>
                <a:latin typeface="+mj-lt"/>
              </a:rPr>
              <a:t>nonassignable</a:t>
            </a:r>
            <a:endParaRPr lang="en-US" sz="1400" dirty="0">
              <a:solidFill>
                <a:srgbClr val="333333"/>
              </a:solidFill>
              <a:latin typeface="+mj-lt"/>
            </a:endParaRPr>
          </a:p>
          <a:p>
            <a:endParaRPr lang="en-US" sz="1400" dirty="0">
              <a:solidFill>
                <a:srgbClr val="333333"/>
              </a:solidFill>
              <a:latin typeface="+mj-lt"/>
            </a:endParaRPr>
          </a:p>
          <a:p>
            <a:r>
              <a:rPr lang="en-US" sz="1400" dirty="0">
                <a:solidFill>
                  <a:srgbClr val="333333"/>
                </a:solidFill>
                <a:latin typeface="+mj-lt"/>
              </a:rPr>
              <a:t>The bill limits the exclusion annually to: $100,000 for distributions to charitable organizations, and $400,000 for distributions to split-interest entities</a:t>
            </a:r>
          </a:p>
          <a:p>
            <a:endParaRPr lang="en-US" sz="1400" dirty="0">
              <a:solidFill>
                <a:srgbClr val="333333"/>
              </a:solidFill>
              <a:latin typeface="+mj-lt"/>
            </a:endParaRPr>
          </a:p>
          <a:p>
            <a:r>
              <a:rPr lang="en-US" sz="1400" dirty="0">
                <a:solidFill>
                  <a:srgbClr val="333333"/>
                </a:solidFill>
                <a:latin typeface="+mj-lt"/>
              </a:rPr>
              <a:t>Tax-free distributions to a split-interest entity may be made when the account beneficiary attains age 65. (Under current law, the beneficiary must attain the age of 70-1/2 for IRA distributions to a charitable organization.) </a:t>
            </a:r>
            <a:endParaRPr lang="en-US" sz="1400" b="0" i="0" u="none" strike="noStrike" dirty="0">
              <a:solidFill>
                <a:srgbClr val="333333"/>
              </a:solidFill>
              <a:effectLst/>
              <a:latin typeface="+mj-lt"/>
            </a:endParaRPr>
          </a:p>
        </p:txBody>
      </p:sp>
      <p:sp>
        <p:nvSpPr>
          <p:cNvPr id="7" name="Title 6">
            <a:extLst>
              <a:ext uri="{FF2B5EF4-FFF2-40B4-BE49-F238E27FC236}">
                <a16:creationId xmlns:a16="http://schemas.microsoft.com/office/drawing/2014/main" id="{EAC261D2-0E25-4D2B-8321-8F3619C59FDF}"/>
              </a:ext>
            </a:extLst>
          </p:cNvPr>
          <p:cNvSpPr>
            <a:spLocks noGrp="1"/>
          </p:cNvSpPr>
          <p:nvPr>
            <p:ph type="title"/>
          </p:nvPr>
        </p:nvSpPr>
        <p:spPr>
          <a:xfrm>
            <a:off x="822960" y="212726"/>
            <a:ext cx="7677150" cy="1158874"/>
          </a:xfrm>
        </p:spPr>
        <p:txBody>
          <a:bodyPr>
            <a:normAutofit/>
          </a:bodyPr>
          <a:lstStyle/>
          <a:p>
            <a:r>
              <a:rPr lang="en-US" sz="4000" dirty="0">
                <a:solidFill>
                  <a:srgbClr val="00B0F0"/>
                </a:solidFill>
              </a:rPr>
              <a:t>H.R. 1337 Legacy IRA Act </a:t>
            </a:r>
          </a:p>
        </p:txBody>
      </p:sp>
      <p:sp>
        <p:nvSpPr>
          <p:cNvPr id="2" name="Footer Placeholder 1">
            <a:extLst>
              <a:ext uri="{FF2B5EF4-FFF2-40B4-BE49-F238E27FC236}">
                <a16:creationId xmlns:a16="http://schemas.microsoft.com/office/drawing/2014/main" id="{DB44ABF0-53C3-4625-BA84-676D086912DA}"/>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260088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3A8FCF1A-4259-4ED4-80F0-4D5C38BF58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6466" y="643466"/>
            <a:ext cx="5571067" cy="5571067"/>
          </a:xfrm>
          <a:prstGeom prst="rect">
            <a:avLst/>
          </a:prstGeom>
        </p:spPr>
      </p:pic>
      <p:sp>
        <p:nvSpPr>
          <p:cNvPr id="2" name="Footer Placeholder 1">
            <a:extLst>
              <a:ext uri="{FF2B5EF4-FFF2-40B4-BE49-F238E27FC236}">
                <a16:creationId xmlns:a16="http://schemas.microsoft.com/office/drawing/2014/main" id="{1B530032-C5F8-4069-984B-3E510EBB960B}"/>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08474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86159" y="1081547"/>
            <a:ext cx="8053042" cy="4736846"/>
            <a:chOff x="0" y="299063"/>
            <a:chExt cx="12192000" cy="6315795"/>
          </a:xfrm>
        </p:grpSpPr>
        <p:sp>
          <p:nvSpPr>
            <p:cNvPr id="18" name="Rectangle 17"/>
            <p:cNvSpPr/>
            <p:nvPr/>
          </p:nvSpPr>
          <p:spPr>
            <a:xfrm>
              <a:off x="0" y="299063"/>
              <a:ext cx="818147" cy="62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1373853" y="5990019"/>
              <a:ext cx="818147" cy="62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Rectangle 11">
            <a:extLst>
              <a:ext uri="{FF2B5EF4-FFF2-40B4-BE49-F238E27FC236}">
                <a16:creationId xmlns:a16="http://schemas.microsoft.com/office/drawing/2014/main" id="{5844CC9F-267A-4BD5-9096-10D5F6585C2A}"/>
              </a:ext>
            </a:extLst>
          </p:cNvPr>
          <p:cNvSpPr>
            <a:spLocks noChangeArrowheads="1"/>
          </p:cNvSpPr>
          <p:nvPr/>
        </p:nvSpPr>
        <p:spPr bwMode="auto">
          <a:xfrm>
            <a:off x="6545156" y="1730968"/>
            <a:ext cx="1804935" cy="685800"/>
          </a:xfrm>
          <a:prstGeom prst="rect">
            <a:avLst/>
          </a:prstGeom>
          <a:solidFill>
            <a:srgbClr val="283B5B"/>
          </a:solidFill>
          <a:ln w="19050">
            <a:solidFill>
              <a:sysClr val="windowText" lastClr="000000"/>
            </a:solidFill>
            <a:miter lim="800000"/>
            <a:headEnd/>
            <a:tailEnd/>
          </a:ln>
          <a:effectLst/>
        </p:spPr>
        <p:txBody>
          <a:bodyPr wrap="none" anchor="ctr"/>
          <a:lstStyle/>
          <a:p>
            <a:pPr defTabSz="342900">
              <a:defRPr/>
            </a:pPr>
            <a:endParaRPr lang="en-US" sz="1350" kern="0" dirty="0">
              <a:solidFill>
                <a:prstClr val="white">
                  <a:lumMod val="50000"/>
                </a:prstClr>
              </a:solidFill>
            </a:endParaRPr>
          </a:p>
        </p:txBody>
      </p:sp>
      <p:sp>
        <p:nvSpPr>
          <p:cNvPr id="4" name="Rectangle 11">
            <a:extLst>
              <a:ext uri="{FF2B5EF4-FFF2-40B4-BE49-F238E27FC236}">
                <a16:creationId xmlns:a16="http://schemas.microsoft.com/office/drawing/2014/main" id="{FC2BB5A8-9B37-4110-9B0E-384D6B42E62A}"/>
              </a:ext>
            </a:extLst>
          </p:cNvPr>
          <p:cNvSpPr>
            <a:spLocks noChangeArrowheads="1"/>
          </p:cNvSpPr>
          <p:nvPr/>
        </p:nvSpPr>
        <p:spPr bwMode="auto">
          <a:xfrm>
            <a:off x="1155032" y="1730968"/>
            <a:ext cx="1803654" cy="685800"/>
          </a:xfrm>
          <a:prstGeom prst="rect">
            <a:avLst/>
          </a:prstGeom>
          <a:solidFill>
            <a:srgbClr val="283B5B"/>
          </a:solidFill>
          <a:ln w="19050">
            <a:solidFill>
              <a:sysClr val="windowText" lastClr="000000"/>
            </a:solidFill>
            <a:miter lim="800000"/>
            <a:headEnd/>
            <a:tailEnd/>
          </a:ln>
          <a:effectLst/>
        </p:spPr>
        <p:txBody>
          <a:bodyPr wrap="none" anchor="ctr"/>
          <a:lstStyle/>
          <a:p>
            <a:pPr defTabSz="342900">
              <a:defRPr/>
            </a:pPr>
            <a:endParaRPr lang="en-US" sz="1350" kern="0" dirty="0">
              <a:solidFill>
                <a:prstClr val="white">
                  <a:lumMod val="50000"/>
                </a:prstClr>
              </a:solidFill>
            </a:endParaRPr>
          </a:p>
        </p:txBody>
      </p:sp>
      <p:sp>
        <p:nvSpPr>
          <p:cNvPr id="5" name="TextBox 4">
            <a:extLst>
              <a:ext uri="{FF2B5EF4-FFF2-40B4-BE49-F238E27FC236}">
                <a16:creationId xmlns:a16="http://schemas.microsoft.com/office/drawing/2014/main" id="{0D18CB94-4E03-49F0-9365-82F6CB1B9CB4}"/>
              </a:ext>
            </a:extLst>
          </p:cNvPr>
          <p:cNvSpPr txBox="1"/>
          <p:nvPr/>
        </p:nvSpPr>
        <p:spPr>
          <a:xfrm>
            <a:off x="1491639" y="1819952"/>
            <a:ext cx="1130440" cy="507831"/>
          </a:xfrm>
          <a:prstGeom prst="rect">
            <a:avLst/>
          </a:prstGeom>
          <a:noFill/>
        </p:spPr>
        <p:txBody>
          <a:bodyPr wrap="square" rtlCol="0">
            <a:spAutoFit/>
          </a:bodyPr>
          <a:lstStyle/>
          <a:p>
            <a:pPr algn="ctr"/>
            <a:r>
              <a:rPr lang="en-US" sz="1350" b="1" dirty="0">
                <a:solidFill>
                  <a:schemeClr val="bg1"/>
                </a:solidFill>
                <a:latin typeface="Georgia" panose="02040502050405020303" pitchFamily="18" charset="0"/>
              </a:rPr>
              <a:t>The Legacy</a:t>
            </a:r>
          </a:p>
        </p:txBody>
      </p:sp>
      <p:sp>
        <p:nvSpPr>
          <p:cNvPr id="6" name="TextBox 5">
            <a:extLst>
              <a:ext uri="{FF2B5EF4-FFF2-40B4-BE49-F238E27FC236}">
                <a16:creationId xmlns:a16="http://schemas.microsoft.com/office/drawing/2014/main" id="{8323823B-855F-4532-A487-F11CFB6470F8}"/>
              </a:ext>
            </a:extLst>
          </p:cNvPr>
          <p:cNvSpPr txBox="1"/>
          <p:nvPr/>
        </p:nvSpPr>
        <p:spPr>
          <a:xfrm>
            <a:off x="1113168" y="2628506"/>
            <a:ext cx="2392031" cy="2273699"/>
          </a:xfrm>
          <a:prstGeom prst="rect">
            <a:avLst/>
          </a:prstGeom>
          <a:noFill/>
        </p:spPr>
        <p:txBody>
          <a:bodyPr wrap="square" rtlCol="0">
            <a:spAutoFit/>
          </a:bodyPr>
          <a:lstStyle/>
          <a:p>
            <a:pPr defTabSz="342900">
              <a:spcBef>
                <a:spcPct val="50000"/>
              </a:spcBef>
              <a:buFont typeface="Wingdings" pitchFamily="2" charset="2"/>
              <a:buChar char="§"/>
              <a:defRPr/>
            </a:pPr>
            <a:r>
              <a:rPr lang="en-US" altLang="en-US" sz="1350" dirty="0">
                <a:solidFill>
                  <a:prstClr val="black"/>
                </a:solidFill>
              </a:rPr>
              <a:t>  Support Programs</a:t>
            </a:r>
          </a:p>
          <a:p>
            <a:pPr defTabSz="342900">
              <a:spcBef>
                <a:spcPct val="50000"/>
              </a:spcBef>
              <a:buFont typeface="Wingdings" pitchFamily="2" charset="2"/>
              <a:buChar char="§"/>
              <a:defRPr/>
            </a:pPr>
            <a:r>
              <a:rPr lang="en-US" altLang="en-US" sz="1350" b="1" dirty="0">
                <a:solidFill>
                  <a:prstClr val="black"/>
                </a:solidFill>
              </a:rPr>
              <a:t>  </a:t>
            </a:r>
            <a:r>
              <a:rPr lang="en-US" altLang="en-US" sz="1350" dirty="0">
                <a:solidFill>
                  <a:prstClr val="black"/>
                </a:solidFill>
              </a:rPr>
              <a:t>Name a Endowment</a:t>
            </a:r>
          </a:p>
          <a:p>
            <a:pPr defTabSz="342900">
              <a:spcBef>
                <a:spcPct val="50000"/>
              </a:spcBef>
              <a:buFont typeface="Wingdings" pitchFamily="2" charset="2"/>
              <a:buChar char="§"/>
              <a:defRPr/>
            </a:pPr>
            <a:r>
              <a:rPr lang="en-US" altLang="en-US" sz="1350" dirty="0">
                <a:solidFill>
                  <a:prstClr val="black"/>
                </a:solidFill>
              </a:rPr>
              <a:t>  Recognition level</a:t>
            </a:r>
          </a:p>
          <a:p>
            <a:pPr defTabSz="342900">
              <a:spcBef>
                <a:spcPct val="50000"/>
              </a:spcBef>
              <a:buFont typeface="Wingdings" pitchFamily="2" charset="2"/>
              <a:buChar char="§"/>
              <a:defRPr/>
            </a:pPr>
            <a:r>
              <a:rPr lang="en-US" altLang="en-US" sz="1350" dirty="0">
                <a:solidFill>
                  <a:prstClr val="black"/>
                </a:solidFill>
              </a:rPr>
              <a:t>  Honor/Memorialize a person</a:t>
            </a:r>
          </a:p>
          <a:p>
            <a:pPr defTabSz="342900">
              <a:spcBef>
                <a:spcPct val="50000"/>
              </a:spcBef>
              <a:buFont typeface="Wingdings" pitchFamily="2" charset="2"/>
              <a:buChar char="§"/>
              <a:defRPr/>
            </a:pPr>
            <a:r>
              <a:rPr lang="en-US" altLang="en-US" sz="1350" dirty="0">
                <a:solidFill>
                  <a:prstClr val="black"/>
                </a:solidFill>
              </a:rPr>
              <a:t>  Honor a colleague/mentor</a:t>
            </a:r>
          </a:p>
          <a:p>
            <a:pPr defTabSz="342900">
              <a:spcBef>
                <a:spcPct val="50000"/>
              </a:spcBef>
              <a:buFont typeface="Wingdings" pitchFamily="2" charset="2"/>
              <a:buChar char="§"/>
              <a:defRPr/>
            </a:pPr>
            <a:r>
              <a:rPr lang="en-US" altLang="en-US" sz="1350" dirty="0">
                <a:solidFill>
                  <a:prstClr val="black"/>
                </a:solidFill>
              </a:rPr>
              <a:t>  Donors want </a:t>
            </a:r>
            <a:r>
              <a:rPr lang="en-US" altLang="en-US" sz="1350" b="1" i="1" dirty="0">
                <a:solidFill>
                  <a:prstClr val="black"/>
                </a:solidFill>
              </a:rPr>
              <a:t>real impact</a:t>
            </a:r>
            <a:r>
              <a:rPr lang="en-US" altLang="en-US" sz="1350" b="1" dirty="0">
                <a:solidFill>
                  <a:prstClr val="black"/>
                </a:solidFill>
              </a:rPr>
              <a:t>,   </a:t>
            </a:r>
            <a:br>
              <a:rPr lang="en-US" altLang="en-US" sz="1350" b="1" dirty="0">
                <a:solidFill>
                  <a:prstClr val="black"/>
                </a:solidFill>
              </a:rPr>
            </a:br>
            <a:r>
              <a:rPr lang="en-US" altLang="en-US" sz="1350" b="1" dirty="0">
                <a:solidFill>
                  <a:prstClr val="black"/>
                </a:solidFill>
              </a:rPr>
              <a:t>    </a:t>
            </a:r>
            <a:r>
              <a:rPr lang="en-US" altLang="en-US" sz="1350" b="1" i="1" dirty="0">
                <a:solidFill>
                  <a:prstClr val="black"/>
                </a:solidFill>
              </a:rPr>
              <a:t>innovative ideas</a:t>
            </a:r>
            <a:r>
              <a:rPr lang="en-US" altLang="en-US" sz="1350" b="1" dirty="0">
                <a:solidFill>
                  <a:prstClr val="black"/>
                </a:solidFill>
              </a:rPr>
              <a:t>, </a:t>
            </a:r>
            <a:r>
              <a:rPr lang="en-US" altLang="en-US" sz="1350" b="1" i="1" dirty="0">
                <a:solidFill>
                  <a:prstClr val="black"/>
                </a:solidFill>
              </a:rPr>
              <a:t>sense </a:t>
            </a:r>
            <a:br>
              <a:rPr lang="en-US" altLang="en-US" sz="1350" b="1" i="1" dirty="0">
                <a:solidFill>
                  <a:prstClr val="black"/>
                </a:solidFill>
              </a:rPr>
            </a:br>
            <a:r>
              <a:rPr lang="en-US" altLang="en-US" sz="1350" b="1" i="1" dirty="0">
                <a:solidFill>
                  <a:prstClr val="black"/>
                </a:solidFill>
              </a:rPr>
              <a:t>    of giving back</a:t>
            </a:r>
            <a:endParaRPr lang="en-US" sz="1350" b="1" dirty="0"/>
          </a:p>
        </p:txBody>
      </p:sp>
      <p:sp>
        <p:nvSpPr>
          <p:cNvPr id="7" name="Rectangle 11">
            <a:extLst>
              <a:ext uri="{FF2B5EF4-FFF2-40B4-BE49-F238E27FC236}">
                <a16:creationId xmlns:a16="http://schemas.microsoft.com/office/drawing/2014/main" id="{5844CC9F-267A-4BD5-9096-10D5F6585C2A}"/>
              </a:ext>
            </a:extLst>
          </p:cNvPr>
          <p:cNvSpPr>
            <a:spLocks noChangeArrowheads="1"/>
          </p:cNvSpPr>
          <p:nvPr/>
        </p:nvSpPr>
        <p:spPr bwMode="auto">
          <a:xfrm>
            <a:off x="3849454" y="1730968"/>
            <a:ext cx="1804935" cy="685800"/>
          </a:xfrm>
          <a:prstGeom prst="rect">
            <a:avLst/>
          </a:prstGeom>
          <a:solidFill>
            <a:srgbClr val="283B5B"/>
          </a:solidFill>
          <a:ln w="19050">
            <a:solidFill>
              <a:sysClr val="windowText" lastClr="000000"/>
            </a:solidFill>
            <a:miter lim="800000"/>
            <a:headEnd/>
            <a:tailEnd/>
          </a:ln>
          <a:effectLst/>
        </p:spPr>
        <p:txBody>
          <a:bodyPr wrap="none" anchor="ctr"/>
          <a:lstStyle/>
          <a:p>
            <a:pPr defTabSz="342900">
              <a:defRPr/>
            </a:pPr>
            <a:endParaRPr lang="en-US" sz="1350" kern="0" dirty="0">
              <a:solidFill>
                <a:prstClr val="white">
                  <a:lumMod val="50000"/>
                </a:prstClr>
              </a:solidFill>
            </a:endParaRPr>
          </a:p>
        </p:txBody>
      </p:sp>
      <p:sp>
        <p:nvSpPr>
          <p:cNvPr id="8" name="TextBox 7">
            <a:extLst>
              <a:ext uri="{FF2B5EF4-FFF2-40B4-BE49-F238E27FC236}">
                <a16:creationId xmlns:a16="http://schemas.microsoft.com/office/drawing/2014/main" id="{6D937F19-11A8-488D-83FF-FF762E47C652}"/>
              </a:ext>
            </a:extLst>
          </p:cNvPr>
          <p:cNvSpPr txBox="1"/>
          <p:nvPr/>
        </p:nvSpPr>
        <p:spPr>
          <a:xfrm>
            <a:off x="3962811" y="1730968"/>
            <a:ext cx="1578219" cy="715581"/>
          </a:xfrm>
          <a:prstGeom prst="rect">
            <a:avLst/>
          </a:prstGeom>
          <a:noFill/>
        </p:spPr>
        <p:txBody>
          <a:bodyPr wrap="square" rtlCol="0">
            <a:spAutoFit/>
          </a:bodyPr>
          <a:lstStyle/>
          <a:p>
            <a:pPr algn="ctr"/>
            <a:r>
              <a:rPr lang="en-US" sz="1350" b="1" dirty="0">
                <a:solidFill>
                  <a:schemeClr val="bg1"/>
                </a:solidFill>
                <a:latin typeface="Georgia" panose="02040502050405020303" pitchFamily="18" charset="0"/>
              </a:rPr>
              <a:t>Assets Available to Give</a:t>
            </a:r>
          </a:p>
        </p:txBody>
      </p:sp>
      <p:sp>
        <p:nvSpPr>
          <p:cNvPr id="9" name="TextBox 8">
            <a:extLst>
              <a:ext uri="{FF2B5EF4-FFF2-40B4-BE49-F238E27FC236}">
                <a16:creationId xmlns:a16="http://schemas.microsoft.com/office/drawing/2014/main" id="{DBE9FC07-E636-4580-BA72-E8682F984BCC}"/>
              </a:ext>
            </a:extLst>
          </p:cNvPr>
          <p:cNvSpPr txBox="1"/>
          <p:nvPr/>
        </p:nvSpPr>
        <p:spPr>
          <a:xfrm>
            <a:off x="3813349" y="2609690"/>
            <a:ext cx="2392030" cy="2481449"/>
          </a:xfrm>
          <a:prstGeom prst="rect">
            <a:avLst/>
          </a:prstGeom>
          <a:noFill/>
        </p:spPr>
        <p:txBody>
          <a:bodyPr wrap="square" rtlCol="0">
            <a:spAutoFit/>
          </a:bodyPr>
          <a:lstStyle/>
          <a:p>
            <a:pPr defTabSz="342900">
              <a:spcBef>
                <a:spcPct val="50000"/>
              </a:spcBef>
              <a:buFont typeface="Wingdings" pitchFamily="2" charset="2"/>
              <a:buChar char="§"/>
              <a:defRPr/>
            </a:pPr>
            <a:r>
              <a:rPr lang="en-US" altLang="en-US" sz="1350" dirty="0">
                <a:solidFill>
                  <a:prstClr val="black"/>
                </a:solidFill>
              </a:rPr>
              <a:t>  Cash</a:t>
            </a:r>
          </a:p>
          <a:p>
            <a:pPr defTabSz="342900">
              <a:spcBef>
                <a:spcPct val="50000"/>
              </a:spcBef>
              <a:buFont typeface="Wingdings" pitchFamily="2" charset="2"/>
              <a:buChar char="§"/>
              <a:defRPr/>
            </a:pPr>
            <a:r>
              <a:rPr lang="en-US" altLang="en-US" sz="1350" dirty="0">
                <a:solidFill>
                  <a:prstClr val="black"/>
                </a:solidFill>
              </a:rPr>
              <a:t>  Appreciated stock</a:t>
            </a:r>
          </a:p>
          <a:p>
            <a:pPr defTabSz="342900">
              <a:spcBef>
                <a:spcPct val="50000"/>
              </a:spcBef>
              <a:buFont typeface="Wingdings" pitchFamily="2" charset="2"/>
              <a:buChar char="§"/>
              <a:defRPr/>
            </a:pPr>
            <a:r>
              <a:rPr lang="en-US" altLang="en-US" sz="1350" dirty="0">
                <a:solidFill>
                  <a:prstClr val="black"/>
                </a:solidFill>
              </a:rPr>
              <a:t>  Appreciated real estate</a:t>
            </a:r>
          </a:p>
          <a:p>
            <a:pPr defTabSz="342900">
              <a:spcBef>
                <a:spcPct val="50000"/>
              </a:spcBef>
              <a:buFont typeface="Wingdings" pitchFamily="2" charset="2"/>
              <a:buChar char="§"/>
              <a:defRPr/>
            </a:pPr>
            <a:r>
              <a:rPr lang="en-US" altLang="en-US" sz="1350" dirty="0">
                <a:solidFill>
                  <a:prstClr val="black"/>
                </a:solidFill>
              </a:rPr>
              <a:t>  Retirement plan assets</a:t>
            </a:r>
          </a:p>
          <a:p>
            <a:pPr defTabSz="342900">
              <a:spcBef>
                <a:spcPct val="50000"/>
              </a:spcBef>
              <a:buFont typeface="Wingdings" pitchFamily="2" charset="2"/>
              <a:buChar char="§"/>
              <a:defRPr/>
            </a:pPr>
            <a:r>
              <a:rPr lang="en-US" altLang="en-US" sz="1350" dirty="0">
                <a:solidFill>
                  <a:prstClr val="black"/>
                </a:solidFill>
              </a:rPr>
              <a:t>  Closely-held interests</a:t>
            </a:r>
          </a:p>
          <a:p>
            <a:pPr defTabSz="342900">
              <a:spcBef>
                <a:spcPct val="50000"/>
              </a:spcBef>
              <a:buFont typeface="Wingdings" pitchFamily="2" charset="2"/>
              <a:buChar char="§"/>
              <a:defRPr/>
            </a:pPr>
            <a:r>
              <a:rPr lang="en-US" altLang="en-US" sz="1350" dirty="0">
                <a:solidFill>
                  <a:prstClr val="black"/>
                </a:solidFill>
              </a:rPr>
              <a:t>  Tangible personal property</a:t>
            </a:r>
          </a:p>
          <a:p>
            <a:pPr defTabSz="342900">
              <a:spcBef>
                <a:spcPct val="50000"/>
              </a:spcBef>
              <a:buFont typeface="Wingdings" pitchFamily="2" charset="2"/>
              <a:buChar char="§"/>
              <a:defRPr/>
            </a:pPr>
            <a:r>
              <a:rPr lang="en-US" altLang="en-US" sz="1350" dirty="0">
                <a:solidFill>
                  <a:prstClr val="black"/>
                </a:solidFill>
              </a:rPr>
              <a:t>  Life Insurance</a:t>
            </a:r>
          </a:p>
          <a:p>
            <a:pPr defTabSz="342900">
              <a:spcBef>
                <a:spcPct val="50000"/>
              </a:spcBef>
              <a:buFont typeface="Wingdings" pitchFamily="2" charset="2"/>
              <a:buChar char="§"/>
              <a:defRPr/>
            </a:pPr>
            <a:r>
              <a:rPr lang="en-US" altLang="en-US" sz="1350" dirty="0">
                <a:solidFill>
                  <a:prstClr val="black"/>
                </a:solidFill>
              </a:rPr>
              <a:t>  Other</a:t>
            </a:r>
            <a:endParaRPr lang="en-US" sz="1350" dirty="0"/>
          </a:p>
        </p:txBody>
      </p:sp>
      <p:sp>
        <p:nvSpPr>
          <p:cNvPr id="11" name="TextBox 10">
            <a:extLst>
              <a:ext uri="{FF2B5EF4-FFF2-40B4-BE49-F238E27FC236}">
                <a16:creationId xmlns:a16="http://schemas.microsoft.com/office/drawing/2014/main" id="{A87DF5BB-D504-4241-9267-69CCCA265F4C}"/>
              </a:ext>
            </a:extLst>
          </p:cNvPr>
          <p:cNvSpPr txBox="1"/>
          <p:nvPr/>
        </p:nvSpPr>
        <p:spPr>
          <a:xfrm>
            <a:off x="6537406" y="1857425"/>
            <a:ext cx="1820435" cy="484748"/>
          </a:xfrm>
          <a:prstGeom prst="rect">
            <a:avLst/>
          </a:prstGeom>
          <a:noFill/>
        </p:spPr>
        <p:txBody>
          <a:bodyPr wrap="square" rtlCol="0">
            <a:spAutoFit/>
          </a:bodyPr>
          <a:lstStyle/>
          <a:p>
            <a:pPr algn="ctr"/>
            <a:r>
              <a:rPr lang="en-US" sz="1275" b="1" dirty="0">
                <a:solidFill>
                  <a:schemeClr val="bg1"/>
                </a:solidFill>
                <a:latin typeface="Georgia" panose="02040502050405020303" pitchFamily="18" charset="0"/>
              </a:rPr>
              <a:t>Personal/Financial Objective</a:t>
            </a:r>
          </a:p>
        </p:txBody>
      </p:sp>
      <p:sp>
        <p:nvSpPr>
          <p:cNvPr id="12" name="TextBox 11">
            <a:extLst>
              <a:ext uri="{FF2B5EF4-FFF2-40B4-BE49-F238E27FC236}">
                <a16:creationId xmlns:a16="http://schemas.microsoft.com/office/drawing/2014/main" id="{17D5E069-BAF6-4179-A922-69BC9A55B700}"/>
              </a:ext>
            </a:extLst>
          </p:cNvPr>
          <p:cNvSpPr txBox="1"/>
          <p:nvPr/>
        </p:nvSpPr>
        <p:spPr>
          <a:xfrm>
            <a:off x="6494098" y="2628506"/>
            <a:ext cx="2268902" cy="2689198"/>
          </a:xfrm>
          <a:prstGeom prst="rect">
            <a:avLst/>
          </a:prstGeom>
          <a:noFill/>
        </p:spPr>
        <p:txBody>
          <a:bodyPr wrap="square" rtlCol="0">
            <a:spAutoFit/>
          </a:bodyPr>
          <a:lstStyle/>
          <a:p>
            <a:pPr defTabSz="342900">
              <a:spcBef>
                <a:spcPct val="50000"/>
              </a:spcBef>
              <a:buFont typeface="Wingdings" pitchFamily="2" charset="2"/>
              <a:buChar char="§"/>
              <a:defRPr/>
            </a:pPr>
            <a:r>
              <a:rPr lang="en-US" altLang="en-US" sz="1350" dirty="0">
                <a:solidFill>
                  <a:prstClr val="black"/>
                </a:solidFill>
              </a:rPr>
              <a:t>  Income for self</a:t>
            </a:r>
          </a:p>
          <a:p>
            <a:pPr defTabSz="342900">
              <a:spcBef>
                <a:spcPct val="50000"/>
              </a:spcBef>
              <a:buFont typeface="Wingdings" pitchFamily="2" charset="2"/>
              <a:buChar char="§"/>
              <a:defRPr/>
            </a:pPr>
            <a:r>
              <a:rPr lang="en-US" altLang="en-US" sz="1350" dirty="0">
                <a:solidFill>
                  <a:prstClr val="black"/>
                </a:solidFill>
              </a:rPr>
              <a:t>  Income for others</a:t>
            </a:r>
          </a:p>
          <a:p>
            <a:pPr defTabSz="342900">
              <a:spcBef>
                <a:spcPct val="50000"/>
              </a:spcBef>
              <a:buFont typeface="Wingdings" pitchFamily="2" charset="2"/>
              <a:buChar char="§"/>
              <a:defRPr/>
            </a:pPr>
            <a:r>
              <a:rPr lang="en-US" altLang="en-US" sz="1350" dirty="0">
                <a:solidFill>
                  <a:prstClr val="black"/>
                </a:solidFill>
              </a:rPr>
              <a:t>  Diversification/</a:t>
            </a:r>
            <a:br>
              <a:rPr lang="en-US" altLang="en-US" sz="1350" dirty="0">
                <a:solidFill>
                  <a:prstClr val="black"/>
                </a:solidFill>
              </a:rPr>
            </a:br>
            <a:r>
              <a:rPr lang="en-US" altLang="en-US" sz="1350" dirty="0">
                <a:solidFill>
                  <a:prstClr val="black"/>
                </a:solidFill>
              </a:rPr>
              <a:t>    Concentration issues</a:t>
            </a:r>
          </a:p>
          <a:p>
            <a:pPr defTabSz="342900">
              <a:spcBef>
                <a:spcPct val="50000"/>
              </a:spcBef>
              <a:buFont typeface="Wingdings" pitchFamily="2" charset="2"/>
              <a:buChar char="§"/>
              <a:defRPr/>
            </a:pPr>
            <a:r>
              <a:rPr lang="en-US" altLang="en-US" sz="1350" dirty="0">
                <a:solidFill>
                  <a:prstClr val="black"/>
                </a:solidFill>
              </a:rPr>
              <a:t>  Leverage transfer of</a:t>
            </a:r>
            <a:br>
              <a:rPr lang="en-US" altLang="en-US" sz="1350" dirty="0">
                <a:solidFill>
                  <a:prstClr val="black"/>
                </a:solidFill>
              </a:rPr>
            </a:br>
            <a:r>
              <a:rPr lang="en-US" altLang="en-US" sz="1350" dirty="0">
                <a:solidFill>
                  <a:prstClr val="black"/>
                </a:solidFill>
              </a:rPr>
              <a:t>    wealth to future</a:t>
            </a:r>
            <a:br>
              <a:rPr lang="en-US" altLang="en-US" sz="1350" dirty="0">
                <a:solidFill>
                  <a:prstClr val="black"/>
                </a:solidFill>
              </a:rPr>
            </a:br>
            <a:r>
              <a:rPr lang="en-US" altLang="en-US" sz="1350" dirty="0">
                <a:solidFill>
                  <a:prstClr val="black"/>
                </a:solidFill>
              </a:rPr>
              <a:t>    generations</a:t>
            </a:r>
          </a:p>
          <a:p>
            <a:pPr marL="171450" indent="-171450" defTabSz="342900">
              <a:spcBef>
                <a:spcPct val="50000"/>
              </a:spcBef>
              <a:buFont typeface="Wingdings" pitchFamily="2" charset="2"/>
              <a:buChar char="§"/>
              <a:defRPr/>
            </a:pPr>
            <a:r>
              <a:rPr lang="en-US" altLang="en-US" sz="1350" dirty="0">
                <a:solidFill>
                  <a:prstClr val="black"/>
                </a:solidFill>
              </a:rPr>
              <a:t>Challenges with loved  ones</a:t>
            </a:r>
          </a:p>
          <a:p>
            <a:pPr marL="171450" indent="-171450" defTabSz="342900">
              <a:spcBef>
                <a:spcPct val="50000"/>
              </a:spcBef>
              <a:buFont typeface="Wingdings" pitchFamily="2" charset="2"/>
              <a:buChar char="§"/>
              <a:defRPr/>
            </a:pPr>
            <a:r>
              <a:rPr lang="en-US" altLang="en-US" sz="1350" dirty="0">
                <a:solidFill>
                  <a:prstClr val="black"/>
                </a:solidFill>
              </a:rPr>
              <a:t>Tax Planning</a:t>
            </a:r>
            <a:endParaRPr lang="en-US" sz="1350" dirty="0"/>
          </a:p>
        </p:txBody>
      </p:sp>
      <p:grpSp>
        <p:nvGrpSpPr>
          <p:cNvPr id="2" name="Group 1"/>
          <p:cNvGrpSpPr/>
          <p:nvPr/>
        </p:nvGrpSpPr>
        <p:grpSpPr>
          <a:xfrm>
            <a:off x="5765870" y="1955775"/>
            <a:ext cx="641029" cy="330628"/>
            <a:chOff x="7623687" y="1464700"/>
            <a:chExt cx="854705" cy="440837"/>
          </a:xfrm>
        </p:grpSpPr>
        <p:pic>
          <p:nvPicPr>
            <p:cNvPr id="15" name="Picture 14">
              <a:extLst>
                <a:ext uri="{FF2B5EF4-FFF2-40B4-BE49-F238E27FC236}">
                  <a16:creationId xmlns:a16="http://schemas.microsoft.com/office/drawing/2014/main" id="{ADBD92DC-20BA-4D76-9DF5-AB5E332D0F15}"/>
                </a:ext>
              </a:extLst>
            </p:cNvPr>
            <p:cNvPicPr>
              <a:picLocks noChangeAspect="1"/>
            </p:cNvPicPr>
            <p:nvPr/>
          </p:nvPicPr>
          <p:blipFill>
            <a:blip r:embed="rId3"/>
            <a:stretch>
              <a:fillRect/>
            </a:stretch>
          </p:blipFill>
          <p:spPr>
            <a:xfrm>
              <a:off x="7710229" y="1464700"/>
              <a:ext cx="768163" cy="158510"/>
            </a:xfrm>
            <a:prstGeom prst="rect">
              <a:avLst/>
            </a:prstGeom>
          </p:spPr>
        </p:pic>
        <p:pic>
          <p:nvPicPr>
            <p:cNvPr id="20" name="Picture 19">
              <a:extLst>
                <a:ext uri="{FF2B5EF4-FFF2-40B4-BE49-F238E27FC236}">
                  <a16:creationId xmlns:a16="http://schemas.microsoft.com/office/drawing/2014/main" id="{ADBD92DC-20BA-4D76-9DF5-AB5E332D0F15}"/>
                </a:ext>
              </a:extLst>
            </p:cNvPr>
            <p:cNvPicPr>
              <a:picLocks noChangeAspect="1"/>
            </p:cNvPicPr>
            <p:nvPr/>
          </p:nvPicPr>
          <p:blipFill>
            <a:blip r:embed="rId3"/>
            <a:stretch>
              <a:fillRect/>
            </a:stretch>
          </p:blipFill>
          <p:spPr>
            <a:xfrm flipH="1">
              <a:off x="7623687" y="1747027"/>
              <a:ext cx="768163" cy="158510"/>
            </a:xfrm>
            <a:prstGeom prst="rect">
              <a:avLst/>
            </a:prstGeom>
          </p:spPr>
        </p:pic>
      </p:grpSp>
      <p:grpSp>
        <p:nvGrpSpPr>
          <p:cNvPr id="21" name="Group 20"/>
          <p:cNvGrpSpPr/>
          <p:nvPr/>
        </p:nvGrpSpPr>
        <p:grpSpPr>
          <a:xfrm>
            <a:off x="3070167" y="1955775"/>
            <a:ext cx="641029" cy="330628"/>
            <a:chOff x="7623687" y="1464700"/>
            <a:chExt cx="854705" cy="440837"/>
          </a:xfrm>
        </p:grpSpPr>
        <p:pic>
          <p:nvPicPr>
            <p:cNvPr id="22" name="Picture 21">
              <a:extLst>
                <a:ext uri="{FF2B5EF4-FFF2-40B4-BE49-F238E27FC236}">
                  <a16:creationId xmlns:a16="http://schemas.microsoft.com/office/drawing/2014/main" id="{ADBD92DC-20BA-4D76-9DF5-AB5E332D0F15}"/>
                </a:ext>
              </a:extLst>
            </p:cNvPr>
            <p:cNvPicPr>
              <a:picLocks noChangeAspect="1"/>
            </p:cNvPicPr>
            <p:nvPr/>
          </p:nvPicPr>
          <p:blipFill>
            <a:blip r:embed="rId3"/>
            <a:stretch>
              <a:fillRect/>
            </a:stretch>
          </p:blipFill>
          <p:spPr>
            <a:xfrm>
              <a:off x="7710229" y="1464700"/>
              <a:ext cx="768163" cy="158510"/>
            </a:xfrm>
            <a:prstGeom prst="rect">
              <a:avLst/>
            </a:prstGeom>
          </p:spPr>
        </p:pic>
        <p:pic>
          <p:nvPicPr>
            <p:cNvPr id="23" name="Picture 22">
              <a:extLst>
                <a:ext uri="{FF2B5EF4-FFF2-40B4-BE49-F238E27FC236}">
                  <a16:creationId xmlns:a16="http://schemas.microsoft.com/office/drawing/2014/main" id="{ADBD92DC-20BA-4D76-9DF5-AB5E332D0F15}"/>
                </a:ext>
              </a:extLst>
            </p:cNvPr>
            <p:cNvPicPr>
              <a:picLocks noChangeAspect="1"/>
            </p:cNvPicPr>
            <p:nvPr/>
          </p:nvPicPr>
          <p:blipFill>
            <a:blip r:embed="rId3"/>
            <a:stretch>
              <a:fillRect/>
            </a:stretch>
          </p:blipFill>
          <p:spPr>
            <a:xfrm flipH="1">
              <a:off x="7623687" y="1747027"/>
              <a:ext cx="768163" cy="158510"/>
            </a:xfrm>
            <a:prstGeom prst="rect">
              <a:avLst/>
            </a:prstGeom>
          </p:spPr>
        </p:pic>
      </p:grpSp>
      <p:sp>
        <p:nvSpPr>
          <p:cNvPr id="10" name="Title 9">
            <a:extLst>
              <a:ext uri="{FF2B5EF4-FFF2-40B4-BE49-F238E27FC236}">
                <a16:creationId xmlns:a16="http://schemas.microsoft.com/office/drawing/2014/main" id="{41AEB114-33EA-4733-B16C-16CC6BAA5952}"/>
              </a:ext>
            </a:extLst>
          </p:cNvPr>
          <p:cNvSpPr>
            <a:spLocks noGrp="1"/>
          </p:cNvSpPr>
          <p:nvPr>
            <p:ph type="title"/>
          </p:nvPr>
        </p:nvSpPr>
        <p:spPr/>
        <p:txBody>
          <a:bodyPr>
            <a:normAutofit/>
          </a:bodyPr>
          <a:lstStyle/>
          <a:p>
            <a:r>
              <a:rPr lang="en-US" sz="4000" dirty="0">
                <a:solidFill>
                  <a:schemeClr val="accent3"/>
                </a:solidFill>
              </a:rPr>
              <a:t>The Ultimate Goal of Planned Giving</a:t>
            </a:r>
          </a:p>
        </p:txBody>
      </p:sp>
      <p:sp>
        <p:nvSpPr>
          <p:cNvPr id="13" name="Footer Placeholder 12">
            <a:extLst>
              <a:ext uri="{FF2B5EF4-FFF2-40B4-BE49-F238E27FC236}">
                <a16:creationId xmlns:a16="http://schemas.microsoft.com/office/drawing/2014/main" id="{16A2FA5A-ECC6-47C4-9987-E1335480B8AD}"/>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817441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CD5E2960-C167-4843-993C-37159DE50B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036" y="1332968"/>
            <a:ext cx="3151928" cy="4192064"/>
          </a:xfrm>
        </p:spPr>
      </p:pic>
      <p:sp>
        <p:nvSpPr>
          <p:cNvPr id="5" name="Footer Placeholder 4">
            <a:extLst>
              <a:ext uri="{FF2B5EF4-FFF2-40B4-BE49-F238E27FC236}">
                <a16:creationId xmlns:a16="http://schemas.microsoft.com/office/drawing/2014/main" id="{6D80ECF7-8C10-483C-A1B2-A6A472BD38D4}"/>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1552749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94775-A5ED-4A11-9979-74F07269DB65}"/>
              </a:ext>
            </a:extLst>
          </p:cNvPr>
          <p:cNvSpPr txBox="1">
            <a:spLocks noChangeArrowheads="1"/>
          </p:cNvSpPr>
          <p:nvPr/>
        </p:nvSpPr>
        <p:spPr>
          <a:xfrm>
            <a:off x="762000" y="2362199"/>
            <a:ext cx="8382000" cy="2133601"/>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4800" dirty="0">
                <a:solidFill>
                  <a:schemeClr val="bg2">
                    <a:lumMod val="50000"/>
                  </a:schemeClr>
                </a:solidFill>
              </a:rPr>
              <a:t>Glossary of Terms</a:t>
            </a:r>
          </a:p>
        </p:txBody>
      </p:sp>
      <p:sp>
        <p:nvSpPr>
          <p:cNvPr id="2" name="Footer Placeholder 1">
            <a:extLst>
              <a:ext uri="{FF2B5EF4-FFF2-40B4-BE49-F238E27FC236}">
                <a16:creationId xmlns:a16="http://schemas.microsoft.com/office/drawing/2014/main" id="{AE6351B1-F50D-40B0-BE35-1A05CA4C3EAB}"/>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252477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9F5ED-CDA2-4230-9C9C-18DDB95F4C5B}"/>
              </a:ext>
            </a:extLst>
          </p:cNvPr>
          <p:cNvSpPr>
            <a:spLocks noGrp="1"/>
          </p:cNvSpPr>
          <p:nvPr>
            <p:ph idx="1"/>
          </p:nvPr>
        </p:nvSpPr>
        <p:spPr>
          <a:xfrm>
            <a:off x="838200" y="609600"/>
            <a:ext cx="7886700" cy="4351338"/>
          </a:xfrm>
        </p:spPr>
        <p:txBody>
          <a:bodyPr>
            <a:normAutofit fontScale="85000" lnSpcReduction="20000"/>
          </a:bodyPr>
          <a:lstStyle/>
          <a:p>
            <a:pPr marL="0" indent="0">
              <a:buNone/>
            </a:pPr>
            <a:r>
              <a:rPr lang="en-US" b="1" u="sng" dirty="0">
                <a:latin typeface="+mj-lt"/>
              </a:rPr>
              <a:t>Actuarial</a:t>
            </a:r>
            <a:r>
              <a:rPr lang="en-US" dirty="0">
                <a:latin typeface="+mj-lt"/>
              </a:rPr>
              <a:t> - As used in planned giving, refers to the factors used to calculate the value of lifetime payments based on the life expectancies of income beneficiaries or the term of years for a trust.</a:t>
            </a:r>
          </a:p>
          <a:p>
            <a:pPr marL="0" indent="0">
              <a:buNone/>
            </a:pPr>
            <a:r>
              <a:rPr lang="en-US" b="1" u="sng" dirty="0">
                <a:latin typeface="+mj-lt"/>
              </a:rPr>
              <a:t>Adjusted Gross Income (AGI) </a:t>
            </a:r>
            <a:r>
              <a:rPr lang="en-US" dirty="0">
                <a:latin typeface="+mj-lt"/>
              </a:rPr>
              <a:t>- Your total gross income adjusted downward by specific deductions allowed by the tax code, before taking your standard or itemized deductions. AGI is the number you write at the bottom of page 1 of your 1040. Individuals may deduct charitable cash contributions up to 50% of AGI in any given tax year. For gifts of appreciated property the deductible limit is 30% of AGI in any given tax year.</a:t>
            </a:r>
          </a:p>
          <a:p>
            <a:pPr marL="0" indent="0">
              <a:buNone/>
            </a:pPr>
            <a:r>
              <a:rPr lang="en-US" b="1" u="sng" dirty="0">
                <a:latin typeface="+mj-lt"/>
              </a:rPr>
              <a:t>Annuity</a:t>
            </a:r>
            <a:r>
              <a:rPr lang="en-US" dirty="0">
                <a:latin typeface="+mj-lt"/>
              </a:rPr>
              <a:t> - A contractual arrangement to pay a fixed sum of money to an individual at regular intervals. The charitable gift annuity is a gift that secures fixed lifetime payments to the benefactor and/or another individual.</a:t>
            </a:r>
          </a:p>
          <a:p>
            <a:pPr marL="0" indent="0">
              <a:buNone/>
            </a:pPr>
            <a:r>
              <a:rPr lang="en-US" b="1" u="sng" dirty="0">
                <a:latin typeface="+mj-lt"/>
              </a:rPr>
              <a:t>Appraisal</a:t>
            </a:r>
            <a:r>
              <a:rPr lang="en-US" dirty="0">
                <a:latin typeface="+mj-lt"/>
              </a:rPr>
              <a:t> - A professional assessment of the value of a piece of property. Generally, benefactors contributing real or tangible personal property (books, collectibles, etc.) worth $5,000 or more must secure an independent appraisal of the property to substantiate the value they claim as a charitable deduction.</a:t>
            </a:r>
          </a:p>
          <a:p>
            <a:pPr marL="0" indent="0">
              <a:buNone/>
            </a:pPr>
            <a:r>
              <a:rPr lang="en-US" b="1" u="sng" dirty="0">
                <a:latin typeface="+mj-lt"/>
              </a:rPr>
              <a:t>Appreciated Property </a:t>
            </a:r>
            <a:r>
              <a:rPr lang="en-US" dirty="0">
                <a:latin typeface="+mj-lt"/>
              </a:rPr>
              <a:t>- Securities, real estate, or any other property that has risen in value since the benefactor acquired it. Generally, appreciated property held by the donor for more than a year may be donated at full fair market value with no capital gains cost.</a:t>
            </a:r>
          </a:p>
          <a:p>
            <a:pPr marL="0" indent="0">
              <a:buNone/>
            </a:pPr>
            <a:endParaRPr lang="en-US" dirty="0"/>
          </a:p>
        </p:txBody>
      </p:sp>
      <p:sp>
        <p:nvSpPr>
          <p:cNvPr id="3" name="Footer Placeholder 2">
            <a:extLst>
              <a:ext uri="{FF2B5EF4-FFF2-40B4-BE49-F238E27FC236}">
                <a16:creationId xmlns:a16="http://schemas.microsoft.com/office/drawing/2014/main" id="{4672CA41-182C-4A3E-95B1-BAD8CCF23043}"/>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878773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A3C27F-0EE3-40FB-BA34-597C3DE11A93}"/>
              </a:ext>
            </a:extLst>
          </p:cNvPr>
          <p:cNvSpPr>
            <a:spLocks noGrp="1"/>
          </p:cNvSpPr>
          <p:nvPr>
            <p:ph idx="1"/>
          </p:nvPr>
        </p:nvSpPr>
        <p:spPr>
          <a:xfrm>
            <a:off x="838200" y="304800"/>
            <a:ext cx="7886700" cy="5621338"/>
          </a:xfrm>
        </p:spPr>
        <p:txBody>
          <a:bodyPr>
            <a:normAutofit/>
          </a:bodyPr>
          <a:lstStyle/>
          <a:p>
            <a:pPr marL="0" indent="0">
              <a:buNone/>
            </a:pPr>
            <a:r>
              <a:rPr lang="en-US" sz="1800" b="1" u="sng" dirty="0">
                <a:latin typeface="+mj-lt"/>
              </a:rPr>
              <a:t>Basis</a:t>
            </a:r>
            <a:r>
              <a:rPr lang="en-US" sz="1800" dirty="0">
                <a:latin typeface="+mj-lt"/>
              </a:rPr>
              <a:t> - The benefactor’s purchase price for an asset, possibly adjusted to reflect subsequent costs or depreciation. If Mrs. Quinn bought stock for $100 per share and sold it for $175, her cost basis in the stock is $100 per share.</a:t>
            </a:r>
          </a:p>
          <a:p>
            <a:pPr marL="0" indent="0">
              <a:buNone/>
            </a:pPr>
            <a:r>
              <a:rPr lang="en-US" sz="1800" b="1" u="sng" dirty="0">
                <a:latin typeface="+mj-lt"/>
              </a:rPr>
              <a:t>Beneficiary</a:t>
            </a:r>
            <a:r>
              <a:rPr lang="en-US" sz="1800" dirty="0">
                <a:latin typeface="+mj-lt"/>
              </a:rPr>
              <a:t> - The recipient of a bequest from a will or a distribution from a trust, retirement plan, or life insurance policy.</a:t>
            </a:r>
          </a:p>
          <a:p>
            <a:pPr marL="0" indent="0">
              <a:buNone/>
            </a:pPr>
            <a:r>
              <a:rPr lang="en-US" sz="1800" b="1" u="sng" dirty="0">
                <a:latin typeface="+mj-lt"/>
              </a:rPr>
              <a:t>Bequest</a:t>
            </a:r>
            <a:r>
              <a:rPr lang="en-US" sz="1800" dirty="0">
                <a:latin typeface="+mj-lt"/>
              </a:rPr>
              <a:t> - A transfer of property or cash to an individual or organization under a will.</a:t>
            </a:r>
          </a:p>
          <a:p>
            <a:pPr marL="0" indent="0">
              <a:buNone/>
            </a:pPr>
            <a:r>
              <a:rPr lang="en-US" sz="1800" b="1" u="sng" dirty="0">
                <a:latin typeface="+mj-lt"/>
              </a:rPr>
              <a:t>Capital Gains Tax </a:t>
            </a:r>
            <a:r>
              <a:rPr lang="en-US" sz="1800" dirty="0">
                <a:latin typeface="+mj-lt"/>
              </a:rPr>
              <a:t>- A federal tax on the appreciation in an asset between its purchase and sale prices.</a:t>
            </a:r>
          </a:p>
          <a:p>
            <a:pPr marL="0" indent="0">
              <a:buNone/>
            </a:pPr>
            <a:r>
              <a:rPr lang="en-US" sz="1800" b="1" u="sng" dirty="0">
                <a:latin typeface="+mj-lt"/>
              </a:rPr>
              <a:t>Codicil </a:t>
            </a:r>
            <a:r>
              <a:rPr lang="en-US" sz="1800" dirty="0">
                <a:latin typeface="+mj-lt"/>
              </a:rPr>
              <a:t>- A document that amends, rather than replaces, a previously executed will. Amendments made by a codicil may add or revoke a few small provisions (e.g., changing executors), or may completely change the majority or all of the gifts under the will. Each codicil must conform to the same legal requirements as the original will, such as the signatures of the testator and, typically, two or three (depending on jurisdiction) disinterested witnesses.</a:t>
            </a:r>
          </a:p>
          <a:p>
            <a:pPr marL="0" indent="0">
              <a:buNone/>
            </a:pPr>
            <a:r>
              <a:rPr lang="en-US" sz="1800" b="1" u="sng" dirty="0">
                <a:latin typeface="+mj-lt"/>
              </a:rPr>
              <a:t>Cost Basis </a:t>
            </a:r>
            <a:r>
              <a:rPr lang="en-US" sz="1800" dirty="0">
                <a:latin typeface="+mj-lt"/>
              </a:rPr>
              <a:t>- See Basis, above.</a:t>
            </a:r>
          </a:p>
          <a:p>
            <a:pPr marL="0" indent="0">
              <a:buNone/>
            </a:pPr>
            <a:endParaRPr lang="en-US" dirty="0"/>
          </a:p>
        </p:txBody>
      </p:sp>
      <p:sp>
        <p:nvSpPr>
          <p:cNvPr id="3" name="Footer Placeholder 2">
            <a:extLst>
              <a:ext uri="{FF2B5EF4-FFF2-40B4-BE49-F238E27FC236}">
                <a16:creationId xmlns:a16="http://schemas.microsoft.com/office/drawing/2014/main" id="{EFDBA738-CFB4-49C2-AAC8-0AB382DC33CF}"/>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418910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389DD2A-627F-4E3E-B039-741747C56622}"/>
              </a:ext>
            </a:extLst>
          </p:cNvPr>
          <p:cNvSpPr>
            <a:spLocks noGrp="1" noChangeArrowheads="1"/>
          </p:cNvSpPr>
          <p:nvPr>
            <p:ph idx="1"/>
          </p:nvPr>
        </p:nvSpPr>
        <p:spPr bwMode="auto">
          <a:xfrm>
            <a:off x="762000" y="665944"/>
            <a:ext cx="7467600" cy="27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sz="1800" b="1" u="sng" dirty="0">
                <a:latin typeface="+mj-lt"/>
              </a:rPr>
              <a:t>Endowment Fund </a:t>
            </a:r>
            <a:r>
              <a:rPr lang="en-US" sz="1800" dirty="0">
                <a:latin typeface="+mj-lt"/>
              </a:rPr>
              <a:t>- An invested fund owned by a charity from which the capital appreciation and/or income is used to support the general or specific objectives of that charity’s mission.</a:t>
            </a:r>
          </a:p>
          <a:p>
            <a:pPr marL="0" indent="0">
              <a:buNone/>
            </a:pPr>
            <a:r>
              <a:rPr lang="en-US" sz="1800" b="1" u="sng" dirty="0">
                <a:latin typeface="+mj-lt"/>
              </a:rPr>
              <a:t>Estate Tax </a:t>
            </a:r>
            <a:r>
              <a:rPr lang="en-US" sz="1800" dirty="0">
                <a:latin typeface="+mj-lt"/>
              </a:rPr>
              <a:t>- A federal tax on the value of the property held by an individual at his or her death (paid by the individual estate, not the heirs or recipients of bequests). In contrast, state inheritance tax is applied to the value of bequests passing to beneficiaries; it is also paid by the estate before the distributions are made.</a:t>
            </a:r>
          </a:p>
          <a:p>
            <a:pPr marL="0" indent="0">
              <a:buNone/>
            </a:pPr>
            <a:r>
              <a:rPr lang="en-US" sz="1800" b="1" u="sng" dirty="0">
                <a:latin typeface="+mj-lt"/>
              </a:rPr>
              <a:t>Executor</a:t>
            </a:r>
            <a:r>
              <a:rPr lang="en-US" sz="1800" dirty="0">
                <a:latin typeface="+mj-lt"/>
              </a:rPr>
              <a:t> - The person named in a will to administer the estate (known in some states as the “personal representative”).</a:t>
            </a:r>
          </a:p>
          <a:p>
            <a:pPr marL="0" indent="0">
              <a:buNone/>
            </a:pPr>
            <a:r>
              <a:rPr lang="en-US" sz="1800" b="1" u="sng" dirty="0">
                <a:latin typeface="+mj-lt"/>
              </a:rPr>
              <a:t>Fair Market Value </a:t>
            </a:r>
            <a:r>
              <a:rPr lang="en-US" sz="1800" dirty="0">
                <a:latin typeface="+mj-lt"/>
              </a:rPr>
              <a:t>- The price that an asset would bring on the open market.</a:t>
            </a:r>
          </a:p>
        </p:txBody>
      </p:sp>
      <p:sp>
        <p:nvSpPr>
          <p:cNvPr id="2" name="Footer Placeholder 1">
            <a:extLst>
              <a:ext uri="{FF2B5EF4-FFF2-40B4-BE49-F238E27FC236}">
                <a16:creationId xmlns:a16="http://schemas.microsoft.com/office/drawing/2014/main" id="{4EF4D98E-E297-44D5-8702-A9E88B0AF80A}"/>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4251396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97EA4D9-4C41-45C9-AFC2-43787F19CE8E}"/>
              </a:ext>
            </a:extLst>
          </p:cNvPr>
          <p:cNvSpPr>
            <a:spLocks noGrp="1" noChangeArrowheads="1"/>
          </p:cNvSpPr>
          <p:nvPr>
            <p:ph idx="1"/>
          </p:nvPr>
        </p:nvSpPr>
        <p:spPr bwMode="auto">
          <a:xfrm>
            <a:off x="838200" y="533400"/>
            <a:ext cx="7620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Grantor</a:t>
            </a:r>
            <a:r>
              <a:rPr kumimoji="0" lang="en-US" altLang="en-US" sz="1800" b="0" i="0" u="none" strike="noStrike" cap="none" normalizeH="0" baseline="0" dirty="0">
                <a:ln>
                  <a:noFill/>
                </a:ln>
                <a:solidFill>
                  <a:srgbClr val="384554"/>
                </a:solidFill>
                <a:effectLst/>
                <a:latin typeface="+mj-lt"/>
              </a:rPr>
              <a:t> - The individual transferring property into a trust.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84554"/>
                </a:solidFill>
                <a:effectLst/>
                <a:latin typeface="+mj-lt"/>
              </a:rPr>
              <a:t>Income Interest - In a trust, the right to receive payments from the trust for the recipients lifetime or a term of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Inter </a:t>
            </a:r>
            <a:r>
              <a:rPr kumimoji="0" lang="en-US" altLang="en-US" sz="1800" b="1" i="0" u="sng" strike="noStrike" cap="none" normalizeH="0" baseline="0" dirty="0" err="1">
                <a:ln>
                  <a:noFill/>
                </a:ln>
                <a:solidFill>
                  <a:srgbClr val="384554"/>
                </a:solidFill>
                <a:effectLst/>
                <a:latin typeface="+mj-lt"/>
              </a:rPr>
              <a:t>Vivos</a:t>
            </a:r>
            <a:r>
              <a:rPr kumimoji="0" lang="en-US" altLang="en-US" sz="1800" b="1" i="0" u="sng" strike="noStrike" cap="none" normalizeH="0" baseline="0" dirty="0">
                <a:ln>
                  <a:noFill/>
                </a:ln>
                <a:solidFill>
                  <a:srgbClr val="384554"/>
                </a:solidFill>
                <a:effectLst/>
                <a:latin typeface="+mj-lt"/>
              </a:rPr>
              <a:t> Trust </a:t>
            </a:r>
            <a:r>
              <a:rPr kumimoji="0" lang="en-US" altLang="en-US" sz="1800" b="0" i="0" u="none" strike="noStrike" cap="none" normalizeH="0" baseline="0" dirty="0">
                <a:ln>
                  <a:noFill/>
                </a:ln>
                <a:solidFill>
                  <a:srgbClr val="384554"/>
                </a:solidFill>
                <a:effectLst/>
                <a:latin typeface="+mj-lt"/>
              </a:rPr>
              <a:t>- A trust that is created by an individual while he or she is still living as opposed to a testamentary trust which is created by a will after someone’s passing.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Intestate</a:t>
            </a:r>
            <a:r>
              <a:rPr kumimoji="0" lang="en-US" altLang="en-US" sz="1800" b="0" i="0" u="none" strike="noStrike" cap="none" normalizeH="0" baseline="0" dirty="0">
                <a:ln>
                  <a:noFill/>
                </a:ln>
                <a:solidFill>
                  <a:srgbClr val="384554"/>
                </a:solidFill>
                <a:effectLst/>
                <a:latin typeface="+mj-lt"/>
              </a:rPr>
              <a:t> - Dying without a legal current will or living trust.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K-1 (also 1099-R) </a:t>
            </a:r>
            <a:r>
              <a:rPr kumimoji="0" lang="en-US" altLang="en-US" sz="1800" b="0" i="0" u="none" strike="noStrike" cap="none" normalizeH="0" baseline="0" dirty="0">
                <a:ln>
                  <a:noFill/>
                </a:ln>
                <a:solidFill>
                  <a:srgbClr val="384554"/>
                </a:solidFill>
                <a:effectLst/>
                <a:latin typeface="+mj-lt"/>
              </a:rPr>
              <a:t>- The IRS forms sent to life-income gift participants detailing how payments they received from their gifts during the year will be taxed.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Life Expectancy </a:t>
            </a:r>
            <a:r>
              <a:rPr kumimoji="0" lang="en-US" altLang="en-US" sz="1800" b="0" i="0" u="none" strike="noStrike" cap="none" normalizeH="0" baseline="0" dirty="0">
                <a:ln>
                  <a:noFill/>
                </a:ln>
                <a:solidFill>
                  <a:srgbClr val="384554"/>
                </a:solidFill>
                <a:effectLst/>
                <a:latin typeface="+mj-lt"/>
              </a:rPr>
              <a:t>- A statistical measure of the average length of an individual’s life.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Life Income Gift </a:t>
            </a:r>
            <a:r>
              <a:rPr kumimoji="0" lang="en-US" altLang="en-US" sz="1800" b="0" i="0" u="none" strike="noStrike" cap="none" normalizeH="0" baseline="0" dirty="0">
                <a:ln>
                  <a:noFill/>
                </a:ln>
                <a:solidFill>
                  <a:srgbClr val="384554"/>
                </a:solidFill>
                <a:effectLst/>
                <a:latin typeface="+mj-lt"/>
              </a:rPr>
              <a:t>- A planned gift that makes payments to the benefactor and/or other beneficiaries for life or a term of years, then distributes the remainder to charity.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E42F2A15-F52B-498A-A16E-5DE66D371233}"/>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1796164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5FEDF72-F93D-4CA7-910D-36D5A86CE218}"/>
              </a:ext>
            </a:extLst>
          </p:cNvPr>
          <p:cNvSpPr>
            <a:spLocks noGrp="1" noChangeArrowheads="1"/>
          </p:cNvSpPr>
          <p:nvPr>
            <p:ph idx="1"/>
          </p:nvPr>
        </p:nvSpPr>
        <p:spPr bwMode="auto">
          <a:xfrm>
            <a:off x="838200" y="228600"/>
            <a:ext cx="78486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Personal Property </a:t>
            </a:r>
            <a:r>
              <a:rPr kumimoji="0" lang="en-US" altLang="en-US" sz="1800" b="0" i="0" u="none" strike="noStrike" cap="none" normalizeH="0" baseline="0" dirty="0">
                <a:ln>
                  <a:noFill/>
                </a:ln>
                <a:solidFill>
                  <a:srgbClr val="384554"/>
                </a:solidFill>
                <a:effectLst/>
                <a:latin typeface="+mj-lt"/>
              </a:rPr>
              <a:t>- Securities, artwork, business interests, and items of tangible property as opposed to “real property,” used in planned giving to refer to land and the structures built on 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Personal Representative </a:t>
            </a:r>
            <a:r>
              <a:rPr kumimoji="0" lang="en-US" altLang="en-US" sz="1800" b="0" i="0" u="none" strike="noStrike" cap="none" normalizeH="0" baseline="0" dirty="0">
                <a:ln>
                  <a:noFill/>
                </a:ln>
                <a:solidFill>
                  <a:srgbClr val="384554"/>
                </a:solidFill>
                <a:effectLst/>
                <a:latin typeface="+mj-lt"/>
              </a:rPr>
              <a:t>- See Executor, above.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Planned Giving </a:t>
            </a:r>
            <a:r>
              <a:rPr kumimoji="0" lang="en-US" altLang="en-US" sz="1800" b="0" i="0" u="none" strike="noStrike" cap="none" normalizeH="0" baseline="0" dirty="0">
                <a:ln>
                  <a:noFill/>
                </a:ln>
                <a:solidFill>
                  <a:srgbClr val="384554"/>
                </a:solidFill>
                <a:effectLst/>
                <a:latin typeface="+mj-lt"/>
              </a:rPr>
              <a:t>- A method of supporting charities that enables generous individuals to make larger gifts than they could make from their income. While some planned gifts provide a lifelong income to the donor, others use estate and tax planning techniques to provide for charity and other heirs in ways that maximize the gift and/or minimize its impact on the donor’s estate.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Present Value </a:t>
            </a:r>
            <a:r>
              <a:rPr kumimoji="0" lang="en-US" altLang="en-US" sz="1800" b="0" i="0" u="none" strike="noStrike" cap="none" normalizeH="0" baseline="0" dirty="0">
                <a:ln>
                  <a:noFill/>
                </a:ln>
                <a:solidFill>
                  <a:srgbClr val="384554"/>
                </a:solidFill>
                <a:effectLst/>
                <a:latin typeface="+mj-lt"/>
              </a:rPr>
              <a:t>- The value on a given date of a future payment or a series of future payments, discounted to reflect the time value of money based on various factors such as investment risk and inflation.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Probate</a:t>
            </a:r>
            <a:r>
              <a:rPr kumimoji="0" lang="en-US" altLang="en-US" sz="1800" b="0" i="0" u="none" strike="noStrike" cap="none" normalizeH="0" baseline="0" dirty="0">
                <a:ln>
                  <a:noFill/>
                </a:ln>
                <a:solidFill>
                  <a:srgbClr val="384554"/>
                </a:solidFill>
                <a:effectLst/>
                <a:latin typeface="+mj-lt"/>
              </a:rPr>
              <a:t> - The review or testing of a will before a court (the Probate Court) to ensure that the will is authentic and the estate is distributed properly.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350BBC25-EB5C-4D01-A262-71B077EF762D}"/>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6459330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1F3AB72-C2B7-4EC5-B10E-1DA946D98D28}"/>
              </a:ext>
            </a:extLst>
          </p:cNvPr>
          <p:cNvSpPr>
            <a:spLocks noGrp="1" noChangeArrowheads="1"/>
          </p:cNvSpPr>
          <p:nvPr>
            <p:ph idx="1"/>
          </p:nvPr>
        </p:nvSpPr>
        <p:spPr bwMode="auto">
          <a:xfrm>
            <a:off x="723900" y="457200"/>
            <a:ext cx="76962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Remainder Interest </a:t>
            </a:r>
            <a:r>
              <a:rPr kumimoji="0" lang="en-US" altLang="en-US" sz="1800" b="0" i="0" u="none" strike="noStrike" cap="none" normalizeH="0" baseline="0" dirty="0">
                <a:ln>
                  <a:noFill/>
                </a:ln>
                <a:solidFill>
                  <a:srgbClr val="384554"/>
                </a:solidFill>
                <a:effectLst/>
                <a:latin typeface="+mj-lt"/>
              </a:rPr>
              <a:t>- In a trust, the portion of the principal left after the income interest has been paid to the beneficiary(</a:t>
            </a:r>
            <a:r>
              <a:rPr kumimoji="0" lang="en-US" altLang="en-US" sz="1800" b="0" i="0" u="none" strike="noStrike" cap="none" normalizeH="0" baseline="0" dirty="0" err="1">
                <a:ln>
                  <a:noFill/>
                </a:ln>
                <a:solidFill>
                  <a:srgbClr val="384554"/>
                </a:solidFill>
                <a:effectLst/>
                <a:latin typeface="+mj-lt"/>
              </a:rPr>
              <a:t>ies</a:t>
            </a:r>
            <a:r>
              <a:rPr kumimoji="0" lang="en-US" altLang="en-US" sz="1800" b="0" i="0" u="none" strike="noStrike" cap="none" normalizeH="0" baseline="0" dirty="0">
                <a:ln>
                  <a:noFill/>
                </a:ln>
                <a:solidFill>
                  <a:srgbClr val="384554"/>
                </a:solidFill>
                <a:effectLst/>
                <a:latin typeface="+mj-lt"/>
              </a:rPr>
              <a:t>). A charitable remainder trust pays income to the benefactor or other individuals and then passes its remainder to charity.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Remainderman</a:t>
            </a:r>
            <a:r>
              <a:rPr kumimoji="0" lang="en-US" altLang="en-US" sz="1800" b="0" i="0" u="none" strike="noStrike" cap="none" normalizeH="0" baseline="0" dirty="0">
                <a:ln>
                  <a:noFill/>
                </a:ln>
                <a:solidFill>
                  <a:srgbClr val="384554"/>
                </a:solidFill>
                <a:effectLst/>
                <a:latin typeface="+mj-lt"/>
              </a:rPr>
              <a:t> - A legal term for the individual or organization who receives the trust principal after the income interest has been satisfied.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Testamentary Trust </a:t>
            </a:r>
            <a:r>
              <a:rPr kumimoji="0" lang="en-US" altLang="en-US" sz="1800" b="0" i="0" u="none" strike="noStrike" cap="none" normalizeH="0" baseline="0" dirty="0">
                <a:ln>
                  <a:noFill/>
                </a:ln>
                <a:solidFill>
                  <a:srgbClr val="384554"/>
                </a:solidFill>
                <a:effectLst/>
                <a:latin typeface="+mj-lt"/>
              </a:rPr>
              <a:t>- Refers to a trust that is created in a will after someone’s passing as opposed to a living or inter </a:t>
            </a:r>
            <a:r>
              <a:rPr kumimoji="0" lang="en-US" altLang="en-US" sz="1800" b="0" i="0" u="none" strike="noStrike" cap="none" normalizeH="0" baseline="0" dirty="0" err="1">
                <a:ln>
                  <a:noFill/>
                </a:ln>
                <a:solidFill>
                  <a:srgbClr val="384554"/>
                </a:solidFill>
                <a:effectLst/>
                <a:latin typeface="+mj-lt"/>
              </a:rPr>
              <a:t>vivos</a:t>
            </a:r>
            <a:r>
              <a:rPr kumimoji="0" lang="en-US" altLang="en-US" sz="1800" b="0" i="0" u="none" strike="noStrike" cap="none" normalizeH="0" baseline="0" dirty="0">
                <a:ln>
                  <a:noFill/>
                </a:ln>
                <a:solidFill>
                  <a:srgbClr val="384554"/>
                </a:solidFill>
                <a:effectLst/>
                <a:latin typeface="+mj-lt"/>
              </a:rPr>
              <a:t> trust, which is created by a living grantor.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Testator</a:t>
            </a:r>
            <a:r>
              <a:rPr kumimoji="0" lang="en-US" altLang="en-US" sz="1800" b="0" i="0" u="none" strike="noStrike" cap="none" normalizeH="0" baseline="0" dirty="0">
                <a:ln>
                  <a:noFill/>
                </a:ln>
                <a:solidFill>
                  <a:srgbClr val="384554"/>
                </a:solidFill>
                <a:effectLst/>
                <a:latin typeface="+mj-lt"/>
              </a:rPr>
              <a:t> - The individual making the will.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Trust</a:t>
            </a:r>
            <a:r>
              <a:rPr kumimoji="0" lang="en-US" altLang="en-US" sz="1800" b="0" i="0" u="none" strike="noStrike" cap="none" normalizeH="0" baseline="0" dirty="0">
                <a:ln>
                  <a:noFill/>
                </a:ln>
                <a:solidFill>
                  <a:srgbClr val="384554"/>
                </a:solidFill>
                <a:effectLst/>
                <a:latin typeface="+mj-lt"/>
              </a:rPr>
              <a:t> - A legal entity created by a written agreement by a grantor to hold and invest property for the benefit of the grantor and/or other beneficiaries.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384554"/>
                </a:solidFill>
                <a:effectLst/>
                <a:latin typeface="+mj-lt"/>
              </a:rPr>
              <a:t>Trustee</a:t>
            </a:r>
            <a:r>
              <a:rPr kumimoji="0" lang="en-US" altLang="en-US" sz="1800" b="0" i="0" u="none" strike="noStrike" cap="none" normalizeH="0" baseline="0" dirty="0">
                <a:ln>
                  <a:noFill/>
                </a:ln>
                <a:solidFill>
                  <a:srgbClr val="384554"/>
                </a:solidFill>
                <a:effectLst/>
                <a:latin typeface="+mj-lt"/>
              </a:rPr>
              <a:t> - An individual or organization carrying out the wishes of the person who established the trust (the “grantor”), paying income to the beneficiaries and preserving the principal for ultimate distribution.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Footer Placeholder 1">
            <a:extLst>
              <a:ext uri="{FF2B5EF4-FFF2-40B4-BE49-F238E27FC236}">
                <a16:creationId xmlns:a16="http://schemas.microsoft.com/office/drawing/2014/main" id="{4C232319-5FE2-48DF-8A3C-0969604B8B89}"/>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594272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 book&#10;&#10;Description automatically generated">
            <a:extLst>
              <a:ext uri="{FF2B5EF4-FFF2-40B4-BE49-F238E27FC236}">
                <a16:creationId xmlns:a16="http://schemas.microsoft.com/office/drawing/2014/main" id="{B49EB350-2920-4E99-A176-565245028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549" y="1651240"/>
            <a:ext cx="5632901" cy="3555519"/>
          </a:xfrm>
        </p:spPr>
      </p:pic>
      <p:sp>
        <p:nvSpPr>
          <p:cNvPr id="5" name="Footer Placeholder 4">
            <a:extLst>
              <a:ext uri="{FF2B5EF4-FFF2-40B4-BE49-F238E27FC236}">
                <a16:creationId xmlns:a16="http://schemas.microsoft.com/office/drawing/2014/main" id="{3D9B6E3A-FD68-46F5-A743-1BD278349331}"/>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2747635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3A8FCF1A-4259-4ED4-80F0-4D5C38BF58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9400" y="914400"/>
            <a:ext cx="2328334" cy="2328334"/>
          </a:xfrm>
          <a:prstGeom prst="rect">
            <a:avLst/>
          </a:prstGeom>
        </p:spPr>
      </p:pic>
      <p:sp>
        <p:nvSpPr>
          <p:cNvPr id="2" name="Rectangle 1">
            <a:extLst>
              <a:ext uri="{FF2B5EF4-FFF2-40B4-BE49-F238E27FC236}">
                <a16:creationId xmlns:a16="http://schemas.microsoft.com/office/drawing/2014/main" id="{5DC4F127-0340-404C-92EE-368D8E9F3685}"/>
              </a:ext>
            </a:extLst>
          </p:cNvPr>
          <p:cNvSpPr/>
          <p:nvPr/>
        </p:nvSpPr>
        <p:spPr>
          <a:xfrm>
            <a:off x="685800" y="3242734"/>
            <a:ext cx="8229600" cy="1837426"/>
          </a:xfrm>
          <a:prstGeom prst="rect">
            <a:avLst/>
          </a:prstGeom>
        </p:spPr>
        <p:txBody>
          <a:bodyPr wrap="square">
            <a:spAutoFit/>
          </a:bodyPr>
          <a:lstStyle/>
          <a:p>
            <a:pPr algn="ctr">
              <a:lnSpc>
                <a:spcPct val="90000"/>
              </a:lnSpc>
            </a:pPr>
            <a:r>
              <a:rPr lang="en-US" sz="3600" dirty="0">
                <a:solidFill>
                  <a:schemeClr val="accent3"/>
                </a:solidFill>
                <a:cs typeface="Times New Roman" pitchFamily="18" charset="0"/>
              </a:rPr>
              <a:t>Cathy R. Sheffield, </a:t>
            </a:r>
            <a:r>
              <a:rPr lang="en-US" sz="2800" dirty="0">
                <a:solidFill>
                  <a:schemeClr val="accent3"/>
                </a:solidFill>
              </a:rPr>
              <a:t>CAP®, CFRE, CSPG, FCEP</a:t>
            </a:r>
            <a:endParaRPr lang="en-US" sz="2800" dirty="0">
              <a:solidFill>
                <a:schemeClr val="accent3"/>
              </a:solidFill>
              <a:cs typeface="Times New Roman" pitchFamily="18" charset="0"/>
            </a:endParaRPr>
          </a:p>
          <a:p>
            <a:pPr algn="ctr">
              <a:lnSpc>
                <a:spcPct val="90000"/>
              </a:lnSpc>
            </a:pPr>
            <a:r>
              <a:rPr lang="en-US" dirty="0">
                <a:cs typeface="Times New Roman" pitchFamily="18" charset="0"/>
              </a:rPr>
              <a:t>President, ThinkGiving</a:t>
            </a:r>
          </a:p>
          <a:p>
            <a:pPr algn="ctr">
              <a:lnSpc>
                <a:spcPct val="90000"/>
              </a:lnSpc>
            </a:pPr>
            <a:r>
              <a:rPr lang="en-US" dirty="0">
                <a:cs typeface="Times New Roman" pitchFamily="18" charset="0"/>
                <a:hlinkClick r:id="rId4"/>
              </a:rPr>
              <a:t>Cathy@ThinkGiving.com</a:t>
            </a:r>
            <a:endParaRPr lang="en-US" dirty="0">
              <a:cs typeface="Times New Roman" pitchFamily="18" charset="0"/>
            </a:endParaRPr>
          </a:p>
          <a:p>
            <a:pPr algn="ctr">
              <a:lnSpc>
                <a:spcPct val="90000"/>
              </a:lnSpc>
            </a:pPr>
            <a:r>
              <a:rPr lang="en-US" dirty="0">
                <a:cs typeface="Times New Roman" pitchFamily="18" charset="0"/>
              </a:rPr>
              <a:t>817-371-0597</a:t>
            </a:r>
          </a:p>
          <a:p>
            <a:pPr algn="ctr">
              <a:lnSpc>
                <a:spcPct val="90000"/>
              </a:lnSpc>
            </a:pPr>
            <a:r>
              <a:rPr lang="en-US" dirty="0">
                <a:cs typeface="Times New Roman" pitchFamily="18" charset="0"/>
              </a:rPr>
              <a:t>www.thinkGiving.com</a:t>
            </a:r>
          </a:p>
          <a:p>
            <a:pPr algn="ctr">
              <a:lnSpc>
                <a:spcPct val="90000"/>
              </a:lnSpc>
            </a:pPr>
            <a:r>
              <a:rPr lang="en-US" dirty="0"/>
              <a:t>Strategic Philanthropy for Nonprofits and Individuals </a:t>
            </a:r>
          </a:p>
        </p:txBody>
      </p:sp>
      <p:pic>
        <p:nvPicPr>
          <p:cNvPr id="5" name="Picture 4" descr="A picture containing clipart&#10;&#10;Description automatically generated">
            <a:extLst>
              <a:ext uri="{FF2B5EF4-FFF2-40B4-BE49-F238E27FC236}">
                <a16:creationId xmlns:a16="http://schemas.microsoft.com/office/drawing/2014/main" id="{B5C7C019-9A64-4583-869F-E00079C045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46350" y="5453113"/>
            <a:ext cx="658949" cy="658949"/>
          </a:xfrm>
          <a:prstGeom prst="rect">
            <a:avLst/>
          </a:prstGeom>
        </p:spPr>
      </p:pic>
      <p:pic>
        <p:nvPicPr>
          <p:cNvPr id="8" name="Picture 7" descr="A picture containing first-aid kit&#10;&#10;Description automatically generated">
            <a:extLst>
              <a:ext uri="{FF2B5EF4-FFF2-40B4-BE49-F238E27FC236}">
                <a16:creationId xmlns:a16="http://schemas.microsoft.com/office/drawing/2014/main" id="{70BEBAE7-1444-4D46-8B3D-88E92BCF59E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471125" y="5453112"/>
            <a:ext cx="658950" cy="658950"/>
          </a:xfrm>
          <a:prstGeom prst="rect">
            <a:avLst/>
          </a:prstGeom>
        </p:spPr>
      </p:pic>
      <p:pic>
        <p:nvPicPr>
          <p:cNvPr id="11" name="Picture 10" descr="A close up of a sign&#10;&#10;Description automatically generated">
            <a:extLst>
              <a:ext uri="{FF2B5EF4-FFF2-40B4-BE49-F238E27FC236}">
                <a16:creationId xmlns:a16="http://schemas.microsoft.com/office/drawing/2014/main" id="{ADA596FB-EEC0-462C-8EC5-4CC40817373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95901" y="5407510"/>
            <a:ext cx="723899" cy="750154"/>
          </a:xfrm>
          <a:prstGeom prst="rect">
            <a:avLst/>
          </a:prstGeom>
        </p:spPr>
      </p:pic>
      <p:sp>
        <p:nvSpPr>
          <p:cNvPr id="13" name="Footer Placeholder 12">
            <a:extLst>
              <a:ext uri="{FF2B5EF4-FFF2-40B4-BE49-F238E27FC236}">
                <a16:creationId xmlns:a16="http://schemas.microsoft.com/office/drawing/2014/main" id="{3ACDBB7D-0BB2-4E1E-98B4-2388078A2350}"/>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383281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720A9B6-D220-4DB2-906F-6C9BC00E0F10}"/>
              </a:ext>
            </a:extLst>
          </p:cNvPr>
          <p:cNvPicPr>
            <a:picLocks noGrp="1"/>
          </p:cNvPicPr>
          <p:nvPr>
            <p:ph idx="1"/>
          </p:nvPr>
        </p:nvPicPr>
        <p:blipFill>
          <a:blip r:embed="rId2"/>
          <a:stretch>
            <a:fillRect/>
          </a:stretch>
        </p:blipFill>
        <p:spPr>
          <a:xfrm>
            <a:off x="533400" y="1295400"/>
            <a:ext cx="8610600" cy="3936332"/>
          </a:xfrm>
          <a:prstGeom prst="rect">
            <a:avLst/>
          </a:prstGeom>
        </p:spPr>
      </p:pic>
      <p:sp>
        <p:nvSpPr>
          <p:cNvPr id="2" name="Footer Placeholder 1">
            <a:extLst>
              <a:ext uri="{FF2B5EF4-FFF2-40B4-BE49-F238E27FC236}">
                <a16:creationId xmlns:a16="http://schemas.microsoft.com/office/drawing/2014/main" id="{CD7010F3-EB2F-4FAB-BEEF-0302B675C291}"/>
              </a:ext>
            </a:extLst>
          </p:cNvPr>
          <p:cNvSpPr>
            <a:spLocks noGrp="1"/>
          </p:cNvSpPr>
          <p:nvPr>
            <p:ph type="ftr" sz="quarter" idx="11"/>
          </p:nvPr>
        </p:nvSpPr>
        <p:spPr/>
        <p:txBody>
          <a:bodyPr/>
          <a:lstStyle/>
          <a:p>
            <a:pPr>
              <a:defRPr/>
            </a:pPr>
            <a:r>
              <a:rPr lang="en-US" altLang="en-US"/>
              <a:t>Copyright © 2019 ThinkGiving - All Rights Reserved.</a:t>
            </a:r>
          </a:p>
        </p:txBody>
      </p:sp>
    </p:spTree>
    <p:extLst>
      <p:ext uri="{BB962C8B-B14F-4D97-AF65-F5344CB8AC3E}">
        <p14:creationId xmlns:p14="http://schemas.microsoft.com/office/powerpoint/2010/main" val="1039355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3265</TotalTime>
  <Words>5782</Words>
  <Application>Microsoft Office PowerPoint</Application>
  <PresentationFormat>On-screen Show (4:3)</PresentationFormat>
  <Paragraphs>612</Paragraphs>
  <Slides>89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Calibri</vt:lpstr>
      <vt:lpstr>Calibri Light</vt:lpstr>
      <vt:lpstr>Georgia</vt:lpstr>
      <vt:lpstr>Gill Sans MT</vt:lpstr>
      <vt:lpstr>Times New Roman</vt:lpstr>
      <vt:lpstr>Wingdings</vt:lpstr>
      <vt:lpstr>Office Theme</vt:lpstr>
      <vt:lpstr>Planned Giving Basics - Bequests, Beneficiary Designations, &amp; Qualified Charitable Distributions</vt:lpstr>
      <vt:lpstr>Today we will…</vt:lpstr>
      <vt:lpstr>Why is Planned Giving Important?</vt:lpstr>
      <vt:lpstr>Planned Gifts Allow Donors To…</vt:lpstr>
      <vt:lpstr>Why Planned Giving?</vt:lpstr>
      <vt:lpstr>Some Interesting Facts…</vt:lpstr>
      <vt:lpstr>Goal </vt:lpstr>
      <vt:lpstr>The Ultimate Goal of Planned Giving</vt:lpstr>
      <vt:lpstr>PowerPoint Presentation</vt:lpstr>
      <vt:lpstr>PowerPoint Presentation</vt:lpstr>
      <vt:lpstr>Bequests</vt:lpstr>
      <vt:lpstr>What is a bequest?</vt:lpstr>
      <vt:lpstr>PowerPoint Presentation</vt:lpstr>
      <vt:lpstr>Consider this…</vt:lpstr>
      <vt:lpstr>PowerPoint Presentation</vt:lpstr>
      <vt:lpstr>What the numbers say…</vt:lpstr>
      <vt:lpstr>Bequests</vt:lpstr>
      <vt:lpstr>PowerPoint Presentation</vt:lpstr>
      <vt:lpstr>Wills</vt:lpstr>
      <vt:lpstr>Importance of gifts through wills</vt:lpstr>
      <vt:lpstr>Importance of gifts through wills</vt:lpstr>
      <vt:lpstr>Importance of gifts through wills</vt:lpstr>
      <vt:lpstr>The Importance of Gifts Through Wills</vt:lpstr>
      <vt:lpstr>PowerPoint Presentation</vt:lpstr>
      <vt:lpstr>PowerPoint Presentation</vt:lpstr>
      <vt:lpstr>PowerPoint Presentation</vt:lpstr>
      <vt:lpstr>PowerPoint Presentation</vt:lpstr>
      <vt:lpstr>PowerPoint Presentation</vt:lpstr>
      <vt:lpstr>Wills</vt:lpstr>
      <vt:lpstr>Reasons for having a Will</vt:lpstr>
      <vt:lpstr>Will requirements</vt:lpstr>
      <vt:lpstr>Components of a good will</vt:lpstr>
      <vt:lpstr>Marital property system</vt:lpstr>
      <vt:lpstr>Marital property system</vt:lpstr>
      <vt:lpstr>Washington</vt:lpstr>
      <vt:lpstr>How gifts through wills can be structured</vt:lpstr>
      <vt:lpstr>How gifts through wills can be structured</vt:lpstr>
      <vt:lpstr>Will alternative: Revocable Living Trust</vt:lpstr>
      <vt:lpstr>PowerPoint Presentation</vt:lpstr>
      <vt:lpstr>PowerPoint Presentation</vt:lpstr>
      <vt:lpstr>Distribution of Property at Death </vt:lpstr>
      <vt:lpstr>Probate Assets</vt:lpstr>
      <vt:lpstr>Non-Probate Assets</vt:lpstr>
      <vt:lpstr>PowerPoint Presentation</vt:lpstr>
      <vt:lpstr>PowerPoint Presentation</vt:lpstr>
      <vt:lpstr>Beneficiary Designations</vt:lpstr>
      <vt:lpstr>Beneficiary Designations</vt:lpstr>
      <vt:lpstr>Retirement plans</vt:lpstr>
      <vt:lpstr>PowerPoint Presentation</vt:lpstr>
      <vt:lpstr>Retirement assets</vt:lpstr>
      <vt:lpstr>Retirement Assets</vt:lpstr>
      <vt:lpstr>Qualified plans are often overlooked as a charitable gift resource</vt:lpstr>
      <vt:lpstr>Gift of Retirement Plans </vt:lpstr>
      <vt:lpstr>Gift of Retirement Plans </vt:lpstr>
      <vt:lpstr>Retirement Assets: Advantages of Charity as Beneficiary</vt:lpstr>
      <vt:lpstr>Charitable Gift of Retirement Funds</vt:lpstr>
      <vt:lpstr>PowerPoint Presentation</vt:lpstr>
      <vt:lpstr>Gifts of Insurance</vt:lpstr>
      <vt:lpstr>Terms</vt:lpstr>
      <vt:lpstr>Term Life Insurance</vt:lpstr>
      <vt:lpstr>Whole Life Insurance</vt:lpstr>
      <vt:lpstr>Universal Life Insurance</vt:lpstr>
      <vt:lpstr>A person can make a life insurance gift to charity in two ways:</vt:lpstr>
      <vt:lpstr>Name Charity as the Beneficiary</vt:lpstr>
      <vt:lpstr>Use of Beneficiary Clause as a Revocable Gift Arrangement</vt:lpstr>
      <vt:lpstr>Name Charity as Irrevocable Owner and Beneficiary of the Insurance Policy </vt:lpstr>
      <vt:lpstr>Income Tax Deduction</vt:lpstr>
      <vt:lpstr>Gift of New or Non-Paid-Up Policy</vt:lpstr>
      <vt:lpstr>Packaged Insurance Programs</vt:lpstr>
      <vt:lpstr>PowerPoint Presentation</vt:lpstr>
      <vt:lpstr>PowerPoint Presentation</vt:lpstr>
      <vt:lpstr>PowerPoint Presentation</vt:lpstr>
      <vt:lpstr>Charitable IRA Rollover - History</vt:lpstr>
      <vt:lpstr>PowerPoint Presentation</vt:lpstr>
      <vt:lpstr>Charitable IRA Rollover</vt:lpstr>
      <vt:lpstr>PowerPoint Presentation</vt:lpstr>
      <vt:lpstr>PowerPoint Presentation</vt:lpstr>
      <vt:lpstr>H.R. 1337 Legacy IRA 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Planned Giving Bootcamp </dc:title>
  <dc:creator>cathy sheffield</dc:creator>
  <cp:lastModifiedBy>Cathy Sheffield</cp:lastModifiedBy>
  <cp:revision>1</cp:revision>
  <cp:lastPrinted>2019-09-25T22:02:13Z</cp:lastPrinted>
  <dcterms:created xsi:type="dcterms:W3CDTF">2018-11-19T01:54:18Z</dcterms:created>
  <dcterms:modified xsi:type="dcterms:W3CDTF">2019-09-26T15:13:26Z</dcterms:modified>
</cp:coreProperties>
</file>