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11/9/2021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11/9/2021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11/9/2021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sa-intl.org/" TargetMode="External"/><Relationship Id="rId3" Type="http://schemas.openxmlformats.org/officeDocument/2006/relationships/hyperlink" Target="http://www.business-humanrights.org/en" TargetMode="External"/><Relationship Id="rId7" Type="http://schemas.openxmlformats.org/officeDocument/2006/relationships/hyperlink" Target="http://www.globalreporting.org/" TargetMode="External"/><Relationship Id="rId2" Type="http://schemas.openxmlformats.org/officeDocument/2006/relationships/hyperlink" Target="https://www.responsiblesourcingtool.org/" TargetMode="External"/><Relationship Id="rId1" Type="http://schemas.openxmlformats.org/officeDocument/2006/relationships/slideLayout" Target="../slideLayouts/slideLayout2.xml"/><Relationship Id="rId6" Type="http://schemas.openxmlformats.org/officeDocument/2006/relationships/hyperlink" Target="http://www.fairlabor.org/" TargetMode="External"/><Relationship Id="rId5" Type="http://schemas.openxmlformats.org/officeDocument/2006/relationships/hyperlink" Target="http://ethicaltrade.org/" TargetMode="External"/><Relationship Id="rId4" Type="http://schemas.openxmlformats.org/officeDocument/2006/relationships/hyperlink" Target="http://www.corporateregister.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ol.gov/ilab/complychain/" TargetMode="External"/><Relationship Id="rId2" Type="http://schemas.openxmlformats.org/officeDocument/2006/relationships/hyperlink" Target="https://www.state.gov/j/tip/" TargetMode="External"/><Relationship Id="rId1" Type="http://schemas.openxmlformats.org/officeDocument/2006/relationships/slideLayout" Target="../slideLayouts/slideLayout2.xml"/><Relationship Id="rId4" Type="http://schemas.openxmlformats.org/officeDocument/2006/relationships/hyperlink" Target="https://www.usaid.gov/traffick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help@befre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5004-ABDB-4585-9BC3-3A1D773ACAD6}"/>
              </a:ext>
            </a:extLst>
          </p:cNvPr>
          <p:cNvSpPr>
            <a:spLocks noGrp="1"/>
          </p:cNvSpPr>
          <p:nvPr>
            <p:ph type="ctrTitle"/>
          </p:nvPr>
        </p:nvSpPr>
        <p:spPr/>
        <p:txBody>
          <a:bodyPr/>
          <a:lstStyle/>
          <a:p>
            <a:r>
              <a:rPr lang="en-US" dirty="0"/>
              <a:t>Supplier Anti-Human Trafficking</a:t>
            </a:r>
          </a:p>
        </p:txBody>
      </p:sp>
      <p:sp>
        <p:nvSpPr>
          <p:cNvPr id="3" name="Subtitle 2">
            <a:extLst>
              <a:ext uri="{FF2B5EF4-FFF2-40B4-BE49-F238E27FC236}">
                <a16:creationId xmlns:a16="http://schemas.microsoft.com/office/drawing/2014/main" id="{1EC1EA47-CA0C-45E1-B3FE-D269BD75EAB7}"/>
              </a:ext>
            </a:extLst>
          </p:cNvPr>
          <p:cNvSpPr>
            <a:spLocks noGrp="1"/>
          </p:cNvSpPr>
          <p:nvPr>
            <p:ph type="subTitle" idx="1"/>
          </p:nvPr>
        </p:nvSpPr>
        <p:spPr/>
        <p:txBody>
          <a:bodyPr/>
          <a:lstStyle/>
          <a:p>
            <a:r>
              <a:rPr lang="en-US" dirty="0"/>
              <a:t>Requirements overview</a:t>
            </a:r>
          </a:p>
        </p:txBody>
      </p:sp>
      <p:pic>
        <p:nvPicPr>
          <p:cNvPr id="5" name="Picture 4">
            <a:extLst>
              <a:ext uri="{FF2B5EF4-FFF2-40B4-BE49-F238E27FC236}">
                <a16:creationId xmlns:a16="http://schemas.microsoft.com/office/drawing/2014/main" id="{32D5B9A3-4CAB-4B59-9268-747BBC56DF47}"/>
              </a:ext>
            </a:extLst>
          </p:cNvPr>
          <p:cNvPicPr>
            <a:picLocks noChangeAspect="1"/>
          </p:cNvPicPr>
          <p:nvPr/>
        </p:nvPicPr>
        <p:blipFill>
          <a:blip r:embed="rId2"/>
          <a:stretch>
            <a:fillRect/>
          </a:stretch>
        </p:blipFill>
        <p:spPr>
          <a:xfrm>
            <a:off x="7863911" y="974660"/>
            <a:ext cx="2116702" cy="1125072"/>
          </a:xfrm>
          <a:prstGeom prst="rect">
            <a:avLst/>
          </a:prstGeom>
        </p:spPr>
      </p:pic>
    </p:spTree>
    <p:extLst>
      <p:ext uri="{BB962C8B-B14F-4D97-AF65-F5344CB8AC3E}">
        <p14:creationId xmlns:p14="http://schemas.microsoft.com/office/powerpoint/2010/main" val="239982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75FF-7E7B-4860-97EF-45664C1A5F2F}"/>
              </a:ext>
            </a:extLst>
          </p:cNvPr>
          <p:cNvSpPr>
            <a:spLocks noGrp="1"/>
          </p:cNvSpPr>
          <p:nvPr>
            <p:ph type="title"/>
          </p:nvPr>
        </p:nvSpPr>
        <p:spPr/>
        <p:txBody>
          <a:bodyPr/>
          <a:lstStyle/>
          <a:p>
            <a:r>
              <a:rPr lang="en-US" dirty="0"/>
              <a:t>ZAI’s Standard Terms and Conditions</a:t>
            </a:r>
          </a:p>
        </p:txBody>
      </p:sp>
      <p:sp>
        <p:nvSpPr>
          <p:cNvPr id="3" name="Content Placeholder 2">
            <a:extLst>
              <a:ext uri="{FF2B5EF4-FFF2-40B4-BE49-F238E27FC236}">
                <a16:creationId xmlns:a16="http://schemas.microsoft.com/office/drawing/2014/main" id="{8E3DAFC0-DD80-4774-918C-E7BB3DA73657}"/>
              </a:ext>
            </a:extLst>
          </p:cNvPr>
          <p:cNvSpPr>
            <a:spLocks noGrp="1"/>
          </p:cNvSpPr>
          <p:nvPr>
            <p:ph idx="1"/>
          </p:nvPr>
        </p:nvSpPr>
        <p:spPr/>
        <p:txBody>
          <a:bodyPr/>
          <a:lstStyle/>
          <a:p>
            <a:r>
              <a:rPr lang="en-US" dirty="0"/>
              <a:t>Anti-Trafficking in Persons clause</a:t>
            </a:r>
          </a:p>
          <a:p>
            <a:r>
              <a:rPr lang="en-US" dirty="0"/>
              <a:t>Flow-down clause FAR 52.222-50 - Combating Trafficking in Persons </a:t>
            </a:r>
          </a:p>
          <a:p>
            <a:r>
              <a:rPr lang="en-US" dirty="0"/>
              <a:t>Flow-down clause FAR 52.222-56 – Certification Regarding Trafficking in Persons Compliance Plan (when applicable)</a:t>
            </a:r>
          </a:p>
          <a:p>
            <a:endParaRPr lang="en-US" dirty="0"/>
          </a:p>
        </p:txBody>
      </p:sp>
    </p:spTree>
    <p:extLst>
      <p:ext uri="{BB962C8B-B14F-4D97-AF65-F5344CB8AC3E}">
        <p14:creationId xmlns:p14="http://schemas.microsoft.com/office/powerpoint/2010/main" val="392749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FEEE-5DD0-4F2C-B55C-63FB4B2C627E}"/>
              </a:ext>
            </a:extLst>
          </p:cNvPr>
          <p:cNvSpPr>
            <a:spLocks noGrp="1"/>
          </p:cNvSpPr>
          <p:nvPr>
            <p:ph type="title"/>
          </p:nvPr>
        </p:nvSpPr>
        <p:spPr/>
        <p:txBody>
          <a:bodyPr/>
          <a:lstStyle/>
          <a:p>
            <a:r>
              <a:rPr lang="en-US" dirty="0"/>
              <a:t>Global Supply Chain Due Diligence</a:t>
            </a:r>
          </a:p>
        </p:txBody>
      </p:sp>
      <p:sp>
        <p:nvSpPr>
          <p:cNvPr id="3" name="Content Placeholder 2">
            <a:extLst>
              <a:ext uri="{FF2B5EF4-FFF2-40B4-BE49-F238E27FC236}">
                <a16:creationId xmlns:a16="http://schemas.microsoft.com/office/drawing/2014/main" id="{6C74E7AE-AAC5-477F-AC6C-4FECA840E2E3}"/>
              </a:ext>
            </a:extLst>
          </p:cNvPr>
          <p:cNvSpPr>
            <a:spLocks noGrp="1"/>
          </p:cNvSpPr>
          <p:nvPr>
            <p:ph idx="1"/>
          </p:nvPr>
        </p:nvSpPr>
        <p:spPr/>
        <p:txBody>
          <a:bodyPr/>
          <a:lstStyle/>
          <a:p>
            <a:r>
              <a:rPr lang="en-US" dirty="0"/>
              <a:t>Level of Risk determined by performing an evaluation of Supplier Information and Scope of Work:</a:t>
            </a:r>
          </a:p>
          <a:p>
            <a:pPr lvl="1"/>
            <a:r>
              <a:rPr lang="en-US" dirty="0"/>
              <a:t>Supplier responses to ZAI Form 1003, Reps and Certs</a:t>
            </a:r>
          </a:p>
          <a:p>
            <a:pPr lvl="1"/>
            <a:r>
              <a:rPr lang="en-US" dirty="0"/>
              <a:t>Specific country where work will be performed</a:t>
            </a:r>
          </a:p>
          <a:p>
            <a:pPr lvl="1"/>
            <a:r>
              <a:rPr lang="en-US" dirty="0"/>
              <a:t>Type of Work to be performed</a:t>
            </a:r>
          </a:p>
          <a:p>
            <a:pPr lvl="1"/>
            <a:r>
              <a:rPr lang="en-US" dirty="0"/>
              <a:t>Duration of the work to be performed</a:t>
            </a:r>
          </a:p>
          <a:p>
            <a:pPr lvl="1"/>
            <a:r>
              <a:rPr lang="en-US" dirty="0"/>
              <a:t>Almost all of ZAI’s supplies and services are manufactured or performed in the United States.</a:t>
            </a:r>
          </a:p>
        </p:txBody>
      </p:sp>
    </p:spTree>
    <p:extLst>
      <p:ext uri="{BB962C8B-B14F-4D97-AF65-F5344CB8AC3E}">
        <p14:creationId xmlns:p14="http://schemas.microsoft.com/office/powerpoint/2010/main" val="411316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5FAC-910A-4F6B-AA8A-2989129A933C}"/>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id="{B471E7B2-701D-4A29-9DD6-A75FF95FFC39}"/>
              </a:ext>
            </a:extLst>
          </p:cNvPr>
          <p:cNvSpPr>
            <a:spLocks noGrp="1"/>
          </p:cNvSpPr>
          <p:nvPr>
            <p:ph idx="1"/>
          </p:nvPr>
        </p:nvSpPr>
        <p:spPr/>
        <p:txBody>
          <a:bodyPr>
            <a:normAutofit fontScale="85000" lnSpcReduction="20000"/>
          </a:bodyPr>
          <a:lstStyle/>
          <a:p>
            <a:r>
              <a:rPr lang="en-US" dirty="0"/>
              <a:t>Risks deriving from the Characteristics of the Product or Industry </a:t>
            </a:r>
          </a:p>
          <a:p>
            <a:pPr lvl="1"/>
            <a:r>
              <a:rPr lang="en-US" dirty="0"/>
              <a:t>Low-skilled labor and “Dirty, Dangerous, or Difficult work”</a:t>
            </a:r>
          </a:p>
          <a:p>
            <a:pPr lvl="1"/>
            <a:r>
              <a:rPr lang="en-US" dirty="0"/>
              <a:t>Seasonal or short product lifecycles</a:t>
            </a:r>
          </a:p>
          <a:p>
            <a:pPr lvl="1"/>
            <a:r>
              <a:rPr lang="en-US" dirty="0"/>
              <a:t>Highly competitive industries with low barrier to entry</a:t>
            </a:r>
          </a:p>
          <a:p>
            <a:r>
              <a:rPr lang="en-US" dirty="0"/>
              <a:t>Risks related to Business Processes Involved in Production and/or Supply of the Product</a:t>
            </a:r>
          </a:p>
          <a:p>
            <a:pPr lvl="1"/>
            <a:r>
              <a:rPr lang="en-US" dirty="0"/>
              <a:t>Offshore manufacturing</a:t>
            </a:r>
          </a:p>
          <a:p>
            <a:pPr lvl="1"/>
            <a:r>
              <a:rPr lang="en-US" dirty="0"/>
              <a:t>Reliance on labor recruiting</a:t>
            </a:r>
          </a:p>
          <a:p>
            <a:pPr lvl="1"/>
            <a:r>
              <a:rPr lang="en-US" dirty="0"/>
              <a:t>Long, complex, or non-transparent supply chains</a:t>
            </a:r>
          </a:p>
          <a:p>
            <a:r>
              <a:rPr lang="en-US" dirty="0"/>
              <a:t>Risks related to the Characteristics of the Workforce involved</a:t>
            </a:r>
          </a:p>
          <a:p>
            <a:pPr lvl="1"/>
            <a:r>
              <a:rPr lang="en-US" dirty="0"/>
              <a:t>Poor, vulnerable, low-skilled workers</a:t>
            </a:r>
          </a:p>
          <a:p>
            <a:pPr lvl="1"/>
            <a:r>
              <a:rPr lang="en-US" dirty="0"/>
              <a:t>Migrant workers</a:t>
            </a:r>
          </a:p>
        </p:txBody>
      </p:sp>
    </p:spTree>
    <p:extLst>
      <p:ext uri="{BB962C8B-B14F-4D97-AF65-F5344CB8AC3E}">
        <p14:creationId xmlns:p14="http://schemas.microsoft.com/office/powerpoint/2010/main" val="1441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50F7-46E4-424B-A9A5-AF56F97D07EE}"/>
              </a:ext>
            </a:extLst>
          </p:cNvPr>
          <p:cNvSpPr>
            <a:spLocks noGrp="1"/>
          </p:cNvSpPr>
          <p:nvPr>
            <p:ph type="title"/>
          </p:nvPr>
        </p:nvSpPr>
        <p:spPr/>
        <p:txBody>
          <a:bodyPr/>
          <a:lstStyle/>
          <a:p>
            <a:r>
              <a:rPr lang="en-US" dirty="0"/>
              <a:t>Risk Factors (</a:t>
            </a:r>
            <a:r>
              <a:rPr lang="en-US" dirty="0" err="1"/>
              <a:t>con’t</a:t>
            </a:r>
            <a:r>
              <a:rPr lang="en-US" dirty="0"/>
              <a:t>)</a:t>
            </a:r>
          </a:p>
        </p:txBody>
      </p:sp>
      <p:sp>
        <p:nvSpPr>
          <p:cNvPr id="3" name="Content Placeholder 2">
            <a:extLst>
              <a:ext uri="{FF2B5EF4-FFF2-40B4-BE49-F238E27FC236}">
                <a16:creationId xmlns:a16="http://schemas.microsoft.com/office/drawing/2014/main" id="{57486ACE-76DF-4719-88BA-25E9472BF1EC}"/>
              </a:ext>
            </a:extLst>
          </p:cNvPr>
          <p:cNvSpPr>
            <a:spLocks noGrp="1"/>
          </p:cNvSpPr>
          <p:nvPr>
            <p:ph idx="1"/>
          </p:nvPr>
        </p:nvSpPr>
        <p:spPr/>
        <p:txBody>
          <a:bodyPr>
            <a:normAutofit fontScale="92500" lnSpcReduction="10000"/>
          </a:bodyPr>
          <a:lstStyle/>
          <a:p>
            <a:r>
              <a:rPr lang="en-US" dirty="0"/>
              <a:t>Political Risk Factors in the Country of Production</a:t>
            </a:r>
          </a:p>
          <a:p>
            <a:pPr lvl="1"/>
            <a:r>
              <a:rPr lang="en-US" dirty="0"/>
              <a:t>Weak legal protection for civil liberties and workers’ rights</a:t>
            </a:r>
          </a:p>
          <a:p>
            <a:pPr lvl="1"/>
            <a:r>
              <a:rPr lang="en-US" dirty="0"/>
              <a:t>Widespread corruption</a:t>
            </a:r>
          </a:p>
          <a:p>
            <a:pPr lvl="1"/>
            <a:r>
              <a:rPr lang="en-US" dirty="0"/>
              <a:t>High level of crime and violence</a:t>
            </a:r>
          </a:p>
          <a:p>
            <a:pPr lvl="1"/>
            <a:r>
              <a:rPr lang="en-US" dirty="0"/>
              <a:t>State persecution</a:t>
            </a:r>
          </a:p>
          <a:p>
            <a:pPr lvl="1"/>
            <a:r>
              <a:rPr lang="en-US" dirty="0"/>
              <a:t>Political instability or conflict</a:t>
            </a:r>
          </a:p>
          <a:p>
            <a:r>
              <a:rPr lang="en-US" dirty="0"/>
              <a:t>Socio-Economic Risk Factors in the Country of Production</a:t>
            </a:r>
          </a:p>
          <a:p>
            <a:pPr lvl="1"/>
            <a:r>
              <a:rPr lang="en-US" dirty="0"/>
              <a:t>Level of national economic development</a:t>
            </a:r>
          </a:p>
          <a:p>
            <a:pPr lvl="1"/>
            <a:r>
              <a:rPr lang="en-US" dirty="0"/>
              <a:t>High degree of gender inequality</a:t>
            </a:r>
          </a:p>
          <a:p>
            <a:pPr lvl="1"/>
            <a:r>
              <a:rPr lang="en-US" dirty="0"/>
              <a:t>Use of “Export Processing Zones” (EPZs) (or Free Trade Zones/Industrial Free Zones)</a:t>
            </a:r>
          </a:p>
        </p:txBody>
      </p:sp>
    </p:spTree>
    <p:extLst>
      <p:ext uri="{BB962C8B-B14F-4D97-AF65-F5344CB8AC3E}">
        <p14:creationId xmlns:p14="http://schemas.microsoft.com/office/powerpoint/2010/main" val="299652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DA6F-758E-45DB-9706-44D918B2714D}"/>
              </a:ext>
            </a:extLst>
          </p:cNvPr>
          <p:cNvSpPr>
            <a:spLocks noGrp="1"/>
          </p:cNvSpPr>
          <p:nvPr>
            <p:ph type="title"/>
          </p:nvPr>
        </p:nvSpPr>
        <p:spPr/>
        <p:txBody>
          <a:bodyPr/>
          <a:lstStyle/>
          <a:p>
            <a:r>
              <a:rPr lang="en-US" dirty="0"/>
              <a:t>Risk Factors (</a:t>
            </a:r>
            <a:r>
              <a:rPr lang="en-US" dirty="0" err="1"/>
              <a:t>con’t</a:t>
            </a:r>
            <a:r>
              <a:rPr lang="en-US" dirty="0"/>
              <a:t>)	</a:t>
            </a:r>
          </a:p>
        </p:txBody>
      </p:sp>
      <p:sp>
        <p:nvSpPr>
          <p:cNvPr id="3" name="Content Placeholder 2">
            <a:extLst>
              <a:ext uri="{FF2B5EF4-FFF2-40B4-BE49-F238E27FC236}">
                <a16:creationId xmlns:a16="http://schemas.microsoft.com/office/drawing/2014/main" id="{FA569706-D60A-45A3-AAE8-92DE96812B56}"/>
              </a:ext>
            </a:extLst>
          </p:cNvPr>
          <p:cNvSpPr>
            <a:spLocks noGrp="1"/>
          </p:cNvSpPr>
          <p:nvPr>
            <p:ph idx="1"/>
          </p:nvPr>
        </p:nvSpPr>
        <p:spPr/>
        <p:txBody>
          <a:bodyPr/>
          <a:lstStyle/>
          <a:p>
            <a:r>
              <a:rPr lang="en-US" dirty="0"/>
              <a:t>Policy-Related Risk Factors in the Country of Production</a:t>
            </a:r>
          </a:p>
          <a:p>
            <a:pPr lvl="1"/>
            <a:r>
              <a:rPr lang="en-US" dirty="0"/>
              <a:t>Immigration policies limiting the employment options or movement of migrants</a:t>
            </a:r>
          </a:p>
          <a:p>
            <a:pPr lvl="1"/>
            <a:r>
              <a:rPr lang="en-US" dirty="0"/>
              <a:t>Lack of (or weak) bilateral agreements with migrant-sending countries</a:t>
            </a:r>
          </a:p>
          <a:p>
            <a:pPr lvl="1"/>
            <a:r>
              <a:rPr lang="en-US" dirty="0"/>
              <a:t>Failure to ratify International Labor Organization (ILO) conventions related to human trafficking or rights or workers and migrants.</a:t>
            </a:r>
          </a:p>
          <a:p>
            <a:r>
              <a:rPr lang="en-US" dirty="0"/>
              <a:t>Environmental Factors in the Country of Production</a:t>
            </a:r>
          </a:p>
          <a:p>
            <a:pPr lvl="1"/>
            <a:r>
              <a:rPr lang="en-US" dirty="0"/>
              <a:t>Post-natural disaster</a:t>
            </a:r>
          </a:p>
        </p:txBody>
      </p:sp>
    </p:spTree>
    <p:extLst>
      <p:ext uri="{BB962C8B-B14F-4D97-AF65-F5344CB8AC3E}">
        <p14:creationId xmlns:p14="http://schemas.microsoft.com/office/powerpoint/2010/main" val="62123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5B1C-6066-41B2-B8E1-911F2CEEF85F}"/>
              </a:ext>
            </a:extLst>
          </p:cNvPr>
          <p:cNvSpPr>
            <a:spLocks noGrp="1"/>
          </p:cNvSpPr>
          <p:nvPr>
            <p:ph type="title"/>
          </p:nvPr>
        </p:nvSpPr>
        <p:spPr/>
        <p:txBody>
          <a:bodyPr/>
          <a:lstStyle/>
          <a:p>
            <a:r>
              <a:rPr lang="en-US" dirty="0"/>
              <a:t>Industries with Significant Risk of Human Trafficking</a:t>
            </a:r>
          </a:p>
        </p:txBody>
      </p:sp>
      <p:sp>
        <p:nvSpPr>
          <p:cNvPr id="3" name="Content Placeholder 2">
            <a:extLst>
              <a:ext uri="{FF2B5EF4-FFF2-40B4-BE49-F238E27FC236}">
                <a16:creationId xmlns:a16="http://schemas.microsoft.com/office/drawing/2014/main" id="{7AC7A810-BB69-4EFC-9C6D-601BB2C9460B}"/>
              </a:ext>
            </a:extLst>
          </p:cNvPr>
          <p:cNvSpPr>
            <a:spLocks noGrp="1"/>
          </p:cNvSpPr>
          <p:nvPr>
            <p:ph idx="1"/>
          </p:nvPr>
        </p:nvSpPr>
        <p:spPr/>
        <p:txBody>
          <a:bodyPr>
            <a:normAutofit fontScale="85000" lnSpcReduction="20000"/>
          </a:bodyPr>
          <a:lstStyle/>
          <a:p>
            <a:r>
              <a:rPr lang="en-US" dirty="0"/>
              <a:t>Agriculture</a:t>
            </a:r>
          </a:p>
          <a:p>
            <a:r>
              <a:rPr lang="en-US" dirty="0"/>
              <a:t>Housekeeping/Facilities Operation</a:t>
            </a:r>
          </a:p>
          <a:p>
            <a:r>
              <a:rPr lang="en-US" dirty="0"/>
              <a:t>Textile and Apparel Manufacturing</a:t>
            </a:r>
          </a:p>
          <a:p>
            <a:r>
              <a:rPr lang="en-US" dirty="0"/>
              <a:t>Transportation and Warehousing</a:t>
            </a:r>
          </a:p>
          <a:p>
            <a:r>
              <a:rPr lang="en-US" dirty="0"/>
              <a:t>Construction</a:t>
            </a:r>
          </a:p>
          <a:p>
            <a:r>
              <a:rPr lang="en-US" dirty="0"/>
              <a:t>Electronics and Electrical Products Manufacturing</a:t>
            </a:r>
          </a:p>
          <a:p>
            <a:r>
              <a:rPr lang="en-US" dirty="0"/>
              <a:t>Mining and Basic Metal Production</a:t>
            </a:r>
          </a:p>
          <a:p>
            <a:r>
              <a:rPr lang="en-US" dirty="0"/>
              <a:t>Forestry</a:t>
            </a:r>
          </a:p>
          <a:p>
            <a:r>
              <a:rPr lang="en-US" dirty="0"/>
              <a:t>Healthcare</a:t>
            </a:r>
          </a:p>
          <a:p>
            <a:r>
              <a:rPr lang="en-US" dirty="0"/>
              <a:t>Hospitality</a:t>
            </a:r>
          </a:p>
          <a:p>
            <a:r>
              <a:rPr lang="en-US" dirty="0"/>
              <a:t>Fishing and Aquaculture</a:t>
            </a:r>
          </a:p>
        </p:txBody>
      </p:sp>
    </p:spTree>
    <p:extLst>
      <p:ext uri="{BB962C8B-B14F-4D97-AF65-F5344CB8AC3E}">
        <p14:creationId xmlns:p14="http://schemas.microsoft.com/office/powerpoint/2010/main" val="85669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E90A-C362-4130-B982-231D22E5C36D}"/>
              </a:ext>
            </a:extLst>
          </p:cNvPr>
          <p:cNvSpPr>
            <a:spLocks noGrp="1"/>
          </p:cNvSpPr>
          <p:nvPr>
            <p:ph type="title"/>
          </p:nvPr>
        </p:nvSpPr>
        <p:spPr/>
        <p:txBody>
          <a:bodyPr/>
          <a:lstStyle/>
          <a:p>
            <a:r>
              <a:rPr lang="en-US" dirty="0"/>
              <a:t>Due Diligence Resources</a:t>
            </a:r>
          </a:p>
        </p:txBody>
      </p:sp>
      <p:sp>
        <p:nvSpPr>
          <p:cNvPr id="3" name="Content Placeholder 2">
            <a:extLst>
              <a:ext uri="{FF2B5EF4-FFF2-40B4-BE49-F238E27FC236}">
                <a16:creationId xmlns:a16="http://schemas.microsoft.com/office/drawing/2014/main" id="{1253E12B-EA5F-48E0-A0FF-AAF588B18AB2}"/>
              </a:ext>
            </a:extLst>
          </p:cNvPr>
          <p:cNvSpPr>
            <a:spLocks noGrp="1"/>
          </p:cNvSpPr>
          <p:nvPr>
            <p:ph idx="1"/>
          </p:nvPr>
        </p:nvSpPr>
        <p:spPr/>
        <p:txBody>
          <a:bodyPr/>
          <a:lstStyle/>
          <a:p>
            <a:r>
              <a:rPr lang="en-US" b="1" dirty="0"/>
              <a:t>Responsible Sourcing Tool:</a:t>
            </a:r>
            <a:r>
              <a:rPr lang="en-US" dirty="0"/>
              <a:t> </a:t>
            </a:r>
            <a:r>
              <a:rPr lang="en-US" dirty="0">
                <a:hlinkClick r:id="rId2"/>
              </a:rPr>
              <a:t>https://www.responsiblesourcingtool.org/</a:t>
            </a:r>
            <a:r>
              <a:rPr lang="en-US" dirty="0"/>
              <a:t>	</a:t>
            </a:r>
          </a:p>
          <a:p>
            <a:r>
              <a:rPr lang="en-US" b="1" dirty="0"/>
              <a:t>Business &amp; Human Resource Center: </a:t>
            </a:r>
            <a:r>
              <a:rPr lang="en-US" dirty="0">
                <a:hlinkClick r:id="rId3"/>
              </a:rPr>
              <a:t>http://www.business-humanrights.org/en</a:t>
            </a:r>
            <a:r>
              <a:rPr lang="en-US" dirty="0"/>
              <a:t>	</a:t>
            </a:r>
          </a:p>
          <a:p>
            <a:r>
              <a:rPr lang="en-US" b="1" dirty="0"/>
              <a:t>Corporate Register:</a:t>
            </a:r>
            <a:r>
              <a:rPr lang="en-US" dirty="0"/>
              <a:t> </a:t>
            </a:r>
            <a:r>
              <a:rPr lang="en-US" dirty="0">
                <a:hlinkClick r:id="rId4"/>
              </a:rPr>
              <a:t>http://www.corporateregister.com/</a:t>
            </a:r>
            <a:r>
              <a:rPr lang="en-US" dirty="0"/>
              <a:t> </a:t>
            </a:r>
          </a:p>
          <a:p>
            <a:r>
              <a:rPr lang="en-US" b="1" dirty="0"/>
              <a:t>Ethical Trading Initiative: </a:t>
            </a:r>
            <a:r>
              <a:rPr lang="en-US" dirty="0">
                <a:hlinkClick r:id="rId5"/>
              </a:rPr>
              <a:t>http://ethicaltrade.org/</a:t>
            </a:r>
            <a:r>
              <a:rPr lang="en-US" dirty="0"/>
              <a:t> </a:t>
            </a:r>
          </a:p>
          <a:p>
            <a:r>
              <a:rPr lang="en-US" b="1" dirty="0"/>
              <a:t>Fair Labor Association: </a:t>
            </a:r>
            <a:r>
              <a:rPr lang="en-US" dirty="0">
                <a:hlinkClick r:id="rId6"/>
              </a:rPr>
              <a:t>http://www.fairlabor.org/</a:t>
            </a:r>
            <a:r>
              <a:rPr lang="en-US" dirty="0"/>
              <a:t> 	</a:t>
            </a:r>
          </a:p>
          <a:p>
            <a:r>
              <a:rPr lang="en-US" b="1" dirty="0"/>
              <a:t>Global Reporting Initiative:</a:t>
            </a:r>
            <a:r>
              <a:rPr lang="en-US" dirty="0"/>
              <a:t> </a:t>
            </a:r>
            <a:r>
              <a:rPr lang="en-US" dirty="0">
                <a:hlinkClick r:id="rId7"/>
              </a:rPr>
              <a:t>http://www.globalreporting.org/</a:t>
            </a:r>
            <a:r>
              <a:rPr lang="en-US" dirty="0"/>
              <a:t> </a:t>
            </a:r>
          </a:p>
          <a:p>
            <a:r>
              <a:rPr lang="en-US" b="1" dirty="0"/>
              <a:t>Social Accountability International:</a:t>
            </a:r>
            <a:r>
              <a:rPr lang="en-US" dirty="0"/>
              <a:t> </a:t>
            </a:r>
            <a:r>
              <a:rPr lang="en-US" dirty="0">
                <a:hlinkClick r:id="rId8"/>
              </a:rPr>
              <a:t>https://www.sa-intl.org/</a:t>
            </a:r>
            <a:r>
              <a:rPr lang="en-US" dirty="0"/>
              <a:t> </a:t>
            </a:r>
          </a:p>
        </p:txBody>
      </p:sp>
    </p:spTree>
    <p:extLst>
      <p:ext uri="{BB962C8B-B14F-4D97-AF65-F5344CB8AC3E}">
        <p14:creationId xmlns:p14="http://schemas.microsoft.com/office/powerpoint/2010/main" val="2291176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D186-CBEC-422E-8607-C2870E37EAE8}"/>
              </a:ext>
            </a:extLst>
          </p:cNvPr>
          <p:cNvSpPr>
            <a:spLocks noGrp="1"/>
          </p:cNvSpPr>
          <p:nvPr>
            <p:ph type="title"/>
          </p:nvPr>
        </p:nvSpPr>
        <p:spPr/>
        <p:txBody>
          <a:bodyPr/>
          <a:lstStyle/>
          <a:p>
            <a:r>
              <a:rPr lang="en-US" dirty="0"/>
              <a:t>Training Resources</a:t>
            </a:r>
          </a:p>
        </p:txBody>
      </p:sp>
      <p:sp>
        <p:nvSpPr>
          <p:cNvPr id="3" name="Content Placeholder 2">
            <a:extLst>
              <a:ext uri="{FF2B5EF4-FFF2-40B4-BE49-F238E27FC236}">
                <a16:creationId xmlns:a16="http://schemas.microsoft.com/office/drawing/2014/main" id="{F068F33F-20F3-431B-BEBC-46F7911AB311}"/>
              </a:ext>
            </a:extLst>
          </p:cNvPr>
          <p:cNvSpPr>
            <a:spLocks noGrp="1"/>
          </p:cNvSpPr>
          <p:nvPr>
            <p:ph idx="1"/>
          </p:nvPr>
        </p:nvSpPr>
        <p:spPr/>
        <p:txBody>
          <a:bodyPr/>
          <a:lstStyle/>
          <a:p>
            <a:r>
              <a:rPr lang="en-US" dirty="0"/>
              <a:t>State Department Human Trafficking Resources and Training	</a:t>
            </a:r>
          </a:p>
          <a:p>
            <a:pPr lvl="1"/>
            <a:r>
              <a:rPr lang="en-US" dirty="0">
                <a:hlinkClick r:id="rId2"/>
              </a:rPr>
              <a:t>https://www.state.gov/j/tip/</a:t>
            </a:r>
            <a:endParaRPr lang="en-US" dirty="0"/>
          </a:p>
          <a:p>
            <a:r>
              <a:rPr lang="en-US" dirty="0"/>
              <a:t>U.S. Department of Labor, Reducing Child Labor and Forced Labor Toolkit</a:t>
            </a:r>
          </a:p>
          <a:p>
            <a:pPr lvl="1"/>
            <a:r>
              <a:rPr lang="en-US" dirty="0">
                <a:hlinkClick r:id="rId3"/>
              </a:rPr>
              <a:t>https://www.dol.gov/ilab/complychain/</a:t>
            </a:r>
            <a:endParaRPr lang="en-US" dirty="0"/>
          </a:p>
          <a:p>
            <a:r>
              <a:rPr lang="en-US" dirty="0"/>
              <a:t>U.S. Agency for International Development, Countering Trafficking in Persons</a:t>
            </a:r>
          </a:p>
          <a:p>
            <a:pPr lvl="1"/>
            <a:r>
              <a:rPr lang="en-US" dirty="0">
                <a:hlinkClick r:id="rId4"/>
              </a:rPr>
              <a:t>https://www.usaid.gov/trafficking</a:t>
            </a:r>
            <a:r>
              <a:rPr lang="en-US" dirty="0"/>
              <a:t> </a:t>
            </a:r>
          </a:p>
        </p:txBody>
      </p:sp>
    </p:spTree>
    <p:extLst>
      <p:ext uri="{BB962C8B-B14F-4D97-AF65-F5344CB8AC3E}">
        <p14:creationId xmlns:p14="http://schemas.microsoft.com/office/powerpoint/2010/main" val="75556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B32D-4B20-4220-A827-7E748BBBAB9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F9CFB409-D6E0-45B4-ABEC-362E3F493D50}"/>
              </a:ext>
            </a:extLst>
          </p:cNvPr>
          <p:cNvSpPr>
            <a:spLocks noGrp="1"/>
          </p:cNvSpPr>
          <p:nvPr>
            <p:ph idx="1"/>
          </p:nvPr>
        </p:nvSpPr>
        <p:spPr/>
        <p:txBody>
          <a:bodyPr/>
          <a:lstStyle/>
          <a:p>
            <a:r>
              <a:rPr lang="en-US" dirty="0"/>
              <a:t>Introduction</a:t>
            </a:r>
          </a:p>
          <a:p>
            <a:r>
              <a:rPr lang="en-US" dirty="0"/>
              <a:t>FAR Requirements</a:t>
            </a:r>
          </a:p>
          <a:p>
            <a:r>
              <a:rPr lang="en-US" dirty="0"/>
              <a:t>Zivko Aeronautics Approach</a:t>
            </a:r>
          </a:p>
          <a:p>
            <a:r>
              <a:rPr lang="en-US" dirty="0"/>
              <a:t>Risk Factors</a:t>
            </a:r>
          </a:p>
          <a:p>
            <a:r>
              <a:rPr lang="en-US" dirty="0"/>
              <a:t>Industry Information</a:t>
            </a:r>
          </a:p>
          <a:p>
            <a:r>
              <a:rPr lang="en-US" dirty="0"/>
              <a:t>Due Diligence/Training Resources</a:t>
            </a:r>
          </a:p>
        </p:txBody>
      </p:sp>
    </p:spTree>
    <p:extLst>
      <p:ext uri="{BB962C8B-B14F-4D97-AF65-F5344CB8AC3E}">
        <p14:creationId xmlns:p14="http://schemas.microsoft.com/office/powerpoint/2010/main" val="255809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2CE9-CFBC-4140-B6BF-A6C5D7EE5DC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57A6106-2263-4A26-865B-742D74EA89CA}"/>
              </a:ext>
            </a:extLst>
          </p:cNvPr>
          <p:cNvSpPr>
            <a:spLocks noGrp="1"/>
          </p:cNvSpPr>
          <p:nvPr>
            <p:ph idx="1"/>
          </p:nvPr>
        </p:nvSpPr>
        <p:spPr/>
        <p:txBody>
          <a:bodyPr>
            <a:normAutofit fontScale="85000" lnSpcReduction="10000"/>
          </a:bodyPr>
          <a:lstStyle/>
          <a:p>
            <a:r>
              <a:rPr lang="en-US" dirty="0"/>
              <a:t>As a responsible corporate citizen, ZAI fully supports the elimination of human trafficking and slavery from the supply chain.  Our policies, practices and procedures reflect our strong commitment to human rights.</a:t>
            </a:r>
          </a:p>
          <a:p>
            <a:r>
              <a:rPr lang="en-US" dirty="0"/>
              <a:t>Zivko Aeronautics, does not tolerate trafficking in persons, including the procurement of commercial sex acts, and the use of forced or child labor. We believe the transparent disclosure of our anti-human trafficking efforts is critical, and we report consistent with the requirements of current laws and regulations.</a:t>
            </a:r>
          </a:p>
          <a:p>
            <a:r>
              <a:rPr lang="en-US" dirty="0"/>
              <a:t>We have implemented comprehensive policies and procedures, including our company Code of Business Conduct and Ethics, which requires our employees and suppliers to comply with applicable law and behave in an ethical manner.  We believe our standards help to mitigate the risk of human trafficking in our supply chain.</a:t>
            </a:r>
          </a:p>
          <a:p>
            <a:r>
              <a:rPr lang="en-US" dirty="0"/>
              <a:t>In addition, our standard procurement terms and conditions contain provisions requiring our suppliers to comply fully with all applicable laws and regulations, including explicit obligations regarding anti-human trafficking. </a:t>
            </a:r>
          </a:p>
        </p:txBody>
      </p:sp>
    </p:spTree>
    <p:extLst>
      <p:ext uri="{BB962C8B-B14F-4D97-AF65-F5344CB8AC3E}">
        <p14:creationId xmlns:p14="http://schemas.microsoft.com/office/powerpoint/2010/main" val="326504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8A7B-6ED1-4B42-ADF9-943262BC619B}"/>
              </a:ext>
            </a:extLst>
          </p:cNvPr>
          <p:cNvSpPr>
            <a:spLocks noGrp="1"/>
          </p:cNvSpPr>
          <p:nvPr>
            <p:ph type="title"/>
          </p:nvPr>
        </p:nvSpPr>
        <p:spPr/>
        <p:txBody>
          <a:bodyPr/>
          <a:lstStyle/>
          <a:p>
            <a:r>
              <a:rPr lang="en-US" dirty="0"/>
              <a:t>FAR Requirements</a:t>
            </a:r>
          </a:p>
        </p:txBody>
      </p:sp>
      <p:sp>
        <p:nvSpPr>
          <p:cNvPr id="3" name="Content Placeholder 2">
            <a:extLst>
              <a:ext uri="{FF2B5EF4-FFF2-40B4-BE49-F238E27FC236}">
                <a16:creationId xmlns:a16="http://schemas.microsoft.com/office/drawing/2014/main" id="{6E15C367-7A76-48ED-9060-90C475298CC2}"/>
              </a:ext>
            </a:extLst>
          </p:cNvPr>
          <p:cNvSpPr>
            <a:spLocks noGrp="1"/>
          </p:cNvSpPr>
          <p:nvPr>
            <p:ph idx="1"/>
          </p:nvPr>
        </p:nvSpPr>
        <p:spPr/>
        <p:txBody>
          <a:bodyPr/>
          <a:lstStyle/>
          <a:p>
            <a:r>
              <a:rPr lang="en-US" dirty="0"/>
              <a:t>FAR Contract Clause 52.222-50 – Combating Trafficking in Persons</a:t>
            </a:r>
          </a:p>
          <a:p>
            <a:pPr lvl="1"/>
            <a:r>
              <a:rPr lang="en-US" dirty="0"/>
              <a:t>Applies to all procurement actions</a:t>
            </a:r>
          </a:p>
          <a:p>
            <a:pPr lvl="1"/>
            <a:r>
              <a:rPr lang="en-US" dirty="0"/>
              <a:t>Requires a compliance plan and annual certification (see conditions below)</a:t>
            </a:r>
          </a:p>
          <a:p>
            <a:r>
              <a:rPr lang="en-US" dirty="0"/>
              <a:t>FAR Contract Clause 52.222-56 – Certification Regarding Trafficking in Persons Compliance Plan</a:t>
            </a:r>
          </a:p>
          <a:p>
            <a:pPr lvl="1"/>
            <a:r>
              <a:rPr lang="en-US" dirty="0"/>
              <a:t>Applies to all procurement action (prior to award and annually thereafter)</a:t>
            </a:r>
          </a:p>
          <a:p>
            <a:pPr lvl="1"/>
            <a:r>
              <a:rPr lang="en-US" dirty="0"/>
              <a:t>Conditions: where a procurement, is for (</a:t>
            </a:r>
            <a:r>
              <a:rPr lang="en-US" dirty="0" err="1"/>
              <a:t>i</a:t>
            </a:r>
            <a:r>
              <a:rPr lang="en-US" dirty="0"/>
              <a:t>) supplies, other than commercially available off-the-shelf (COTS) items, to be acquired outside the United States, or services to be performed outside the United States; and (ii) has an estimated value that exceeds $550,000.</a:t>
            </a:r>
          </a:p>
          <a:p>
            <a:endParaRPr lang="en-US" dirty="0"/>
          </a:p>
          <a:p>
            <a:pPr marL="457200" lvl="1" indent="0">
              <a:buNone/>
            </a:pPr>
            <a:endParaRPr lang="en-US" dirty="0"/>
          </a:p>
          <a:p>
            <a:pPr marL="57150" indent="0">
              <a:buNone/>
            </a:pPr>
            <a:endParaRPr lang="en-US" dirty="0"/>
          </a:p>
        </p:txBody>
      </p:sp>
    </p:spTree>
    <p:extLst>
      <p:ext uri="{BB962C8B-B14F-4D97-AF65-F5344CB8AC3E}">
        <p14:creationId xmlns:p14="http://schemas.microsoft.com/office/powerpoint/2010/main" val="335417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20FE-A525-49E7-8706-D45F1F8ABF87}"/>
              </a:ext>
            </a:extLst>
          </p:cNvPr>
          <p:cNvSpPr>
            <a:spLocks noGrp="1"/>
          </p:cNvSpPr>
          <p:nvPr>
            <p:ph type="title"/>
          </p:nvPr>
        </p:nvSpPr>
        <p:spPr/>
        <p:txBody>
          <a:bodyPr/>
          <a:lstStyle/>
          <a:p>
            <a:r>
              <a:rPr lang="en-US" sz="3200" dirty="0"/>
              <a:t>Contractor/Subcontractor Requirements</a:t>
            </a:r>
          </a:p>
        </p:txBody>
      </p:sp>
      <p:sp>
        <p:nvSpPr>
          <p:cNvPr id="3" name="Content Placeholder 2">
            <a:extLst>
              <a:ext uri="{FF2B5EF4-FFF2-40B4-BE49-F238E27FC236}">
                <a16:creationId xmlns:a16="http://schemas.microsoft.com/office/drawing/2014/main" id="{2EF4589E-BC10-4440-9CF1-D48ACB40546C}"/>
              </a:ext>
            </a:extLst>
          </p:cNvPr>
          <p:cNvSpPr>
            <a:spLocks noGrp="1"/>
          </p:cNvSpPr>
          <p:nvPr>
            <p:ph idx="1"/>
          </p:nvPr>
        </p:nvSpPr>
        <p:spPr/>
        <p:txBody>
          <a:bodyPr/>
          <a:lstStyle/>
          <a:p>
            <a:r>
              <a:rPr lang="en-US" dirty="0"/>
              <a:t>The Contractor shall maintain a compliance plan during the performance of the contract that is appropriate – </a:t>
            </a:r>
          </a:p>
          <a:p>
            <a:pPr lvl="1"/>
            <a:r>
              <a:rPr lang="en-US" dirty="0"/>
              <a:t>(</a:t>
            </a:r>
            <a:r>
              <a:rPr lang="en-US" dirty="0" err="1"/>
              <a:t>i</a:t>
            </a:r>
            <a:r>
              <a:rPr lang="en-US" dirty="0"/>
              <a:t>) to the size and complexity of the contract; and</a:t>
            </a:r>
          </a:p>
          <a:p>
            <a:pPr lvl="1"/>
            <a:r>
              <a:rPr lang="en-US" dirty="0"/>
              <a:t>(ii) to the nature and scope of the activities to be performed for the U.S. Government, including the number of non-United States citizens expected to be employed and the risk that the contract or subcontract will involve services or supplies susceptible to trafficking in persons.</a:t>
            </a:r>
          </a:p>
          <a:p>
            <a:r>
              <a:rPr lang="en-US" dirty="0"/>
              <a:t>The obligations cover the entire supply chain and are not limited to the Contractor.  As such, Contractors need to ensure that all of their supplies and their extended supply chain similarly comply with the contractual obligations.</a:t>
            </a:r>
          </a:p>
        </p:txBody>
      </p:sp>
    </p:spTree>
    <p:extLst>
      <p:ext uri="{BB962C8B-B14F-4D97-AF65-F5344CB8AC3E}">
        <p14:creationId xmlns:p14="http://schemas.microsoft.com/office/powerpoint/2010/main" val="325328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7CBE-3D1A-4565-B438-10C008467D17}"/>
              </a:ext>
            </a:extLst>
          </p:cNvPr>
          <p:cNvSpPr>
            <a:spLocks noGrp="1"/>
          </p:cNvSpPr>
          <p:nvPr>
            <p:ph type="title"/>
          </p:nvPr>
        </p:nvSpPr>
        <p:spPr/>
        <p:txBody>
          <a:bodyPr/>
          <a:lstStyle/>
          <a:p>
            <a:r>
              <a:rPr lang="en-US" dirty="0"/>
              <a:t>FAR Compliance Plan Elements</a:t>
            </a:r>
          </a:p>
        </p:txBody>
      </p:sp>
      <p:sp>
        <p:nvSpPr>
          <p:cNvPr id="3" name="Content Placeholder 2">
            <a:extLst>
              <a:ext uri="{FF2B5EF4-FFF2-40B4-BE49-F238E27FC236}">
                <a16:creationId xmlns:a16="http://schemas.microsoft.com/office/drawing/2014/main" id="{5857E964-A82A-4844-A281-5CB775B75923}"/>
              </a:ext>
            </a:extLst>
          </p:cNvPr>
          <p:cNvSpPr>
            <a:spLocks noGrp="1"/>
          </p:cNvSpPr>
          <p:nvPr>
            <p:ph idx="1"/>
          </p:nvPr>
        </p:nvSpPr>
        <p:spPr/>
        <p:txBody>
          <a:bodyPr>
            <a:normAutofit fontScale="92500" lnSpcReduction="10000"/>
          </a:bodyPr>
          <a:lstStyle/>
          <a:p>
            <a:r>
              <a:rPr lang="en-US" dirty="0"/>
              <a:t>An awareness program to inform contractor employees about the Government’s policy prohibiting trafficking related activities describe in paragraph (b) of FAR Clause 52.222-50, the activities prohibited, and the action that will be taken against the employee for violations.</a:t>
            </a:r>
          </a:p>
          <a:p>
            <a:r>
              <a:rPr lang="en-US" dirty="0"/>
              <a:t>A process for employees to report, without fear of retaliation, activity inconsistent with the policy prohibiting trafficking in persons, including a means to make available to all employees the hotline </a:t>
            </a:r>
            <a:r>
              <a:rPr lang="en-US" dirty="0" err="1"/>
              <a:t>plone</a:t>
            </a:r>
            <a:r>
              <a:rPr lang="en-US" dirty="0"/>
              <a:t> number of the Global Human Trafficking Hotline at 1-844-888-FREE and its email address at </a:t>
            </a:r>
            <a:r>
              <a:rPr lang="en-US" dirty="0">
                <a:hlinkClick r:id="rId2"/>
              </a:rPr>
              <a:t>help@befree.org</a:t>
            </a:r>
            <a:r>
              <a:rPr lang="en-US" dirty="0"/>
              <a:t>.</a:t>
            </a:r>
          </a:p>
          <a:p>
            <a:r>
              <a:rPr lang="en-US" dirty="0"/>
              <a:t>A recruitment and wage plan that only permits the use of recruitment companies with trained employees, prohibits charging recruitment fees to the employee, and ensures that wages meet applicable legal requirements or explains any variance.</a:t>
            </a:r>
          </a:p>
        </p:txBody>
      </p:sp>
    </p:spTree>
    <p:extLst>
      <p:ext uri="{BB962C8B-B14F-4D97-AF65-F5344CB8AC3E}">
        <p14:creationId xmlns:p14="http://schemas.microsoft.com/office/powerpoint/2010/main" val="396047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E4B7-A125-4B73-AD10-68B1CE993E28}"/>
              </a:ext>
            </a:extLst>
          </p:cNvPr>
          <p:cNvSpPr>
            <a:spLocks noGrp="1"/>
          </p:cNvSpPr>
          <p:nvPr>
            <p:ph type="title"/>
          </p:nvPr>
        </p:nvSpPr>
        <p:spPr/>
        <p:txBody>
          <a:bodyPr/>
          <a:lstStyle/>
          <a:p>
            <a:r>
              <a:rPr lang="en-US" dirty="0"/>
              <a:t>FAR Compliance Plan Elements </a:t>
            </a:r>
            <a:r>
              <a:rPr lang="en-US" sz="2800" dirty="0"/>
              <a:t>(</a:t>
            </a:r>
            <a:r>
              <a:rPr lang="en-US" sz="2800" dirty="0" err="1"/>
              <a:t>con’t</a:t>
            </a:r>
            <a:r>
              <a:rPr lang="en-US" sz="2800" dirty="0"/>
              <a:t>)</a:t>
            </a:r>
          </a:p>
        </p:txBody>
      </p:sp>
      <p:sp>
        <p:nvSpPr>
          <p:cNvPr id="3" name="Content Placeholder 2">
            <a:extLst>
              <a:ext uri="{FF2B5EF4-FFF2-40B4-BE49-F238E27FC236}">
                <a16:creationId xmlns:a16="http://schemas.microsoft.com/office/drawing/2014/main" id="{0782965D-1933-4FE3-B854-BCFBE1295272}"/>
              </a:ext>
            </a:extLst>
          </p:cNvPr>
          <p:cNvSpPr>
            <a:spLocks noGrp="1"/>
          </p:cNvSpPr>
          <p:nvPr>
            <p:ph idx="1"/>
          </p:nvPr>
        </p:nvSpPr>
        <p:spPr/>
        <p:txBody>
          <a:bodyPr>
            <a:normAutofit fontScale="92500" lnSpcReduction="20000"/>
          </a:bodyPr>
          <a:lstStyle/>
          <a:p>
            <a:r>
              <a:rPr lang="en-US" dirty="0"/>
              <a:t>A housing plan, if the Contractor or subcontractor intends to provide or arrange housing, that ensures that the housing meets hose-country housing and safety standards.</a:t>
            </a:r>
          </a:p>
          <a:p>
            <a:r>
              <a:rPr lang="en-US" dirty="0"/>
              <a:t>Procedures to prevent agents and subcontractors at any tier and at any dollar values from engaging in trafficking in persons (including activities in paragraph (b) of FAR Clause 52.222-50 and to monitor, detect, and terminate any agents, subcontracts, or subcontractor employees that have engaged in such activities.</a:t>
            </a:r>
          </a:p>
          <a:p>
            <a:r>
              <a:rPr lang="en-US" dirty="0"/>
              <a:t>The Contractor shall post the relevant contents of the compliance plan, no later than the initiation of contract performance, at the workplace (unless the work is to be performed in the field or not in a fixed location) and ton the Contractor’s Web site (if one is maintained) If posting at the workplace or on the Web site is impracticable, the Contractor shall provide the relevant contents of the compliance plan to each worker in writing.</a:t>
            </a:r>
          </a:p>
        </p:txBody>
      </p:sp>
    </p:spTree>
    <p:extLst>
      <p:ext uri="{BB962C8B-B14F-4D97-AF65-F5344CB8AC3E}">
        <p14:creationId xmlns:p14="http://schemas.microsoft.com/office/powerpoint/2010/main" val="79669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143E-AEA6-4892-8B39-BA87E90BE7A4}"/>
              </a:ext>
            </a:extLst>
          </p:cNvPr>
          <p:cNvSpPr>
            <a:spLocks noGrp="1"/>
          </p:cNvSpPr>
          <p:nvPr>
            <p:ph type="title"/>
          </p:nvPr>
        </p:nvSpPr>
        <p:spPr/>
        <p:txBody>
          <a:bodyPr/>
          <a:lstStyle/>
          <a:p>
            <a:r>
              <a:rPr lang="en-US" dirty="0"/>
              <a:t>Subcontractor Monitoring</a:t>
            </a:r>
          </a:p>
        </p:txBody>
      </p:sp>
      <p:sp>
        <p:nvSpPr>
          <p:cNvPr id="3" name="Content Placeholder 2">
            <a:extLst>
              <a:ext uri="{FF2B5EF4-FFF2-40B4-BE49-F238E27FC236}">
                <a16:creationId xmlns:a16="http://schemas.microsoft.com/office/drawing/2014/main" id="{51E0F902-D689-4139-848E-6353D071CE08}"/>
              </a:ext>
            </a:extLst>
          </p:cNvPr>
          <p:cNvSpPr>
            <a:spLocks noGrp="1"/>
          </p:cNvSpPr>
          <p:nvPr>
            <p:ph idx="1"/>
          </p:nvPr>
        </p:nvSpPr>
        <p:spPr/>
        <p:txBody>
          <a:bodyPr/>
          <a:lstStyle/>
          <a:p>
            <a:r>
              <a:rPr lang="en-US" dirty="0"/>
              <a:t>The prime contractor’s monitoring efforts will vary based on</a:t>
            </a:r>
          </a:p>
          <a:p>
            <a:pPr lvl="1"/>
            <a:r>
              <a:rPr lang="en-US" dirty="0"/>
              <a:t>The risk of trafficking in persons related to the particular product or service being acquired and whether the contractor has direct access to a work site or not.</a:t>
            </a:r>
          </a:p>
          <a:p>
            <a:pPr lvl="1"/>
            <a:r>
              <a:rPr lang="en-US" dirty="0"/>
              <a:t>Where a prime contractor has direct access, the prime contractor would be expected to look for signs of trafficking in persons at the workplace, and if housing is provided, inspect the housing conditions.</a:t>
            </a:r>
          </a:p>
          <a:p>
            <a:pPr lvl="1"/>
            <a:r>
              <a:rPr lang="en-US" dirty="0"/>
              <a:t>For cases where the employees and subcontracts are distant, or for </a:t>
            </a:r>
            <a:r>
              <a:rPr lang="en-US" dirty="0" err="1"/>
              <a:t>laower</a:t>
            </a:r>
            <a:r>
              <a:rPr lang="en-US" dirty="0"/>
              <a:t> tier subcontractors, the prime contractor must review the plans and certifications of its subcontractors to ensure they include adequate monitoring procedures, and to compare this information to public audits and other trafficking in persons data available.</a:t>
            </a:r>
          </a:p>
        </p:txBody>
      </p:sp>
    </p:spTree>
    <p:extLst>
      <p:ext uri="{BB962C8B-B14F-4D97-AF65-F5344CB8AC3E}">
        <p14:creationId xmlns:p14="http://schemas.microsoft.com/office/powerpoint/2010/main" val="130145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D2-5219-4F19-8C31-0CE1E3012DAB}"/>
              </a:ext>
            </a:extLst>
          </p:cNvPr>
          <p:cNvSpPr>
            <a:spLocks noGrp="1"/>
          </p:cNvSpPr>
          <p:nvPr>
            <p:ph type="title"/>
          </p:nvPr>
        </p:nvSpPr>
        <p:spPr/>
        <p:txBody>
          <a:bodyPr/>
          <a:lstStyle/>
          <a:p>
            <a:r>
              <a:rPr lang="en-US" dirty="0"/>
              <a:t>ZAI Approach and Guidance</a:t>
            </a:r>
          </a:p>
        </p:txBody>
      </p:sp>
      <p:sp>
        <p:nvSpPr>
          <p:cNvPr id="3" name="Content Placeholder 2">
            <a:extLst>
              <a:ext uri="{FF2B5EF4-FFF2-40B4-BE49-F238E27FC236}">
                <a16:creationId xmlns:a16="http://schemas.microsoft.com/office/drawing/2014/main" id="{3DF3EC04-A121-4CB8-B559-8F7D819CC1C6}"/>
              </a:ext>
            </a:extLst>
          </p:cNvPr>
          <p:cNvSpPr>
            <a:spLocks noGrp="1"/>
          </p:cNvSpPr>
          <p:nvPr>
            <p:ph idx="1"/>
          </p:nvPr>
        </p:nvSpPr>
        <p:spPr/>
        <p:txBody>
          <a:bodyPr/>
          <a:lstStyle/>
          <a:p>
            <a:r>
              <a:rPr lang="en-US" dirty="0"/>
              <a:t>ZAI’s Code of Business Conduct and Ethics</a:t>
            </a:r>
          </a:p>
          <a:p>
            <a:r>
              <a:rPr lang="en-US" dirty="0"/>
              <a:t>ZAI’s Combating Trafficking in Persons Policy</a:t>
            </a:r>
          </a:p>
          <a:p>
            <a:r>
              <a:rPr lang="en-US" dirty="0"/>
              <a:t>Supplier Profile/ZAI Annual Offeror Registration Data, Reps and Certs (Form 3001)</a:t>
            </a:r>
          </a:p>
          <a:p>
            <a:r>
              <a:rPr lang="en-US" dirty="0"/>
              <a:t>ZAI Combating Trafficking in Persons Due Diligence Rep and Cert (Form 311A)</a:t>
            </a:r>
          </a:p>
        </p:txBody>
      </p:sp>
    </p:spTree>
    <p:extLst>
      <p:ext uri="{BB962C8B-B14F-4D97-AF65-F5344CB8AC3E}">
        <p14:creationId xmlns:p14="http://schemas.microsoft.com/office/powerpoint/2010/main" val="4078616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{680EDB16-4679-4FA7-9768-301CB1FFE3CA}tf02900722</Template>
  <TotalTime>83</TotalTime>
  <Words>1438</Words>
  <Application>Microsoft Office PowerPoint</Application>
  <PresentationFormat>Widescreen</PresentationFormat>
  <Paragraphs>113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Supplier Anti-Human Trafficking</vt:lpstr>
      <vt:lpstr>Table of Contents</vt:lpstr>
      <vt:lpstr>Introduction</vt:lpstr>
      <vt:lpstr>FAR Requirements</vt:lpstr>
      <vt:lpstr>Contractor/Subcontractor Requirements</vt:lpstr>
      <vt:lpstr>FAR Compliance Plan Elements</vt:lpstr>
      <vt:lpstr>FAR Compliance Plan Elements (con’t)</vt:lpstr>
      <vt:lpstr>Subcontractor Monitoring</vt:lpstr>
      <vt:lpstr>ZAI Approach and Guidance</vt:lpstr>
      <vt:lpstr>ZAI’s Standard Terms and Conditions</vt:lpstr>
      <vt:lpstr>Global Supply Chain Due Diligence</vt:lpstr>
      <vt:lpstr>Risk Factors</vt:lpstr>
      <vt:lpstr>Risk Factors (con’t)</vt:lpstr>
      <vt:lpstr>Risk Factors (con’t) </vt:lpstr>
      <vt:lpstr>Industries with Significant Risk of Human Trafficking</vt:lpstr>
      <vt:lpstr>Due Diligence Resources</vt:lpstr>
      <vt:lpstr>Training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Anti-Human Trafficking</dc:title>
  <dc:creator>KL PC</dc:creator>
  <cp:lastModifiedBy>KL PC</cp:lastModifiedBy>
  <cp:revision>9</cp:revision>
  <dcterms:created xsi:type="dcterms:W3CDTF">2021-10-08T18:32:40Z</dcterms:created>
  <dcterms:modified xsi:type="dcterms:W3CDTF">2021-11-09T16:06:56Z</dcterms:modified>
</cp:coreProperties>
</file>