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0" r:id="rId4"/>
    <p:sldId id="259" r:id="rId5"/>
    <p:sldId id="261" r:id="rId6"/>
    <p:sldId id="257"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590" autoAdjust="0"/>
  </p:normalViewPr>
  <p:slideViewPr>
    <p:cSldViewPr>
      <p:cViewPr varScale="1">
        <p:scale>
          <a:sx n="55" d="100"/>
          <a:sy n="55" d="100"/>
        </p:scale>
        <p:origin x="-16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B4FF76-142C-420A-A6F0-6517A88E0BFC}" type="datetimeFigureOut">
              <a:rPr lang="en-US" smtClean="0"/>
              <a:t>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171145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4FF76-142C-420A-A6F0-6517A88E0BFC}" type="datetimeFigureOut">
              <a:rPr lang="en-US" smtClean="0"/>
              <a:t>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3815020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4FF76-142C-420A-A6F0-6517A88E0BFC}" type="datetimeFigureOut">
              <a:rPr lang="en-US" smtClean="0"/>
              <a:t>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291281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4FF76-142C-420A-A6F0-6517A88E0BFC}" type="datetimeFigureOut">
              <a:rPr lang="en-US" smtClean="0"/>
              <a:t>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756621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4FF76-142C-420A-A6F0-6517A88E0BFC}" type="datetimeFigureOut">
              <a:rPr lang="en-US" smtClean="0"/>
              <a:t>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334764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B4FF76-142C-420A-A6F0-6517A88E0BFC}" type="datetimeFigureOut">
              <a:rPr lang="en-US" smtClean="0"/>
              <a:t>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3290726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B4FF76-142C-420A-A6F0-6517A88E0BFC}" type="datetimeFigureOut">
              <a:rPr lang="en-US" smtClean="0"/>
              <a:t>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3385152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B4FF76-142C-420A-A6F0-6517A88E0BFC}" type="datetimeFigureOut">
              <a:rPr lang="en-US" smtClean="0"/>
              <a:t>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301316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4FF76-142C-420A-A6F0-6517A88E0BFC}" type="datetimeFigureOut">
              <a:rPr lang="en-US" smtClean="0"/>
              <a:t>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2312450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4FF76-142C-420A-A6F0-6517A88E0BFC}" type="datetimeFigureOut">
              <a:rPr lang="en-US" smtClean="0"/>
              <a:t>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21833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4FF76-142C-420A-A6F0-6517A88E0BFC}" type="datetimeFigureOut">
              <a:rPr lang="en-US" smtClean="0"/>
              <a:t>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5820A-FC4D-4463-81FF-042C00C6A210}" type="slidenum">
              <a:rPr lang="en-US" smtClean="0"/>
              <a:t>‹#›</a:t>
            </a:fld>
            <a:endParaRPr lang="en-US"/>
          </a:p>
        </p:txBody>
      </p:sp>
    </p:spTree>
    <p:extLst>
      <p:ext uri="{BB962C8B-B14F-4D97-AF65-F5344CB8AC3E}">
        <p14:creationId xmlns:p14="http://schemas.microsoft.com/office/powerpoint/2010/main" val="2830189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4FF76-142C-420A-A6F0-6517A88E0BFC}" type="datetimeFigureOut">
              <a:rPr lang="en-US" smtClean="0"/>
              <a:t>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5820A-FC4D-4463-81FF-042C00C6A210}" type="slidenum">
              <a:rPr lang="en-US" smtClean="0"/>
              <a:t>‹#›</a:t>
            </a:fld>
            <a:endParaRPr lang="en-US"/>
          </a:p>
        </p:txBody>
      </p:sp>
    </p:spTree>
    <p:extLst>
      <p:ext uri="{BB962C8B-B14F-4D97-AF65-F5344CB8AC3E}">
        <p14:creationId xmlns:p14="http://schemas.microsoft.com/office/powerpoint/2010/main" val="944993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Isis" TargetMode="External"/><Relationship Id="rId2" Type="http://schemas.openxmlformats.org/officeDocument/2006/relationships/hyperlink" Target="http://en.wikipedia.org/wiki/Ishtar" TargetMode="Externa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hyperlink" Target="http://en.wikipedia.org/wiki/Astart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Marduk"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Enki"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en.wikipedia.org/wiki/Sin_(mythology)"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Tammuz_(deity)"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6VoI_Ho7Hr4/TmUN5XblKEI/AAAAAAAAAE8/y41IPlGzplQ/s1600/fig094_smal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90600"/>
            <a:ext cx="7620000" cy="5562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5800" y="257145"/>
            <a:ext cx="7620000" cy="707886"/>
          </a:xfrm>
          <a:prstGeom prst="rect">
            <a:avLst/>
          </a:prstGeom>
          <a:noFill/>
        </p:spPr>
        <p:txBody>
          <a:bodyPr wrap="square" rtlCol="0">
            <a:spAutoFit/>
          </a:bodyPr>
          <a:lstStyle/>
          <a:p>
            <a:r>
              <a:rPr lang="en-US" sz="2000" b="1" dirty="0" smtClean="0"/>
              <a:t>According to the Babylon Talmud </a:t>
            </a:r>
            <a:r>
              <a:rPr lang="en-US" sz="2000" b="1" dirty="0" err="1" smtClean="0"/>
              <a:t>Yisrael</a:t>
            </a:r>
            <a:r>
              <a:rPr lang="en-US" sz="2000" b="1" dirty="0" smtClean="0"/>
              <a:t> returned in 350 BCE  Back to             </a:t>
            </a:r>
            <a:r>
              <a:rPr lang="en-US" sz="2000" b="1" dirty="0" err="1" smtClean="0"/>
              <a:t>Yerushalayim</a:t>
            </a:r>
            <a:r>
              <a:rPr lang="en-US" sz="2000" b="1" dirty="0" smtClean="0"/>
              <a:t> with this  Pagan Babylon Calendar as is Today. </a:t>
            </a:r>
            <a:r>
              <a:rPr lang="en-US" sz="2000" b="1" dirty="0" err="1" smtClean="0"/>
              <a:t>HaYom</a:t>
            </a:r>
            <a:r>
              <a:rPr lang="en-US" sz="2000" b="1" dirty="0" smtClean="0"/>
              <a:t>!</a:t>
            </a:r>
            <a:endParaRPr lang="en-US" sz="2000" b="1" dirty="0"/>
          </a:p>
        </p:txBody>
      </p:sp>
    </p:spTree>
    <p:extLst>
      <p:ext uri="{BB962C8B-B14F-4D97-AF65-F5344CB8AC3E}">
        <p14:creationId xmlns:p14="http://schemas.microsoft.com/office/powerpoint/2010/main" val="954925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955" y="273633"/>
            <a:ext cx="8229600" cy="4893647"/>
          </a:xfrm>
          <a:prstGeom prst="rect">
            <a:avLst/>
          </a:prstGeom>
        </p:spPr>
        <p:txBody>
          <a:bodyPr wrap="square">
            <a:spAutoFit/>
          </a:bodyPr>
          <a:lstStyle/>
          <a:p>
            <a:r>
              <a:rPr lang="en-US" sz="2400" dirty="0" smtClean="0"/>
              <a:t>                                The 4</a:t>
            </a:r>
            <a:r>
              <a:rPr lang="en-US" sz="2400" baseline="30000" dirty="0" smtClean="0"/>
              <a:t>th</a:t>
            </a:r>
            <a:r>
              <a:rPr lang="en-US" sz="2400" dirty="0" smtClean="0"/>
              <a:t> month </a:t>
            </a:r>
            <a:r>
              <a:rPr lang="en-US" sz="2400" dirty="0"/>
              <a:t>of Tammuz</a:t>
            </a:r>
            <a:r>
              <a:rPr lang="en-US" sz="2400" dirty="0" smtClean="0"/>
              <a:t>,</a:t>
            </a:r>
          </a:p>
          <a:p>
            <a:r>
              <a:rPr lang="en-US" sz="2400" dirty="0" smtClean="0"/>
              <a:t>--during </a:t>
            </a:r>
            <a:r>
              <a:rPr lang="en-US" sz="2400" dirty="0"/>
              <a:t>which the summer solstice fell and the days began to get shorter, marked Tammuz’s annual death and descent to the underworld. It was a time of ritualistic mourning in the ANE. Tammuz’s annual funeral was a week-long Babylonian </a:t>
            </a:r>
            <a:r>
              <a:rPr lang="en-US" sz="2400" dirty="0" smtClean="0"/>
              <a:t>holiday. According </a:t>
            </a:r>
            <a:r>
              <a:rPr lang="en-US" sz="2400" dirty="0"/>
              <a:t>to Chazal, the name Tammuz was kept despite being the name of a pagan </a:t>
            </a:r>
            <a:r>
              <a:rPr lang="en-US" sz="2400" dirty="0" smtClean="0"/>
              <a:t>deity </a:t>
            </a:r>
            <a:r>
              <a:rPr lang="en-US" sz="2400" dirty="0"/>
              <a:t>deliberately to remind us of the bad things that happen as a result of </a:t>
            </a:r>
            <a:r>
              <a:rPr lang="en-US" sz="2400" dirty="0" err="1"/>
              <a:t>avoda</a:t>
            </a:r>
            <a:r>
              <a:rPr lang="en-US" sz="2400" dirty="0"/>
              <a:t> </a:t>
            </a:r>
            <a:r>
              <a:rPr lang="en-US" sz="2400" dirty="0" err="1"/>
              <a:t>zara</a:t>
            </a:r>
            <a:r>
              <a:rPr lang="en-US" sz="2400" dirty="0"/>
              <a:t> – as attested to by the breach of </a:t>
            </a:r>
            <a:r>
              <a:rPr lang="en-US" sz="2400" dirty="0" err="1"/>
              <a:t>Yerushalayim’s</a:t>
            </a:r>
            <a:r>
              <a:rPr lang="en-US" sz="2400" dirty="0"/>
              <a:t> walls on the 9th of Tammuz, the disruption of the </a:t>
            </a:r>
            <a:r>
              <a:rPr lang="en-US" sz="2400" dirty="0" err="1"/>
              <a:t>avoda</a:t>
            </a:r>
            <a:r>
              <a:rPr lang="en-US" sz="2400" dirty="0"/>
              <a:t> in the </a:t>
            </a:r>
            <a:r>
              <a:rPr lang="en-US" sz="2400" dirty="0" err="1"/>
              <a:t>Beis</a:t>
            </a:r>
            <a:r>
              <a:rPr lang="en-US" sz="2400" dirty="0"/>
              <a:t> </a:t>
            </a:r>
            <a:r>
              <a:rPr lang="en-US" sz="2400" dirty="0" err="1"/>
              <a:t>HaMikdash</a:t>
            </a:r>
            <a:r>
              <a:rPr lang="en-US" sz="2400" dirty="0"/>
              <a:t> on the 17th, and the annual “three weeks” period, starting on </a:t>
            </a:r>
            <a:r>
              <a:rPr lang="en-US" sz="2400" dirty="0" err="1"/>
              <a:t>sheva</a:t>
            </a:r>
            <a:r>
              <a:rPr lang="en-US" sz="2400" dirty="0"/>
              <a:t> </a:t>
            </a:r>
            <a:r>
              <a:rPr lang="en-US" sz="2400" dirty="0" err="1"/>
              <a:t>assur</a:t>
            </a:r>
            <a:r>
              <a:rPr lang="en-US" sz="2400" dirty="0"/>
              <a:t> </a:t>
            </a:r>
            <a:r>
              <a:rPr lang="en-US" sz="2400" dirty="0" err="1"/>
              <a:t>b’Tammuz</a:t>
            </a:r>
            <a:r>
              <a:rPr lang="en-US" sz="2400" dirty="0"/>
              <a:t>, during which we observe mourning rituals and there is supposedly an increased danger of bad things happening.</a:t>
            </a:r>
          </a:p>
        </p:txBody>
      </p:sp>
    </p:spTree>
    <p:extLst>
      <p:ext uri="{BB962C8B-B14F-4D97-AF65-F5344CB8AC3E}">
        <p14:creationId xmlns:p14="http://schemas.microsoft.com/office/powerpoint/2010/main" val="978391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05800" cy="4062651"/>
          </a:xfrm>
          <a:prstGeom prst="rect">
            <a:avLst/>
          </a:prstGeom>
        </p:spPr>
        <p:txBody>
          <a:bodyPr wrap="square">
            <a:spAutoFit/>
          </a:bodyPr>
          <a:lstStyle/>
          <a:p>
            <a:r>
              <a:rPr lang="en-US" sz="2400" dirty="0" smtClean="0"/>
              <a:t>                                         4</a:t>
            </a:r>
            <a:r>
              <a:rPr lang="en-US" sz="2400" baseline="30000" dirty="0" smtClean="0"/>
              <a:t>th</a:t>
            </a:r>
            <a:r>
              <a:rPr lang="en-US" sz="2400" dirty="0" smtClean="0"/>
              <a:t> Month Tammuz</a:t>
            </a:r>
          </a:p>
          <a:p>
            <a:r>
              <a:rPr lang="en-US" sz="2400" dirty="0" smtClean="0"/>
              <a:t>There is no reason to make up Rabbinical Babylon Talmud stories to try and make this pagan tradition Jewish and apart of their Calendar. Is </a:t>
            </a:r>
            <a:r>
              <a:rPr lang="en-US" sz="2400" dirty="0"/>
              <a:t>it a coincidence, though, that there was a widespread tradition of mourning during Tammuz, and that the Jewish people just happen to have their own, independent reason for mourning at the exact same time? Or is it more likely that we today are observing during </a:t>
            </a:r>
            <a:r>
              <a:rPr lang="en-US" sz="2400" dirty="0" err="1"/>
              <a:t>sheva</a:t>
            </a:r>
            <a:r>
              <a:rPr lang="en-US" sz="2400" dirty="0"/>
              <a:t> </a:t>
            </a:r>
            <a:r>
              <a:rPr lang="en-US" sz="2400" dirty="0" err="1"/>
              <a:t>assur</a:t>
            </a:r>
            <a:r>
              <a:rPr lang="en-US" sz="2400" dirty="0"/>
              <a:t> </a:t>
            </a:r>
            <a:r>
              <a:rPr lang="en-US" sz="2400" dirty="0" err="1"/>
              <a:t>b’Tammuz</a:t>
            </a:r>
            <a:r>
              <a:rPr lang="en-US" sz="2400" dirty="0"/>
              <a:t> and the three weeks the last vestiges of the ancient mourning rites for the annual death of Tammuz?</a:t>
            </a:r>
            <a:r>
              <a:rPr lang="en-US" dirty="0"/>
              <a:t/>
            </a:r>
            <a:br>
              <a:rPr lang="en-US" dirty="0"/>
            </a:br>
            <a:endParaRPr lang="en-US" dirty="0"/>
          </a:p>
        </p:txBody>
      </p:sp>
      <p:pic>
        <p:nvPicPr>
          <p:cNvPr id="5122" name="Picture 2" descr="http://www.forgottenbooks.com/bookcover/0240/Tammuz_and_Ishtar_a_Monograph_Upon_Babylonian_Religion_and_Theology_100013294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191000"/>
            <a:ext cx="2514600" cy="228600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www.mesopotamiangods.com/wp-content/uploads/2014/08/3-Anu-father-of-the-gods-on-Earth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3783785"/>
            <a:ext cx="2057400" cy="2744572"/>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upload.wikimedia.org/wikipedia/commons/2/22/British_Museum_Queen_of_the_Nigh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400" y="3746371"/>
            <a:ext cx="2178629" cy="2819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945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63967"/>
            <a:ext cx="8153400" cy="4524315"/>
          </a:xfrm>
          <a:prstGeom prst="rect">
            <a:avLst/>
          </a:prstGeom>
          <a:noFill/>
        </p:spPr>
        <p:txBody>
          <a:bodyPr wrap="square" rtlCol="0">
            <a:spAutoFit/>
          </a:bodyPr>
          <a:lstStyle/>
          <a:p>
            <a:r>
              <a:rPr lang="en-US" sz="3200" dirty="0" smtClean="0"/>
              <a:t>                             </a:t>
            </a:r>
            <a:r>
              <a:rPr lang="en-US" sz="3200" b="1" dirty="0" smtClean="0"/>
              <a:t>4</a:t>
            </a:r>
            <a:r>
              <a:rPr lang="en-US" sz="3200" b="1" baseline="30000" dirty="0" smtClean="0"/>
              <a:t>th</a:t>
            </a:r>
            <a:r>
              <a:rPr lang="en-US" sz="3200" b="1" dirty="0" smtClean="0"/>
              <a:t> Month Tammuz </a:t>
            </a:r>
          </a:p>
          <a:p>
            <a:r>
              <a:rPr lang="en-US" sz="3200" dirty="0" smtClean="0"/>
              <a:t>Corrections H7243 </a:t>
            </a:r>
            <a:r>
              <a:rPr lang="en-US" sz="3200" dirty="0" err="1" smtClean="0"/>
              <a:t>Rebiyiy</a:t>
            </a:r>
            <a:r>
              <a:rPr lang="en-US" sz="3200" dirty="0" smtClean="0"/>
              <a:t> </a:t>
            </a:r>
            <a:r>
              <a:rPr lang="en-US" sz="3200" dirty="0" err="1" smtClean="0"/>
              <a:t>Rebee’ee</a:t>
            </a:r>
            <a:r>
              <a:rPr lang="en-US" sz="3200" dirty="0" smtClean="0"/>
              <a:t> </a:t>
            </a:r>
            <a:r>
              <a:rPr lang="en-US" sz="3200" dirty="0" err="1" smtClean="0"/>
              <a:t>Chodesh</a:t>
            </a:r>
            <a:r>
              <a:rPr lang="en-US" sz="3200" dirty="0" smtClean="0"/>
              <a:t>. Meaning a 4</a:t>
            </a:r>
            <a:r>
              <a:rPr lang="en-US" sz="3200" baseline="30000" dirty="0" smtClean="0"/>
              <a:t>th</a:t>
            </a:r>
            <a:r>
              <a:rPr lang="en-US" sz="3200" dirty="0" smtClean="0"/>
              <a:t> part </a:t>
            </a:r>
          </a:p>
          <a:p>
            <a:r>
              <a:rPr lang="en-US" sz="3200" dirty="0" smtClean="0"/>
              <a:t>The Babylon Talmud calls this month, Omer is it in scripture as a month NO! Omer is 5X in scriptures as </a:t>
            </a:r>
            <a:r>
              <a:rPr lang="en-US" sz="3200" b="1" dirty="0"/>
              <a:t>Exo 16:36</a:t>
            </a:r>
            <a:r>
              <a:rPr lang="en-US" sz="3200" dirty="0"/>
              <a:t>  And an </a:t>
            </a:r>
            <a:r>
              <a:rPr lang="en-US" sz="3200" dirty="0" err="1"/>
              <a:t>omer</a:t>
            </a:r>
            <a:r>
              <a:rPr lang="en-US" sz="3200" dirty="0"/>
              <a:t> is one-tenth of an </a:t>
            </a:r>
            <a:r>
              <a:rPr lang="en-US" sz="3200" dirty="0" err="1"/>
              <a:t>ĕphah</a:t>
            </a:r>
            <a:r>
              <a:rPr lang="en-US" sz="3200" dirty="0"/>
              <a:t>. </a:t>
            </a:r>
            <a:r>
              <a:rPr lang="en-US" sz="3200" dirty="0" smtClean="0"/>
              <a:t>A measurement ! Is it Bad, No! </a:t>
            </a:r>
            <a:endParaRPr lang="en-US" sz="3200" dirty="0"/>
          </a:p>
          <a:p>
            <a:endParaRPr lang="en-US" sz="3200" dirty="0"/>
          </a:p>
        </p:txBody>
      </p:sp>
      <p:pic>
        <p:nvPicPr>
          <p:cNvPr id="6146" name="Picture 2" descr="http://w3.chabad.org/media/images/884/iVur88499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417784"/>
            <a:ext cx="4350295" cy="2057399"/>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Image result for Ethanim Babylon deit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150" name="Picture 6" descr="http://www.considerthis.net/Files/Textfile/Images/image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599"/>
            <a:ext cx="3303450" cy="2298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870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5693866"/>
          </a:xfrm>
          <a:prstGeom prst="rect">
            <a:avLst/>
          </a:prstGeom>
        </p:spPr>
        <p:txBody>
          <a:bodyPr wrap="square">
            <a:spAutoFit/>
          </a:bodyPr>
          <a:lstStyle/>
          <a:p>
            <a:r>
              <a:rPr lang="en-US" sz="2800" b="1" dirty="0" smtClean="0"/>
              <a:t>                           5</a:t>
            </a:r>
            <a:r>
              <a:rPr lang="en-US" sz="2800" b="1" baseline="30000" dirty="0" smtClean="0"/>
              <a:t>th</a:t>
            </a:r>
            <a:r>
              <a:rPr lang="en-US" sz="2800" b="1" dirty="0" smtClean="0"/>
              <a:t> Month called Av-Ab-Abu</a:t>
            </a:r>
            <a:r>
              <a:rPr lang="en-US" sz="2800" dirty="0"/>
              <a:t/>
            </a:r>
            <a:br>
              <a:rPr lang="en-US" sz="2800" dirty="0"/>
            </a:br>
            <a:r>
              <a:rPr lang="en-US" sz="2800" dirty="0" smtClean="0"/>
              <a:t>             Babylonian</a:t>
            </a:r>
            <a:r>
              <a:rPr lang="en-US" sz="2800" dirty="0"/>
              <a:t>: Abu – </a:t>
            </a:r>
            <a:r>
              <a:rPr lang="en-US" sz="2800" dirty="0" smtClean="0"/>
              <a:t>Fire, a deity of FIRE ABU</a:t>
            </a:r>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r>
              <a:rPr lang="en-US" sz="2800" dirty="0" smtClean="0"/>
              <a:t>Correction; H2549   </a:t>
            </a:r>
            <a:r>
              <a:rPr lang="en-US" sz="2800" dirty="0" err="1" smtClean="0"/>
              <a:t>Chamiy’shiy</a:t>
            </a:r>
            <a:r>
              <a:rPr lang="en-US" sz="2800" dirty="0" smtClean="0"/>
              <a:t> </a:t>
            </a:r>
            <a:r>
              <a:rPr lang="en-US" sz="2800" dirty="0" err="1" smtClean="0"/>
              <a:t>Chodesh</a:t>
            </a:r>
            <a:r>
              <a:rPr lang="en-US" sz="2800" dirty="0" smtClean="0"/>
              <a:t> </a:t>
            </a:r>
          </a:p>
          <a:p>
            <a:r>
              <a:rPr lang="en-US" sz="2800" dirty="0" smtClean="0"/>
              <a:t>Meaning 5</a:t>
            </a:r>
            <a:r>
              <a:rPr lang="en-US" sz="2800" baseline="30000" dirty="0" smtClean="0"/>
              <a:t>th</a:t>
            </a:r>
            <a:r>
              <a:rPr lang="en-US" sz="2800" dirty="0" smtClean="0"/>
              <a:t> Part </a:t>
            </a:r>
            <a:r>
              <a:rPr lang="en-US" sz="2800" dirty="0"/>
              <a:t/>
            </a:r>
            <a:br>
              <a:rPr lang="en-US" sz="2800" dirty="0"/>
            </a:br>
            <a:endParaRPr lang="en-US" sz="2800" dirty="0"/>
          </a:p>
        </p:txBody>
      </p:sp>
      <p:sp>
        <p:nvSpPr>
          <p:cNvPr id="3" name="AutoShape 2" descr="data:image/jpeg;base64,/9j/4AAQSkZJRgABAQAAAQABAAD/2wCEAAkGBxQTEhQUExQVFhUXGBgYFxgXFxYcGBocGBcWGhoYFx4YHCgiHRolHBcXITEhJSkrLi4uFx8zODMsNygtLisBCgoKDg0OGhAQGywkHx8sLCwsLCwsLCwsLCwsLCwsLCwsLCwsLCwsLCwsLCwsLCwsLCwsLCwsLCwsLCwsLCwsLP/AABEIAPoAyAMBIgACEQEDEQH/xAAcAAAABwEBAAAAAAAAAAAAAAABAgMEBQYHAAj/xABDEAABAgMFBQQHBgQFBQEAAAABAhEAAyEEEjFBUQUGImFxE4GR8DJCobHB0fEHFCNTkuFSYnKTFRYkM7IXQ3OiwoP/xAAZAQADAQEBAAAAAAAAAAAAAAAAAQIDBAX/xAAjEQACAgIDAQACAwEAAAAAAAAAAQIREiEDMUFRImETMnEE/9oADAMBAAIRAxEAPwCvGxyvy5f6EwKbHL/Ll/oTC13zSDDWEb0hH7lL/LR+hPygfuUv8uX+hPyhZWXnvgX8++GKhE2KV+XL/Qn5QP3GX+XL/Qn5Qq8GB8+c4Q6QkLDK/Ll/oS3ug42fK/Ll/oT8oUSYUEAUNvuEr8qX+hPygybBK/Kl/oTC0GBwDVJoG1oPbCsKEfuEr8qX+hNfZHCwSvypbf0J+US1j2TMmKUlLcJZRr3tRioB6RKDd4pb8KdMLK4StKJYoClSlUIqGNYlyQ6Ksmwyvypf6E/KDf4fK/Jltn+Gn5RYpG7s66LyZSSzKBnLUSclBSUAClLjHrBlbBMskzZksgIUUgKUm8v1U8YFHqYMx4ld+4Svypf6EfKBTYJX5Uv+2j3NDydIMpIM9QSah3SCtSWvJQkkOXOLsM4jrRa5klJXaEIlC6FpQ5KwgkNeAPASDioAcjDU0wcKHAsEk/8AZlcuBPygTs6U3+1K/tp9tIaS9vWdTcbAvUlF0FwKsonm8Sqjn5PMRRLQ0Gz5P5Mr9CflHDZ8n8qX/bT8odqMcDAKhp/h8n8qX/bR8oN/h0n8qX/bR8odefGDGkAUNP8ADpP5Mr9CflAnZ0n8mX/bT8ocAwaAKG6dnSfyZX6E/KOh0I6GIgifPn3Rz6fSCfWBcec4RRz+OkGME8/KBSfGAA4wgxgqYOIADAQIMclPvg6Rh56wDFbBZDNWEJLOCSeQZz1qwGZiwotMqxtLJlu7lUxyokEu0tHosFMHWCxqIYWOauXJaQgG0TCEprWoBKwfUSlJHe5yim7dn2OSppy5lqmJPoyViVZwwNL6gqYsgmpDAxg3k6RokkrZqUreF0gIn2RdKJWibKpThCgtTcw1YMjb11/vEpUoVvTUKTOkA4gqUGWh/wCZLBsYxGVtexqoZU+QasqTOE0VHrIngPgahQxi2bBnzkql/d54WFEhMxBZYU4ZExJqh6AO4ORgkpRFHGWjUlWuS18zZQGSu1ls3Iv5aI+fvLYw/wCNLXi4Q83uZIJc4NnFH302ybLMATJsqpq03iewl3dL9XN56YtFJ2lvda5qgpVomAjC4ooGGiGFBTWKim+hOkbCF2ZYC/uk1AL1VKRLLgPQTFJUNaAauaGK4rY9kdU+VNEpanV2lplCehKlUDzLxuEaqBxzjKJ67xJXUnEqLn21g9ktJlrEyWbq0kEKGIILg88BTCLwIzLttxU2UAdoCcp2MpcjskJnFiS8y4wxqKFi7l2iPsW96JfBLsyUyiXSjtlXk6gKuspw2KaF9TCez95XExE9AWia5mIDJTMNTeIFETQ5IWnoXpEHY5y5MwBCy2ILA3hdopSVODQjEHOBITZpOzdpInB0hSVAAlJZwDQKDUUl6ZYZQ8KfJinbj2szLRNPAAZPE1AbiksUjLGvWLsB3dYoYnAuIF+XtgPPWGBwMG+scBWOIhCOB8iOgawMAithMGaDFMAYCgjwJgDHIEACqc35ftCiYTSIVUPPhAMOBAqVQ4sATQVAAJcc6eIEEekHlOSABeJYAZqcsB3ktAIPabcZ4SmQsIExBZahSRZgQkmhdS1FkgUcFhiYWsFgssghMpISWbtCJa5quZXMSUJJb0UpYamGO31CxSAkemtKD/Mbt5MhB0QlN+YdSrkIrNhnEFKiWD0JIyoSA9MKvTBneJ44qhylbNYs1mkzlCRapUqemaCJSjKQiYFBJUULuMFOASFBqpNKxXbPuMqybSlqs6v9Kq+qZeNZctNVJXrim6rlyiQ3ZnX7RKJJ/DJmqZ+FgoM7PdvLSAMSQdDD/frbRlyzLBF5afxNRmlJ6u7wpfihYtyMw+0jaQm2sqSCBdAAzYcKfHxiOsm6drUkrKOzQHdUwhPXVhE/uxs0Tbd2q2uS2QA9e0KLyCRoRfrg4i6732hKJDJa44cYOwKmJajlIq2ZgjqI5K2zGLXs1UvEUyd0vowVWsMyO6JHaNqvKVi5JJd6k4k6vEesGNDJgpJzoRhC1rqEKObhn7/Y8Jy0ukkYpY+OULEASkmh4qc3avgDA+xof7sTSm1WdYBczEoITRwrhLdzuDGn3W+eR5xmOwJ4TapBV6PaodVMbzA+JD8o01yOsA0DAmAeOgGG8iDQRHw1EHJhAcBkY6OSXjoBEEo+coTSIP5wjgYZQmRXnHYQcmB8+EIAEjz7oMOUAR5+EGCfPvgGCgv0gypN8XBeF5kun0uIs6WwVpAjp4w62dIvzZaLxF5QqnEZ050HhCfQDL7TLHetiZxIEpcoXVvnLNUOeRBCc3JrEZsTYiZykCWLy04lKiq5eYgu91IcKNcNDGpyNkpCWUmWUkBkEXkpAbAK5imj0hebcQkJCUDAJSAEpHcKDrEZNgkuiO2fYUWOSuaq6p2ZgwNwEhOtxLksfSKiaO0Zhty2qmTlAk1CbvQJxHf4PE5v5vIhS0Spa76UoNQzO9VFsyad0U6zupZIyUCUa0qRqRp74nt7NF+K/Zcvs8s4WmetSXSqaQADVNxIF4NgoGoIDggRJ71WGaqStKxeSpLXwHAOSlgeiXxI4ca5RH/ZjaAJBZqzJhOGZo0W7akx0kA1IyLdx5NlBIS7PP8AawUqIVQgs3nKEOgjRN57NJW6pkmpPDMlKCF1/lLoUA1AwJcsYrMvd9KwTLny1JQAViY8pQvEsACTfND6ODVjSHImtmU+NpkdspNToWglrolCNCqnQsPZE3/hKpct78oE0SO1QVHolBJ93WIXaIIUA7sPPxirtg1SJDdmQldps6ThfvciUcTEalgPGNNSMecZlukkm12cDFMwK7gCVHuZ40tIplTz4QyUGPhHQBJ+vOO89YCkGRBm+PkQRAg/c8IAUny/vjoBvCOhiIMfXnlHGOgawygCYMBANBgnWEALd0cB7YOBBkIgAAJiZ3ZQO0Uv+FLANiVvXuCT+qIu51gts3hRYkKKgVLmf7acjdoVLOSQ+AqXo0JrQX9LptDaiJaXWpILgAEs5Jw54mkZ59ou2BaLOm4byBaSm8DQkSy4d+YivTdr2q2TDdmKAusVKoBk0sAcLnhZNTRzAbU2IRZ0Ct6WFXRUJIxWSC5fCrj0WaM8fpWWtIhbMl3bHHHFsfCFpNpuqzSpwXFCCDTD3iI2TOKag9xrCalE4mNaMsy8bv7b7Naipgm8FKKQMxUjRTjAZ1OMW62bXTcvOCkhwRh0jIdnziFu5TQ1HPGmYbGFkWxcp00KTkMCNQ1HjOXH4jWPL9LRtTaKZhdxQ9w5F+UQq1Jqw+X15iGZnXqg+fOcO7Kl8fPTnCwxKyyHNlDC83Q/OIW3LdZPTz55RO25QRKVrl7orKlOTFQ+mfK9UTe7UxQnySip7RKaHF1AEHldJjTCWfQZ40ybWM03UtKZNplKWzKUkFzRIXwiY+ocltI0y6Qa0Ioe7GLIAeBgAkBqwYI8/CApBkjpSDN51eAQPrCgT9DAAUpw8ty9kDBgI6ARXHjgIE4wA8jznAUH81zg6EwUQpL8dOfSAA4GOkGAgEh4OEwACEnz5xhrtnZ6Z0pKZg4e1SpNHUtSeFSZeanC0ggfy6Q8Vh3H2efbFa23tmfJtC1rqADKs5Un8ES2TfYDGYQpL4NjpAwJGRbJKbyJKVTSmoTJlrmM59cgMFtR8EuQHIgdmWeZbVdmZwSgocrWm4EpD3ll6rSSEgVDs8NEL2pakgrkm4XCbwMmVKFG4AxUOZfEQ+XLlSJZVbu0XLKkBQQola1FKh2PaBmQlrxDByQHYRDGmyl7x7vizrZE+TOSc5a0lQObgfAxArDZVi6byWvZSx/ppE9BZqzA1MKEmKbPABoXw+kVFkTVA2aUSoJSCVGgCQST/SBiYc2uyLR6aSG1Hto8N7FaTLWFJCSR/EHGGj4iJobwdqWtEtC06oARM9FgArC6GwaHbJVURUlLc9RnD6TPY1egc0YnlpDa2pQFAy1FSCH4hxA5g68jCF+mo+OXfBVjTofbUtwWkBOGYrQigFcTnETAEwBgSohuyZ3Ymykz0KtF4S0m8ohL1BBAI/hdiWyBjVUl6u71cGhet5+cZJs0ImTEImLSiWopStRNEpJ4j1Z/GNdAwYBmTdZiG9ViKEMMYC0C0cmBCc/PWBaApBgnyYNr56CC/GDP9XgCgQPPyjoGBgFRWCIMB56QZMcT3H2wiwX88+cGBgog6RDAOkQqIKkwYefpAhArnypYK56lCUPSu+mrFkoGp10flDOdvPZpg/06AhCVAldoKeFRdKZkkKcOxWCWpQw+tGyhPRcN0uL11+IJHrKrwA3qE4tEBtjdKQtKjZlFM4B2JBQopIC2JDpZ8HbBhEt7H4J2ve1OH3ha64urGrqcDiFB7GwiH2/b5M1CgibLyVVEwzFkOwUuj94zOsPJe4l5mnFTitxBIfQHrmYXn/Z+E+nNVLRkZgSk4YOogCDQPJ+FCaAaJW3bCmIqkFaa8SAT0JAqH5xGLlkYgxdp9GDi0dKUx15HCJRS5Cw4SqUvIA9og86spJ6UiJDwdNDrCGhYqbE86Vgk5vVwhcXVMDp3vpyhkrHpDQMK8HSBBYPKxz5AVflASP7PJUQ90FIxLgEAYiuOZ1LRpm6QH3VAC0rYrdi/ZlSrwlqGKSBl1bOM/k7MmFDiWw5qSFHP0VY0GGQ6xbNwLMLs6YFAksgovAq4Tevn+XiZ61vOzRFm1UWp/Jjnr+8dHN5HzigDQoE+fnBBybwhSEBwEdAoHSBgoVlbIjmhRoK0OigQIMmOEHSPPnXCCgDBMI2+etKR2QBWVJSm8SGvE8TjABg5pR6jGDzZ11JLpo1SWFSznkH60hC1qlzSxtsizySpRl141BNDeKnUaKokhJqcamJk/BpejSyjai5bS1BMstxS5bTJgelGKlpoet3TFntibPskpKlTJ1+YWvlQuhQe+CP4lApL0AukVMDOGz0pKl2q12hRYgS+1QRlieG7QsweCbK2PY7RMVdM+WlNxzPm3b4UrhCQoPkoFWCQQcYSJbfREK3gnoCSJ8xiHUBNuucAwAdLBi2OtIi0bSnpUVCfMCiGJKjV8RUl3pSNHGz9mSEtMVIeoKVTUqVjVKkg0alBAWaXs5RCUdmXHRJfGii2AHojODIeH7M5O359eN1KxUUpKq41Z4YTLWs4qJ740SdY9nTr3FIQQSnimpSt8yKnh0p+9V2nsFCXMtaVJ5TEKo1CzvXyIakTKL+kBerDkzyoMpjgxz8czBRZC9GPTHweAAbT498WZgrWAKivnHl8obPCs5QIAHkwiVQAwRDqx0JOfsENke04NFq2RsFMsdrbVCUhryZRP48ylLqMR1IhNpDitjBKlzCQlC5hUR6KSWyo1B5eJfdazLRapYMtaVFaSCpBFEnjSTgU3AqgxeHVo3tmAXZElMmUA1UKUpmo5wiLG2bQV3gqdpwoUA7VuAClNK0jJNm9KuzTqYwLRH7Btq58lMyYhlFSkml0KutxgHMuxydJbSJJA5ee/ONCDgPOkKI8/WAu0gwHXzlTugAFCfP0joMgR0AiuK8/tAxxEEaGUKQC1ABywAzJw5nlHJSf3MLJnJlMspZQCym+CQVpohF2hvPedywoYUnQJWFlLkzJq7P2iD6IN5K0ChLpCVpyoq8ceCkNbdsuySQuYJN8p9SSkuTT0lzKdyEi82Tw6mW09qky7MZ6lB13zdQskS2Gplpuj0jiHJNIl7eSiXe7SzWZCOK+tIUrjFJksq4asQEpBo0Yq7NKSM7mbw2ZKuOwuo3mMyYUM7NQJxGL1PjEZtLayZyUS0I7MAi8TNVMUpwEoF5YAShNSzNxPpFqXvFKIKJluQupYzLGlUsgvkwUk4YaCGGwZ0hC/vakyrqV9lLMtCpaSoJvKmKSSSpQChdGZelI0uuzKmyuJsU5yoomOqh4JjEYuVBLEYHvhb/KlqUCWSqj1WHI5XhXui3/AOfJCXuS7STV1EoTV+FRCQyQOlTlSE5m+xWHSJhzN5SLz3sqOAaV8CILaHUfWUWZsWeA9x6kMliaY0aI6ZKIJBSxGIIYjqDGlf5qkqJvpAfArcEajhvYVoRXGCW+ZY54NydLUEJLJmMktSoBAYDqTDyZP8a8ZnEssQ1DkRlBlnz581hztCWgKeX6NWfEgZtkNIZgxZm1QUmAgTAQCJLYsuZ2g7MPMwSGcuc0jXQ5NFrm7DlSBets9SZih/toKVTi9XVee4lmrV31hnurZ1qStMgpl+iZ1qUSEyxlLSTmTkKqbQNEuvauzrKkiSj7zPp+LMKVXi2Lq9EAgUAqCGMZSbvRvFUgLFt0XwiyWMzC7JvGfOWA7AFyEpI6UiWmzJ6BetU6VZUgvcSEzJoGhAoCXwJOGEQqtq7StZuy0zAliosOzQwJJdaroo7YuYRsux7KlT2u1pmzM5UhRWSTi6k4nPhbrEUXY4XvShbhlPdrNnKTxY0IYJuE+qkAk5xcdky5iJMtM0usJF4u5rVKSc2SQH5ZxUjtmzI4LLZ5ZDodRlggviXVVgKmtYsG7k+ZOQZhVK7P0EolVCSD6zPdAAYYO50hwpPSCXW2TCzApgLuMGZ41MwydfdHQdIpz+UdAIrgrQAqOiQVf8QYfyNhWldU2eY2qgED/wBiIv8ALuoohKUgaJbPIDKBUxxvnVzTz0hW2Oyn2bdGaXMxaEahIMxTaMGHiYods30n2e1Tk3RdSlCJYmemJaRMuuQ4vETHJGaU6Rt/3oJdgSAMHGcZxv1uQbdPvymRNCR2ilE3QG/DlsBVZ41E5AJ1iW02OLZn9o+0C1rUCTKBCboZGIqRevEkkEuC+OsVm12xcwutRURSpNBoNByEWVf2dW51ASwpnqDQtUtSkJy/s8t5/wC0wpUqoOZ5RScCXmVcLiaE+b93syOzdF6cZd0ElalKTeNHqGAZsIt2y/svIN60TU3QapSDXQOdTo5LdYlbdt2Vs2apIly1zpaQEJqAi8xW5xQpQCcHJbLGE520kEYVtlLGxbVVAlKQUs4PCz5nidXtFI6dulaWcqTeJwN7xdsMc4sNq+0MFdbMboHo9ompOCiwyfCgweEp32jXqKlLugG6CscsSlIF2lQB0MNtjqP0qlp3btKH4KDFjy9ucR86xzE4oUK6HLr740FG/EtJCb3DdcMCGJfhJKSSa9Ggtp232yFCaJKSSgCZZ1uChRIWopU7lLY8JDihicmgwi/TPe2KiSqp180hAxKbXsl1S1pUlabx4kYNkSMgzeMRbxonZlLsKIMnGppApiU2HsrtlXXbMH3da0aBugSt0ie+7IKJf32Z93kJAMuzS27ZYPrlJoL38a60oBiZuwb67PsqT92sSwrB1lJUrmpajQ19UUo0Ujbey58iYe1BVerfcqfqrUYEGIy+8SqZbbXhZNu732u1E9osplmgQmiBk2pcY6l4i7LayVC7cls5UplVBIpi+TACuNTDBU10hNWHmkTu5e7SrbOYkplpDrUBWpYJS9HNe6CkkGWTG6FzbTMTIkJUQqiRmRR1LaiQ3cBGubs7rS7JLAKQqYofiTHqToBRkirAdawtu/utJsj9kkuprxWXUcRddhR8omzMcjHPpX5N3Rk5fDRIjZ1mKTQFv3aAUgjFh7uoiUUkXdaZfDwhNHo0elGNRXV6xL5JIrFMYoHk+yOh4qRyrmR0w8c46KXMiMGTS1Nm2mYw8+yI6dbVhd2lGYDGvvJLdIkVSxlTmYbT5KTji2I9vvhyTY00KWZRAcgJADkLNUjMlmHos+fSGGx58zsgtQ4pjzC9WMw3gOQCbgAOkKbUW8oS34pryweRH4hBYsyHctQqAzELqZqApoG5NhTLpDrYk9CsyaEgAniVmC/Vs+T4QnNnN6VT0+EF7K8p2rhXStDy0EHmoHxfRse+sCTE6GM61cVUmnmmb/HvjPN7d1u3ta5omy5d5IM0KOE1mUABkQlJ0GGcabKWEm8w4WNcNe/D3xkG2NxbQqYooUJkoqKkLWt1FJwKg41qEuaAwkqfZXaH3/TpN292xOTCUnxoadTTVoa2ncVCXuzmcBr8sgnuqFAjMd0RUvdG2pDS0qeoIlzLtTgGKgasaQ1Xa9oyaXrUi7RiF0bLiBwi6f0m16hTau5s6WAUKTMH8oIJ/pGfTGK5arFMlnjQUkGrhu7QmJ2zb42lCyZrTnxTNDYfwkAEMfGHlo31QtLKsyahlpvEoUHqK1DjMMx1h3JCqH2iqGa5JJd8z+0Iqhe2ql31GUFBBJuhRcgHIkYtrCEX/pm7DSZblo0XduxBCE0YuHw0itbq2ELVeUKDVq8o0ay2chmHnlo0c/NLw6eKFKyQ7J0EKqnRq+OP0iv7S3HkTyVJBQcXSAOjjA9Yn5SSG6UpXGJazBhWjV08vGUW7LlVGY/9OykqJmEhiQwrnUxbdxdnCzy2So3WF4Fw5Ll692GsWVKauRj7PnnCf3ZKAq6GBy06dYtuXpCodu5wPPXnh8YAAijYZfKG1inkk3qENjzGLg1pnrC7awrsdUFmTC9NHOg59a90EL4HmMaMIUUpsgRX3QzUp3woKe6hGB5GIkNB0WgiijXDCkdDOYslu9w+YqX85x0Z5l4lnv4+e4QSZRyogBIckmiQ3rftBZdc3du54aBInELJaWkhSAHZagaTFfyhuED+o+rHYc9CkkKUStbgkcKSAChGIQNFKLLUcXuj1YXKs8Tn+0ApoazJmZ18uHhPQ6scS7TXnTDDkdX5ZQeZMdw1Rjievuhj94ALvTB8h180gwtDfLU5dxhqQOIa2TUiWvtFXUqSQolWCSCH5MC/hGWT90UuRL2pJKgMb6kAnPGZXKoDVjSdpJStBQtN5C0lCgCxZXOjavyjD95LALNPXKe810pJAcpUm8l2perVoI7YNKtlqOwtrS0fh2wLDAAItDhhgxVQ55vD3Zg27LYFaFpHqzlS1hu7ibmD3xl6lA5DwhdO0JgbjXQMGmLDDQVoI1xMrRpa7NtIm7NslkmOGOKGwqVhTRXN5byU3J2z0yG9eWQQ5OKVB3HU8orsrbU9LXZ84H/yL9xPwgbftudOAE1ZWwYXmoHejNV884WLHkqI9ucdLQSWgqvZD7Ykt5qdHhvSIjtl83XsAlpANSWJ0+nOLWizmhB+RfId0RmzWJSMa91ImZKgCQWAFMfnHC3btnc9aFK14TlRxz0pyh0FtVxXnj0hqJhOg8Se7SDy5oYh+nnBvdFIkcy5xzJPnlCkw6APk/vJ5QxCSAC5bBmz1g8lVHqOXfUGHfgq9Ew6Vk4Am9QYPV60iQSrMt3Pl8niB+8AhRJcvnzNUs+QanOH1jtoV3YguwoMToYhOimtEgoXqCunfnTT4Q3myHBAABOdRhhnTrCaJr4Yez6wpMXicKBqZ8vNILsQztD6uKg4eFM2gYQtKjeOnj3V+EBGL7NUSZtQnAIBAC0kqINQgG6pIKWZSnugg4XyKiJVK6YN4UyYe7ujDdmbyT7PNKwb4WGmJWaKCSq6eRF9RBGp1jWN39vS7TLvyzmAoGhQdFczrgY7qa7OZtPolVr8DhpSGur5Y6HQ0hwlWf1HWCmWCXx59YiRSCFPj+1T0gssNgKctc8Kxy5Kq8R9mkdLrRINPEONYkYcscsvLxl/2q7P/FlzQPVurNMQeBm5OI0gzTUAHk7ZRVN9rHfk8RqLxD5Cj4UyeGp07DC00ZGZcFuw4IrA3WjrOWhqIFoUUiCkQCaCAxMbsySqZrTVvExDkxb9zpFFFsaVEZ8sqizThVyLbZJt1Q6HF6VHyiURMo5w1+cRtllOSQHAAD11ctqWyiRm4MxT10Pujz2ztaQuia7kj9mju2D1ehx56dISTZtcMXPnOFQhIQpSmus5JAozuTFptk6FploDOpXtpFM29vtccSSFLwKq3U5d5iF3j3kVOJTKLSsKYrycnSK2sR0w4/ZGM51pErYdoTpiwVTFFiKHAk6gUi97Ie9W8ScRXhxcl8/lFF3WSLxfXzhGm7Fs2B6RlzVdI043+Nj+UktV8cMB7PpBVm7qXqW5DP8AlYe+Hax51aG0xY5829kZ1Q7siLVNIOD6udMBHQltCawPh3u/sDQEQjQy5TX1A0OAd8QS9cofbI2tMs8wLlruKwJZwQMQoZp8uDWFNqpSvJjmwz1A+ERCSxY5Z8so9JU0cUvxZvOwNpptMlMxIANUrSC5QoYhzk1QTkREipLYAtoPlGZfZRtG7aJklRpNQCl/45TkNXEpUv8ASNI1BR851y5YRnKNFRlZyJ3jnqIErA80hssJOXtMABTXw8aZH4RlkXRy0V4WxwOfy6xGbw2S9KILYHDFji+v7RKS1hsfn7YQ2mgKQRnr5EQ+i49mF7RlXZigC4fGGpi2bw7KxUkNi4+PnlFZnSCkh8fpHTxzTRlyQaYhBDCykwVSY0MWIXY0jdSyhMpIIBcewxQbPKJNBn9Y0/ZbJSlIFGGOvvEc/wD0PVG/DHtkvZaUOSj1d8ekGXMLs2dMMsi8ElqusA0CpJNQeY5kaMKeI5xy2buwkxZAKnbkl60pTV4ou9W8KpryUkBD8d3FRHqg6a84sO99vVKlXk0VMJSA4wzIY5DWM8S2PTz1jfhj6ZTeqAZtHhtOMLqDmsNZgjpRhIn9zrOVzCwdsnHeX5e3KNZsaRLTyGf0jPfs1k+mrRQbSgjRe0SDU4lvn0jl5dyZ0Q/qkCs0cB3wA99fjDKfM+IY0698O1qpp8Ijp6wxzp5rlGdlkTb1u/d7aj6x0EtawpRA15l2GAfKOgLRTdpIY58jl15xBzBxH4xcNs2QAPToAfA8+cVKaniPWOzjdnLzIU2fb1ypiZiSApCnSTgHBFa4MTHoeZKCCUB2SLrlyS1HrVzHnCYjhPSPSE9RvqcKDE4gtiW5EUg5DOA08A2v74Ry1sHyxhtM2jLvFF9F4O6bzq4cQBmRR21jlLHM/qxzocOppHO9G6QstbmoHnOElS8sAfb8oSVMBLOHFSxpTKsGKgKZZ1PVure6Jsqiv7QstWuliWGGVWd8YgbbshJqAWPKvN9IsG1ZpDEH2DvxcPhozwjKnhVCk6OcS3T1a+yIUvhs1aKladit6Ls+fwOcNv8AB3LDxOHfppF7XZErBAplg1flCAsQ9EGnmvOL/laIwiVzZ2w2UD7qe+LbJkhIbDQVx5coSlWYDGgamTcqQ/lyQxx84MWjOUrHpdB5cnWrAB+XUwe8BwmuQenOmXzgUqbItXDCmJHKDWhdLzPdcgNjypCVCdmb7127trQpi6JfCkAMl/WI8GroYhDLhaU6ryjmSe9VT3VgJxyD1LUx0brpHatKjGX0azKinfDcpiyytlpR6YBmBs6BSiwSlixU+cF21s5K5S5kkOqT/vBKeEJX6Kn1Sqhz4xpFKezOUXVlj3ElXbKH9Yk+OfhFpk0DHqT1+EQ261mIlopQMB4N8on1y2FRk1faI4pbbZ09aCEUOOuFeoyiItBYEgkYvR+dANPjEyk0c46UfzSIeckqUU4AdHD4xD7Kj0MJ3okpcnFxkI6CWtCkBqlz0qM1QMMoa7XWlQwHNvaYocwVOGJ95i37WLBLUqIq8wcXeY7eLo5+ZDzYGyhaZyZZcIAKphGN0Ys2bkD6Rp6NrdqFylr7MgtMYqoCXBBcEpUGPN4p/wBn6RetP/4jxVNibt4/1MnmgvzZRZ4OXonhVssdhsFjlpHZyUFQZppHGCM0lRLHnjrDlS0JcuhRDKKCtizhgcGelCaYmGNk9Hv+UQFsLTUgUC5s68BgplFr2rc45srNlE0CbLlqa+AkEO6Ai6RiMBXSmLQkqzSlJJKEqLVdLZ1IKSKxH7gKKpKgo3glRCXrdFaJfAdIkdqqIDCgCXAGAOo5xbRntOhAbIsVVLlLxxVNmt/zburC6Nk2TBMku+S5z1zPHX9oQ2ab0xL1aWlnqz3nbwHhEjZsU/1D/wCoiNfEOTf0i9v7Kky0IEqXxqUElpiypPpMAFLZyRh1ivzrMUl2ZQoQXGWDlusJbmWha9tzAtSlDsptFEn0brY6OW6xK78K40clrA5ACXQcorkglsIN5KJFTLXT0a6ZmmEGlWkGoLnIEkd2ghlI4gL1aDGuRh3bBj1HwjCjb0Oq0EijFOD1f2D4RB7V25NlJKQm8CCLzgY6tUHnEnaC2H83wiF24gPgPSbDK9hD41sH0VxCLqP/AFHcMekSmy7GyQr11sEP6qXoqutS+QGUNLYkOA3qD3RObQLCeRQiWwbIOAw5NHU2ZJENtMqBlgVcqUSXAABxIxDhyAWi1ydldhsq1OOKbJK1AtQUujqyrx7opm7Ydcl6upDvnxpxjVN7D/prX/4pn/IRcVRnN9fs7ZElkqAGrNhRgcekP1Pjh1ypiRlCeyjwnzrBLUfw1/1/GOU1fYzmKuuXpmWc9HzHKI6RTirxE+AwGr+6Hm0lMktr8BEPJmG47l3GfIxk0aroUtcmlcOXy8Y6Ep81TJqcszzjobQj/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data:image/jpeg;base64,/9j/4AAQSkZJRgABAQAAAQABAAD/2wCEAAkGBxQTEhQUExQVFhUXGBgYFxgXFxYcGBocGBcWGhoYFx4YHCgiHRolHBcXITEhJSkrLi4uFx8zODMsNygtLisBCgoKDg0OGhAQGywkHx8sLCwsLCwsLCwsLCwsLCwsLCwsLCwsLCwsLCwsLCwsLCwsLCwsLCwsLCwsLCwsLCwsLP/AABEIAPoAyAMBIgACEQEDEQH/xAAcAAAABwEBAAAAAAAAAAAAAAABAgMEBQYHAAj/xABDEAABAgMFBQQHBgQFBQEAAAABAhEAAyEEEjFBUQUGImFxE4GR8DJCobHB0fEHFCNTkuFSYnKTFRYkM7IXQ3OiwoP/xAAZAQADAQEBAAAAAAAAAAAAAAAAAQIDBAX/xAAjEQACAgIDAQACAwEAAAAAAAAAAQIREiEDMUFRImETMnEE/9oADAMBAAIRAxEAPwCvGxyvy5f6EwKbHL/Ll/oTC13zSDDWEb0hH7lL/LR+hPygfuUv8uX+hPyhZWXnvgX8++GKhE2KV+XL/Qn5QP3GX+XL/Qn5Qq8GB8+c4Q6QkLDK/Ll/oS3ug42fK/Ll/oT8oUSYUEAUNvuEr8qX+hPygybBK/Kl/oTC0GBwDVJoG1oPbCsKEfuEr8qX+hNfZHCwSvypbf0J+US1j2TMmKUlLcJZRr3tRioB6RKDd4pb8KdMLK4StKJYoClSlUIqGNYlyQ6Ksmwyvypf6E/KDf4fK/Jltn+Gn5RYpG7s66LyZSSzKBnLUSclBSUAClLjHrBlbBMskzZksgIUUgKUm8v1U8YFHqYMx4ld+4Svypf6EfKBTYJX5Uv+2j3NDydIMpIM9QSah3SCtSWvJQkkOXOLsM4jrRa5klJXaEIlC6FpQ5KwgkNeAPASDioAcjDU0wcKHAsEk/8AZlcuBPygTs6U3+1K/tp9tIaS9vWdTcbAvUlF0FwKsonm8Sqjn5PMRRLQ0Gz5P5Mr9CflHDZ8n8qX/bT8odqMcDAKhp/h8n8qX/bR8oN/h0n8qX/bR8odefGDGkAUNP8ADpP5Mr9CflAnZ0n8mX/bT8ocAwaAKG6dnSfyZX6E/KOh0I6GIgifPn3Rz6fSCfWBcec4RRz+OkGME8/KBSfGAA4wgxgqYOIADAQIMclPvg6Rh56wDFbBZDNWEJLOCSeQZz1qwGZiwotMqxtLJlu7lUxyokEu0tHosFMHWCxqIYWOauXJaQgG0TCEprWoBKwfUSlJHe5yim7dn2OSppy5lqmJPoyViVZwwNL6gqYsgmpDAxg3k6RokkrZqUreF0gIn2RdKJWibKpThCgtTcw1YMjb11/vEpUoVvTUKTOkA4gqUGWh/wCZLBsYxGVtexqoZU+QasqTOE0VHrIngPgahQxi2bBnzkql/d54WFEhMxBZYU4ZExJqh6AO4ORgkpRFHGWjUlWuS18zZQGSu1ls3Iv5aI+fvLYw/wCNLXi4Q83uZIJc4NnFH302ybLMATJsqpq03iewl3dL9XN56YtFJ2lvda5qgpVomAjC4ooGGiGFBTWKim+hOkbCF2ZYC/uk1AL1VKRLLgPQTFJUNaAauaGK4rY9kdU+VNEpanV2lplCehKlUDzLxuEaqBxzjKJ67xJXUnEqLn21g9ktJlrEyWbq0kEKGIILg88BTCLwIzLttxU2UAdoCcp2MpcjskJnFiS8y4wxqKFi7l2iPsW96JfBLsyUyiXSjtlXk6gKuspw2KaF9TCez95XExE9AWia5mIDJTMNTeIFETQ5IWnoXpEHY5y5MwBCy2ILA3hdopSVODQjEHOBITZpOzdpInB0hSVAAlJZwDQKDUUl6ZYZQ8KfJinbj2szLRNPAAZPE1AbiksUjLGvWLsB3dYoYnAuIF+XtgPPWGBwMG+scBWOIhCOB8iOgawMAithMGaDFMAYCgjwJgDHIEACqc35ftCiYTSIVUPPhAMOBAqVQ4sATQVAAJcc6eIEEekHlOSABeJYAZqcsB3ktAIPabcZ4SmQsIExBZahSRZgQkmhdS1FkgUcFhiYWsFgssghMpISWbtCJa5quZXMSUJJb0UpYamGO31CxSAkemtKD/Mbt5MhB0QlN+YdSrkIrNhnEFKiWD0JIyoSA9MKvTBneJ44qhylbNYs1mkzlCRapUqemaCJSjKQiYFBJUULuMFOASFBqpNKxXbPuMqybSlqs6v9Kq+qZeNZctNVJXrim6rlyiQ3ZnX7RKJJ/DJmqZ+FgoM7PdvLSAMSQdDD/frbRlyzLBF5afxNRmlJ6u7wpfihYtyMw+0jaQm2sqSCBdAAzYcKfHxiOsm6drUkrKOzQHdUwhPXVhE/uxs0Tbd2q2uS2QA9e0KLyCRoRfrg4i6732hKJDJa44cYOwKmJajlIq2ZgjqI5K2zGLXs1UvEUyd0vowVWsMyO6JHaNqvKVi5JJd6k4k6vEesGNDJgpJzoRhC1rqEKObhn7/Y8Jy0ukkYpY+OULEASkmh4qc3avgDA+xof7sTSm1WdYBczEoITRwrhLdzuDGn3W+eR5xmOwJ4TapBV6PaodVMbzA+JD8o01yOsA0DAmAeOgGG8iDQRHw1EHJhAcBkY6OSXjoBEEo+coTSIP5wjgYZQmRXnHYQcmB8+EIAEjz7oMOUAR5+EGCfPvgGCgv0gypN8XBeF5kun0uIs6WwVpAjp4w62dIvzZaLxF5QqnEZ050HhCfQDL7TLHetiZxIEpcoXVvnLNUOeRBCc3JrEZsTYiZykCWLy04lKiq5eYgu91IcKNcNDGpyNkpCWUmWUkBkEXkpAbAK5imj0hebcQkJCUDAJSAEpHcKDrEZNgkuiO2fYUWOSuaq6p2ZgwNwEhOtxLksfSKiaO0Zhty2qmTlAk1CbvQJxHf4PE5v5vIhS0Spa76UoNQzO9VFsyad0U6zupZIyUCUa0qRqRp74nt7NF+K/Zcvs8s4WmetSXSqaQADVNxIF4NgoGoIDggRJ71WGaqStKxeSpLXwHAOSlgeiXxI4ca5RH/ZjaAJBZqzJhOGZo0W7akx0kA1IyLdx5NlBIS7PP8AawUqIVQgs3nKEOgjRN57NJW6pkmpPDMlKCF1/lLoUA1AwJcsYrMvd9KwTLny1JQAViY8pQvEsACTfND6ODVjSHImtmU+NpkdspNToWglrolCNCqnQsPZE3/hKpct78oE0SO1QVHolBJ93WIXaIIUA7sPPxirtg1SJDdmQldps6ThfvciUcTEalgPGNNSMecZlukkm12cDFMwK7gCVHuZ40tIplTz4QyUGPhHQBJ+vOO89YCkGRBm+PkQRAg/c8IAUny/vjoBvCOhiIMfXnlHGOgawygCYMBANBgnWEALd0cB7YOBBkIgAAJiZ3ZQO0Uv+FLANiVvXuCT+qIu51gts3hRYkKKgVLmf7acjdoVLOSQ+AqXo0JrQX9LptDaiJaXWpILgAEs5Jw54mkZ59ou2BaLOm4byBaSm8DQkSy4d+YivTdr2q2TDdmKAusVKoBk0sAcLnhZNTRzAbU2IRZ0Ct6WFXRUJIxWSC5fCrj0WaM8fpWWtIhbMl3bHHHFsfCFpNpuqzSpwXFCCDTD3iI2TOKag9xrCalE4mNaMsy8bv7b7Naipgm8FKKQMxUjRTjAZ1OMW62bXTcvOCkhwRh0jIdnziFu5TQ1HPGmYbGFkWxcp00KTkMCNQ1HjOXH4jWPL9LRtTaKZhdxQ9w5F+UQq1Jqw+X15iGZnXqg+fOcO7Kl8fPTnCwxKyyHNlDC83Q/OIW3LdZPTz55RO25QRKVrl7orKlOTFQ+mfK9UTe7UxQnySip7RKaHF1AEHldJjTCWfQZ40ybWM03UtKZNplKWzKUkFzRIXwiY+ocltI0y6Qa0Ioe7GLIAeBgAkBqwYI8/CApBkjpSDN51eAQPrCgT9DAAUpw8ty9kDBgI6ARXHjgIE4wA8jznAUH81zg6EwUQpL8dOfSAA4GOkGAgEh4OEwACEnz5xhrtnZ6Z0pKZg4e1SpNHUtSeFSZeanC0ggfy6Q8Vh3H2efbFa23tmfJtC1rqADKs5Un8ES2TfYDGYQpL4NjpAwJGRbJKbyJKVTSmoTJlrmM59cgMFtR8EuQHIgdmWeZbVdmZwSgocrWm4EpD3ll6rSSEgVDs8NEL2pakgrkm4XCbwMmVKFG4AxUOZfEQ+XLlSJZVbu0XLKkBQQola1FKh2PaBmQlrxDByQHYRDGmyl7x7vizrZE+TOSc5a0lQObgfAxArDZVi6byWvZSx/ppE9BZqzA1MKEmKbPABoXw+kVFkTVA2aUSoJSCVGgCQST/SBiYc2uyLR6aSG1Hto8N7FaTLWFJCSR/EHGGj4iJobwdqWtEtC06oARM9FgArC6GwaHbJVURUlLc9RnD6TPY1egc0YnlpDa2pQFAy1FSCH4hxA5g68jCF+mo+OXfBVjTofbUtwWkBOGYrQigFcTnETAEwBgSohuyZ3Ymykz0KtF4S0m8ohL1BBAI/hdiWyBjVUl6u71cGhet5+cZJs0ImTEImLSiWopStRNEpJ4j1Z/GNdAwYBmTdZiG9ViKEMMYC0C0cmBCc/PWBaApBgnyYNr56CC/GDP9XgCgQPPyjoGBgFRWCIMB56QZMcT3H2wiwX88+cGBgog6RDAOkQqIKkwYefpAhArnypYK56lCUPSu+mrFkoGp10flDOdvPZpg/06AhCVAldoKeFRdKZkkKcOxWCWpQw+tGyhPRcN0uL11+IJHrKrwA3qE4tEBtjdKQtKjZlFM4B2JBQopIC2JDpZ8HbBhEt7H4J2ve1OH3ha64urGrqcDiFB7GwiH2/b5M1CgibLyVVEwzFkOwUuj94zOsPJe4l5mnFTitxBIfQHrmYXn/Z+E+nNVLRkZgSk4YOogCDQPJ+FCaAaJW3bCmIqkFaa8SAT0JAqH5xGLlkYgxdp9GDi0dKUx15HCJRS5Cw4SqUvIA9og86spJ6UiJDwdNDrCGhYqbE86Vgk5vVwhcXVMDp3vpyhkrHpDQMK8HSBBYPKxz5AVflASP7PJUQ90FIxLgEAYiuOZ1LRpm6QH3VAC0rYrdi/ZlSrwlqGKSBl1bOM/k7MmFDiWw5qSFHP0VY0GGQ6xbNwLMLs6YFAksgovAq4Tevn+XiZ61vOzRFm1UWp/Jjnr+8dHN5HzigDQoE+fnBBybwhSEBwEdAoHSBgoVlbIjmhRoK0OigQIMmOEHSPPnXCCgDBMI2+etKR2QBWVJSm8SGvE8TjABg5pR6jGDzZ11JLpo1SWFSznkH60hC1qlzSxtsizySpRl141BNDeKnUaKokhJqcamJk/BpejSyjai5bS1BMstxS5bTJgelGKlpoet3TFntibPskpKlTJ1+YWvlQuhQe+CP4lApL0AukVMDOGz0pKl2q12hRYgS+1QRlieG7QsweCbK2PY7RMVdM+WlNxzPm3b4UrhCQoPkoFWCQQcYSJbfREK3gnoCSJ8xiHUBNuucAwAdLBi2OtIi0bSnpUVCfMCiGJKjV8RUl3pSNHGz9mSEtMVIeoKVTUqVjVKkg0alBAWaXs5RCUdmXHRJfGii2AHojODIeH7M5O359eN1KxUUpKq41Z4YTLWs4qJ740SdY9nTr3FIQQSnimpSt8yKnh0p+9V2nsFCXMtaVJ5TEKo1CzvXyIakTKL+kBerDkzyoMpjgxz8czBRZC9GPTHweAAbT498WZgrWAKivnHl8obPCs5QIAHkwiVQAwRDqx0JOfsENke04NFq2RsFMsdrbVCUhryZRP48ylLqMR1IhNpDitjBKlzCQlC5hUR6KSWyo1B5eJfdazLRapYMtaVFaSCpBFEnjSTgU3AqgxeHVo3tmAXZElMmUA1UKUpmo5wiLG2bQV3gqdpwoUA7VuAClNK0jJNm9KuzTqYwLRH7Btq58lMyYhlFSkml0KutxgHMuxydJbSJJA5ee/ONCDgPOkKI8/WAu0gwHXzlTugAFCfP0joMgR0AiuK8/tAxxEEaGUKQC1ABywAzJw5nlHJSf3MLJnJlMspZQCym+CQVpohF2hvPedywoYUnQJWFlLkzJq7P2iD6IN5K0ChLpCVpyoq8ceCkNbdsuySQuYJN8p9SSkuTT0lzKdyEi82Tw6mW09qky7MZ6lB13zdQskS2Gplpuj0jiHJNIl7eSiXe7SzWZCOK+tIUrjFJksq4asQEpBo0Yq7NKSM7mbw2ZKuOwuo3mMyYUM7NQJxGL1PjEZtLayZyUS0I7MAi8TNVMUpwEoF5YAShNSzNxPpFqXvFKIKJluQupYzLGlUsgvkwUk4YaCGGwZ0hC/vakyrqV9lLMtCpaSoJvKmKSSSpQChdGZelI0uuzKmyuJsU5yoomOqh4JjEYuVBLEYHvhb/KlqUCWSqj1WHI5XhXui3/AOfJCXuS7STV1EoTV+FRCQyQOlTlSE5m+xWHSJhzN5SLz3sqOAaV8CILaHUfWUWZsWeA9x6kMliaY0aI6ZKIJBSxGIIYjqDGlf5qkqJvpAfArcEajhvYVoRXGCW+ZY54NydLUEJLJmMktSoBAYDqTDyZP8a8ZnEssQ1DkRlBlnz581hztCWgKeX6NWfEgZtkNIZgxZm1QUmAgTAQCJLYsuZ2g7MPMwSGcuc0jXQ5NFrm7DlSBets9SZih/toKVTi9XVee4lmrV31hnurZ1qStMgpl+iZ1qUSEyxlLSTmTkKqbQNEuvauzrKkiSj7zPp+LMKVXi2Lq9EAgUAqCGMZSbvRvFUgLFt0XwiyWMzC7JvGfOWA7AFyEpI6UiWmzJ6BetU6VZUgvcSEzJoGhAoCXwJOGEQqtq7StZuy0zAliosOzQwJJdaroo7YuYRsux7KlT2u1pmzM5UhRWSTi6k4nPhbrEUXY4XvShbhlPdrNnKTxY0IYJuE+qkAk5xcdky5iJMtM0usJF4u5rVKSc2SQH5ZxUjtmzI4LLZ5ZDodRlggviXVVgKmtYsG7k+ZOQZhVK7P0EolVCSD6zPdAAYYO50hwpPSCXW2TCzApgLuMGZ41MwydfdHQdIpz+UdAIrgrQAqOiQVf8QYfyNhWldU2eY2qgED/wBiIv8ALuoohKUgaJbPIDKBUxxvnVzTz0hW2Oyn2bdGaXMxaEahIMxTaMGHiYods30n2e1Tk3RdSlCJYmemJaRMuuQ4vETHJGaU6Rt/3oJdgSAMHGcZxv1uQbdPvymRNCR2ilE3QG/DlsBVZ41E5AJ1iW02OLZn9o+0C1rUCTKBCboZGIqRevEkkEuC+OsVm12xcwutRURSpNBoNByEWVf2dW51ASwpnqDQtUtSkJy/s8t5/wC0wpUqoOZ5RScCXmVcLiaE+b93syOzdF6cZd0ElalKTeNHqGAZsIt2y/svIN60TU3QapSDXQOdTo5LdYlbdt2Vs2apIly1zpaQEJqAi8xW5xQpQCcHJbLGE520kEYVtlLGxbVVAlKQUs4PCz5nidXtFI6dulaWcqTeJwN7xdsMc4sNq+0MFdbMboHo9ompOCiwyfCgweEp32jXqKlLugG6CscsSlIF2lQB0MNtjqP0qlp3btKH4KDFjy9ucR86xzE4oUK6HLr740FG/EtJCb3DdcMCGJfhJKSSa9Ggtp232yFCaJKSSgCZZ1uChRIWopU7lLY8JDihicmgwi/TPe2KiSqp180hAxKbXsl1S1pUlabx4kYNkSMgzeMRbxonZlLsKIMnGppApiU2HsrtlXXbMH3da0aBugSt0ie+7IKJf32Z93kJAMuzS27ZYPrlJoL38a60oBiZuwb67PsqT92sSwrB1lJUrmpajQ19UUo0Ujbey58iYe1BVerfcqfqrUYEGIy+8SqZbbXhZNu732u1E9osplmgQmiBk2pcY6l4i7LayVC7cls5UplVBIpi+TACuNTDBU10hNWHmkTu5e7SrbOYkplpDrUBWpYJS9HNe6CkkGWTG6FzbTMTIkJUQqiRmRR1LaiQ3cBGubs7rS7JLAKQqYofiTHqToBRkirAdawtu/utJsj9kkuprxWXUcRddhR8omzMcjHPpX5N3Rk5fDRIjZ1mKTQFv3aAUgjFh7uoiUUkXdaZfDwhNHo0elGNRXV6xL5JIrFMYoHk+yOh4qRyrmR0w8c46KXMiMGTS1Nm2mYw8+yI6dbVhd2lGYDGvvJLdIkVSxlTmYbT5KTji2I9vvhyTY00KWZRAcgJADkLNUjMlmHos+fSGGx58zsgtQ4pjzC9WMw3gOQCbgAOkKbUW8oS34pryweRH4hBYsyHctQqAzELqZqApoG5NhTLpDrYk9CsyaEgAniVmC/Vs+T4QnNnN6VT0+EF7K8p2rhXStDy0EHmoHxfRse+sCTE6GM61cVUmnmmb/HvjPN7d1u3ta5omy5d5IM0KOE1mUABkQlJ0GGcabKWEm8w4WNcNe/D3xkG2NxbQqYooUJkoqKkLWt1FJwKg41qEuaAwkqfZXaH3/TpN292xOTCUnxoadTTVoa2ncVCXuzmcBr8sgnuqFAjMd0RUvdG2pDS0qeoIlzLtTgGKgasaQ1Xa9oyaXrUi7RiF0bLiBwi6f0m16hTau5s6WAUKTMH8oIJ/pGfTGK5arFMlnjQUkGrhu7QmJ2zb42lCyZrTnxTNDYfwkAEMfGHlo31QtLKsyahlpvEoUHqK1DjMMx1h3JCqH2iqGa5JJd8z+0Iqhe2ql31GUFBBJuhRcgHIkYtrCEX/pm7DSZblo0XduxBCE0YuHw0itbq2ELVeUKDVq8o0ay2chmHnlo0c/NLw6eKFKyQ7J0EKqnRq+OP0iv7S3HkTyVJBQcXSAOjjA9Yn5SSG6UpXGJazBhWjV08vGUW7LlVGY/9OykqJmEhiQwrnUxbdxdnCzy2So3WF4Fw5Ll692GsWVKauRj7PnnCf3ZKAq6GBy06dYtuXpCodu5wPPXnh8YAAijYZfKG1inkk3qENjzGLg1pnrC7awrsdUFmTC9NHOg59a90EL4HmMaMIUUpsgRX3QzUp3woKe6hGB5GIkNB0WgiijXDCkdDOYslu9w+YqX85x0Z5l4lnv4+e4QSZRyogBIckmiQ3rftBZdc3du54aBInELJaWkhSAHZagaTFfyhuED+o+rHYc9CkkKUStbgkcKSAChGIQNFKLLUcXuj1YXKs8Tn+0ApoazJmZ18uHhPQ6scS7TXnTDDkdX5ZQeZMdw1Rjievuhj94ALvTB8h180gwtDfLU5dxhqQOIa2TUiWvtFXUqSQolWCSCH5MC/hGWT90UuRL2pJKgMb6kAnPGZXKoDVjSdpJStBQtN5C0lCgCxZXOjavyjD95LALNPXKe810pJAcpUm8l2perVoI7YNKtlqOwtrS0fh2wLDAAItDhhgxVQ55vD3Zg27LYFaFpHqzlS1hu7ibmD3xl6lA5DwhdO0JgbjXQMGmLDDQVoI1xMrRpa7NtIm7NslkmOGOKGwqVhTRXN5byU3J2z0yG9eWQQ5OKVB3HU8orsrbU9LXZ84H/yL9xPwgbftudOAE1ZWwYXmoHejNV884WLHkqI9ucdLQSWgqvZD7Ykt5qdHhvSIjtl83XsAlpANSWJ0+nOLWizmhB+RfId0RmzWJSMa91ImZKgCQWAFMfnHC3btnc9aFK14TlRxz0pyh0FtVxXnj0hqJhOg8Se7SDy5oYh+nnBvdFIkcy5xzJPnlCkw6APk/vJ5QxCSAC5bBmz1g8lVHqOXfUGHfgq9Ew6Vk4Am9QYPV60iQSrMt3Pl8niB+8AhRJcvnzNUs+QanOH1jtoV3YguwoMToYhOimtEgoXqCunfnTT4Q3myHBAABOdRhhnTrCaJr4Yez6wpMXicKBqZ8vNILsQztD6uKg4eFM2gYQtKjeOnj3V+EBGL7NUSZtQnAIBAC0kqINQgG6pIKWZSnugg4XyKiJVK6YN4UyYe7ujDdmbyT7PNKwb4WGmJWaKCSq6eRF9RBGp1jWN39vS7TLvyzmAoGhQdFczrgY7qa7OZtPolVr8DhpSGur5Y6HQ0hwlWf1HWCmWCXx59YiRSCFPj+1T0gssNgKctc8Kxy5Kq8R9mkdLrRINPEONYkYcscsvLxl/2q7P/FlzQPVurNMQeBm5OI0gzTUAHk7ZRVN9rHfk8RqLxD5Cj4UyeGp07DC00ZGZcFuw4IrA3WjrOWhqIFoUUiCkQCaCAxMbsySqZrTVvExDkxb9zpFFFsaVEZ8sqizThVyLbZJt1Q6HF6VHyiURMo5w1+cRtllOSQHAAD11ctqWyiRm4MxT10Pujz2ztaQuia7kj9mju2D1ehx56dISTZtcMXPnOFQhIQpSmus5JAozuTFptk6FploDOpXtpFM29vtccSSFLwKq3U5d5iF3j3kVOJTKLSsKYrycnSK2sR0w4/ZGM51pErYdoTpiwVTFFiKHAk6gUi97Ie9W8ScRXhxcl8/lFF3WSLxfXzhGm7Fs2B6RlzVdI043+Nj+UktV8cMB7PpBVm7qXqW5DP8AlYe+Hax51aG0xY5829kZ1Q7siLVNIOD6udMBHQltCawPh3u/sDQEQjQy5TX1A0OAd8QS9cofbI2tMs8wLlruKwJZwQMQoZp8uDWFNqpSvJjmwz1A+ERCSxY5Z8so9JU0cUvxZvOwNpptMlMxIANUrSC5QoYhzk1QTkREipLYAtoPlGZfZRtG7aJklRpNQCl/45TkNXEpUv8ASNI1BR851y5YRnKNFRlZyJ3jnqIErA80hssJOXtMABTXw8aZH4RlkXRy0V4WxwOfy6xGbw2S9KILYHDFji+v7RKS1hsfn7YQ2mgKQRnr5EQ+i49mF7RlXZigC4fGGpi2bw7KxUkNi4+PnlFZnSCkh8fpHTxzTRlyQaYhBDCykwVSY0MWIXY0jdSyhMpIIBcewxQbPKJNBn9Y0/ZbJSlIFGGOvvEc/wD0PVG/DHtkvZaUOSj1d8ekGXMLs2dMMsi8ElqusA0CpJNQeY5kaMKeI5xy2buwkxZAKnbkl60pTV4ou9W8KpryUkBD8d3FRHqg6a84sO99vVKlXk0VMJSA4wzIY5DWM8S2PTz1jfhj6ZTeqAZtHhtOMLqDmsNZgjpRhIn9zrOVzCwdsnHeX5e3KNZsaRLTyGf0jPfs1k+mrRQbSgjRe0SDU4lvn0jl5dyZ0Q/qkCs0cB3wA99fjDKfM+IY0698O1qpp8Ijp6wxzp5rlGdlkTb1u/d7aj6x0EtawpRA15l2GAfKOgLRTdpIY58jl15xBzBxH4xcNs2QAPToAfA8+cVKaniPWOzjdnLzIU2fb1ypiZiSApCnSTgHBFa4MTHoeZKCCUB2SLrlyS1HrVzHnCYjhPSPSE9RvqcKDE4gtiW5EUg5DOA08A2v74Ry1sHyxhtM2jLvFF9F4O6bzq4cQBmRR21jlLHM/qxzocOppHO9G6QstbmoHnOElS8sAfb8oSVMBLOHFSxpTKsGKgKZZ1PVure6Jsqiv7QstWuliWGGVWd8YgbbshJqAWPKvN9IsG1ZpDEH2DvxcPhozwjKnhVCk6OcS3T1a+yIUvhs1aKladit6Ls+fwOcNv8AB3LDxOHfppF7XZErBAplg1flCAsQ9EGnmvOL/laIwiVzZ2w2UD7qe+LbJkhIbDQVx5coSlWYDGgamTcqQ/lyQxx84MWjOUrHpdB5cnWrAB+XUwe8BwmuQenOmXzgUqbItXDCmJHKDWhdLzPdcgNjypCVCdmb7127trQpi6JfCkAMl/WI8GroYhDLhaU6ryjmSe9VT3VgJxyD1LUx0brpHatKjGX0azKinfDcpiyytlpR6YBmBs6BSiwSlixU+cF21s5K5S5kkOqT/vBKeEJX6Kn1Sqhz4xpFKezOUXVlj3ElXbKH9Yk+OfhFpk0DHqT1+EQ261mIlopQMB4N8on1y2FRk1faI4pbbZ09aCEUOOuFeoyiItBYEgkYvR+dANPjEyk0c46UfzSIeckqUU4AdHD4xD7Kj0MJ3okpcnFxkI6CWtCkBqlz0qM1QMMoa7XWlQwHNvaYocwVOGJ95i37WLBLUqIq8wcXeY7eLo5+ZDzYGyhaZyZZcIAKphGN0Ys2bkD6Rp6NrdqFylr7MgtMYqoCXBBcEpUGPN4p/wBn6RetP/4jxVNibt4/1MnmgvzZRZ4OXonhVssdhsFjlpHZyUFQZppHGCM0lRLHnjrDlS0JcuhRDKKCtizhgcGelCaYmGNk9Hv+UQFsLTUgUC5s68BgplFr2rc45srNlE0CbLlqa+AkEO6Ai6RiMBXSmLQkqzSlJJKEqLVdLZ1IKSKxH7gKKpKgo3glRCXrdFaJfAdIkdqqIDCgCXAGAOo5xbRntOhAbIsVVLlLxxVNmt/zburC6Nk2TBMku+S5z1zPHX9oQ2ab0xL1aWlnqz3nbwHhEjZsU/1D/wCoiNfEOTf0i9v7Kky0IEqXxqUElpiypPpMAFLZyRh1ivzrMUl2ZQoQXGWDlusJbmWha9tzAtSlDsptFEn0brY6OW6xK78K40clrA5ACXQcorkglsIN5KJFTLXT0a6ZmmEGlWkGoLnIEkd2ghlI4gL1aDGuRh3bBj1HwjCjb0Oq0EijFOD1f2D4RB7V25NlJKQm8CCLzgY6tUHnEnaC2H83wiF24gPgPSbDK9hD41sH0VxCLqP/AFHcMekSmy7GyQr11sEP6qXoqutS+QGUNLYkOA3qD3RObQLCeRQiWwbIOAw5NHU2ZJENtMqBlgVcqUSXAABxIxDhyAWi1ydldhsq1OOKbJK1AtQUujqyrx7opm7Ydcl6upDvnxpxjVN7D/prX/4pn/IRcVRnN9fs7ZElkqAGrNhRgcekP1Pjh1ypiRlCeyjwnzrBLUfw1/1/GOU1fYzmKuuXpmWc9HzHKI6RTirxE+AwGr+6Hm0lMktr8BEPJmG47l3GfIxk0aroUtcmlcOXy8Y6Ep81TJqcszzjobQj/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4" name="Picture 6" descr="https://cluster6-files.instructure.com/courses/200544/files/2586378/course%20files/02-Ancient-Near-East/Statuetted-de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343179"/>
            <a:ext cx="2381250" cy="2981326"/>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http://graphics8.nytimes.com/images/2006/03/29/arts/cohen.184.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6470" y="1371600"/>
            <a:ext cx="2266793" cy="2981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1608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6629400" cy="6647974"/>
          </a:xfrm>
          <a:prstGeom prst="rect">
            <a:avLst/>
          </a:prstGeom>
        </p:spPr>
        <p:txBody>
          <a:bodyPr wrap="square">
            <a:spAutoFit/>
          </a:bodyPr>
          <a:lstStyle/>
          <a:p>
            <a:r>
              <a:rPr lang="en-US" sz="2400" dirty="0" smtClean="0"/>
              <a:t>                                   </a:t>
            </a:r>
            <a:r>
              <a:rPr lang="en-US" sz="2400" b="1" dirty="0" smtClean="0"/>
              <a:t>6</a:t>
            </a:r>
            <a:r>
              <a:rPr lang="en-US" sz="2400" b="1" baseline="30000" dirty="0" smtClean="0"/>
              <a:t>th</a:t>
            </a:r>
            <a:r>
              <a:rPr lang="en-US" sz="2400" b="1" dirty="0" smtClean="0"/>
              <a:t> Month Elul -“</a:t>
            </a:r>
            <a:r>
              <a:rPr lang="en-US" sz="2400" b="1" dirty="0" err="1" smtClean="0"/>
              <a:t>El’lul</a:t>
            </a:r>
            <a:r>
              <a:rPr lang="en-US" sz="2400" dirty="0" smtClean="0"/>
              <a:t>”</a:t>
            </a:r>
          </a:p>
          <a:p>
            <a:r>
              <a:rPr lang="en-US" sz="2400" dirty="0" smtClean="0"/>
              <a:t> </a:t>
            </a:r>
            <a:r>
              <a:rPr lang="en-US" sz="2400" dirty="0"/>
              <a:t>W</a:t>
            </a:r>
            <a:r>
              <a:rPr lang="en-US" sz="2400" dirty="0" smtClean="0"/>
              <a:t>as </a:t>
            </a:r>
            <a:r>
              <a:rPr lang="en-US" sz="2400" dirty="0"/>
              <a:t>originally “</a:t>
            </a:r>
            <a:r>
              <a:rPr lang="en-US" sz="2400" dirty="0" err="1"/>
              <a:t>Ululu</a:t>
            </a:r>
            <a:r>
              <a:rPr lang="en-US" sz="2400" dirty="0"/>
              <a:t>” in Babylonian and “</a:t>
            </a:r>
            <a:r>
              <a:rPr lang="en-US" sz="2400" dirty="0" err="1"/>
              <a:t>Elulu</a:t>
            </a:r>
            <a:r>
              <a:rPr lang="en-US" sz="2400" dirty="0"/>
              <a:t>” in Akkadian. It comes from a root meaning “harvest” and also refers to the “mission” of the reigning deity of the month, </a:t>
            </a:r>
            <a:r>
              <a:rPr lang="en-US" sz="2400" dirty="0">
                <a:hlinkClick r:id="rId2"/>
              </a:rPr>
              <a:t>Ishtar</a:t>
            </a:r>
            <a:r>
              <a:rPr lang="en-US" sz="2400" dirty="0"/>
              <a:t>. Ishtar was the Babylonian fertility goddess, and shared a similar-sounding name and near-identical story and powers with the Egyptian goddess </a:t>
            </a:r>
            <a:r>
              <a:rPr lang="en-US" sz="2400" dirty="0">
                <a:hlinkClick r:id="rId3"/>
              </a:rPr>
              <a:t>Isis </a:t>
            </a:r>
            <a:r>
              <a:rPr lang="en-US" sz="2400" dirty="0"/>
              <a:t>and the Semitic </a:t>
            </a:r>
            <a:r>
              <a:rPr lang="en-US" sz="2400" dirty="0">
                <a:hlinkClick r:id="rId4"/>
              </a:rPr>
              <a:t>Astarte</a:t>
            </a:r>
            <a:r>
              <a:rPr lang="en-US" sz="2400" dirty="0"/>
              <a:t>. So, using "</a:t>
            </a:r>
            <a:r>
              <a:rPr lang="en-US" sz="2400" dirty="0" err="1"/>
              <a:t>Ellul</a:t>
            </a:r>
            <a:r>
              <a:rPr lang="en-US" sz="2400" dirty="0"/>
              <a:t>" as a the basis for </a:t>
            </a:r>
            <a:r>
              <a:rPr lang="en-US" sz="2400" dirty="0" smtClean="0"/>
              <a:t>creating </a:t>
            </a:r>
            <a:r>
              <a:rPr lang="en-US" sz="2400" dirty="0" err="1"/>
              <a:t>divrei</a:t>
            </a:r>
            <a:r>
              <a:rPr lang="en-US" sz="2400" dirty="0"/>
              <a:t> T</a:t>
            </a:r>
            <a:r>
              <a:rPr lang="en-US" sz="2400" dirty="0" smtClean="0"/>
              <a:t>orah </a:t>
            </a:r>
            <a:r>
              <a:rPr lang="en-US" sz="2400" dirty="0"/>
              <a:t>directly from the name of a Mesopotamian </a:t>
            </a:r>
            <a:r>
              <a:rPr lang="en-US" sz="2400" dirty="0" smtClean="0"/>
              <a:t>Deity , </a:t>
            </a:r>
            <a:r>
              <a:rPr lang="en-US" sz="2400" dirty="0"/>
              <a:t>but certainly it is a word that has nothing to do with repentance and closeness to </a:t>
            </a:r>
            <a:r>
              <a:rPr lang="en-US" sz="2400" dirty="0" smtClean="0"/>
              <a:t>Yah. </a:t>
            </a:r>
            <a:r>
              <a:rPr lang="en-US" sz="2400" dirty="0"/>
              <a:t>“</a:t>
            </a:r>
            <a:r>
              <a:rPr lang="en-US" sz="2400" dirty="0" err="1"/>
              <a:t>Ellul</a:t>
            </a:r>
            <a:r>
              <a:rPr lang="en-US" sz="2400" dirty="0"/>
              <a:t>” is at best a straightforward name for the time of year – “harvest time” – and is at worst a reference to the role the Babylonian fertility goddess was believed to play in the annual agrarian </a:t>
            </a:r>
            <a:r>
              <a:rPr lang="en-US" sz="2400" dirty="0" smtClean="0"/>
              <a:t>cycle for this Harvest time. Also known as </a:t>
            </a:r>
            <a:r>
              <a:rPr lang="en-US" sz="2400" b="1" dirty="0" smtClean="0"/>
              <a:t>Esther</a:t>
            </a:r>
            <a:r>
              <a:rPr lang="en-US" sz="2400" dirty="0" smtClean="0"/>
              <a:t>.</a:t>
            </a:r>
            <a:r>
              <a:rPr lang="en-US" dirty="0"/>
              <a:t/>
            </a:r>
            <a:br>
              <a:rPr lang="en-US" dirty="0"/>
            </a:br>
            <a:endParaRPr lang="en-US" dirty="0"/>
          </a:p>
        </p:txBody>
      </p:sp>
      <p:pic>
        <p:nvPicPr>
          <p:cNvPr id="8194" name="Picture 2" descr="http://2.bp.blogspot.com/-ZO3hupCvOy4/VPl53ehdSFI/AAAAAAAAA1c/U4SFQdM9ohY/s1600/ishtar-babylonian.principal-good.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381000"/>
            <a:ext cx="2162175"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953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371600"/>
            <a:ext cx="8229600" cy="3539430"/>
          </a:xfrm>
          <a:prstGeom prst="rect">
            <a:avLst/>
          </a:prstGeom>
          <a:noFill/>
        </p:spPr>
        <p:txBody>
          <a:bodyPr wrap="square" rtlCol="0">
            <a:spAutoFit/>
          </a:bodyPr>
          <a:lstStyle/>
          <a:p>
            <a:r>
              <a:rPr lang="en-US" sz="2800" dirty="0" smtClean="0"/>
              <a:t>                                   6</a:t>
            </a:r>
            <a:r>
              <a:rPr lang="en-US" sz="2800" baseline="30000" dirty="0" smtClean="0"/>
              <a:t>th</a:t>
            </a:r>
            <a:r>
              <a:rPr lang="en-US" sz="2800" dirty="0" smtClean="0"/>
              <a:t> Month </a:t>
            </a:r>
            <a:r>
              <a:rPr lang="en-US" sz="2800" dirty="0" err="1" smtClean="0"/>
              <a:t>El’ul</a:t>
            </a:r>
            <a:endParaRPr lang="en-US" sz="2800" dirty="0" smtClean="0"/>
          </a:p>
          <a:p>
            <a:r>
              <a:rPr lang="en-US" sz="2800" dirty="0" smtClean="0"/>
              <a:t>Found in the book of </a:t>
            </a:r>
            <a:r>
              <a:rPr lang="en-US" sz="2800" dirty="0" err="1" smtClean="0"/>
              <a:t>Nehemyah</a:t>
            </a:r>
            <a:r>
              <a:rPr lang="en-US" sz="2800" dirty="0" smtClean="0"/>
              <a:t> 6:15;  but keep in mind these scribes  </a:t>
            </a:r>
          </a:p>
          <a:p>
            <a:r>
              <a:rPr lang="en-US" sz="2800" dirty="0" smtClean="0"/>
              <a:t>Are the returnee's to </a:t>
            </a:r>
            <a:r>
              <a:rPr lang="en-US" sz="2800" dirty="0" err="1" smtClean="0"/>
              <a:t>Yisrael</a:t>
            </a:r>
            <a:r>
              <a:rPr lang="en-US" sz="2800" dirty="0" smtClean="0"/>
              <a:t> from Babylon and only one time in</a:t>
            </a:r>
          </a:p>
          <a:p>
            <a:r>
              <a:rPr lang="en-US" sz="2800" dirty="0" smtClean="0"/>
              <a:t>The whole scriptures </a:t>
            </a:r>
            <a:r>
              <a:rPr lang="en-US" sz="2800" dirty="0" err="1" smtClean="0"/>
              <a:t>TaNaK</a:t>
            </a:r>
            <a:r>
              <a:rPr lang="en-US" sz="2800" dirty="0" smtClean="0"/>
              <a:t>  H435-'e</a:t>
            </a:r>
            <a:r>
              <a:rPr lang="en-US" sz="2800" dirty="0"/>
              <a:t>̆lû</a:t>
            </a:r>
            <a:r>
              <a:rPr lang="en-US" sz="2800" dirty="0" smtClean="0"/>
              <a:t>l</a:t>
            </a:r>
            <a:r>
              <a:rPr lang="en-US" sz="2800" dirty="0"/>
              <a:t> </a:t>
            </a:r>
            <a:r>
              <a:rPr lang="en-US" sz="2800" i="1" dirty="0" smtClean="0"/>
              <a:t>el-</a:t>
            </a:r>
            <a:r>
              <a:rPr lang="en-US" sz="2800" i="1" dirty="0" err="1" smtClean="0"/>
              <a:t>ool</a:t>
            </a:r>
            <a:r>
              <a:rPr lang="en-US" sz="2800" i="1" dirty="0" smtClean="0"/>
              <a:t>‘</a:t>
            </a:r>
            <a:r>
              <a:rPr lang="en-US" sz="2800" dirty="0" smtClean="0"/>
              <a:t> of a </a:t>
            </a:r>
            <a:r>
              <a:rPr lang="en-US" sz="2800" dirty="0"/>
              <a:t>foreign derivation; </a:t>
            </a:r>
            <a:r>
              <a:rPr lang="en-US" sz="2800" i="1" dirty="0"/>
              <a:t>Elul</a:t>
            </a:r>
            <a:r>
              <a:rPr lang="en-US" sz="2800" dirty="0"/>
              <a:t>, the sixth Jewish month:  </a:t>
            </a:r>
            <a:endParaRPr lang="en-US" sz="2800" dirty="0" smtClean="0"/>
          </a:p>
          <a:p>
            <a:r>
              <a:rPr lang="en-US" sz="2800" dirty="0" smtClean="0"/>
              <a:t>Corrections;  </a:t>
            </a:r>
            <a:r>
              <a:rPr lang="en-US" sz="2800" b="1" dirty="0" err="1" smtClean="0"/>
              <a:t>Shish’shee</a:t>
            </a:r>
            <a:r>
              <a:rPr lang="en-US" sz="2800" b="1" dirty="0" smtClean="0"/>
              <a:t> </a:t>
            </a:r>
            <a:r>
              <a:rPr lang="en-US" sz="2800" b="1" dirty="0" err="1" smtClean="0"/>
              <a:t>Chodesh</a:t>
            </a:r>
            <a:r>
              <a:rPr lang="en-US" sz="2800" b="1" dirty="0" smtClean="0"/>
              <a:t> </a:t>
            </a:r>
            <a:r>
              <a:rPr lang="en-US" sz="2800" b="1" dirty="0"/>
              <a:t> </a:t>
            </a:r>
            <a:r>
              <a:rPr lang="en-US" sz="2800" b="1" dirty="0" smtClean="0"/>
              <a:t> </a:t>
            </a:r>
            <a:r>
              <a:rPr lang="en-US" sz="2800" dirty="0" smtClean="0"/>
              <a:t>meaning  6</a:t>
            </a:r>
            <a:r>
              <a:rPr lang="en-US" sz="2800" baseline="30000" dirty="0" smtClean="0"/>
              <a:t>th</a:t>
            </a:r>
            <a:r>
              <a:rPr lang="en-US" sz="2800" dirty="0" smtClean="0"/>
              <a:t> part </a:t>
            </a:r>
            <a:endParaRPr lang="en-US" sz="2800" dirty="0"/>
          </a:p>
        </p:txBody>
      </p:sp>
    </p:spTree>
    <p:extLst>
      <p:ext uri="{BB962C8B-B14F-4D97-AF65-F5344CB8AC3E}">
        <p14:creationId xmlns:p14="http://schemas.microsoft.com/office/powerpoint/2010/main" val="2663554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6019800" cy="6401753"/>
          </a:xfrm>
          <a:prstGeom prst="rect">
            <a:avLst/>
          </a:prstGeom>
        </p:spPr>
        <p:txBody>
          <a:bodyPr wrap="square">
            <a:spAutoFit/>
          </a:bodyPr>
          <a:lstStyle/>
          <a:p>
            <a:r>
              <a:rPr lang="en-US" sz="2800" b="1" dirty="0" smtClean="0"/>
              <a:t>7</a:t>
            </a:r>
            <a:r>
              <a:rPr lang="en-US" sz="2800" b="1" baseline="30000" dirty="0" smtClean="0"/>
              <a:t>th</a:t>
            </a:r>
            <a:r>
              <a:rPr lang="en-US" sz="2800" b="1" dirty="0" smtClean="0"/>
              <a:t> Month  </a:t>
            </a:r>
            <a:r>
              <a:rPr lang="en-US" sz="2800" b="1" dirty="0" err="1" smtClean="0"/>
              <a:t>Tishrei</a:t>
            </a:r>
            <a:r>
              <a:rPr lang="en-US" sz="2800" b="1" dirty="0" smtClean="0"/>
              <a:t>- Babylonian-</a:t>
            </a:r>
            <a:r>
              <a:rPr lang="en-US" sz="2800" b="1" dirty="0" err="1" smtClean="0"/>
              <a:t>Tashritu</a:t>
            </a:r>
            <a:r>
              <a:rPr lang="en-US" sz="2800" dirty="0"/>
              <a:t/>
            </a:r>
            <a:br>
              <a:rPr lang="en-US" sz="2800" dirty="0"/>
            </a:br>
            <a:r>
              <a:rPr lang="en-US" sz="2800" dirty="0"/>
              <a:t>Babylonian: </a:t>
            </a:r>
            <a:r>
              <a:rPr lang="en-US" sz="2800" dirty="0" err="1"/>
              <a:t>Tashritu</a:t>
            </a:r>
            <a:r>
              <a:rPr lang="en-US" sz="2800" dirty="0"/>
              <a:t> – Beginning. The beginning of the second half-year of the Babylonian calendar. Presided over by Shamash, the Mesopotamian </a:t>
            </a:r>
            <a:r>
              <a:rPr lang="en-US" sz="2800" dirty="0" smtClean="0"/>
              <a:t>deity </a:t>
            </a:r>
            <a:r>
              <a:rPr lang="en-US" sz="2800" dirty="0"/>
              <a:t>of the sun and the likely origin of the Hebrew word “</a:t>
            </a:r>
            <a:r>
              <a:rPr lang="en-US" sz="2800" dirty="0" err="1"/>
              <a:t>shemesh</a:t>
            </a:r>
            <a:r>
              <a:rPr lang="en-US" sz="2800" dirty="0" smtClean="0"/>
              <a:t>.” But-</a:t>
            </a:r>
          </a:p>
          <a:p>
            <a:r>
              <a:rPr lang="en-US" sz="2800" dirty="0" smtClean="0"/>
              <a:t>Found in 1 Kings </a:t>
            </a:r>
            <a:r>
              <a:rPr lang="en-US" sz="2800" dirty="0" err="1" smtClean="0"/>
              <a:t>Melakim</a:t>
            </a:r>
            <a:r>
              <a:rPr lang="en-US" sz="2800" dirty="0" smtClean="0"/>
              <a:t> Bet 8:2; as the 7</a:t>
            </a:r>
            <a:r>
              <a:rPr lang="en-US" sz="2800" baseline="30000" dirty="0" smtClean="0"/>
              <a:t>th</a:t>
            </a:r>
            <a:r>
              <a:rPr lang="en-US" sz="2800" dirty="0" smtClean="0"/>
              <a:t> month called </a:t>
            </a:r>
            <a:r>
              <a:rPr lang="en-US" sz="2800" b="1" dirty="0" err="1" smtClean="0"/>
              <a:t>Eythanim</a:t>
            </a:r>
            <a:r>
              <a:rPr lang="en-US" sz="2800" dirty="0" smtClean="0"/>
              <a:t> H388 a “</a:t>
            </a:r>
            <a:r>
              <a:rPr lang="en-US" sz="2800" b="1" dirty="0" smtClean="0"/>
              <a:t>Permanent Brooks</a:t>
            </a:r>
            <a:r>
              <a:rPr lang="en-US" sz="2800" dirty="0" smtClean="0"/>
              <a:t>” seems to be a clean word in scriptures for the 7</a:t>
            </a:r>
            <a:r>
              <a:rPr lang="en-US" sz="2800" baseline="30000" dirty="0" smtClean="0"/>
              <a:t>th</a:t>
            </a:r>
            <a:r>
              <a:rPr lang="en-US" sz="2800" dirty="0" smtClean="0"/>
              <a:t> month. 1x only. Corrections; H7637-</a:t>
            </a:r>
            <a:r>
              <a:rPr lang="en-US" sz="2800" b="1" dirty="0" smtClean="0"/>
              <a:t>Shebiy’iy-sheb </a:t>
            </a:r>
            <a:r>
              <a:rPr lang="en-US" sz="2800" b="1" dirty="0" err="1" smtClean="0"/>
              <a:t>ee’ee</a:t>
            </a:r>
            <a:r>
              <a:rPr lang="en-US" sz="2800" b="1" dirty="0" smtClean="0"/>
              <a:t>- </a:t>
            </a:r>
            <a:r>
              <a:rPr lang="en-US" sz="2800" b="1" dirty="0" err="1" smtClean="0"/>
              <a:t>Chodesh</a:t>
            </a:r>
            <a:r>
              <a:rPr lang="en-US" sz="2800" b="1" dirty="0" smtClean="0"/>
              <a:t> </a:t>
            </a:r>
            <a:r>
              <a:rPr lang="en-US" sz="2800" dirty="0" smtClean="0"/>
              <a:t>meaning </a:t>
            </a:r>
          </a:p>
          <a:p>
            <a:r>
              <a:rPr lang="en-US" sz="2800" dirty="0"/>
              <a:t>a</a:t>
            </a:r>
            <a:r>
              <a:rPr lang="en-US" sz="2800" dirty="0" smtClean="0"/>
              <a:t> 7</a:t>
            </a:r>
            <a:r>
              <a:rPr lang="en-US" sz="2800" baseline="30000" dirty="0" smtClean="0"/>
              <a:t>th</a:t>
            </a:r>
            <a:r>
              <a:rPr lang="en-US" sz="2800" dirty="0" smtClean="0"/>
              <a:t> part. </a:t>
            </a:r>
            <a:r>
              <a:rPr lang="en-US" dirty="0"/>
              <a:t/>
            </a:r>
            <a:br>
              <a:rPr lang="en-US" dirty="0"/>
            </a:br>
            <a:endParaRPr lang="en-US" dirty="0"/>
          </a:p>
        </p:txBody>
      </p:sp>
      <p:pic>
        <p:nvPicPr>
          <p:cNvPr id="9218" name="Picture 2" descr="http://www.mythicjourneys.org/images/shamas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457200"/>
            <a:ext cx="2733675"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4328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458200" cy="5016758"/>
          </a:xfrm>
          <a:prstGeom prst="rect">
            <a:avLst/>
          </a:prstGeom>
        </p:spPr>
        <p:txBody>
          <a:bodyPr wrap="square">
            <a:spAutoFit/>
          </a:bodyPr>
          <a:lstStyle/>
          <a:p>
            <a:r>
              <a:rPr lang="en-US" sz="3200" b="1" dirty="0" smtClean="0"/>
              <a:t>            8</a:t>
            </a:r>
            <a:r>
              <a:rPr lang="en-US" sz="3200" b="1" baseline="30000" dirty="0" smtClean="0"/>
              <a:t>th</a:t>
            </a:r>
            <a:r>
              <a:rPr lang="en-US" sz="3200" b="1" dirty="0" smtClean="0"/>
              <a:t> Month </a:t>
            </a:r>
            <a:r>
              <a:rPr lang="en-US" sz="3200" b="1" dirty="0" err="1" smtClean="0"/>
              <a:t>Cheshevan</a:t>
            </a:r>
            <a:r>
              <a:rPr lang="en-US" sz="3200" b="1" dirty="0" smtClean="0"/>
              <a:t> -Marcheshvan</a:t>
            </a:r>
            <a:r>
              <a:rPr lang="en-US" sz="3200" dirty="0"/>
              <a:t/>
            </a:r>
            <a:br>
              <a:rPr lang="en-US" sz="3200" dirty="0"/>
            </a:br>
            <a:r>
              <a:rPr lang="en-US" sz="3200" dirty="0"/>
              <a:t>Babylonian: </a:t>
            </a:r>
            <a:r>
              <a:rPr lang="en-US" sz="3200" dirty="0" err="1"/>
              <a:t>Arachsamna</a:t>
            </a:r>
            <a:r>
              <a:rPr lang="en-US" sz="3200" dirty="0"/>
              <a:t> - Eighth month. Presided over by </a:t>
            </a:r>
            <a:r>
              <a:rPr lang="en-US" sz="3200" dirty="0" err="1"/>
              <a:t>Marduk</a:t>
            </a:r>
            <a:r>
              <a:rPr lang="en-US" sz="3200" dirty="0"/>
              <a:t>, here going by his name rather than his title</a:t>
            </a:r>
            <a:r>
              <a:rPr lang="en-US" sz="3200" dirty="0" smtClean="0"/>
              <a:t>.</a:t>
            </a:r>
          </a:p>
          <a:p>
            <a:r>
              <a:rPr lang="en-US" sz="3200" dirty="0" smtClean="0"/>
              <a:t>                               Corrections</a:t>
            </a:r>
            <a:endParaRPr lang="en-US" sz="3200" dirty="0"/>
          </a:p>
          <a:p>
            <a:r>
              <a:rPr lang="en-US" sz="3200" dirty="0" smtClean="0"/>
              <a:t>Found in scripture only as in Zach. </a:t>
            </a:r>
            <a:r>
              <a:rPr lang="en-US" sz="3200" dirty="0" err="1" smtClean="0"/>
              <a:t>Zakaryah</a:t>
            </a:r>
            <a:r>
              <a:rPr lang="en-US" sz="3200" dirty="0" smtClean="0"/>
              <a:t> 1:1, as  H8066-</a:t>
            </a:r>
          </a:p>
          <a:p>
            <a:r>
              <a:rPr lang="en-US" sz="3200" b="1" dirty="0" err="1" smtClean="0"/>
              <a:t>Shem’iy</a:t>
            </a:r>
            <a:r>
              <a:rPr lang="en-US" sz="3200" b="1" dirty="0" smtClean="0"/>
              <a:t>-</a:t>
            </a:r>
            <a:r>
              <a:rPr lang="en-US" sz="3200" b="1" dirty="0" err="1" smtClean="0"/>
              <a:t>niy</a:t>
            </a:r>
            <a:r>
              <a:rPr lang="en-US" sz="3200" b="1" dirty="0" smtClean="0"/>
              <a:t>-</a:t>
            </a:r>
            <a:r>
              <a:rPr lang="en-US" sz="3200" b="1" dirty="0" err="1" smtClean="0"/>
              <a:t>shem</a:t>
            </a:r>
            <a:r>
              <a:rPr lang="en-US" sz="3200" b="1" dirty="0" smtClean="0"/>
              <a:t>-</a:t>
            </a:r>
            <a:r>
              <a:rPr lang="en-US" sz="3200" b="1" dirty="0" err="1" smtClean="0"/>
              <a:t>ee</a:t>
            </a:r>
            <a:r>
              <a:rPr lang="en-US" sz="3200" b="1" dirty="0" smtClean="0"/>
              <a:t>-nee  </a:t>
            </a:r>
            <a:r>
              <a:rPr lang="en-US" sz="3200" b="1" dirty="0" err="1" smtClean="0"/>
              <a:t>Chodesh</a:t>
            </a:r>
            <a:r>
              <a:rPr lang="en-US" sz="3200" b="1" dirty="0" smtClean="0"/>
              <a:t> </a:t>
            </a:r>
            <a:r>
              <a:rPr lang="en-US" sz="3200" dirty="0" smtClean="0"/>
              <a:t>–meaning </a:t>
            </a:r>
          </a:p>
          <a:p>
            <a:r>
              <a:rPr lang="en-US" sz="3200" dirty="0" smtClean="0"/>
              <a:t>8</a:t>
            </a:r>
            <a:r>
              <a:rPr lang="en-US" sz="3200" baseline="30000" dirty="0" smtClean="0"/>
              <a:t>th</a:t>
            </a:r>
            <a:r>
              <a:rPr lang="en-US" sz="3200" dirty="0" smtClean="0"/>
              <a:t> part of the year.</a:t>
            </a:r>
            <a:r>
              <a:rPr lang="en-US" sz="3200" dirty="0"/>
              <a:t/>
            </a:r>
            <a:br>
              <a:rPr lang="en-US" sz="3200" dirty="0"/>
            </a:br>
            <a:endParaRPr lang="en-US" sz="3200" dirty="0"/>
          </a:p>
        </p:txBody>
      </p:sp>
    </p:spTree>
    <p:extLst>
      <p:ext uri="{BB962C8B-B14F-4D97-AF65-F5344CB8AC3E}">
        <p14:creationId xmlns:p14="http://schemas.microsoft.com/office/powerpoint/2010/main" val="3759344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477" y="253734"/>
            <a:ext cx="6422923" cy="5262979"/>
          </a:xfrm>
          <a:prstGeom prst="rect">
            <a:avLst/>
          </a:prstGeom>
        </p:spPr>
        <p:txBody>
          <a:bodyPr wrap="square">
            <a:spAutoFit/>
          </a:bodyPr>
          <a:lstStyle/>
          <a:p>
            <a:r>
              <a:rPr lang="en-US" sz="2800" b="1" dirty="0" smtClean="0"/>
              <a:t>9</a:t>
            </a:r>
            <a:r>
              <a:rPr lang="en-US" sz="2800" b="1" baseline="30000" dirty="0" smtClean="0"/>
              <a:t>th</a:t>
            </a:r>
            <a:r>
              <a:rPr lang="en-US" sz="2800" b="1" dirty="0" smtClean="0"/>
              <a:t> month –Kislev a Babylon deity </a:t>
            </a:r>
            <a:r>
              <a:rPr lang="en-US" sz="2800" b="1" dirty="0" err="1" smtClean="0"/>
              <a:t>Kishlimu</a:t>
            </a:r>
            <a:endParaRPr lang="en-US" sz="2800" dirty="0" smtClean="0"/>
          </a:p>
          <a:p>
            <a:r>
              <a:rPr lang="en-US" sz="2800" dirty="0" smtClean="0"/>
              <a:t>Babylonian</a:t>
            </a:r>
            <a:r>
              <a:rPr lang="en-US" sz="2800" dirty="0"/>
              <a:t>: </a:t>
            </a:r>
            <a:r>
              <a:rPr lang="en-US" sz="2800" dirty="0" err="1"/>
              <a:t>Kislimu</a:t>
            </a:r>
            <a:r>
              <a:rPr lang="en-US" sz="2800" dirty="0"/>
              <a:t> (meaning uncertain). Presided over by </a:t>
            </a:r>
            <a:r>
              <a:rPr lang="en-US" sz="2800" dirty="0" err="1"/>
              <a:t>Nergal</a:t>
            </a:r>
            <a:r>
              <a:rPr lang="en-US" sz="2800" dirty="0"/>
              <a:t>, a </a:t>
            </a:r>
            <a:r>
              <a:rPr lang="en-US" sz="2800" dirty="0" smtClean="0"/>
              <a:t>deity </a:t>
            </a:r>
            <a:r>
              <a:rPr lang="en-US" sz="2800" dirty="0"/>
              <a:t>of the sun as it appears during specific times of day and of the </a:t>
            </a:r>
            <a:r>
              <a:rPr lang="en-US" sz="2800" dirty="0" smtClean="0"/>
              <a:t>year this is a war deity.  Corrections are</a:t>
            </a:r>
          </a:p>
          <a:p>
            <a:r>
              <a:rPr lang="en-US" sz="2800" dirty="0" smtClean="0"/>
              <a:t>Found in Scriptures only as in Jere. </a:t>
            </a:r>
            <a:r>
              <a:rPr lang="en-US" sz="2800" dirty="0" err="1" smtClean="0"/>
              <a:t>Yirmeyahu</a:t>
            </a:r>
            <a:r>
              <a:rPr lang="en-US" sz="2800" dirty="0" smtClean="0"/>
              <a:t> 36:9, H8671 </a:t>
            </a:r>
            <a:r>
              <a:rPr lang="en-US" sz="2800" b="1" dirty="0" err="1" smtClean="0"/>
              <a:t>Teshiy’iy</a:t>
            </a:r>
            <a:r>
              <a:rPr lang="en-US" sz="2800" b="1" dirty="0" smtClean="0"/>
              <a:t> -</a:t>
            </a:r>
          </a:p>
          <a:p>
            <a:r>
              <a:rPr lang="en-US" sz="2800" b="1" dirty="0" err="1" smtClean="0"/>
              <a:t>Tesh-ee-ee</a:t>
            </a:r>
            <a:r>
              <a:rPr lang="en-US" sz="2800" b="1" dirty="0"/>
              <a:t> </a:t>
            </a:r>
            <a:r>
              <a:rPr lang="en-US" sz="2800" b="1" dirty="0" err="1" smtClean="0"/>
              <a:t>Chodesh</a:t>
            </a:r>
            <a:r>
              <a:rPr lang="en-US" sz="2800" b="1" dirty="0" smtClean="0"/>
              <a:t>, </a:t>
            </a:r>
          </a:p>
          <a:p>
            <a:r>
              <a:rPr lang="en-US" sz="2800" dirty="0" smtClean="0"/>
              <a:t>meaning the 9</a:t>
            </a:r>
            <a:r>
              <a:rPr lang="en-US" sz="2800" baseline="30000" dirty="0" smtClean="0"/>
              <a:t>th</a:t>
            </a:r>
            <a:r>
              <a:rPr lang="en-US" sz="2800" dirty="0" smtClean="0"/>
              <a:t> part of the year.</a:t>
            </a:r>
          </a:p>
          <a:p>
            <a:endParaRPr lang="en-US" sz="2800" dirty="0"/>
          </a:p>
        </p:txBody>
      </p:sp>
      <p:pic>
        <p:nvPicPr>
          <p:cNvPr id="10242" name="Picture 2" descr="http://removetheveil.com/wp-content/uploads/2012/05/nergal_patron_god_kutha_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3048000"/>
            <a:ext cx="2381250"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https://s-media-cache-ak0.pinimg.com/736x/14/11/63/141163eb03b9bff99398a0a45843a55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228600"/>
            <a:ext cx="2150806" cy="2685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741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375" y="1295400"/>
            <a:ext cx="6477000" cy="3970318"/>
          </a:xfrm>
          <a:prstGeom prst="rect">
            <a:avLst/>
          </a:prstGeom>
        </p:spPr>
        <p:txBody>
          <a:bodyPr wrap="square">
            <a:spAutoFit/>
          </a:bodyPr>
          <a:lstStyle/>
          <a:p>
            <a:r>
              <a:rPr lang="en-US" sz="2800" b="1" dirty="0" smtClean="0"/>
              <a:t>                      10</a:t>
            </a:r>
            <a:r>
              <a:rPr lang="en-US" sz="2800" b="1" baseline="30000" dirty="0" smtClean="0"/>
              <a:t>th</a:t>
            </a:r>
            <a:r>
              <a:rPr lang="en-US" sz="2800" b="1" dirty="0" smtClean="0"/>
              <a:t> Month Tevet- </a:t>
            </a:r>
            <a:r>
              <a:rPr lang="en-US" sz="2800" dirty="0"/>
              <a:t/>
            </a:r>
            <a:br>
              <a:rPr lang="en-US" sz="2800" dirty="0"/>
            </a:br>
            <a:r>
              <a:rPr lang="en-US" sz="2800" dirty="0"/>
              <a:t>Babylonian: </a:t>
            </a:r>
            <a:r>
              <a:rPr lang="en-US" sz="2800" dirty="0" err="1"/>
              <a:t>Tebetu</a:t>
            </a:r>
            <a:r>
              <a:rPr lang="en-US" sz="2800" dirty="0"/>
              <a:t> – Violent rain. Presided over by </a:t>
            </a:r>
            <a:r>
              <a:rPr lang="en-US" sz="2800" dirty="0" err="1"/>
              <a:t>Papsukkal</a:t>
            </a:r>
            <a:r>
              <a:rPr lang="en-US" sz="2800" dirty="0"/>
              <a:t>, the messenger </a:t>
            </a:r>
            <a:r>
              <a:rPr lang="en-US" sz="2800" dirty="0" smtClean="0"/>
              <a:t>deity &gt;&gt;</a:t>
            </a:r>
          </a:p>
          <a:p>
            <a:endParaRPr lang="en-US" sz="2800" dirty="0"/>
          </a:p>
          <a:p>
            <a:r>
              <a:rPr lang="en-US" sz="2800" dirty="0" smtClean="0"/>
              <a:t>As we see in scriptures found in Gen.</a:t>
            </a:r>
          </a:p>
          <a:p>
            <a:r>
              <a:rPr lang="en-US" sz="2800" dirty="0" err="1" smtClean="0"/>
              <a:t>Bereshith</a:t>
            </a:r>
            <a:r>
              <a:rPr lang="en-US" sz="2800" dirty="0" smtClean="0"/>
              <a:t> 8:5, H6224 it was always called</a:t>
            </a:r>
          </a:p>
          <a:p>
            <a:r>
              <a:rPr lang="en-US" sz="2800" b="1" dirty="0" err="1" smtClean="0"/>
              <a:t>Asiy’riy</a:t>
            </a:r>
            <a:r>
              <a:rPr lang="en-US" sz="2800" b="1" dirty="0" smtClean="0"/>
              <a:t>-As-</a:t>
            </a:r>
            <a:r>
              <a:rPr lang="en-US" sz="2800" b="1" dirty="0" err="1" smtClean="0"/>
              <a:t>ee</a:t>
            </a:r>
            <a:r>
              <a:rPr lang="en-US" sz="2800" b="1" dirty="0" smtClean="0"/>
              <a:t>-</a:t>
            </a:r>
            <a:r>
              <a:rPr lang="en-US" sz="2800" b="1" dirty="0" err="1" smtClean="0"/>
              <a:t>ree</a:t>
            </a:r>
            <a:r>
              <a:rPr lang="en-US" sz="2800" b="1" dirty="0" smtClean="0"/>
              <a:t> </a:t>
            </a:r>
            <a:r>
              <a:rPr lang="en-US" sz="2800" b="1" dirty="0" err="1" smtClean="0"/>
              <a:t>Chodesh</a:t>
            </a:r>
            <a:r>
              <a:rPr lang="en-US" sz="2800" b="1" dirty="0" smtClean="0"/>
              <a:t> </a:t>
            </a:r>
          </a:p>
          <a:p>
            <a:r>
              <a:rPr lang="en-US" sz="2800" dirty="0" smtClean="0"/>
              <a:t>meaning a 10</a:t>
            </a:r>
            <a:r>
              <a:rPr lang="en-US" sz="2800" baseline="30000" dirty="0" smtClean="0"/>
              <a:t>th</a:t>
            </a:r>
            <a:r>
              <a:rPr lang="en-US" sz="2800" dirty="0" smtClean="0"/>
              <a:t> part of the year.</a:t>
            </a:r>
            <a:r>
              <a:rPr lang="en-US" sz="2800" dirty="0"/>
              <a:t/>
            </a:r>
            <a:br>
              <a:rPr lang="en-US" sz="2800" dirty="0"/>
            </a:br>
            <a:endParaRPr lang="en-US" sz="2800" dirty="0"/>
          </a:p>
        </p:txBody>
      </p:sp>
      <p:sp>
        <p:nvSpPr>
          <p:cNvPr id="3" name="AutoShape 2" descr="data:image/jpeg;base64,/9j/4AAQSkZJRgABAQAAAQABAAD/2wCEAAkGBxQSEhQUExQWFhQVGBgXFxgYFxwYGBoXHB8cHBccGBoYHSggHRwlHRwcITEhJSkrLi4uGCAzODMsNygtLisBCgoKBQUFDgUFDisZExkrKysrKysrKysrKysrKysrKysrKysrKysrKysrKysrKysrKysrKysrKysrKysrKysrK//AABEIANkA6AMBIgACEQEDEQH/xAAbAAABBQEBAAAAAAAAAAAAAAAEAQIFBgcAA//EAEgQAAEDAgMEBgQLBgYBBQEAAAEAAhEDIQQSMQVBUWEGByIycYETkaGxFCQ0QnN0srPB0fAjUnKTwuEXJTNiovFTNWOCktIV/8QAFAEBAAAAAAAAAAAAAAAAAAAAAP/EABQRAQAAAAAAAAAAAAAAAAAAAAD/2gAMAwEAAhEDEQA/ANmr4gtMLy+Fnkm4zvHyXgSgK+FnkkOKPJDSlQe5xjuS4Yx3JDkJEBXwt3JJ8LPJDuMAngqjiuk9bLmZTgToQdPHwuguvws8knwt3JQvR7bIxVPNGVzTD28Dy5fkpJB7/DHcl3wx3JDpCgI+Gu5epKMa7l6kJKUlAV8NdyRtB5LQSogFSeDd2B5+9ARKQlcmkoKX1ndJa+BpUX4ctBfULXZm5rZSfes+HWftD9+l/KH5q1dd5+L4b6Y/YKyIILn/AIm7Q/fpfyh+aT/E3aH79P8AlBU4JYQX7ZPTbamJcW0nUrCXOcxrWtHFxPu1PBH4npLtNrXFtfDvygz+yy6CTlzgT7FBdHmOZgyQIL64vxaGW8pJPmpRlAANeQCbGd/n7UEUeszaA+fT/lBL/iZtD9+n/KCre18N6Oq5t43Tw3exCoLf/iVtD9+n/KCaeszaH79P+U1VDMkQbN1XdKsTjXYkYhzSKYpFuVgb3jUzTGvdCVQXUh/qYz+Gh76q5BqWMHaQ6IxneQ6DkqakQOC5MzJSgi9u4qAGDf3vDhO6fwVP2vtRrAAwnLEWggcIjw5fk/pBj89QwOzvOpPKPVdQuPxbXDu1HBu8NIboAJcYGs+soJ3oZtwNq+jIgPIaCbEfu+0x5q/LFsNisjmPm7SLcY5jy81sWErioxrxo4AoPaEkJQklAgC4JZSIEKk8F3B5+9RpUlgx2R5+9B7ppSlNKDNevD5Ph/pj9hyyRi13rsHxbD/Sn7JWRtCB4K9cPSzuDRvMfmvFoU/0SwPpa9r5QTfTcPcUFyqYUU6NOk8EmJhpgg2AHgABeLZUdtA0yGCO7Ti3dJAmDfXX1HxQu3toEuFOlOaA0ngJ+bG86TuBT8cBRYxpeJd3hMwDxJvJk2/RCk9KqIOVwO7dz72/l7FXHGFb+kVEGm02zSRHG5uB6wfEKnuCBCUiULoQaT1Hn9rjP4aPvqJF3UgP2uL/AIKPvqLkGqYzveQXgURjO8h4QNKaQnFNQNUP0t2g6hhy5hAlwaSdQDOg3n8JUyqn0+qtcylSvmzekMaZQCCDzM28EFTr16j6kNbr3bkQSNTluQDPJee3cFXbTD6tRsTENkSdbzHA2/QOrUXBuakQQGg3sbzfW7dNygsSK9YvFR8ljfSARY6aQNYMjz5lALRrEWLZOo3kEbxHuWrdC9omtSeC2PRuyzuJgF0eBn1hZQKggW8wDwvbX8LK9dXmLyvNPNLagJjhUbfTm2Z4wgvxSJ8JCgbCSEsJCgRSOD7g81HqRwg7I80HqmlOTSgzjrrPxah9L/SVkgctb66/k1D6b+hyyINQOlWXo5QeWBzXZLvyuBiYAkO3xaLcCqy5aTsMUzTpMFSTkaJMdloHdbbUm3GBuKAGtVrUXMdVDg7c5skkm8uzNIG4aGbr0xGL9I6YudASSCdYJNyeQ4wpHEP9I6GXYHQN7SeF53gjyS47COeYgTGUDfbz58kENtAk08jiR2iSCIAkbreet1TsWyCBy899jz/NaHjNlSA4y6/ak6EblTdv4MMqOIiLRu9Y/WiCHJSBL4LtEGj9SI/bYv8Agpe965J1IH9tivo6X2nrkGq43vepeC98b3vJDoETU4rxr12saXOMNFyUD1UumlKX0zydPhuXpiukT3PyUmXOgPC93Hd5D1oHaLarmjOBNpgzPMA/regrWK2gKWXOJIaAA0mS3nu1Ej1FM2ljSGDK1wbUGrh83WMwsRoOPZXvtyiH5AwHM0gSRAJsLHnbVLtDY5bTlzzcFwYLDNp4eq9ygg8wPagCIBEWMRrBHCd3irH0JxYp4pmezTIknQuaQDPs81Bvwrcp3TAAtY772nf60/E1A1oIMnMJgcIG5BtiRZ10f6WOpODajT6I5dXElgO8NI04iRbRaGx4IBBkG4I3jkgcSkXLgg6FI4PuDzUeVI4TujzQehTSnlNcgzbrr+TUPpv6HLI2la911j4th/pv6HLN+j2w3Yl+uVjYLnHS+gHM/h6wHwWzKlWMrHZZgvg5R4u0sr3hdivDM7XUm0qYcSS+4aYIzEWtE6Xn1qypTyU6TCYZ3stNzpDWgwCIgybuFxoSZKXGbQbUAaDlblBqAtl7xMwTYNENkmbSfFAB6Ws6gKjCMpqHKGHxkwDMm5MjnvS4fE1yAQXmbkwXQd0gXUk+tSfkNKpFPMGuIGWakXLJ1N7nfYKXqYim/sOrFrWGajg6G+kMAMa9xEAQTljzugrjsDiqrAwA02zOW7bk6jjreTzVZ2lgqjpaGdpmYuaLuDRFze+pWjNoOdVrFtcwACC4BzG2gAGQ0+A4mdyFGz/TNy4h9Jzi0j9mIdfQkz7I3oMnewgwbe9cGlW/H7CeZZlJIJIcYnLFr+Fr3JafKrYikWEtM8LoNB6kx+3xX0dP7Tki7qSP7fE/Rs+0VyDVMb3vJDSicd3vJCoEcVVOnWL7NOmDv9I8X7o0HmVaXLPMYDXrVi67XEtF9ALe73oIBmKqio/9s9o7xExYkx5CPZ4Kw7L2o4ENIc9rtSd27XjO7h5KExeyS2uA0GPRwPJ1yfAFTOyaYcMxPYadOJE2Qer6T3uJDHRuEambG+4WdNjbeqjj8VVdUcXB0zobkRp4H81fqzhqHlo3mT64F1Rdq49hrOqAlwmx0J5/ig9Zk5nSIJGsdmNIkze/khMNh/SuIJGXcR5acRpuXhg3ZzBJjXWOP68lLYTDhhECxFvegCyZQWg6E8wY5FaT0JxpdSNMmS3K4TqGvuB5EH1hZpjGltRx1aTE7p3++fNXHq9tV/ipRH8LrewoL+nSmApxQcSpDB9weajyVI4PuhB7Jrk5NKDN+uwfFsP9P/Q5R3RzZtOnhaZIlxYHFtyC6oQ+4G8NDW+DVI9dZ+K0Ppv6HqCoB+HI7ctABF/3hwPh7BvCA7FuYHimxrGtdIdDzMtuRrc3AvyCD6RONGllc0OcRlnKAC2xmQBOgPmUBX2u/EYhoNwyQABuPeJjeT7gj9vh78jXEejZldAFzFiM8xpO7zugh8Dinksc5jcjHFzTo0E/vG5MaDgjht6hSYWuZncTLWtaPRtaXBxFzc5mgniOC9NnV85yshtKSA0gFu+ZzXNzrwU1/wDzKNNjKhbTyGJM3JsD+pQQtXar6pz+jcA27AxuQN/3bmkjwN44Qn4Rxl1VxLA0NbD4c5wvIzEAgWG7hyVgZtWk1hNNttx1Glhf8PyUPjKdOqCS0tIJc25cSTrLSb6DwhB5fDqTHNd6QEuAcQDZrgeyDAiIdpyUD0ooNeXPpQWgkmNYvu4eCmsLsnMZEFrpmQCSBrlM2vyBCDp7LEPpuOgMCddIge2D+aCS6kj8YxP0TPtFKl6lxGJxI4U2/aXINTx3e8kKUVj+95IYhALtKrkpVHDUNJHjFlQNmiwAdldmJHGDr+uavG3h8Xqgb2EKhtrNpEBzQXNIJe4gHn6Ma6bzGnqCSxMkkBxaGzDrSTpbl+XioutjmURlBdG869o3JP63r0xuOmRIjjob8SNYVdxeOANoJ9nn/dATitqVHNIEtb3TOoafd+goh7Q5sCCePJD1KtR1g4kSLcTx9q924ctsbcUCUaJaQZvvHCVP4Qfs4J0n26etR1FodEkDQTrpZH4bum9iRz0hAJj8zOybguDgOAgN3DlZWfoy3JiMORIaQ9t9TLSb85AVdx7O21zXDuA3m4uN/LgpzoW11auy4ilLjzGk+MwN29Bo6cmpQgVSOC7g81GSpHBdweJQEJpSpCEGd9czQcPhgd+IE/8A0eovbWGhmao6QIaGXDRG8QJN5kn+yleuUgUMMToMQJ8Mj5UBWNOpRLjWzEtv2gZt2RDdD/dBDbBfldVfl7eWW3MTmAltjJEyRazSjK2P9JBc4ukCb2NxN405ckHs3FBrXCSX3AHCZg8+McfJNw7uy+1uO/h69CgJ2VWbmsC46tG7W514BT2enWlr2uIAJAMzfUa2PPmo3o1gwSDAJaCTGv8AcRuPFStcsYwh4gPMyGydxgHxNt1uSDwGHDHNa0AsFmic0ExPCbz7EZ2HNf6SxkjS/KOX5KPwocYnfax37/L8lMPpH0T3VHXcGwIJIFoy6RNr/mgiBjDAFPUCQRYcx/ZCYnDudmqCM7R3RMuB719wHPilfRa2oP3Zkgki/jNvFNxWz3Ui4SXB9M5LkwSZMHfA94QSXVMwDGYiJg0Wm/HMJ8lyTqlEY3Ej/wBkfbH681yDTccO0PD80Oicd3h4fmhyEA2Lw/pGOYbZhE8OBHgsw2zsGrTec4zNBm1g7yjmtWcF51qLXiHNDhzQYntXEOa0CI8VC5y8gDzW4bS6NYeqHE0m5spDbQASLG0H2rPauz24dxoBuupsSSf90btyCMw2BApg3kzA5C0nzCHqOkTxPtUi/Z7m6gZCZk+u6DqiDa43Tz19/tQMwjwCBBI1MDcL+zVS7MQA2QLAuPidI9aiKDS2XAkQCDB46j1KWwtMEQIBLRHKCPNBGV62d7ybEj/iNBf1K89XeHDX1oMnK0e2/tAVP2zSYHC8GN28XU50CxBGJa2TBD2n1Zr+bUGlwuhclQMKkcAewPEqPcEfs8QzzKAlIQlSEoM567B8Vw/04+7qKkVqINCg7LD3AAObEEQZm1iN50V367PklD6cfd1FXHuy4al6RoyUxlY0A5iXd3N4AIAtm7Ma7PmBIAl0QDY7p93NSdDA+lJb6PKSCGjS5ggvcJJAbG5NptLmSARMlxO8XEHyMRrf1yeCrZKjxqQRmzWluoM8he3Dig7A9HnUpBc6bSQSBkEGxAsdVLso0cjvSAFwBc0Occ0HSTNieSj8Rtz0kAnIHAh2U3gE5Q5xvYH2oVlYAOIdeN518o0/XBAbh8MfmBrssTlbadb7z77JdqVXUvRl4EkuOW9pABv6reKd0axbWEgmC4W0vHDnyRW3cr2kDVgzB2oA35uSChVH+lLzO+5N9/MLqm2XMaRoAIBPeA3gTx4KKxWNh5MCJ048R4XUVXrOf3jPu8kGi9UOJ9JjMQQIHoQAOAD2rkP1LfK6/wBD/W1cg1zHC48EMisdqPBDygYkITkhQNcqJ0kwmap/ELEWiIgzxDpM+HBXt5sqLt7FRUa3f3h/xt43nwCCu7YruHo2kfNvEkF2/co2q0zv0mN+sR6lJY3ugGQQTbdC4Ystc0GYboBGmp9snzQRGHlxEb9TuAnUo/DsydoTZoBknda/l7k/EVQQXNblAPzdCLwTzt7E+i8aa5v16kAGIrlxzlrT82W73WJB8PwVl6C0CcU1xEfs3PAAgEGGggDxUHi9nhoJbGWYyjdN/wAzPNWjq8YDVqH92m1rbzYuvHmAEF8C4LlyDkfge75oFH4M9nzQeyQpxKaUGdddTowuHPDEA/8ACoqdj8RXyMZU+eRUM6uJ0k6ASSfMK49do+KUPrA+7qKp7Mo1Kgw76kvZkAng0WA/68UA+z2Oy53EkgjfYeF4ClKeIFDEskZhIABg2sLGLRe86EqRo0KVQltLRpDHWIueE8j6gNEJtLDNec7AC3VvAgGJ5II/BvmpUBAmXZbazYTPD2XR2PoQIiXGdZk23c/UvPEj4PUL5BBy9k/NkTwE6ATumL7vGrijiKsz2jOtrAQY9aCQ2XVDQ4EQ7dmcDmG6I/i3c121dsNDHMHeeItpA7xM+BG/VB0sNlkA2tF4knX2z5XQVSlnqC15JdG4cx4e5BWNpPmo/kUK4r2xv+o/XvH3leDkF+6lz8crfQH7bFyb1MfLav1d326a5BsWNFx4IYorGahDQgQhNKdCSEHnVFj4FZztZxLxcm8HlAj8FpJCzjpFatHPTjqfcEAhIc7UAG03gCCDO/8ABeFLB5jJvIMzaANSCTwkBEMqR2QYM6xOtmxzn8FzqGcGJt3p1H9tfXzQQ2Ji7CSXAgRwiwm2uo13o3Z2FaHASYJgnU+KBcwekIDWw0EXO4cI3onCvGeCbcdPLlwQJi8XlzCLkmJ0tAvx0U31dPccQ+f/ABmeES1VXaPeOuYGPeFferbARSfWI7TjkB5CCfbHqQXMLpSAJUCo/B93zQACOwY7PmgITSlTSgzvrr+SUPrA+7qKL2PtSm3BUW04dUYGtcBMzN5gE2BvZSvXSPitD6cfd1FmmFwLzSNam49m7g2QQLZr/hwQX3Z9CC5obBLgC6DZ3Fwd81wkcV7bTwwpAhoGUaRJsYMGTczJ8+SrnR7GGzRJzAeUXMXvqVcMY/OWWmAMwOskTcecIIHH4NjJNQucWsBgneQC2xvbhMdkKGr13Zi5tmnukQNBGnl60bjcQKleoXENEvYPIQ08BoP0EBhKbvSkQ7s5p3kRqT+tyCfwuzvSxmdcRN7che/uXptLChjD6O0xM77E7zMyBv0leGEa0uJiAHT5QQB4weG5E7QqOIJB7IBOnziIb70GY4jvHxXjC9q57TvFeUoL31NH49U+rv8At0lyb1N/L3/Vn/eUlyDZcdu8ENCJxu5DoGkLlxSBBxWa7dE1nO3TA5GTB9XvWlFZtt2ofTObo2SfYgCo4U5wcx3eRFyvbaGNIAkCQ52Y65r25CNEMK5IkA+4wUFSw5c7KYDXGSImL2vu4IHNBa4uytgEkEm0ggOtP+4IcV5fMA6A9mN28DX8YXtjqTWS5rg5smAdxsdNJNhPJCUHnMHEAS4u3e7wt5oJLZexPhtctY/KIJJImDrBE6mePFalsvAtoUWUmmQwROknUn1qndWzRnqm0ke6PzPrV9QIAlXLkHFHYLu+aChHYPu+aD2TSE8ppQZ110mMLQ+nH3dRZjs3aBZTqMBjPaTNpFzbkPctP66fklD6wPu6ix8oLhgcoqU/RzlI7F4IAEGfGCdDYqfwr3Ny5sziXSXEzDdBM5dYgW581WMListGhF8rSTa/eg34DXxCk6u3+yZi0GJMyN9hvHC10AIkvfA1c4tOkR2rX5BWXAvax1R4aXPdESZh0QTNjOpFtSq3sul6ScxknNBkwIYQTHiWj/tSeFr+hqML7tJaTBkjhOkXgwgn37FIaSHyXdoiMsOOosYgKH2hUyNMGSCWuIFpvEj1x5qUx20HGi4sqZi2IjKdTYHfxVUrYepUe9ufUOf3hlNiWwN8wgqNY9ozxK8ivWq3tEHimkILv1OfL3/V6n26S5J1On4+76vU+3TXINmxm5CorG7vNCkoGkpJSlIgaSsu2ricz3OcdeHOf15LT6osfArIccc1WMtmkgOzaRxjQ8vWgWo5+R+oltiDw0heuAGSkBoAByAPnvunU6ZcA0GBYk7onTx5J9VoJgmAL2iOfqQQ9d8tgNgF3EkkiRx8ClxLAMo14+M39qZVqjKAJ4k7yTxXrUd6LKCQdYAv2uPq/FBderWnPpH8JEeJB/D2q8lVDq2aPQVCP34Pqt71biUCpt0q4oOlHYPu+f5IIo7B93zQeya5PTUGdddQ+KUPrA+7qLIM369/65LX+uv5JQ+sD7uqsfadEFm2LORp3NEaTr/16yF71MOHgWFhe0acY18V59GcWxjP2jczZIItpf3TqpKpjGHKA2Q4EBggm++LWt7kHtsvClrXkggCCM0AxE6brj3abvHHVWmpEb8rRck7hYXJKJxmLAygRoRYyN1gd/tUVhxeSAXR2TwJsY53gcEBVQACIAg3uvDE1jRpl9J0ExNgbgmC2fei8NljtDsjebZp1PhA9UIDa1JgpN7QuHOjUSLAe0e1BU6jrn9etMSuTQgvHU8fj7voKn2qa5N6oD/mB+gqfappUG0Y06eaFlE475vmhQgUpicmoBsfUy06h4NcfYVi1N4zOvAJ0v7BuWwdIajW4esSQBkN4m+4RvJMCOayNjqTXEkyASMoGYx5wIPEHcgJwDnzkbDg8gAHUwbX46SEu3iGDJOs2BECL6R5btF6Mx5P+nRaQJDbOMWgA2gEjdog8XsqvlzOpZc+mYgGdLDhf9QgCpEEMB0ME8efjZe2LbccJJ56nXghqeKyGDSOYGDcjTUEQpDDY1r8znhzIacuS8meY9s+SDRugDQ3D2ET2jzJ3+z3KzyqX0GxeYtaSJ9FOW0wDB8pP6lXMIFlKUkpUHI7BHs+aDRmD7vmg90jk5NKDOeu35HQ+sD7uqseath67PkdD6y37uqsdBQWXYhAo3A7zj7rX3WUrhNmh0GnJebFs3DYJJsdCIseKidkUYpiZAdERrcHXfH9lObNeaZi1NsZHEUxVaTe5iJ8Z9yAbHOY10ueS9vZhpm1iTItrPG/ihfTOE7wBrN9PFeW1cBU+EvYx2dxM5hAmZdJg8PUnt2cWgts4EgTfteA89/Hcg9WEmCXSNI0tr6p4ShNvkuDSWhpgAAcPE6/9qYp4T0eoJzWad3AgiNZ/Diofb2NLnNAHd04QP7oK45NT6jYKaNUF16oB/mB+hqe9iVd1RO/zCONGp72pUGzY7d5/ghQi8cNPNCAIFKYQnBNIQZ10xxZdVcwEk8dzBuAHEgEzrdQeDwQOjgCReQ0yBw4cLK17Z6E1alV9SlVaMxDsr824C0ibW4KOb0UxlMginTcRva8H1Z4QRg2Sb5NSd4gxeZi/DSd69qlHI0F5mNCLj1E8fen4rAYsHt4ep4tbnE8gwmLT4lR2LxdRkhzHN5lhAA/+YQB4mmyc0uvrAET5TK96lQGmGgukXDSIB5yDdAUxvF4/uiw6YQHbExzqdSmWNBex3YGktM5myOHtk8lq+DxDajGvb3XgEeaxvDOdnYd4c2CLHUQte2PhxTosaLQJ9ZJPtKAxKEkLoQPlGYLunxQOVGYAWPj+AQFJClSEIM667R8To/WG/d1VjrG3AWx9dfyOj9Yb93VWQ4YDMJ0BE+G9BcNhYEvZEGQLCMoE28SYvA4ozC1n0qzmBrDTa3MY+aRMa+0HiORT8Nlp02Vg5+T55Dg3XKGT84NBAkjivJ+0qbWPZSyvc7NJaIvuAdcxJm4ExGgCCVwtEOouLWjO4EdkCSRGckiLacBqOIXntHDxWf2hAgmI4AFpgWMRIMESvTZ4fh6IqPa0BhzAHs1HOJlxzTJMkkzOtlB7V242o8ljYBgiTmPA6AGN9ydyAisXOcJNhoeBPiLXOqgNtYYtc60RNt0a25fkpXA7S3OsXWG4X8dFxpsqjJJc7MA2bgTul2h8910FOeE2FMdIdmeiILbtcARx0BuoVxQXLqiP+Yj6Gp72pU3qi/9RH0NT+lcg2/FUyYi6HGHPBSCVBG/B3cEnwd3BSZXII0Yd3BL8HdwUgkQRxw7uCUYd3BSC5BE1dksd3qTHeLWn3oGt0Swz9cOwfw9n7JCsi5BV8H0Pw9J2ZlLtDQucXR4Zib81L/BX8PcpFKgjvgzuHuXfBncPaFIs0C5BHHDP4e0fmicHTLQQRF+X4IlcUDYSEJyRBTOtHYVfGYWnTw7M721mvILmt7IZUEy4gauHrWcUervaIPaw4I+lpf/AKW9lMQYy3oRtAho9EWgDL/qUiI8neWmiJq9EdpPAD6YOWA2KjAQBaO9GnuWvBIgy2r0Ux9YU21mEU6YgNbUpguHAnNG8+3io13QXGZnObh4B0Hp2SB45r+retlXBBi1XoJj5OSiMu4GpTBjdmh0H2Jp6F7V0FKm0C4AqUwAdJsdea2oLggw2t1e7Tf3mA7r1mH8V4Hqz2j/AOJn81n5relyDK+rvoVjMJjBWrsa1gpvaSHtcZMRYFctVC5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data:image/jpeg;base64,/9j/4AAQSkZJRgABAQAAAQABAAD/2wCEAAkGBxQSEhQUExQWFhQVGBgXFxgYFxwYGBoXHB8cHBccGBoYHSggHRwlHRwcITEhJSkrLi4uGCAzODMsNygtLisBCgoKBQUFDgUFDisZExkrKysrKysrKysrKysrKysrKysrKysrKysrKysrKysrKysrKysrKysrKysrKysrKysrK//AABEIANkA6AMBIgACEQEDEQH/xAAbAAABBQEBAAAAAAAAAAAAAAAEAQIFBgcAA//EAEgQAAEDAgMEBgQLBgYBBQEAAAEAAhEDIQQSMQVBUWEGByIycYETkaGxFCQ0QnN0srPB0fAjUnKTwuEXJTNiovFTNWOCktIV/8QAFAEBAAAAAAAAAAAAAAAAAAAAAP/EABQRAQAAAAAAAAAAAAAAAAAAAAD/2gAMAwEAAhEDEQA/ANmr4gtMLy+Fnkm4zvHyXgSgK+FnkkOKPJDSlQe5xjuS4Yx3JDkJEBXwt3JJ8LPJDuMAngqjiuk9bLmZTgToQdPHwuguvws8knwt3JQvR7bIxVPNGVzTD28Dy5fkpJB7/DHcl3wx3JDpCgI+Gu5epKMa7l6kJKUlAV8NdyRtB5LQSogFSeDd2B5+9ARKQlcmkoKX1ndJa+BpUX4ctBfULXZm5rZSfes+HWftD9+l/KH5q1dd5+L4b6Y/YKyIILn/AIm7Q/fpfyh+aT/E3aH79P8AlBU4JYQX7ZPTbamJcW0nUrCXOcxrWtHFxPu1PBH4npLtNrXFtfDvygz+yy6CTlzgT7FBdHmOZgyQIL64vxaGW8pJPmpRlAANeQCbGd/n7UEUeszaA+fT/lBL/iZtD9+n/KCre18N6Oq5t43Tw3exCoLf/iVtD9+n/KCaeszaH79P+U1VDMkQbN1XdKsTjXYkYhzSKYpFuVgb3jUzTGvdCVQXUh/qYz+Gh76q5BqWMHaQ6IxneQ6DkqakQOC5MzJSgi9u4qAGDf3vDhO6fwVP2vtRrAAwnLEWggcIjw5fk/pBj89QwOzvOpPKPVdQuPxbXDu1HBu8NIboAJcYGs+soJ3oZtwNq+jIgPIaCbEfu+0x5q/LFsNisjmPm7SLcY5jy81sWErioxrxo4AoPaEkJQklAgC4JZSIEKk8F3B5+9RpUlgx2R5+9B7ppSlNKDNevD5Ph/pj9hyyRi13rsHxbD/Sn7JWRtCB4K9cPSzuDRvMfmvFoU/0SwPpa9r5QTfTcPcUFyqYUU6NOk8EmJhpgg2AHgABeLZUdtA0yGCO7Ti3dJAmDfXX1HxQu3toEuFOlOaA0ngJ+bG86TuBT8cBRYxpeJd3hMwDxJvJk2/RCk9KqIOVwO7dz72/l7FXHGFb+kVEGm02zSRHG5uB6wfEKnuCBCUiULoQaT1Hn9rjP4aPvqJF3UgP2uL/AIKPvqLkGqYzveQXgURjO8h4QNKaQnFNQNUP0t2g6hhy5hAlwaSdQDOg3n8JUyqn0+qtcylSvmzekMaZQCCDzM28EFTr16j6kNbr3bkQSNTluQDPJee3cFXbTD6tRsTENkSdbzHA2/QOrUXBuakQQGg3sbzfW7dNygsSK9YvFR8ljfSARY6aQNYMjz5lALRrEWLZOo3kEbxHuWrdC9omtSeC2PRuyzuJgF0eBn1hZQKggW8wDwvbX8LK9dXmLyvNPNLagJjhUbfTm2Z4wgvxSJ8JCgbCSEsJCgRSOD7g81HqRwg7I80HqmlOTSgzjrrPxah9L/SVkgctb66/k1D6b+hyyINQOlWXo5QeWBzXZLvyuBiYAkO3xaLcCqy5aTsMUzTpMFSTkaJMdloHdbbUm3GBuKAGtVrUXMdVDg7c5skkm8uzNIG4aGbr0xGL9I6YudASSCdYJNyeQ4wpHEP9I6GXYHQN7SeF53gjyS47COeYgTGUDfbz58kENtAk08jiR2iSCIAkbreet1TsWyCBy899jz/NaHjNlSA4y6/ak6EblTdv4MMqOIiLRu9Y/WiCHJSBL4LtEGj9SI/bYv8Agpe965J1IH9tivo6X2nrkGq43vepeC98b3vJDoETU4rxr12saXOMNFyUD1UumlKX0zydPhuXpiukT3PyUmXOgPC93Hd5D1oHaLarmjOBNpgzPMA/regrWK2gKWXOJIaAA0mS3nu1Ej1FM2ljSGDK1wbUGrh83WMwsRoOPZXvtyiH5AwHM0gSRAJsLHnbVLtDY5bTlzzcFwYLDNp4eq9ygg8wPagCIBEWMRrBHCd3irH0JxYp4pmezTIknQuaQDPs81Bvwrcp3TAAtY772nf60/E1A1oIMnMJgcIG5BtiRZ10f6WOpODajT6I5dXElgO8NI04iRbRaGx4IBBkG4I3jkgcSkXLgg6FI4PuDzUeVI4TujzQehTSnlNcgzbrr+TUPpv6HLI2la911j4th/pv6HLN+j2w3Yl+uVjYLnHS+gHM/h6wHwWzKlWMrHZZgvg5R4u0sr3hdivDM7XUm0qYcSS+4aYIzEWtE6Xn1qypTyU6TCYZ3stNzpDWgwCIgybuFxoSZKXGbQbUAaDlblBqAtl7xMwTYNENkmbSfFAB6Ws6gKjCMpqHKGHxkwDMm5MjnvS4fE1yAQXmbkwXQd0gXUk+tSfkNKpFPMGuIGWakXLJ1N7nfYKXqYim/sOrFrWGajg6G+kMAMa9xEAQTljzugrjsDiqrAwA02zOW7bk6jjreTzVZ2lgqjpaGdpmYuaLuDRFze+pWjNoOdVrFtcwACC4BzG2gAGQ0+A4mdyFGz/TNy4h9Jzi0j9mIdfQkz7I3oMnewgwbe9cGlW/H7CeZZlJIJIcYnLFr+Fr3JafKrYikWEtM8LoNB6kx+3xX0dP7Tki7qSP7fE/Rs+0VyDVMb3vJDSicd3vJCoEcVVOnWL7NOmDv9I8X7o0HmVaXLPMYDXrVi67XEtF9ALe73oIBmKqio/9s9o7xExYkx5CPZ4Kw7L2o4ENIc9rtSd27XjO7h5KExeyS2uA0GPRwPJ1yfAFTOyaYcMxPYadOJE2Qer6T3uJDHRuEambG+4WdNjbeqjj8VVdUcXB0zobkRp4H81fqzhqHlo3mT64F1Rdq49hrOqAlwmx0J5/ig9Zk5nSIJGsdmNIkze/khMNh/SuIJGXcR5acRpuXhg3ZzBJjXWOP68lLYTDhhECxFvegCyZQWg6E8wY5FaT0JxpdSNMmS3K4TqGvuB5EH1hZpjGltRx1aTE7p3++fNXHq9tV/ipRH8LrewoL+nSmApxQcSpDB9weajyVI4PuhB7Jrk5NKDN+uwfFsP9P/Q5R3RzZtOnhaZIlxYHFtyC6oQ+4G8NDW+DVI9dZ+K0Ppv6HqCoB+HI7ctABF/3hwPh7BvCA7FuYHimxrGtdIdDzMtuRrc3AvyCD6RONGllc0OcRlnKAC2xmQBOgPmUBX2u/EYhoNwyQABuPeJjeT7gj9vh78jXEejZldAFzFiM8xpO7zugh8Dinksc5jcjHFzTo0E/vG5MaDgjht6hSYWuZncTLWtaPRtaXBxFzc5mgniOC9NnV85yshtKSA0gFu+ZzXNzrwU1/wDzKNNjKhbTyGJM3JsD+pQQtXar6pz+jcA27AxuQN/3bmkjwN44Qn4Rxl1VxLA0NbD4c5wvIzEAgWG7hyVgZtWk1hNNttx1Glhf8PyUPjKdOqCS0tIJc25cSTrLSb6DwhB5fDqTHNd6QEuAcQDZrgeyDAiIdpyUD0ooNeXPpQWgkmNYvu4eCmsLsnMZEFrpmQCSBrlM2vyBCDp7LEPpuOgMCddIge2D+aCS6kj8YxP0TPtFKl6lxGJxI4U2/aXINTx3e8kKUVj+95IYhALtKrkpVHDUNJHjFlQNmiwAdldmJHGDr+uavG3h8Xqgb2EKhtrNpEBzQXNIJe4gHn6Ma6bzGnqCSxMkkBxaGzDrSTpbl+XioutjmURlBdG869o3JP63r0xuOmRIjjob8SNYVdxeOANoJ9nn/dATitqVHNIEtb3TOoafd+goh7Q5sCCePJD1KtR1g4kSLcTx9q924ctsbcUCUaJaQZvvHCVP4Qfs4J0n26etR1FodEkDQTrpZH4bum9iRz0hAJj8zOybguDgOAgN3DlZWfoy3JiMORIaQ9t9TLSb85AVdx7O21zXDuA3m4uN/LgpzoW11auy4ilLjzGk+MwN29Bo6cmpQgVSOC7g81GSpHBdweJQEJpSpCEGd9czQcPhgd+IE/8A0eovbWGhmao6QIaGXDRG8QJN5kn+yleuUgUMMToMQJ8Mj5UBWNOpRLjWzEtv2gZt2RDdD/dBDbBfldVfl7eWW3MTmAltjJEyRazSjK2P9JBc4ukCb2NxN405ckHs3FBrXCSX3AHCZg8+McfJNw7uy+1uO/h69CgJ2VWbmsC46tG7W514BT2enWlr2uIAJAMzfUa2PPmo3o1gwSDAJaCTGv8AcRuPFStcsYwh4gPMyGydxgHxNt1uSDwGHDHNa0AsFmic0ExPCbz7EZ2HNf6SxkjS/KOX5KPwocYnfax37/L8lMPpH0T3VHXcGwIJIFoy6RNr/mgiBjDAFPUCQRYcx/ZCYnDudmqCM7R3RMuB719wHPilfRa2oP3Zkgki/jNvFNxWz3Ui4SXB9M5LkwSZMHfA94QSXVMwDGYiJg0Wm/HMJ8lyTqlEY3Ej/wBkfbH681yDTccO0PD80Oicd3h4fmhyEA2Lw/pGOYbZhE8OBHgsw2zsGrTec4zNBm1g7yjmtWcF51qLXiHNDhzQYntXEOa0CI8VC5y8gDzW4bS6NYeqHE0m5spDbQASLG0H2rPauz24dxoBuupsSSf90btyCMw2BApg3kzA5C0nzCHqOkTxPtUi/Z7m6gZCZk+u6DqiDa43Tz19/tQMwjwCBBI1MDcL+zVS7MQA2QLAuPidI9aiKDS2XAkQCDB46j1KWwtMEQIBLRHKCPNBGV62d7ybEj/iNBf1K89XeHDX1oMnK0e2/tAVP2zSYHC8GN28XU50CxBGJa2TBD2n1Zr+bUGlwuhclQMKkcAewPEqPcEfs8QzzKAlIQlSEoM567B8Vw/04+7qKkVqINCg7LD3AAObEEQZm1iN50V367PklD6cfd1FXHuy4al6RoyUxlY0A5iXd3N4AIAtm7Ma7PmBIAl0QDY7p93NSdDA+lJb6PKSCGjS5ggvcJJAbG5NptLmSARMlxO8XEHyMRrf1yeCrZKjxqQRmzWluoM8he3Dig7A9HnUpBc6bSQSBkEGxAsdVLso0cjvSAFwBc0Occ0HSTNieSj8Rtz0kAnIHAh2U3gE5Q5xvYH2oVlYAOIdeN518o0/XBAbh8MfmBrssTlbadb7z77JdqVXUvRl4EkuOW9pABv6reKd0axbWEgmC4W0vHDnyRW3cr2kDVgzB2oA35uSChVH+lLzO+5N9/MLqm2XMaRoAIBPeA3gTx4KKxWNh5MCJ048R4XUVXrOf3jPu8kGi9UOJ9JjMQQIHoQAOAD2rkP1LfK6/wBD/W1cg1zHC48EMisdqPBDygYkITkhQNcqJ0kwmap/ELEWiIgzxDpM+HBXt5sqLt7FRUa3f3h/xt43nwCCu7YruHo2kfNvEkF2/co2q0zv0mN+sR6lJY3ugGQQTbdC4Ystc0GYboBGmp9snzQRGHlxEb9TuAnUo/DsydoTZoBknda/l7k/EVQQXNblAPzdCLwTzt7E+i8aa5v16kAGIrlxzlrT82W73WJB8PwVl6C0CcU1xEfs3PAAgEGGggDxUHi9nhoJbGWYyjdN/wAzPNWjq8YDVqH92m1rbzYuvHmAEF8C4LlyDkfge75oFH4M9nzQeyQpxKaUGdddTowuHPDEA/8ACoqdj8RXyMZU+eRUM6uJ0k6ASSfMK49do+KUPrA+7qKp7Mo1Kgw76kvZkAng0WA/68UA+z2Oy53EkgjfYeF4ClKeIFDEskZhIABg2sLGLRe86EqRo0KVQltLRpDHWIueE8j6gNEJtLDNec7AC3VvAgGJ5II/BvmpUBAmXZbazYTPD2XR2PoQIiXGdZk23c/UvPEj4PUL5BBy9k/NkTwE6ATumL7vGrijiKsz2jOtrAQY9aCQ2XVDQ4EQ7dmcDmG6I/i3c121dsNDHMHeeItpA7xM+BG/VB0sNlkA2tF4knX2z5XQVSlnqC15JdG4cx4e5BWNpPmo/kUK4r2xv+o/XvH3leDkF+6lz8crfQH7bFyb1MfLav1d326a5BsWNFx4IYorGahDQgQhNKdCSEHnVFj4FZztZxLxcm8HlAj8FpJCzjpFatHPTjqfcEAhIc7UAG03gCCDO/8ABeFLB5jJvIMzaANSCTwkBEMqR2QYM6xOtmxzn8FzqGcGJt3p1H9tfXzQQ2Ji7CSXAgRwiwm2uo13o3Z2FaHASYJgnU+KBcwekIDWw0EXO4cI3onCvGeCbcdPLlwQJi8XlzCLkmJ0tAvx0U31dPccQ+f/ABmeES1VXaPeOuYGPeFferbARSfWI7TjkB5CCfbHqQXMLpSAJUCo/B93zQACOwY7PmgITSlTSgzvrr+SUPrA+7qKL2PtSm3BUW04dUYGtcBMzN5gE2BvZSvXSPitD6cfd1FmmFwLzSNam49m7g2QQLZr/hwQX3Z9CC5obBLgC6DZ3Fwd81wkcV7bTwwpAhoGUaRJsYMGTczJ8+SrnR7GGzRJzAeUXMXvqVcMY/OWWmAMwOskTcecIIHH4NjJNQucWsBgneQC2xvbhMdkKGr13Zi5tmnukQNBGnl60bjcQKleoXENEvYPIQ08BoP0EBhKbvSkQ7s5p3kRqT+tyCfwuzvSxmdcRN7che/uXptLChjD6O0xM77E7zMyBv0leGEa0uJiAHT5QQB4weG5E7QqOIJB7IBOnziIb70GY4jvHxXjC9q57TvFeUoL31NH49U+rv8At0lyb1N/L3/Vn/eUlyDZcdu8ENCJxu5DoGkLlxSBBxWa7dE1nO3TA5GTB9XvWlFZtt2ofTObo2SfYgCo4U5wcx3eRFyvbaGNIAkCQ52Y65r25CNEMK5IkA+4wUFSw5c7KYDXGSImL2vu4IHNBa4uytgEkEm0ggOtP+4IcV5fMA6A9mN28DX8YXtjqTWS5rg5smAdxsdNJNhPJCUHnMHEAS4u3e7wt5oJLZexPhtctY/KIJJImDrBE6mePFalsvAtoUWUmmQwROknUn1qndWzRnqm0ke6PzPrV9QIAlXLkHFHYLu+aChHYPu+aD2TSE8ppQZ110mMLQ+nH3dRZjs3aBZTqMBjPaTNpFzbkPctP66fklD6wPu6ix8oLhgcoqU/RzlI7F4IAEGfGCdDYqfwr3Ny5sziXSXEzDdBM5dYgW581WMListGhF8rSTa/eg34DXxCk6u3+yZi0GJMyN9hvHC10AIkvfA1c4tOkR2rX5BWXAvax1R4aXPdESZh0QTNjOpFtSq3sul6ScxknNBkwIYQTHiWj/tSeFr+hqML7tJaTBkjhOkXgwgn37FIaSHyXdoiMsOOosYgKH2hUyNMGSCWuIFpvEj1x5qUx20HGi4sqZi2IjKdTYHfxVUrYepUe9ufUOf3hlNiWwN8wgqNY9ozxK8ivWq3tEHimkILv1OfL3/V6n26S5J1On4+76vU+3TXINmxm5CorG7vNCkoGkpJSlIgaSsu2ricz3OcdeHOf15LT6osfArIccc1WMtmkgOzaRxjQ8vWgWo5+R+oltiDw0heuAGSkBoAByAPnvunU6ZcA0GBYk7onTx5J9VoJgmAL2iOfqQQ9d8tgNgF3EkkiRx8ClxLAMo14+M39qZVqjKAJ4k7yTxXrUd6LKCQdYAv2uPq/FBderWnPpH8JEeJB/D2q8lVDq2aPQVCP34Pqt71biUCpt0q4oOlHYPu+f5IIo7B93zQeya5PTUGdddQ+KUPrA+7qLIM369/65LX+uv5JQ+sD7uqsfadEFm2LORp3NEaTr/16yF71MOHgWFhe0acY18V59GcWxjP2jczZIItpf3TqpKpjGHKA2Q4EBggm++LWt7kHtsvClrXkggCCM0AxE6brj3abvHHVWmpEb8rRck7hYXJKJxmLAygRoRYyN1gd/tUVhxeSAXR2TwJsY53gcEBVQACIAg3uvDE1jRpl9J0ExNgbgmC2fei8NljtDsjebZp1PhA9UIDa1JgpN7QuHOjUSLAe0e1BU6jrn9etMSuTQgvHU8fj7voKn2qa5N6oD/mB+gqfappUG0Y06eaFlE475vmhQgUpicmoBsfUy06h4NcfYVi1N4zOvAJ0v7BuWwdIajW4esSQBkN4m+4RvJMCOayNjqTXEkyASMoGYx5wIPEHcgJwDnzkbDg8gAHUwbX46SEu3iGDJOs2BECL6R5btF6Mx5P+nRaQJDbOMWgA2gEjdog8XsqvlzOpZc+mYgGdLDhf9QgCpEEMB0ME8efjZe2LbccJJ56nXghqeKyGDSOYGDcjTUEQpDDY1r8znhzIacuS8meY9s+SDRugDQ3D2ET2jzJ3+z3KzyqX0GxeYtaSJ9FOW0wDB8pP6lXMIFlKUkpUHI7BHs+aDRmD7vmg90jk5NKDOeu35HQ+sD7uqseath67PkdD6y37uqsdBQWXYhAo3A7zj7rX3WUrhNmh0GnJebFs3DYJJsdCIseKidkUYpiZAdERrcHXfH9lObNeaZi1NsZHEUxVaTe5iJ8Z9yAbHOY10ueS9vZhpm1iTItrPG/ihfTOE7wBrN9PFeW1cBU+EvYx2dxM5hAmZdJg8PUnt2cWgts4EgTfteA89/Hcg9WEmCXSNI0tr6p4ShNvkuDSWhpgAAcPE6/9qYp4T0eoJzWad3AgiNZ/Diofb2NLnNAHd04QP7oK45NT6jYKaNUF16oB/mB+hqe9iVd1RO/zCONGp72pUGzY7d5/ghQi8cNPNCAIFKYQnBNIQZ10xxZdVcwEk8dzBuAHEgEzrdQeDwQOjgCReQ0yBw4cLK17Z6E1alV9SlVaMxDsr824C0ibW4KOb0UxlMginTcRva8H1Z4QRg2Sb5NSd4gxeZi/DSd69qlHI0F5mNCLj1E8fen4rAYsHt4ep4tbnE8gwmLT4lR2LxdRkhzHN5lhAA/+YQB4mmyc0uvrAET5TK96lQGmGgukXDSIB5yDdAUxvF4/uiw6YQHbExzqdSmWNBex3YGktM5myOHtk8lq+DxDajGvb3XgEeaxvDOdnYd4c2CLHUQte2PhxTosaLQJ9ZJPtKAxKEkLoQPlGYLunxQOVGYAWPj+AQFJClSEIM667R8To/WG/d1VjrG3AWx9dfyOj9Yb93VWQ4YDMJ0BE+G9BcNhYEvZEGQLCMoE28SYvA4ozC1n0qzmBrDTa3MY+aRMa+0HiORT8Nlp02Vg5+T55Dg3XKGT84NBAkjivJ+0qbWPZSyvc7NJaIvuAdcxJm4ExGgCCVwtEOouLWjO4EdkCSRGckiLacBqOIXntHDxWf2hAgmI4AFpgWMRIMESvTZ4fh6IqPa0BhzAHs1HOJlxzTJMkkzOtlB7V242o8ljYBgiTmPA6AGN9ydyAisXOcJNhoeBPiLXOqgNtYYtc60RNt0a25fkpXA7S3OsXWG4X8dFxpsqjJJc7MA2bgTul2h8910FOeE2FMdIdmeiILbtcARx0BuoVxQXLqiP+Yj6Gp72pU3qi/9RH0NT+lcg2/FUyYi6HGHPBSCVBG/B3cEnwd3BSZXII0Yd3BL8HdwUgkQRxw7uCUYd3BSC5BE1dksd3qTHeLWn3oGt0Swz9cOwfw9n7JCsi5BV8H0Pw9J2ZlLtDQucXR4Zib81L/BX8PcpFKgjvgzuHuXfBncPaFIs0C5BHHDP4e0fmicHTLQQRF+X4IlcUDYSEJyRBTOtHYVfGYWnTw7M721mvILmt7IZUEy4gauHrWcUervaIPaw4I+lpf/AKW9lMQYy3oRtAho9EWgDL/qUiI8neWmiJq9EdpPAD6YOWA2KjAQBaO9GnuWvBIgy2r0Ux9YU21mEU6YgNbUpguHAnNG8+3io13QXGZnObh4B0Hp2SB45r+retlXBBi1XoJj5OSiMu4GpTBjdmh0H2Jp6F7V0FKm0C4AqUwAdJsdea2oLggw2t1e7Tf3mA7r1mH8V4Hqz2j/AOJn81n5relyDK+rvoVjMJjBWrsa1gpvaSHtcZMRYFctVC5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data:image/jpeg;base64,/9j/4AAQSkZJRgABAQAAAQABAAD/2wCEAAkGBxQSEhQUExQWFhQVGBgXFxgYFxwYGBoXHB8cHBccGBoYHSggHRwlHRwcITEhJSkrLi4uGCAzODMsNygtLisBCgoKBQUFDgUFDisZExkrKysrKysrKysrKysrKysrKysrKysrKysrKysrKysrKysrKysrKysrKysrKysrKysrK//AABEIANkA6AMBIgACEQEDEQH/xAAbAAABBQEBAAAAAAAAAAAAAAAEAQIFBgcAA//EAEgQAAEDAgMEBgQLBgYBBQEAAAEAAhEDIQQSMQVBUWEGByIycYETkaGxFCQ0QnN0srPB0fAjUnKTwuEXJTNiovFTNWOCktIV/8QAFAEBAAAAAAAAAAAAAAAAAAAAAP/EABQRAQAAAAAAAAAAAAAAAAAAAAD/2gAMAwEAAhEDEQA/ANmr4gtMLy+Fnkm4zvHyXgSgK+FnkkOKPJDSlQe5xjuS4Yx3JDkJEBXwt3JJ8LPJDuMAngqjiuk9bLmZTgToQdPHwuguvws8knwt3JQvR7bIxVPNGVzTD28Dy5fkpJB7/DHcl3wx3JDpCgI+Gu5epKMa7l6kJKUlAV8NdyRtB5LQSogFSeDd2B5+9ARKQlcmkoKX1ndJa+BpUX4ctBfULXZm5rZSfes+HWftD9+l/KH5q1dd5+L4b6Y/YKyIILn/AIm7Q/fpfyh+aT/E3aH79P8AlBU4JYQX7ZPTbamJcW0nUrCXOcxrWtHFxPu1PBH4npLtNrXFtfDvygz+yy6CTlzgT7FBdHmOZgyQIL64vxaGW8pJPmpRlAANeQCbGd/n7UEUeszaA+fT/lBL/iZtD9+n/KCre18N6Oq5t43Tw3exCoLf/iVtD9+n/KCaeszaH79P+U1VDMkQbN1XdKsTjXYkYhzSKYpFuVgb3jUzTGvdCVQXUh/qYz+Gh76q5BqWMHaQ6IxneQ6DkqakQOC5MzJSgi9u4qAGDf3vDhO6fwVP2vtRrAAwnLEWggcIjw5fk/pBj89QwOzvOpPKPVdQuPxbXDu1HBu8NIboAJcYGs+soJ3oZtwNq+jIgPIaCbEfu+0x5q/LFsNisjmPm7SLcY5jy81sWErioxrxo4AoPaEkJQklAgC4JZSIEKk8F3B5+9RpUlgx2R5+9B7ppSlNKDNevD5Ph/pj9hyyRi13rsHxbD/Sn7JWRtCB4K9cPSzuDRvMfmvFoU/0SwPpa9r5QTfTcPcUFyqYUU6NOk8EmJhpgg2AHgABeLZUdtA0yGCO7Ti3dJAmDfXX1HxQu3toEuFOlOaA0ngJ+bG86TuBT8cBRYxpeJd3hMwDxJvJk2/RCk9KqIOVwO7dz72/l7FXHGFb+kVEGm02zSRHG5uB6wfEKnuCBCUiULoQaT1Hn9rjP4aPvqJF3UgP2uL/AIKPvqLkGqYzveQXgURjO8h4QNKaQnFNQNUP0t2g6hhy5hAlwaSdQDOg3n8JUyqn0+qtcylSvmzekMaZQCCDzM28EFTr16j6kNbr3bkQSNTluQDPJee3cFXbTD6tRsTENkSdbzHA2/QOrUXBuakQQGg3sbzfW7dNygsSK9YvFR8ljfSARY6aQNYMjz5lALRrEWLZOo3kEbxHuWrdC9omtSeC2PRuyzuJgF0eBn1hZQKggW8wDwvbX8LK9dXmLyvNPNLagJjhUbfTm2Z4wgvxSJ8JCgbCSEsJCgRSOD7g81HqRwg7I80HqmlOTSgzjrrPxah9L/SVkgctb66/k1D6b+hyyINQOlWXo5QeWBzXZLvyuBiYAkO3xaLcCqy5aTsMUzTpMFSTkaJMdloHdbbUm3GBuKAGtVrUXMdVDg7c5skkm8uzNIG4aGbr0xGL9I6YudASSCdYJNyeQ4wpHEP9I6GXYHQN7SeF53gjyS47COeYgTGUDfbz58kENtAk08jiR2iSCIAkbreet1TsWyCBy899jz/NaHjNlSA4y6/ak6EblTdv4MMqOIiLRu9Y/WiCHJSBL4LtEGj9SI/bYv8Agpe965J1IH9tivo6X2nrkGq43vepeC98b3vJDoETU4rxr12saXOMNFyUD1UumlKX0zydPhuXpiukT3PyUmXOgPC93Hd5D1oHaLarmjOBNpgzPMA/regrWK2gKWXOJIaAA0mS3nu1Ej1FM2ljSGDK1wbUGrh83WMwsRoOPZXvtyiH5AwHM0gSRAJsLHnbVLtDY5bTlzzcFwYLDNp4eq9ygg8wPagCIBEWMRrBHCd3irH0JxYp4pmezTIknQuaQDPs81Bvwrcp3TAAtY772nf60/E1A1oIMnMJgcIG5BtiRZ10f6WOpODajT6I5dXElgO8NI04iRbRaGx4IBBkG4I3jkgcSkXLgg6FI4PuDzUeVI4TujzQehTSnlNcgzbrr+TUPpv6HLI2la911j4th/pv6HLN+j2w3Yl+uVjYLnHS+gHM/h6wHwWzKlWMrHZZgvg5R4u0sr3hdivDM7XUm0qYcSS+4aYIzEWtE6Xn1qypTyU6TCYZ3stNzpDWgwCIgybuFxoSZKXGbQbUAaDlblBqAtl7xMwTYNENkmbSfFAB6Ws6gKjCMpqHKGHxkwDMm5MjnvS4fE1yAQXmbkwXQd0gXUk+tSfkNKpFPMGuIGWakXLJ1N7nfYKXqYim/sOrFrWGajg6G+kMAMa9xEAQTljzugrjsDiqrAwA02zOW7bk6jjreTzVZ2lgqjpaGdpmYuaLuDRFze+pWjNoOdVrFtcwACC4BzG2gAGQ0+A4mdyFGz/TNy4h9Jzi0j9mIdfQkz7I3oMnewgwbe9cGlW/H7CeZZlJIJIcYnLFr+Fr3JafKrYikWEtM8LoNB6kx+3xX0dP7Tki7qSP7fE/Rs+0VyDVMb3vJDSicd3vJCoEcVVOnWL7NOmDv9I8X7o0HmVaXLPMYDXrVi67XEtF9ALe73oIBmKqio/9s9o7xExYkx5CPZ4Kw7L2o4ENIc9rtSd27XjO7h5KExeyS2uA0GPRwPJ1yfAFTOyaYcMxPYadOJE2Qer6T3uJDHRuEambG+4WdNjbeqjj8VVdUcXB0zobkRp4H81fqzhqHlo3mT64F1Rdq49hrOqAlwmx0J5/ig9Zk5nSIJGsdmNIkze/khMNh/SuIJGXcR5acRpuXhg3ZzBJjXWOP68lLYTDhhECxFvegCyZQWg6E8wY5FaT0JxpdSNMmS3K4TqGvuB5EH1hZpjGltRx1aTE7p3++fNXHq9tV/ipRH8LrewoL+nSmApxQcSpDB9weajyVI4PuhB7Jrk5NKDN+uwfFsP9P/Q5R3RzZtOnhaZIlxYHFtyC6oQ+4G8NDW+DVI9dZ+K0Ppv6HqCoB+HI7ctABF/3hwPh7BvCA7FuYHimxrGtdIdDzMtuRrc3AvyCD6RONGllc0OcRlnKAC2xmQBOgPmUBX2u/EYhoNwyQABuPeJjeT7gj9vh78jXEejZldAFzFiM8xpO7zugh8Dinksc5jcjHFzTo0E/vG5MaDgjht6hSYWuZncTLWtaPRtaXBxFzc5mgniOC9NnV85yshtKSA0gFu+ZzXNzrwU1/wDzKNNjKhbTyGJM3JsD+pQQtXar6pz+jcA27AxuQN/3bmkjwN44Qn4Rxl1VxLA0NbD4c5wvIzEAgWG7hyVgZtWk1hNNttx1Glhf8PyUPjKdOqCS0tIJc25cSTrLSb6DwhB5fDqTHNd6QEuAcQDZrgeyDAiIdpyUD0ooNeXPpQWgkmNYvu4eCmsLsnMZEFrpmQCSBrlM2vyBCDp7LEPpuOgMCddIge2D+aCS6kj8YxP0TPtFKl6lxGJxI4U2/aXINTx3e8kKUVj+95IYhALtKrkpVHDUNJHjFlQNmiwAdldmJHGDr+uavG3h8Xqgb2EKhtrNpEBzQXNIJe4gHn6Ma6bzGnqCSxMkkBxaGzDrSTpbl+XioutjmURlBdG869o3JP63r0xuOmRIjjob8SNYVdxeOANoJ9nn/dATitqVHNIEtb3TOoafd+goh7Q5sCCePJD1KtR1g4kSLcTx9q924ctsbcUCUaJaQZvvHCVP4Qfs4J0n26etR1FodEkDQTrpZH4bum9iRz0hAJj8zOybguDgOAgN3DlZWfoy3JiMORIaQ9t9TLSb85AVdx7O21zXDuA3m4uN/LgpzoW11auy4ilLjzGk+MwN29Bo6cmpQgVSOC7g81GSpHBdweJQEJpSpCEGd9czQcPhgd+IE/8A0eovbWGhmao6QIaGXDRG8QJN5kn+yleuUgUMMToMQJ8Mj5UBWNOpRLjWzEtv2gZt2RDdD/dBDbBfldVfl7eWW3MTmAltjJEyRazSjK2P9JBc4ukCb2NxN405ckHs3FBrXCSX3AHCZg8+McfJNw7uy+1uO/h69CgJ2VWbmsC46tG7W514BT2enWlr2uIAJAMzfUa2PPmo3o1gwSDAJaCTGv8AcRuPFStcsYwh4gPMyGydxgHxNt1uSDwGHDHNa0AsFmic0ExPCbz7EZ2HNf6SxkjS/KOX5KPwocYnfax37/L8lMPpH0T3VHXcGwIJIFoy6RNr/mgiBjDAFPUCQRYcx/ZCYnDudmqCM7R3RMuB719wHPilfRa2oP3Zkgki/jNvFNxWz3Ui4SXB9M5LkwSZMHfA94QSXVMwDGYiJg0Wm/HMJ8lyTqlEY3Ej/wBkfbH681yDTccO0PD80Oicd3h4fmhyEA2Lw/pGOYbZhE8OBHgsw2zsGrTec4zNBm1g7yjmtWcF51qLXiHNDhzQYntXEOa0CI8VC5y8gDzW4bS6NYeqHE0m5spDbQASLG0H2rPauz24dxoBuupsSSf90btyCMw2BApg3kzA5C0nzCHqOkTxPtUi/Z7m6gZCZk+u6DqiDa43Tz19/tQMwjwCBBI1MDcL+zVS7MQA2QLAuPidI9aiKDS2XAkQCDB46j1KWwtMEQIBLRHKCPNBGV62d7ybEj/iNBf1K89XeHDX1oMnK0e2/tAVP2zSYHC8GN28XU50CxBGJa2TBD2n1Zr+bUGlwuhclQMKkcAewPEqPcEfs8QzzKAlIQlSEoM567B8Vw/04+7qKkVqINCg7LD3AAObEEQZm1iN50V367PklD6cfd1FXHuy4al6RoyUxlY0A5iXd3N4AIAtm7Ma7PmBIAl0QDY7p93NSdDA+lJb6PKSCGjS5ggvcJJAbG5NptLmSARMlxO8XEHyMRrf1yeCrZKjxqQRmzWluoM8he3Dig7A9HnUpBc6bSQSBkEGxAsdVLso0cjvSAFwBc0Occ0HSTNieSj8Rtz0kAnIHAh2U3gE5Q5xvYH2oVlYAOIdeN518o0/XBAbh8MfmBrssTlbadb7z77JdqVXUvRl4EkuOW9pABv6reKd0axbWEgmC4W0vHDnyRW3cr2kDVgzB2oA35uSChVH+lLzO+5N9/MLqm2XMaRoAIBPeA3gTx4KKxWNh5MCJ048R4XUVXrOf3jPu8kGi9UOJ9JjMQQIHoQAOAD2rkP1LfK6/wBD/W1cg1zHC48EMisdqPBDygYkITkhQNcqJ0kwmap/ELEWiIgzxDpM+HBXt5sqLt7FRUa3f3h/xt43nwCCu7YruHo2kfNvEkF2/co2q0zv0mN+sR6lJY3ugGQQTbdC4Ystc0GYboBGmp9snzQRGHlxEb9TuAnUo/DsydoTZoBknda/l7k/EVQQXNblAPzdCLwTzt7E+i8aa5v16kAGIrlxzlrT82W73WJB8PwVl6C0CcU1xEfs3PAAgEGGggDxUHi9nhoJbGWYyjdN/wAzPNWjq8YDVqH92m1rbzYuvHmAEF8C4LlyDkfge75oFH4M9nzQeyQpxKaUGdddTowuHPDEA/8ACoqdj8RXyMZU+eRUM6uJ0k6ASSfMK49do+KUPrA+7qKp7Mo1Kgw76kvZkAng0WA/68UA+z2Oy53EkgjfYeF4ClKeIFDEskZhIABg2sLGLRe86EqRo0KVQltLRpDHWIueE8j6gNEJtLDNec7AC3VvAgGJ5II/BvmpUBAmXZbazYTPD2XR2PoQIiXGdZk23c/UvPEj4PUL5BBy9k/NkTwE6ATumL7vGrijiKsz2jOtrAQY9aCQ2XVDQ4EQ7dmcDmG6I/i3c121dsNDHMHeeItpA7xM+BG/VB0sNlkA2tF4knX2z5XQVSlnqC15JdG4cx4e5BWNpPmo/kUK4r2xv+o/XvH3leDkF+6lz8crfQH7bFyb1MfLav1d326a5BsWNFx4IYorGahDQgQhNKdCSEHnVFj4FZztZxLxcm8HlAj8FpJCzjpFatHPTjqfcEAhIc7UAG03gCCDO/8ABeFLB5jJvIMzaANSCTwkBEMqR2QYM6xOtmxzn8FzqGcGJt3p1H9tfXzQQ2Ji7CSXAgRwiwm2uo13o3Z2FaHASYJgnU+KBcwekIDWw0EXO4cI3onCvGeCbcdPLlwQJi8XlzCLkmJ0tAvx0U31dPccQ+f/ABmeES1VXaPeOuYGPeFferbARSfWI7TjkB5CCfbHqQXMLpSAJUCo/B93zQACOwY7PmgITSlTSgzvrr+SUPrA+7qKL2PtSm3BUW04dUYGtcBMzN5gE2BvZSvXSPitD6cfd1FmmFwLzSNam49m7g2QQLZr/hwQX3Z9CC5obBLgC6DZ3Fwd81wkcV7bTwwpAhoGUaRJsYMGTczJ8+SrnR7GGzRJzAeUXMXvqVcMY/OWWmAMwOskTcecIIHH4NjJNQucWsBgneQC2xvbhMdkKGr13Zi5tmnukQNBGnl60bjcQKleoXENEvYPIQ08BoP0EBhKbvSkQ7s5p3kRqT+tyCfwuzvSxmdcRN7che/uXptLChjD6O0xM77E7zMyBv0leGEa0uJiAHT5QQB4weG5E7QqOIJB7IBOnziIb70GY4jvHxXjC9q57TvFeUoL31NH49U+rv8At0lyb1N/L3/Vn/eUlyDZcdu8ENCJxu5DoGkLlxSBBxWa7dE1nO3TA5GTB9XvWlFZtt2ofTObo2SfYgCo4U5wcx3eRFyvbaGNIAkCQ52Y65r25CNEMK5IkA+4wUFSw5c7KYDXGSImL2vu4IHNBa4uytgEkEm0ggOtP+4IcV5fMA6A9mN28DX8YXtjqTWS5rg5smAdxsdNJNhPJCUHnMHEAS4u3e7wt5oJLZexPhtctY/KIJJImDrBE6mePFalsvAtoUWUmmQwROknUn1qndWzRnqm0ke6PzPrV9QIAlXLkHFHYLu+aChHYPu+aD2TSE8ppQZ110mMLQ+nH3dRZjs3aBZTqMBjPaTNpFzbkPctP66fklD6wPu6ix8oLhgcoqU/RzlI7F4IAEGfGCdDYqfwr3Ny5sziXSXEzDdBM5dYgW581WMListGhF8rSTa/eg34DXxCk6u3+yZi0GJMyN9hvHC10AIkvfA1c4tOkR2rX5BWXAvax1R4aXPdESZh0QTNjOpFtSq3sul6ScxknNBkwIYQTHiWj/tSeFr+hqML7tJaTBkjhOkXgwgn37FIaSHyXdoiMsOOosYgKH2hUyNMGSCWuIFpvEj1x5qUx20HGi4sqZi2IjKdTYHfxVUrYepUe9ufUOf3hlNiWwN8wgqNY9ozxK8ivWq3tEHimkILv1OfL3/V6n26S5J1On4+76vU+3TXINmxm5CorG7vNCkoGkpJSlIgaSsu2ricz3OcdeHOf15LT6osfArIccc1WMtmkgOzaRxjQ8vWgWo5+R+oltiDw0heuAGSkBoAByAPnvunU6ZcA0GBYk7onTx5J9VoJgmAL2iOfqQQ9d8tgNgF3EkkiRx8ClxLAMo14+M39qZVqjKAJ4k7yTxXrUd6LKCQdYAv2uPq/FBderWnPpH8JEeJB/D2q8lVDq2aPQVCP34Pqt71biUCpt0q4oOlHYPu+f5IIo7B93zQeya5PTUGdddQ+KUPrA+7qLIM369/65LX+uv5JQ+sD7uqsfadEFm2LORp3NEaTr/16yF71MOHgWFhe0acY18V59GcWxjP2jczZIItpf3TqpKpjGHKA2Q4EBggm++LWt7kHtsvClrXkggCCM0AxE6brj3abvHHVWmpEb8rRck7hYXJKJxmLAygRoRYyN1gd/tUVhxeSAXR2TwJsY53gcEBVQACIAg3uvDE1jRpl9J0ExNgbgmC2fei8NljtDsjebZp1PhA9UIDa1JgpN7QuHOjUSLAe0e1BU6jrn9etMSuTQgvHU8fj7voKn2qa5N6oD/mB+gqfappUG0Y06eaFlE475vmhQgUpicmoBsfUy06h4NcfYVi1N4zOvAJ0v7BuWwdIajW4esSQBkN4m+4RvJMCOayNjqTXEkyASMoGYx5wIPEHcgJwDnzkbDg8gAHUwbX46SEu3iGDJOs2BECL6R5btF6Mx5P+nRaQJDbOMWgA2gEjdog8XsqvlzOpZc+mYgGdLDhf9QgCpEEMB0ME8efjZe2LbccJJ56nXghqeKyGDSOYGDcjTUEQpDDY1r8znhzIacuS8meY9s+SDRugDQ3D2ET2jzJ3+z3KzyqX0GxeYtaSJ9FOW0wDB8pP6lXMIFlKUkpUHI7BHs+aDRmD7vmg90jk5NKDOeu35HQ+sD7uqseath67PkdD6y37uqsdBQWXYhAo3A7zj7rX3WUrhNmh0GnJebFs3DYJJsdCIseKidkUYpiZAdERrcHXfH9lObNeaZi1NsZHEUxVaTe5iJ8Z9yAbHOY10ueS9vZhpm1iTItrPG/ihfTOE7wBrN9PFeW1cBU+EvYx2dxM5hAmZdJg8PUnt2cWgts4EgTfteA89/Hcg9WEmCXSNI0tr6p4ShNvkuDSWhpgAAcPE6/9qYp4T0eoJzWad3AgiNZ/Diofb2NLnNAHd04QP7oK45NT6jYKaNUF16oB/mB+hqe9iVd1RO/zCONGp72pUGzY7d5/ghQi8cNPNCAIFKYQnBNIQZ10xxZdVcwEk8dzBuAHEgEzrdQeDwQOjgCReQ0yBw4cLK17Z6E1alV9SlVaMxDsr824C0ibW4KOb0UxlMginTcRva8H1Z4QRg2Sb5NSd4gxeZi/DSd69qlHI0F5mNCLj1E8fen4rAYsHt4ep4tbnE8gwmLT4lR2LxdRkhzHN5lhAA/+YQB4mmyc0uvrAET5TK96lQGmGgukXDSIB5yDdAUxvF4/uiw6YQHbExzqdSmWNBex3YGktM5myOHtk8lq+DxDajGvb3XgEeaxvDOdnYd4c2CLHUQte2PhxTosaLQJ9ZJPtKAxKEkLoQPlGYLunxQOVGYAWPj+AQFJClSEIM667R8To/WG/d1VjrG3AWx9dfyOj9Yb93VWQ4YDMJ0BE+G9BcNhYEvZEGQLCMoE28SYvA4ozC1n0qzmBrDTa3MY+aRMa+0HiORT8Nlp02Vg5+T55Dg3XKGT84NBAkjivJ+0qbWPZSyvc7NJaIvuAdcxJm4ExGgCCVwtEOouLWjO4EdkCSRGckiLacBqOIXntHDxWf2hAgmI4AFpgWMRIMESvTZ4fh6IqPa0BhzAHs1HOJlxzTJMkkzOtlB7V242o8ljYBgiTmPA6AGN9ydyAisXOcJNhoeBPiLXOqgNtYYtc60RNt0a25fkpXA7S3OsXWG4X8dFxpsqjJJc7MA2bgTul2h8910FOeE2FMdIdmeiILbtcARx0BuoVxQXLqiP+Yj6Gp72pU3qi/9RH0NT+lcg2/FUyYi6HGHPBSCVBG/B3cEnwd3BSZXII0Yd3BL8HdwUgkQRxw7uCUYd3BSC5BE1dksd3qTHeLWn3oGt0Swz9cOwfw9n7JCsi5BV8H0Pw9J2ZlLtDQucXR4Zib81L/BX8PcpFKgjvgzuHuXfBncPaFIs0C5BHHDP4e0fmicHTLQQRF+X4IlcUDYSEJyRBTOtHYVfGYWnTw7M721mvILmt7IZUEy4gauHrWcUervaIPaw4I+lpf/AKW9lMQYy3oRtAho9EWgDL/qUiI8neWmiJq9EdpPAD6YOWA2KjAQBaO9GnuWvBIgy2r0Ux9YU21mEU6YgNbUpguHAnNG8+3io13QXGZnObh4B0Hp2SB45r+retlXBBi1XoJj5OSiMu4GpTBjdmh0H2Jp6F7V0FKm0C4AqUwAdJsdea2oLggw2t1e7Tf3mA7r1mH8V4Hqz2j/AOJn81n5relyDK+rvoVjMJjBWrsa1gpvaSHtcZMRYFctVC5B/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data:image/jpeg;base64,/9j/4AAQSkZJRgABAQAAAQABAAD/2wCEAAkGBxQSEhQUExQWFhQVGBgXFxgYFxwYGBoXHB8cHBccGBoYHSggHRwlHRwcITEhJSkrLi4uGCAzODMsNygtLisBCgoKBQUFDgUFDisZExkrKysrKysrKysrKysrKysrKysrKysrKysrKysrKysrKysrKysrKysrKysrKysrKysrK//AABEIANkA6AMBIgACEQEDEQH/xAAbAAABBQEBAAAAAAAAAAAAAAAEAQIFBgcAA//EAEgQAAEDAgMEBgQLBgYBBQEAAAEAAhEDIQQSMQVBUWEGByIycYETkaGxFCQ0QnN0srPB0fAjUnKTwuEXJTNiovFTNWOCktIV/8QAFAEBAAAAAAAAAAAAAAAAAAAAAP/EABQRAQAAAAAAAAAAAAAAAAAAAAD/2gAMAwEAAhEDEQA/ANmr4gtMLy+Fnkm4zvHyXgSgK+FnkkOKPJDSlQe5xjuS4Yx3JDkJEBXwt3JJ8LPJDuMAngqjiuk9bLmZTgToQdPHwuguvws8knwt3JQvR7bIxVPNGVzTD28Dy5fkpJB7/DHcl3wx3JDpCgI+Gu5epKMa7l6kJKUlAV8NdyRtB5LQSogFSeDd2B5+9ARKQlcmkoKX1ndJa+BpUX4ctBfULXZm5rZSfes+HWftD9+l/KH5q1dd5+L4b6Y/YKyIILn/AIm7Q/fpfyh+aT/E3aH79P8AlBU4JYQX7ZPTbamJcW0nUrCXOcxrWtHFxPu1PBH4npLtNrXFtfDvygz+yy6CTlzgT7FBdHmOZgyQIL64vxaGW8pJPmpRlAANeQCbGd/n7UEUeszaA+fT/lBL/iZtD9+n/KCre18N6Oq5t43Tw3exCoLf/iVtD9+n/KCaeszaH79P+U1VDMkQbN1XdKsTjXYkYhzSKYpFuVgb3jUzTGvdCVQXUh/qYz+Gh76q5BqWMHaQ6IxneQ6DkqakQOC5MzJSgi9u4qAGDf3vDhO6fwVP2vtRrAAwnLEWggcIjw5fk/pBj89QwOzvOpPKPVdQuPxbXDu1HBu8NIboAJcYGs+soJ3oZtwNq+jIgPIaCbEfu+0x5q/LFsNisjmPm7SLcY5jy81sWErioxrxo4AoPaEkJQklAgC4JZSIEKk8F3B5+9RpUlgx2R5+9B7ppSlNKDNevD5Ph/pj9hyyRi13rsHxbD/Sn7JWRtCB4K9cPSzuDRvMfmvFoU/0SwPpa9r5QTfTcPcUFyqYUU6NOk8EmJhpgg2AHgABeLZUdtA0yGCO7Ti3dJAmDfXX1HxQu3toEuFOlOaA0ngJ+bG86TuBT8cBRYxpeJd3hMwDxJvJk2/RCk9KqIOVwO7dz72/l7FXHGFb+kVEGm02zSRHG5uB6wfEKnuCBCUiULoQaT1Hn9rjP4aPvqJF3UgP2uL/AIKPvqLkGqYzveQXgURjO8h4QNKaQnFNQNUP0t2g6hhy5hAlwaSdQDOg3n8JUyqn0+qtcylSvmzekMaZQCCDzM28EFTr16j6kNbr3bkQSNTluQDPJee3cFXbTD6tRsTENkSdbzHA2/QOrUXBuakQQGg3sbzfW7dNygsSK9YvFR8ljfSARY6aQNYMjz5lALRrEWLZOo3kEbxHuWrdC9omtSeC2PRuyzuJgF0eBn1hZQKggW8wDwvbX8LK9dXmLyvNPNLagJjhUbfTm2Z4wgvxSJ8JCgbCSEsJCgRSOD7g81HqRwg7I80HqmlOTSgzjrrPxah9L/SVkgctb66/k1D6b+hyyINQOlWXo5QeWBzXZLvyuBiYAkO3xaLcCqy5aTsMUzTpMFSTkaJMdloHdbbUm3GBuKAGtVrUXMdVDg7c5skkm8uzNIG4aGbr0xGL9I6YudASSCdYJNyeQ4wpHEP9I6GXYHQN7SeF53gjyS47COeYgTGUDfbz58kENtAk08jiR2iSCIAkbreet1TsWyCBy899jz/NaHjNlSA4y6/ak6EblTdv4MMqOIiLRu9Y/WiCHJSBL4LtEGj9SI/bYv8Agpe965J1IH9tivo6X2nrkGq43vepeC98b3vJDoETU4rxr12saXOMNFyUD1UumlKX0zydPhuXpiukT3PyUmXOgPC93Hd5D1oHaLarmjOBNpgzPMA/regrWK2gKWXOJIaAA0mS3nu1Ej1FM2ljSGDK1wbUGrh83WMwsRoOPZXvtyiH5AwHM0gSRAJsLHnbVLtDY5bTlzzcFwYLDNp4eq9ygg8wPagCIBEWMRrBHCd3irH0JxYp4pmezTIknQuaQDPs81Bvwrcp3TAAtY772nf60/E1A1oIMnMJgcIG5BtiRZ10f6WOpODajT6I5dXElgO8NI04iRbRaGx4IBBkG4I3jkgcSkXLgg6FI4PuDzUeVI4TujzQehTSnlNcgzbrr+TUPpv6HLI2la911j4th/pv6HLN+j2w3Yl+uVjYLnHS+gHM/h6wHwWzKlWMrHZZgvg5R4u0sr3hdivDM7XUm0qYcSS+4aYIzEWtE6Xn1qypTyU6TCYZ3stNzpDWgwCIgybuFxoSZKXGbQbUAaDlblBqAtl7xMwTYNENkmbSfFAB6Ws6gKjCMpqHKGHxkwDMm5MjnvS4fE1yAQXmbkwXQd0gXUk+tSfkNKpFPMGuIGWakXLJ1N7nfYKXqYim/sOrFrWGajg6G+kMAMa9xEAQTljzugrjsDiqrAwA02zOW7bk6jjreTzVZ2lgqjpaGdpmYuaLuDRFze+pWjNoOdVrFtcwACC4BzG2gAGQ0+A4mdyFGz/TNy4h9Jzi0j9mIdfQkz7I3oMnewgwbe9cGlW/H7CeZZlJIJIcYnLFr+Fr3JafKrYikWEtM8LoNB6kx+3xX0dP7Tki7qSP7fE/Rs+0VyDVMb3vJDSicd3vJCoEcVVOnWL7NOmDv9I8X7o0HmVaXLPMYDXrVi67XEtF9ALe73oIBmKqio/9s9o7xExYkx5CPZ4Kw7L2o4ENIc9rtSd27XjO7h5KExeyS2uA0GPRwPJ1yfAFTOyaYcMxPYadOJE2Qer6T3uJDHRuEambG+4WdNjbeqjj8VVdUcXB0zobkRp4H81fqzhqHlo3mT64F1Rdq49hrOqAlwmx0J5/ig9Zk5nSIJGsdmNIkze/khMNh/SuIJGXcR5acRpuXhg3ZzBJjXWOP68lLYTDhhECxFvegCyZQWg6E8wY5FaT0JxpdSNMmS3K4TqGvuB5EH1hZpjGltRx1aTE7p3++fNXHq9tV/ipRH8LrewoL+nSmApxQcSpDB9weajyVI4PuhB7Jrk5NKDN+uwfFsP9P/Q5R3RzZtOnhaZIlxYHFtyC6oQ+4G8NDW+DVI9dZ+K0Ppv6HqCoB+HI7ctABF/3hwPh7BvCA7FuYHimxrGtdIdDzMtuRrc3AvyCD6RONGllc0OcRlnKAC2xmQBOgPmUBX2u/EYhoNwyQABuPeJjeT7gj9vh78jXEejZldAFzFiM8xpO7zugh8Dinksc5jcjHFzTo0E/vG5MaDgjht6hSYWuZncTLWtaPRtaXBxFzc5mgniOC9NnV85yshtKSA0gFu+ZzXNzrwU1/wDzKNNjKhbTyGJM3JsD+pQQtXar6pz+jcA27AxuQN/3bmkjwN44Qn4Rxl1VxLA0NbD4c5wvIzEAgWG7hyVgZtWk1hNNttx1Glhf8PyUPjKdOqCS0tIJc25cSTrLSb6DwhB5fDqTHNd6QEuAcQDZrgeyDAiIdpyUD0ooNeXPpQWgkmNYvu4eCmsLsnMZEFrpmQCSBrlM2vyBCDp7LEPpuOgMCddIge2D+aCS6kj8YxP0TPtFKl6lxGJxI4U2/aXINTx3e8kKUVj+95IYhALtKrkpVHDUNJHjFlQNmiwAdldmJHGDr+uavG3h8Xqgb2EKhtrNpEBzQXNIJe4gHn6Ma6bzGnqCSxMkkBxaGzDrSTpbl+XioutjmURlBdG869o3JP63r0xuOmRIjjob8SNYVdxeOANoJ9nn/dATitqVHNIEtb3TOoafd+goh7Q5sCCePJD1KtR1g4kSLcTx9q924ctsbcUCUaJaQZvvHCVP4Qfs4J0n26etR1FodEkDQTrpZH4bum9iRz0hAJj8zOybguDgOAgN3DlZWfoy3JiMORIaQ9t9TLSb85AVdx7O21zXDuA3m4uN/LgpzoW11auy4ilLjzGk+MwN29Bo6cmpQgVSOC7g81GSpHBdweJQEJpSpCEGd9czQcPhgd+IE/8A0eovbWGhmao6QIaGXDRG8QJN5kn+yleuUgUMMToMQJ8Mj5UBWNOpRLjWzEtv2gZt2RDdD/dBDbBfldVfl7eWW3MTmAltjJEyRazSjK2P9JBc4ukCb2NxN405ckHs3FBrXCSX3AHCZg8+McfJNw7uy+1uO/h69CgJ2VWbmsC46tG7W514BT2enWlr2uIAJAMzfUa2PPmo3o1gwSDAJaCTGv8AcRuPFStcsYwh4gPMyGydxgHxNt1uSDwGHDHNa0AsFmic0ExPCbz7EZ2HNf6SxkjS/KOX5KPwocYnfax37/L8lMPpH0T3VHXcGwIJIFoy6RNr/mgiBjDAFPUCQRYcx/ZCYnDudmqCM7R3RMuB719wHPilfRa2oP3Zkgki/jNvFNxWz3Ui4SXB9M5LkwSZMHfA94QSXVMwDGYiJg0Wm/HMJ8lyTqlEY3Ej/wBkfbH681yDTccO0PD80Oicd3h4fmhyEA2Lw/pGOYbZhE8OBHgsw2zsGrTec4zNBm1g7yjmtWcF51qLXiHNDhzQYntXEOa0CI8VC5y8gDzW4bS6NYeqHE0m5spDbQASLG0H2rPauz24dxoBuupsSSf90btyCMw2BApg3kzA5C0nzCHqOkTxPtUi/Z7m6gZCZk+u6DqiDa43Tz19/tQMwjwCBBI1MDcL+zVS7MQA2QLAuPidI9aiKDS2XAkQCDB46j1KWwtMEQIBLRHKCPNBGV62d7ybEj/iNBf1K89XeHDX1oMnK0e2/tAVP2zSYHC8GN28XU50CxBGJa2TBD2n1Zr+bUGlwuhclQMKkcAewPEqPcEfs8QzzKAlIQlSEoM567B8Vw/04+7qKkVqINCg7LD3AAObEEQZm1iN50V367PklD6cfd1FXHuy4al6RoyUxlY0A5iXd3N4AIAtm7Ma7PmBIAl0QDY7p93NSdDA+lJb6PKSCGjS5ggvcJJAbG5NptLmSARMlxO8XEHyMRrf1yeCrZKjxqQRmzWluoM8he3Dig7A9HnUpBc6bSQSBkEGxAsdVLso0cjvSAFwBc0Occ0HSTNieSj8Rtz0kAnIHAh2U3gE5Q5xvYH2oVlYAOIdeN518o0/XBAbh8MfmBrssTlbadb7z77JdqVXUvRl4EkuOW9pABv6reKd0axbWEgmC4W0vHDnyRW3cr2kDVgzB2oA35uSChVH+lLzO+5N9/MLqm2XMaRoAIBPeA3gTx4KKxWNh5MCJ048R4XUVXrOf3jPu8kGi9UOJ9JjMQQIHoQAOAD2rkP1LfK6/wBD/W1cg1zHC48EMisdqPBDygYkITkhQNcqJ0kwmap/ELEWiIgzxDpM+HBXt5sqLt7FRUa3f3h/xt43nwCCu7YruHo2kfNvEkF2/co2q0zv0mN+sR6lJY3ugGQQTbdC4Ystc0GYboBGmp9snzQRGHlxEb9TuAnUo/DsydoTZoBknda/l7k/EVQQXNblAPzdCLwTzt7E+i8aa5v16kAGIrlxzlrT82W73WJB8PwVl6C0CcU1xEfs3PAAgEGGggDxUHi9nhoJbGWYyjdN/wAzPNWjq8YDVqH92m1rbzYuvHmAEF8C4LlyDkfge75oFH4M9nzQeyQpxKaUGdddTowuHPDEA/8ACoqdj8RXyMZU+eRUM6uJ0k6ASSfMK49do+KUPrA+7qKp7Mo1Kgw76kvZkAng0WA/68UA+z2Oy53EkgjfYeF4ClKeIFDEskZhIABg2sLGLRe86EqRo0KVQltLRpDHWIueE8j6gNEJtLDNec7AC3VvAgGJ5II/BvmpUBAmXZbazYTPD2XR2PoQIiXGdZk23c/UvPEj4PUL5BBy9k/NkTwE6ATumL7vGrijiKsz2jOtrAQY9aCQ2XVDQ4EQ7dmcDmG6I/i3c121dsNDHMHeeItpA7xM+BG/VB0sNlkA2tF4knX2z5XQVSlnqC15JdG4cx4e5BWNpPmo/kUK4r2xv+o/XvH3leDkF+6lz8crfQH7bFyb1MfLav1d326a5BsWNFx4IYorGahDQgQhNKdCSEHnVFj4FZztZxLxcm8HlAj8FpJCzjpFatHPTjqfcEAhIc7UAG03gCCDO/8ABeFLB5jJvIMzaANSCTwkBEMqR2QYM6xOtmxzn8FzqGcGJt3p1H9tfXzQQ2Ji7CSXAgRwiwm2uo13o3Z2FaHASYJgnU+KBcwekIDWw0EXO4cI3onCvGeCbcdPLlwQJi8XlzCLkmJ0tAvx0U31dPccQ+f/ABmeES1VXaPeOuYGPeFferbARSfWI7TjkB5CCfbHqQXMLpSAJUCo/B93zQACOwY7PmgITSlTSgzvrr+SUPrA+7qKL2PtSm3BUW04dUYGtcBMzN5gE2BvZSvXSPitD6cfd1FmmFwLzSNam49m7g2QQLZr/hwQX3Z9CC5obBLgC6DZ3Fwd81wkcV7bTwwpAhoGUaRJsYMGTczJ8+SrnR7GGzRJzAeUXMXvqVcMY/OWWmAMwOskTcecIIHH4NjJNQucWsBgneQC2xvbhMdkKGr13Zi5tmnukQNBGnl60bjcQKleoXENEvYPIQ08BoP0EBhKbvSkQ7s5p3kRqT+tyCfwuzvSxmdcRN7che/uXptLChjD6O0xM77E7zMyBv0leGEa0uJiAHT5QQB4weG5E7QqOIJB7IBOnziIb70GY4jvHxXjC9q57TvFeUoL31NH49U+rv8At0lyb1N/L3/Vn/eUlyDZcdu8ENCJxu5DoGkLlxSBBxWa7dE1nO3TA5GTB9XvWlFZtt2ofTObo2SfYgCo4U5wcx3eRFyvbaGNIAkCQ52Y65r25CNEMK5IkA+4wUFSw5c7KYDXGSImL2vu4IHNBa4uytgEkEm0ggOtP+4IcV5fMA6A9mN28DX8YXtjqTWS5rg5smAdxsdNJNhPJCUHnMHEAS4u3e7wt5oJLZexPhtctY/KIJJImDrBE6mePFalsvAtoUWUmmQwROknUn1qndWzRnqm0ke6PzPrV9QIAlXLkHFHYLu+aChHYPu+aD2TSE8ppQZ110mMLQ+nH3dRZjs3aBZTqMBjPaTNpFzbkPctP66fklD6wPu6ix8oLhgcoqU/RzlI7F4IAEGfGCdDYqfwr3Ny5sziXSXEzDdBM5dYgW581WMListGhF8rSTa/eg34DXxCk6u3+yZi0GJMyN9hvHC10AIkvfA1c4tOkR2rX5BWXAvax1R4aXPdESZh0QTNjOpFtSq3sul6ScxknNBkwIYQTHiWj/tSeFr+hqML7tJaTBkjhOkXgwgn37FIaSHyXdoiMsOOosYgKH2hUyNMGSCWuIFpvEj1x5qUx20HGi4sqZi2IjKdTYHfxVUrYepUe9ufUOf3hlNiWwN8wgqNY9ozxK8ivWq3tEHimkILv1OfL3/V6n26S5J1On4+76vU+3TXINmxm5CorG7vNCkoGkpJSlIgaSsu2ricz3OcdeHOf15LT6osfArIccc1WMtmkgOzaRxjQ8vWgWo5+R+oltiDw0heuAGSkBoAByAPnvunU6ZcA0GBYk7onTx5J9VoJgmAL2iOfqQQ9d8tgNgF3EkkiRx8ClxLAMo14+M39qZVqjKAJ4k7yTxXrUd6LKCQdYAv2uPq/FBderWnPpH8JEeJB/D2q8lVDq2aPQVCP34Pqt71biUCpt0q4oOlHYPu+f5IIo7B93zQeya5PTUGdddQ+KUPrA+7qLIM369/65LX+uv5JQ+sD7uqsfadEFm2LORp3NEaTr/16yF71MOHgWFhe0acY18V59GcWxjP2jczZIItpf3TqpKpjGHKA2Q4EBggm++LWt7kHtsvClrXkggCCM0AxE6brj3abvHHVWmpEb8rRck7hYXJKJxmLAygRoRYyN1gd/tUVhxeSAXR2TwJsY53gcEBVQACIAg3uvDE1jRpl9J0ExNgbgmC2fei8NljtDsjebZp1PhA9UIDa1JgpN7QuHOjUSLAe0e1BU6jrn9etMSuTQgvHU8fj7voKn2qa5N6oD/mB+gqfappUG0Y06eaFlE475vmhQgUpicmoBsfUy06h4NcfYVi1N4zOvAJ0v7BuWwdIajW4esSQBkN4m+4RvJMCOayNjqTXEkyASMoGYx5wIPEHcgJwDnzkbDg8gAHUwbX46SEu3iGDJOs2BECL6R5btF6Mx5P+nRaQJDbOMWgA2gEjdog8XsqvlzOpZc+mYgGdLDhf9QgCpEEMB0ME8efjZe2LbccJJ56nXghqeKyGDSOYGDcjTUEQpDDY1r8znhzIacuS8meY9s+SDRugDQ3D2ET2jzJ3+z3KzyqX0GxeYtaSJ9FOW0wDB8pP6lXMIFlKUkpUHI7BHs+aDRmD7vmg90jk5NKDOeu35HQ+sD7uqseath67PkdD6y37uqsdBQWXYhAo3A7zj7rX3WUrhNmh0GnJebFs3DYJJsdCIseKidkUYpiZAdERrcHXfH9lObNeaZi1NsZHEUxVaTe5iJ8Z9yAbHOY10ueS9vZhpm1iTItrPG/ihfTOE7wBrN9PFeW1cBU+EvYx2dxM5hAmZdJg8PUnt2cWgts4EgTfteA89/Hcg9WEmCXSNI0tr6p4ShNvkuDSWhpgAAcPE6/9qYp4T0eoJzWad3AgiNZ/Diofb2NLnNAHd04QP7oK45NT6jYKaNUF16oB/mB+hqe9iVd1RO/zCONGp72pUGzY7d5/ghQi8cNPNCAIFKYQnBNIQZ10xxZdVcwEk8dzBuAHEgEzrdQeDwQOjgCReQ0yBw4cLK17Z6E1alV9SlVaMxDsr824C0ibW4KOb0UxlMginTcRva8H1Z4QRg2Sb5NSd4gxeZi/DSd69qlHI0F5mNCLj1E8fen4rAYsHt4ep4tbnE8gwmLT4lR2LxdRkhzHN5lhAA/+YQB4mmyc0uvrAET5TK96lQGmGgukXDSIB5yDdAUxvF4/uiw6YQHbExzqdSmWNBex3YGktM5myOHtk8lq+DxDajGvb3XgEeaxvDOdnYd4c2CLHUQte2PhxTosaLQJ9ZJPtKAxKEkLoQPlGYLunxQOVGYAWPj+AQFJClSEIM667R8To/WG/d1VjrG3AWx9dfyOj9Yb93VWQ4YDMJ0BE+G9BcNhYEvZEGQLCMoE28SYvA4ozC1n0qzmBrDTa3MY+aRMa+0HiORT8Nlp02Vg5+T55Dg3XKGT84NBAkjivJ+0qbWPZSyvc7NJaIvuAdcxJm4ExGgCCVwtEOouLWjO4EdkCSRGckiLacBqOIXntHDxWf2hAgmI4AFpgWMRIMESvTZ4fh6IqPa0BhzAHs1HOJlxzTJMkkzOtlB7V242o8ljYBgiTmPA6AGN9ydyAisXOcJNhoeBPiLXOqgNtYYtc60RNt0a25fkpXA7S3OsXWG4X8dFxpsqjJJc7MA2bgTul2h8910FOeE2FMdIdmeiILbtcARx0BuoVxQXLqiP+Yj6Gp72pU3qi/9RH0NT+lcg2/FUyYi6HGHPBSCVBG/B3cEnwd3BSZXII0Yd3BL8HdwUgkQRxw7uCUYd3BSC5BE1dksd3qTHeLWn3oGt0Swz9cOwfw9n7JCsi5BV8H0Pw9J2ZlLtDQucXR4Zib81L/BX8PcpFKgjvgzuHuXfBncPaFIs0C5BHHDP4e0fmicHTLQQRF+X4IlcUDYSEJyRBTOtHYVfGYWnTw7M721mvILmt7IZUEy4gauHrWcUervaIPaw4I+lpf/AKW9lMQYy3oRtAho9EWgDL/qUiI8neWmiJq9EdpPAD6YOWA2KjAQBaO9GnuWvBIgy2r0Ux9YU21mEU6YgNbUpguHAnNG8+3io13QXGZnObh4B0Hp2SB45r+retlXBBi1XoJj5OSiMu4GpTBjdmh0H2Jp6F7V0FKm0C4AqUwAdJsdea2oLggw2t1e7Tf3mA7r1mH8V4Hqz2j/AOJn81n5relyDK+rvoVjMJjBWrsa1gpvaSHtcZMRYFctVC5B/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data:image/jpeg;base64,/9j/4AAQSkZJRgABAQAAAQABAAD/2wCEAAkGBxQSEhQUExQWFhQVGBgXFxgYFxwYGBoXHB8cHBccGBoYHSggHRwlHRwcITEhJSkrLi4uGCAzODMsNygtLisBCgoKBQUFDgUFDisZExkrKysrKysrKysrKysrKysrKysrKysrKysrKysrKysrKysrKysrKysrKysrKysrKysrK//AABEIANkA6AMBIgACEQEDEQH/xAAbAAABBQEBAAAAAAAAAAAAAAAEAQIFBgcAA//EAEgQAAEDAgMEBgQLBgYBBQEAAAEAAhEDIQQSMQVBUWEGByIycYETkaGxFCQ0QnN0srPB0fAjUnKTwuEXJTNiovFTNWOCktIV/8QAFAEBAAAAAAAAAAAAAAAAAAAAAP/EABQRAQAAAAAAAAAAAAAAAAAAAAD/2gAMAwEAAhEDEQA/ANmr4gtMLy+Fnkm4zvHyXgSgK+FnkkOKPJDSlQe5xjuS4Yx3JDkJEBXwt3JJ8LPJDuMAngqjiuk9bLmZTgToQdPHwuguvws8knwt3JQvR7bIxVPNGVzTD28Dy5fkpJB7/DHcl3wx3JDpCgI+Gu5epKMa7l6kJKUlAV8NdyRtB5LQSogFSeDd2B5+9ARKQlcmkoKX1ndJa+BpUX4ctBfULXZm5rZSfes+HWftD9+l/KH5q1dd5+L4b6Y/YKyIILn/AIm7Q/fpfyh+aT/E3aH79P8AlBU4JYQX7ZPTbamJcW0nUrCXOcxrWtHFxPu1PBH4npLtNrXFtfDvygz+yy6CTlzgT7FBdHmOZgyQIL64vxaGW8pJPmpRlAANeQCbGd/n7UEUeszaA+fT/lBL/iZtD9+n/KCre18N6Oq5t43Tw3exCoLf/iVtD9+n/KCaeszaH79P+U1VDMkQbN1XdKsTjXYkYhzSKYpFuVgb3jUzTGvdCVQXUh/qYz+Gh76q5BqWMHaQ6IxneQ6DkqakQOC5MzJSgi9u4qAGDf3vDhO6fwVP2vtRrAAwnLEWggcIjw5fk/pBj89QwOzvOpPKPVdQuPxbXDu1HBu8NIboAJcYGs+soJ3oZtwNq+jIgPIaCbEfu+0x5q/LFsNisjmPm7SLcY5jy81sWErioxrxo4AoPaEkJQklAgC4JZSIEKk8F3B5+9RpUlgx2R5+9B7ppSlNKDNevD5Ph/pj9hyyRi13rsHxbD/Sn7JWRtCB4K9cPSzuDRvMfmvFoU/0SwPpa9r5QTfTcPcUFyqYUU6NOk8EmJhpgg2AHgABeLZUdtA0yGCO7Ti3dJAmDfXX1HxQu3toEuFOlOaA0ngJ+bG86TuBT8cBRYxpeJd3hMwDxJvJk2/RCk9KqIOVwO7dz72/l7FXHGFb+kVEGm02zSRHG5uB6wfEKnuCBCUiULoQaT1Hn9rjP4aPvqJF3UgP2uL/AIKPvqLkGqYzveQXgURjO8h4QNKaQnFNQNUP0t2g6hhy5hAlwaSdQDOg3n8JUyqn0+qtcylSvmzekMaZQCCDzM28EFTr16j6kNbr3bkQSNTluQDPJee3cFXbTD6tRsTENkSdbzHA2/QOrUXBuakQQGg3sbzfW7dNygsSK9YvFR8ljfSARY6aQNYMjz5lALRrEWLZOo3kEbxHuWrdC9omtSeC2PRuyzuJgF0eBn1hZQKggW8wDwvbX8LK9dXmLyvNPNLagJjhUbfTm2Z4wgvxSJ8JCgbCSEsJCgRSOD7g81HqRwg7I80HqmlOTSgzjrrPxah9L/SVkgctb66/k1D6b+hyyINQOlWXo5QeWBzXZLvyuBiYAkO3xaLcCqy5aTsMUzTpMFSTkaJMdloHdbbUm3GBuKAGtVrUXMdVDg7c5skkm8uzNIG4aGbr0xGL9I6YudASSCdYJNyeQ4wpHEP9I6GXYHQN7SeF53gjyS47COeYgTGUDfbz58kENtAk08jiR2iSCIAkbreet1TsWyCBy899jz/NaHjNlSA4y6/ak6EblTdv4MMqOIiLRu9Y/WiCHJSBL4LtEGj9SI/bYv8Agpe965J1IH9tivo6X2nrkGq43vepeC98b3vJDoETU4rxr12saXOMNFyUD1UumlKX0zydPhuXpiukT3PyUmXOgPC93Hd5D1oHaLarmjOBNpgzPMA/regrWK2gKWXOJIaAA0mS3nu1Ej1FM2ljSGDK1wbUGrh83WMwsRoOPZXvtyiH5AwHM0gSRAJsLHnbVLtDY5bTlzzcFwYLDNp4eq9ygg8wPagCIBEWMRrBHCd3irH0JxYp4pmezTIknQuaQDPs81Bvwrcp3TAAtY772nf60/E1A1oIMnMJgcIG5BtiRZ10f6WOpODajT6I5dXElgO8NI04iRbRaGx4IBBkG4I3jkgcSkXLgg6FI4PuDzUeVI4TujzQehTSnlNcgzbrr+TUPpv6HLI2la911j4th/pv6HLN+j2w3Yl+uVjYLnHS+gHM/h6wHwWzKlWMrHZZgvg5R4u0sr3hdivDM7XUm0qYcSS+4aYIzEWtE6Xn1qypTyU6TCYZ3stNzpDWgwCIgybuFxoSZKXGbQbUAaDlblBqAtl7xMwTYNENkmbSfFAB6Ws6gKjCMpqHKGHxkwDMm5MjnvS4fE1yAQXmbkwXQd0gXUk+tSfkNKpFPMGuIGWakXLJ1N7nfYKXqYim/sOrFrWGajg6G+kMAMa9xEAQTljzugrjsDiqrAwA02zOW7bk6jjreTzVZ2lgqjpaGdpmYuaLuDRFze+pWjNoOdVrFtcwACC4BzG2gAGQ0+A4mdyFGz/TNy4h9Jzi0j9mIdfQkz7I3oMnewgwbe9cGlW/H7CeZZlJIJIcYnLFr+Fr3JafKrYikWEtM8LoNB6kx+3xX0dP7Tki7qSP7fE/Rs+0VyDVMb3vJDSicd3vJCoEcVVOnWL7NOmDv9I8X7o0HmVaXLPMYDXrVi67XEtF9ALe73oIBmKqio/9s9o7xExYkx5CPZ4Kw7L2o4ENIc9rtSd27XjO7h5KExeyS2uA0GPRwPJ1yfAFTOyaYcMxPYadOJE2Qer6T3uJDHRuEambG+4WdNjbeqjj8VVdUcXB0zobkRp4H81fqzhqHlo3mT64F1Rdq49hrOqAlwmx0J5/ig9Zk5nSIJGsdmNIkze/khMNh/SuIJGXcR5acRpuXhg3ZzBJjXWOP68lLYTDhhECxFvegCyZQWg6E8wY5FaT0JxpdSNMmS3K4TqGvuB5EH1hZpjGltRx1aTE7p3++fNXHq9tV/ipRH8LrewoL+nSmApxQcSpDB9weajyVI4PuhB7Jrk5NKDN+uwfFsP9P/Q5R3RzZtOnhaZIlxYHFtyC6oQ+4G8NDW+DVI9dZ+K0Ppv6HqCoB+HI7ctABF/3hwPh7BvCA7FuYHimxrGtdIdDzMtuRrc3AvyCD6RONGllc0OcRlnKAC2xmQBOgPmUBX2u/EYhoNwyQABuPeJjeT7gj9vh78jXEejZldAFzFiM8xpO7zugh8Dinksc5jcjHFzTo0E/vG5MaDgjht6hSYWuZncTLWtaPRtaXBxFzc5mgniOC9NnV85yshtKSA0gFu+ZzXNzrwU1/wDzKNNjKhbTyGJM3JsD+pQQtXar6pz+jcA27AxuQN/3bmkjwN44Qn4Rxl1VxLA0NbD4c5wvIzEAgWG7hyVgZtWk1hNNttx1Glhf8PyUPjKdOqCS0tIJc25cSTrLSb6DwhB5fDqTHNd6QEuAcQDZrgeyDAiIdpyUD0ooNeXPpQWgkmNYvu4eCmsLsnMZEFrpmQCSBrlM2vyBCDp7LEPpuOgMCddIge2D+aCS6kj8YxP0TPtFKl6lxGJxI4U2/aXINTx3e8kKUVj+95IYhALtKrkpVHDUNJHjFlQNmiwAdldmJHGDr+uavG3h8Xqgb2EKhtrNpEBzQXNIJe4gHn6Ma6bzGnqCSxMkkBxaGzDrSTpbl+XioutjmURlBdG869o3JP63r0xuOmRIjjob8SNYVdxeOANoJ9nn/dATitqVHNIEtb3TOoafd+goh7Q5sCCePJD1KtR1g4kSLcTx9q924ctsbcUCUaJaQZvvHCVP4Qfs4J0n26etR1FodEkDQTrpZH4bum9iRz0hAJj8zOybguDgOAgN3DlZWfoy3JiMORIaQ9t9TLSb85AVdx7O21zXDuA3m4uN/LgpzoW11auy4ilLjzGk+MwN29Bo6cmpQgVSOC7g81GSpHBdweJQEJpSpCEGd9czQcPhgd+IE/8A0eovbWGhmao6QIaGXDRG8QJN5kn+yleuUgUMMToMQJ8Mj5UBWNOpRLjWzEtv2gZt2RDdD/dBDbBfldVfl7eWW3MTmAltjJEyRazSjK2P9JBc4ukCb2NxN405ckHs3FBrXCSX3AHCZg8+McfJNw7uy+1uO/h69CgJ2VWbmsC46tG7W514BT2enWlr2uIAJAMzfUa2PPmo3o1gwSDAJaCTGv8AcRuPFStcsYwh4gPMyGydxgHxNt1uSDwGHDHNa0AsFmic0ExPCbz7EZ2HNf6SxkjS/KOX5KPwocYnfax37/L8lMPpH0T3VHXcGwIJIFoy6RNr/mgiBjDAFPUCQRYcx/ZCYnDudmqCM7R3RMuB719wHPilfRa2oP3Zkgki/jNvFNxWz3Ui4SXB9M5LkwSZMHfA94QSXVMwDGYiJg0Wm/HMJ8lyTqlEY3Ej/wBkfbH681yDTccO0PD80Oicd3h4fmhyEA2Lw/pGOYbZhE8OBHgsw2zsGrTec4zNBm1g7yjmtWcF51qLXiHNDhzQYntXEOa0CI8VC5y8gDzW4bS6NYeqHE0m5spDbQASLG0H2rPauz24dxoBuupsSSf90btyCMw2BApg3kzA5C0nzCHqOkTxPtUi/Z7m6gZCZk+u6DqiDa43Tz19/tQMwjwCBBI1MDcL+zVS7MQA2QLAuPidI9aiKDS2XAkQCDB46j1KWwtMEQIBLRHKCPNBGV62d7ybEj/iNBf1K89XeHDX1oMnK0e2/tAVP2zSYHC8GN28XU50CxBGJa2TBD2n1Zr+bUGlwuhclQMKkcAewPEqPcEfs8QzzKAlIQlSEoM567B8Vw/04+7qKkVqINCg7LD3AAObEEQZm1iN50V367PklD6cfd1FXHuy4al6RoyUxlY0A5iXd3N4AIAtm7Ma7PmBIAl0QDY7p93NSdDA+lJb6PKSCGjS5ggvcJJAbG5NptLmSARMlxO8XEHyMRrf1yeCrZKjxqQRmzWluoM8he3Dig7A9HnUpBc6bSQSBkEGxAsdVLso0cjvSAFwBc0Occ0HSTNieSj8Rtz0kAnIHAh2U3gE5Q5xvYH2oVlYAOIdeN518o0/XBAbh8MfmBrssTlbadb7z77JdqVXUvRl4EkuOW9pABv6reKd0axbWEgmC4W0vHDnyRW3cr2kDVgzB2oA35uSChVH+lLzO+5N9/MLqm2XMaRoAIBPeA3gTx4KKxWNh5MCJ048R4XUVXrOf3jPu8kGi9UOJ9JjMQQIHoQAOAD2rkP1LfK6/wBD/W1cg1zHC48EMisdqPBDygYkITkhQNcqJ0kwmap/ELEWiIgzxDpM+HBXt5sqLt7FRUa3f3h/xt43nwCCu7YruHo2kfNvEkF2/co2q0zv0mN+sR6lJY3ugGQQTbdC4Ystc0GYboBGmp9snzQRGHlxEb9TuAnUo/DsydoTZoBknda/l7k/EVQQXNblAPzdCLwTzt7E+i8aa5v16kAGIrlxzlrT82W73WJB8PwVl6C0CcU1xEfs3PAAgEGGggDxUHi9nhoJbGWYyjdN/wAzPNWjq8YDVqH92m1rbzYuvHmAEF8C4LlyDkfge75oFH4M9nzQeyQpxKaUGdddTowuHPDEA/8ACoqdj8RXyMZU+eRUM6uJ0k6ASSfMK49do+KUPrA+7qKp7Mo1Kgw76kvZkAng0WA/68UA+z2Oy53EkgjfYeF4ClKeIFDEskZhIABg2sLGLRe86EqRo0KVQltLRpDHWIueE8j6gNEJtLDNec7AC3VvAgGJ5II/BvmpUBAmXZbazYTPD2XR2PoQIiXGdZk23c/UvPEj4PUL5BBy9k/NkTwE6ATumL7vGrijiKsz2jOtrAQY9aCQ2XVDQ4EQ7dmcDmG6I/i3c121dsNDHMHeeItpA7xM+BG/VB0sNlkA2tF4knX2z5XQVSlnqC15JdG4cx4e5BWNpPmo/kUK4r2xv+o/XvH3leDkF+6lz8crfQH7bFyb1MfLav1d326a5BsWNFx4IYorGahDQgQhNKdCSEHnVFj4FZztZxLxcm8HlAj8FpJCzjpFatHPTjqfcEAhIc7UAG03gCCDO/8ABeFLB5jJvIMzaANSCTwkBEMqR2QYM6xOtmxzn8FzqGcGJt3p1H9tfXzQQ2Ji7CSXAgRwiwm2uo13o3Z2FaHASYJgnU+KBcwekIDWw0EXO4cI3onCvGeCbcdPLlwQJi8XlzCLkmJ0tAvx0U31dPccQ+f/ABmeES1VXaPeOuYGPeFferbARSfWI7TjkB5CCfbHqQXMLpSAJUCo/B93zQACOwY7PmgITSlTSgzvrr+SUPrA+7qKL2PtSm3BUW04dUYGtcBMzN5gE2BvZSvXSPitD6cfd1FmmFwLzSNam49m7g2QQLZr/hwQX3Z9CC5obBLgC6DZ3Fwd81wkcV7bTwwpAhoGUaRJsYMGTczJ8+SrnR7GGzRJzAeUXMXvqVcMY/OWWmAMwOskTcecIIHH4NjJNQucWsBgneQC2xvbhMdkKGr13Zi5tmnukQNBGnl60bjcQKleoXENEvYPIQ08BoP0EBhKbvSkQ7s5p3kRqT+tyCfwuzvSxmdcRN7che/uXptLChjD6O0xM77E7zMyBv0leGEa0uJiAHT5QQB4weG5E7QqOIJB7IBOnziIb70GY4jvHxXjC9q57TvFeUoL31NH49U+rv8At0lyb1N/L3/Vn/eUlyDZcdu8ENCJxu5DoGkLlxSBBxWa7dE1nO3TA5GTB9XvWlFZtt2ofTObo2SfYgCo4U5wcx3eRFyvbaGNIAkCQ52Y65r25CNEMK5IkA+4wUFSw5c7KYDXGSImL2vu4IHNBa4uytgEkEm0ggOtP+4IcV5fMA6A9mN28DX8YXtjqTWS5rg5smAdxsdNJNhPJCUHnMHEAS4u3e7wt5oJLZexPhtctY/KIJJImDrBE6mePFalsvAtoUWUmmQwROknUn1qndWzRnqm0ke6PzPrV9QIAlXLkHFHYLu+aChHYPu+aD2TSE8ppQZ110mMLQ+nH3dRZjs3aBZTqMBjPaTNpFzbkPctP66fklD6wPu6ix8oLhgcoqU/RzlI7F4IAEGfGCdDYqfwr3Ny5sziXSXEzDdBM5dYgW581WMListGhF8rSTa/eg34DXxCk6u3+yZi0GJMyN9hvHC10AIkvfA1c4tOkR2rX5BWXAvax1R4aXPdESZh0QTNjOpFtSq3sul6ScxknNBkwIYQTHiWj/tSeFr+hqML7tJaTBkjhOkXgwgn37FIaSHyXdoiMsOOosYgKH2hUyNMGSCWuIFpvEj1x5qUx20HGi4sqZi2IjKdTYHfxVUrYepUe9ufUOf3hlNiWwN8wgqNY9ozxK8ivWq3tEHimkILv1OfL3/V6n26S5J1On4+76vU+3TXINmxm5CorG7vNCkoGkpJSlIgaSsu2ricz3OcdeHOf15LT6osfArIccc1WMtmkgOzaRxjQ8vWgWo5+R+oltiDw0heuAGSkBoAByAPnvunU6ZcA0GBYk7onTx5J9VoJgmAL2iOfqQQ9d8tgNgF3EkkiRx8ClxLAMo14+M39qZVqjKAJ4k7yTxXrUd6LKCQdYAv2uPq/FBderWnPpH8JEeJB/D2q8lVDq2aPQVCP34Pqt71biUCpt0q4oOlHYPu+f5IIo7B93zQeya5PTUGdddQ+KUPrA+7qLIM369/65LX+uv5JQ+sD7uqsfadEFm2LORp3NEaTr/16yF71MOHgWFhe0acY18V59GcWxjP2jczZIItpf3TqpKpjGHKA2Q4EBggm++LWt7kHtsvClrXkggCCM0AxE6brj3abvHHVWmpEb8rRck7hYXJKJxmLAygRoRYyN1gd/tUVhxeSAXR2TwJsY53gcEBVQACIAg3uvDE1jRpl9J0ExNgbgmC2fei8NljtDsjebZp1PhA9UIDa1JgpN7QuHOjUSLAe0e1BU6jrn9etMSuTQgvHU8fj7voKn2qa5N6oD/mB+gqfappUG0Y06eaFlE475vmhQgUpicmoBsfUy06h4NcfYVi1N4zOvAJ0v7BuWwdIajW4esSQBkN4m+4RvJMCOayNjqTXEkyASMoGYx5wIPEHcgJwDnzkbDg8gAHUwbX46SEu3iGDJOs2BECL6R5btF6Mx5P+nRaQJDbOMWgA2gEjdog8XsqvlzOpZc+mYgGdLDhf9QgCpEEMB0ME8efjZe2LbccJJ56nXghqeKyGDSOYGDcjTUEQpDDY1r8znhzIacuS8meY9s+SDRugDQ3D2ET2jzJ3+z3KzyqX0GxeYtaSJ9FOW0wDB8pP6lXMIFlKUkpUHI7BHs+aDRmD7vmg90jk5NKDOeu35HQ+sD7uqseath67PkdD6y37uqsdBQWXYhAo3A7zj7rX3WUrhNmh0GnJebFs3DYJJsdCIseKidkUYpiZAdERrcHXfH9lObNeaZi1NsZHEUxVaTe5iJ8Z9yAbHOY10ueS9vZhpm1iTItrPG/ihfTOE7wBrN9PFeW1cBU+EvYx2dxM5hAmZdJg8PUnt2cWgts4EgTfteA89/Hcg9WEmCXSNI0tr6p4ShNvkuDSWhpgAAcPE6/9qYp4T0eoJzWad3AgiNZ/Diofb2NLnNAHd04QP7oK45NT6jYKaNUF16oB/mB+hqe9iVd1RO/zCONGp72pUGzY7d5/ghQi8cNPNCAIFKYQnBNIQZ10xxZdVcwEk8dzBuAHEgEzrdQeDwQOjgCReQ0yBw4cLK17Z6E1alV9SlVaMxDsr824C0ibW4KOb0UxlMginTcRva8H1Z4QRg2Sb5NSd4gxeZi/DSd69qlHI0F5mNCLj1E8fen4rAYsHt4ep4tbnE8gwmLT4lR2LxdRkhzHN5lhAA/+YQB4mmyc0uvrAET5TK96lQGmGgukXDSIB5yDdAUxvF4/uiw6YQHbExzqdSmWNBex3YGktM5myOHtk8lq+DxDajGvb3XgEeaxvDOdnYd4c2CLHUQte2PhxTosaLQJ9ZJPtKAxKEkLoQPlGYLunxQOVGYAWPj+AQFJClSEIM667R8To/WG/d1VjrG3AWx9dfyOj9Yb93VWQ4YDMJ0BE+G9BcNhYEvZEGQLCMoE28SYvA4ozC1n0qzmBrDTa3MY+aRMa+0HiORT8Nlp02Vg5+T55Dg3XKGT84NBAkjivJ+0qbWPZSyvc7NJaIvuAdcxJm4ExGgCCVwtEOouLWjO4EdkCSRGckiLacBqOIXntHDxWf2hAgmI4AFpgWMRIMESvTZ4fh6IqPa0BhzAHs1HOJlxzTJMkkzOtlB7V242o8ljYBgiTmPA6AGN9ydyAisXOcJNhoeBPiLXOqgNtYYtc60RNt0a25fkpXA7S3OsXWG4X8dFxpsqjJJc7MA2bgTul2h8910FOeE2FMdIdmeiILbtcARx0BuoVxQXLqiP+Yj6Gp72pU3qi/9RH0NT+lcg2/FUyYi6HGHPBSCVBG/B3cEnwd3BSZXII0Yd3BL8HdwUgkQRxw7uCUYd3BSC5BE1dksd3qTHeLWn3oGt0Swz9cOwfw9n7JCsi5BV8H0Pw9J2ZlLtDQucXR4Zib81L/BX8PcpFKgjvgzuHuXfBncPaFIs0C5BHHDP4e0fmicHTLQQRF+X4IlcUDYSEJyRBTOtHYVfGYWnTw7M721mvILmt7IZUEy4gauHrWcUervaIPaw4I+lpf/AKW9lMQYy3oRtAho9EWgDL/qUiI8neWmiJq9EdpPAD6YOWA2KjAQBaO9GnuWvBIgy2r0Ux9YU21mEU6YgNbUpguHAnNG8+3io13QXGZnObh4B0Hp2SB45r+retlXBBi1XoJj5OSiMu4GpTBjdmh0H2Jp6F7V0FKm0C4AqUwAdJsdea2oLggw2t1e7Tf3mA7r1mH8V4Hqz2j/AOJn81n5relyDK+rvoVjMJjBWrsa1gpvaSHtcZMRYFctVC5B/9k="/>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276" name="Picture 12" descr="https://encrypted-tbn3.gstatic.com/images?q=tbn:ANd9GcS4lTRcz56Vcv_XZThquMKMvK9EQ37MLLFtdk8_mpHiE0_k5P2TOnhTD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8219" y="312738"/>
            <a:ext cx="1777181" cy="3901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096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8077200" cy="1219200"/>
          </a:xfrm>
        </p:spPr>
        <p:txBody>
          <a:bodyPr>
            <a:normAutofit/>
          </a:bodyPr>
          <a:lstStyle/>
          <a:p>
            <a:r>
              <a:rPr lang="en-US" sz="3200" dirty="0" smtClean="0"/>
              <a:t>Jewish Civil Pagan Babylon Calendar   or</a:t>
            </a:r>
            <a:br>
              <a:rPr lang="en-US" sz="3200" dirty="0" smtClean="0"/>
            </a:br>
            <a:r>
              <a:rPr lang="en-US" sz="3200" dirty="0" smtClean="0"/>
              <a:t>The Calendar of Torah</a:t>
            </a:r>
            <a:endParaRPr lang="en-US" sz="3200" dirty="0"/>
          </a:p>
        </p:txBody>
      </p:sp>
      <p:sp>
        <p:nvSpPr>
          <p:cNvPr id="7" name="Subtitle 5"/>
          <p:cNvSpPr>
            <a:spLocks noGrp="1"/>
          </p:cNvSpPr>
          <p:nvPr>
            <p:ph type="subTitle" idx="1"/>
          </p:nvPr>
        </p:nvSpPr>
        <p:spPr>
          <a:xfrm>
            <a:off x="266700" y="1447800"/>
            <a:ext cx="8686800" cy="5105400"/>
          </a:xfrm>
        </p:spPr>
        <p:txBody>
          <a:bodyPr>
            <a:normAutofit/>
          </a:bodyPr>
          <a:lstStyle/>
          <a:p>
            <a:r>
              <a:rPr lang="en-US" sz="2400" dirty="0" smtClean="0">
                <a:solidFill>
                  <a:schemeClr val="tx1"/>
                </a:solidFill>
              </a:rPr>
              <a:t>1</a:t>
            </a:r>
            <a:r>
              <a:rPr lang="en-US" sz="2400" baseline="30000" dirty="0" smtClean="0">
                <a:solidFill>
                  <a:schemeClr val="tx1"/>
                </a:solidFill>
              </a:rPr>
              <a:t>st</a:t>
            </a:r>
            <a:r>
              <a:rPr lang="en-US" sz="2400" dirty="0" smtClean="0">
                <a:solidFill>
                  <a:schemeClr val="tx1"/>
                </a:solidFill>
              </a:rPr>
              <a:t> month-</a:t>
            </a:r>
            <a:r>
              <a:rPr lang="en-US" sz="2400" dirty="0" err="1" smtClean="0">
                <a:solidFill>
                  <a:schemeClr val="tx1"/>
                </a:solidFill>
              </a:rPr>
              <a:t>chodesh</a:t>
            </a:r>
            <a:r>
              <a:rPr lang="en-US" sz="2400" dirty="0" smtClean="0">
                <a:solidFill>
                  <a:schemeClr val="tx1"/>
                </a:solidFill>
              </a:rPr>
              <a:t> Nisan or </a:t>
            </a:r>
            <a:r>
              <a:rPr lang="en-US" sz="2400" dirty="0" err="1" smtClean="0">
                <a:solidFill>
                  <a:schemeClr val="tx1"/>
                </a:solidFill>
              </a:rPr>
              <a:t>Nisanu</a:t>
            </a:r>
            <a:r>
              <a:rPr lang="en-US" sz="2400" dirty="0" smtClean="0">
                <a:solidFill>
                  <a:schemeClr val="tx1"/>
                </a:solidFill>
              </a:rPr>
              <a:t> is Bel-</a:t>
            </a:r>
            <a:r>
              <a:rPr lang="en-US" sz="2400" dirty="0" err="1" smtClean="0">
                <a:solidFill>
                  <a:schemeClr val="tx1"/>
                </a:solidFill>
              </a:rPr>
              <a:t>Ba’al</a:t>
            </a:r>
            <a:r>
              <a:rPr lang="en-US" sz="2400" dirty="0" smtClean="0">
                <a:solidFill>
                  <a:schemeClr val="tx1"/>
                </a:solidFill>
              </a:rPr>
              <a:t> </a:t>
            </a:r>
          </a:p>
          <a:p>
            <a:r>
              <a:rPr lang="en-US" sz="2400" dirty="0" smtClean="0">
                <a:solidFill>
                  <a:schemeClr val="tx1"/>
                </a:solidFill>
              </a:rPr>
              <a:t>The Chief 1</a:t>
            </a:r>
            <a:r>
              <a:rPr lang="en-US" sz="2400" baseline="30000" dirty="0" smtClean="0">
                <a:solidFill>
                  <a:schemeClr val="tx1"/>
                </a:solidFill>
              </a:rPr>
              <a:t>st</a:t>
            </a:r>
            <a:r>
              <a:rPr lang="en-US" sz="2400" dirty="0" smtClean="0">
                <a:solidFill>
                  <a:schemeClr val="tx1"/>
                </a:solidFill>
              </a:rPr>
              <a:t> deity of Babylon worshiped on their first month of the year.   Bel-</a:t>
            </a:r>
            <a:r>
              <a:rPr lang="en-US" sz="2400" dirty="0" err="1" smtClean="0">
                <a:solidFill>
                  <a:schemeClr val="tx1"/>
                </a:solidFill>
              </a:rPr>
              <a:t>Ba’al</a:t>
            </a:r>
            <a:r>
              <a:rPr lang="en-US" sz="2400" dirty="0" smtClean="0">
                <a:solidFill>
                  <a:schemeClr val="tx1"/>
                </a:solidFill>
              </a:rPr>
              <a:t> </a:t>
            </a:r>
            <a:r>
              <a:rPr lang="en-US" sz="2400" dirty="0" err="1" smtClean="0">
                <a:solidFill>
                  <a:schemeClr val="tx1"/>
                </a:solidFill>
              </a:rPr>
              <a:t>Nisanu</a:t>
            </a:r>
            <a:endParaRPr lang="en-US" sz="2400" dirty="0" smtClean="0">
              <a:solidFill>
                <a:schemeClr val="tx1"/>
              </a:solidFill>
            </a:endParaRPr>
          </a:p>
          <a:p>
            <a:r>
              <a:rPr lang="en-US" dirty="0" smtClean="0">
                <a:solidFill>
                  <a:schemeClr val="tx1"/>
                </a:solidFill>
              </a:rPr>
              <a:t> </a:t>
            </a:r>
            <a:endParaRPr lang="en-US" dirty="0">
              <a:solidFill>
                <a:schemeClr val="tx1"/>
              </a:solidFill>
            </a:endParaRPr>
          </a:p>
        </p:txBody>
      </p:sp>
      <p:pic>
        <p:nvPicPr>
          <p:cNvPr id="2050" name="Picture 2" descr="http://www.sacred-texts.com/ane/caog/img/09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819399"/>
            <a:ext cx="8153400" cy="3516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079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6063198"/>
          </a:xfrm>
          <a:prstGeom prst="rect">
            <a:avLst/>
          </a:prstGeom>
        </p:spPr>
        <p:txBody>
          <a:bodyPr wrap="square">
            <a:spAutoFit/>
          </a:bodyPr>
          <a:lstStyle/>
          <a:p>
            <a:r>
              <a:rPr lang="en-US" sz="3200" b="1" dirty="0" smtClean="0"/>
              <a:t>                          11</a:t>
            </a:r>
            <a:r>
              <a:rPr lang="en-US" sz="3200" b="1" baseline="30000" dirty="0" smtClean="0"/>
              <a:t>th</a:t>
            </a:r>
            <a:r>
              <a:rPr lang="en-US" sz="3200" b="1" dirty="0" smtClean="0"/>
              <a:t> Month Shevat</a:t>
            </a:r>
            <a:r>
              <a:rPr lang="en-US" sz="3200" dirty="0"/>
              <a:t/>
            </a:r>
            <a:br>
              <a:rPr lang="en-US" sz="3200" dirty="0"/>
            </a:br>
            <a:r>
              <a:rPr lang="en-US" sz="3200" dirty="0" smtClean="0"/>
              <a:t>                    Babylonian</a:t>
            </a:r>
            <a:r>
              <a:rPr lang="en-US" sz="3200" dirty="0"/>
              <a:t>: </a:t>
            </a:r>
            <a:r>
              <a:rPr lang="en-US" sz="3200" dirty="0" err="1"/>
              <a:t>Shabatu</a:t>
            </a:r>
            <a:r>
              <a:rPr lang="en-US" sz="3200" dirty="0"/>
              <a:t> – Rain</a:t>
            </a:r>
            <a:r>
              <a:rPr lang="en-US" sz="3200" dirty="0" smtClean="0"/>
              <a:t>.</a:t>
            </a:r>
          </a:p>
          <a:p>
            <a:r>
              <a:rPr lang="en-US" sz="3200" dirty="0" smtClean="0"/>
              <a:t>H7627 </a:t>
            </a:r>
            <a:r>
              <a:rPr lang="he-IL" sz="3200" dirty="0" smtClean="0"/>
              <a:t>שׁבט</a:t>
            </a:r>
            <a:r>
              <a:rPr lang="en-US" sz="3200" dirty="0" smtClean="0"/>
              <a:t>   </a:t>
            </a:r>
            <a:r>
              <a:rPr lang="vi-VN" sz="3200" dirty="0" smtClean="0"/>
              <a:t>sh</a:t>
            </a:r>
            <a:r>
              <a:rPr lang="vi-VN" sz="3200" baseline="30000" dirty="0" smtClean="0"/>
              <a:t>e</a:t>
            </a:r>
            <a:r>
              <a:rPr lang="vi-VN" sz="3200" dirty="0" smtClean="0"/>
              <a:t>ba</a:t>
            </a:r>
            <a:r>
              <a:rPr lang="vi-VN" sz="3200" dirty="0"/>
              <a:t>̂</a:t>
            </a:r>
            <a:r>
              <a:rPr lang="vi-VN" sz="3200" dirty="0" smtClean="0"/>
              <a:t>ṭ</a:t>
            </a:r>
            <a:r>
              <a:rPr lang="en-US" sz="3200" dirty="0" smtClean="0"/>
              <a:t>  </a:t>
            </a:r>
            <a:r>
              <a:rPr lang="en-US" sz="3200" i="1" dirty="0" err="1" smtClean="0"/>
              <a:t>sheb-awt</a:t>
            </a:r>
            <a:r>
              <a:rPr lang="en-US" sz="3200" i="1" dirty="0" smtClean="0"/>
              <a:t>‘</a:t>
            </a:r>
            <a:r>
              <a:rPr lang="en-US" sz="3200" dirty="0"/>
              <a:t> </a:t>
            </a:r>
            <a:r>
              <a:rPr lang="en-US" sz="3200" dirty="0" smtClean="0"/>
              <a:t>Of </a:t>
            </a:r>
            <a:r>
              <a:rPr lang="en-US" sz="3200" dirty="0"/>
              <a:t>foreign </a:t>
            </a:r>
            <a:r>
              <a:rPr lang="en-US" sz="3200" dirty="0" smtClean="0"/>
              <a:t>origin not originally Hebrew ; </a:t>
            </a:r>
            <a:r>
              <a:rPr lang="en-US" sz="3200" i="1" dirty="0" err="1"/>
              <a:t>Shebat</a:t>
            </a:r>
            <a:r>
              <a:rPr lang="en-US" sz="3200" dirty="0"/>
              <a:t>, a Jewish month: </a:t>
            </a:r>
            <a:r>
              <a:rPr lang="en-US" sz="3200" dirty="0" smtClean="0"/>
              <a:t>called  </a:t>
            </a:r>
            <a:r>
              <a:rPr lang="en-US" sz="3200" dirty="0"/>
              <a:t>Sebat</a:t>
            </a:r>
            <a:r>
              <a:rPr lang="en-US" dirty="0" smtClean="0"/>
              <a:t>. </a:t>
            </a:r>
            <a:r>
              <a:rPr lang="en-US" dirty="0"/>
              <a:t> </a:t>
            </a:r>
            <a:r>
              <a:rPr lang="en-US" dirty="0" smtClean="0"/>
              <a:t>  </a:t>
            </a:r>
            <a:r>
              <a:rPr lang="en-US" sz="3200" dirty="0" smtClean="0"/>
              <a:t>Found 1 time at </a:t>
            </a:r>
            <a:r>
              <a:rPr lang="en-US" sz="3200" dirty="0" err="1" smtClean="0"/>
              <a:t>Zacharyah</a:t>
            </a:r>
            <a:r>
              <a:rPr lang="en-US" sz="3200" dirty="0" smtClean="0"/>
              <a:t> 1:7, mentioning the Babylon sovereign Darius as a their Babylon Calendar 11</a:t>
            </a:r>
            <a:r>
              <a:rPr lang="en-US" sz="3200" baseline="30000" dirty="0" smtClean="0"/>
              <a:t>th</a:t>
            </a:r>
            <a:r>
              <a:rPr lang="en-US" sz="3200" dirty="0" smtClean="0"/>
              <a:t> month.   But in the </a:t>
            </a:r>
          </a:p>
          <a:p>
            <a:r>
              <a:rPr lang="en-US" sz="3200" dirty="0" smtClean="0"/>
              <a:t>Torah of  </a:t>
            </a:r>
            <a:r>
              <a:rPr lang="en-US" sz="3200" dirty="0" err="1" smtClean="0"/>
              <a:t>Moshah</a:t>
            </a:r>
            <a:r>
              <a:rPr lang="en-US" sz="3200" dirty="0" smtClean="0"/>
              <a:t> only uses Deut. </a:t>
            </a:r>
            <a:r>
              <a:rPr lang="en-US" sz="3200" dirty="0" err="1" smtClean="0"/>
              <a:t>Debarim</a:t>
            </a:r>
            <a:r>
              <a:rPr lang="en-US" sz="3200" dirty="0" smtClean="0"/>
              <a:t> 1:3, H6249</a:t>
            </a:r>
          </a:p>
          <a:p>
            <a:r>
              <a:rPr lang="en-US" sz="3200" b="1" dirty="0" err="1" smtClean="0"/>
              <a:t>Ashtey</a:t>
            </a:r>
            <a:r>
              <a:rPr lang="en-US" sz="3200" b="1" dirty="0" smtClean="0"/>
              <a:t>-Ash-</a:t>
            </a:r>
            <a:r>
              <a:rPr lang="en-US" sz="3200" b="1" dirty="0" err="1" smtClean="0"/>
              <a:t>tay</a:t>
            </a:r>
            <a:r>
              <a:rPr lang="en-US" sz="3200" b="1" dirty="0" smtClean="0"/>
              <a:t> </a:t>
            </a:r>
            <a:r>
              <a:rPr lang="en-US" sz="3200" b="1" dirty="0" err="1" smtClean="0"/>
              <a:t>Chodesh</a:t>
            </a:r>
            <a:r>
              <a:rPr lang="en-US" sz="3200" dirty="0" smtClean="0"/>
              <a:t> </a:t>
            </a:r>
          </a:p>
          <a:p>
            <a:r>
              <a:rPr lang="en-US" sz="3200" dirty="0" smtClean="0"/>
              <a:t>meaning the 11</a:t>
            </a:r>
            <a:r>
              <a:rPr lang="en-US" sz="3200" baseline="30000" dirty="0" smtClean="0"/>
              <a:t>th</a:t>
            </a:r>
            <a:r>
              <a:rPr lang="en-US" sz="3200" dirty="0" smtClean="0"/>
              <a:t> part.</a:t>
            </a:r>
            <a:endParaRPr lang="en-US" sz="3200" dirty="0"/>
          </a:p>
          <a:p>
            <a:r>
              <a:rPr lang="en-US" dirty="0"/>
              <a:t/>
            </a:r>
            <a:br>
              <a:rPr lang="en-US" dirty="0"/>
            </a:br>
            <a:endParaRPr lang="en-US" dirty="0"/>
          </a:p>
        </p:txBody>
      </p:sp>
    </p:spTree>
    <p:extLst>
      <p:ext uri="{BB962C8B-B14F-4D97-AF65-F5344CB8AC3E}">
        <p14:creationId xmlns:p14="http://schemas.microsoft.com/office/powerpoint/2010/main" val="2464433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6063198"/>
          </a:xfrm>
          <a:prstGeom prst="rect">
            <a:avLst/>
          </a:prstGeom>
        </p:spPr>
        <p:txBody>
          <a:bodyPr wrap="square">
            <a:spAutoFit/>
          </a:bodyPr>
          <a:lstStyle/>
          <a:p>
            <a:r>
              <a:rPr lang="en-US" sz="2800" b="1" dirty="0" smtClean="0"/>
              <a:t>                                       12</a:t>
            </a:r>
            <a:r>
              <a:rPr lang="en-US" sz="2800" b="1" baseline="30000" dirty="0" smtClean="0"/>
              <a:t>th</a:t>
            </a:r>
            <a:r>
              <a:rPr lang="en-US" sz="2800" b="1" dirty="0" smtClean="0"/>
              <a:t> Month Adar</a:t>
            </a:r>
            <a:r>
              <a:rPr lang="en-US" sz="2800" dirty="0" smtClean="0"/>
              <a:t>    </a:t>
            </a:r>
          </a:p>
          <a:p>
            <a:r>
              <a:rPr lang="en-US" sz="2800" dirty="0" smtClean="0"/>
              <a:t>Babylonian</a:t>
            </a:r>
            <a:r>
              <a:rPr lang="en-US" sz="2800" dirty="0"/>
              <a:t>: </a:t>
            </a:r>
            <a:r>
              <a:rPr lang="en-US" sz="2800" dirty="0" err="1"/>
              <a:t>Adaru</a:t>
            </a:r>
            <a:r>
              <a:rPr lang="en-US" sz="2800" dirty="0"/>
              <a:t> – Threshing time. Presided over by</a:t>
            </a:r>
            <a:r>
              <a:rPr lang="en-US" sz="2800" b="1" dirty="0"/>
              <a:t> </a:t>
            </a:r>
            <a:r>
              <a:rPr lang="en-US" sz="2800" b="1" dirty="0" err="1"/>
              <a:t>Erra</a:t>
            </a:r>
            <a:r>
              <a:rPr lang="en-US" sz="2800" dirty="0"/>
              <a:t>, an </a:t>
            </a:r>
            <a:r>
              <a:rPr lang="en-US" sz="2800" b="1" dirty="0"/>
              <a:t>Akkadian</a:t>
            </a:r>
            <a:r>
              <a:rPr lang="en-US" sz="2800" dirty="0"/>
              <a:t> plague </a:t>
            </a:r>
            <a:r>
              <a:rPr lang="en-US" sz="2800" dirty="0" smtClean="0"/>
              <a:t>deity, </a:t>
            </a:r>
            <a:r>
              <a:rPr lang="en-US" sz="2800" dirty="0"/>
              <a:t>also responsible for political confusion (perhaps like that found in the Purim story</a:t>
            </a:r>
            <a:r>
              <a:rPr lang="en-US" sz="2800" dirty="0" smtClean="0"/>
              <a:t>?). Children sacrifice also.</a:t>
            </a:r>
          </a:p>
          <a:p>
            <a:r>
              <a:rPr lang="en-US" sz="2800" dirty="0" err="1" smtClean="0"/>
              <a:t>Atar</a:t>
            </a:r>
            <a:r>
              <a:rPr lang="en-US" sz="2800" dirty="0" smtClean="0"/>
              <a:t> </a:t>
            </a:r>
            <a:r>
              <a:rPr lang="en-US" sz="2800" dirty="0" err="1" smtClean="0"/>
              <a:t>ninib</a:t>
            </a:r>
            <a:r>
              <a:rPr lang="en-US" sz="2800" dirty="0" smtClean="0"/>
              <a:t>   Adar is found 10 X scriptures 8x in the book of Esther 3:7;  alone which Is recorded during the time of </a:t>
            </a:r>
            <a:r>
              <a:rPr lang="en-US" sz="2800" dirty="0" err="1" smtClean="0"/>
              <a:t>Yisrael’s</a:t>
            </a:r>
            <a:r>
              <a:rPr lang="en-US" sz="2800" dirty="0" smtClean="0"/>
              <a:t> captivity in Babylon .</a:t>
            </a:r>
          </a:p>
          <a:p>
            <a:r>
              <a:rPr lang="en-US" sz="2800" dirty="0" smtClean="0"/>
              <a:t>H143 '</a:t>
            </a:r>
            <a:r>
              <a:rPr lang="en-US" sz="2800" dirty="0" err="1" smtClean="0"/>
              <a:t>a</a:t>
            </a:r>
            <a:r>
              <a:rPr lang="en-US" sz="2800" dirty="0" err="1"/>
              <a:t>̆dâ</a:t>
            </a:r>
            <a:r>
              <a:rPr lang="en-US" sz="2800" dirty="0" err="1" smtClean="0"/>
              <a:t>r</a:t>
            </a:r>
            <a:r>
              <a:rPr lang="en-US" sz="2800" dirty="0"/>
              <a:t> </a:t>
            </a:r>
            <a:r>
              <a:rPr lang="en-US" sz="2800" i="1" dirty="0" smtClean="0"/>
              <a:t>ad-</a:t>
            </a:r>
            <a:r>
              <a:rPr lang="en-US" sz="2800" i="1" dirty="0" err="1" smtClean="0"/>
              <a:t>awr</a:t>
            </a:r>
            <a:r>
              <a:rPr lang="en-US" sz="2800" i="1" dirty="0" smtClean="0"/>
              <a:t>‘</a:t>
            </a:r>
            <a:r>
              <a:rPr lang="en-US" sz="2800" dirty="0" smtClean="0"/>
              <a:t> </a:t>
            </a:r>
            <a:r>
              <a:rPr lang="en-US" sz="2800" dirty="0"/>
              <a:t> O</a:t>
            </a:r>
            <a:r>
              <a:rPr lang="en-US" sz="2800" dirty="0" smtClean="0"/>
              <a:t>f  foreign </a:t>
            </a:r>
            <a:r>
              <a:rPr lang="en-US" sz="2800" dirty="0"/>
              <a:t>derivation; perhaps meaning </a:t>
            </a:r>
            <a:r>
              <a:rPr lang="en-US" sz="2800" dirty="0" smtClean="0"/>
              <a:t> </a:t>
            </a:r>
            <a:r>
              <a:rPr lang="en-US" sz="2800" i="1" dirty="0" smtClean="0"/>
              <a:t>fire</a:t>
            </a:r>
            <a:r>
              <a:rPr lang="en-US" sz="2800" dirty="0"/>
              <a:t>; </a:t>
            </a:r>
            <a:r>
              <a:rPr lang="en-US" sz="2800" i="1" dirty="0"/>
              <a:t>Adar</a:t>
            </a:r>
            <a:r>
              <a:rPr lang="en-US" sz="2800" dirty="0"/>
              <a:t>, the </a:t>
            </a:r>
            <a:r>
              <a:rPr lang="en-US" sz="2800" u="sng" dirty="0" smtClean="0"/>
              <a:t>12 </a:t>
            </a:r>
            <a:r>
              <a:rPr lang="en-US" sz="2800" u="sng" dirty="0" err="1"/>
              <a:t>th</a:t>
            </a:r>
            <a:r>
              <a:rPr lang="en-US" sz="2800" u="sng" dirty="0"/>
              <a:t> </a:t>
            </a:r>
            <a:r>
              <a:rPr lang="en-US" sz="2800" u="sng" dirty="0" smtClean="0"/>
              <a:t>Babylonian </a:t>
            </a:r>
            <a:r>
              <a:rPr lang="en-US" sz="2800" u="sng" dirty="0"/>
              <a:t>month: - Adar</a:t>
            </a:r>
            <a:r>
              <a:rPr lang="en-US" sz="2800" u="sng" dirty="0" smtClean="0"/>
              <a:t>. </a:t>
            </a:r>
          </a:p>
          <a:p>
            <a:r>
              <a:rPr lang="en-US" sz="2800" u="sng" dirty="0" smtClean="0"/>
              <a:t>H8147 is </a:t>
            </a:r>
            <a:r>
              <a:rPr lang="en-US" sz="2800" b="1" u="sng" dirty="0" err="1" smtClean="0"/>
              <a:t>Shenayim</a:t>
            </a:r>
            <a:r>
              <a:rPr lang="en-US" sz="2800" b="1" u="sng" dirty="0" smtClean="0"/>
              <a:t> Shen-ah-</a:t>
            </a:r>
            <a:r>
              <a:rPr lang="en-US" sz="2800" b="1" u="sng" dirty="0" err="1" smtClean="0"/>
              <a:t>yim</a:t>
            </a:r>
            <a:r>
              <a:rPr lang="en-US" sz="2800" b="1" u="sng" dirty="0" smtClean="0"/>
              <a:t> or </a:t>
            </a:r>
            <a:r>
              <a:rPr lang="en-US" sz="2800" b="1" u="sng" dirty="0" err="1" smtClean="0"/>
              <a:t>Shet-tah-yim</a:t>
            </a:r>
            <a:r>
              <a:rPr lang="en-US" sz="2800" b="1" u="sng" dirty="0" smtClean="0"/>
              <a:t> </a:t>
            </a:r>
            <a:r>
              <a:rPr lang="en-US" sz="2800" b="1" u="sng" dirty="0" err="1" smtClean="0"/>
              <a:t>Chodesh</a:t>
            </a:r>
            <a:r>
              <a:rPr lang="en-US" sz="2800" b="1" u="sng" dirty="0" smtClean="0"/>
              <a:t> </a:t>
            </a:r>
          </a:p>
          <a:p>
            <a:r>
              <a:rPr lang="en-US" sz="2800" u="sng" dirty="0" smtClean="0"/>
              <a:t>Meaning the twelfth part </a:t>
            </a:r>
            <a:endParaRPr lang="en-US" sz="2800" u="sng" dirty="0"/>
          </a:p>
          <a:p>
            <a:endParaRPr lang="en-US" sz="2400" dirty="0"/>
          </a:p>
        </p:txBody>
      </p:sp>
    </p:spTree>
    <p:extLst>
      <p:ext uri="{BB962C8B-B14F-4D97-AF65-F5344CB8AC3E}">
        <p14:creationId xmlns:p14="http://schemas.microsoft.com/office/powerpoint/2010/main" val="30853294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503" y="304800"/>
            <a:ext cx="8382000" cy="4893647"/>
          </a:xfrm>
          <a:prstGeom prst="rect">
            <a:avLst/>
          </a:prstGeom>
          <a:noFill/>
        </p:spPr>
        <p:txBody>
          <a:bodyPr wrap="square" rtlCol="0">
            <a:spAutoFit/>
          </a:bodyPr>
          <a:lstStyle/>
          <a:p>
            <a:r>
              <a:rPr lang="en-US" sz="2400" b="1" dirty="0" smtClean="0"/>
              <a:t>                        The 12 Months-</a:t>
            </a:r>
            <a:r>
              <a:rPr lang="en-US" sz="2400" b="1" dirty="0" err="1" smtClean="0"/>
              <a:t>Chodesh</a:t>
            </a:r>
            <a:r>
              <a:rPr lang="en-US" sz="2400" b="1" dirty="0" smtClean="0"/>
              <a:t> in Scriptures</a:t>
            </a:r>
            <a:r>
              <a:rPr lang="en-US" sz="2400" dirty="0" smtClean="0"/>
              <a:t>;</a:t>
            </a:r>
          </a:p>
          <a:p>
            <a:r>
              <a:rPr lang="en-US" sz="2400" dirty="0" smtClean="0"/>
              <a:t>1.Aviv or Abib is </a:t>
            </a:r>
            <a:r>
              <a:rPr lang="en-US" sz="2400" b="1" dirty="0" smtClean="0"/>
              <a:t>Ha </a:t>
            </a:r>
            <a:r>
              <a:rPr lang="en-US" sz="2400" b="1" dirty="0" err="1" smtClean="0"/>
              <a:t>Rishon</a:t>
            </a:r>
            <a:r>
              <a:rPr lang="en-US" sz="2400" b="1" dirty="0" smtClean="0"/>
              <a:t> </a:t>
            </a:r>
            <a:r>
              <a:rPr lang="en-US" sz="2400" b="1" dirty="0" err="1" smtClean="0"/>
              <a:t>Chodesh</a:t>
            </a:r>
            <a:r>
              <a:rPr lang="en-US" sz="2400" b="1" dirty="0" smtClean="0"/>
              <a:t> </a:t>
            </a:r>
            <a:r>
              <a:rPr lang="en-US" sz="2400" dirty="0" smtClean="0"/>
              <a:t>.</a:t>
            </a:r>
          </a:p>
          <a:p>
            <a:r>
              <a:rPr lang="en-US" sz="2400" dirty="0" smtClean="0"/>
              <a:t>2.   </a:t>
            </a:r>
            <a:r>
              <a:rPr lang="en-US" sz="2400" dirty="0" err="1" smtClean="0"/>
              <a:t>Zif</a:t>
            </a:r>
            <a:r>
              <a:rPr lang="en-US" sz="2400" dirty="0" smtClean="0"/>
              <a:t> or </a:t>
            </a:r>
            <a:r>
              <a:rPr lang="en-US" sz="2400" dirty="0" err="1" smtClean="0"/>
              <a:t>Ziu</a:t>
            </a:r>
            <a:r>
              <a:rPr lang="en-US" sz="2400" dirty="0" smtClean="0"/>
              <a:t> is</a:t>
            </a:r>
            <a:r>
              <a:rPr lang="en-US" sz="2400" b="1" dirty="0" smtClean="0"/>
              <a:t>  Ha </a:t>
            </a:r>
            <a:r>
              <a:rPr lang="en-US" sz="2400" b="1" dirty="0" err="1" smtClean="0"/>
              <a:t>sheniy</a:t>
            </a:r>
            <a:r>
              <a:rPr lang="en-US" sz="2400" b="1" dirty="0" smtClean="0"/>
              <a:t> </a:t>
            </a:r>
            <a:r>
              <a:rPr lang="en-US" sz="2400" b="1" dirty="0" err="1" smtClean="0"/>
              <a:t>Chodesh</a:t>
            </a:r>
            <a:r>
              <a:rPr lang="en-US" sz="2400" b="1" dirty="0" smtClean="0"/>
              <a:t>.</a:t>
            </a:r>
          </a:p>
          <a:p>
            <a:r>
              <a:rPr lang="en-US" sz="2400" b="1" dirty="0" smtClean="0"/>
              <a:t>3.                         Ha </a:t>
            </a:r>
            <a:r>
              <a:rPr lang="en-US" sz="2400" b="1" dirty="0" err="1" smtClean="0"/>
              <a:t>She’lee’shee</a:t>
            </a:r>
            <a:r>
              <a:rPr lang="en-US" sz="2400" b="1" dirty="0" smtClean="0"/>
              <a:t> </a:t>
            </a:r>
            <a:r>
              <a:rPr lang="en-US" sz="2400" b="1" dirty="0" err="1" smtClean="0"/>
              <a:t>Chodesh</a:t>
            </a:r>
            <a:r>
              <a:rPr lang="en-US" sz="2400" b="1" dirty="0" smtClean="0"/>
              <a:t>.</a:t>
            </a:r>
          </a:p>
          <a:p>
            <a:r>
              <a:rPr lang="en-US" sz="2400" b="1" dirty="0" smtClean="0"/>
              <a:t>4.    Omer is       Ha </a:t>
            </a:r>
            <a:r>
              <a:rPr lang="en-US" sz="2400" b="1" dirty="0" err="1" smtClean="0"/>
              <a:t>Rebiy’iy</a:t>
            </a:r>
            <a:r>
              <a:rPr lang="en-US" sz="2400" b="1" dirty="0" smtClean="0"/>
              <a:t> -</a:t>
            </a:r>
            <a:r>
              <a:rPr lang="en-US" sz="2400" b="1" dirty="0" err="1" smtClean="0"/>
              <a:t>Rebee-ee</a:t>
            </a:r>
            <a:r>
              <a:rPr lang="en-US" sz="2400" b="1" dirty="0" smtClean="0"/>
              <a:t> </a:t>
            </a:r>
            <a:r>
              <a:rPr lang="en-US" sz="2400" b="1" dirty="0" err="1" smtClean="0"/>
              <a:t>Chodesh</a:t>
            </a:r>
            <a:endParaRPr lang="en-US" sz="2400" b="1" dirty="0" smtClean="0"/>
          </a:p>
          <a:p>
            <a:r>
              <a:rPr lang="en-US" sz="2400" b="1" dirty="0" smtClean="0"/>
              <a:t>5.                         Ha </a:t>
            </a:r>
            <a:r>
              <a:rPr lang="en-US" sz="2400" b="1" dirty="0" err="1" smtClean="0"/>
              <a:t>Cham’iy</a:t>
            </a:r>
            <a:r>
              <a:rPr lang="en-US" sz="2400" b="1" dirty="0" smtClean="0"/>
              <a:t> </a:t>
            </a:r>
            <a:r>
              <a:rPr lang="en-US" sz="2400" b="1" dirty="0" err="1" smtClean="0"/>
              <a:t>shiy</a:t>
            </a:r>
            <a:r>
              <a:rPr lang="en-US" sz="2400" b="1" dirty="0" smtClean="0"/>
              <a:t> </a:t>
            </a:r>
            <a:r>
              <a:rPr lang="en-US" sz="2400" b="1" dirty="0" err="1" smtClean="0"/>
              <a:t>Chodesh</a:t>
            </a:r>
            <a:endParaRPr lang="en-US" sz="2400" b="1" dirty="0" smtClean="0"/>
          </a:p>
          <a:p>
            <a:r>
              <a:rPr lang="en-US" sz="2400" b="1" dirty="0" smtClean="0"/>
              <a:t>6.                         Ha </a:t>
            </a:r>
            <a:r>
              <a:rPr lang="en-US" sz="2400" b="1" dirty="0" err="1" smtClean="0"/>
              <a:t>Shish’shee</a:t>
            </a:r>
            <a:r>
              <a:rPr lang="en-US" sz="2400" b="1" dirty="0" smtClean="0"/>
              <a:t> </a:t>
            </a:r>
            <a:r>
              <a:rPr lang="en-US" sz="2400" b="1" dirty="0" err="1" smtClean="0"/>
              <a:t>Chodesh</a:t>
            </a:r>
            <a:endParaRPr lang="en-US" sz="2400" b="1" dirty="0" smtClean="0"/>
          </a:p>
          <a:p>
            <a:r>
              <a:rPr lang="en-US" sz="2400" b="1" dirty="0" smtClean="0"/>
              <a:t>7. </a:t>
            </a:r>
            <a:r>
              <a:rPr lang="en-US" sz="2400" b="1" dirty="0" err="1" smtClean="0"/>
              <a:t>Eythanim</a:t>
            </a:r>
            <a:r>
              <a:rPr lang="en-US" sz="2400" b="1" dirty="0" smtClean="0"/>
              <a:t>  is  Ha </a:t>
            </a:r>
            <a:r>
              <a:rPr lang="en-US" sz="2400" b="1" dirty="0" err="1" smtClean="0"/>
              <a:t>Sheb’iy’iy</a:t>
            </a:r>
            <a:r>
              <a:rPr lang="en-US" sz="2400" b="1" dirty="0" smtClean="0"/>
              <a:t>  </a:t>
            </a:r>
            <a:r>
              <a:rPr lang="en-US" sz="2400" b="1" dirty="0" err="1" smtClean="0"/>
              <a:t>Chodesh</a:t>
            </a:r>
            <a:endParaRPr lang="en-US" sz="2400" b="1" dirty="0" smtClean="0"/>
          </a:p>
          <a:p>
            <a:pPr marL="457200" indent="-457200">
              <a:buAutoNum type="arabicPeriod" startAt="8"/>
            </a:pPr>
            <a:r>
              <a:rPr lang="en-US" sz="2400" b="1" dirty="0" smtClean="0"/>
              <a:t>                      Ha </a:t>
            </a:r>
            <a:r>
              <a:rPr lang="en-US" sz="2400" b="1" dirty="0" err="1" smtClean="0"/>
              <a:t>Shem’iy’niy</a:t>
            </a:r>
            <a:r>
              <a:rPr lang="en-US" sz="2400" b="1" dirty="0" smtClean="0"/>
              <a:t> –</a:t>
            </a:r>
            <a:r>
              <a:rPr lang="en-US" sz="2400" b="1" dirty="0" err="1" smtClean="0"/>
              <a:t>shem</a:t>
            </a:r>
            <a:r>
              <a:rPr lang="en-US" sz="2400" b="1" dirty="0" smtClean="0"/>
              <a:t>-</a:t>
            </a:r>
            <a:r>
              <a:rPr lang="en-US" sz="2400" b="1" dirty="0" err="1" smtClean="0"/>
              <a:t>ee</a:t>
            </a:r>
            <a:r>
              <a:rPr lang="en-US" sz="2400" b="1" dirty="0" smtClean="0"/>
              <a:t>-nee </a:t>
            </a:r>
            <a:r>
              <a:rPr lang="en-US" sz="2400" b="1" dirty="0" err="1" smtClean="0"/>
              <a:t>Chodesh</a:t>
            </a:r>
            <a:endParaRPr lang="en-US" sz="2400" b="1" dirty="0" smtClean="0"/>
          </a:p>
          <a:p>
            <a:pPr marL="457200" indent="-457200">
              <a:buAutoNum type="arabicPeriod" startAt="9"/>
            </a:pPr>
            <a:r>
              <a:rPr lang="en-US" sz="2400" dirty="0" smtClean="0"/>
              <a:t>                      </a:t>
            </a:r>
            <a:r>
              <a:rPr lang="en-US" sz="2400" b="1" dirty="0" err="1" smtClean="0"/>
              <a:t>HaTesh’iy’iy-Tesh-ee-ee</a:t>
            </a:r>
            <a:r>
              <a:rPr lang="en-US" sz="2400" b="1" dirty="0" smtClean="0"/>
              <a:t> </a:t>
            </a:r>
            <a:r>
              <a:rPr lang="en-US" sz="2400" b="1" dirty="0" err="1" smtClean="0"/>
              <a:t>Chodesh</a:t>
            </a:r>
            <a:endParaRPr lang="en-US" sz="2400" b="1" dirty="0" smtClean="0"/>
          </a:p>
          <a:p>
            <a:pPr marL="457200" indent="-457200">
              <a:buAutoNum type="arabicPeriod" startAt="10"/>
            </a:pPr>
            <a:r>
              <a:rPr lang="en-US" sz="2400" b="1" dirty="0" smtClean="0"/>
              <a:t>                      Ha </a:t>
            </a:r>
            <a:r>
              <a:rPr lang="en-US" sz="2400" b="1" dirty="0" err="1" smtClean="0"/>
              <a:t>Asiy’riy</a:t>
            </a:r>
            <a:r>
              <a:rPr lang="en-US" sz="2400" b="1" dirty="0" smtClean="0"/>
              <a:t>-As-</a:t>
            </a:r>
            <a:r>
              <a:rPr lang="en-US" sz="2400" b="1" dirty="0" err="1" smtClean="0"/>
              <a:t>ee</a:t>
            </a:r>
            <a:r>
              <a:rPr lang="en-US" sz="2400" b="1" dirty="0" smtClean="0"/>
              <a:t>-</a:t>
            </a:r>
            <a:r>
              <a:rPr lang="en-US" sz="2400" b="1" dirty="0" err="1" smtClean="0"/>
              <a:t>ree</a:t>
            </a:r>
            <a:r>
              <a:rPr lang="en-US" sz="2400" b="1" dirty="0" smtClean="0"/>
              <a:t> </a:t>
            </a:r>
            <a:r>
              <a:rPr lang="en-US" sz="2400" b="1" dirty="0" err="1" smtClean="0"/>
              <a:t>Chodesh</a:t>
            </a:r>
            <a:r>
              <a:rPr lang="en-US" sz="2400" b="1" dirty="0" smtClean="0"/>
              <a:t>.</a:t>
            </a:r>
          </a:p>
          <a:p>
            <a:pPr marL="457200" indent="-457200">
              <a:buAutoNum type="arabicPeriod" startAt="10"/>
            </a:pPr>
            <a:r>
              <a:rPr lang="en-US" sz="2400" b="1" dirty="0"/>
              <a:t> </a:t>
            </a:r>
            <a:r>
              <a:rPr lang="en-US" sz="2400" b="1" dirty="0" smtClean="0"/>
              <a:t>                     Ha </a:t>
            </a:r>
            <a:r>
              <a:rPr lang="en-US" sz="2400" b="1" dirty="0" err="1" smtClean="0"/>
              <a:t>Ashtey</a:t>
            </a:r>
            <a:r>
              <a:rPr lang="en-US" sz="2400" b="1" dirty="0" smtClean="0"/>
              <a:t> – Ash-</a:t>
            </a:r>
            <a:r>
              <a:rPr lang="en-US" sz="2400" b="1" dirty="0" err="1" smtClean="0"/>
              <a:t>tay</a:t>
            </a:r>
            <a:r>
              <a:rPr lang="en-US" sz="2400" b="1" dirty="0" smtClean="0"/>
              <a:t> </a:t>
            </a:r>
            <a:r>
              <a:rPr lang="en-US" sz="2400" b="1" dirty="0" err="1" smtClean="0"/>
              <a:t>Chodesh</a:t>
            </a:r>
            <a:r>
              <a:rPr lang="en-US" sz="2400" b="1" dirty="0" smtClean="0"/>
              <a:t>.</a:t>
            </a:r>
          </a:p>
          <a:p>
            <a:r>
              <a:rPr lang="en-US" sz="2400" dirty="0" smtClean="0"/>
              <a:t>12.                       </a:t>
            </a:r>
            <a:r>
              <a:rPr lang="en-US" sz="2400" b="1" dirty="0" smtClean="0"/>
              <a:t>Ha Shan-ah-</a:t>
            </a:r>
            <a:r>
              <a:rPr lang="en-US" sz="2400" b="1" dirty="0" err="1" smtClean="0"/>
              <a:t>yim</a:t>
            </a:r>
            <a:r>
              <a:rPr lang="en-US" sz="2400" b="1" dirty="0" smtClean="0"/>
              <a:t>-or </a:t>
            </a:r>
            <a:r>
              <a:rPr lang="en-US" sz="2400" b="1" dirty="0" err="1" smtClean="0"/>
              <a:t>shet-tah-yim</a:t>
            </a:r>
            <a:r>
              <a:rPr lang="en-US" sz="2400" b="1" dirty="0" smtClean="0"/>
              <a:t> </a:t>
            </a:r>
            <a:r>
              <a:rPr lang="en-US" sz="2400" b="1" dirty="0" err="1" smtClean="0"/>
              <a:t>Chodesh</a:t>
            </a:r>
            <a:endParaRPr lang="en-US" sz="2400" b="1" dirty="0" smtClean="0"/>
          </a:p>
        </p:txBody>
      </p:sp>
    </p:spTree>
    <p:extLst>
      <p:ext uri="{BB962C8B-B14F-4D97-AF65-F5344CB8AC3E}">
        <p14:creationId xmlns:p14="http://schemas.microsoft.com/office/powerpoint/2010/main" val="2366926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9884" y="457200"/>
            <a:ext cx="8610600" cy="6001643"/>
          </a:xfrm>
          <a:prstGeom prst="rect">
            <a:avLst/>
          </a:prstGeom>
        </p:spPr>
        <p:txBody>
          <a:bodyPr wrap="square">
            <a:spAutoFit/>
          </a:bodyPr>
          <a:lstStyle/>
          <a:p>
            <a:r>
              <a:rPr lang="en-US" sz="2400" b="1" dirty="0" smtClean="0"/>
              <a:t>NISAN -Bel </a:t>
            </a:r>
            <a:r>
              <a:rPr lang="en-US" sz="2400" dirty="0" smtClean="0"/>
              <a:t>The </a:t>
            </a:r>
            <a:r>
              <a:rPr lang="en-US" sz="2400" dirty="0"/>
              <a:t>first week of this month was the Babylonian New Year’s celebration. This is speculation </a:t>
            </a:r>
            <a:r>
              <a:rPr lang="en-US" sz="2400" dirty="0" smtClean="0"/>
              <a:t>or facts!  </a:t>
            </a:r>
            <a:r>
              <a:rPr lang="en-US" sz="2400" dirty="0"/>
              <a:t>but it seems likely that this is where the idea of </a:t>
            </a:r>
            <a:r>
              <a:rPr lang="en-US" sz="2400" dirty="0" smtClean="0"/>
              <a:t>Nisan </a:t>
            </a:r>
            <a:r>
              <a:rPr lang="en-US" sz="2400" dirty="0"/>
              <a:t>as the beginning of the year comes from. Pre-Babylonian exile, the months of the Jewish year were numbered rather than named, and the numbering started in the spring. Yet now </a:t>
            </a:r>
            <a:r>
              <a:rPr lang="en-US" sz="2400" dirty="0" smtClean="0"/>
              <a:t>Nisan </a:t>
            </a:r>
            <a:r>
              <a:rPr lang="en-US" sz="2400" dirty="0"/>
              <a:t>is called the new year for the months, and </a:t>
            </a:r>
            <a:r>
              <a:rPr lang="en-US" sz="2400" dirty="0" err="1"/>
              <a:t>Tishrei</a:t>
            </a:r>
            <a:r>
              <a:rPr lang="en-US" sz="2400" dirty="0"/>
              <a:t> in the new year for the year. In the Babylonian calendar, </a:t>
            </a:r>
            <a:r>
              <a:rPr lang="en-US" sz="2400" dirty="0" smtClean="0"/>
              <a:t>Nisan </a:t>
            </a:r>
            <a:r>
              <a:rPr lang="en-US" sz="2400" dirty="0"/>
              <a:t>is the beginning of the year and of the first half-year, and </a:t>
            </a:r>
            <a:r>
              <a:rPr lang="en-US" sz="2400" dirty="0" err="1"/>
              <a:t>Tishrei</a:t>
            </a:r>
            <a:r>
              <a:rPr lang="en-US" sz="2400" dirty="0"/>
              <a:t> was that beginning of the second half-year. That these months are both considered new years in the Jewish calendar is too much of a coincidence.</a:t>
            </a:r>
            <a:br>
              <a:rPr lang="en-US" sz="2400" dirty="0"/>
            </a:br>
            <a:r>
              <a:rPr lang="en-US" sz="2400" dirty="0" smtClean="0"/>
              <a:t>Bel</a:t>
            </a:r>
            <a:r>
              <a:rPr lang="en-US" sz="2400" dirty="0"/>
              <a:t>, known as Baal in Israel, is </a:t>
            </a:r>
            <a:r>
              <a:rPr lang="en-US" sz="2400" dirty="0" smtClean="0"/>
              <a:t>one of the 5 </a:t>
            </a:r>
            <a:r>
              <a:rPr lang="en-US" sz="2400" dirty="0" err="1" smtClean="0"/>
              <a:t>Ba’al</a:t>
            </a:r>
            <a:r>
              <a:rPr lang="en-US" sz="2400" dirty="0" smtClean="0"/>
              <a:t> deities names  which </a:t>
            </a:r>
            <a:r>
              <a:rPr lang="en-US" sz="2400" dirty="0"/>
              <a:t>i</a:t>
            </a:r>
            <a:r>
              <a:rPr lang="en-US" sz="2400" dirty="0" smtClean="0"/>
              <a:t>t </a:t>
            </a:r>
            <a:r>
              <a:rPr lang="en-US" sz="2400" dirty="0"/>
              <a:t>means “lord” and refers to </a:t>
            </a:r>
            <a:r>
              <a:rPr lang="en-US" sz="2400" dirty="0" err="1">
                <a:hlinkClick r:id="rId2"/>
              </a:rPr>
              <a:t>Marduk</a:t>
            </a:r>
            <a:r>
              <a:rPr lang="en-US" sz="2400" dirty="0"/>
              <a:t>, first amongst the </a:t>
            </a:r>
            <a:r>
              <a:rPr lang="en-US" sz="2400" dirty="0" smtClean="0"/>
              <a:t>deities </a:t>
            </a:r>
            <a:r>
              <a:rPr lang="en-US" sz="2400" dirty="0"/>
              <a:t>in the </a:t>
            </a:r>
            <a:r>
              <a:rPr lang="en-US" sz="2400" dirty="0" smtClean="0"/>
              <a:t>Babylonian Calendar , </a:t>
            </a:r>
            <a:r>
              <a:rPr lang="en-US" sz="2400" dirty="0"/>
              <a:t>and later Persian, pantheon. Bel </a:t>
            </a:r>
            <a:r>
              <a:rPr lang="en-US" sz="2400" dirty="0" err="1"/>
              <a:t>Marduk</a:t>
            </a:r>
            <a:r>
              <a:rPr lang="en-US" sz="2400" dirty="0"/>
              <a:t> has the distinction of being both the most vilified </a:t>
            </a:r>
            <a:r>
              <a:rPr lang="en-US" sz="2400" dirty="0" smtClean="0"/>
              <a:t>deity </a:t>
            </a:r>
            <a:r>
              <a:rPr lang="en-US" sz="2400" dirty="0"/>
              <a:t>in </a:t>
            </a:r>
            <a:r>
              <a:rPr lang="en-US" sz="2400" dirty="0" err="1" smtClean="0"/>
              <a:t>TaNaK</a:t>
            </a:r>
            <a:r>
              <a:rPr lang="en-US" sz="2400" dirty="0" smtClean="0"/>
              <a:t>.</a:t>
            </a:r>
            <a:endParaRPr lang="en-US" sz="2400" dirty="0"/>
          </a:p>
        </p:txBody>
      </p:sp>
    </p:spTree>
    <p:extLst>
      <p:ext uri="{BB962C8B-B14F-4D97-AF65-F5344CB8AC3E}">
        <p14:creationId xmlns:p14="http://schemas.microsoft.com/office/powerpoint/2010/main" val="1938367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4543" y="1219200"/>
            <a:ext cx="8391832" cy="4524315"/>
          </a:xfrm>
          <a:prstGeom prst="rect">
            <a:avLst/>
          </a:prstGeom>
        </p:spPr>
        <p:txBody>
          <a:bodyPr wrap="square">
            <a:spAutoFit/>
          </a:bodyPr>
          <a:lstStyle/>
          <a:p>
            <a:r>
              <a:rPr lang="en-US" sz="3600" b="1" dirty="0" smtClean="0"/>
              <a:t>                       Nisan-Bel-</a:t>
            </a:r>
            <a:r>
              <a:rPr lang="en-US" sz="3600" b="1" dirty="0" err="1" smtClean="0"/>
              <a:t>Ba’al</a:t>
            </a:r>
            <a:r>
              <a:rPr lang="en-US" sz="3600" b="1" dirty="0" smtClean="0"/>
              <a:t> </a:t>
            </a:r>
          </a:p>
          <a:p>
            <a:r>
              <a:rPr lang="en-US" sz="3600" dirty="0" smtClean="0"/>
              <a:t>Correction –In Hebrew </a:t>
            </a:r>
            <a:r>
              <a:rPr lang="en-US" sz="3600" dirty="0" err="1" smtClean="0"/>
              <a:t>Ri’shown</a:t>
            </a:r>
            <a:r>
              <a:rPr lang="en-US" sz="3600" dirty="0" smtClean="0"/>
              <a:t> </a:t>
            </a:r>
            <a:r>
              <a:rPr lang="en-US" sz="3600" dirty="0"/>
              <a:t>or </a:t>
            </a:r>
            <a:r>
              <a:rPr lang="en-US" sz="3600" dirty="0" err="1" smtClean="0"/>
              <a:t>Ha’Rishon</a:t>
            </a:r>
            <a:r>
              <a:rPr lang="en-US" sz="3600" dirty="0" smtClean="0"/>
              <a:t> </a:t>
            </a:r>
            <a:r>
              <a:rPr lang="en-US" sz="3600" dirty="0" err="1" smtClean="0"/>
              <a:t>Chodesh</a:t>
            </a:r>
            <a:r>
              <a:rPr lang="en-US" sz="3600" dirty="0" smtClean="0"/>
              <a:t>, </a:t>
            </a:r>
            <a:r>
              <a:rPr lang="en-US" sz="3600" dirty="0"/>
              <a:t>6</a:t>
            </a:r>
            <a:r>
              <a:rPr lang="en-US" sz="3600" dirty="0" smtClean="0"/>
              <a:t> </a:t>
            </a:r>
            <a:r>
              <a:rPr lang="en-US" sz="3600" dirty="0"/>
              <a:t>X in scriptures as AVIV or ABIB </a:t>
            </a:r>
            <a:r>
              <a:rPr lang="en-US" sz="3600" dirty="0" err="1" smtClean="0"/>
              <a:t>Chodesh</a:t>
            </a:r>
            <a:r>
              <a:rPr lang="en-US" sz="3600" dirty="0" smtClean="0"/>
              <a:t>   found in </a:t>
            </a:r>
            <a:r>
              <a:rPr lang="en-US" sz="3600" b="1" dirty="0"/>
              <a:t>Exo 13:4</a:t>
            </a:r>
            <a:r>
              <a:rPr lang="en-US" sz="3600" dirty="0"/>
              <a:t>  “Today you are going out, in the month </a:t>
            </a:r>
            <a:r>
              <a:rPr lang="en-US" sz="3600" dirty="0" err="1"/>
              <a:t>Aḇib</a:t>
            </a:r>
            <a:r>
              <a:rPr lang="en-US" sz="3600" dirty="0"/>
              <a:t>̱. </a:t>
            </a:r>
            <a:r>
              <a:rPr lang="en-US" sz="3600" dirty="0" smtClean="0"/>
              <a:t> Also in these verses. Abib H24</a:t>
            </a:r>
            <a:endParaRPr lang="en-US" sz="3600" dirty="0"/>
          </a:p>
          <a:p>
            <a:r>
              <a:rPr lang="en-US" sz="3600" dirty="0" err="1" smtClean="0"/>
              <a:t>Ex.Shemoth</a:t>
            </a:r>
            <a:r>
              <a:rPr lang="en-US" sz="3600" dirty="0" smtClean="0"/>
              <a:t> 23:15;  34:18;  &amp; </a:t>
            </a:r>
          </a:p>
          <a:p>
            <a:r>
              <a:rPr lang="en-US" sz="3600" dirty="0" err="1" smtClean="0"/>
              <a:t>Deut.Debarim</a:t>
            </a:r>
            <a:r>
              <a:rPr lang="en-US" sz="3600" dirty="0" smtClean="0"/>
              <a:t> 16:1;</a:t>
            </a:r>
            <a:endParaRPr lang="en-US" sz="3600" dirty="0"/>
          </a:p>
        </p:txBody>
      </p:sp>
    </p:spTree>
    <p:extLst>
      <p:ext uri="{BB962C8B-B14F-4D97-AF65-F5344CB8AC3E}">
        <p14:creationId xmlns:p14="http://schemas.microsoft.com/office/powerpoint/2010/main" val="2130314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upload.wikimedia.org/wikipedia/commons/0/0d/Copia_de_Enk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2819400" cy="365266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276600" y="762000"/>
            <a:ext cx="5410200" cy="5786199"/>
          </a:xfrm>
          <a:prstGeom prst="rect">
            <a:avLst/>
          </a:prstGeom>
        </p:spPr>
        <p:txBody>
          <a:bodyPr wrap="square">
            <a:spAutoFit/>
          </a:bodyPr>
          <a:lstStyle/>
          <a:p>
            <a:r>
              <a:rPr lang="en-US" sz="3200" b="1" dirty="0" smtClean="0"/>
              <a:t>                 2ed month</a:t>
            </a:r>
          </a:p>
          <a:p>
            <a:r>
              <a:rPr lang="en-US" sz="3200" b="1" dirty="0" smtClean="0"/>
              <a:t>Iyar</a:t>
            </a:r>
            <a:r>
              <a:rPr lang="en-US" sz="3200" dirty="0"/>
              <a:t/>
            </a:r>
            <a:br>
              <a:rPr lang="en-US" sz="3200" dirty="0"/>
            </a:br>
            <a:r>
              <a:rPr lang="en-US" sz="3200" dirty="0"/>
              <a:t>Babylonian: </a:t>
            </a:r>
            <a:r>
              <a:rPr lang="en-US" sz="3200" dirty="0" err="1"/>
              <a:t>Āru</a:t>
            </a:r>
            <a:r>
              <a:rPr lang="en-US" sz="3200" dirty="0"/>
              <a:t> / </a:t>
            </a:r>
            <a:r>
              <a:rPr lang="en-US" sz="3200" dirty="0" err="1"/>
              <a:t>Ayaru</a:t>
            </a:r>
            <a:r>
              <a:rPr lang="en-US" sz="3200" dirty="0"/>
              <a:t> - Bull or Herd, Prosperity. Presided over by </a:t>
            </a:r>
            <a:r>
              <a:rPr lang="en-US" sz="3200" dirty="0" err="1"/>
              <a:t>Ea</a:t>
            </a:r>
            <a:r>
              <a:rPr lang="en-US" sz="3200" dirty="0"/>
              <a:t>, the Babylonian name for the (earlier) Sumerian </a:t>
            </a:r>
            <a:r>
              <a:rPr lang="en-US" sz="3200" dirty="0" smtClean="0"/>
              <a:t>deity</a:t>
            </a:r>
            <a:r>
              <a:rPr lang="en-US" sz="3200" dirty="0"/>
              <a:t> </a:t>
            </a:r>
            <a:r>
              <a:rPr lang="en-US" sz="3200" dirty="0">
                <a:hlinkClick r:id="rId3"/>
              </a:rPr>
              <a:t>Enki</a:t>
            </a:r>
            <a:r>
              <a:rPr lang="en-US" sz="3200" dirty="0"/>
              <a:t>, the </a:t>
            </a:r>
            <a:r>
              <a:rPr lang="en-US" sz="3200" dirty="0" smtClean="0"/>
              <a:t>deity </a:t>
            </a:r>
            <a:r>
              <a:rPr lang="en-US" sz="3200" dirty="0"/>
              <a:t>of life. Originally the </a:t>
            </a:r>
            <a:r>
              <a:rPr lang="en-US" sz="3200" dirty="0" smtClean="0"/>
              <a:t>deity </a:t>
            </a:r>
            <a:r>
              <a:rPr lang="en-US" sz="3200" dirty="0"/>
              <a:t>of water, Enki is often depicted with the Tigris and Euphrates rivers flowing from his shoulders.</a:t>
            </a:r>
            <a:r>
              <a:rPr lang="en-US" dirty="0"/>
              <a:t/>
            </a:r>
            <a:br>
              <a:rPr lang="en-US" dirty="0"/>
            </a:br>
            <a:endParaRPr lang="en-US" dirty="0"/>
          </a:p>
        </p:txBody>
      </p:sp>
    </p:spTree>
    <p:extLst>
      <p:ext uri="{BB962C8B-B14F-4D97-AF65-F5344CB8AC3E}">
        <p14:creationId xmlns:p14="http://schemas.microsoft.com/office/powerpoint/2010/main" val="939431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626" y="334418"/>
            <a:ext cx="8389374" cy="6494085"/>
          </a:xfrm>
          <a:prstGeom prst="rect">
            <a:avLst/>
          </a:prstGeom>
          <a:noFill/>
        </p:spPr>
        <p:txBody>
          <a:bodyPr wrap="square" rtlCol="0">
            <a:spAutoFit/>
          </a:bodyPr>
          <a:lstStyle/>
          <a:p>
            <a:r>
              <a:rPr lang="en-US" sz="3200" dirty="0" smtClean="0"/>
              <a:t>                               </a:t>
            </a:r>
            <a:r>
              <a:rPr lang="en-US" sz="3200" b="1" dirty="0" smtClean="0"/>
              <a:t>Iyar 2ed month</a:t>
            </a:r>
          </a:p>
          <a:p>
            <a:r>
              <a:rPr lang="en-US" sz="3200" dirty="0" smtClean="0"/>
              <a:t>In 1 Kings </a:t>
            </a:r>
            <a:r>
              <a:rPr lang="en-US" sz="3200" dirty="0" err="1" smtClean="0"/>
              <a:t>Melakim</a:t>
            </a:r>
            <a:r>
              <a:rPr lang="en-US" sz="3200" dirty="0" smtClean="0"/>
              <a:t> Aleph 6:1 &amp; verse 37</a:t>
            </a:r>
          </a:p>
          <a:p>
            <a:r>
              <a:rPr lang="en-US" sz="3200" dirty="0" smtClean="0"/>
              <a:t>Says the month </a:t>
            </a:r>
            <a:r>
              <a:rPr lang="en-US" sz="3200" smtClean="0"/>
              <a:t>of </a:t>
            </a:r>
            <a:r>
              <a:rPr lang="en-US" sz="3200" smtClean="0"/>
              <a:t>ZIU-ZIV-ZIF </a:t>
            </a:r>
            <a:r>
              <a:rPr lang="en-US" sz="3200" dirty="0" smtClean="0"/>
              <a:t>–</a:t>
            </a:r>
            <a:r>
              <a:rPr lang="en-US" sz="3200" dirty="0" err="1" smtClean="0"/>
              <a:t>zeev</a:t>
            </a:r>
            <a:r>
              <a:rPr lang="en-US" sz="3200" dirty="0" smtClean="0"/>
              <a:t>  H2099 </a:t>
            </a:r>
          </a:p>
          <a:p>
            <a:r>
              <a:rPr lang="en-US" sz="3200" dirty="0" smtClean="0"/>
              <a:t>Month of flowers or brightness . But even though this is in the scriptures only twice it is questionable of it</a:t>
            </a:r>
            <a:r>
              <a:rPr lang="en-US" sz="3200" dirty="0"/>
              <a:t> </a:t>
            </a:r>
            <a:r>
              <a:rPr lang="en-US" sz="3200" dirty="0" smtClean="0"/>
              <a:t>having a  deity meaning also.</a:t>
            </a:r>
          </a:p>
          <a:p>
            <a:r>
              <a:rPr lang="en-US" sz="3200" dirty="0"/>
              <a:t> </a:t>
            </a:r>
            <a:r>
              <a:rPr lang="en-US" sz="3200" dirty="0" smtClean="0"/>
              <a:t>But there is no evidence .</a:t>
            </a:r>
          </a:p>
          <a:p>
            <a:r>
              <a:rPr lang="en-US" sz="3200" dirty="0" smtClean="0"/>
              <a:t>    Correction 2ed (month-</a:t>
            </a:r>
            <a:r>
              <a:rPr lang="en-US" sz="3200" dirty="0" err="1" smtClean="0"/>
              <a:t>chodesh</a:t>
            </a:r>
            <a:r>
              <a:rPr lang="en-US" sz="3200" dirty="0" smtClean="0"/>
              <a:t>) is  </a:t>
            </a:r>
            <a:r>
              <a:rPr lang="en-US" sz="3200" dirty="0" err="1" smtClean="0"/>
              <a:t>Sheniy</a:t>
            </a:r>
            <a:r>
              <a:rPr lang="en-US" sz="3200" dirty="0"/>
              <a:t>=</a:t>
            </a:r>
            <a:r>
              <a:rPr lang="en-US" sz="3200" dirty="0" smtClean="0"/>
              <a:t>                           H8145  </a:t>
            </a:r>
            <a:r>
              <a:rPr lang="en-US" sz="3200" dirty="0" err="1" smtClean="0"/>
              <a:t>Sheniy</a:t>
            </a:r>
            <a:r>
              <a:rPr lang="en-US" sz="3200" dirty="0" smtClean="0"/>
              <a:t>- meaning a 2ed part.</a:t>
            </a:r>
          </a:p>
          <a:p>
            <a:r>
              <a:rPr lang="en-US" sz="3200" dirty="0" smtClean="0"/>
              <a:t>                           Ha </a:t>
            </a:r>
            <a:r>
              <a:rPr lang="en-US" sz="3200" dirty="0" err="1" smtClean="0"/>
              <a:t>Sheniy</a:t>
            </a:r>
            <a:r>
              <a:rPr lang="en-US" sz="3200" dirty="0" smtClean="0"/>
              <a:t> </a:t>
            </a:r>
            <a:r>
              <a:rPr lang="en-US" sz="3200" dirty="0" err="1" smtClean="0"/>
              <a:t>Chodesh</a:t>
            </a:r>
            <a:r>
              <a:rPr lang="en-US" sz="3200" dirty="0" smtClean="0"/>
              <a:t> </a:t>
            </a:r>
          </a:p>
          <a:p>
            <a:r>
              <a:rPr lang="en-US" sz="3200" dirty="0" smtClean="0"/>
              <a:t>                                              </a:t>
            </a:r>
            <a:endParaRPr lang="en-US" sz="3200" dirty="0"/>
          </a:p>
          <a:p>
            <a:endParaRPr lang="en-US" sz="3200" dirty="0" smtClean="0"/>
          </a:p>
          <a:p>
            <a:endParaRPr lang="en-US" sz="3200" dirty="0"/>
          </a:p>
        </p:txBody>
      </p:sp>
    </p:spTree>
    <p:extLst>
      <p:ext uri="{BB962C8B-B14F-4D97-AF65-F5344CB8AC3E}">
        <p14:creationId xmlns:p14="http://schemas.microsoft.com/office/powerpoint/2010/main" val="1390834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06477"/>
            <a:ext cx="6172199" cy="6001643"/>
          </a:xfrm>
          <a:prstGeom prst="rect">
            <a:avLst/>
          </a:prstGeom>
        </p:spPr>
        <p:txBody>
          <a:bodyPr wrap="square">
            <a:spAutoFit/>
          </a:bodyPr>
          <a:lstStyle/>
          <a:p>
            <a:r>
              <a:rPr lang="en-US" sz="3200" b="1" dirty="0" smtClean="0"/>
              <a:t>                     3</a:t>
            </a:r>
            <a:r>
              <a:rPr lang="en-US" sz="3200" b="1" baseline="30000" dirty="0" smtClean="0"/>
              <a:t>rd</a:t>
            </a:r>
            <a:r>
              <a:rPr lang="en-US" sz="3200" b="1" dirty="0" smtClean="0"/>
              <a:t> Month Sivan-</a:t>
            </a:r>
            <a:r>
              <a:rPr lang="en-US" sz="3200" b="1" dirty="0" err="1" smtClean="0"/>
              <a:t>Simanu</a:t>
            </a:r>
            <a:r>
              <a:rPr lang="en-US" sz="3200" dirty="0"/>
              <a:t/>
            </a:r>
            <a:br>
              <a:rPr lang="en-US" sz="3200" dirty="0"/>
            </a:br>
            <a:r>
              <a:rPr lang="en-US" sz="3200" dirty="0"/>
              <a:t>Babylonian: </a:t>
            </a:r>
            <a:r>
              <a:rPr lang="en-US" sz="3200" dirty="0" err="1"/>
              <a:t>Simanu</a:t>
            </a:r>
            <a:r>
              <a:rPr lang="en-US" sz="3200" dirty="0"/>
              <a:t> - Brick-making. Presided over by </a:t>
            </a:r>
            <a:r>
              <a:rPr lang="en-US" sz="3200" dirty="0">
                <a:hlinkClick r:id="rId2"/>
              </a:rPr>
              <a:t>Sin</a:t>
            </a:r>
            <a:r>
              <a:rPr lang="en-US" sz="3200" dirty="0"/>
              <a:t>, the </a:t>
            </a:r>
            <a:r>
              <a:rPr lang="en-US" sz="3200" dirty="0" smtClean="0"/>
              <a:t>deity </a:t>
            </a:r>
            <a:r>
              <a:rPr lang="en-US" sz="3200" dirty="0"/>
              <a:t>of the moon, after the conflation of the Semitic </a:t>
            </a:r>
            <a:r>
              <a:rPr lang="en-US" sz="3200" dirty="0" smtClean="0"/>
              <a:t>deity </a:t>
            </a:r>
            <a:r>
              <a:rPr lang="en-US" sz="3200" dirty="0"/>
              <a:t>Sin with the Sumerian </a:t>
            </a:r>
            <a:r>
              <a:rPr lang="en-US" sz="3200" dirty="0" smtClean="0"/>
              <a:t>deity </a:t>
            </a:r>
            <a:r>
              <a:rPr lang="en-US" sz="3200" dirty="0"/>
              <a:t>Nanna. Interestingly, the main centers of Sin worship were Ur and Haran, both cities which figure prominently in Avraham’s story: the first as his birthplace and the second as his long-time adopted home</a:t>
            </a:r>
            <a:r>
              <a:rPr lang="en-US" dirty="0" smtClean="0"/>
              <a:t>.  </a:t>
            </a:r>
            <a:endParaRPr lang="en-US" sz="3200" dirty="0"/>
          </a:p>
        </p:txBody>
      </p:sp>
      <p:pic>
        <p:nvPicPr>
          <p:cNvPr id="4098" name="Picture 2" descr="http://www.nccg.org/islam/Babylon_moo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799" y="1143000"/>
            <a:ext cx="2590801" cy="4572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231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305800" cy="4524315"/>
          </a:xfrm>
          <a:prstGeom prst="rect">
            <a:avLst/>
          </a:prstGeom>
          <a:noFill/>
        </p:spPr>
        <p:txBody>
          <a:bodyPr wrap="square" rtlCol="0">
            <a:spAutoFit/>
          </a:bodyPr>
          <a:lstStyle/>
          <a:p>
            <a:r>
              <a:rPr lang="en-US" sz="3200" dirty="0" smtClean="0"/>
              <a:t>                           3</a:t>
            </a:r>
            <a:r>
              <a:rPr lang="en-US" sz="3200" baseline="30000" dirty="0" smtClean="0"/>
              <a:t>rd</a:t>
            </a:r>
            <a:r>
              <a:rPr lang="en-US" sz="3200" dirty="0" smtClean="0"/>
              <a:t> Month Sivan</a:t>
            </a:r>
          </a:p>
          <a:p>
            <a:r>
              <a:rPr lang="en-US" sz="3200" dirty="0" smtClean="0"/>
              <a:t>Found in the book of Esther 8:8-9; But remember this was written During the Babylon Captivity . Which verse 9 reveals that it was the Babylon Sovereign’s Scribes called</a:t>
            </a:r>
          </a:p>
          <a:p>
            <a:r>
              <a:rPr lang="en-US" sz="3200" dirty="0" smtClean="0"/>
              <a:t>It The 3</a:t>
            </a:r>
            <a:r>
              <a:rPr lang="en-US" sz="3200" baseline="30000" dirty="0" smtClean="0"/>
              <a:t>rd</a:t>
            </a:r>
            <a:r>
              <a:rPr lang="en-US" sz="3200" dirty="0" smtClean="0"/>
              <a:t> month “Sivan” after their Pagan Babylonian Calendar!</a:t>
            </a:r>
          </a:p>
          <a:p>
            <a:r>
              <a:rPr lang="en-US" sz="3200" dirty="0" smtClean="0"/>
              <a:t>Corrections; H7969 </a:t>
            </a:r>
            <a:r>
              <a:rPr lang="en-US" sz="3200" dirty="0" err="1" smtClean="0"/>
              <a:t>Sh’liyshiy</a:t>
            </a:r>
            <a:r>
              <a:rPr lang="en-US" sz="3200" dirty="0" err="1"/>
              <a:t>-</a:t>
            </a:r>
            <a:r>
              <a:rPr lang="en-US" sz="3200" dirty="0" err="1" smtClean="0"/>
              <a:t>She’lee’shee</a:t>
            </a:r>
            <a:r>
              <a:rPr lang="en-US" sz="3200" dirty="0" smtClean="0"/>
              <a:t> </a:t>
            </a:r>
            <a:r>
              <a:rPr lang="en-US" sz="3200" dirty="0" err="1" smtClean="0"/>
              <a:t>Chodesh</a:t>
            </a:r>
            <a:r>
              <a:rPr lang="en-US" sz="3200" dirty="0" smtClean="0"/>
              <a:t>   =meaning 3</a:t>
            </a:r>
            <a:r>
              <a:rPr lang="en-US" sz="3200" baseline="30000" dirty="0" smtClean="0"/>
              <a:t>rd</a:t>
            </a:r>
            <a:r>
              <a:rPr lang="en-US" sz="3200" dirty="0" smtClean="0"/>
              <a:t> part </a:t>
            </a:r>
            <a:endParaRPr lang="en-US" sz="3200" dirty="0"/>
          </a:p>
        </p:txBody>
      </p:sp>
    </p:spTree>
    <p:extLst>
      <p:ext uri="{BB962C8B-B14F-4D97-AF65-F5344CB8AC3E}">
        <p14:creationId xmlns:p14="http://schemas.microsoft.com/office/powerpoint/2010/main" val="2780050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35846"/>
            <a:ext cx="8229600" cy="6001643"/>
          </a:xfrm>
          <a:prstGeom prst="rect">
            <a:avLst/>
          </a:prstGeom>
        </p:spPr>
        <p:txBody>
          <a:bodyPr wrap="square">
            <a:spAutoFit/>
          </a:bodyPr>
          <a:lstStyle/>
          <a:p>
            <a:r>
              <a:rPr lang="en-US" sz="2400" b="1" dirty="0" smtClean="0"/>
              <a:t>                                        4</a:t>
            </a:r>
            <a:r>
              <a:rPr lang="en-US" sz="2400" b="1" baseline="30000" dirty="0" smtClean="0"/>
              <a:t>th</a:t>
            </a:r>
            <a:r>
              <a:rPr lang="en-US" sz="2400" b="1" dirty="0" smtClean="0"/>
              <a:t> month Tammuz</a:t>
            </a:r>
            <a:r>
              <a:rPr lang="en-US" sz="2400" dirty="0"/>
              <a:t/>
            </a:r>
            <a:br>
              <a:rPr lang="en-US" sz="2400" dirty="0"/>
            </a:br>
            <a:r>
              <a:rPr lang="en-US" sz="2400" dirty="0"/>
              <a:t>Babylonian: </a:t>
            </a:r>
            <a:r>
              <a:rPr lang="en-US" sz="2400" dirty="0" err="1"/>
              <a:t>Dumuzu</a:t>
            </a:r>
            <a:r>
              <a:rPr lang="en-US" sz="2400" dirty="0"/>
              <a:t> – Babylonian name of the </a:t>
            </a:r>
            <a:r>
              <a:rPr lang="en-US" sz="2400" dirty="0" smtClean="0"/>
              <a:t>deity </a:t>
            </a:r>
            <a:r>
              <a:rPr lang="en-US" sz="2400" dirty="0"/>
              <a:t>known in Hebrew as </a:t>
            </a:r>
            <a:r>
              <a:rPr lang="en-US" sz="2400" dirty="0">
                <a:hlinkClick r:id="rId2"/>
              </a:rPr>
              <a:t>Tammuz</a:t>
            </a:r>
            <a:r>
              <a:rPr lang="en-US" sz="2400" dirty="0"/>
              <a:t>. </a:t>
            </a:r>
            <a:r>
              <a:rPr lang="en-US" sz="2400" dirty="0" smtClean="0"/>
              <a:t>This </a:t>
            </a:r>
            <a:r>
              <a:rPr lang="en-US" sz="2400" dirty="0"/>
              <a:t>month to share its name with a </a:t>
            </a:r>
            <a:r>
              <a:rPr lang="en-US" sz="2400" dirty="0" smtClean="0"/>
              <a:t>deity. </a:t>
            </a:r>
            <a:r>
              <a:rPr lang="en-US" sz="2400" dirty="0"/>
              <a:t>Originally the </a:t>
            </a:r>
            <a:r>
              <a:rPr lang="en-US" sz="2400" dirty="0" smtClean="0"/>
              <a:t>deity </a:t>
            </a:r>
            <a:r>
              <a:rPr lang="en-US" sz="2400" dirty="0"/>
              <a:t>of vegetation and later of the sun, Tammuz must spend six months a year in the underworld, a mythical explanation for winter. According to the myth, his wife, Inanna, descended to the underworld to visit her sister, </a:t>
            </a:r>
            <a:r>
              <a:rPr lang="en-US" sz="2400" dirty="0" err="1"/>
              <a:t>Ereshkigal</a:t>
            </a:r>
            <a:r>
              <a:rPr lang="en-US" sz="2400" dirty="0"/>
              <a:t>. Once there, Inanna sat on her sister’s throne, and immediately became a corpse. To return to the world of the living, Inanna had to find someone to take her place in the underworld. Tammuz agreed to exchange himself for her, but had second thoughts and was hidden by his sister, </a:t>
            </a:r>
            <a:r>
              <a:rPr lang="en-US" sz="2400" dirty="0" err="1"/>
              <a:t>Geshtinana</a:t>
            </a:r>
            <a:r>
              <a:rPr lang="en-US" sz="2400" dirty="0"/>
              <a:t>. Demons were sent to find him and drag him to the underworld. Eventually an arrangement was agreed to where Tammuz and </a:t>
            </a:r>
            <a:r>
              <a:rPr lang="en-US" sz="2400" dirty="0" err="1"/>
              <a:t>Geshtinana</a:t>
            </a:r>
            <a:r>
              <a:rPr lang="en-US" sz="2400" dirty="0"/>
              <a:t> each spend six months in the underworld.</a:t>
            </a:r>
            <a:br>
              <a:rPr lang="en-US" sz="2400" dirty="0"/>
            </a:br>
            <a:endParaRPr lang="en-US" sz="2400" dirty="0"/>
          </a:p>
        </p:txBody>
      </p:sp>
    </p:spTree>
    <p:extLst>
      <p:ext uri="{BB962C8B-B14F-4D97-AF65-F5344CB8AC3E}">
        <p14:creationId xmlns:p14="http://schemas.microsoft.com/office/powerpoint/2010/main" val="2936784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TotalTime>
  <Words>1087</Words>
  <Application>Microsoft Office PowerPoint</Application>
  <PresentationFormat>On-screen Show (4:3)</PresentationFormat>
  <Paragraphs>95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Jewish Civil Pagan Babylon Calendar   or The Calendar of Torah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Jewish Civil Pagan Calendar   or The Calendar of Torah</dc:title>
  <dc:creator>Eliyahu Chiles</dc:creator>
  <cp:lastModifiedBy>Eliyahu Chiles</cp:lastModifiedBy>
  <cp:revision>46</cp:revision>
  <dcterms:created xsi:type="dcterms:W3CDTF">2015-12-24T19:32:21Z</dcterms:created>
  <dcterms:modified xsi:type="dcterms:W3CDTF">2016-01-06T20:12:21Z</dcterms:modified>
</cp:coreProperties>
</file>