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FD3C3A-8D49-4D1F-8803-25BF127BFE2C}" type="datetimeFigureOut">
              <a:rPr lang="en-US" smtClean="0"/>
              <a:t>8/27/2014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341D6-F820-4171-A517-43546BEAB0B0}" type="slidenum">
              <a:rPr lang="en-US" smtClean="0"/>
              <a:t>‹#›</a:t>
            </a:fld>
            <a:endParaRPr lang="en-US"/>
          </a:p>
        </p:txBody>
      </p:sp>
    </p:spTree>
    <p:extLst>
      <p:ext uri="{BB962C8B-B14F-4D97-AF65-F5344CB8AC3E}">
        <p14:creationId xmlns:p14="http://schemas.microsoft.com/office/powerpoint/2010/main" val="1164394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FD3C3A-8D49-4D1F-8803-25BF127BFE2C}" type="datetimeFigureOut">
              <a:rPr lang="en-US" smtClean="0"/>
              <a:t>8/27/2014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341D6-F820-4171-A517-43546BEAB0B0}" type="slidenum">
              <a:rPr lang="en-US" smtClean="0"/>
              <a:t>‹#›</a:t>
            </a:fld>
            <a:endParaRPr lang="en-US"/>
          </a:p>
        </p:txBody>
      </p:sp>
    </p:spTree>
    <p:extLst>
      <p:ext uri="{BB962C8B-B14F-4D97-AF65-F5344CB8AC3E}">
        <p14:creationId xmlns:p14="http://schemas.microsoft.com/office/powerpoint/2010/main" val="1335018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FD3C3A-8D49-4D1F-8803-25BF127BFE2C}" type="datetimeFigureOut">
              <a:rPr lang="en-US" smtClean="0"/>
              <a:t>8/27/2014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341D6-F820-4171-A517-43546BEAB0B0}" type="slidenum">
              <a:rPr lang="en-US" smtClean="0"/>
              <a:t>‹#›</a:t>
            </a:fld>
            <a:endParaRPr lang="en-US"/>
          </a:p>
        </p:txBody>
      </p:sp>
    </p:spTree>
    <p:extLst>
      <p:ext uri="{BB962C8B-B14F-4D97-AF65-F5344CB8AC3E}">
        <p14:creationId xmlns:p14="http://schemas.microsoft.com/office/powerpoint/2010/main" val="2211547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FD3C3A-8D49-4D1F-8803-25BF127BFE2C}" type="datetimeFigureOut">
              <a:rPr lang="en-US" smtClean="0"/>
              <a:t>8/27/2014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341D6-F820-4171-A517-43546BEAB0B0}" type="slidenum">
              <a:rPr lang="en-US" smtClean="0"/>
              <a:t>‹#›</a:t>
            </a:fld>
            <a:endParaRPr lang="en-US"/>
          </a:p>
        </p:txBody>
      </p:sp>
    </p:spTree>
    <p:extLst>
      <p:ext uri="{BB962C8B-B14F-4D97-AF65-F5344CB8AC3E}">
        <p14:creationId xmlns:p14="http://schemas.microsoft.com/office/powerpoint/2010/main" val="91389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FD3C3A-8D49-4D1F-8803-25BF127BFE2C}" type="datetimeFigureOut">
              <a:rPr lang="en-US" smtClean="0"/>
              <a:t>8/27/2014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341D6-F820-4171-A517-43546BEAB0B0}" type="slidenum">
              <a:rPr lang="en-US" smtClean="0"/>
              <a:t>‹#›</a:t>
            </a:fld>
            <a:endParaRPr lang="en-US"/>
          </a:p>
        </p:txBody>
      </p:sp>
    </p:spTree>
    <p:extLst>
      <p:ext uri="{BB962C8B-B14F-4D97-AF65-F5344CB8AC3E}">
        <p14:creationId xmlns:p14="http://schemas.microsoft.com/office/powerpoint/2010/main" val="2439073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FD3C3A-8D49-4D1F-8803-25BF127BFE2C}" type="datetimeFigureOut">
              <a:rPr lang="en-US" smtClean="0"/>
              <a:t>8/27/2014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E341D6-F820-4171-A517-43546BEAB0B0}" type="slidenum">
              <a:rPr lang="en-US" smtClean="0"/>
              <a:t>‹#›</a:t>
            </a:fld>
            <a:endParaRPr lang="en-US"/>
          </a:p>
        </p:txBody>
      </p:sp>
    </p:spTree>
    <p:extLst>
      <p:ext uri="{BB962C8B-B14F-4D97-AF65-F5344CB8AC3E}">
        <p14:creationId xmlns:p14="http://schemas.microsoft.com/office/powerpoint/2010/main" val="46583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FD3C3A-8D49-4D1F-8803-25BF127BFE2C}" type="datetimeFigureOut">
              <a:rPr lang="en-US" smtClean="0"/>
              <a:t>8/27/2014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E341D6-F820-4171-A517-43546BEAB0B0}" type="slidenum">
              <a:rPr lang="en-US" smtClean="0"/>
              <a:t>‹#›</a:t>
            </a:fld>
            <a:endParaRPr lang="en-US"/>
          </a:p>
        </p:txBody>
      </p:sp>
    </p:spTree>
    <p:extLst>
      <p:ext uri="{BB962C8B-B14F-4D97-AF65-F5344CB8AC3E}">
        <p14:creationId xmlns:p14="http://schemas.microsoft.com/office/powerpoint/2010/main" val="275110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FD3C3A-8D49-4D1F-8803-25BF127BFE2C}" type="datetimeFigureOut">
              <a:rPr lang="en-US" smtClean="0"/>
              <a:t>8/27/2014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E341D6-F820-4171-A517-43546BEAB0B0}" type="slidenum">
              <a:rPr lang="en-US" smtClean="0"/>
              <a:t>‹#›</a:t>
            </a:fld>
            <a:endParaRPr lang="en-US"/>
          </a:p>
        </p:txBody>
      </p:sp>
    </p:spTree>
    <p:extLst>
      <p:ext uri="{BB962C8B-B14F-4D97-AF65-F5344CB8AC3E}">
        <p14:creationId xmlns:p14="http://schemas.microsoft.com/office/powerpoint/2010/main" val="1760139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FD3C3A-8D49-4D1F-8803-25BF127BFE2C}" type="datetimeFigureOut">
              <a:rPr lang="en-US" smtClean="0"/>
              <a:t>8/27/2014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E341D6-F820-4171-A517-43546BEAB0B0}" type="slidenum">
              <a:rPr lang="en-US" smtClean="0"/>
              <a:t>‹#›</a:t>
            </a:fld>
            <a:endParaRPr lang="en-US"/>
          </a:p>
        </p:txBody>
      </p:sp>
    </p:spTree>
    <p:extLst>
      <p:ext uri="{BB962C8B-B14F-4D97-AF65-F5344CB8AC3E}">
        <p14:creationId xmlns:p14="http://schemas.microsoft.com/office/powerpoint/2010/main" val="1094449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FD3C3A-8D49-4D1F-8803-25BF127BFE2C}" type="datetimeFigureOut">
              <a:rPr lang="en-US" smtClean="0"/>
              <a:t>8/27/2014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E341D6-F820-4171-A517-43546BEAB0B0}" type="slidenum">
              <a:rPr lang="en-US" smtClean="0"/>
              <a:t>‹#›</a:t>
            </a:fld>
            <a:endParaRPr lang="en-US"/>
          </a:p>
        </p:txBody>
      </p:sp>
    </p:spTree>
    <p:extLst>
      <p:ext uri="{BB962C8B-B14F-4D97-AF65-F5344CB8AC3E}">
        <p14:creationId xmlns:p14="http://schemas.microsoft.com/office/powerpoint/2010/main" val="496495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FD3C3A-8D49-4D1F-8803-25BF127BFE2C}" type="datetimeFigureOut">
              <a:rPr lang="en-US" smtClean="0"/>
              <a:t>8/27/2014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E341D6-F820-4171-A517-43546BEAB0B0}" type="slidenum">
              <a:rPr lang="en-US" smtClean="0"/>
              <a:t>‹#›</a:t>
            </a:fld>
            <a:endParaRPr lang="en-US"/>
          </a:p>
        </p:txBody>
      </p:sp>
    </p:spTree>
    <p:extLst>
      <p:ext uri="{BB962C8B-B14F-4D97-AF65-F5344CB8AC3E}">
        <p14:creationId xmlns:p14="http://schemas.microsoft.com/office/powerpoint/2010/main" val="1709178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FD3C3A-8D49-4D1F-8803-25BF127BFE2C}" type="datetimeFigureOut">
              <a:rPr lang="en-US" smtClean="0"/>
              <a:t>8/27/2014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E341D6-F820-4171-A517-43546BEAB0B0}" type="slidenum">
              <a:rPr lang="en-US" smtClean="0"/>
              <a:t>‹#›</a:t>
            </a:fld>
            <a:endParaRPr lang="en-US"/>
          </a:p>
        </p:txBody>
      </p:sp>
    </p:spTree>
    <p:extLst>
      <p:ext uri="{BB962C8B-B14F-4D97-AF65-F5344CB8AC3E}">
        <p14:creationId xmlns:p14="http://schemas.microsoft.com/office/powerpoint/2010/main" val="706819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en.wikipedia.org/wiki/God_in_Judaism" TargetMode="External"/><Relationship Id="rId13" Type="http://schemas.openxmlformats.org/officeDocument/2006/relationships/hyperlink" Target="https://en.wikipedia.org/wiki/Jehovah#cite_note-2" TargetMode="External"/><Relationship Id="rId18" Type="http://schemas.openxmlformats.org/officeDocument/2006/relationships/hyperlink" Target="https://en.wikipedia.org/wiki/Late_Antiquity" TargetMode="External"/><Relationship Id="rId3" Type="http://schemas.openxmlformats.org/officeDocument/2006/relationships/hyperlink" Target="https://en.wikipedia.org/wiki/Help:IPA_for_English#Key" TargetMode="External"/><Relationship Id="rId21" Type="http://schemas.openxmlformats.org/officeDocument/2006/relationships/hyperlink" Target="https://en.wikipedia.org/wiki/Redaction" TargetMode="External"/><Relationship Id="rId7" Type="http://schemas.openxmlformats.org/officeDocument/2006/relationships/hyperlink" Target="https://en.wikipedia.org/wiki/Tetragrammaton" TargetMode="External"/><Relationship Id="rId12" Type="http://schemas.openxmlformats.org/officeDocument/2006/relationships/hyperlink" Target="https://en.wikipedia.org/wiki/Jehovah#cite_note-1" TargetMode="External"/><Relationship Id="rId17" Type="http://schemas.openxmlformats.org/officeDocument/2006/relationships/hyperlink" Target="https://en.wikipedia.org/wiki/Jehovah#cite_note-4" TargetMode="External"/><Relationship Id="rId2" Type="http://schemas.openxmlformats.org/officeDocument/2006/relationships/hyperlink" Target="https://en.wikipedia.org/wiki/Help:IPA_for_English" TargetMode="External"/><Relationship Id="rId16" Type="http://schemas.openxmlformats.org/officeDocument/2006/relationships/hyperlink" Target="https://en.wikipedia.org/wiki/Latin" TargetMode="External"/><Relationship Id="rId20" Type="http://schemas.openxmlformats.org/officeDocument/2006/relationships/hyperlink" Target="https://en.wikipedia.org/wiki/Jehovah#cite_note-This_pp._40.2C_41-6" TargetMode="External"/><Relationship Id="rId1" Type="http://schemas.openxmlformats.org/officeDocument/2006/relationships/slideLayout" Target="../slideLayouts/slideLayout1.xml"/><Relationship Id="rId6" Type="http://schemas.openxmlformats.org/officeDocument/2006/relationships/hyperlink" Target="https://en.wikipedia.org/wiki/Tiberian_vocalization" TargetMode="External"/><Relationship Id="rId11" Type="http://schemas.openxmlformats.org/officeDocument/2006/relationships/hyperlink" Target="https://en.wikipedia.org/wiki/Yahweh" TargetMode="External"/><Relationship Id="rId24" Type="http://schemas.openxmlformats.org/officeDocument/2006/relationships/hyperlink" Target="https://en.wikipedia.org/wiki/Adonai" TargetMode="External"/><Relationship Id="rId5" Type="http://schemas.openxmlformats.org/officeDocument/2006/relationships/hyperlink" Target="https://en.wikipedia.org/wiki/Hebrew_language" TargetMode="External"/><Relationship Id="rId15" Type="http://schemas.openxmlformats.org/officeDocument/2006/relationships/hyperlink" Target="https://en.wikipedia.org/wiki/Jehovah#cite_note-Brown-Driver-Briggs_Lexicon-3" TargetMode="External"/><Relationship Id="rId23" Type="http://schemas.openxmlformats.org/officeDocument/2006/relationships/hyperlink" Target="https://en.wikipedia.org/wiki/Second_Temple_Judaism" TargetMode="External"/><Relationship Id="rId10" Type="http://schemas.openxmlformats.org/officeDocument/2006/relationships/hyperlink" Target="https://en.wikipedia.org/wiki/Tetragramaton" TargetMode="External"/><Relationship Id="rId19" Type="http://schemas.openxmlformats.org/officeDocument/2006/relationships/hyperlink" Target="https://en.wikipedia.org/wiki/Jehovah#cite_note-Kotansky-5" TargetMode="External"/><Relationship Id="rId4" Type="http://schemas.openxmlformats.org/officeDocument/2006/relationships/hyperlink" Target="https://en.wikipedia.org/wiki/Romanization" TargetMode="External"/><Relationship Id="rId9" Type="http://schemas.openxmlformats.org/officeDocument/2006/relationships/hyperlink" Target="https://en.wikipedia.org/wiki/Hebrew_Bible" TargetMode="External"/><Relationship Id="rId14" Type="http://schemas.openxmlformats.org/officeDocument/2006/relationships/hyperlink" Target="https://en.wikipedia.org/wiki/Masoretic_Text" TargetMode="External"/><Relationship Id="rId22" Type="http://schemas.openxmlformats.org/officeDocument/2006/relationships/hyperlink" Target="https://en.wikipedia.org/wiki/Torah"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Jehovah#cite_note-This_pp._40.2C_41-6" TargetMode="External"/><Relationship Id="rId13" Type="http://schemas.openxmlformats.org/officeDocument/2006/relationships/hyperlink" Target="https://en.wikipedia.org/wiki/Karaite_(Jewish_sect)" TargetMode="External"/><Relationship Id="rId18" Type="http://schemas.openxmlformats.org/officeDocument/2006/relationships/hyperlink" Target="https://en.wikipedia.org/wiki/Jesus" TargetMode="External"/><Relationship Id="rId3" Type="http://schemas.openxmlformats.org/officeDocument/2006/relationships/hyperlink" Target="https://en.wikipedia.org/wiki/Jehovah#cite_note-7" TargetMode="External"/><Relationship Id="rId21" Type="http://schemas.openxmlformats.org/officeDocument/2006/relationships/hyperlink" Target="https://en.wikipedia.org/wiki/Jehovah#cite_note-15" TargetMode="External"/><Relationship Id="rId7" Type="http://schemas.openxmlformats.org/officeDocument/2006/relationships/hyperlink" Target="https://en.wikipedia.org/wiki/Jehovah#cite_note-Kotansky-5" TargetMode="External"/><Relationship Id="rId12" Type="http://schemas.openxmlformats.org/officeDocument/2006/relationships/hyperlink" Target="https://en.wikipedia.org/wiki/Jehovah#cite_note-11" TargetMode="External"/><Relationship Id="rId17" Type="http://schemas.openxmlformats.org/officeDocument/2006/relationships/hyperlink" Target="https://en.wikipedia.org/wiki/Isaiah" TargetMode="External"/><Relationship Id="rId2" Type="http://schemas.openxmlformats.org/officeDocument/2006/relationships/hyperlink" Target="https://en.wikipedia.org/wiki/File:S%C3%B8r-Fron_church,_IEHOVA.jpg" TargetMode="External"/><Relationship Id="rId16" Type="http://schemas.openxmlformats.org/officeDocument/2006/relationships/hyperlink" Target="https://en.wikipedia.org/wiki/Joshua" TargetMode="External"/><Relationship Id="rId20" Type="http://schemas.openxmlformats.org/officeDocument/2006/relationships/hyperlink" Target="https://en.wikipedia.org/wiki/Jehovah#cite_note-14" TargetMode="External"/><Relationship Id="rId1" Type="http://schemas.openxmlformats.org/officeDocument/2006/relationships/slideLayout" Target="../slideLayouts/slideLayout7.xml"/><Relationship Id="rId6" Type="http://schemas.openxmlformats.org/officeDocument/2006/relationships/hyperlink" Target="https://en.wikipedia.org/wiki/Late_Antiquity" TargetMode="External"/><Relationship Id="rId11" Type="http://schemas.openxmlformats.org/officeDocument/2006/relationships/hyperlink" Target="https://en.wikipedia.org/wiki/Jehovah#cite_note-10" TargetMode="External"/><Relationship Id="rId5" Type="http://schemas.openxmlformats.org/officeDocument/2006/relationships/hyperlink" Target="https://en.wikipedia.org/wiki/Greek_language" TargetMode="External"/><Relationship Id="rId15" Type="http://schemas.openxmlformats.org/officeDocument/2006/relationships/hyperlink" Target="https://en.wikipedia.org/wiki/Oral_Torah" TargetMode="External"/><Relationship Id="rId23" Type="http://schemas.openxmlformats.org/officeDocument/2006/relationships/image" Target="../media/image2.png"/><Relationship Id="rId10" Type="http://schemas.openxmlformats.org/officeDocument/2006/relationships/hyperlink" Target="https://en.wikipedia.org/wiki/Jehovah#cite_note-9" TargetMode="External"/><Relationship Id="rId19" Type="http://schemas.openxmlformats.org/officeDocument/2006/relationships/hyperlink" Target="https://en.wikipedia.org/wiki/Jehovah#cite_note-13" TargetMode="External"/><Relationship Id="rId4" Type="http://schemas.openxmlformats.org/officeDocument/2006/relationships/hyperlink" Target="https://en.wikipedia.org/wiki/Semitic" TargetMode="External"/><Relationship Id="rId9" Type="http://schemas.openxmlformats.org/officeDocument/2006/relationships/hyperlink" Target="https://en.wikipedia.org/wiki/Jehovah#cite_note-8" TargetMode="External"/><Relationship Id="rId14" Type="http://schemas.openxmlformats.org/officeDocument/2006/relationships/hyperlink" Target="https://en.wikipedia.org/wiki/Jehovah#cite_note-ngordon-12" TargetMode="External"/><Relationship Id="rId22" Type="http://schemas.openxmlformats.org/officeDocument/2006/relationships/image" Target="../media/image1.jpeg"/></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Jehovah#cite_note-Kotansky-5" TargetMode="External"/><Relationship Id="rId13" Type="http://schemas.openxmlformats.org/officeDocument/2006/relationships/hyperlink" Target="https://en.wikipedia.org/wiki/Protestantism" TargetMode="External"/><Relationship Id="rId18" Type="http://schemas.openxmlformats.org/officeDocument/2006/relationships/hyperlink" Target="https://en.wikipedia.org/wiki/American_Standard_Version" TargetMode="External"/><Relationship Id="rId3" Type="http://schemas.openxmlformats.org/officeDocument/2006/relationships/hyperlink" Target="https://en.wikipedia.org/wiki/God" TargetMode="External"/><Relationship Id="rId7" Type="http://schemas.openxmlformats.org/officeDocument/2006/relationships/hyperlink" Target="https://en.wikipedia.org/wiki/Jehovah#cite_note-17" TargetMode="External"/><Relationship Id="rId12" Type="http://schemas.openxmlformats.org/officeDocument/2006/relationships/hyperlink" Target="https://en.wikipedia.org/wiki/Jehovah#cite_note-21" TargetMode="External"/><Relationship Id="rId17" Type="http://schemas.openxmlformats.org/officeDocument/2006/relationships/hyperlink" Target="https://en.wikipedia.org/wiki/English_Revised_Version" TargetMode="External"/><Relationship Id="rId2" Type="http://schemas.openxmlformats.org/officeDocument/2006/relationships/hyperlink" Target="https://en.wikipedia.org/wiki/Wilhelm_Gesenius" TargetMode="External"/><Relationship Id="rId16" Type="http://schemas.openxmlformats.org/officeDocument/2006/relationships/hyperlink" Target="https://en.wikipedia.org/wiki/Jehovah#cite_note-23" TargetMode="External"/><Relationship Id="rId1" Type="http://schemas.openxmlformats.org/officeDocument/2006/relationships/slideLayout" Target="../slideLayouts/slideLayout7.xml"/><Relationship Id="rId6" Type="http://schemas.openxmlformats.org/officeDocument/2006/relationships/hyperlink" Target="https://en.wikipedia.org/wiki/Elohim" TargetMode="External"/><Relationship Id="rId11" Type="http://schemas.openxmlformats.org/officeDocument/2006/relationships/hyperlink" Target="https://en.wikipedia.org/wiki/Jehovah#cite_note-20" TargetMode="External"/><Relationship Id="rId5" Type="http://schemas.openxmlformats.org/officeDocument/2006/relationships/hyperlink" Target="https://en.wikipedia.org/wiki/Jehovah#cite_note-16" TargetMode="External"/><Relationship Id="rId15" Type="http://schemas.openxmlformats.org/officeDocument/2006/relationships/hyperlink" Target="https://en.wikipedia.org/wiki/King_James_Version" TargetMode="External"/><Relationship Id="rId10" Type="http://schemas.openxmlformats.org/officeDocument/2006/relationships/hyperlink" Target="https://en.wikipedia.org/wiki/Jehovah#cite_note-Jewish:YHWH-19" TargetMode="External"/><Relationship Id="rId19" Type="http://schemas.openxmlformats.org/officeDocument/2006/relationships/hyperlink" Target="https://en.wikipedia.org/wiki/Jehovah#cite_note-24" TargetMode="External"/><Relationship Id="rId4" Type="http://schemas.openxmlformats.org/officeDocument/2006/relationships/hyperlink" Target="https://en.wikipedia.org/wiki/Masoretes" TargetMode="External"/><Relationship Id="rId9" Type="http://schemas.openxmlformats.org/officeDocument/2006/relationships/hyperlink" Target="https://en.wikipedia.org/wiki/Jehovah#cite_note-18" TargetMode="External"/><Relationship Id="rId14" Type="http://schemas.openxmlformats.org/officeDocument/2006/relationships/hyperlink" Target="https://en.wikipedia.org/wiki/Jehovah#cite_note-22"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en.wikipedia.org/wiki/File:Sefer_Yezira_1552_IEHOUAH.PNG"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27709"/>
            <a:ext cx="3657600" cy="962891"/>
          </a:xfrm>
        </p:spPr>
        <p:txBody>
          <a:bodyPr/>
          <a:lstStyle/>
          <a:p>
            <a:r>
              <a:rPr lang="en-US" dirty="0" smtClean="0"/>
              <a:t>Jehovah</a:t>
            </a:r>
            <a:endParaRPr lang="en-US" dirty="0"/>
          </a:p>
        </p:txBody>
      </p:sp>
      <p:sp>
        <p:nvSpPr>
          <p:cNvPr id="4" name="Subtitle 3"/>
          <p:cNvSpPr>
            <a:spLocks noGrp="1"/>
          </p:cNvSpPr>
          <p:nvPr>
            <p:ph type="subTitle" idx="1"/>
          </p:nvPr>
        </p:nvSpPr>
        <p:spPr>
          <a:xfrm>
            <a:off x="304800" y="914400"/>
            <a:ext cx="8382000" cy="5638800"/>
          </a:xfrm>
        </p:spPr>
        <p:txBody>
          <a:bodyPr>
            <a:normAutofit fontScale="70000" lnSpcReduction="20000"/>
          </a:bodyPr>
          <a:lstStyle/>
          <a:p>
            <a:r>
              <a:rPr lang="en-US" b="1" i="1" dirty="0" smtClean="0"/>
              <a:t>Jehovah</a:t>
            </a:r>
            <a:r>
              <a:rPr lang="en-US" dirty="0" smtClean="0"/>
              <a:t> </a:t>
            </a:r>
            <a:r>
              <a:rPr lang="en-US" dirty="0" smtClean="0">
                <a:hlinkClick r:id="rId2" tooltip="Help:IPA for English"/>
              </a:rPr>
              <a:t>/</a:t>
            </a:r>
            <a:r>
              <a:rPr lang="en-US" dirty="0" err="1" smtClean="0">
                <a:effectLst/>
                <a:hlinkClick r:id="rId3" tooltip="Help:IPA for English"/>
              </a:rPr>
              <a:t>dʒɨˈhoʊvə</a:t>
            </a:r>
            <a:r>
              <a:rPr lang="en-US" dirty="0" smtClean="0">
                <a:hlinkClick r:id="rId2" tooltip="Help:IPA for English"/>
              </a:rPr>
              <a:t>/</a:t>
            </a:r>
            <a:r>
              <a:rPr lang="en-US" dirty="0" smtClean="0"/>
              <a:t> is a </a:t>
            </a:r>
            <a:r>
              <a:rPr lang="en-US" dirty="0" err="1" smtClean="0">
                <a:hlinkClick r:id="rId4" tooltip="Romanization"/>
              </a:rPr>
              <a:t>Latinization</a:t>
            </a:r>
            <a:r>
              <a:rPr lang="en-US" dirty="0" smtClean="0"/>
              <a:t> of the </a:t>
            </a:r>
            <a:r>
              <a:rPr lang="en-US" dirty="0" smtClean="0">
                <a:hlinkClick r:id="rId5" tooltip="Hebrew language"/>
              </a:rPr>
              <a:t>Hebrew</a:t>
            </a:r>
            <a:r>
              <a:rPr lang="en-US" dirty="0" smtClean="0"/>
              <a:t> </a:t>
            </a:r>
            <a:r>
              <a:rPr lang="en-US" dirty="0" err="1" smtClean="0">
                <a:effectLst/>
                <a:latin typeface="Alef"/>
              </a:rPr>
              <a:t>יְהֹוָה</a:t>
            </a:r>
            <a:r>
              <a:rPr lang="en-US" dirty="0" smtClean="0"/>
              <a:t>, a </a:t>
            </a:r>
            <a:r>
              <a:rPr lang="en-US" dirty="0" smtClean="0">
                <a:hlinkClick r:id="rId6" tooltip="Tiberian vocalization"/>
              </a:rPr>
              <a:t>vocalization</a:t>
            </a:r>
            <a:r>
              <a:rPr lang="en-US" dirty="0" smtClean="0"/>
              <a:t> of the </a:t>
            </a:r>
            <a:r>
              <a:rPr lang="en-US" dirty="0" err="1" smtClean="0">
                <a:hlinkClick r:id="rId7" tooltip="Tetragrammaton"/>
              </a:rPr>
              <a:t>Tetragrammaton</a:t>
            </a:r>
            <a:r>
              <a:rPr lang="en-US" dirty="0" smtClean="0"/>
              <a:t> </a:t>
            </a:r>
            <a:r>
              <a:rPr lang="en-US" dirty="0" err="1" smtClean="0">
                <a:effectLst/>
                <a:latin typeface="Alef"/>
              </a:rPr>
              <a:t>יהוה</a:t>
            </a:r>
            <a:r>
              <a:rPr lang="en-US" dirty="0" smtClean="0"/>
              <a:t> (YHWH), the proper name of the </a:t>
            </a:r>
            <a:r>
              <a:rPr lang="en-US" dirty="0" smtClean="0">
                <a:hlinkClick r:id="rId8" tooltip="God in Judaism"/>
              </a:rPr>
              <a:t>God of Israel</a:t>
            </a:r>
            <a:r>
              <a:rPr lang="en-US" dirty="0" smtClean="0"/>
              <a:t> in the </a:t>
            </a:r>
            <a:r>
              <a:rPr lang="en-US" dirty="0" smtClean="0">
                <a:hlinkClick r:id="rId9" tooltip="Hebrew Bible"/>
              </a:rPr>
              <a:t>Hebrew Bible</a:t>
            </a:r>
            <a:r>
              <a:rPr lang="en-US" dirty="0" smtClean="0"/>
              <a:t>, which has also been transcribed as "</a:t>
            </a:r>
            <a:r>
              <a:rPr lang="en-US" dirty="0" err="1" smtClean="0">
                <a:hlinkClick r:id="rId10" tooltip="Tetragramaton"/>
              </a:rPr>
              <a:t>Yehowah</a:t>
            </a:r>
            <a:r>
              <a:rPr lang="en-US" dirty="0" smtClean="0"/>
              <a:t>" or "</a:t>
            </a:r>
            <a:r>
              <a:rPr lang="en-US" dirty="0" smtClean="0">
                <a:hlinkClick r:id="rId11" tooltip="Yahweh"/>
              </a:rPr>
              <a:t>Yahweh</a:t>
            </a:r>
            <a:r>
              <a:rPr lang="en-US" dirty="0" smtClean="0"/>
              <a:t>".</a:t>
            </a:r>
            <a:r>
              <a:rPr lang="en-US" baseline="30000" dirty="0" smtClean="0">
                <a:hlinkClick r:id="rId12"/>
              </a:rPr>
              <a:t>[1]</a:t>
            </a:r>
            <a:r>
              <a:rPr lang="en-US" baseline="30000" dirty="0" smtClean="0">
                <a:hlinkClick r:id="rId13"/>
              </a:rPr>
              <a:t>[2]</a:t>
            </a:r>
            <a:endParaRPr lang="en-US" dirty="0" smtClean="0"/>
          </a:p>
          <a:p>
            <a:r>
              <a:rPr lang="en-US" dirty="0" err="1" smtClean="0">
                <a:effectLst/>
                <a:latin typeface="Alef"/>
              </a:rPr>
              <a:t>יְהֹוָה</a:t>
            </a:r>
            <a:r>
              <a:rPr lang="en-US" dirty="0" smtClean="0"/>
              <a:t> appears 6,518 times in the traditional </a:t>
            </a:r>
            <a:r>
              <a:rPr lang="en-US" dirty="0" smtClean="0">
                <a:hlinkClick r:id="rId14" tooltip="Masoretic Text"/>
              </a:rPr>
              <a:t>Masoretic Text</a:t>
            </a:r>
            <a:r>
              <a:rPr lang="en-US" dirty="0" smtClean="0"/>
              <a:t>, in addition to 305 instances of </a:t>
            </a:r>
            <a:r>
              <a:rPr lang="en-US" dirty="0" err="1" smtClean="0">
                <a:effectLst/>
                <a:latin typeface="Alef"/>
              </a:rPr>
              <a:t>יֱהֹוִה</a:t>
            </a:r>
            <a:r>
              <a:rPr lang="en-US" dirty="0" smtClean="0"/>
              <a:t> (</a:t>
            </a:r>
            <a:r>
              <a:rPr lang="en-US" i="1" dirty="0" err="1" smtClean="0"/>
              <a:t>Jehovih</a:t>
            </a:r>
            <a:r>
              <a:rPr lang="en-US" dirty="0" smtClean="0"/>
              <a:t>).</a:t>
            </a:r>
            <a:r>
              <a:rPr lang="en-US" baseline="30000" dirty="0" smtClean="0">
                <a:hlinkClick r:id="rId15"/>
              </a:rPr>
              <a:t>[3]</a:t>
            </a:r>
            <a:r>
              <a:rPr lang="en-US" dirty="0" smtClean="0"/>
              <a:t> The earliest available </a:t>
            </a:r>
            <a:r>
              <a:rPr lang="en-US" dirty="0" smtClean="0">
                <a:hlinkClick r:id="rId16" tooltip="Latin"/>
              </a:rPr>
              <a:t>Latin</a:t>
            </a:r>
            <a:r>
              <a:rPr lang="en-US" dirty="0" smtClean="0"/>
              <a:t> text to use a vocalization similar to </a:t>
            </a:r>
            <a:r>
              <a:rPr lang="en-US" i="1" dirty="0" smtClean="0"/>
              <a:t>Jehovah</a:t>
            </a:r>
            <a:r>
              <a:rPr lang="en-US" dirty="0" smtClean="0"/>
              <a:t> dates from the 13th century.</a:t>
            </a:r>
            <a:r>
              <a:rPr lang="en-US" baseline="30000" dirty="0" smtClean="0">
                <a:hlinkClick r:id="rId17"/>
              </a:rPr>
              <a:t>[4]</a:t>
            </a:r>
            <a:endParaRPr lang="en-US" dirty="0" smtClean="0"/>
          </a:p>
          <a:p>
            <a:r>
              <a:rPr lang="en-US" dirty="0" smtClean="0"/>
              <a:t>Most scholars believe "Jehovah" to be a late (c. 1100 CE) hybrid form derived by combining the Latin letters </a:t>
            </a:r>
            <a:r>
              <a:rPr lang="en-US" i="1" dirty="0" smtClean="0"/>
              <a:t>JHVH</a:t>
            </a:r>
            <a:r>
              <a:rPr lang="en-US" dirty="0" smtClean="0"/>
              <a:t> with the vowels of </a:t>
            </a:r>
            <a:r>
              <a:rPr lang="en-US" i="1" dirty="0" smtClean="0"/>
              <a:t>Adonai</a:t>
            </a:r>
            <a:r>
              <a:rPr lang="en-US" dirty="0" smtClean="0"/>
              <a:t>, but there is some evidence that it may already have been in use in </a:t>
            </a:r>
            <a:r>
              <a:rPr lang="en-US" dirty="0" smtClean="0">
                <a:hlinkClick r:id="rId18" tooltip="Late Antiquity"/>
              </a:rPr>
              <a:t>Late Antiquity</a:t>
            </a:r>
            <a:r>
              <a:rPr lang="en-US" dirty="0" smtClean="0"/>
              <a:t> (5th century).</a:t>
            </a:r>
            <a:r>
              <a:rPr lang="en-US" baseline="30000" dirty="0" smtClean="0">
                <a:hlinkClick r:id="rId19"/>
              </a:rPr>
              <a:t>[5]</a:t>
            </a:r>
            <a:r>
              <a:rPr lang="en-US" baseline="30000" dirty="0" smtClean="0">
                <a:hlinkClick r:id="rId20"/>
              </a:rPr>
              <a:t>[6]</a:t>
            </a:r>
            <a:r>
              <a:rPr lang="en-US" dirty="0" smtClean="0"/>
              <a:t> The consensus among scholars is that the historical vocalization of the </a:t>
            </a:r>
            <a:r>
              <a:rPr lang="en-US" dirty="0" err="1" smtClean="0"/>
              <a:t>Tetragrammaton</a:t>
            </a:r>
            <a:r>
              <a:rPr lang="en-US" dirty="0" smtClean="0"/>
              <a:t> at the time of the </a:t>
            </a:r>
            <a:r>
              <a:rPr lang="en-US" dirty="0" smtClean="0">
                <a:hlinkClick r:id="rId21" tooltip="Redaction"/>
              </a:rPr>
              <a:t>redaction</a:t>
            </a:r>
            <a:r>
              <a:rPr lang="en-US" dirty="0" smtClean="0"/>
              <a:t> of the </a:t>
            </a:r>
            <a:r>
              <a:rPr lang="en-US" dirty="0" smtClean="0">
                <a:hlinkClick r:id="rId22" tooltip="Torah"/>
              </a:rPr>
              <a:t>Torah</a:t>
            </a:r>
            <a:r>
              <a:rPr lang="en-US" dirty="0" smtClean="0"/>
              <a:t> (6th century BCE) is most likely </a:t>
            </a:r>
            <a:r>
              <a:rPr lang="en-US" dirty="0" smtClean="0">
                <a:hlinkClick r:id="rId11" tooltip="Yahweh"/>
              </a:rPr>
              <a:t>Yahweh</a:t>
            </a:r>
            <a:r>
              <a:rPr lang="en-US" dirty="0" smtClean="0"/>
              <a:t>, however there is disagreement. The historical vocalization was lost because in </a:t>
            </a:r>
            <a:r>
              <a:rPr lang="en-US" dirty="0" smtClean="0">
                <a:hlinkClick r:id="rId23" tooltip="Second Temple Judaism"/>
              </a:rPr>
              <a:t>Second Temple Judaism</a:t>
            </a:r>
            <a:r>
              <a:rPr lang="en-US" dirty="0" smtClean="0"/>
              <a:t>, during the 3rd to 2nd centuries BCE, the pronunciation of the </a:t>
            </a:r>
            <a:r>
              <a:rPr lang="en-US" dirty="0" err="1" smtClean="0"/>
              <a:t>Tetragrammaton</a:t>
            </a:r>
            <a:r>
              <a:rPr lang="en-US" dirty="0" smtClean="0"/>
              <a:t> came to be avoided, being substituted with </a:t>
            </a:r>
            <a:r>
              <a:rPr lang="en-US" dirty="0" smtClean="0">
                <a:hlinkClick r:id="rId24" tooltip="Adonai"/>
              </a:rPr>
              <a:t>Adonai</a:t>
            </a:r>
            <a:r>
              <a:rPr lang="en-US" dirty="0" smtClean="0"/>
              <a:t> ("my Lord").</a:t>
            </a:r>
          </a:p>
          <a:p>
            <a:endParaRPr lang="en-US" dirty="0"/>
          </a:p>
        </p:txBody>
      </p:sp>
    </p:spTree>
    <p:extLst>
      <p:ext uri="{BB962C8B-B14F-4D97-AF65-F5344CB8AC3E}">
        <p14:creationId xmlns:p14="http://schemas.microsoft.com/office/powerpoint/2010/main" val="878134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34793" y="452"/>
            <a:ext cx="8726488" cy="7355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200" b="1" i="0" u="none" strike="noStrike" cap="none" normalizeH="0" baseline="0" dirty="0" smtClean="0">
              <a:ln>
                <a:noFill/>
              </a:ln>
              <a:solidFill>
                <a:schemeClr val="tx1"/>
              </a:solidFill>
              <a:effectLst/>
              <a:latin typeface="Arial" charset="0"/>
              <a:cs typeface="Arial" charset="0"/>
            </a:endParaRPr>
          </a:p>
          <a:p>
            <a:r>
              <a:rPr kumimoji="0" lang="en-US" altLang="en-US" sz="800" b="0" i="0" u="none" strike="noStrike" cap="none" normalizeH="0" baseline="0" dirty="0" smtClean="0">
                <a:ln>
                  <a:noFill/>
                </a:ln>
                <a:solidFill>
                  <a:schemeClr val="tx1"/>
                </a:solidFill>
                <a:effectLst/>
                <a:latin typeface="Arial" charset="0"/>
                <a:cs typeface="Arial" charset="0"/>
                <a:hlinkClick r:id="rId2"/>
              </a:rPr>
              <a:t>  </a:t>
            </a:r>
            <a:r>
              <a:rPr kumimoji="0" lang="en-US" altLang="en-US" sz="13600" b="0" i="0" u="none" strike="noStrike" cap="none" normalizeH="0" baseline="0" dirty="0" smtClean="0">
                <a:ln>
                  <a:noFill/>
                </a:ln>
                <a:solidFill>
                  <a:schemeClr val="tx1"/>
                </a:solidFill>
                <a:effectLst/>
                <a:latin typeface="Arial" charset="0"/>
                <a:cs typeface="Arial" charset="0"/>
              </a:rPr>
              <a:t> </a:t>
            </a:r>
            <a:r>
              <a:rPr lang="en-US" b="1" dirty="0" smtClean="0"/>
              <a:t>Pronunciation</a:t>
            </a:r>
          </a:p>
          <a:p>
            <a:r>
              <a:rPr lang="en-US" dirty="0" smtClean="0">
                <a:effectLst/>
              </a:rPr>
              <a:t>The name </a:t>
            </a:r>
            <a:r>
              <a:rPr lang="en-US" i="1" dirty="0" err="1" smtClean="0">
                <a:effectLst/>
              </a:rPr>
              <a:t>Iehova</a:t>
            </a:r>
            <a:r>
              <a:rPr lang="en-US" dirty="0" smtClean="0">
                <a:effectLst/>
              </a:rPr>
              <a:t> at a Norwegian church.</a:t>
            </a:r>
            <a:r>
              <a:rPr lang="en-US" baseline="30000" dirty="0" smtClean="0">
                <a:effectLst/>
                <a:hlinkClick r:id="rId3"/>
              </a:rPr>
              <a:t>[7]</a:t>
            </a:r>
            <a:endParaRPr lang="en-US" dirty="0" smtClean="0">
              <a:effectLst/>
            </a:endParaRPr>
          </a:p>
          <a:p>
            <a:r>
              <a:rPr lang="en-US" dirty="0" smtClean="0"/>
              <a:t>Most scholars believe "Jehovah" to be a late (c. 1100 CE) hybrid form derived by combining the Latin letters </a:t>
            </a:r>
            <a:r>
              <a:rPr lang="en-US" i="1" dirty="0" smtClean="0"/>
              <a:t>JHVH</a:t>
            </a:r>
            <a:r>
              <a:rPr lang="en-US" dirty="0" smtClean="0"/>
              <a:t> with the vowels of </a:t>
            </a:r>
            <a:r>
              <a:rPr lang="en-US" i="1" dirty="0" smtClean="0"/>
              <a:t>Adonai</a:t>
            </a:r>
            <a:r>
              <a:rPr lang="en-US" dirty="0" smtClean="0"/>
              <a:t>, but some hold there is evidence that the </a:t>
            </a:r>
            <a:r>
              <a:rPr lang="en-US" i="1" dirty="0" smtClean="0"/>
              <a:t>Jehovah</a:t>
            </a:r>
            <a:r>
              <a:rPr lang="en-US" dirty="0" smtClean="0"/>
              <a:t> form of the </a:t>
            </a:r>
            <a:r>
              <a:rPr lang="en-US" dirty="0" err="1" smtClean="0"/>
              <a:t>Tetragrammaton</a:t>
            </a:r>
            <a:r>
              <a:rPr lang="en-US" dirty="0" smtClean="0"/>
              <a:t> may have been in use in </a:t>
            </a:r>
            <a:r>
              <a:rPr lang="en-US" dirty="0" smtClean="0">
                <a:hlinkClick r:id="rId4" tooltip="Semitic"/>
              </a:rPr>
              <a:t>Semitic</a:t>
            </a:r>
            <a:r>
              <a:rPr lang="en-US" dirty="0" smtClean="0"/>
              <a:t> and </a:t>
            </a:r>
            <a:r>
              <a:rPr lang="en-US" dirty="0" smtClean="0">
                <a:hlinkClick r:id="rId5" tooltip="Greek language"/>
              </a:rPr>
              <a:t>Greek</a:t>
            </a:r>
            <a:r>
              <a:rPr lang="en-US" dirty="0" smtClean="0"/>
              <a:t> phonetic texts and artifacts from </a:t>
            </a:r>
            <a:r>
              <a:rPr lang="en-US" dirty="0" smtClean="0">
                <a:hlinkClick r:id="rId6" tooltip="Late Antiquity"/>
              </a:rPr>
              <a:t>Late Antiquity</a:t>
            </a:r>
            <a:r>
              <a:rPr lang="en-US" dirty="0" smtClean="0"/>
              <a:t>.</a:t>
            </a:r>
            <a:r>
              <a:rPr lang="en-US" baseline="30000" dirty="0" smtClean="0">
                <a:hlinkClick r:id="rId7"/>
              </a:rPr>
              <a:t>[5]</a:t>
            </a:r>
            <a:r>
              <a:rPr lang="en-US" baseline="30000" dirty="0" smtClean="0">
                <a:hlinkClick r:id="rId8"/>
              </a:rPr>
              <a:t>[6]</a:t>
            </a:r>
            <a:r>
              <a:rPr lang="en-US" dirty="0" smtClean="0"/>
              <a:t> Others say that it is the pronunciation </a:t>
            </a:r>
            <a:r>
              <a:rPr lang="en-US" i="1" dirty="0" smtClean="0"/>
              <a:t>Yahweh</a:t>
            </a:r>
            <a:r>
              <a:rPr lang="en-US" dirty="0" smtClean="0"/>
              <a:t> that is testified in both Christian and pagan texts of the early Christian era.</a:t>
            </a:r>
            <a:r>
              <a:rPr lang="en-US" baseline="30000" dirty="0" smtClean="0">
                <a:hlinkClick r:id="rId7"/>
              </a:rPr>
              <a:t>[5]</a:t>
            </a:r>
            <a:r>
              <a:rPr lang="en-US" baseline="30000" dirty="0" smtClean="0">
                <a:hlinkClick r:id="rId9"/>
              </a:rPr>
              <a:t>[8]</a:t>
            </a:r>
            <a:r>
              <a:rPr lang="en-US" baseline="30000" dirty="0" smtClean="0">
                <a:hlinkClick r:id="rId10"/>
              </a:rPr>
              <a:t>[9]</a:t>
            </a:r>
            <a:r>
              <a:rPr lang="en-US" baseline="30000" dirty="0" smtClean="0">
                <a:hlinkClick r:id="rId11"/>
              </a:rPr>
              <a:t>[10]</a:t>
            </a:r>
            <a:r>
              <a:rPr lang="en-US" baseline="30000" dirty="0" smtClean="0">
                <a:hlinkClick r:id="rId12"/>
              </a:rPr>
              <a:t>[11]</a:t>
            </a:r>
            <a:endParaRPr lang="en-US" dirty="0" smtClean="0"/>
          </a:p>
          <a:p>
            <a:r>
              <a:rPr lang="en-US" dirty="0" smtClean="0">
                <a:hlinkClick r:id="rId13" tooltip="Karaite (Jewish sect)"/>
              </a:rPr>
              <a:t>Karaite</a:t>
            </a:r>
            <a:r>
              <a:rPr lang="en-US" dirty="0" smtClean="0"/>
              <a:t> Jews,</a:t>
            </a:r>
            <a:r>
              <a:rPr lang="en-US" baseline="30000" dirty="0" smtClean="0">
                <a:hlinkClick r:id="rId14"/>
              </a:rPr>
              <a:t>[12]</a:t>
            </a:r>
            <a:r>
              <a:rPr lang="en-US" dirty="0" smtClean="0"/>
              <a:t> as proponents of the rendering </a:t>
            </a:r>
            <a:r>
              <a:rPr lang="en-US" i="1" dirty="0" smtClean="0"/>
              <a:t>Jehovah</a:t>
            </a:r>
            <a:r>
              <a:rPr lang="en-US" dirty="0" smtClean="0"/>
              <a:t>, state that although the original pronunciation of </a:t>
            </a:r>
            <a:r>
              <a:rPr lang="he-IL" dirty="0" smtClean="0"/>
              <a:t>יהוה</a:t>
            </a:r>
            <a:r>
              <a:rPr lang="en-US" dirty="0" smtClean="0"/>
              <a:t> has been obscured by disuse of the spoken name according to </a:t>
            </a:r>
            <a:r>
              <a:rPr lang="en-US" dirty="0" smtClean="0">
                <a:hlinkClick r:id="rId15" tooltip="Oral Torah"/>
              </a:rPr>
              <a:t>oral Rabbinic law</a:t>
            </a:r>
            <a:r>
              <a:rPr lang="en-US" dirty="0" smtClean="0"/>
              <a:t>, well-established English transliterations of other Hebrew personal names are accepted in normal usage, such as </a:t>
            </a:r>
            <a:r>
              <a:rPr lang="en-US" dirty="0" smtClean="0">
                <a:hlinkClick r:id="rId16" tooltip="Joshua"/>
              </a:rPr>
              <a:t>Joshua</a:t>
            </a:r>
            <a:r>
              <a:rPr lang="en-US" dirty="0" smtClean="0"/>
              <a:t>, </a:t>
            </a:r>
            <a:r>
              <a:rPr lang="en-US" dirty="0" smtClean="0">
                <a:hlinkClick r:id="rId17" tooltip="Isaiah"/>
              </a:rPr>
              <a:t>Isaiah</a:t>
            </a:r>
            <a:r>
              <a:rPr lang="en-US" dirty="0" smtClean="0"/>
              <a:t> or </a:t>
            </a:r>
            <a:r>
              <a:rPr lang="en-US" dirty="0" smtClean="0">
                <a:hlinkClick r:id="rId18" tooltip="Jesus"/>
              </a:rPr>
              <a:t>Jesus</a:t>
            </a:r>
            <a:r>
              <a:rPr lang="en-US" dirty="0" smtClean="0"/>
              <a:t>, for which the original pronunciations may be unknown.</a:t>
            </a:r>
            <a:r>
              <a:rPr lang="en-US" baseline="30000" dirty="0" smtClean="0">
                <a:hlinkClick r:id="rId14"/>
              </a:rPr>
              <a:t>[12]</a:t>
            </a:r>
            <a:r>
              <a:rPr lang="en-US" dirty="0" smtClean="0"/>
              <a:t> They also point out that "the English form </a:t>
            </a:r>
            <a:r>
              <a:rPr lang="en-US" i="1" dirty="0" smtClean="0"/>
              <a:t>Jehovah</a:t>
            </a:r>
            <a:r>
              <a:rPr lang="en-US" dirty="0" smtClean="0"/>
              <a:t> is quite simply an Anglicized form of </a:t>
            </a:r>
            <a:r>
              <a:rPr lang="en-US" dirty="0" err="1" smtClean="0"/>
              <a:t>Y</a:t>
            </a:r>
            <a:r>
              <a:rPr lang="en-US" baseline="30000" dirty="0" err="1" smtClean="0"/>
              <a:t>e</a:t>
            </a:r>
            <a:r>
              <a:rPr lang="en-US" dirty="0" err="1" smtClean="0"/>
              <a:t>hovah</a:t>
            </a:r>
            <a:r>
              <a:rPr lang="en-US" dirty="0" smtClean="0"/>
              <a:t>,"</a:t>
            </a:r>
            <a:r>
              <a:rPr lang="en-US" baseline="30000" dirty="0" smtClean="0">
                <a:hlinkClick r:id="rId14"/>
              </a:rPr>
              <a:t>[12]</a:t>
            </a:r>
            <a:r>
              <a:rPr lang="en-US" dirty="0" smtClean="0"/>
              <a:t> and preserves the four Hebrew consonants "YHVH" (with the introduction of the "J" sound in English).</a:t>
            </a:r>
            <a:r>
              <a:rPr lang="en-US" baseline="30000" dirty="0" smtClean="0">
                <a:hlinkClick r:id="rId14"/>
              </a:rPr>
              <a:t>[12]</a:t>
            </a:r>
            <a:r>
              <a:rPr lang="en-US" baseline="30000" dirty="0" smtClean="0">
                <a:hlinkClick r:id="rId19"/>
              </a:rPr>
              <a:t>[13]</a:t>
            </a:r>
            <a:r>
              <a:rPr lang="en-US" baseline="30000" dirty="0" smtClean="0">
                <a:hlinkClick r:id="rId20"/>
              </a:rPr>
              <a:t>[14]</a:t>
            </a:r>
            <a:r>
              <a:rPr lang="en-US" dirty="0" smtClean="0"/>
              <a:t> Some argue that </a:t>
            </a:r>
            <a:r>
              <a:rPr lang="en-US" i="1" dirty="0" smtClean="0"/>
              <a:t>Jehovah</a:t>
            </a:r>
            <a:r>
              <a:rPr lang="en-US" dirty="0" smtClean="0"/>
              <a:t> is preferable to </a:t>
            </a:r>
            <a:r>
              <a:rPr lang="en-US" i="1" dirty="0" smtClean="0"/>
              <a:t>Yahweh</a:t>
            </a:r>
            <a:r>
              <a:rPr lang="en-US" dirty="0" smtClean="0"/>
              <a:t>, based on their conclusion that the </a:t>
            </a:r>
            <a:r>
              <a:rPr lang="en-US" dirty="0" err="1" smtClean="0"/>
              <a:t>Tetragrammaton</a:t>
            </a:r>
            <a:r>
              <a:rPr lang="en-US" dirty="0" smtClean="0"/>
              <a:t> was likely tri-syllabic originally, and that modern forms should therefore also have three syllables.</a:t>
            </a:r>
            <a:r>
              <a:rPr lang="en-US" baseline="30000" dirty="0" smtClean="0">
                <a:hlinkClick r:id="rId21"/>
              </a:rPr>
              <a:t>[15]</a:t>
            </a:r>
            <a:endParaRPr lang="en-US"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charset="0"/>
              <a:cs typeface="Arial" charset="0"/>
              <a:hlinkClick r:id="rId2" tooltip="Enlarg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charset="0"/>
                <a:cs typeface="Arial" charset="0"/>
                <a:hlinkClick r:id="rId2" tooltip="Enlarge"/>
              </a:rPr>
              <a:t>  </a:t>
            </a:r>
            <a:endParaRPr kumimoji="0" lang="en-US" altLang="en-US" sz="600" b="0" i="0" u="none" strike="noStrike" cap="none" normalizeH="0" baseline="0" dirty="0" smtClean="0">
              <a:ln>
                <a:noFill/>
              </a:ln>
              <a:solidFill>
                <a:schemeClr val="tx1"/>
              </a:solidFill>
              <a:effectLst/>
              <a:latin typeface="Arial" charset="0"/>
              <a:cs typeface="Arial" charset="0"/>
            </a:endParaRPr>
          </a:p>
        </p:txBody>
      </p:sp>
      <p:pic>
        <p:nvPicPr>
          <p:cNvPr id="1026" name="Picture 2" descr="https://upload.wikimedia.org/wikipedia/commons/thumb/1/11/S%C3%B8r-Fron_church%2C_IEHOVA.jpg/220px-S%C3%B8r-Fron_church%2C_IEHOVA.jpg">
            <a:hlinkClick r:id="rId2"/>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477000" y="928688"/>
            <a:ext cx="2095500" cy="148590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https://bits.wikimedia.org/static-1.24wmf17/skins/common/images/magnify-clip.png">
            <a:hlinkClick r:id="rId2" tooltip="Enlarge"/>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55575" y="928688"/>
            <a:ext cx="142875" cy="104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28861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1727" y="304800"/>
            <a:ext cx="8610600" cy="5632311"/>
          </a:xfrm>
          <a:prstGeom prst="rect">
            <a:avLst/>
          </a:prstGeom>
        </p:spPr>
        <p:txBody>
          <a:bodyPr wrap="square">
            <a:spAutoFit/>
          </a:bodyPr>
          <a:lstStyle/>
          <a:p>
            <a:r>
              <a:rPr lang="en-US" dirty="0" smtClean="0"/>
              <a:t>According to a Jewish tradition developed during the 3rd to 2nd centuries BCE, the </a:t>
            </a:r>
            <a:r>
              <a:rPr lang="en-US" dirty="0" err="1" smtClean="0"/>
              <a:t>Tetragrammaton</a:t>
            </a:r>
            <a:r>
              <a:rPr lang="en-US" dirty="0" smtClean="0"/>
              <a:t> is written but not pronounced. When read, substitute terms replace the divine name where </a:t>
            </a:r>
            <a:r>
              <a:rPr lang="en-US" dirty="0" err="1"/>
              <a:t>יְהֹוָה</a:t>
            </a:r>
            <a:r>
              <a:rPr lang="en-US" dirty="0" smtClean="0"/>
              <a:t> appears in the text. It is widely assumed, as proposed by the 19th-century Hebrew scholar </a:t>
            </a:r>
            <a:r>
              <a:rPr lang="en-US" dirty="0" err="1" smtClean="0">
                <a:hlinkClick r:id="rId2" tooltip="Wilhelm Gesenius"/>
              </a:rPr>
              <a:t>Gesenius</a:t>
            </a:r>
            <a:r>
              <a:rPr lang="en-US" dirty="0" smtClean="0"/>
              <a:t>, that the vowels of the substitutes of the name—</a:t>
            </a:r>
            <a:r>
              <a:rPr lang="en-US" i="1" dirty="0" smtClean="0"/>
              <a:t>Adonai</a:t>
            </a:r>
            <a:r>
              <a:rPr lang="en-US" dirty="0" smtClean="0"/>
              <a:t> (Lord) and </a:t>
            </a:r>
            <a:r>
              <a:rPr lang="en-US" i="1" dirty="0" smtClean="0"/>
              <a:t>Elohim</a:t>
            </a:r>
            <a:r>
              <a:rPr lang="en-US" dirty="0" smtClean="0"/>
              <a:t> (</a:t>
            </a:r>
            <a:r>
              <a:rPr lang="en-US" dirty="0" smtClean="0">
                <a:hlinkClick r:id="rId3" tooltip="God"/>
              </a:rPr>
              <a:t>God</a:t>
            </a:r>
            <a:r>
              <a:rPr lang="en-US" dirty="0" smtClean="0"/>
              <a:t>)—were inserted by the </a:t>
            </a:r>
            <a:r>
              <a:rPr lang="en-US" dirty="0" err="1" smtClean="0">
                <a:hlinkClick r:id="rId4" tooltip="Masoretes"/>
              </a:rPr>
              <a:t>Masoretes</a:t>
            </a:r>
            <a:r>
              <a:rPr lang="en-US" dirty="0" smtClean="0"/>
              <a:t> to indicate that these substitutes were to be used.</a:t>
            </a:r>
            <a:r>
              <a:rPr lang="en-US" baseline="30000" dirty="0" smtClean="0">
                <a:hlinkClick r:id="rId5"/>
              </a:rPr>
              <a:t>[16]</a:t>
            </a:r>
            <a:r>
              <a:rPr lang="en-US" dirty="0" smtClean="0"/>
              <a:t> When </a:t>
            </a:r>
            <a:r>
              <a:rPr lang="he-IL" dirty="0" smtClean="0"/>
              <a:t>יהוה</a:t>
            </a:r>
            <a:r>
              <a:rPr lang="en-US" dirty="0" smtClean="0"/>
              <a:t> precedes or follows </a:t>
            </a:r>
            <a:r>
              <a:rPr lang="en-US" i="1" dirty="0" smtClean="0"/>
              <a:t>Adonai</a:t>
            </a:r>
            <a:r>
              <a:rPr lang="en-US" dirty="0" smtClean="0"/>
              <a:t>, the </a:t>
            </a:r>
            <a:r>
              <a:rPr lang="en-US" dirty="0" err="1" smtClean="0"/>
              <a:t>Masoretes</a:t>
            </a:r>
            <a:r>
              <a:rPr lang="en-US" dirty="0" smtClean="0"/>
              <a:t> placed the vowel points of </a:t>
            </a:r>
            <a:r>
              <a:rPr lang="en-US" i="1" dirty="0" smtClean="0">
                <a:hlinkClick r:id="rId6" tooltip="Elohim"/>
              </a:rPr>
              <a:t>Elohim</a:t>
            </a:r>
            <a:r>
              <a:rPr lang="en-US" dirty="0" smtClean="0"/>
              <a:t> into the </a:t>
            </a:r>
            <a:r>
              <a:rPr lang="en-US" dirty="0" err="1" smtClean="0"/>
              <a:t>Tetragrammaton</a:t>
            </a:r>
            <a:r>
              <a:rPr lang="en-US" dirty="0" smtClean="0"/>
              <a:t>, producing a different vocalization of the </a:t>
            </a:r>
            <a:r>
              <a:rPr lang="en-US" dirty="0" err="1" smtClean="0"/>
              <a:t>Tetragrammaton</a:t>
            </a:r>
            <a:r>
              <a:rPr lang="en-US" dirty="0" smtClean="0"/>
              <a:t> </a:t>
            </a:r>
            <a:r>
              <a:rPr lang="en-US" dirty="0" err="1"/>
              <a:t>יֱהֹוִה</a:t>
            </a:r>
            <a:r>
              <a:rPr lang="en-US" dirty="0" smtClean="0"/>
              <a:t>, which was read as </a:t>
            </a:r>
            <a:r>
              <a:rPr lang="en-US" i="1" dirty="0" smtClean="0"/>
              <a:t>Elohim</a:t>
            </a:r>
            <a:r>
              <a:rPr lang="en-US" dirty="0" smtClean="0"/>
              <a:t>.</a:t>
            </a:r>
            <a:r>
              <a:rPr lang="en-US" baseline="30000" dirty="0" smtClean="0">
                <a:hlinkClick r:id="rId7"/>
              </a:rPr>
              <a:t>[17]</a:t>
            </a:r>
            <a:r>
              <a:rPr lang="en-US" dirty="0" smtClean="0"/>
              <a:t> Based on this reasoning, the form </a:t>
            </a:r>
            <a:r>
              <a:rPr lang="en-US" dirty="0" err="1"/>
              <a:t>יְהֹוָה</a:t>
            </a:r>
            <a:r>
              <a:rPr lang="en-US" dirty="0" smtClean="0"/>
              <a:t> (</a:t>
            </a:r>
            <a:r>
              <a:rPr lang="en-US" i="1" dirty="0" smtClean="0"/>
              <a:t>Jehovah</a:t>
            </a:r>
            <a:r>
              <a:rPr lang="en-US" dirty="0" smtClean="0"/>
              <a:t>) has been characterized by some as a "hybrid form",</a:t>
            </a:r>
            <a:r>
              <a:rPr lang="en-US" baseline="30000" dirty="0" smtClean="0">
                <a:hlinkClick r:id="rId8"/>
              </a:rPr>
              <a:t>[5]</a:t>
            </a:r>
            <a:r>
              <a:rPr lang="en-US" baseline="30000" dirty="0" smtClean="0">
                <a:hlinkClick r:id="rId9"/>
              </a:rPr>
              <a:t>[18]</a:t>
            </a:r>
            <a:r>
              <a:rPr lang="en-US" dirty="0" smtClean="0"/>
              <a:t> and even "a philological impossibility".</a:t>
            </a:r>
            <a:r>
              <a:rPr lang="en-US" baseline="30000" dirty="0" smtClean="0">
                <a:hlinkClick r:id="rId10"/>
              </a:rPr>
              <a:t>[19]</a:t>
            </a:r>
            <a:r>
              <a:rPr lang="en-US" dirty="0" smtClean="0"/>
              <a:t> Early modern translators disregarded the practice of reading </a:t>
            </a:r>
            <a:r>
              <a:rPr lang="en-US" i="1" dirty="0" smtClean="0"/>
              <a:t>Adonai</a:t>
            </a:r>
            <a:r>
              <a:rPr lang="en-US" dirty="0" smtClean="0"/>
              <a:t> (or its equivalents in Greek and Latin, </a:t>
            </a:r>
            <a:r>
              <a:rPr lang="en-US" i="1" dirty="0" err="1" smtClean="0"/>
              <a:t>Κύριος</a:t>
            </a:r>
            <a:r>
              <a:rPr lang="en-US" dirty="0" smtClean="0"/>
              <a:t> and </a:t>
            </a:r>
            <a:r>
              <a:rPr lang="en-US" i="1" dirty="0" smtClean="0"/>
              <a:t>Dominus</a:t>
            </a:r>
            <a:r>
              <a:rPr lang="en-US" dirty="0" smtClean="0"/>
              <a:t>)</a:t>
            </a:r>
            <a:r>
              <a:rPr lang="en-US" baseline="30000" dirty="0" smtClean="0">
                <a:hlinkClick r:id="rId11"/>
              </a:rPr>
              <a:t>[20]</a:t>
            </a:r>
            <a:r>
              <a:rPr lang="en-US" dirty="0" smtClean="0"/>
              <a:t> in place of the </a:t>
            </a:r>
            <a:r>
              <a:rPr lang="en-US" dirty="0" err="1" smtClean="0"/>
              <a:t>Tetragrammaton</a:t>
            </a:r>
            <a:r>
              <a:rPr lang="en-US" dirty="0" smtClean="0"/>
              <a:t> and instead combined the four Hebrew letters of the </a:t>
            </a:r>
            <a:r>
              <a:rPr lang="en-US" dirty="0" err="1" smtClean="0"/>
              <a:t>Tetragrammaton</a:t>
            </a:r>
            <a:r>
              <a:rPr lang="en-US" dirty="0" smtClean="0"/>
              <a:t> with the vowel points that, except in synagogue scrolls, accompanied them, resulting in the form </a:t>
            </a:r>
            <a:r>
              <a:rPr lang="en-US" i="1" dirty="0" smtClean="0"/>
              <a:t>Jehovah</a:t>
            </a:r>
            <a:r>
              <a:rPr lang="en-US" dirty="0" smtClean="0"/>
              <a:t>.</a:t>
            </a:r>
            <a:r>
              <a:rPr lang="en-US" baseline="30000" dirty="0" smtClean="0">
                <a:hlinkClick r:id="rId12"/>
              </a:rPr>
              <a:t>[21]</a:t>
            </a:r>
            <a:r>
              <a:rPr lang="en-US" dirty="0" smtClean="0"/>
              <a:t> This form, which first took effect in works dated 1278 and 1303, was adopted in Tyndale's and some other </a:t>
            </a:r>
            <a:r>
              <a:rPr lang="en-US" dirty="0" smtClean="0">
                <a:hlinkClick r:id="rId13" tooltip="Protestantism"/>
              </a:rPr>
              <a:t>Protestant</a:t>
            </a:r>
            <a:r>
              <a:rPr lang="en-US" dirty="0" smtClean="0"/>
              <a:t> translations of the Bible.</a:t>
            </a:r>
            <a:r>
              <a:rPr lang="en-US" baseline="30000" dirty="0" smtClean="0">
                <a:hlinkClick r:id="rId14"/>
              </a:rPr>
              <a:t>[22]</a:t>
            </a:r>
            <a:r>
              <a:rPr lang="en-US" dirty="0" smtClean="0"/>
              <a:t> In the 1611 </a:t>
            </a:r>
            <a:r>
              <a:rPr lang="en-US" i="1" dirty="0" smtClean="0">
                <a:hlinkClick r:id="rId15" tooltip="King James Version"/>
              </a:rPr>
              <a:t>King James Version</a:t>
            </a:r>
            <a:r>
              <a:rPr lang="en-US" dirty="0" smtClean="0"/>
              <a:t>, </a:t>
            </a:r>
            <a:r>
              <a:rPr lang="en-US" i="1" dirty="0" smtClean="0"/>
              <a:t>Jehovah</a:t>
            </a:r>
            <a:r>
              <a:rPr lang="en-US" dirty="0" smtClean="0"/>
              <a:t> occurred seven times.</a:t>
            </a:r>
            <a:r>
              <a:rPr lang="en-US" baseline="30000" dirty="0" smtClean="0">
                <a:hlinkClick r:id="rId16"/>
              </a:rPr>
              <a:t>[23]</a:t>
            </a:r>
            <a:r>
              <a:rPr lang="en-US" dirty="0" smtClean="0"/>
              <a:t> In the 1885 </a:t>
            </a:r>
            <a:r>
              <a:rPr lang="en-US" i="1" dirty="0" smtClean="0">
                <a:hlinkClick r:id="rId17" tooltip="English Revised Version"/>
              </a:rPr>
              <a:t>English Revised Version</a:t>
            </a:r>
            <a:r>
              <a:rPr lang="en-US" dirty="0" smtClean="0"/>
              <a:t>, the form "Jehovah" occurs twelve times. In the 1901 </a:t>
            </a:r>
            <a:r>
              <a:rPr lang="en-US" i="1" dirty="0" smtClean="0">
                <a:hlinkClick r:id="rId18" tooltip="American Standard Version"/>
              </a:rPr>
              <a:t>American Standard Version</a:t>
            </a:r>
            <a:r>
              <a:rPr lang="en-US" dirty="0" smtClean="0"/>
              <a:t> the form "Je-</a:t>
            </a:r>
            <a:r>
              <a:rPr lang="en-US" dirty="0" err="1" smtClean="0"/>
              <a:t>ho’vah</a:t>
            </a:r>
            <a:r>
              <a:rPr lang="en-US" dirty="0" smtClean="0"/>
              <a:t>" became the regular English rendering of the Hebrew </a:t>
            </a:r>
            <a:r>
              <a:rPr lang="he-IL" dirty="0" smtClean="0"/>
              <a:t>יהוה</a:t>
            </a:r>
            <a:r>
              <a:rPr lang="en-US" dirty="0" smtClean="0"/>
              <a:t>, all throughout, in preference to the previously dominant "the L</a:t>
            </a:r>
            <a:r>
              <a:rPr lang="en-US" dirty="0" smtClean="0">
                <a:effectLst/>
              </a:rPr>
              <a:t>ORD</a:t>
            </a:r>
            <a:r>
              <a:rPr lang="en-US" dirty="0" smtClean="0"/>
              <a:t>", which is generally used in the King James Version.</a:t>
            </a:r>
            <a:r>
              <a:rPr lang="en-US" baseline="30000" dirty="0" smtClean="0">
                <a:hlinkClick r:id="rId19"/>
              </a:rPr>
              <a:t>[2</a:t>
            </a:r>
            <a:endParaRPr lang="en-US" dirty="0"/>
          </a:p>
        </p:txBody>
      </p:sp>
    </p:spTree>
    <p:extLst>
      <p:ext uri="{BB962C8B-B14F-4D97-AF65-F5344CB8AC3E}">
        <p14:creationId xmlns:p14="http://schemas.microsoft.com/office/powerpoint/2010/main" val="326203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065" y="152400"/>
            <a:ext cx="8610600" cy="6463308"/>
          </a:xfrm>
          <a:prstGeom prst="rect">
            <a:avLst/>
          </a:prstGeom>
        </p:spPr>
        <p:txBody>
          <a:bodyPr wrap="square">
            <a:spAutoFit/>
          </a:bodyPr>
          <a:lstStyle/>
          <a:p>
            <a:r>
              <a:rPr lang="en-US" dirty="0" smtClean="0"/>
              <a:t>                                                                        Development</a:t>
            </a:r>
          </a:p>
          <a:p>
            <a:r>
              <a:rPr lang="en-US" dirty="0" smtClean="0"/>
              <a:t>The most widespread theory is that the Hebrew term </a:t>
            </a:r>
            <a:r>
              <a:rPr lang="he-IL" dirty="0" smtClean="0"/>
              <a:t>יְהֹוָה </a:t>
            </a:r>
            <a:r>
              <a:rPr lang="en-US" dirty="0" smtClean="0"/>
              <a:t>has the vowel points of </a:t>
            </a:r>
            <a:r>
              <a:rPr lang="he-IL" dirty="0" smtClean="0"/>
              <a:t>אֲדֹנָי (</a:t>
            </a:r>
            <a:r>
              <a:rPr lang="en-US" dirty="0" err="1" smtClean="0"/>
              <a:t>adonai</a:t>
            </a:r>
            <a:r>
              <a:rPr lang="en-US" dirty="0" smtClean="0"/>
              <a:t>). Using the vowels of </a:t>
            </a:r>
            <a:r>
              <a:rPr lang="en-US" dirty="0" err="1" smtClean="0"/>
              <a:t>adonai</a:t>
            </a:r>
            <a:r>
              <a:rPr lang="en-US" dirty="0" smtClean="0"/>
              <a:t>, the composite </a:t>
            </a:r>
            <a:r>
              <a:rPr lang="en-US" dirty="0" err="1" smtClean="0"/>
              <a:t>hataf</a:t>
            </a:r>
            <a:r>
              <a:rPr lang="en-US" dirty="0" smtClean="0"/>
              <a:t> </a:t>
            </a:r>
            <a:r>
              <a:rPr lang="en-US" dirty="0" err="1" smtClean="0"/>
              <a:t>patah</a:t>
            </a:r>
            <a:r>
              <a:rPr lang="en-US" dirty="0" smtClean="0"/>
              <a:t> </a:t>
            </a:r>
            <a:r>
              <a:rPr lang="he-IL" dirty="0" smtClean="0"/>
              <a:t>ֲ </a:t>
            </a:r>
            <a:r>
              <a:rPr lang="en-US" dirty="0" smtClean="0"/>
              <a:t>under the guttural </a:t>
            </a:r>
            <a:r>
              <a:rPr lang="en-US" dirty="0" err="1" smtClean="0"/>
              <a:t>alef</a:t>
            </a:r>
            <a:r>
              <a:rPr lang="en-US" dirty="0" smtClean="0"/>
              <a:t> </a:t>
            </a:r>
            <a:r>
              <a:rPr lang="he-IL" dirty="0" smtClean="0"/>
              <a:t>א </a:t>
            </a:r>
            <a:r>
              <a:rPr lang="en-US" dirty="0" smtClean="0"/>
              <a:t>becomes a </a:t>
            </a:r>
            <a:r>
              <a:rPr lang="en-US" dirty="0" err="1" smtClean="0"/>
              <a:t>sheva</a:t>
            </a:r>
            <a:r>
              <a:rPr lang="en-US" dirty="0" smtClean="0"/>
              <a:t> </a:t>
            </a:r>
            <a:r>
              <a:rPr lang="he-IL" dirty="0" smtClean="0"/>
              <a:t>ְ </a:t>
            </a:r>
            <a:r>
              <a:rPr lang="en-US" dirty="0" smtClean="0"/>
              <a:t>under the </a:t>
            </a:r>
            <a:r>
              <a:rPr lang="en-US" dirty="0" err="1" smtClean="0"/>
              <a:t>yod</a:t>
            </a:r>
            <a:r>
              <a:rPr lang="en-US" dirty="0" smtClean="0"/>
              <a:t> </a:t>
            </a:r>
            <a:r>
              <a:rPr lang="he-IL" dirty="0" smtClean="0"/>
              <a:t>י, </a:t>
            </a:r>
            <a:r>
              <a:rPr lang="en-US" dirty="0" smtClean="0"/>
              <a:t>the </a:t>
            </a:r>
            <a:r>
              <a:rPr lang="en-US" dirty="0" err="1" smtClean="0"/>
              <a:t>holam</a:t>
            </a:r>
            <a:r>
              <a:rPr lang="en-US" dirty="0" smtClean="0"/>
              <a:t> </a:t>
            </a:r>
            <a:r>
              <a:rPr lang="he-IL" dirty="0" smtClean="0"/>
              <a:t>ֹ </a:t>
            </a:r>
            <a:r>
              <a:rPr lang="en-US" dirty="0" smtClean="0"/>
              <a:t>is placed over the first he </a:t>
            </a:r>
            <a:r>
              <a:rPr lang="he-IL" dirty="0" smtClean="0"/>
              <a:t>ה, </a:t>
            </a:r>
            <a:r>
              <a:rPr lang="en-US" dirty="0" smtClean="0"/>
              <a:t>and the </a:t>
            </a:r>
            <a:r>
              <a:rPr lang="en-US" dirty="0" err="1" smtClean="0"/>
              <a:t>qamats</a:t>
            </a:r>
            <a:r>
              <a:rPr lang="en-US" dirty="0" smtClean="0"/>
              <a:t> </a:t>
            </a:r>
            <a:r>
              <a:rPr lang="he-IL" dirty="0" smtClean="0"/>
              <a:t>ָ </a:t>
            </a:r>
            <a:r>
              <a:rPr lang="en-US" dirty="0" smtClean="0"/>
              <a:t>is placed under the </a:t>
            </a:r>
            <a:r>
              <a:rPr lang="en-US" dirty="0" err="1" smtClean="0"/>
              <a:t>vav</a:t>
            </a:r>
            <a:r>
              <a:rPr lang="en-US" dirty="0" smtClean="0"/>
              <a:t> </a:t>
            </a:r>
            <a:r>
              <a:rPr lang="he-IL" dirty="0" smtClean="0"/>
              <a:t>ו, </a:t>
            </a:r>
            <a:r>
              <a:rPr lang="en-US" dirty="0" smtClean="0"/>
              <a:t>giving </a:t>
            </a:r>
            <a:r>
              <a:rPr lang="he-IL" dirty="0" smtClean="0"/>
              <a:t>יְהֹוָה (</a:t>
            </a:r>
            <a:r>
              <a:rPr lang="en-US" dirty="0" smtClean="0"/>
              <a:t>Jehovah). When the two names, </a:t>
            </a:r>
            <a:r>
              <a:rPr lang="he-IL" dirty="0" smtClean="0"/>
              <a:t>יהוה </a:t>
            </a:r>
            <a:r>
              <a:rPr lang="en-US" dirty="0" smtClean="0"/>
              <a:t>and </a:t>
            </a:r>
            <a:r>
              <a:rPr lang="he-IL" dirty="0" smtClean="0"/>
              <a:t>אדני, </a:t>
            </a:r>
            <a:r>
              <a:rPr lang="en-US" dirty="0" smtClean="0"/>
              <a:t>occur together, the former is pointed with a </a:t>
            </a:r>
            <a:r>
              <a:rPr lang="en-US" dirty="0" err="1" smtClean="0"/>
              <a:t>hataf</a:t>
            </a:r>
            <a:r>
              <a:rPr lang="en-US" dirty="0" smtClean="0"/>
              <a:t> </a:t>
            </a:r>
            <a:r>
              <a:rPr lang="en-US" dirty="0" err="1" smtClean="0"/>
              <a:t>segol</a:t>
            </a:r>
            <a:r>
              <a:rPr lang="en-US" dirty="0" smtClean="0"/>
              <a:t> </a:t>
            </a:r>
            <a:r>
              <a:rPr lang="he-IL" dirty="0" smtClean="0"/>
              <a:t>ֱ </a:t>
            </a:r>
            <a:r>
              <a:rPr lang="en-US" dirty="0" smtClean="0"/>
              <a:t>under the </a:t>
            </a:r>
            <a:r>
              <a:rPr lang="en-US" dirty="0" err="1" smtClean="0"/>
              <a:t>yod</a:t>
            </a:r>
            <a:r>
              <a:rPr lang="en-US" dirty="0" smtClean="0"/>
              <a:t> </a:t>
            </a:r>
            <a:r>
              <a:rPr lang="he-IL" dirty="0" smtClean="0"/>
              <a:t>י </a:t>
            </a:r>
            <a:r>
              <a:rPr lang="en-US" dirty="0" smtClean="0"/>
              <a:t>and a </a:t>
            </a:r>
            <a:r>
              <a:rPr lang="en-US" dirty="0" err="1" smtClean="0"/>
              <a:t>hiriq</a:t>
            </a:r>
            <a:r>
              <a:rPr lang="en-US" dirty="0" smtClean="0"/>
              <a:t> </a:t>
            </a:r>
            <a:r>
              <a:rPr lang="he-IL" dirty="0" smtClean="0"/>
              <a:t>ִ </a:t>
            </a:r>
            <a:r>
              <a:rPr lang="en-US" dirty="0" smtClean="0"/>
              <a:t>under the second he </a:t>
            </a:r>
            <a:r>
              <a:rPr lang="he-IL" dirty="0" smtClean="0"/>
              <a:t>ה, </a:t>
            </a:r>
            <a:r>
              <a:rPr lang="en-US" dirty="0" smtClean="0"/>
              <a:t>giving </a:t>
            </a:r>
            <a:r>
              <a:rPr lang="he-IL" dirty="0" smtClean="0"/>
              <a:t>יֱהֹוִה, </a:t>
            </a:r>
            <a:r>
              <a:rPr lang="en-US" dirty="0" smtClean="0"/>
              <a:t>to indicate that it is to be read as (</a:t>
            </a:r>
            <a:r>
              <a:rPr lang="en-US" dirty="0" err="1" smtClean="0"/>
              <a:t>elohim</a:t>
            </a:r>
            <a:r>
              <a:rPr lang="en-US" dirty="0" smtClean="0"/>
              <a:t>) in order to avoid </a:t>
            </a:r>
            <a:r>
              <a:rPr lang="en-US" dirty="0" err="1" smtClean="0"/>
              <a:t>adonai</a:t>
            </a:r>
            <a:r>
              <a:rPr lang="en-US" dirty="0" smtClean="0"/>
              <a:t> being repeated.[26]</a:t>
            </a:r>
          </a:p>
          <a:p>
            <a:r>
              <a:rPr lang="en-US" dirty="0" smtClean="0"/>
              <a:t>A 1552 Latin translation of the </a:t>
            </a:r>
            <a:r>
              <a:rPr lang="en-US" dirty="0" err="1" smtClean="0"/>
              <a:t>Sefer</a:t>
            </a:r>
            <a:r>
              <a:rPr lang="en-US" dirty="0" smtClean="0"/>
              <a:t> </a:t>
            </a:r>
            <a:r>
              <a:rPr lang="en-US" dirty="0" err="1" smtClean="0"/>
              <a:t>Yetzirah</a:t>
            </a:r>
            <a:r>
              <a:rPr lang="en-US" dirty="0" smtClean="0"/>
              <a:t>, using the form </a:t>
            </a:r>
            <a:r>
              <a:rPr lang="en-US" dirty="0" err="1" smtClean="0"/>
              <a:t>Iehouah</a:t>
            </a:r>
            <a:r>
              <a:rPr lang="en-US" dirty="0" smtClean="0"/>
              <a:t> for the "magnum </a:t>
            </a:r>
            <a:r>
              <a:rPr lang="en-US" dirty="0" err="1" smtClean="0"/>
              <a:t>Nomen</a:t>
            </a:r>
            <a:r>
              <a:rPr lang="en-US" dirty="0" smtClean="0"/>
              <a:t> </a:t>
            </a:r>
            <a:r>
              <a:rPr lang="en-US" dirty="0" err="1" smtClean="0"/>
              <a:t>tetragrammatum</a:t>
            </a:r>
            <a:r>
              <a:rPr lang="en-US" dirty="0" smtClean="0"/>
              <a:t>".</a:t>
            </a:r>
          </a:p>
          <a:p>
            <a:r>
              <a:rPr lang="en-US" dirty="0" smtClean="0"/>
              <a:t>The pronunciation Jehovah is believed to have arisen through the introduction of vowels of the </a:t>
            </a:r>
            <a:r>
              <a:rPr lang="en-US" dirty="0" err="1" smtClean="0"/>
              <a:t>qere</a:t>
            </a:r>
            <a:r>
              <a:rPr lang="en-US" dirty="0" smtClean="0"/>
              <a:t>—the marginal notation used by the </a:t>
            </a:r>
            <a:r>
              <a:rPr lang="en-US" dirty="0" err="1" smtClean="0"/>
              <a:t>Masoretes</a:t>
            </a:r>
            <a:r>
              <a:rPr lang="en-US" dirty="0" smtClean="0"/>
              <a:t>. In places where the consonants of the text to be read (the </a:t>
            </a:r>
            <a:r>
              <a:rPr lang="en-US" dirty="0" err="1" smtClean="0"/>
              <a:t>qere</a:t>
            </a:r>
            <a:r>
              <a:rPr lang="en-US" dirty="0" smtClean="0"/>
              <a:t>) differed from the consonants of the written text (the </a:t>
            </a:r>
            <a:r>
              <a:rPr lang="en-US" dirty="0" err="1" smtClean="0"/>
              <a:t>kethib</a:t>
            </a:r>
            <a:r>
              <a:rPr lang="en-US" dirty="0" smtClean="0"/>
              <a:t>), they wrote the </a:t>
            </a:r>
            <a:r>
              <a:rPr lang="en-US" dirty="0" err="1" smtClean="0"/>
              <a:t>qere</a:t>
            </a:r>
            <a:r>
              <a:rPr lang="en-US" dirty="0" smtClean="0"/>
              <a:t> in the margin to indicate that the </a:t>
            </a:r>
            <a:r>
              <a:rPr lang="en-US" dirty="0" err="1" smtClean="0"/>
              <a:t>kethib</a:t>
            </a:r>
            <a:r>
              <a:rPr lang="en-US" dirty="0" smtClean="0"/>
              <a:t> was read using the vowels of the </a:t>
            </a:r>
            <a:r>
              <a:rPr lang="en-US" dirty="0" err="1" smtClean="0"/>
              <a:t>qere</a:t>
            </a:r>
            <a:r>
              <a:rPr lang="en-US" dirty="0" smtClean="0"/>
              <a:t>. For a few very frequent words the marginal note was omitted, referred to as </a:t>
            </a:r>
            <a:r>
              <a:rPr lang="en-US" dirty="0" err="1" smtClean="0"/>
              <a:t>q're</a:t>
            </a:r>
            <a:r>
              <a:rPr lang="en-US" dirty="0" smtClean="0"/>
              <a:t> </a:t>
            </a:r>
            <a:r>
              <a:rPr lang="en-US" dirty="0" err="1" smtClean="0"/>
              <a:t>perpetuum</a:t>
            </a:r>
            <a:r>
              <a:rPr lang="en-US" dirty="0" smtClean="0"/>
              <a:t>.[19] One of these frequent cases was God's name, which was not to be pronounced in fear of profaning the "ineffable name". Instead, wherever </a:t>
            </a:r>
            <a:r>
              <a:rPr lang="he-IL" dirty="0" smtClean="0"/>
              <a:t>יהוה (</a:t>
            </a:r>
            <a:r>
              <a:rPr lang="en-US" dirty="0" smtClean="0"/>
              <a:t>YHWH) appears in the </a:t>
            </a:r>
            <a:r>
              <a:rPr lang="en-US" dirty="0" err="1" smtClean="0"/>
              <a:t>kethib</a:t>
            </a:r>
            <a:r>
              <a:rPr lang="en-US" dirty="0" smtClean="0"/>
              <a:t> of the biblical and liturgical books, it was to be read as </a:t>
            </a:r>
            <a:r>
              <a:rPr lang="he-IL" dirty="0" smtClean="0"/>
              <a:t>אֲדֹנָי (</a:t>
            </a:r>
            <a:r>
              <a:rPr lang="en-US" dirty="0" err="1" smtClean="0"/>
              <a:t>adonai</a:t>
            </a:r>
            <a:r>
              <a:rPr lang="en-US" dirty="0" smtClean="0"/>
              <a:t>, "My Lord [plural of majesty]"), or as </a:t>
            </a:r>
            <a:r>
              <a:rPr lang="he-IL" dirty="0" smtClean="0"/>
              <a:t>אֱלֹהִים (</a:t>
            </a:r>
            <a:r>
              <a:rPr lang="en-US" dirty="0" err="1" smtClean="0"/>
              <a:t>elohim</a:t>
            </a:r>
            <a:r>
              <a:rPr lang="en-US" dirty="0" smtClean="0"/>
              <a:t>, "God") if </a:t>
            </a:r>
            <a:r>
              <a:rPr lang="en-US" dirty="0" err="1" smtClean="0"/>
              <a:t>adonai</a:t>
            </a:r>
            <a:r>
              <a:rPr lang="en-US" dirty="0" smtClean="0"/>
              <a:t> appears next to it.[citation needed] This combination produces </a:t>
            </a:r>
            <a:r>
              <a:rPr lang="he-IL" dirty="0" smtClean="0"/>
              <a:t>יְהֹוָה (</a:t>
            </a:r>
            <a:r>
              <a:rPr lang="en-US" dirty="0" err="1" smtClean="0"/>
              <a:t>yehovah</a:t>
            </a:r>
            <a:r>
              <a:rPr lang="en-US" dirty="0" smtClean="0"/>
              <a:t>) and </a:t>
            </a:r>
            <a:r>
              <a:rPr lang="he-IL" dirty="0" smtClean="0"/>
              <a:t>יֱהֹוִה (</a:t>
            </a:r>
            <a:r>
              <a:rPr lang="en-US" dirty="0" err="1" smtClean="0"/>
              <a:t>yehovih</a:t>
            </a:r>
            <a:r>
              <a:rPr lang="en-US" dirty="0" smtClean="0"/>
              <a:t>) respectively.[citation needed] </a:t>
            </a:r>
            <a:r>
              <a:rPr lang="he-IL" dirty="0" smtClean="0"/>
              <a:t>יהוה </a:t>
            </a:r>
            <a:r>
              <a:rPr lang="en-US" dirty="0" smtClean="0"/>
              <a:t>is also written ’</a:t>
            </a:r>
            <a:r>
              <a:rPr lang="he-IL" dirty="0" smtClean="0"/>
              <a:t>ה, </a:t>
            </a:r>
            <a:r>
              <a:rPr lang="en-US" dirty="0" smtClean="0"/>
              <a:t>or even ’</a:t>
            </a:r>
            <a:r>
              <a:rPr lang="he-IL" dirty="0" smtClean="0"/>
              <a:t>ד, </a:t>
            </a:r>
            <a:r>
              <a:rPr lang="en-US" dirty="0" smtClean="0"/>
              <a:t>and read ha-Shem ("the name").[26]</a:t>
            </a:r>
          </a:p>
          <a:p>
            <a:endParaRPr lang="en-US" dirty="0" smtClean="0"/>
          </a:p>
        </p:txBody>
      </p:sp>
    </p:spTree>
    <p:extLst>
      <p:ext uri="{BB962C8B-B14F-4D97-AF65-F5344CB8AC3E}">
        <p14:creationId xmlns:p14="http://schemas.microsoft.com/office/powerpoint/2010/main" val="3264579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upload.wikimedia.org/wikipedia/commons/thumb/5/56/Sefer_Yezira_1552_IEHOUAH.PNG/220px-Sefer_Yezira_1552_IEHOUAH.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0200" y="2267857"/>
            <a:ext cx="3581400" cy="2685143"/>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https://bits.wikimedia.org/static-1.24wmf17/skins/common/images/magnify-clip.png">
            <a:hlinkClick r:id="rId2" tooltip="Enlarg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650" y="784225"/>
            <a:ext cx="142875" cy="10477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63525" y="210457"/>
            <a:ext cx="6442075" cy="2308324"/>
          </a:xfrm>
          <a:prstGeom prst="rect">
            <a:avLst/>
          </a:prstGeom>
        </p:spPr>
        <p:txBody>
          <a:bodyPr wrap="square">
            <a:spAutoFit/>
          </a:bodyPr>
          <a:lstStyle/>
          <a:p>
            <a:r>
              <a:rPr lang="en-US" dirty="0" smtClean="0"/>
              <a:t>Scholars are not in total agreement as to why </a:t>
            </a:r>
            <a:r>
              <a:rPr lang="he-IL" dirty="0" smtClean="0"/>
              <a:t>יְהֹוָה </a:t>
            </a:r>
            <a:r>
              <a:rPr lang="en-US" dirty="0" smtClean="0"/>
              <a:t>does not have precisely the same vowel points as </a:t>
            </a:r>
            <a:r>
              <a:rPr lang="en-US" dirty="0" err="1" smtClean="0"/>
              <a:t>adonai</a:t>
            </a:r>
            <a:r>
              <a:rPr lang="en-US" dirty="0" smtClean="0"/>
              <a:t>.[citation needed] The use of the composite </a:t>
            </a:r>
            <a:r>
              <a:rPr lang="en-US" dirty="0" err="1" smtClean="0"/>
              <a:t>hataf</a:t>
            </a:r>
            <a:r>
              <a:rPr lang="en-US" dirty="0" smtClean="0"/>
              <a:t> </a:t>
            </a:r>
            <a:r>
              <a:rPr lang="en-US" dirty="0" err="1" smtClean="0"/>
              <a:t>segol</a:t>
            </a:r>
            <a:r>
              <a:rPr lang="en-US" dirty="0" smtClean="0"/>
              <a:t> </a:t>
            </a:r>
            <a:r>
              <a:rPr lang="he-IL" dirty="0" smtClean="0"/>
              <a:t>ֱ </a:t>
            </a:r>
            <a:r>
              <a:rPr lang="en-US" dirty="0" smtClean="0"/>
              <a:t>in cases where the name is to be read, "</a:t>
            </a:r>
            <a:r>
              <a:rPr lang="en-US" dirty="0" err="1" smtClean="0"/>
              <a:t>elohim</a:t>
            </a:r>
            <a:r>
              <a:rPr lang="en-US" dirty="0" smtClean="0"/>
              <a:t>", has led to the opinion that the composite </a:t>
            </a:r>
            <a:r>
              <a:rPr lang="en-US" dirty="0" err="1" smtClean="0"/>
              <a:t>hataf</a:t>
            </a:r>
            <a:r>
              <a:rPr lang="en-US" dirty="0" smtClean="0"/>
              <a:t> </a:t>
            </a:r>
            <a:r>
              <a:rPr lang="en-US" dirty="0" err="1" smtClean="0"/>
              <a:t>patah</a:t>
            </a:r>
            <a:r>
              <a:rPr lang="en-US" dirty="0" smtClean="0"/>
              <a:t> </a:t>
            </a:r>
            <a:r>
              <a:rPr lang="he-IL" dirty="0" smtClean="0"/>
              <a:t>ֲ </a:t>
            </a:r>
            <a:r>
              <a:rPr lang="en-US" dirty="0" smtClean="0"/>
              <a:t>ought to have been used to indicate the reading, "</a:t>
            </a:r>
            <a:r>
              <a:rPr lang="en-US" dirty="0" err="1" smtClean="0"/>
              <a:t>adonai</a:t>
            </a:r>
            <a:r>
              <a:rPr lang="en-US" dirty="0" smtClean="0"/>
              <a:t>". It has been argued conversely that the disuse of the </a:t>
            </a:r>
            <a:r>
              <a:rPr lang="en-US" dirty="0" err="1" smtClean="0"/>
              <a:t>patah</a:t>
            </a:r>
            <a:r>
              <a:rPr lang="en-US" dirty="0" smtClean="0"/>
              <a:t> is consistent with the Babylonian system, in which the composite is uncommon</a:t>
            </a:r>
            <a:endParaRPr lang="en-US" dirty="0"/>
          </a:p>
        </p:txBody>
      </p:sp>
      <p:sp>
        <p:nvSpPr>
          <p:cNvPr id="4" name="Rectangle 3"/>
          <p:cNvSpPr/>
          <p:nvPr/>
        </p:nvSpPr>
        <p:spPr>
          <a:xfrm>
            <a:off x="6477000" y="4953000"/>
            <a:ext cx="2438400" cy="1754326"/>
          </a:xfrm>
          <a:prstGeom prst="rect">
            <a:avLst/>
          </a:prstGeom>
        </p:spPr>
        <p:txBody>
          <a:bodyPr wrap="square">
            <a:spAutoFit/>
          </a:bodyPr>
          <a:lstStyle/>
          <a:p>
            <a:r>
              <a:rPr lang="en-US" dirty="0" smtClean="0"/>
              <a:t>A 1552 Latin translation of the </a:t>
            </a:r>
            <a:r>
              <a:rPr lang="en-US" dirty="0" err="1" smtClean="0"/>
              <a:t>Sefer</a:t>
            </a:r>
            <a:r>
              <a:rPr lang="en-US" dirty="0" smtClean="0"/>
              <a:t> </a:t>
            </a:r>
            <a:r>
              <a:rPr lang="en-US" dirty="0" err="1" smtClean="0"/>
              <a:t>Yetzirah</a:t>
            </a:r>
            <a:r>
              <a:rPr lang="en-US" dirty="0" smtClean="0"/>
              <a:t>, using the form </a:t>
            </a:r>
            <a:r>
              <a:rPr lang="en-US" dirty="0" err="1" smtClean="0"/>
              <a:t>Iehouah</a:t>
            </a:r>
            <a:r>
              <a:rPr lang="en-US" dirty="0" smtClean="0"/>
              <a:t> for the "magnum </a:t>
            </a:r>
            <a:r>
              <a:rPr lang="en-US" dirty="0" err="1" smtClean="0"/>
              <a:t>Nomen</a:t>
            </a:r>
            <a:r>
              <a:rPr lang="en-US" dirty="0" smtClean="0"/>
              <a:t> </a:t>
            </a:r>
            <a:r>
              <a:rPr lang="en-US" dirty="0" err="1" smtClean="0"/>
              <a:t>tetragrammatum</a:t>
            </a:r>
            <a:r>
              <a:rPr lang="en-US" dirty="0" smtClean="0"/>
              <a:t>".</a:t>
            </a:r>
            <a:endParaRPr lang="en-US" dirty="0"/>
          </a:p>
        </p:txBody>
      </p:sp>
      <p:sp>
        <p:nvSpPr>
          <p:cNvPr id="5" name="Rectangle 4"/>
          <p:cNvSpPr/>
          <p:nvPr/>
        </p:nvSpPr>
        <p:spPr>
          <a:xfrm>
            <a:off x="263525" y="2518781"/>
            <a:ext cx="3698875" cy="3970318"/>
          </a:xfrm>
          <a:prstGeom prst="rect">
            <a:avLst/>
          </a:prstGeom>
        </p:spPr>
        <p:txBody>
          <a:bodyPr wrap="square">
            <a:spAutoFit/>
          </a:bodyPr>
          <a:lstStyle/>
          <a:p>
            <a:r>
              <a:rPr lang="en-US" dirty="0" smtClean="0"/>
              <a:t>Vowel points of </a:t>
            </a:r>
            <a:r>
              <a:rPr lang="he-IL" dirty="0" smtClean="0"/>
              <a:t>יְהֹוָה </a:t>
            </a:r>
            <a:r>
              <a:rPr lang="en-US" dirty="0" smtClean="0"/>
              <a:t>and </a:t>
            </a:r>
            <a:r>
              <a:rPr lang="he-IL" dirty="0" smtClean="0"/>
              <a:t>אֲדֹנָי</a:t>
            </a:r>
          </a:p>
          <a:p>
            <a:r>
              <a:rPr lang="en-US" dirty="0" smtClean="0"/>
              <a:t>The spelling of the </a:t>
            </a:r>
            <a:r>
              <a:rPr lang="en-US" dirty="0" err="1" smtClean="0"/>
              <a:t>Tetragrammaton</a:t>
            </a:r>
            <a:r>
              <a:rPr lang="en-US" dirty="0" smtClean="0"/>
              <a:t> and connected forms in the Hebrew Masoretic text of the Bible, with vowel points shown in red.</a:t>
            </a:r>
          </a:p>
          <a:p>
            <a:r>
              <a:rPr lang="en-US" dirty="0" smtClean="0"/>
              <a:t>The table below shows the vowel points of </a:t>
            </a:r>
            <a:r>
              <a:rPr lang="en-US" dirty="0" err="1" smtClean="0"/>
              <a:t>Yehovah</a:t>
            </a:r>
            <a:r>
              <a:rPr lang="en-US" dirty="0" smtClean="0"/>
              <a:t> and </a:t>
            </a:r>
            <a:r>
              <a:rPr lang="en-US" dirty="0" err="1" smtClean="0"/>
              <a:t>Adonay</a:t>
            </a:r>
            <a:r>
              <a:rPr lang="en-US" dirty="0" smtClean="0"/>
              <a:t>, indicating the simple </a:t>
            </a:r>
            <a:r>
              <a:rPr lang="en-US" dirty="0" err="1" smtClean="0"/>
              <a:t>sheva</a:t>
            </a:r>
            <a:r>
              <a:rPr lang="en-US" dirty="0" smtClean="0"/>
              <a:t> in </a:t>
            </a:r>
            <a:r>
              <a:rPr lang="en-US" dirty="0" err="1" smtClean="0"/>
              <a:t>Yehovah</a:t>
            </a:r>
            <a:r>
              <a:rPr lang="en-US" dirty="0" smtClean="0"/>
              <a:t> in contrast to the </a:t>
            </a:r>
            <a:r>
              <a:rPr lang="en-US" dirty="0" err="1" smtClean="0"/>
              <a:t>hataf</a:t>
            </a:r>
            <a:r>
              <a:rPr lang="en-US" dirty="0" smtClean="0"/>
              <a:t> </a:t>
            </a:r>
            <a:r>
              <a:rPr lang="en-US" dirty="0" err="1" smtClean="0"/>
              <a:t>patah</a:t>
            </a:r>
            <a:r>
              <a:rPr lang="en-US" dirty="0" smtClean="0"/>
              <a:t> in </a:t>
            </a:r>
            <a:r>
              <a:rPr lang="en-US" dirty="0" err="1" smtClean="0"/>
              <a:t>Adonay</a:t>
            </a:r>
            <a:r>
              <a:rPr lang="en-US" dirty="0" smtClean="0"/>
              <a:t>. As indicated to the right, the vowel points used when YHWH is intended to be pronounced as Adonai are slightly different to those used in Adonai itself.</a:t>
            </a:r>
            <a:endParaRPr lang="en-US" dirty="0"/>
          </a:p>
        </p:txBody>
      </p:sp>
    </p:spTree>
    <p:extLst>
      <p:ext uri="{BB962C8B-B14F-4D97-AF65-F5344CB8AC3E}">
        <p14:creationId xmlns:p14="http://schemas.microsoft.com/office/powerpoint/2010/main" val="3676851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839200" cy="1477328"/>
          </a:xfrm>
          <a:prstGeom prst="rect">
            <a:avLst/>
          </a:prstGeom>
        </p:spPr>
        <p:txBody>
          <a:bodyPr wrap="square">
            <a:spAutoFit/>
          </a:bodyPr>
          <a:lstStyle/>
          <a:p>
            <a:r>
              <a:rPr lang="en-US" dirty="0" smtClean="0"/>
              <a:t>The difference between the vowel points of ’</a:t>
            </a:r>
            <a:r>
              <a:rPr lang="en-US" dirty="0" err="1" smtClean="0"/>
              <a:t>ǎdônây</a:t>
            </a:r>
            <a:r>
              <a:rPr lang="en-US" dirty="0" smtClean="0"/>
              <a:t> and YHWH is explained by the rules of Hebrew morphology and phonetics. </a:t>
            </a:r>
            <a:r>
              <a:rPr lang="en-US" dirty="0" err="1" smtClean="0"/>
              <a:t>Sheva</a:t>
            </a:r>
            <a:r>
              <a:rPr lang="en-US" dirty="0" smtClean="0"/>
              <a:t> and </a:t>
            </a:r>
            <a:r>
              <a:rPr lang="en-US" dirty="0" err="1" smtClean="0"/>
              <a:t>hataf-patah</a:t>
            </a:r>
            <a:r>
              <a:rPr lang="en-US" dirty="0" smtClean="0"/>
              <a:t> were allophones of the same phoneme used in different situations: </a:t>
            </a:r>
            <a:r>
              <a:rPr lang="en-US" dirty="0" err="1" smtClean="0"/>
              <a:t>hataf-patah</a:t>
            </a:r>
            <a:r>
              <a:rPr lang="en-US" dirty="0" smtClean="0"/>
              <a:t> on glottal consonants including aleph (such as the first letter in Adonai), and simple </a:t>
            </a:r>
            <a:r>
              <a:rPr lang="en-US" dirty="0" err="1" smtClean="0"/>
              <a:t>sheva</a:t>
            </a:r>
            <a:r>
              <a:rPr lang="en-US" dirty="0" smtClean="0"/>
              <a:t> on other consonants (such as the Y in YHWH).[27]</a:t>
            </a:r>
            <a:endParaRPr lang="en-US" dirty="0"/>
          </a:p>
        </p:txBody>
      </p:sp>
      <p:sp>
        <p:nvSpPr>
          <p:cNvPr id="3" name="Rectangle 2"/>
          <p:cNvSpPr/>
          <p:nvPr/>
        </p:nvSpPr>
        <p:spPr>
          <a:xfrm>
            <a:off x="159327" y="1629728"/>
            <a:ext cx="8839200" cy="5078313"/>
          </a:xfrm>
          <a:prstGeom prst="rect">
            <a:avLst/>
          </a:prstGeom>
        </p:spPr>
        <p:txBody>
          <a:bodyPr wrap="square">
            <a:spAutoFit/>
          </a:bodyPr>
          <a:lstStyle/>
          <a:p>
            <a:r>
              <a:rPr lang="en-US" dirty="0" smtClean="0"/>
              <a:t>Introduction into English</a:t>
            </a:r>
          </a:p>
          <a:p>
            <a:r>
              <a:rPr lang="en-US" dirty="0" smtClean="0"/>
              <a:t> The "peculiar, special, honorable and most blessed name of God" </a:t>
            </a:r>
            <a:r>
              <a:rPr lang="en-US" dirty="0" err="1" smtClean="0"/>
              <a:t>Iehoua</a:t>
            </a:r>
            <a:r>
              <a:rPr lang="en-US" dirty="0" smtClean="0"/>
              <a:t>,</a:t>
            </a:r>
          </a:p>
          <a:p>
            <a:r>
              <a:rPr lang="en-US" dirty="0" smtClean="0"/>
              <a:t> an older English form of Jehovah</a:t>
            </a:r>
          </a:p>
          <a:p>
            <a:r>
              <a:rPr lang="en-US" dirty="0" smtClean="0"/>
              <a:t> (Roger Hutchinson, The image of God, 1550)</a:t>
            </a:r>
          </a:p>
          <a:p>
            <a:r>
              <a:rPr lang="en-US" dirty="0" smtClean="0"/>
              <a:t>The Brown-Driver-Briggs Lexicon suggested that the pronunciation Jehovah was unknown until 1520 when it was introduced by </a:t>
            </a:r>
            <a:r>
              <a:rPr lang="en-US" dirty="0" err="1" smtClean="0"/>
              <a:t>Galatinus</a:t>
            </a:r>
            <a:r>
              <a:rPr lang="en-US" dirty="0" smtClean="0"/>
              <a:t>, who defended its use.</a:t>
            </a:r>
          </a:p>
          <a:p>
            <a:endParaRPr lang="en-US" dirty="0" smtClean="0"/>
          </a:p>
          <a:p>
            <a:r>
              <a:rPr lang="en-US" dirty="0" smtClean="0"/>
              <a:t>In English it appeared in William Tyndale's translation of the Pentateuch ("The Five Books of Moses"),[28] published in 1530 in Germany, where Tyndale had studied since 1524, possibly in one or more of the universities at Wittenberg, Worms and Marburg, where Hebrew was taught.[29] The spelling used by Tyndale was "</a:t>
            </a:r>
            <a:r>
              <a:rPr lang="en-US" dirty="0" err="1" smtClean="0"/>
              <a:t>Iehouah</a:t>
            </a:r>
            <a:r>
              <a:rPr lang="en-US" dirty="0" smtClean="0"/>
              <a:t>"; at that time, "I" was not distinguished from J, and U was not distinguished from V.[30] The original 1611 printing of the Authorized King James Version used "</a:t>
            </a:r>
            <a:r>
              <a:rPr lang="en-US" dirty="0" err="1" smtClean="0"/>
              <a:t>Iehovah</a:t>
            </a:r>
            <a:r>
              <a:rPr lang="en-US" dirty="0" smtClean="0"/>
              <a:t>". Tyndale wrote about the divine name: "IEHOUAH [Jehovah], is God's name; neither is any creature so called; and it is as much to say as, One that is of himself, and </a:t>
            </a:r>
            <a:r>
              <a:rPr lang="en-US" dirty="0" err="1" smtClean="0"/>
              <a:t>dependeth</a:t>
            </a:r>
            <a:r>
              <a:rPr lang="en-US" dirty="0" smtClean="0"/>
              <a:t> of nothing. Moreover, as oft as thou </a:t>
            </a:r>
            <a:r>
              <a:rPr lang="en-US" dirty="0" err="1" smtClean="0"/>
              <a:t>seest</a:t>
            </a:r>
            <a:r>
              <a:rPr lang="en-US" dirty="0" smtClean="0"/>
              <a:t> LORD in great letters (except there be any error in the printing), it is in Hebrew </a:t>
            </a:r>
            <a:r>
              <a:rPr lang="en-US" dirty="0" err="1" smtClean="0"/>
              <a:t>Iehouah</a:t>
            </a:r>
            <a:r>
              <a:rPr lang="en-US" dirty="0" smtClean="0"/>
              <a:t>, Thou that art; or, He that is."[31] The name is also found in a 1651 edition of Ramón </a:t>
            </a:r>
            <a:r>
              <a:rPr lang="en-US" dirty="0" err="1" smtClean="0"/>
              <a:t>Martí's</a:t>
            </a:r>
            <a:r>
              <a:rPr lang="en-US" dirty="0" smtClean="0"/>
              <a:t> </a:t>
            </a:r>
            <a:r>
              <a:rPr lang="en-US" dirty="0" err="1" smtClean="0"/>
              <a:t>Pugio</a:t>
            </a:r>
            <a:r>
              <a:rPr lang="en-US" dirty="0" smtClean="0"/>
              <a:t> </a:t>
            </a:r>
            <a:r>
              <a:rPr lang="en-US" dirty="0" err="1" smtClean="0"/>
              <a:t>fidei</a:t>
            </a:r>
            <a:r>
              <a:rPr lang="en-US" dirty="0" smtClean="0"/>
              <a:t>.[32] or Catholic known as; </a:t>
            </a:r>
            <a:r>
              <a:rPr lang="en-US" dirty="0" err="1" smtClean="0"/>
              <a:t>Raymundus</a:t>
            </a:r>
            <a:r>
              <a:rPr lang="en-US" dirty="0" smtClean="0"/>
              <a:t>  Martini</a:t>
            </a:r>
            <a:endParaRPr lang="en-US" dirty="0"/>
          </a:p>
        </p:txBody>
      </p:sp>
    </p:spTree>
    <p:extLst>
      <p:ext uri="{BB962C8B-B14F-4D97-AF65-F5344CB8AC3E}">
        <p14:creationId xmlns:p14="http://schemas.microsoft.com/office/powerpoint/2010/main" val="2524165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6364" y="304800"/>
            <a:ext cx="8458200" cy="5355312"/>
          </a:xfrm>
          <a:prstGeom prst="rect">
            <a:avLst/>
          </a:prstGeom>
        </p:spPr>
        <p:txBody>
          <a:bodyPr wrap="square">
            <a:spAutoFit/>
          </a:bodyPr>
          <a:lstStyle/>
          <a:p>
            <a:r>
              <a:rPr lang="en-US" dirty="0" smtClean="0"/>
              <a:t>The name Jehovah appeared in all early Protestant Bibles in English, except Coverdale's translation in 1535.[33] The Roman Catholic Douay-Rheims Bible used "the Lord", corresponding to the Latin Vulgate's use of "Dominus" (Latin for "Adonai", "Lord") to represent the </a:t>
            </a:r>
            <a:r>
              <a:rPr lang="en-US" dirty="0" err="1" smtClean="0"/>
              <a:t>Tetragrammaton</a:t>
            </a:r>
            <a:r>
              <a:rPr lang="en-US" dirty="0" smtClean="0"/>
              <a:t>. The Authorized King James Version also, which used "Jehovah" in a few places, most frequently gave "the LORD" as the equivalent of the </a:t>
            </a:r>
            <a:r>
              <a:rPr lang="en-US" dirty="0" err="1" smtClean="0"/>
              <a:t>Tetragrammaton</a:t>
            </a:r>
            <a:r>
              <a:rPr lang="en-US" dirty="0" smtClean="0"/>
              <a:t>. The name Jehovah appeared in John Rogers' Matthew Bible in 1537, the Great Bible of 1539, the Geneva Bible of 1560, Bishop's Bible of 1568 and the King James Version of 1611. More recently, it has been used in the Revised Version of 1885, the American Standard Version in 1901, and the New World Translation of the Holy Scriptures of Jehovah's Witnesses in 1961.</a:t>
            </a:r>
          </a:p>
          <a:p>
            <a:endParaRPr lang="en-US" dirty="0" smtClean="0"/>
          </a:p>
          <a:p>
            <a:r>
              <a:rPr lang="en-US" dirty="0" smtClean="0"/>
              <a:t>At Exodus 6:3-6, where the King James Version has Jehovah, the Revised Standard Version (1952),[34] the New American Standard Bible (1971), the New International Version (1978), the New King James Version (1982), the New Revised Standard Version (1989), the New Century Version (1991), and the Contemporary English Version (1995) give "LORD" or "Lord" as their rendering of the </a:t>
            </a:r>
            <a:r>
              <a:rPr lang="en-US" dirty="0" err="1" smtClean="0"/>
              <a:t>Tetragrammaton</a:t>
            </a:r>
            <a:r>
              <a:rPr lang="en-US" dirty="0" smtClean="0"/>
              <a:t>, while the New Jerusalem Bible (1985), the Amplified Bible (1987), the New Living Translation (1996, revised 2007), the English Standard Version (2001), and the Holman Christian Standard Bible (2004) use the form Yahweh.</a:t>
            </a:r>
            <a:endParaRPr lang="en-US" dirty="0"/>
          </a:p>
        </p:txBody>
      </p:sp>
    </p:spTree>
    <p:extLst>
      <p:ext uri="{BB962C8B-B14F-4D97-AF65-F5344CB8AC3E}">
        <p14:creationId xmlns:p14="http://schemas.microsoft.com/office/powerpoint/2010/main" val="3414047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92862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1989</Words>
  <Application>Microsoft Office PowerPoint</Application>
  <PresentationFormat>On-screen Show (4:3)</PresentationFormat>
  <Paragraphs>32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Jehovah</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Jehovah</dc:title>
  <dc:creator>Eliyahu Chiles</dc:creator>
  <cp:lastModifiedBy>Eliyahu Chiles</cp:lastModifiedBy>
  <cp:revision>4</cp:revision>
  <dcterms:created xsi:type="dcterms:W3CDTF">2014-08-27T22:12:48Z</dcterms:created>
  <dcterms:modified xsi:type="dcterms:W3CDTF">2014-08-27T22:52:53Z</dcterms:modified>
</cp:coreProperties>
</file>