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C8D993-45AA-4F21-B375-206FB6D399E3}"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553186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C8D993-45AA-4F21-B375-206FB6D399E3}"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1023120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C8D993-45AA-4F21-B375-206FB6D399E3}"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319820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C8D993-45AA-4F21-B375-206FB6D399E3}"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1576618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C8D993-45AA-4F21-B375-206FB6D399E3}"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2035042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C8D993-45AA-4F21-B375-206FB6D399E3}" type="datetimeFigureOut">
              <a:rPr lang="en-US" smtClean="0"/>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698034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C8D993-45AA-4F21-B375-206FB6D399E3}" type="datetimeFigureOut">
              <a:rPr lang="en-US" smtClean="0"/>
              <a:t>8/27/2014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3241701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C8D993-45AA-4F21-B375-206FB6D399E3}" type="datetimeFigureOut">
              <a:rPr lang="en-US" smtClean="0"/>
              <a:t>8/27/2014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102521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C8D993-45AA-4F21-B375-206FB6D399E3}" type="datetimeFigureOut">
              <a:rPr lang="en-US" smtClean="0"/>
              <a:t>8/27/2014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278638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C8D993-45AA-4F21-B375-206FB6D399E3}" type="datetimeFigureOut">
              <a:rPr lang="en-US" smtClean="0"/>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2112731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C8D993-45AA-4F21-B375-206FB6D399E3}" type="datetimeFigureOut">
              <a:rPr lang="en-US" smtClean="0"/>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0FCD1-094E-4B9E-B353-8639992882BD}" type="slidenum">
              <a:rPr lang="en-US" smtClean="0"/>
              <a:t>‹#›</a:t>
            </a:fld>
            <a:endParaRPr lang="en-US"/>
          </a:p>
        </p:txBody>
      </p:sp>
    </p:spTree>
    <p:extLst>
      <p:ext uri="{BB962C8B-B14F-4D97-AF65-F5344CB8AC3E}">
        <p14:creationId xmlns:p14="http://schemas.microsoft.com/office/powerpoint/2010/main" val="320912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8D993-45AA-4F21-B375-206FB6D399E3}" type="datetimeFigureOut">
              <a:rPr lang="en-US" smtClean="0"/>
              <a:t>8/27/2014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0FCD1-094E-4B9E-B353-8639992882BD}" type="slidenum">
              <a:rPr lang="en-US" smtClean="0"/>
              <a:t>‹#›</a:t>
            </a:fld>
            <a:endParaRPr lang="en-US"/>
          </a:p>
        </p:txBody>
      </p:sp>
    </p:spTree>
    <p:extLst>
      <p:ext uri="{BB962C8B-B14F-4D97-AF65-F5344CB8AC3E}">
        <p14:creationId xmlns:p14="http://schemas.microsoft.com/office/powerpoint/2010/main" val="3064349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en.wikipedia.org/wiki/Wodinaz" TargetMode="External"/><Relationship Id="rId3" Type="http://schemas.openxmlformats.org/officeDocument/2006/relationships/hyperlink" Target="http://en.wikipedia.org/wiki/Gotama" TargetMode="External"/><Relationship Id="rId7" Type="http://schemas.openxmlformats.org/officeDocument/2006/relationships/hyperlink" Target="http://en.wikipedia.org/wiki/Gwydion" TargetMode="External"/><Relationship Id="rId2" Type="http://schemas.openxmlformats.org/officeDocument/2006/relationships/hyperlink" Target="http://en.wikipedia.org/w/index.php?title=Morgan_Peter_Kavenaugh&amp;action=edit&amp;redlink=1" TargetMode="External"/><Relationship Id="rId1" Type="http://schemas.openxmlformats.org/officeDocument/2006/relationships/slideLayout" Target="../slideLayouts/slideLayout2.xml"/><Relationship Id="rId6" Type="http://schemas.openxmlformats.org/officeDocument/2006/relationships/hyperlink" Target="http://en.wikipedia.org/wiki/God_(word)#cite_note-3" TargetMode="External"/><Relationship Id="rId5" Type="http://schemas.openxmlformats.org/officeDocument/2006/relationships/hyperlink" Target="http://en.wikipedia.org/wiki/Henry_Scadding" TargetMode="External"/><Relationship Id="rId4" Type="http://schemas.openxmlformats.org/officeDocument/2006/relationships/hyperlink" Target="http://en.wikipedia.org/wiki/God_(word)#cite_note-2" TargetMode="External"/><Relationship Id="rId9" Type="http://schemas.openxmlformats.org/officeDocument/2006/relationships/hyperlink" Target="http://en.wikipedia.org/wiki/Jacob_Grim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Lombardic_language" TargetMode="External"/><Relationship Id="rId2" Type="http://schemas.openxmlformats.org/officeDocument/2006/relationships/hyperlink" Target="http://en.wikipedia.org/wiki/Odin" TargetMode="External"/><Relationship Id="rId1" Type="http://schemas.openxmlformats.org/officeDocument/2006/relationships/slideLayout" Target="../slideLayouts/slideLayout2.xml"/><Relationship Id="rId4" Type="http://schemas.openxmlformats.org/officeDocument/2006/relationships/hyperlink" Target="http://en.wikipedia.org/wiki/Deu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God_(word)#cite_note-4" TargetMode="External"/><Relationship Id="rId2" Type="http://schemas.openxmlformats.org/officeDocument/2006/relationships/hyperlink" Target="http://en.wikipedia.org/wiki/Augustine_of_Canterbur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Proto-Germanic" TargetMode="External"/><Relationship Id="rId3" Type="http://schemas.openxmlformats.org/officeDocument/2006/relationships/hyperlink" Target="http://en.wikipedia.org/wiki/Old_English_language" TargetMode="External"/><Relationship Id="rId7" Type="http://schemas.openxmlformats.org/officeDocument/2006/relationships/hyperlink" Target="http://en.wikipedia.org/wiki/German_language" TargetMode="External"/><Relationship Id="rId2" Type="http://schemas.openxmlformats.org/officeDocument/2006/relationships/hyperlink" Target="http://en.wikipedia.org/wiki/English_language" TargetMode="External"/><Relationship Id="rId1" Type="http://schemas.openxmlformats.org/officeDocument/2006/relationships/slideLayout" Target="../slideLayouts/slideLayout2.xml"/><Relationship Id="rId6" Type="http://schemas.openxmlformats.org/officeDocument/2006/relationships/hyperlink" Target="http://en.wikipedia.org/wiki/Dutch_language" TargetMode="External"/><Relationship Id="rId5" Type="http://schemas.openxmlformats.org/officeDocument/2006/relationships/hyperlink" Target="http://en.wikipedia.org/wiki/North_Germanic_languages" TargetMode="External"/><Relationship Id="rId4" Type="http://schemas.openxmlformats.org/officeDocument/2006/relationships/hyperlink" Target="http://en.wikipedia.org/wiki/Gothic_langua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8839200" cy="6553200"/>
          </a:xfrm>
        </p:spPr>
        <p:txBody>
          <a:bodyPr>
            <a:normAutofit lnSpcReduction="10000"/>
          </a:bodyPr>
          <a:lstStyle/>
          <a:p>
            <a:r>
              <a:rPr lang="en-US" b="1" dirty="0" smtClean="0"/>
              <a:t>TS98En 1998 Explanatory notes on </a:t>
            </a:r>
          </a:p>
          <a:p>
            <a:r>
              <a:rPr lang="en-US" b="1" dirty="0" smtClean="0"/>
              <a:t>Gad </a:t>
            </a:r>
            <a:r>
              <a:rPr lang="en-US" b="1" dirty="0"/>
              <a:t>or God</a:t>
            </a:r>
            <a:endParaRPr lang="en-US" dirty="0"/>
          </a:p>
          <a:p>
            <a:r>
              <a:rPr lang="en-US" sz="4000" b="1" dirty="0" smtClean="0"/>
              <a:t>Apart </a:t>
            </a:r>
            <a:r>
              <a:rPr lang="en-US" sz="4000" b="1" dirty="0"/>
              <a:t>from Gad, the son of </a:t>
            </a:r>
            <a:r>
              <a:rPr lang="en-US" sz="4000" b="1" dirty="0" err="1"/>
              <a:t>Yaʽqob</a:t>
            </a:r>
            <a:r>
              <a:rPr lang="en-US" sz="4000" b="1" dirty="0"/>
              <a:t>̱, there was another “Gad.” </a:t>
            </a:r>
            <a:r>
              <a:rPr lang="en-US" sz="4000" b="1" dirty="0" smtClean="0"/>
              <a:t>The astrologers </a:t>
            </a:r>
            <a:r>
              <a:rPr lang="en-US" sz="4000" b="1" dirty="0"/>
              <a:t>of </a:t>
            </a:r>
            <a:r>
              <a:rPr lang="en-US" sz="4000" b="1" dirty="0" err="1"/>
              <a:t>Baḇel</a:t>
            </a:r>
            <a:r>
              <a:rPr lang="en-US" sz="4000" b="1" dirty="0"/>
              <a:t> called Jupiter (Zeus) by the name “Gad.” He was also well known among the Canaanites (the </a:t>
            </a:r>
            <a:r>
              <a:rPr lang="en-US" sz="4000" b="1" dirty="0" err="1"/>
              <a:t>Kenaʽanites</a:t>
            </a:r>
            <a:r>
              <a:rPr lang="en-US" sz="4000" b="1" dirty="0"/>
              <a:t>) where his name was often coupled with </a:t>
            </a:r>
            <a:r>
              <a:rPr lang="en-US" sz="4000" b="1" dirty="0" err="1"/>
              <a:t>Baʽal</a:t>
            </a:r>
            <a:r>
              <a:rPr lang="en-US" sz="4000" b="1" dirty="0"/>
              <a:t>, </a:t>
            </a:r>
            <a:r>
              <a:rPr lang="en-US" sz="4000" b="1" dirty="0" err="1"/>
              <a:t>Baʽal</a:t>
            </a:r>
            <a:r>
              <a:rPr lang="en-US" sz="4000" b="1" dirty="0"/>
              <a:t> Gad, which according to the </a:t>
            </a:r>
            <a:r>
              <a:rPr lang="en-US" sz="4000" b="1" dirty="0" err="1"/>
              <a:t>Massoretic</a:t>
            </a:r>
            <a:r>
              <a:rPr lang="en-US" sz="4000" b="1" dirty="0"/>
              <a:t> vowel pointing in the Book of </a:t>
            </a:r>
            <a:r>
              <a:rPr lang="en-US" sz="4000" b="1" dirty="0" err="1"/>
              <a:t>Yehoshua</a:t>
            </a:r>
            <a:r>
              <a:rPr lang="en-US" sz="4000" b="1" dirty="0"/>
              <a:t> is pronounced: </a:t>
            </a:r>
            <a:r>
              <a:rPr lang="en-US" sz="4000" b="1" dirty="0" err="1"/>
              <a:t>Baʽal</a:t>
            </a:r>
            <a:r>
              <a:rPr lang="en-US" sz="4000" b="1" dirty="0"/>
              <a:t> God. </a:t>
            </a:r>
          </a:p>
        </p:txBody>
      </p:sp>
    </p:spTree>
    <p:extLst>
      <p:ext uri="{BB962C8B-B14F-4D97-AF65-F5344CB8AC3E}">
        <p14:creationId xmlns:p14="http://schemas.microsoft.com/office/powerpoint/2010/main" val="1053110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a:bodyPr>
          <a:lstStyle/>
          <a:p>
            <a:r>
              <a:rPr lang="en-US" sz="2400" dirty="0" smtClean="0"/>
              <a:t>Continued Wikipedia</a:t>
            </a:r>
          </a:p>
          <a:p>
            <a:r>
              <a:rPr lang="en-US" sz="2400" b="1" dirty="0" smtClean="0"/>
              <a:t>Obsolete etymologies</a:t>
            </a:r>
          </a:p>
          <a:p>
            <a:r>
              <a:rPr lang="en-US" sz="2400" dirty="0" smtClean="0"/>
              <a:t>In 19th century scholarship, there were a number of alternative etymologies suggested. </a:t>
            </a:r>
            <a:r>
              <a:rPr lang="en-US" sz="2400" dirty="0" smtClean="0">
                <a:hlinkClick r:id="rId2" tooltip="Morgan Peter Kavenaugh (page does not exist)"/>
              </a:rPr>
              <a:t>Morgan Peter </a:t>
            </a:r>
            <a:r>
              <a:rPr lang="en-US" sz="2400" dirty="0" err="1" smtClean="0">
                <a:hlinkClick r:id="rId2" tooltip="Morgan Peter Kavenaugh (page does not exist)"/>
              </a:rPr>
              <a:t>Kavenaugh</a:t>
            </a:r>
            <a:r>
              <a:rPr lang="en-US" sz="2400" dirty="0" smtClean="0"/>
              <a:t> in </a:t>
            </a:r>
            <a:r>
              <a:rPr lang="en-US" sz="2400" i="1" dirty="0" smtClean="0"/>
              <a:t>The Origin of Language and Myths</a:t>
            </a:r>
            <a:r>
              <a:rPr lang="en-US" sz="2400" dirty="0" smtClean="0"/>
              <a:t> claimed that the word god was taken from the Buddha's patriarchal name of </a:t>
            </a:r>
            <a:r>
              <a:rPr lang="en-US" sz="2400" dirty="0" err="1" smtClean="0">
                <a:hlinkClick r:id="rId3" tooltip="Gotama"/>
              </a:rPr>
              <a:t>Gotama</a:t>
            </a:r>
            <a:r>
              <a:rPr lang="en-US" sz="2400" dirty="0" smtClean="0"/>
              <a:t>. John Campbell connected further </a:t>
            </a:r>
            <a:r>
              <a:rPr lang="en-US" sz="2400" dirty="0" err="1" smtClean="0"/>
              <a:t>theonyms</a:t>
            </a:r>
            <a:r>
              <a:rPr lang="en-US" sz="2400" dirty="0" smtClean="0"/>
              <a:t>, "I have shown elsewhere that the English word God, the German </a:t>
            </a:r>
            <a:r>
              <a:rPr lang="en-US" sz="2400" dirty="0" err="1" smtClean="0"/>
              <a:t>Gott</a:t>
            </a:r>
            <a:r>
              <a:rPr lang="en-US" sz="2400" dirty="0" smtClean="0"/>
              <a:t>, the Persian </a:t>
            </a:r>
            <a:r>
              <a:rPr lang="en-US" sz="2400" dirty="0" err="1" smtClean="0"/>
              <a:t>Khoda</a:t>
            </a:r>
            <a:r>
              <a:rPr lang="en-US" sz="2400" dirty="0" smtClean="0"/>
              <a:t> and the Hindustani </a:t>
            </a:r>
            <a:r>
              <a:rPr lang="en-US" sz="2400" dirty="0" err="1" smtClean="0"/>
              <a:t>Khuda</a:t>
            </a:r>
            <a:r>
              <a:rPr lang="en-US" sz="2400" dirty="0" smtClean="0"/>
              <a:t> are all derived from the same root as that which appears in Celtic </a:t>
            </a:r>
            <a:r>
              <a:rPr lang="en-US" sz="2400" dirty="0" err="1" smtClean="0"/>
              <a:t>Aeddon</a:t>
            </a:r>
            <a:r>
              <a:rPr lang="en-US" sz="2400" dirty="0" smtClean="0"/>
              <a:t> or </a:t>
            </a:r>
            <a:r>
              <a:rPr lang="en-US" sz="2400" dirty="0" err="1" smtClean="0"/>
              <a:t>Guydion</a:t>
            </a:r>
            <a:r>
              <a:rPr lang="en-US" sz="2400" dirty="0" smtClean="0"/>
              <a:t>, the </a:t>
            </a:r>
            <a:r>
              <a:rPr lang="en-US" sz="2400" dirty="0" err="1" smtClean="0"/>
              <a:t>Germanin</a:t>
            </a:r>
            <a:r>
              <a:rPr lang="en-US" sz="2400" dirty="0" smtClean="0"/>
              <a:t> Odin, </a:t>
            </a:r>
            <a:r>
              <a:rPr lang="en-US" sz="2400" dirty="0" err="1" smtClean="0"/>
              <a:t>Woden</a:t>
            </a:r>
            <a:r>
              <a:rPr lang="en-US" sz="2400" dirty="0" smtClean="0"/>
              <a:t> or </a:t>
            </a:r>
            <a:r>
              <a:rPr lang="en-US" sz="2400" dirty="0" err="1" smtClean="0"/>
              <a:t>Goutan</a:t>
            </a:r>
            <a:r>
              <a:rPr lang="en-US" sz="2400" dirty="0" smtClean="0"/>
              <a:t> and the Indian Buddha or </a:t>
            </a:r>
            <a:r>
              <a:rPr lang="en-US" sz="2400" dirty="0" err="1" smtClean="0"/>
              <a:t>Gotama</a:t>
            </a:r>
            <a:r>
              <a:rPr lang="en-US" sz="2400" dirty="0" smtClean="0"/>
              <a:t>."</a:t>
            </a:r>
            <a:r>
              <a:rPr lang="en-US" sz="2400" baseline="30000" dirty="0" smtClean="0">
                <a:hlinkClick r:id="rId4"/>
              </a:rPr>
              <a:t>[2]</a:t>
            </a:r>
            <a:r>
              <a:rPr lang="en-US" sz="2400" dirty="0" smtClean="0"/>
              <a:t> The Reverend </a:t>
            </a:r>
            <a:r>
              <a:rPr lang="en-US" sz="2400" dirty="0" smtClean="0">
                <a:hlinkClick r:id="rId5" tooltip="Henry Scadding"/>
              </a:rPr>
              <a:t>Henry </a:t>
            </a:r>
            <a:r>
              <a:rPr lang="en-US" sz="2400" dirty="0" err="1" smtClean="0">
                <a:hlinkClick r:id="rId5" tooltip="Henry Scadding"/>
              </a:rPr>
              <a:t>Scadding</a:t>
            </a:r>
            <a:r>
              <a:rPr lang="en-US" sz="2400" dirty="0" smtClean="0"/>
              <a:t> D.D. and Henry Le </a:t>
            </a:r>
            <a:r>
              <a:rPr lang="en-US" sz="2400" dirty="0" err="1" smtClean="0"/>
              <a:t>Mesurier</a:t>
            </a:r>
            <a:r>
              <a:rPr lang="en-US" sz="2400" dirty="0" smtClean="0"/>
              <a:t> in his book </a:t>
            </a:r>
            <a:r>
              <a:rPr lang="en-US" sz="2400" dirty="0" err="1" smtClean="0"/>
              <a:t>Mer</a:t>
            </a:r>
            <a:r>
              <a:rPr lang="en-US" sz="2400" dirty="0" smtClean="0"/>
              <a:t>-cur-</a:t>
            </a:r>
            <a:r>
              <a:rPr lang="en-US" sz="2400" dirty="0" err="1" smtClean="0"/>
              <a:t>ius</a:t>
            </a:r>
            <a:r>
              <a:rPr lang="en-US" sz="2400" dirty="0" smtClean="0"/>
              <a:t>, or The Word Maker, also connected Lombard </a:t>
            </a:r>
            <a:r>
              <a:rPr lang="en-US" sz="2400" dirty="0" err="1" smtClean="0"/>
              <a:t>Guodan</a:t>
            </a:r>
            <a:r>
              <a:rPr lang="en-US" sz="2400" dirty="0" smtClean="0"/>
              <a:t> to </a:t>
            </a:r>
            <a:r>
              <a:rPr lang="en-US" sz="2400" dirty="0" err="1" smtClean="0"/>
              <a:t>Gotama</a:t>
            </a:r>
            <a:r>
              <a:rPr lang="en-US" sz="2400" dirty="0" smtClean="0"/>
              <a:t> Buddha.</a:t>
            </a:r>
            <a:r>
              <a:rPr lang="en-US" sz="2400" baseline="30000" dirty="0" smtClean="0">
                <a:hlinkClick r:id="rId6"/>
              </a:rPr>
              <a:t>[3]</a:t>
            </a:r>
            <a:r>
              <a:rPr lang="en-US" sz="2400" dirty="0" smtClean="0"/>
              <a:t> The connection of </a:t>
            </a:r>
            <a:r>
              <a:rPr lang="en-US" sz="2400" dirty="0" err="1" smtClean="0">
                <a:hlinkClick r:id="rId7" tooltip="Gwydion"/>
              </a:rPr>
              <a:t>Gwydion</a:t>
            </a:r>
            <a:r>
              <a:rPr lang="en-US" sz="2400" dirty="0" smtClean="0"/>
              <a:t> with </a:t>
            </a:r>
            <a:r>
              <a:rPr lang="en-US" sz="2400" dirty="0" smtClean="0">
                <a:hlinkClick r:id="rId8" tooltip="Wodinaz"/>
              </a:rPr>
              <a:t>Wotan</a:t>
            </a:r>
            <a:r>
              <a:rPr lang="en-US" sz="2400" dirty="0" smtClean="0"/>
              <a:t> (but not with </a:t>
            </a:r>
            <a:r>
              <a:rPr lang="en-US" sz="2400" i="1" dirty="0" smtClean="0"/>
              <a:t>god</a:t>
            </a:r>
            <a:r>
              <a:rPr lang="en-US" sz="2400" dirty="0" smtClean="0"/>
              <a:t>) is due to </a:t>
            </a:r>
            <a:r>
              <a:rPr lang="en-US" sz="2400" dirty="0" smtClean="0">
                <a:hlinkClick r:id="rId9" tooltip="Jacob Grimm"/>
              </a:rPr>
              <a:t>Jacob Grimm</a:t>
            </a:r>
            <a:endParaRPr lang="en-US" sz="2400" dirty="0" smtClean="0"/>
          </a:p>
          <a:p>
            <a:endParaRPr lang="en-US" sz="2400" dirty="0"/>
          </a:p>
        </p:txBody>
      </p:sp>
    </p:spTree>
    <p:extLst>
      <p:ext uri="{BB962C8B-B14F-4D97-AF65-F5344CB8AC3E}">
        <p14:creationId xmlns:p14="http://schemas.microsoft.com/office/powerpoint/2010/main" val="217198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r>
              <a:rPr lang="en-US" dirty="0" smtClean="0"/>
              <a:t>Continued Wikipedia</a:t>
            </a:r>
          </a:p>
          <a:p>
            <a:r>
              <a:rPr lang="en-US" dirty="0" smtClean="0"/>
              <a:t>Proto-Germanic name of a god of Germanic paganism, known as </a:t>
            </a:r>
            <a:r>
              <a:rPr lang="en-US" dirty="0" smtClean="0">
                <a:hlinkClick r:id="rId2" tooltip="Odin"/>
              </a:rPr>
              <a:t>Odin</a:t>
            </a:r>
            <a:r>
              <a:rPr lang="en-US" dirty="0" smtClean="0"/>
              <a:t> in Norse mythology, </a:t>
            </a:r>
            <a:r>
              <a:rPr lang="en-US" dirty="0" err="1" smtClean="0"/>
              <a:t>Wōden</a:t>
            </a:r>
            <a:r>
              <a:rPr lang="en-US" dirty="0" smtClean="0"/>
              <a:t> in Old English, </a:t>
            </a:r>
            <a:r>
              <a:rPr lang="en-US" dirty="0" err="1" smtClean="0"/>
              <a:t>Wodan</a:t>
            </a:r>
            <a:r>
              <a:rPr lang="en-US" dirty="0" smtClean="0"/>
              <a:t> or Wotan in Old High German and </a:t>
            </a:r>
            <a:r>
              <a:rPr lang="en-US" dirty="0" err="1" smtClean="0"/>
              <a:t>Godan</a:t>
            </a:r>
            <a:r>
              <a:rPr lang="en-US" dirty="0" smtClean="0"/>
              <a:t> in the </a:t>
            </a:r>
            <a:r>
              <a:rPr lang="en-US" dirty="0" err="1" smtClean="0">
                <a:hlinkClick r:id="rId3" tooltip="Lombardic language"/>
              </a:rPr>
              <a:t>Lombardic</a:t>
            </a:r>
            <a:r>
              <a:rPr lang="en-US" dirty="0" smtClean="0">
                <a:hlinkClick r:id="rId3" tooltip="Lombardic language"/>
              </a:rPr>
              <a:t> language</a:t>
            </a:r>
            <a:r>
              <a:rPr lang="en-US" dirty="0" smtClean="0"/>
              <a:t>. </a:t>
            </a:r>
            <a:r>
              <a:rPr lang="en-US" dirty="0" err="1" smtClean="0"/>
              <a:t>Godan</a:t>
            </a:r>
            <a:r>
              <a:rPr lang="en-US" dirty="0" smtClean="0"/>
              <a:t> was shortened to God over time and was adopted/retained by the Germanic peoples of the British isles as the name of their deity, in lieu of the Latin word </a:t>
            </a:r>
            <a:r>
              <a:rPr lang="en-US" dirty="0" smtClean="0">
                <a:hlinkClick r:id="rId4" tooltip="Deus"/>
              </a:rPr>
              <a:t>Deus</a:t>
            </a:r>
            <a:r>
              <a:rPr lang="en-US" dirty="0" smtClean="0"/>
              <a:t> used by the Latin speaking Christian church, after conversion to Christianity.</a:t>
            </a:r>
            <a:endParaRPr lang="en-US" dirty="0"/>
          </a:p>
        </p:txBody>
      </p:sp>
    </p:spTree>
    <p:extLst>
      <p:ext uri="{BB962C8B-B14F-4D97-AF65-F5344CB8AC3E}">
        <p14:creationId xmlns:p14="http://schemas.microsoft.com/office/powerpoint/2010/main" val="405541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85000" lnSpcReduction="10000"/>
          </a:bodyPr>
          <a:lstStyle/>
          <a:p>
            <a:r>
              <a:rPr lang="en-US" dirty="0" smtClean="0"/>
              <a:t>Continued Wikipedia</a:t>
            </a:r>
          </a:p>
          <a:p>
            <a:r>
              <a:rPr lang="en-US" dirty="0" smtClean="0">
                <a:hlinkClick r:id="rId2" tooltip="Augustine of Canterbury"/>
              </a:rPr>
              <a:t>Augustine of Canterbury</a:t>
            </a:r>
            <a:r>
              <a:rPr lang="en-US" dirty="0" smtClean="0"/>
              <a:t>. Augustine's mission to the Saxons in southern Britain was conducted at a time when the city of Rome was a part of a </a:t>
            </a:r>
            <a:r>
              <a:rPr lang="en-US" dirty="0" err="1" smtClean="0"/>
              <a:t>Lombardic</a:t>
            </a:r>
            <a:r>
              <a:rPr lang="en-US" dirty="0" smtClean="0"/>
              <a:t> kingdom. The translated bibles which they brought on their mission were greatly influenced by the Germanic tribes they were in contact with, chief among them being the </a:t>
            </a:r>
            <a:r>
              <a:rPr lang="en-US" dirty="0" err="1" smtClean="0"/>
              <a:t>Lombards</a:t>
            </a:r>
            <a:r>
              <a:rPr lang="en-US" dirty="0" smtClean="0"/>
              <a:t> and Franks. The translation for the word </a:t>
            </a:r>
            <a:r>
              <a:rPr lang="en-US" dirty="0" err="1" smtClean="0"/>
              <a:t>deus</a:t>
            </a:r>
            <a:r>
              <a:rPr lang="en-US" dirty="0" smtClean="0"/>
              <a:t> of the Latin bible was influenced by the then current usage by the tribes for their highest deity, namely </a:t>
            </a:r>
            <a:r>
              <a:rPr lang="en-US" dirty="0" err="1" smtClean="0"/>
              <a:t>Wodan</a:t>
            </a:r>
            <a:r>
              <a:rPr lang="en-US" dirty="0" smtClean="0"/>
              <a:t> by Angles, Saxons and Franks of north-central and western Europe and </a:t>
            </a:r>
            <a:r>
              <a:rPr lang="en-US" dirty="0" err="1" smtClean="0"/>
              <a:t>Godan</a:t>
            </a:r>
            <a:r>
              <a:rPr lang="en-US" dirty="0" smtClean="0"/>
              <a:t> by the </a:t>
            </a:r>
            <a:r>
              <a:rPr lang="en-US" dirty="0" err="1" smtClean="0"/>
              <a:t>Lombards</a:t>
            </a:r>
            <a:r>
              <a:rPr lang="en-US" dirty="0" smtClean="0"/>
              <a:t> of south-central Europe around Rome. There are many instances where the name </a:t>
            </a:r>
            <a:r>
              <a:rPr lang="en-US" dirty="0" err="1" smtClean="0"/>
              <a:t>Godan</a:t>
            </a:r>
            <a:r>
              <a:rPr lang="en-US" dirty="0" smtClean="0"/>
              <a:t> and </a:t>
            </a:r>
            <a:r>
              <a:rPr lang="en-US" dirty="0" err="1" smtClean="0"/>
              <a:t>Wodan</a:t>
            </a:r>
            <a:r>
              <a:rPr lang="en-US" dirty="0" smtClean="0"/>
              <a:t> are contracted to God and </a:t>
            </a:r>
            <a:r>
              <a:rPr lang="en-US" dirty="0" err="1" smtClean="0"/>
              <a:t>Wod</a:t>
            </a:r>
            <a:r>
              <a:rPr lang="en-US" dirty="0" smtClean="0"/>
              <a:t>.</a:t>
            </a:r>
            <a:r>
              <a:rPr lang="en-US" baseline="30000" dirty="0" smtClean="0">
                <a:hlinkClick r:id="rId3"/>
              </a:rPr>
              <a:t>[</a:t>
            </a:r>
            <a:endParaRPr lang="en-US" dirty="0"/>
          </a:p>
        </p:txBody>
      </p:sp>
    </p:spTree>
    <p:extLst>
      <p:ext uri="{BB962C8B-B14F-4D97-AF65-F5344CB8AC3E}">
        <p14:creationId xmlns:p14="http://schemas.microsoft.com/office/powerpoint/2010/main" val="3980935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lstStyle/>
          <a:p>
            <a:r>
              <a:rPr lang="en-US" sz="3600" dirty="0" smtClean="0"/>
              <a:t>Word Origin &amp; </a:t>
            </a:r>
            <a:r>
              <a:rPr lang="en-US" sz="3600" dirty="0" err="1" smtClean="0"/>
              <a:t>History;From</a:t>
            </a:r>
            <a:r>
              <a:rPr lang="en-US" sz="3600" dirty="0" smtClean="0"/>
              <a:t> On line Dictionary</a:t>
            </a:r>
            <a:br>
              <a:rPr lang="en-US" sz="3600" dirty="0" smtClean="0"/>
            </a:br>
            <a:r>
              <a:rPr lang="en-US" sz="3600" dirty="0" smtClean="0"/>
              <a:t>god </a:t>
            </a:r>
            <a:br>
              <a:rPr lang="en-US" sz="3600" dirty="0" smtClean="0"/>
            </a:br>
            <a:r>
              <a:rPr lang="en-US" sz="3600" dirty="0" smtClean="0"/>
              <a:t>O.E. god </a:t>
            </a:r>
            <a:r>
              <a:rPr lang="en-US" sz="3600" dirty="0"/>
              <a:t>"supreme</a:t>
            </a:r>
            <a:r>
              <a:rPr lang="en-US" sz="3600" dirty="0" smtClean="0"/>
              <a:t> </a:t>
            </a:r>
            <a:r>
              <a:rPr lang="en-US" sz="3600" dirty="0"/>
              <a:t>being,</a:t>
            </a:r>
            <a:r>
              <a:rPr lang="en-US" sz="3600" dirty="0" smtClean="0"/>
              <a:t> </a:t>
            </a:r>
            <a:r>
              <a:rPr lang="en-US" sz="3600" dirty="0"/>
              <a:t>deity,"</a:t>
            </a:r>
            <a:r>
              <a:rPr lang="en-US" sz="3600" dirty="0" smtClean="0"/>
              <a:t> </a:t>
            </a:r>
            <a:r>
              <a:rPr lang="en-US" sz="3600" dirty="0"/>
              <a:t>from</a:t>
            </a:r>
            <a:r>
              <a:rPr lang="en-US" sz="3600" dirty="0" smtClean="0"/>
              <a:t> </a:t>
            </a:r>
            <a:r>
              <a:rPr lang="en-US" sz="3600" dirty="0" err="1"/>
              <a:t>P.Gmc</a:t>
            </a:r>
            <a:r>
              <a:rPr lang="en-US" sz="3600" dirty="0"/>
              <a:t>.</a:t>
            </a:r>
            <a:r>
              <a:rPr lang="en-US" sz="3600" dirty="0" smtClean="0"/>
              <a:t> </a:t>
            </a:r>
            <a:r>
              <a:rPr lang="en-US" sz="3600" dirty="0"/>
              <a:t>*</a:t>
            </a:r>
            <a:r>
              <a:rPr lang="en-US" sz="3600" dirty="0" err="1"/>
              <a:t>guthan</a:t>
            </a:r>
            <a:r>
              <a:rPr lang="en-US" sz="3600" dirty="0" smtClean="0"/>
              <a:t> (cf. Du. god, Ger. </a:t>
            </a:r>
            <a:r>
              <a:rPr lang="en-US" sz="3600" dirty="0" err="1" smtClean="0"/>
              <a:t>Gott</a:t>
            </a:r>
            <a:r>
              <a:rPr lang="en-US" sz="3600" dirty="0" smtClean="0"/>
              <a:t>, O.N. </a:t>
            </a:r>
            <a:r>
              <a:rPr lang="en-US" sz="3600" dirty="0" err="1" smtClean="0"/>
              <a:t>guð</a:t>
            </a:r>
            <a:r>
              <a:rPr lang="en-US" sz="3600" dirty="0" smtClean="0"/>
              <a:t>, Goth. </a:t>
            </a:r>
            <a:r>
              <a:rPr lang="en-US" sz="3600" dirty="0" err="1" smtClean="0"/>
              <a:t>guþ</a:t>
            </a:r>
            <a:r>
              <a:rPr lang="en-US" sz="3600" dirty="0" smtClean="0"/>
              <a:t>), from PIE </a:t>
            </a:r>
            <a:r>
              <a:rPr lang="en-US" sz="3600" dirty="0"/>
              <a:t>*</a:t>
            </a:r>
            <a:r>
              <a:rPr lang="en-US" sz="3600" dirty="0" err="1"/>
              <a:t>ghut</a:t>
            </a:r>
            <a:r>
              <a:rPr lang="en-US" sz="3600" dirty="0"/>
              <a:t>-</a:t>
            </a:r>
            <a:r>
              <a:rPr lang="en-US" sz="3600" dirty="0" smtClean="0"/>
              <a:t> </a:t>
            </a:r>
            <a:r>
              <a:rPr lang="en-US" sz="3600" dirty="0"/>
              <a:t>"that</a:t>
            </a:r>
            <a:r>
              <a:rPr lang="en-US" sz="3600" dirty="0" smtClean="0"/>
              <a:t> which is </a:t>
            </a:r>
            <a:r>
              <a:rPr lang="en-US" sz="3600" dirty="0"/>
              <a:t>invoked"</a:t>
            </a:r>
            <a:r>
              <a:rPr lang="en-US" sz="3600" dirty="0" smtClean="0"/>
              <a:t> (cf. Skt. </a:t>
            </a:r>
            <a:r>
              <a:rPr lang="en-US" sz="3600" dirty="0" err="1" smtClean="0"/>
              <a:t>huta</a:t>
            </a:r>
            <a:r>
              <a:rPr lang="en-US" sz="3600" dirty="0" smtClean="0"/>
              <a:t>- </a:t>
            </a:r>
            <a:r>
              <a:rPr lang="en-US" sz="3600" dirty="0"/>
              <a:t>"invoked,"</a:t>
            </a:r>
            <a:r>
              <a:rPr lang="en-US" sz="3600" dirty="0" smtClean="0"/>
              <a:t> </a:t>
            </a:r>
            <a:r>
              <a:rPr lang="en-US" sz="3600" dirty="0"/>
              <a:t>an</a:t>
            </a:r>
            <a:r>
              <a:rPr lang="en-US" sz="3600" dirty="0" smtClean="0"/>
              <a:t> </a:t>
            </a:r>
            <a:r>
              <a:rPr lang="en-US" sz="3600" dirty="0"/>
              <a:t>epithet</a:t>
            </a:r>
            <a:r>
              <a:rPr lang="en-US" sz="3600" dirty="0" smtClean="0"/>
              <a:t> </a:t>
            </a:r>
            <a:r>
              <a:rPr lang="en-US" sz="3600" dirty="0"/>
              <a:t>of</a:t>
            </a:r>
            <a:r>
              <a:rPr lang="en-US" sz="3600" dirty="0" smtClean="0"/>
              <a:t> </a:t>
            </a:r>
            <a:r>
              <a:rPr lang="en-US" sz="3600" dirty="0" err="1"/>
              <a:t>Indra</a:t>
            </a:r>
            <a:r>
              <a:rPr lang="en-US" sz="3600" dirty="0"/>
              <a:t>),</a:t>
            </a:r>
            <a:r>
              <a:rPr lang="en-US" sz="3600" dirty="0" smtClean="0"/>
              <a:t> from root </a:t>
            </a:r>
            <a:r>
              <a:rPr lang="en-US" sz="3600" dirty="0"/>
              <a:t>*</a:t>
            </a:r>
            <a:r>
              <a:rPr lang="en-US" sz="3600" dirty="0" err="1"/>
              <a:t>gheu</a:t>
            </a:r>
            <a:r>
              <a:rPr lang="en-US" sz="3600" dirty="0"/>
              <a:t>(e)-</a:t>
            </a:r>
            <a:r>
              <a:rPr lang="en-US" sz="3600" dirty="0" smtClean="0"/>
              <a:t> "to call, </a:t>
            </a:r>
            <a:r>
              <a:rPr lang="en-US" sz="3600" dirty="0"/>
              <a:t>invoke."</a:t>
            </a:r>
            <a:r>
              <a:rPr lang="en-US" sz="3600" dirty="0" smtClean="0"/>
              <a:t> </a:t>
            </a:r>
            <a:r>
              <a:rPr lang="en-US" sz="3600" dirty="0"/>
              <a:t>But</a:t>
            </a:r>
            <a:r>
              <a:rPr lang="en-US" sz="3600" dirty="0" smtClean="0"/>
              <a:t> some trace it </a:t>
            </a:r>
            <a:r>
              <a:rPr lang="en-US" sz="3600" dirty="0"/>
              <a:t>to</a:t>
            </a:r>
            <a:r>
              <a:rPr lang="en-US" sz="3600" dirty="0" smtClean="0"/>
              <a:t> PIE </a:t>
            </a:r>
            <a:r>
              <a:rPr lang="en-US" sz="3600" dirty="0"/>
              <a:t>*</a:t>
            </a:r>
            <a:r>
              <a:rPr lang="en-US" sz="3600" dirty="0" err="1"/>
              <a:t>ghu</a:t>
            </a:r>
            <a:r>
              <a:rPr lang="en-US" sz="3600" dirty="0"/>
              <a:t>-to-</a:t>
            </a:r>
            <a:r>
              <a:rPr lang="en-US" sz="3600" dirty="0" smtClean="0"/>
              <a:t> </a:t>
            </a:r>
            <a:r>
              <a:rPr lang="en-US" sz="3600" dirty="0"/>
              <a:t>"poured,"</a:t>
            </a:r>
            <a:r>
              <a:rPr lang="en-US" sz="3600" dirty="0" smtClean="0"/>
              <a:t> </a:t>
            </a:r>
            <a:r>
              <a:rPr lang="en-US" sz="3600" dirty="0"/>
              <a:t>from</a:t>
            </a:r>
            <a:r>
              <a:rPr lang="en-US" sz="3600" dirty="0" smtClean="0"/>
              <a:t> root *</a:t>
            </a:r>
            <a:r>
              <a:rPr lang="en-US" sz="3600" dirty="0" err="1" smtClean="0"/>
              <a:t>gheu</a:t>
            </a:r>
            <a:r>
              <a:rPr lang="en-US" sz="3600" dirty="0" smtClean="0"/>
              <a:t>- </a:t>
            </a:r>
            <a:r>
              <a:rPr lang="en-US" sz="3600" dirty="0"/>
              <a:t>"to</a:t>
            </a:r>
            <a:r>
              <a:rPr lang="en-US" sz="3600" dirty="0" smtClean="0"/>
              <a:t> </a:t>
            </a:r>
          </a:p>
          <a:p>
            <a:endParaRPr lang="en-US" dirty="0"/>
          </a:p>
        </p:txBody>
      </p:sp>
    </p:spTree>
    <p:extLst>
      <p:ext uri="{BB962C8B-B14F-4D97-AF65-F5344CB8AC3E}">
        <p14:creationId xmlns:p14="http://schemas.microsoft.com/office/powerpoint/2010/main" val="3192691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a:bodyPr>
          <a:lstStyle/>
          <a:p>
            <a:r>
              <a:rPr lang="en-US" sz="3600" b="1" dirty="0"/>
              <a:t>This same name is discovered in the ancient Germanic languages as </a:t>
            </a:r>
            <a:r>
              <a:rPr lang="en-US" sz="3600" b="1" i="1" dirty="0" err="1"/>
              <a:t>Gott</a:t>
            </a:r>
            <a:r>
              <a:rPr lang="en-US" sz="3600" b="1" i="1" dirty="0"/>
              <a:t>, </a:t>
            </a:r>
            <a:r>
              <a:rPr lang="en-US" sz="3600" b="1" i="1" dirty="0" err="1"/>
              <a:t>Goda</a:t>
            </a:r>
            <a:r>
              <a:rPr lang="en-US" sz="3600" b="1" i="1" dirty="0"/>
              <a:t>, </a:t>
            </a:r>
            <a:r>
              <a:rPr lang="en-US" sz="3600" b="1" i="1" dirty="0" err="1"/>
              <a:t>Gode</a:t>
            </a:r>
            <a:r>
              <a:rPr lang="en-US" sz="3600" b="1" i="1" dirty="0"/>
              <a:t>, God, </a:t>
            </a:r>
            <a:r>
              <a:rPr lang="en-US" sz="3600" b="1" i="1" dirty="0" err="1"/>
              <a:t>Gud</a:t>
            </a:r>
            <a:r>
              <a:rPr lang="en-US" sz="3600" b="1" i="1" dirty="0"/>
              <a:t>, </a:t>
            </a:r>
            <a:r>
              <a:rPr lang="en-US" sz="3600" b="1" i="1" dirty="0" err="1"/>
              <a:t>Gade</a:t>
            </a:r>
            <a:r>
              <a:rPr lang="en-US" sz="3600" b="1" i="1" dirty="0"/>
              <a:t>.</a:t>
            </a:r>
            <a:r>
              <a:rPr lang="en-US" sz="3600" b="1" dirty="0"/>
              <a:t> And searching further back into its Indo-Germanic (Indo-European) roots, we find that it traces back to the word </a:t>
            </a:r>
            <a:r>
              <a:rPr lang="en-US" sz="3600" b="1" i="1" dirty="0"/>
              <a:t>GHODH</a:t>
            </a:r>
            <a:r>
              <a:rPr lang="en-US" sz="3600" b="1" dirty="0"/>
              <a:t>, which means “union,” even “sexual union.” No wonder this meaning is still evident in the Dutch and German </a:t>
            </a:r>
            <a:r>
              <a:rPr lang="en-US" sz="3600" b="1" i="1" dirty="0" err="1"/>
              <a:t>gade</a:t>
            </a:r>
            <a:r>
              <a:rPr lang="en-US" sz="3600" b="1" dirty="0"/>
              <a:t>. It is also not difficult to see it in the English “gadfly” and “gadding about.” </a:t>
            </a:r>
          </a:p>
        </p:txBody>
      </p:sp>
    </p:spTree>
    <p:extLst>
      <p:ext uri="{BB962C8B-B14F-4D97-AF65-F5344CB8AC3E}">
        <p14:creationId xmlns:p14="http://schemas.microsoft.com/office/powerpoint/2010/main" val="275686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lstStyle/>
          <a:p>
            <a:r>
              <a:rPr lang="el-GR" sz="4800" dirty="0" smtClean="0"/>
              <a:t>Θ</a:t>
            </a:r>
            <a:r>
              <a:rPr lang="vi-VN" sz="4800" dirty="0" smtClean="0"/>
              <a:t>εός</a:t>
            </a:r>
            <a:r>
              <a:rPr lang="en-US" sz="4800" dirty="0" smtClean="0"/>
              <a:t>    Greek 2316</a:t>
            </a:r>
            <a:endParaRPr lang="en-US" sz="4800" dirty="0"/>
          </a:p>
          <a:p>
            <a:r>
              <a:rPr lang="en-US" sz="4800" dirty="0" err="1"/>
              <a:t>theos</a:t>
            </a:r>
            <a:endParaRPr lang="en-US" sz="4800" dirty="0"/>
          </a:p>
          <a:p>
            <a:r>
              <a:rPr lang="en-US" sz="4800" b="1" dirty="0"/>
              <a:t>Thayer Definition:</a:t>
            </a:r>
            <a:endParaRPr lang="en-US" sz="4800" dirty="0"/>
          </a:p>
          <a:p>
            <a:r>
              <a:rPr lang="en-US" sz="4800" dirty="0"/>
              <a:t>1) a god or goddess, a general name of deities or divinities</a:t>
            </a:r>
          </a:p>
          <a:p>
            <a:endParaRPr lang="en-US" dirty="0"/>
          </a:p>
        </p:txBody>
      </p:sp>
    </p:spTree>
    <p:extLst>
      <p:ext uri="{BB962C8B-B14F-4D97-AF65-F5344CB8AC3E}">
        <p14:creationId xmlns:p14="http://schemas.microsoft.com/office/powerpoint/2010/main" val="1584157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lstStyle/>
          <a:p>
            <a:r>
              <a:rPr lang="el-GR" sz="3600" b="1" dirty="0" smtClean="0"/>
              <a:t>Θ</a:t>
            </a:r>
            <a:r>
              <a:rPr lang="vi-VN" sz="3600" b="1" dirty="0" smtClean="0"/>
              <a:t>εός</a:t>
            </a:r>
            <a:r>
              <a:rPr lang="en-US" sz="3600" b="1" dirty="0" smtClean="0"/>
              <a:t>      Strong’s Hebrew Greek Dictionary</a:t>
            </a:r>
            <a:endParaRPr lang="en-US" sz="3600" b="1" dirty="0"/>
          </a:p>
          <a:p>
            <a:r>
              <a:rPr lang="en-US" sz="3600" b="1" dirty="0" err="1" smtClean="0"/>
              <a:t>Theos</a:t>
            </a:r>
            <a:r>
              <a:rPr lang="en-US" sz="3600" b="1" dirty="0" smtClean="0"/>
              <a:t>  </a:t>
            </a:r>
            <a:r>
              <a:rPr lang="en-US" sz="3600" b="1" i="1" dirty="0" err="1" smtClean="0"/>
              <a:t>theh</a:t>
            </a:r>
            <a:r>
              <a:rPr lang="en-US" sz="3600" b="1" i="1" dirty="0"/>
              <a:t>'-</a:t>
            </a:r>
            <a:r>
              <a:rPr lang="en-US" sz="3600" b="1" i="1" dirty="0" err="1"/>
              <a:t>os</a:t>
            </a:r>
            <a:endParaRPr lang="en-US" sz="3600" b="1" dirty="0"/>
          </a:p>
          <a:p>
            <a:r>
              <a:rPr lang="en-US" sz="3600" b="1" dirty="0"/>
              <a:t>Of uncertain affinity; a </a:t>
            </a:r>
            <a:r>
              <a:rPr lang="en-US" sz="3600" b="1" i="1" dirty="0"/>
              <a:t>deity</a:t>
            </a:r>
            <a:r>
              <a:rPr lang="en-US" sz="3600" b="1" dirty="0"/>
              <a:t>, especially (with </a:t>
            </a:r>
            <a:r>
              <a:rPr lang="en-US" sz="3600" b="1" u="sng" dirty="0"/>
              <a:t>G3588) </a:t>
            </a:r>
            <a:r>
              <a:rPr lang="en-US" sz="3600" b="1" i="1" u="sng" dirty="0"/>
              <a:t>the</a:t>
            </a:r>
            <a:r>
              <a:rPr lang="en-US" sz="3600" b="1" u="sng" dirty="0"/>
              <a:t> supreme </a:t>
            </a:r>
            <a:r>
              <a:rPr lang="en-US" sz="3600" b="1" i="1" u="sng" dirty="0"/>
              <a:t>Divinity</a:t>
            </a:r>
            <a:r>
              <a:rPr lang="en-US" sz="3600" b="1" u="sng" dirty="0"/>
              <a:t>; figuratively a </a:t>
            </a:r>
            <a:r>
              <a:rPr lang="en-US" sz="3600" b="1" i="1" u="sng" dirty="0"/>
              <a:t>magistrate</a:t>
            </a:r>
            <a:r>
              <a:rPr lang="en-US" sz="3600" b="1" u="sng" dirty="0"/>
              <a:t>; by Hebraism </a:t>
            </a:r>
            <a:r>
              <a:rPr lang="en-US" sz="3600" b="1" i="1" u="sng" dirty="0"/>
              <a:t>very:</a:t>
            </a:r>
            <a:r>
              <a:rPr lang="en-US" sz="3600" b="1" u="sng" dirty="0"/>
              <a:t> - X exceeding, God, god [-</a:t>
            </a:r>
            <a:r>
              <a:rPr lang="en-US" sz="3600" b="1" u="sng" dirty="0" err="1"/>
              <a:t>ly</a:t>
            </a:r>
            <a:r>
              <a:rPr lang="en-US" sz="3600" b="1" u="sng" dirty="0"/>
              <a:t>, -ward].</a:t>
            </a:r>
          </a:p>
          <a:p>
            <a:endParaRPr lang="en-US" sz="4000" b="1" u="sng" dirty="0"/>
          </a:p>
          <a:p>
            <a:endParaRPr lang="en-US" b="1" dirty="0"/>
          </a:p>
        </p:txBody>
      </p:sp>
    </p:spTree>
    <p:extLst>
      <p:ext uri="{BB962C8B-B14F-4D97-AF65-F5344CB8AC3E}">
        <p14:creationId xmlns:p14="http://schemas.microsoft.com/office/powerpoint/2010/main" val="1514010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686800" cy="6324600"/>
          </a:xfrm>
        </p:spPr>
        <p:txBody>
          <a:bodyPr/>
          <a:lstStyle/>
          <a:p>
            <a:r>
              <a:rPr lang="en-US" dirty="0" smtClean="0"/>
              <a:t>International Standard Bible Encyclopedia</a:t>
            </a:r>
          </a:p>
          <a:p>
            <a:endParaRPr lang="en-US" dirty="0"/>
          </a:p>
        </p:txBody>
      </p:sp>
      <p:sp>
        <p:nvSpPr>
          <p:cNvPr id="4" name="Title 1"/>
          <p:cNvSpPr>
            <a:spLocks noGrp="1"/>
          </p:cNvSpPr>
          <p:nvPr>
            <p:ph type="title"/>
          </p:nvPr>
        </p:nvSpPr>
        <p:spPr>
          <a:xfrm>
            <a:off x="228600" y="914400"/>
            <a:ext cx="8257309" cy="5759017"/>
          </a:xfrm>
        </p:spPr>
        <p:txBody>
          <a:bodyPr>
            <a:normAutofit/>
          </a:bodyPr>
          <a:lstStyle/>
          <a:p>
            <a:r>
              <a:rPr lang="en-US" sz="2800" b="1" dirty="0"/>
              <a:t>Gad (3</a:t>
            </a:r>
            <a:r>
              <a:rPr lang="en-US" sz="2800" b="1" dirty="0" smtClean="0"/>
              <a:t>)</a:t>
            </a:r>
            <a:r>
              <a:rPr lang="en-US" sz="2800" dirty="0" smtClean="0"/>
              <a:t> (</a:t>
            </a:r>
            <a:r>
              <a:rPr lang="he-IL" sz="2800" dirty="0"/>
              <a:t>גּד</a:t>
            </a:r>
            <a:r>
              <a:rPr lang="en-US" sz="2800" dirty="0"/>
              <a:t>, </a:t>
            </a:r>
            <a:r>
              <a:rPr lang="en-US" sz="2800" i="1" dirty="0" err="1"/>
              <a:t>gadh</a:t>
            </a:r>
            <a:r>
              <a:rPr lang="en-US" sz="2800" dirty="0"/>
              <a:t>, “fortune”): A god of Good Luck, possibly the Hyades. The writer in </a:t>
            </a:r>
            <a:r>
              <a:rPr lang="en-US" sz="2800" u="sng" dirty="0"/>
              <a:t>Isa_65:11 (margin) pronounces a curse against such as are lured away to idolatry. The warning here, according to </a:t>
            </a:r>
            <a:r>
              <a:rPr lang="en-US" sz="2800" u="sng" dirty="0" err="1"/>
              <a:t>Cheyne</a:t>
            </a:r>
            <a:r>
              <a:rPr lang="en-US" sz="2800" u="sng" dirty="0"/>
              <a:t>, is specifically against the Samaritans, whom with their religion the Jews held in especial abhorrence. The charge would, however, apply just as well to superstitious and semi-pagan Jews. “But ye that forsake </a:t>
            </a:r>
            <a:r>
              <a:rPr lang="en-US" sz="2800" u="sng" dirty="0" smtClean="0"/>
              <a:t>YHUH </a:t>
            </a:r>
            <a:r>
              <a:rPr lang="he-IL" sz="2800" u="sng" dirty="0"/>
              <a:t>יהוה</a:t>
            </a:r>
            <a:r>
              <a:rPr lang="en-US" sz="2800" u="sng" dirty="0" smtClean="0"/>
              <a:t>, </a:t>
            </a:r>
            <a:r>
              <a:rPr lang="en-US" sz="2800" u="sng" dirty="0"/>
              <a:t>that forget my </a:t>
            </a:r>
            <a:r>
              <a:rPr lang="en-US" sz="2800" u="sng" dirty="0" err="1" smtClean="0"/>
              <a:t>Kodesh</a:t>
            </a:r>
            <a:r>
              <a:rPr lang="en-US" sz="2800" u="sng" dirty="0" smtClean="0"/>
              <a:t> </a:t>
            </a:r>
            <a:r>
              <a:rPr lang="en-US" sz="2800" u="sng" dirty="0"/>
              <a:t>mountain, that prepare a table for Fortune, and that fill up mingled wine unto Destiny; </a:t>
            </a:r>
            <a:endParaRPr lang="en-US" sz="2800" dirty="0"/>
          </a:p>
        </p:txBody>
      </p:sp>
    </p:spTree>
    <p:extLst>
      <p:ext uri="{BB962C8B-B14F-4D97-AF65-F5344CB8AC3E}">
        <p14:creationId xmlns:p14="http://schemas.microsoft.com/office/powerpoint/2010/main" val="1605428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763000" cy="6553200"/>
          </a:xfrm>
        </p:spPr>
        <p:txBody>
          <a:bodyPr>
            <a:noAutofit/>
          </a:bodyPr>
          <a:lstStyle/>
          <a:p>
            <a:r>
              <a:rPr lang="en-US" sz="2800" b="1" dirty="0" smtClean="0"/>
              <a:t>Continued;  ISBE</a:t>
            </a:r>
          </a:p>
          <a:p>
            <a:r>
              <a:rPr lang="en-US" sz="2800" b="1" dirty="0" err="1" smtClean="0"/>
              <a:t>Canaanitish</a:t>
            </a:r>
            <a:r>
              <a:rPr lang="en-US" sz="2800" b="1" dirty="0" smtClean="0"/>
              <a:t> </a:t>
            </a:r>
            <a:r>
              <a:rPr lang="en-US" sz="2800" b="1" dirty="0"/>
              <a:t>place-names also attest the prevalence of the cult, as Baal-gad, at the foot of </a:t>
            </a:r>
            <a:r>
              <a:rPr lang="en-US" sz="2800" b="1" dirty="0" err="1"/>
              <a:t>Hermen</a:t>
            </a:r>
            <a:r>
              <a:rPr lang="en-US" sz="2800" b="1" dirty="0"/>
              <a:t> (</a:t>
            </a:r>
            <a:r>
              <a:rPr lang="en-US" sz="2800" b="1" u="sng" dirty="0"/>
              <a:t>Jos_11:17; Jos_12:7; Jos_13:5); </a:t>
            </a:r>
            <a:r>
              <a:rPr lang="en-US" sz="2800" b="1" u="sng" dirty="0" err="1"/>
              <a:t>Migdal</a:t>
            </a:r>
            <a:r>
              <a:rPr lang="en-US" sz="2800" b="1" u="sng" dirty="0"/>
              <a:t>-gad, possibly </a:t>
            </a:r>
            <a:r>
              <a:rPr lang="en-US" sz="2800" b="1" u="sng" dirty="0" err="1"/>
              <a:t>Mejdel</a:t>
            </a:r>
            <a:r>
              <a:rPr lang="en-US" sz="2800" b="1" u="sng" dirty="0"/>
              <a:t> near </a:t>
            </a:r>
            <a:r>
              <a:rPr lang="en-US" sz="2800" b="1" u="sng" dirty="0" err="1"/>
              <a:t>Askalon</a:t>
            </a:r>
            <a:r>
              <a:rPr lang="en-US" sz="2800" b="1" u="sng" dirty="0"/>
              <a:t> (Jos_15:37); </a:t>
            </a:r>
            <a:r>
              <a:rPr lang="en-US" sz="2800" b="1" u="sng" dirty="0" err="1"/>
              <a:t>Gaddi</a:t>
            </a:r>
            <a:r>
              <a:rPr lang="en-US" sz="2800" b="1" u="sng" dirty="0"/>
              <a:t> and </a:t>
            </a:r>
            <a:r>
              <a:rPr lang="en-US" sz="2800" b="1" u="sng" dirty="0" err="1"/>
              <a:t>Gaddiel</a:t>
            </a:r>
            <a:r>
              <a:rPr lang="en-US" sz="2800" b="1" u="sng" dirty="0"/>
              <a:t> (Num_13:10 f). In Talmudic literature the name of Gad is frequently invoked (compare McCurdy in </a:t>
            </a:r>
            <a:r>
              <a:rPr lang="en-US" sz="2800" b="1" i="1" u="sng" dirty="0"/>
              <a:t>Jewish Encyclopedia</a:t>
            </a:r>
            <a:r>
              <a:rPr lang="en-US" sz="2800" b="1" u="sng" dirty="0"/>
              <a:t>, V, 544). Indeed the words of Leah in Gen_30:11 may refer not to good fortune or luck but to the deity who was especially regarded as the patron god of Good Fortune (compare Kent, </a:t>
            </a:r>
            <a:r>
              <a:rPr lang="en-US" sz="2800" b="1" i="1" u="sng" dirty="0"/>
              <a:t>Student's Old Testament</a:t>
            </a:r>
            <a:r>
              <a:rPr lang="en-US" sz="2800" b="1" u="sng" dirty="0"/>
              <a:t>, I, 111). Similar beliefs were held among the Greeks and Romans, e.g. Hor. </a:t>
            </a:r>
            <a:r>
              <a:rPr lang="en-US" sz="2800" b="1" i="1" u="sng" dirty="0"/>
              <a:t>Sat</a:t>
            </a:r>
            <a:r>
              <a:rPr lang="en-US" sz="2800" b="1" u="sng" dirty="0"/>
              <a:t>. ii.8, 61:</a:t>
            </a:r>
            <a:endParaRPr lang="en-US" sz="2800" b="1" dirty="0"/>
          </a:p>
        </p:txBody>
      </p:sp>
    </p:spTree>
    <p:extLst>
      <p:ext uri="{BB962C8B-B14F-4D97-AF65-F5344CB8AC3E}">
        <p14:creationId xmlns:p14="http://schemas.microsoft.com/office/powerpoint/2010/main" val="413877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lstStyle/>
          <a:p>
            <a:r>
              <a:rPr lang="en-US" dirty="0" smtClean="0"/>
              <a:t>Continued ISBE</a:t>
            </a:r>
          </a:p>
          <a:p>
            <a:r>
              <a:rPr lang="en-US" dirty="0"/>
              <a:t>The question has also an astronomical interest. Arabic tradition styled the planet Jupiter the greater fortune, and Venus the lesser fortune. Jewish tradition identified Gad with the planet Jupiter, and it has been conjectured that </a:t>
            </a:r>
            <a:r>
              <a:rPr lang="en-US" dirty="0" err="1"/>
              <a:t>Meni</a:t>
            </a:r>
            <a:r>
              <a:rPr lang="en-US" dirty="0"/>
              <a:t> is to be identified with the planet Venus. See, however, ASTROLOGY, 10.</a:t>
            </a:r>
          </a:p>
        </p:txBody>
      </p:sp>
    </p:spTree>
    <p:extLst>
      <p:ext uri="{BB962C8B-B14F-4D97-AF65-F5344CB8AC3E}">
        <p14:creationId xmlns:p14="http://schemas.microsoft.com/office/powerpoint/2010/main" val="3822558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r>
              <a:rPr lang="en-US" dirty="0" smtClean="0"/>
              <a:t>Easton Bible Dictionary</a:t>
            </a:r>
            <a:endParaRPr lang="en-US" dirty="0"/>
          </a:p>
          <a:p>
            <a:r>
              <a:rPr lang="en-US" b="1" dirty="0"/>
              <a:t>God</a:t>
            </a:r>
            <a:endParaRPr lang="en-US" dirty="0"/>
          </a:p>
          <a:p>
            <a:r>
              <a:rPr lang="en-US" dirty="0"/>
              <a:t>(A.S. and Dutch God; Dan. </a:t>
            </a:r>
            <a:r>
              <a:rPr lang="en-US" dirty="0" err="1"/>
              <a:t>Gud</a:t>
            </a:r>
            <a:r>
              <a:rPr lang="en-US" dirty="0"/>
              <a:t>; Ger. </a:t>
            </a:r>
            <a:r>
              <a:rPr lang="en-US" dirty="0" err="1"/>
              <a:t>Gott</a:t>
            </a:r>
            <a:r>
              <a:rPr lang="en-US" dirty="0"/>
              <a:t>), the name of the Divine Being. It is the rendering</a:t>
            </a:r>
          </a:p>
          <a:p>
            <a:r>
              <a:rPr lang="en-US" dirty="0"/>
              <a:t>(1.) of the Hebrew </a:t>
            </a:r>
            <a:r>
              <a:rPr lang="en-US" i="1" dirty="0"/>
              <a:t>'El</a:t>
            </a:r>
            <a:r>
              <a:rPr lang="en-US" dirty="0"/>
              <a:t>, from a word meaning to be strong;</a:t>
            </a:r>
          </a:p>
          <a:p>
            <a:endParaRPr lang="en-US" dirty="0"/>
          </a:p>
        </p:txBody>
      </p:sp>
    </p:spTree>
    <p:extLst>
      <p:ext uri="{BB962C8B-B14F-4D97-AF65-F5344CB8AC3E}">
        <p14:creationId xmlns:p14="http://schemas.microsoft.com/office/powerpoint/2010/main" val="2103473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r>
              <a:rPr lang="en-US" sz="4400" dirty="0" smtClean="0"/>
              <a:t>Wikipedia  Encyclopedia</a:t>
            </a:r>
          </a:p>
          <a:p>
            <a:r>
              <a:rPr lang="en-US" sz="4000" dirty="0" smtClean="0"/>
              <a:t>The </a:t>
            </a:r>
            <a:r>
              <a:rPr lang="en-US" sz="4000" dirty="0" smtClean="0">
                <a:hlinkClick r:id="rId2" tooltip="English language"/>
              </a:rPr>
              <a:t>English</a:t>
            </a:r>
            <a:r>
              <a:rPr lang="en-US" sz="4000" dirty="0" smtClean="0"/>
              <a:t> word </a:t>
            </a:r>
            <a:r>
              <a:rPr lang="en-US" sz="4000" b="1" i="1" dirty="0" smtClean="0"/>
              <a:t>God</a:t>
            </a:r>
            <a:r>
              <a:rPr lang="en-US" sz="4000" dirty="0" smtClean="0"/>
              <a:t> continues the </a:t>
            </a:r>
            <a:r>
              <a:rPr lang="en-US" sz="4000" dirty="0" smtClean="0">
                <a:hlinkClick r:id="rId3" tooltip="Old English language"/>
              </a:rPr>
              <a:t>Old English</a:t>
            </a:r>
            <a:r>
              <a:rPr lang="en-US" sz="4000" dirty="0" smtClean="0"/>
              <a:t> </a:t>
            </a:r>
            <a:r>
              <a:rPr lang="en-US" sz="4000" i="1" dirty="0"/>
              <a:t>God</a:t>
            </a:r>
            <a:r>
              <a:rPr lang="en-US" sz="4000" dirty="0" smtClean="0"/>
              <a:t> (</a:t>
            </a:r>
            <a:r>
              <a:rPr lang="en-US" sz="4000" i="1" dirty="0" err="1"/>
              <a:t>guþ</a:t>
            </a:r>
            <a:r>
              <a:rPr lang="en-US" sz="4000" i="1" dirty="0"/>
              <a:t>, </a:t>
            </a:r>
            <a:r>
              <a:rPr lang="en-US" sz="4000" i="1" dirty="0" err="1"/>
              <a:t>gudis</a:t>
            </a:r>
            <a:r>
              <a:rPr lang="en-US" sz="4000" dirty="0" smtClean="0"/>
              <a:t> in </a:t>
            </a:r>
            <a:r>
              <a:rPr lang="en-US" sz="4000" dirty="0" smtClean="0">
                <a:hlinkClick r:id="rId4" tooltip="Gothic language"/>
              </a:rPr>
              <a:t>Gothic</a:t>
            </a:r>
            <a:r>
              <a:rPr lang="en-US" sz="4000" dirty="0" smtClean="0"/>
              <a:t>, </a:t>
            </a:r>
            <a:r>
              <a:rPr lang="en-US" sz="4000" i="1" dirty="0" err="1"/>
              <a:t>gud</a:t>
            </a:r>
            <a:r>
              <a:rPr lang="en-US" sz="4000" dirty="0" smtClean="0"/>
              <a:t> in modern </a:t>
            </a:r>
            <a:r>
              <a:rPr lang="en-US" sz="4000" dirty="0" smtClean="0">
                <a:hlinkClick r:id="rId5" tooltip="North Germanic languages"/>
              </a:rPr>
              <a:t>Scandinavian</a:t>
            </a:r>
            <a:r>
              <a:rPr lang="en-US" sz="4000" dirty="0" smtClean="0"/>
              <a:t>, </a:t>
            </a:r>
            <a:r>
              <a:rPr lang="nl-NL" sz="4000" i="1" dirty="0"/>
              <a:t>God</a:t>
            </a:r>
            <a:r>
              <a:rPr lang="en-US" sz="4000" dirty="0" smtClean="0"/>
              <a:t> in </a:t>
            </a:r>
            <a:r>
              <a:rPr lang="en-US" sz="4000" dirty="0" smtClean="0">
                <a:hlinkClick r:id="rId6" tooltip="Dutch language"/>
              </a:rPr>
              <a:t>Dutch</a:t>
            </a:r>
            <a:r>
              <a:rPr lang="en-US" sz="4000" dirty="0" smtClean="0"/>
              <a:t>, and </a:t>
            </a:r>
            <a:r>
              <a:rPr lang="de-DE" sz="4000" i="1" dirty="0"/>
              <a:t>Gott</a:t>
            </a:r>
            <a:r>
              <a:rPr lang="en-US" sz="4000" dirty="0" smtClean="0"/>
              <a:t> in modern </a:t>
            </a:r>
            <a:r>
              <a:rPr lang="en-US" sz="4000" dirty="0" smtClean="0">
                <a:hlinkClick r:id="rId7" tooltip="German language"/>
              </a:rPr>
              <a:t>German</a:t>
            </a:r>
            <a:r>
              <a:rPr lang="en-US" sz="4000" dirty="0" smtClean="0"/>
              <a:t>), which is thought to derive from </a:t>
            </a:r>
            <a:r>
              <a:rPr lang="en-US" sz="4000" dirty="0" smtClean="0">
                <a:hlinkClick r:id="rId8" tooltip="Proto-Germanic"/>
              </a:rPr>
              <a:t>Proto-Germanic</a:t>
            </a:r>
            <a:r>
              <a:rPr lang="en-US" sz="4000" dirty="0" smtClean="0"/>
              <a:t> </a:t>
            </a:r>
            <a:r>
              <a:rPr lang="en-US" sz="4000" i="1" dirty="0" smtClean="0"/>
              <a:t>*</a:t>
            </a:r>
            <a:r>
              <a:rPr lang="en-US" sz="4000" i="1" dirty="0" err="1"/>
              <a:t>ǥuđán</a:t>
            </a:r>
            <a:endParaRPr lang="en-US" sz="4000" dirty="0"/>
          </a:p>
        </p:txBody>
      </p:sp>
    </p:spTree>
    <p:extLst>
      <p:ext uri="{BB962C8B-B14F-4D97-AF65-F5344CB8AC3E}">
        <p14:creationId xmlns:p14="http://schemas.microsoft.com/office/powerpoint/2010/main" val="1909027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TotalTime>
  <Words>1000</Words>
  <Application>Microsoft Office PowerPoint</Application>
  <PresentationFormat>On-screen Show (4:3)</PresentationFormat>
  <Paragraphs>31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Gad (3) (גּד, gadh, “fortune”): A god of Good Luck, possibly the Hyades. The writer in Isa_65:11 (margin) pronounces a curse against such as are lured away to idolatry. The warning here, according to Cheyne, is specifically against the Samaritans, whom with their religion the Jews held in especial abhorrence. The charge would, however, apply just as well to superstitious and semi-pagan Jews. “But ye that forsake YHUH יהוה, that forget my Kodesh mountain, that prepare a table for Fortune, and that fill up mingled wine unto Destiny;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Eliyahu Chiles</dc:creator>
  <cp:lastModifiedBy>Eliyahu Chiles</cp:lastModifiedBy>
  <cp:revision>20</cp:revision>
  <dcterms:created xsi:type="dcterms:W3CDTF">2013-09-06T16:47:57Z</dcterms:created>
  <dcterms:modified xsi:type="dcterms:W3CDTF">2014-08-28T08:02:10Z</dcterms:modified>
</cp:coreProperties>
</file>