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60" r:id="rId4"/>
    <p:sldId id="267" r:id="rId5"/>
    <p:sldId id="261" r:id="rId6"/>
    <p:sldId id="262" r:id="rId7"/>
    <p:sldId id="263" r:id="rId8"/>
    <p:sldId id="270" r:id="rId9"/>
    <p:sldId id="268" r:id="rId10"/>
    <p:sldId id="269" r:id="rId11"/>
    <p:sldId id="271" r:id="rId12"/>
    <p:sldId id="272" r:id="rId13"/>
    <p:sldId id="275" r:id="rId14"/>
    <p:sldId id="281" r:id="rId15"/>
    <p:sldId id="276" r:id="rId16"/>
    <p:sldId id="282" r:id="rId17"/>
    <p:sldId id="277" r:id="rId18"/>
    <p:sldId id="278" r:id="rId19"/>
    <p:sldId id="279" r:id="rId20"/>
    <p:sldId id="283" r:id="rId21"/>
    <p:sldId id="284" r:id="rId22"/>
    <p:sldId id="285" r:id="rId23"/>
    <p:sldId id="286" r:id="rId24"/>
    <p:sldId id="287" r:id="rId25"/>
    <p:sldId id="288" r:id="rId26"/>
    <p:sldId id="305" r:id="rId27"/>
    <p:sldId id="289" r:id="rId28"/>
    <p:sldId id="290" r:id="rId29"/>
    <p:sldId id="303" r:id="rId30"/>
    <p:sldId id="301" r:id="rId31"/>
    <p:sldId id="302" r:id="rId32"/>
    <p:sldId id="306" r:id="rId33"/>
    <p:sldId id="307" r:id="rId34"/>
    <p:sldId id="308" r:id="rId35"/>
    <p:sldId id="291" r:id="rId36"/>
    <p:sldId id="292" r:id="rId37"/>
    <p:sldId id="295" r:id="rId38"/>
    <p:sldId id="293" r:id="rId39"/>
    <p:sldId id="296" r:id="rId40"/>
    <p:sldId id="297" r:id="rId41"/>
    <p:sldId id="298" r:id="rId42"/>
    <p:sldId id="299"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0" autoAdjust="0"/>
    <p:restoredTop sz="91815" autoAdjust="0"/>
  </p:normalViewPr>
  <p:slideViewPr>
    <p:cSldViewPr>
      <p:cViewPr varScale="1">
        <p:scale>
          <a:sx n="64" d="100"/>
          <a:sy n="64" d="100"/>
        </p:scale>
        <p:origin x="-142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AAA9AE-ACFB-4BC3-AE6A-FFC5ECD36BC0}" type="datetimeFigureOut">
              <a:rPr lang="en-US" smtClean="0"/>
              <a:t>8/20/2015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7ADCA-59C8-4FAE-9B17-FF445272E2FF}" type="slidenum">
              <a:rPr lang="en-US" smtClean="0"/>
              <a:t>‹#›</a:t>
            </a:fld>
            <a:endParaRPr lang="en-US"/>
          </a:p>
        </p:txBody>
      </p:sp>
    </p:spTree>
    <p:extLst>
      <p:ext uri="{BB962C8B-B14F-4D97-AF65-F5344CB8AC3E}">
        <p14:creationId xmlns:p14="http://schemas.microsoft.com/office/powerpoint/2010/main" val="310002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7ADCA-59C8-4FAE-9B17-FF445272E2FF}" type="slidenum">
              <a:rPr lang="en-US" smtClean="0"/>
              <a:t>8</a:t>
            </a:fld>
            <a:endParaRPr lang="en-US"/>
          </a:p>
        </p:txBody>
      </p:sp>
    </p:spTree>
    <p:extLst>
      <p:ext uri="{BB962C8B-B14F-4D97-AF65-F5344CB8AC3E}">
        <p14:creationId xmlns:p14="http://schemas.microsoft.com/office/powerpoint/2010/main" val="376036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DA7FDB-D005-4722-8542-497DD21D2D37}"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236241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A7FDB-D005-4722-8542-497DD21D2D37}"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385898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A7FDB-D005-4722-8542-497DD21D2D37}"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158255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A7FDB-D005-4722-8542-497DD21D2D37}"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247757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DA7FDB-D005-4722-8542-497DD21D2D37}" type="datetimeFigureOut">
              <a:rPr lang="en-US" smtClean="0"/>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372465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DA7FDB-D005-4722-8542-497DD21D2D37}"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129580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DA7FDB-D005-4722-8542-497DD21D2D37}" type="datetimeFigureOut">
              <a:rPr lang="en-US" smtClean="0"/>
              <a:t>8/20/2015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119711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A7FDB-D005-4722-8542-497DD21D2D37}" type="datetimeFigureOut">
              <a:rPr lang="en-US" smtClean="0"/>
              <a:t>8/20/2015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72041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A7FDB-D005-4722-8542-497DD21D2D37}" type="datetimeFigureOut">
              <a:rPr lang="en-US" smtClean="0"/>
              <a:t>8/20/2015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339946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A7FDB-D005-4722-8542-497DD21D2D37}"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406936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DA7FDB-D005-4722-8542-497DD21D2D37}" type="datetimeFigureOut">
              <a:rPr lang="en-US" smtClean="0"/>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1335D-5494-42EC-A915-67A3BB0E25D3}" type="slidenum">
              <a:rPr lang="en-US" smtClean="0"/>
              <a:t>‹#›</a:t>
            </a:fld>
            <a:endParaRPr lang="en-US"/>
          </a:p>
        </p:txBody>
      </p:sp>
    </p:spTree>
    <p:extLst>
      <p:ext uri="{BB962C8B-B14F-4D97-AF65-F5344CB8AC3E}">
        <p14:creationId xmlns:p14="http://schemas.microsoft.com/office/powerpoint/2010/main" val="119946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A7FDB-D005-4722-8542-497DD21D2D37}" type="datetimeFigureOut">
              <a:rPr lang="en-US" smtClean="0"/>
              <a:t>8/20/2015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1335D-5494-42EC-A915-67A3BB0E25D3}" type="slidenum">
              <a:rPr lang="en-US" smtClean="0"/>
              <a:t>‹#›</a:t>
            </a:fld>
            <a:endParaRPr lang="en-US"/>
          </a:p>
        </p:txBody>
      </p:sp>
    </p:spTree>
    <p:extLst>
      <p:ext uri="{BB962C8B-B14F-4D97-AF65-F5344CB8AC3E}">
        <p14:creationId xmlns:p14="http://schemas.microsoft.com/office/powerpoint/2010/main" val="2509643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en.wikipedia.org/wiki/Denison_University" TargetMode="External"/><Relationship Id="rId3" Type="http://schemas.openxmlformats.org/officeDocument/2006/relationships/hyperlink" Target="http://en.wikipedia.org/wiki/Hebrew" TargetMode="External"/><Relationship Id="rId7" Type="http://schemas.openxmlformats.org/officeDocument/2006/relationships/hyperlink" Target="http://en.wikipedia.org/wiki/Newark_Holy_Stones#cite_note-UnMuseum-3"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en.wikipedia.org/wiki/Limestone" TargetMode="External"/><Relationship Id="rId11" Type="http://schemas.openxmlformats.org/officeDocument/2006/relationships/hyperlink" Target="http://en.wikipedia.org/wiki/Newark_Holy_Stones#cite_note-McCulloch-5" TargetMode="External"/><Relationship Id="rId5" Type="http://schemas.openxmlformats.org/officeDocument/2006/relationships/hyperlink" Target="http://en.wikipedia.org/wiki/Sandstone" TargetMode="External"/><Relationship Id="rId10" Type="http://schemas.openxmlformats.org/officeDocument/2006/relationships/hyperlink" Target="http://en.wikipedia.org/wiki/Ten_Commandments" TargetMode="External"/><Relationship Id="rId4" Type="http://schemas.openxmlformats.org/officeDocument/2006/relationships/hyperlink" Target="http://en.wikipedia.org/wiki/Newark_Holy_Stones#cite_note-2" TargetMode="External"/><Relationship Id="rId9" Type="http://schemas.openxmlformats.org/officeDocument/2006/relationships/hyperlink" Target="http://en.wikipedia.org/wiki/Newark_Holy_Stones#cite_note-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n.wikipedia.org/wiki/Newark_Holy_Ston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r>
              <a:rPr lang="en-US" sz="3600" b="1" dirty="0" smtClean="0">
                <a:latin typeface="Arial" pitchFamily="34" charset="0"/>
                <a:cs typeface="Arial" pitchFamily="34" charset="0"/>
              </a:rPr>
              <a:t>Pro 30:4</a:t>
            </a:r>
            <a:r>
              <a:rPr lang="en-US" sz="3600" dirty="0" smtClean="0">
                <a:latin typeface="Arial" pitchFamily="34" charset="0"/>
                <a:cs typeface="Arial" pitchFamily="34" charset="0"/>
              </a:rPr>
              <a:t>  </a:t>
            </a:r>
            <a:r>
              <a:rPr lang="en-US" sz="3600" b="1" dirty="0" smtClean="0">
                <a:latin typeface="Arial" pitchFamily="34" charset="0"/>
                <a:cs typeface="Arial" pitchFamily="34" charset="0"/>
              </a:rPr>
              <a:t> </a:t>
            </a:r>
            <a:r>
              <a:rPr lang="en-US" sz="3600" dirty="0" smtClean="0">
                <a:latin typeface="Arial" pitchFamily="34" charset="0"/>
                <a:cs typeface="Arial" pitchFamily="34" charset="0"/>
              </a:rPr>
              <a:t>Who </a:t>
            </a:r>
            <a:r>
              <a:rPr lang="en-US" sz="3600" dirty="0">
                <a:latin typeface="Arial" pitchFamily="34" charset="0"/>
                <a:cs typeface="Arial" pitchFamily="34" charset="0"/>
              </a:rPr>
              <a:t>hath ascended up into heaven, or descended? who hath gathered the wind in his fists? who hath bound the waters in a garment? who hath established all the ends of the earth? what </a:t>
            </a:r>
            <a:r>
              <a:rPr lang="en-US" sz="3600" i="1" dirty="0">
                <a:latin typeface="Arial" pitchFamily="34" charset="0"/>
                <a:cs typeface="Arial" pitchFamily="34" charset="0"/>
              </a:rPr>
              <a:t>is</a:t>
            </a:r>
            <a:r>
              <a:rPr lang="en-US" sz="3600" dirty="0">
                <a:latin typeface="Arial" pitchFamily="34" charset="0"/>
                <a:cs typeface="Arial" pitchFamily="34" charset="0"/>
              </a:rPr>
              <a:t> his </a:t>
            </a:r>
            <a:r>
              <a:rPr lang="en-US" sz="3600" dirty="0" smtClean="0">
                <a:latin typeface="Arial" pitchFamily="34" charset="0"/>
                <a:cs typeface="Arial" pitchFamily="34" charset="0"/>
              </a:rPr>
              <a:t>Name</a:t>
            </a:r>
            <a:r>
              <a:rPr lang="en-US" sz="3600" dirty="0">
                <a:latin typeface="Arial" pitchFamily="34" charset="0"/>
                <a:cs typeface="Arial" pitchFamily="34" charset="0"/>
              </a:rPr>
              <a:t>, and what </a:t>
            </a:r>
            <a:r>
              <a:rPr lang="en-US" sz="3600" i="1" dirty="0">
                <a:latin typeface="Arial" pitchFamily="34" charset="0"/>
                <a:cs typeface="Arial" pitchFamily="34" charset="0"/>
              </a:rPr>
              <a:t>is</a:t>
            </a:r>
            <a:r>
              <a:rPr lang="en-US" sz="3600" dirty="0">
                <a:latin typeface="Arial" pitchFamily="34" charset="0"/>
                <a:cs typeface="Arial" pitchFamily="34" charset="0"/>
              </a:rPr>
              <a:t> his son's </a:t>
            </a:r>
            <a:r>
              <a:rPr lang="en-US" sz="3600" dirty="0" smtClean="0">
                <a:latin typeface="Arial" pitchFamily="34" charset="0"/>
                <a:cs typeface="Arial" pitchFamily="34" charset="0"/>
              </a:rPr>
              <a:t>Name</a:t>
            </a:r>
            <a:r>
              <a:rPr lang="en-US" sz="3600" dirty="0">
                <a:latin typeface="Arial" pitchFamily="34" charset="0"/>
                <a:cs typeface="Arial" pitchFamily="34" charset="0"/>
              </a:rPr>
              <a:t>, if thou canst tell? </a:t>
            </a:r>
            <a:br>
              <a:rPr lang="en-US" sz="3600" dirty="0">
                <a:latin typeface="Arial" pitchFamily="34" charset="0"/>
                <a:cs typeface="Arial" pitchFamily="34" charset="0"/>
              </a:rPr>
            </a:br>
            <a:r>
              <a:rPr lang="en-US" sz="3600" b="1" dirty="0">
                <a:latin typeface="Arial" pitchFamily="34" charset="0"/>
                <a:cs typeface="Arial" pitchFamily="34" charset="0"/>
              </a:rPr>
              <a:t>Pro 30:5  </a:t>
            </a:r>
            <a:r>
              <a:rPr lang="en-US" sz="3600" dirty="0">
                <a:latin typeface="Arial" pitchFamily="34" charset="0"/>
                <a:cs typeface="Arial" pitchFamily="34" charset="0"/>
              </a:rPr>
              <a:t>Every word of </a:t>
            </a:r>
            <a:r>
              <a:rPr lang="en-US" sz="3600" dirty="0" smtClean="0">
                <a:latin typeface="Arial" pitchFamily="34" charset="0"/>
                <a:cs typeface="Arial" pitchFamily="34" charset="0"/>
              </a:rPr>
              <a:t>Yah </a:t>
            </a:r>
            <a:r>
              <a:rPr lang="en-US" sz="3600" i="1" dirty="0">
                <a:latin typeface="Arial" pitchFamily="34" charset="0"/>
                <a:cs typeface="Arial" pitchFamily="34" charset="0"/>
              </a:rPr>
              <a:t>is</a:t>
            </a:r>
            <a:r>
              <a:rPr lang="en-US" sz="3600" dirty="0">
                <a:latin typeface="Arial" pitchFamily="34" charset="0"/>
                <a:cs typeface="Arial" pitchFamily="34" charset="0"/>
              </a:rPr>
              <a:t> pure: he </a:t>
            </a:r>
            <a:r>
              <a:rPr lang="en-US" sz="3600" i="1" dirty="0">
                <a:latin typeface="Arial" pitchFamily="34" charset="0"/>
                <a:cs typeface="Arial" pitchFamily="34" charset="0"/>
              </a:rPr>
              <a:t>is</a:t>
            </a:r>
            <a:r>
              <a:rPr lang="en-US" sz="3600" dirty="0">
                <a:latin typeface="Arial" pitchFamily="34" charset="0"/>
                <a:cs typeface="Arial" pitchFamily="34" charset="0"/>
              </a:rPr>
              <a:t> a shield unto them that put their trust in him. </a:t>
            </a:r>
            <a:br>
              <a:rPr lang="en-US" sz="3600" dirty="0">
                <a:latin typeface="Arial" pitchFamily="34" charset="0"/>
                <a:cs typeface="Arial" pitchFamily="34" charset="0"/>
              </a:rPr>
            </a:br>
            <a:r>
              <a:rPr lang="en-US" sz="3600" b="1" dirty="0">
                <a:latin typeface="Arial" pitchFamily="34" charset="0"/>
                <a:cs typeface="Arial" pitchFamily="34" charset="0"/>
              </a:rPr>
              <a:t>Pro 30:6  </a:t>
            </a:r>
            <a:r>
              <a:rPr lang="en-US" sz="3600" dirty="0">
                <a:latin typeface="Arial" pitchFamily="34" charset="0"/>
                <a:cs typeface="Arial" pitchFamily="34" charset="0"/>
              </a:rPr>
              <a:t>Add </a:t>
            </a:r>
            <a:r>
              <a:rPr lang="en-US" sz="3600" dirty="0" smtClean="0">
                <a:latin typeface="Arial" pitchFamily="34" charset="0"/>
                <a:cs typeface="Arial" pitchFamily="34" charset="0"/>
              </a:rPr>
              <a:t>you </a:t>
            </a:r>
            <a:r>
              <a:rPr lang="en-US" sz="3600" dirty="0">
                <a:latin typeface="Arial" pitchFamily="34" charset="0"/>
                <a:cs typeface="Arial" pitchFamily="34" charset="0"/>
              </a:rPr>
              <a:t>not unto his words, lest he reprove </a:t>
            </a:r>
            <a:r>
              <a:rPr lang="en-US" sz="3600" dirty="0" smtClean="0">
                <a:latin typeface="Arial" pitchFamily="34" charset="0"/>
                <a:cs typeface="Arial" pitchFamily="34" charset="0"/>
              </a:rPr>
              <a:t>you, </a:t>
            </a:r>
            <a:r>
              <a:rPr lang="en-US" sz="3600" dirty="0">
                <a:latin typeface="Arial" pitchFamily="34" charset="0"/>
                <a:cs typeface="Arial" pitchFamily="34" charset="0"/>
              </a:rPr>
              <a:t>and </a:t>
            </a:r>
            <a:r>
              <a:rPr lang="en-US" sz="3600" dirty="0" smtClean="0">
                <a:latin typeface="Arial" pitchFamily="34" charset="0"/>
                <a:cs typeface="Arial" pitchFamily="34" charset="0"/>
              </a:rPr>
              <a:t>you </a:t>
            </a:r>
            <a:r>
              <a:rPr lang="en-US" sz="3600" dirty="0">
                <a:latin typeface="Arial" pitchFamily="34" charset="0"/>
                <a:cs typeface="Arial" pitchFamily="34" charset="0"/>
              </a:rPr>
              <a:t>be found a liar. </a:t>
            </a:r>
            <a:br>
              <a:rPr lang="en-US" sz="3600" dirty="0">
                <a:latin typeface="Arial" pitchFamily="34" charset="0"/>
                <a:cs typeface="Arial" pitchFamily="34" charset="0"/>
              </a:rPr>
            </a:br>
            <a:r>
              <a:rPr lang="en-US" sz="3600" dirty="0" smtClean="0">
                <a:latin typeface="Arial" pitchFamily="34" charset="0"/>
                <a:cs typeface="Arial" pitchFamily="34" charset="0"/>
              </a:rPr>
              <a:t>KJV</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3096828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95600"/>
          </a:xfrm>
        </p:spPr>
        <p:txBody>
          <a:bodyPr>
            <a:normAutofit fontScale="90000"/>
          </a:bodyPr>
          <a:lstStyle/>
          <a:p>
            <a:r>
              <a:rPr lang="en-US" b="1" dirty="0" err="1"/>
              <a:t>Joh</a:t>
            </a:r>
            <a:r>
              <a:rPr lang="en-US" b="1" dirty="0"/>
              <a:t> 17:26</a:t>
            </a:r>
            <a:r>
              <a:rPr lang="en-US" dirty="0"/>
              <a:t>  And I have declared unto them thy </a:t>
            </a:r>
            <a:r>
              <a:rPr lang="en-US" b="1" dirty="0"/>
              <a:t>name</a:t>
            </a:r>
            <a:r>
              <a:rPr lang="en-US" dirty="0"/>
              <a:t>, and will declare </a:t>
            </a:r>
            <a:r>
              <a:rPr lang="en-US" i="1" dirty="0"/>
              <a:t>it:</a:t>
            </a:r>
            <a:r>
              <a:rPr lang="en-US" dirty="0"/>
              <a:t> that the love wherewith thou hast loved me may be in them, and I in them. </a:t>
            </a:r>
            <a:r>
              <a:rPr lang="en-US" dirty="0" smtClean="0"/>
              <a:t>   KJV</a:t>
            </a:r>
            <a:endParaRPr lang="en-US" dirty="0"/>
          </a:p>
        </p:txBody>
      </p:sp>
      <p:sp>
        <p:nvSpPr>
          <p:cNvPr id="3" name="Content Placeholder 2"/>
          <p:cNvSpPr>
            <a:spLocks noGrp="1"/>
          </p:cNvSpPr>
          <p:nvPr>
            <p:ph idx="1"/>
          </p:nvPr>
        </p:nvSpPr>
        <p:spPr>
          <a:xfrm>
            <a:off x="0" y="3124200"/>
            <a:ext cx="9144000" cy="3733800"/>
          </a:xfrm>
        </p:spPr>
        <p:txBody>
          <a:bodyPr>
            <a:normAutofit lnSpcReduction="10000"/>
          </a:bodyPr>
          <a:lstStyle/>
          <a:p>
            <a:r>
              <a:rPr lang="en-US" sz="4000" b="1" dirty="0" smtClean="0"/>
              <a:t>Act </a:t>
            </a:r>
            <a:r>
              <a:rPr lang="en-US" sz="4000" b="1" dirty="0"/>
              <a:t>3:16</a:t>
            </a:r>
            <a:r>
              <a:rPr lang="en-US" sz="4000" dirty="0"/>
              <a:t>  And his </a:t>
            </a:r>
            <a:r>
              <a:rPr lang="en-US" sz="4000" b="1" dirty="0"/>
              <a:t>N</a:t>
            </a:r>
            <a:r>
              <a:rPr lang="en-US" sz="4000" b="1" dirty="0" smtClean="0"/>
              <a:t>ame</a:t>
            </a:r>
            <a:r>
              <a:rPr lang="en-US" sz="4000" dirty="0" smtClean="0"/>
              <a:t> </a:t>
            </a:r>
            <a:r>
              <a:rPr lang="en-US" sz="4000" dirty="0"/>
              <a:t>through faith in his </a:t>
            </a:r>
            <a:r>
              <a:rPr lang="en-US" sz="4000" b="1" dirty="0"/>
              <a:t>N</a:t>
            </a:r>
            <a:r>
              <a:rPr lang="en-US" sz="4000" b="1" dirty="0" smtClean="0"/>
              <a:t>ame</a:t>
            </a:r>
            <a:r>
              <a:rPr lang="en-US" sz="4000" dirty="0" smtClean="0"/>
              <a:t> </a:t>
            </a:r>
            <a:r>
              <a:rPr lang="en-US" sz="4000" dirty="0"/>
              <a:t>hath made this man strong, whom </a:t>
            </a:r>
            <a:r>
              <a:rPr lang="en-US" sz="4000" dirty="0" smtClean="0"/>
              <a:t>you </a:t>
            </a:r>
            <a:r>
              <a:rPr lang="en-US" sz="4000" dirty="0"/>
              <a:t>see and know: yea, the faith which is by him hath given him this perfect soundness in the presence of you all. </a:t>
            </a:r>
            <a:r>
              <a:rPr lang="en-US" sz="4000" dirty="0" smtClean="0"/>
              <a:t>        KJV</a:t>
            </a:r>
            <a:endParaRPr lang="en-US" sz="4000" dirty="0"/>
          </a:p>
          <a:p>
            <a:endParaRPr lang="en-US" dirty="0"/>
          </a:p>
        </p:txBody>
      </p:sp>
    </p:spTree>
    <p:extLst>
      <p:ext uri="{BB962C8B-B14F-4D97-AF65-F5344CB8AC3E}">
        <p14:creationId xmlns:p14="http://schemas.microsoft.com/office/powerpoint/2010/main" val="1967797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048000"/>
          </a:xfrm>
        </p:spPr>
        <p:txBody>
          <a:bodyPr>
            <a:normAutofit fontScale="90000"/>
          </a:bodyPr>
          <a:lstStyle/>
          <a:p>
            <a:r>
              <a:rPr lang="en-US" b="1" dirty="0"/>
              <a:t>Act 4:7</a:t>
            </a:r>
            <a:r>
              <a:rPr lang="en-US" dirty="0"/>
              <a:t>  And when they had set them in the midst, they asked, By what power, or by what </a:t>
            </a:r>
            <a:r>
              <a:rPr lang="en-US" b="1" dirty="0"/>
              <a:t>N</a:t>
            </a:r>
            <a:r>
              <a:rPr lang="en-US" b="1" dirty="0" smtClean="0"/>
              <a:t>ame</a:t>
            </a:r>
            <a:r>
              <a:rPr lang="en-US" dirty="0"/>
              <a:t>, have </a:t>
            </a:r>
            <a:r>
              <a:rPr lang="en-US" dirty="0" smtClean="0"/>
              <a:t>you </a:t>
            </a:r>
            <a:r>
              <a:rPr lang="en-US" dirty="0"/>
              <a:t>done this? </a:t>
            </a:r>
            <a:br>
              <a:rPr lang="en-US" dirty="0"/>
            </a:br>
            <a:endParaRPr lang="en-US" dirty="0"/>
          </a:p>
        </p:txBody>
      </p:sp>
      <p:sp>
        <p:nvSpPr>
          <p:cNvPr id="3" name="Content Placeholder 2"/>
          <p:cNvSpPr>
            <a:spLocks noGrp="1"/>
          </p:cNvSpPr>
          <p:nvPr>
            <p:ph idx="1"/>
          </p:nvPr>
        </p:nvSpPr>
        <p:spPr>
          <a:xfrm>
            <a:off x="0" y="2133600"/>
            <a:ext cx="9144000" cy="2133600"/>
          </a:xfrm>
        </p:spPr>
        <p:txBody>
          <a:bodyPr>
            <a:noAutofit/>
          </a:bodyPr>
          <a:lstStyle/>
          <a:p>
            <a:r>
              <a:rPr lang="en-US" sz="3600" b="1" dirty="0"/>
              <a:t>Act 4:12</a:t>
            </a:r>
            <a:r>
              <a:rPr lang="en-US" sz="3600" dirty="0"/>
              <a:t>  Neither is there salvation in any other: for there is </a:t>
            </a:r>
            <a:r>
              <a:rPr lang="en-US" sz="3600" b="1" dirty="0"/>
              <a:t>none other N</a:t>
            </a:r>
            <a:r>
              <a:rPr lang="en-US" sz="3600" b="1" dirty="0" smtClean="0"/>
              <a:t>ame</a:t>
            </a:r>
            <a:r>
              <a:rPr lang="en-US" sz="3600" dirty="0" smtClean="0"/>
              <a:t> </a:t>
            </a:r>
            <a:r>
              <a:rPr lang="en-US" sz="3600" dirty="0"/>
              <a:t>under heaven given among men, whereby we must be saved. </a:t>
            </a:r>
          </a:p>
          <a:p>
            <a:endParaRPr lang="en-US" sz="3600" dirty="0"/>
          </a:p>
        </p:txBody>
      </p:sp>
      <p:sp>
        <p:nvSpPr>
          <p:cNvPr id="4" name="Rectangle 3"/>
          <p:cNvSpPr/>
          <p:nvPr/>
        </p:nvSpPr>
        <p:spPr>
          <a:xfrm>
            <a:off x="0" y="4343400"/>
            <a:ext cx="9144000" cy="2308324"/>
          </a:xfrm>
          <a:prstGeom prst="rect">
            <a:avLst/>
          </a:prstGeom>
        </p:spPr>
        <p:txBody>
          <a:bodyPr wrap="square">
            <a:spAutoFit/>
          </a:bodyPr>
          <a:lstStyle/>
          <a:p>
            <a:r>
              <a:rPr lang="en-US" sz="3600" b="1" dirty="0" err="1"/>
              <a:t>Eph</a:t>
            </a:r>
            <a:r>
              <a:rPr lang="en-US" sz="3600" b="1" dirty="0"/>
              <a:t> 1:21</a:t>
            </a:r>
            <a:r>
              <a:rPr lang="en-US" sz="3600" dirty="0"/>
              <a:t>  Far above all principality, and power, and might, and dominion, and </a:t>
            </a:r>
            <a:r>
              <a:rPr lang="en-US" sz="3600" b="1" dirty="0"/>
              <a:t>every </a:t>
            </a:r>
            <a:r>
              <a:rPr lang="en-US" sz="3600" b="1" dirty="0" smtClean="0"/>
              <a:t>Name </a:t>
            </a:r>
            <a:r>
              <a:rPr lang="en-US" sz="3600" dirty="0"/>
              <a:t>that is </a:t>
            </a:r>
            <a:r>
              <a:rPr lang="en-US" sz="3600" b="1" dirty="0"/>
              <a:t>named</a:t>
            </a:r>
            <a:r>
              <a:rPr lang="en-US" sz="3600" dirty="0"/>
              <a:t>, not only in this world, but also in that which is to come: </a:t>
            </a:r>
            <a:r>
              <a:rPr lang="en-US" sz="3600" dirty="0" smtClean="0"/>
              <a:t>            KJV</a:t>
            </a:r>
            <a:endParaRPr lang="en-US" sz="3600" dirty="0"/>
          </a:p>
        </p:txBody>
      </p:sp>
    </p:spTree>
    <p:extLst>
      <p:ext uri="{BB962C8B-B14F-4D97-AF65-F5344CB8AC3E}">
        <p14:creationId xmlns:p14="http://schemas.microsoft.com/office/powerpoint/2010/main" val="748262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5791200"/>
          </a:xfrm>
        </p:spPr>
        <p:txBody>
          <a:bodyPr>
            <a:noAutofit/>
          </a:bodyPr>
          <a:lstStyle/>
          <a:p>
            <a:r>
              <a:rPr lang="en-US" sz="3200" b="1" dirty="0" err="1">
                <a:latin typeface="Arial Unicode MS" pitchFamily="34" charset="-128"/>
                <a:ea typeface="Arial Unicode MS" pitchFamily="34" charset="-128"/>
                <a:cs typeface="Arial Unicode MS" pitchFamily="34" charset="-128"/>
              </a:rPr>
              <a:t>Php</a:t>
            </a:r>
            <a:r>
              <a:rPr lang="en-US" sz="3200" b="1" dirty="0">
                <a:latin typeface="Arial Unicode MS" pitchFamily="34" charset="-128"/>
                <a:ea typeface="Arial Unicode MS" pitchFamily="34" charset="-128"/>
                <a:cs typeface="Arial Unicode MS" pitchFamily="34" charset="-128"/>
              </a:rPr>
              <a:t> 2:9</a:t>
            </a:r>
            <a:r>
              <a:rPr lang="en-US" sz="3200" dirty="0">
                <a:latin typeface="Arial Unicode MS" pitchFamily="34" charset="-128"/>
                <a:ea typeface="Arial Unicode MS" pitchFamily="34" charset="-128"/>
                <a:cs typeface="Arial Unicode MS" pitchFamily="34" charset="-128"/>
              </a:rPr>
              <a:t>  </a:t>
            </a:r>
            <a:r>
              <a:rPr lang="en-US" sz="2800" dirty="0">
                <a:latin typeface="Arial Unicode MS" pitchFamily="34" charset="-128"/>
                <a:ea typeface="Arial Unicode MS" pitchFamily="34" charset="-128"/>
                <a:cs typeface="Arial Unicode MS" pitchFamily="34" charset="-128"/>
              </a:rPr>
              <a:t>Wherefore God also hath highly exalted him, and given him a </a:t>
            </a:r>
            <a:r>
              <a:rPr lang="en-US" sz="2800" b="1" dirty="0" smtClean="0">
                <a:latin typeface="Arial Unicode MS" pitchFamily="34" charset="-128"/>
                <a:ea typeface="Arial Unicode MS" pitchFamily="34" charset="-128"/>
                <a:cs typeface="Arial Unicode MS" pitchFamily="34" charset="-128"/>
              </a:rPr>
              <a:t>Name</a:t>
            </a:r>
            <a:r>
              <a:rPr lang="en-US" sz="2800" dirty="0" smtClean="0">
                <a:latin typeface="Arial Unicode MS" pitchFamily="34" charset="-128"/>
                <a:ea typeface="Arial Unicode MS" pitchFamily="34" charset="-128"/>
                <a:cs typeface="Arial Unicode MS" pitchFamily="34" charset="-128"/>
              </a:rPr>
              <a:t> </a:t>
            </a:r>
            <a:r>
              <a:rPr lang="en-US" sz="2800" dirty="0">
                <a:latin typeface="Arial Unicode MS" pitchFamily="34" charset="-128"/>
                <a:ea typeface="Arial Unicode MS" pitchFamily="34" charset="-128"/>
                <a:cs typeface="Arial Unicode MS" pitchFamily="34" charset="-128"/>
              </a:rPr>
              <a:t>which is above every </a:t>
            </a:r>
            <a:r>
              <a:rPr lang="en-US" sz="2800" b="1" dirty="0" smtClean="0">
                <a:latin typeface="Arial Unicode MS" pitchFamily="34" charset="-128"/>
                <a:ea typeface="Arial Unicode MS" pitchFamily="34" charset="-128"/>
                <a:cs typeface="Arial Unicode MS" pitchFamily="34" charset="-128"/>
              </a:rPr>
              <a:t>Name</a:t>
            </a:r>
            <a:r>
              <a:rPr lang="en-US" sz="2800" dirty="0">
                <a:latin typeface="Arial Unicode MS" pitchFamily="34" charset="-128"/>
                <a:ea typeface="Arial Unicode MS" pitchFamily="34" charset="-128"/>
                <a:cs typeface="Arial Unicode MS" pitchFamily="34" charset="-128"/>
              </a:rPr>
              <a:t>: </a:t>
            </a:r>
            <a:r>
              <a:rPr lang="en-US" sz="2800" dirty="0" smtClean="0">
                <a:latin typeface="Arial Unicode MS" pitchFamily="34" charset="-128"/>
                <a:ea typeface="Arial Unicode MS" pitchFamily="34" charset="-128"/>
                <a:cs typeface="Arial Unicode MS" pitchFamily="34" charset="-128"/>
              </a:rPr>
              <a:t>  </a:t>
            </a:r>
            <a:r>
              <a:rPr lang="en-US" sz="2800" dirty="0">
                <a:latin typeface="Arial Unicode MS" pitchFamily="34" charset="-128"/>
                <a:ea typeface="Arial Unicode MS" pitchFamily="34" charset="-128"/>
                <a:cs typeface="Arial Unicode MS" pitchFamily="34" charset="-128"/>
              </a:rPr>
              <a:t/>
            </a:r>
            <a:br>
              <a:rPr lang="en-US" sz="2800" dirty="0">
                <a:latin typeface="Arial Unicode MS" pitchFamily="34" charset="-128"/>
                <a:ea typeface="Arial Unicode MS" pitchFamily="34" charset="-128"/>
                <a:cs typeface="Arial Unicode MS" pitchFamily="34" charset="-128"/>
              </a:rPr>
            </a:br>
            <a:r>
              <a:rPr lang="en-US" sz="3200" b="1" dirty="0" err="1">
                <a:latin typeface="Arial Unicode MS" pitchFamily="34" charset="-128"/>
                <a:ea typeface="Arial Unicode MS" pitchFamily="34" charset="-128"/>
                <a:cs typeface="Arial Unicode MS" pitchFamily="34" charset="-128"/>
              </a:rPr>
              <a:t>Php</a:t>
            </a:r>
            <a:r>
              <a:rPr lang="en-US" sz="3200" b="1" dirty="0">
                <a:latin typeface="Arial Unicode MS" pitchFamily="34" charset="-128"/>
                <a:ea typeface="Arial Unicode MS" pitchFamily="34" charset="-128"/>
                <a:cs typeface="Arial Unicode MS" pitchFamily="34" charset="-128"/>
              </a:rPr>
              <a:t> 2:10  </a:t>
            </a:r>
            <a:r>
              <a:rPr lang="en-US" sz="3200" dirty="0">
                <a:latin typeface="Arial Unicode MS" pitchFamily="34" charset="-128"/>
                <a:ea typeface="Arial Unicode MS" pitchFamily="34" charset="-128"/>
                <a:cs typeface="Arial Unicode MS" pitchFamily="34" charset="-128"/>
              </a:rPr>
              <a:t>That at the </a:t>
            </a:r>
            <a:r>
              <a:rPr lang="en-US" sz="3200" b="1" dirty="0" smtClean="0">
                <a:latin typeface="Arial Unicode MS" pitchFamily="34" charset="-128"/>
                <a:ea typeface="Arial Unicode MS" pitchFamily="34" charset="-128"/>
                <a:cs typeface="Arial Unicode MS" pitchFamily="34" charset="-128"/>
              </a:rPr>
              <a:t>Name</a:t>
            </a:r>
            <a:r>
              <a:rPr lang="en-US" sz="3200" dirty="0" smtClean="0">
                <a:latin typeface="Arial Unicode MS" pitchFamily="34" charset="-128"/>
                <a:ea typeface="Arial Unicode MS" pitchFamily="34" charset="-128"/>
                <a:cs typeface="Arial Unicode MS" pitchFamily="34" charset="-128"/>
              </a:rPr>
              <a:t> </a:t>
            </a:r>
            <a:r>
              <a:rPr lang="en-US" sz="3200" dirty="0">
                <a:latin typeface="Arial Unicode MS" pitchFamily="34" charset="-128"/>
                <a:ea typeface="Arial Unicode MS" pitchFamily="34" charset="-128"/>
                <a:cs typeface="Arial Unicode MS" pitchFamily="34" charset="-128"/>
              </a:rPr>
              <a:t>of </a:t>
            </a:r>
            <a:r>
              <a:rPr lang="en-US" sz="3200" b="1" dirty="0" smtClean="0">
                <a:latin typeface="Arial Unicode MS" pitchFamily="34" charset="-128"/>
                <a:ea typeface="Arial Unicode MS" pitchFamily="34" charset="-128"/>
                <a:cs typeface="Arial Unicode MS" pitchFamily="34" charset="-128"/>
              </a:rPr>
              <a:t>Jesus </a:t>
            </a:r>
            <a:r>
              <a:rPr lang="en-US" sz="3200" dirty="0" smtClean="0">
                <a:latin typeface="Arial Unicode MS" pitchFamily="34" charset="-128"/>
                <a:ea typeface="Arial Unicode MS" pitchFamily="34" charset="-128"/>
                <a:cs typeface="Arial Unicode MS" pitchFamily="34" charset="-128"/>
              </a:rPr>
              <a:t> </a:t>
            </a:r>
            <a:r>
              <a:rPr lang="en-US" sz="3200" dirty="0">
                <a:latin typeface="Arial Unicode MS" pitchFamily="34" charset="-128"/>
                <a:ea typeface="Arial Unicode MS" pitchFamily="34" charset="-128"/>
                <a:cs typeface="Arial Unicode MS" pitchFamily="34" charset="-128"/>
              </a:rPr>
              <a:t>every knee should bow, of </a:t>
            </a:r>
            <a:r>
              <a:rPr lang="en-US" sz="3200" i="1" dirty="0">
                <a:latin typeface="Arial Unicode MS" pitchFamily="34" charset="-128"/>
                <a:ea typeface="Arial Unicode MS" pitchFamily="34" charset="-128"/>
                <a:cs typeface="Arial Unicode MS" pitchFamily="34" charset="-128"/>
              </a:rPr>
              <a:t>things</a:t>
            </a:r>
            <a:r>
              <a:rPr lang="en-US" sz="3200" dirty="0">
                <a:latin typeface="Arial Unicode MS" pitchFamily="34" charset="-128"/>
                <a:ea typeface="Arial Unicode MS" pitchFamily="34" charset="-128"/>
                <a:cs typeface="Arial Unicode MS" pitchFamily="34" charset="-128"/>
              </a:rPr>
              <a:t> in heaven, and </a:t>
            </a:r>
            <a:r>
              <a:rPr lang="en-US" sz="3200" i="1" dirty="0">
                <a:latin typeface="Arial Unicode MS" pitchFamily="34" charset="-128"/>
                <a:ea typeface="Arial Unicode MS" pitchFamily="34" charset="-128"/>
                <a:cs typeface="Arial Unicode MS" pitchFamily="34" charset="-128"/>
              </a:rPr>
              <a:t>things</a:t>
            </a:r>
            <a:r>
              <a:rPr lang="en-US" sz="3200" dirty="0">
                <a:latin typeface="Arial Unicode MS" pitchFamily="34" charset="-128"/>
                <a:ea typeface="Arial Unicode MS" pitchFamily="34" charset="-128"/>
                <a:cs typeface="Arial Unicode MS" pitchFamily="34" charset="-128"/>
              </a:rPr>
              <a:t> in earth, and </a:t>
            </a:r>
            <a:r>
              <a:rPr lang="en-US" sz="3200" i="1" dirty="0">
                <a:latin typeface="Arial Unicode MS" pitchFamily="34" charset="-128"/>
                <a:ea typeface="Arial Unicode MS" pitchFamily="34" charset="-128"/>
                <a:cs typeface="Arial Unicode MS" pitchFamily="34" charset="-128"/>
              </a:rPr>
              <a:t>things</a:t>
            </a:r>
            <a:r>
              <a:rPr lang="en-US" sz="3200" dirty="0">
                <a:latin typeface="Arial Unicode MS" pitchFamily="34" charset="-128"/>
                <a:ea typeface="Arial Unicode MS" pitchFamily="34" charset="-128"/>
                <a:cs typeface="Arial Unicode MS" pitchFamily="34" charset="-128"/>
              </a:rPr>
              <a:t> under the earth; </a:t>
            </a:r>
            <a:r>
              <a:rPr lang="en-US" sz="3200" dirty="0" smtClean="0">
                <a:latin typeface="Arial Unicode MS" pitchFamily="34" charset="-128"/>
                <a:ea typeface="Arial Unicode MS" pitchFamily="34" charset="-128"/>
                <a:cs typeface="Arial Unicode MS" pitchFamily="34" charset="-128"/>
              </a:rPr>
              <a:t>KJV</a:t>
            </a:r>
            <a:r>
              <a:rPr lang="en-US" sz="3200" dirty="0">
                <a:latin typeface="Arial Unicode MS" pitchFamily="34" charset="-128"/>
                <a:ea typeface="Arial Unicode MS" pitchFamily="34" charset="-128"/>
                <a:cs typeface="Arial Unicode MS" pitchFamily="34" charset="-128"/>
              </a:rPr>
              <a:t/>
            </a:r>
            <a:br>
              <a:rPr lang="en-US" sz="3200" dirty="0">
                <a:latin typeface="Arial Unicode MS" pitchFamily="34" charset="-128"/>
                <a:ea typeface="Arial Unicode MS" pitchFamily="34" charset="-128"/>
                <a:cs typeface="Arial Unicode MS" pitchFamily="34" charset="-128"/>
              </a:rPr>
            </a:br>
            <a:endParaRPr lang="en-US" sz="3200" dirty="0">
              <a:latin typeface="Arial Unicode MS" pitchFamily="34" charset="-128"/>
              <a:ea typeface="Arial Unicode MS" pitchFamily="34" charset="-128"/>
              <a:cs typeface="Arial Unicode MS" pitchFamily="34" charset="-128"/>
            </a:endParaRPr>
          </a:p>
        </p:txBody>
      </p:sp>
      <p:sp>
        <p:nvSpPr>
          <p:cNvPr id="3" name="Rectangle 2"/>
          <p:cNvSpPr/>
          <p:nvPr/>
        </p:nvSpPr>
        <p:spPr>
          <a:xfrm>
            <a:off x="13252" y="2971800"/>
            <a:ext cx="9144000" cy="3416320"/>
          </a:xfrm>
          <a:prstGeom prst="rect">
            <a:avLst/>
          </a:prstGeom>
        </p:spPr>
        <p:txBody>
          <a:bodyPr wrap="square">
            <a:spAutoFit/>
          </a:bodyPr>
          <a:lstStyle/>
          <a:p>
            <a:r>
              <a:rPr lang="en-US" sz="3600" b="1" dirty="0" err="1"/>
              <a:t>Php</a:t>
            </a:r>
            <a:r>
              <a:rPr lang="en-US" sz="3600" b="1" dirty="0"/>
              <a:t> 2:9</a:t>
            </a:r>
            <a:r>
              <a:rPr lang="en-US" sz="3600" dirty="0"/>
              <a:t>  </a:t>
            </a:r>
            <a:r>
              <a:rPr lang="en-US" sz="3600" dirty="0" err="1"/>
              <a:t>Elohim</a:t>
            </a:r>
            <a:r>
              <a:rPr lang="en-US" sz="3600" dirty="0"/>
              <a:t>, therefore, has highly exalted Him and given Him the </a:t>
            </a:r>
            <a:r>
              <a:rPr lang="en-US" sz="3600" b="1" dirty="0"/>
              <a:t>Name</a:t>
            </a:r>
            <a:r>
              <a:rPr lang="en-US" sz="3600" dirty="0"/>
              <a:t> which is above every </a:t>
            </a:r>
            <a:r>
              <a:rPr lang="en-US" sz="3600" b="1" dirty="0"/>
              <a:t>name</a:t>
            </a:r>
            <a:r>
              <a:rPr lang="en-US" sz="3600" dirty="0"/>
              <a:t>, </a:t>
            </a:r>
            <a:r>
              <a:rPr lang="en-US" sz="3600" dirty="0" smtClean="0"/>
              <a:t>                             { </a:t>
            </a:r>
            <a:r>
              <a:rPr lang="en-US" sz="3600" dirty="0" err="1" smtClean="0"/>
              <a:t>YAHushua</a:t>
            </a:r>
            <a:r>
              <a:rPr lang="en-US" sz="3600" dirty="0" smtClean="0"/>
              <a:t>}</a:t>
            </a:r>
            <a:endParaRPr lang="en-US" sz="3600" dirty="0"/>
          </a:p>
          <a:p>
            <a:r>
              <a:rPr lang="en-US" sz="3600" dirty="0" err="1"/>
              <a:t>Php</a:t>
            </a:r>
            <a:r>
              <a:rPr lang="en-US" sz="3600" dirty="0"/>
              <a:t> 2:10  that at the </a:t>
            </a:r>
            <a:r>
              <a:rPr lang="en-US" sz="3600" b="1" dirty="0"/>
              <a:t>Name</a:t>
            </a:r>
            <a:r>
              <a:rPr lang="en-US" sz="3600" dirty="0"/>
              <a:t> of </a:t>
            </a:r>
            <a:r>
              <a:rPr lang="he-IL" sz="3600" b="1" dirty="0"/>
              <a:t>יהושע</a:t>
            </a:r>
            <a:r>
              <a:rPr lang="en-US" sz="3600" dirty="0"/>
              <a:t> every knee should bow, of those </a:t>
            </a:r>
            <a:r>
              <a:rPr lang="en-US" sz="3600" dirty="0" smtClean="0"/>
              <a:t>in </a:t>
            </a:r>
            <a:r>
              <a:rPr lang="en-US" sz="3600" dirty="0" err="1" smtClean="0"/>
              <a:t>Shamayim,and</a:t>
            </a:r>
            <a:r>
              <a:rPr lang="en-US" sz="3600" dirty="0" smtClean="0"/>
              <a:t> </a:t>
            </a:r>
            <a:r>
              <a:rPr lang="en-US" sz="3600" dirty="0"/>
              <a:t>of those on earth, and of those under the earth, </a:t>
            </a:r>
            <a:r>
              <a:rPr lang="en-US" sz="3600" dirty="0" err="1" smtClean="0"/>
              <a:t>HebV</a:t>
            </a:r>
            <a:endParaRPr lang="en-US" sz="3600" dirty="0"/>
          </a:p>
        </p:txBody>
      </p:sp>
    </p:spTree>
    <p:extLst>
      <p:ext uri="{BB962C8B-B14F-4D97-AF65-F5344CB8AC3E}">
        <p14:creationId xmlns:p14="http://schemas.microsoft.com/office/powerpoint/2010/main" val="2617492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9800"/>
            <a:ext cx="9144000" cy="8839200"/>
          </a:xfrm>
        </p:spPr>
        <p:txBody>
          <a:bodyPr>
            <a:normAutofit fontScale="90000"/>
          </a:bodyPr>
          <a:lstStyle/>
          <a:p>
            <a:r>
              <a:rPr lang="en-US" sz="3600" dirty="0" smtClean="0">
                <a:latin typeface="Arial Unicode MS" pitchFamily="34" charset="-128"/>
                <a:ea typeface="Arial Unicode MS" pitchFamily="34" charset="-128"/>
                <a:cs typeface="Arial Unicode MS" pitchFamily="34" charset="-128"/>
              </a:rPr>
              <a:t/>
            </a:r>
            <a:br>
              <a:rPr lang="en-US" sz="3600" dirty="0" smtClean="0">
                <a:latin typeface="Arial Unicode MS" pitchFamily="34" charset="-128"/>
                <a:ea typeface="Arial Unicode MS" pitchFamily="34" charset="-128"/>
                <a:cs typeface="Arial Unicode MS" pitchFamily="34" charset="-128"/>
              </a:rPr>
            </a:br>
            <a:r>
              <a:rPr lang="en-US" sz="3600" dirty="0">
                <a:latin typeface="Arial Unicode MS" pitchFamily="34" charset="-128"/>
                <a:ea typeface="Arial Unicode MS" pitchFamily="34" charset="-128"/>
                <a:cs typeface="Arial Unicode MS" pitchFamily="34" charset="-128"/>
              </a:rPr>
              <a:t/>
            </a:r>
            <a:br>
              <a:rPr lang="en-US" sz="3600" dirty="0">
                <a:latin typeface="Arial Unicode MS" pitchFamily="34" charset="-128"/>
                <a:ea typeface="Arial Unicode MS" pitchFamily="34" charset="-128"/>
                <a:cs typeface="Arial Unicode MS" pitchFamily="34" charset="-128"/>
              </a:rPr>
            </a:br>
            <a:r>
              <a:rPr lang="en-US" sz="3600" dirty="0" smtClean="0">
                <a:latin typeface="Arial Unicode MS" pitchFamily="34" charset="-128"/>
                <a:ea typeface="Arial Unicode MS" pitchFamily="34" charset="-128"/>
                <a:cs typeface="Arial Unicode MS" pitchFamily="34" charset="-128"/>
              </a:rPr>
              <a:t/>
            </a:r>
            <a:br>
              <a:rPr lang="en-US" sz="3600" dirty="0" smtClean="0">
                <a:latin typeface="Arial Unicode MS" pitchFamily="34" charset="-128"/>
                <a:ea typeface="Arial Unicode MS" pitchFamily="34" charset="-128"/>
                <a:cs typeface="Arial Unicode MS" pitchFamily="34" charset="-128"/>
              </a:rPr>
            </a:br>
            <a:r>
              <a:rPr lang="en-US" sz="3600" dirty="0">
                <a:latin typeface="Arial Unicode MS" pitchFamily="34" charset="-128"/>
                <a:ea typeface="Arial Unicode MS" pitchFamily="34" charset="-128"/>
                <a:cs typeface="Arial Unicode MS" pitchFamily="34" charset="-128"/>
              </a:rPr>
              <a:t/>
            </a:r>
            <a:br>
              <a:rPr lang="en-US" sz="3600" dirty="0">
                <a:latin typeface="Arial Unicode MS" pitchFamily="34" charset="-128"/>
                <a:ea typeface="Arial Unicode MS" pitchFamily="34" charset="-128"/>
                <a:cs typeface="Arial Unicode MS" pitchFamily="34" charset="-128"/>
              </a:rPr>
            </a:br>
            <a:r>
              <a:rPr lang="en-US" sz="3600" dirty="0" smtClean="0">
                <a:latin typeface="Arial Unicode MS" pitchFamily="34" charset="-128"/>
                <a:ea typeface="Arial Unicode MS" pitchFamily="34" charset="-128"/>
                <a:cs typeface="Arial Unicode MS" pitchFamily="34" charset="-128"/>
              </a:rPr>
              <a:t/>
            </a:r>
            <a:br>
              <a:rPr lang="en-US" sz="3600" dirty="0" smtClean="0">
                <a:latin typeface="Arial Unicode MS" pitchFamily="34" charset="-128"/>
                <a:ea typeface="Arial Unicode MS" pitchFamily="34" charset="-128"/>
                <a:cs typeface="Arial Unicode MS" pitchFamily="34" charset="-128"/>
              </a:rPr>
            </a:br>
            <a:r>
              <a:rPr lang="en-US" sz="3600" dirty="0">
                <a:latin typeface="Arial Unicode MS" pitchFamily="34" charset="-128"/>
                <a:ea typeface="Arial Unicode MS" pitchFamily="34" charset="-128"/>
                <a:cs typeface="Arial Unicode MS" pitchFamily="34" charset="-128"/>
              </a:rPr>
              <a:t/>
            </a:r>
            <a:br>
              <a:rPr lang="en-US" sz="3600" dirty="0">
                <a:latin typeface="Arial Unicode MS" pitchFamily="34" charset="-128"/>
                <a:ea typeface="Arial Unicode MS" pitchFamily="34" charset="-128"/>
                <a:cs typeface="Arial Unicode MS" pitchFamily="34" charset="-128"/>
              </a:rPr>
            </a:br>
            <a:r>
              <a:rPr lang="en-US" sz="4000" b="1" dirty="0" err="1">
                <a:latin typeface="Arial Unicode MS" pitchFamily="34" charset="-128"/>
                <a:ea typeface="Arial Unicode MS" pitchFamily="34" charset="-128"/>
                <a:cs typeface="Arial Unicode MS" pitchFamily="34" charset="-128"/>
              </a:rPr>
              <a:t>Php</a:t>
            </a:r>
            <a:r>
              <a:rPr lang="en-US" sz="4000" b="1" dirty="0">
                <a:latin typeface="Arial Unicode MS" pitchFamily="34" charset="-128"/>
                <a:ea typeface="Arial Unicode MS" pitchFamily="34" charset="-128"/>
                <a:cs typeface="Arial Unicode MS" pitchFamily="34" charset="-128"/>
              </a:rPr>
              <a:t> 2:11  </a:t>
            </a:r>
            <a:r>
              <a:rPr lang="en-US" sz="4000" dirty="0">
                <a:latin typeface="Arial Unicode MS" pitchFamily="34" charset="-128"/>
                <a:ea typeface="Arial Unicode MS" pitchFamily="34" charset="-128"/>
                <a:cs typeface="Arial Unicode MS" pitchFamily="34" charset="-128"/>
              </a:rPr>
              <a:t>And </a:t>
            </a:r>
            <a:r>
              <a:rPr lang="en-US" sz="4000" i="1" dirty="0" smtClean="0">
                <a:latin typeface="Arial Unicode MS" pitchFamily="34" charset="-128"/>
                <a:ea typeface="Arial Unicode MS" pitchFamily="34" charset="-128"/>
                <a:cs typeface="Arial Unicode MS" pitchFamily="34" charset="-128"/>
              </a:rPr>
              <a:t>that </a:t>
            </a:r>
            <a:r>
              <a:rPr lang="en-US" sz="4000" dirty="0" smtClean="0">
                <a:latin typeface="Arial Unicode MS" pitchFamily="34" charset="-128"/>
                <a:ea typeface="Arial Unicode MS" pitchFamily="34" charset="-128"/>
                <a:cs typeface="Arial Unicode MS" pitchFamily="34" charset="-128"/>
              </a:rPr>
              <a:t> </a:t>
            </a:r>
            <a:r>
              <a:rPr lang="en-US" sz="4000" dirty="0">
                <a:latin typeface="Arial Unicode MS" pitchFamily="34" charset="-128"/>
                <a:ea typeface="Arial Unicode MS" pitchFamily="34" charset="-128"/>
                <a:cs typeface="Arial Unicode MS" pitchFamily="34" charset="-128"/>
              </a:rPr>
              <a:t>every tongue should confess that [Jesus Christ </a:t>
            </a:r>
            <a:r>
              <a:rPr lang="en-US" sz="4000" i="1" dirty="0">
                <a:latin typeface="Arial Unicode MS" pitchFamily="34" charset="-128"/>
                <a:ea typeface="Arial Unicode MS" pitchFamily="34" charset="-128"/>
                <a:cs typeface="Arial Unicode MS" pitchFamily="34" charset="-128"/>
              </a:rPr>
              <a:t>is</a:t>
            </a:r>
            <a:r>
              <a:rPr lang="en-US" sz="4000" dirty="0">
                <a:latin typeface="Arial Unicode MS" pitchFamily="34" charset="-128"/>
                <a:ea typeface="Arial Unicode MS" pitchFamily="34" charset="-128"/>
                <a:cs typeface="Arial Unicode MS" pitchFamily="34" charset="-128"/>
              </a:rPr>
              <a:t> Lord,] to the glory of God the Father.    </a:t>
            </a:r>
            <a:r>
              <a:rPr lang="en-US" sz="4000" dirty="0" smtClean="0">
                <a:latin typeface="Arial Unicode MS" pitchFamily="34" charset="-128"/>
                <a:ea typeface="Arial Unicode MS" pitchFamily="34" charset="-128"/>
                <a:cs typeface="Arial Unicode MS" pitchFamily="34" charset="-128"/>
              </a:rPr>
              <a:t>KJV    </a:t>
            </a:r>
            <a:r>
              <a:rPr lang="en-US" sz="4000" dirty="0">
                <a:latin typeface="Arial Unicode MS" pitchFamily="34" charset="-128"/>
                <a:ea typeface="Arial Unicode MS" pitchFamily="34" charset="-128"/>
                <a:cs typeface="Arial Unicode MS" pitchFamily="34" charset="-128"/>
              </a:rPr>
              <a:t/>
            </a:r>
            <a:br>
              <a:rPr lang="en-US" sz="4000" dirty="0">
                <a:latin typeface="Arial Unicode MS" pitchFamily="34" charset="-128"/>
                <a:ea typeface="Arial Unicode MS" pitchFamily="34" charset="-128"/>
                <a:cs typeface="Arial Unicode MS" pitchFamily="34" charset="-128"/>
              </a:rPr>
            </a:br>
            <a:r>
              <a:rPr lang="en-US" sz="4000" dirty="0" smtClean="0">
                <a:latin typeface="Arial Unicode MS" pitchFamily="34" charset="-128"/>
                <a:ea typeface="Arial Unicode MS" pitchFamily="34" charset="-128"/>
                <a:cs typeface="Arial Unicode MS" pitchFamily="34" charset="-128"/>
              </a:rPr>
              <a:t/>
            </a:r>
            <a:br>
              <a:rPr lang="en-US" sz="4000" dirty="0" smtClean="0">
                <a:latin typeface="Arial Unicode MS" pitchFamily="34" charset="-128"/>
                <a:ea typeface="Arial Unicode MS" pitchFamily="34" charset="-128"/>
                <a:cs typeface="Arial Unicode MS" pitchFamily="34" charset="-128"/>
              </a:rPr>
            </a:br>
            <a:r>
              <a:rPr lang="en-US" sz="4000" b="1" dirty="0" err="1">
                <a:solidFill>
                  <a:srgbClr val="FF0000"/>
                </a:solidFill>
              </a:rPr>
              <a:t>Php</a:t>
            </a:r>
            <a:r>
              <a:rPr lang="en-US" sz="4000" b="1" dirty="0">
                <a:solidFill>
                  <a:srgbClr val="FF0000"/>
                </a:solidFill>
              </a:rPr>
              <a:t> 2:11</a:t>
            </a:r>
            <a:r>
              <a:rPr lang="en-US" sz="4000" dirty="0">
                <a:solidFill>
                  <a:srgbClr val="FF0000"/>
                </a:solidFill>
              </a:rPr>
              <a:t>  </a:t>
            </a:r>
            <a:r>
              <a:rPr lang="en-US" sz="4000" dirty="0"/>
              <a:t>and every tongue should confess that </a:t>
            </a:r>
            <a:r>
              <a:rPr lang="he-IL" sz="4000" dirty="0"/>
              <a:t>יהושע</a:t>
            </a:r>
            <a:r>
              <a:rPr lang="en-US" sz="4000" dirty="0"/>
              <a:t> Messiah is Master, to the esteem of </a:t>
            </a:r>
            <a:r>
              <a:rPr lang="en-US" sz="4000" dirty="0" err="1"/>
              <a:t>Elohim</a:t>
            </a:r>
            <a:r>
              <a:rPr lang="en-US" sz="4000" dirty="0"/>
              <a:t> the Father. </a:t>
            </a:r>
            <a:r>
              <a:rPr lang="en-US" sz="4000" dirty="0" smtClean="0"/>
              <a:t>    </a:t>
            </a:r>
            <a:r>
              <a:rPr lang="en-US" sz="4000" dirty="0" err="1" smtClean="0"/>
              <a:t>HebV</a:t>
            </a:r>
            <a:r>
              <a:rPr lang="en-US" sz="4000" dirty="0"/>
              <a:t/>
            </a:r>
            <a:br>
              <a:rPr lang="en-US" sz="4000" dirty="0"/>
            </a:br>
            <a:r>
              <a:rPr lang="en-US" sz="3600" b="1" dirty="0" err="1">
                <a:latin typeface="Arial Unicode MS" pitchFamily="34" charset="-128"/>
                <a:ea typeface="Arial Unicode MS" pitchFamily="34" charset="-128"/>
                <a:cs typeface="Arial Unicode MS" pitchFamily="34" charset="-128"/>
              </a:rPr>
              <a:t>Php</a:t>
            </a:r>
            <a:r>
              <a:rPr lang="en-US" sz="3600" b="1" dirty="0">
                <a:latin typeface="Arial Unicode MS" pitchFamily="34" charset="-128"/>
                <a:ea typeface="Arial Unicode MS" pitchFamily="34" charset="-128"/>
                <a:cs typeface="Arial Unicode MS" pitchFamily="34" charset="-128"/>
              </a:rPr>
              <a:t> 2:12  </a:t>
            </a:r>
            <a:r>
              <a:rPr lang="en-US" sz="3600" dirty="0">
                <a:latin typeface="Arial Unicode MS" pitchFamily="34" charset="-128"/>
                <a:ea typeface="Arial Unicode MS" pitchFamily="34" charset="-128"/>
                <a:cs typeface="Arial Unicode MS" pitchFamily="34" charset="-128"/>
              </a:rPr>
              <a:t>Wherefore, my beloved, as </a:t>
            </a:r>
            <a:r>
              <a:rPr lang="en-US" sz="3600" dirty="0" smtClean="0">
                <a:latin typeface="Arial Unicode MS" pitchFamily="34" charset="-128"/>
                <a:ea typeface="Arial Unicode MS" pitchFamily="34" charset="-128"/>
                <a:cs typeface="Arial Unicode MS" pitchFamily="34" charset="-128"/>
              </a:rPr>
              <a:t>you </a:t>
            </a:r>
            <a:r>
              <a:rPr lang="en-US" sz="3600" dirty="0">
                <a:latin typeface="Arial Unicode MS" pitchFamily="34" charset="-128"/>
                <a:ea typeface="Arial Unicode MS" pitchFamily="34" charset="-128"/>
                <a:cs typeface="Arial Unicode MS" pitchFamily="34" charset="-128"/>
              </a:rPr>
              <a:t>have always obeyed, not as in my presence only, but now much more in my absence, work out your own salvation with fear and trembling. </a:t>
            </a:r>
            <a:r>
              <a:rPr lang="en-US" sz="3600" dirty="0"/>
              <a:t/>
            </a:r>
            <a:br>
              <a:rPr lang="en-US" sz="3600" dirty="0"/>
            </a:br>
            <a:r>
              <a:rPr lang="en-US" sz="3600" dirty="0" smtClean="0"/>
              <a:t>KJV</a:t>
            </a:r>
            <a:r>
              <a:rPr lang="en-US" sz="3600" dirty="0" smtClean="0">
                <a:latin typeface="Arial Unicode MS" pitchFamily="34" charset="-128"/>
                <a:ea typeface="Arial Unicode MS" pitchFamily="34" charset="-128"/>
                <a:cs typeface="Arial Unicode MS" pitchFamily="34" charset="-128"/>
              </a:rPr>
              <a:t/>
            </a:r>
            <a:br>
              <a:rPr lang="en-US" sz="3600" dirty="0" smtClean="0">
                <a:latin typeface="Arial Unicode MS" pitchFamily="34" charset="-128"/>
                <a:ea typeface="Arial Unicode MS" pitchFamily="34" charset="-128"/>
                <a:cs typeface="Arial Unicode MS" pitchFamily="34" charset="-128"/>
              </a:rPr>
            </a:br>
            <a:r>
              <a:rPr lang="en-US" sz="3200" dirty="0">
                <a:latin typeface="Arial Unicode MS" pitchFamily="34" charset="-128"/>
                <a:ea typeface="Arial Unicode MS" pitchFamily="34" charset="-128"/>
                <a:cs typeface="Arial Unicode MS" pitchFamily="34" charset="-128"/>
              </a:rPr>
              <a:t/>
            </a:r>
            <a:br>
              <a:rPr lang="en-US" sz="3200" dirty="0">
                <a:latin typeface="Arial Unicode MS" pitchFamily="34" charset="-128"/>
                <a:ea typeface="Arial Unicode MS" pitchFamily="34" charset="-128"/>
                <a:cs typeface="Arial Unicode MS" pitchFamily="34" charset="-128"/>
              </a:rPr>
            </a:br>
            <a:endParaRPr lang="en-US" sz="3600" dirty="0"/>
          </a:p>
        </p:txBody>
      </p:sp>
    </p:spTree>
    <p:extLst>
      <p:ext uri="{BB962C8B-B14F-4D97-AF65-F5344CB8AC3E}">
        <p14:creationId xmlns:p14="http://schemas.microsoft.com/office/powerpoint/2010/main" val="2947122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5200"/>
          </a:xfrm>
        </p:spPr>
        <p:txBody>
          <a:bodyPr>
            <a:noAutofit/>
          </a:bodyPr>
          <a:lstStyle/>
          <a:p>
            <a:r>
              <a:rPr lang="en-US" sz="4000" b="1" dirty="0">
                <a:latin typeface="FrankRuehl" pitchFamily="34" charset="-79"/>
                <a:cs typeface="FrankRuehl" pitchFamily="34" charset="-79"/>
              </a:rPr>
              <a:t>Act 22:1</a:t>
            </a:r>
            <a:r>
              <a:rPr lang="en-US" sz="4000" dirty="0">
                <a:latin typeface="FrankRuehl" pitchFamily="34" charset="-79"/>
                <a:cs typeface="FrankRuehl" pitchFamily="34" charset="-79"/>
              </a:rPr>
              <a:t>  Men, brethren, and fathers, hear ye my </a:t>
            </a:r>
            <a:r>
              <a:rPr lang="en-US" sz="4000" dirty="0" err="1">
                <a:latin typeface="FrankRuehl" pitchFamily="34" charset="-79"/>
                <a:cs typeface="FrankRuehl" pitchFamily="34" charset="-79"/>
              </a:rPr>
              <a:t>defence</a:t>
            </a:r>
            <a:r>
              <a:rPr lang="en-US" sz="4000" dirty="0">
                <a:latin typeface="FrankRuehl" pitchFamily="34" charset="-79"/>
                <a:cs typeface="FrankRuehl" pitchFamily="34" charset="-79"/>
              </a:rPr>
              <a:t> </a:t>
            </a:r>
            <a:r>
              <a:rPr lang="en-US" sz="4000" i="1" dirty="0">
                <a:latin typeface="FrankRuehl" pitchFamily="34" charset="-79"/>
                <a:cs typeface="FrankRuehl" pitchFamily="34" charset="-79"/>
              </a:rPr>
              <a:t>which I make</a:t>
            </a:r>
            <a:r>
              <a:rPr lang="en-US" sz="4000" dirty="0">
                <a:latin typeface="FrankRuehl" pitchFamily="34" charset="-79"/>
                <a:cs typeface="FrankRuehl" pitchFamily="34" charset="-79"/>
              </a:rPr>
              <a:t> now unto you. </a:t>
            </a:r>
            <a:br>
              <a:rPr lang="en-US" sz="4000" dirty="0">
                <a:latin typeface="FrankRuehl" pitchFamily="34" charset="-79"/>
                <a:cs typeface="FrankRuehl" pitchFamily="34" charset="-79"/>
              </a:rPr>
            </a:br>
            <a:r>
              <a:rPr lang="en-US" sz="4000" b="1" dirty="0">
                <a:latin typeface="FrankRuehl" pitchFamily="34" charset="-79"/>
                <a:cs typeface="FrankRuehl" pitchFamily="34" charset="-79"/>
              </a:rPr>
              <a:t>Act 22:2  </a:t>
            </a:r>
            <a:r>
              <a:rPr lang="en-US" sz="4000" dirty="0">
                <a:latin typeface="FrankRuehl" pitchFamily="34" charset="-79"/>
                <a:cs typeface="FrankRuehl" pitchFamily="34" charset="-79"/>
              </a:rPr>
              <a:t>(And when they heard that he </a:t>
            </a:r>
            <a:r>
              <a:rPr lang="en-US" sz="4000" dirty="0" err="1">
                <a:latin typeface="FrankRuehl" pitchFamily="34" charset="-79"/>
                <a:cs typeface="FrankRuehl" pitchFamily="34" charset="-79"/>
              </a:rPr>
              <a:t>spake</a:t>
            </a:r>
            <a:r>
              <a:rPr lang="en-US" sz="4000" dirty="0">
                <a:latin typeface="FrankRuehl" pitchFamily="34" charset="-79"/>
                <a:cs typeface="FrankRuehl" pitchFamily="34" charset="-79"/>
              </a:rPr>
              <a:t> in the </a:t>
            </a:r>
            <a:r>
              <a:rPr lang="en-US" sz="4000" b="1" dirty="0">
                <a:latin typeface="FrankRuehl" pitchFamily="34" charset="-79"/>
                <a:cs typeface="FrankRuehl" pitchFamily="34" charset="-79"/>
              </a:rPr>
              <a:t>Hebrew tongue </a:t>
            </a:r>
            <a:r>
              <a:rPr lang="en-US" sz="4000" dirty="0">
                <a:latin typeface="FrankRuehl" pitchFamily="34" charset="-79"/>
                <a:cs typeface="FrankRuehl" pitchFamily="34" charset="-79"/>
              </a:rPr>
              <a:t>to them, they kept the more silence: and he </a:t>
            </a:r>
            <a:r>
              <a:rPr lang="en-US" sz="4000" dirty="0" smtClean="0">
                <a:latin typeface="FrankRuehl" pitchFamily="34" charset="-79"/>
                <a:cs typeface="FrankRuehl" pitchFamily="34" charset="-79"/>
              </a:rPr>
              <a:t>said,) </a:t>
            </a:r>
            <a:r>
              <a:rPr lang="en-US" sz="4000" dirty="0">
                <a:latin typeface="FrankRuehl" pitchFamily="34" charset="-79"/>
                <a:cs typeface="FrankRuehl" pitchFamily="34" charset="-79"/>
              </a:rPr>
              <a:t/>
            </a:r>
            <a:br>
              <a:rPr lang="en-US" sz="4000" dirty="0">
                <a:latin typeface="FrankRuehl" pitchFamily="34" charset="-79"/>
                <a:cs typeface="FrankRuehl" pitchFamily="34" charset="-79"/>
              </a:rPr>
            </a:br>
            <a:r>
              <a:rPr lang="en-US" sz="4000" b="1" dirty="0">
                <a:latin typeface="FrankRuehl" pitchFamily="34" charset="-79"/>
                <a:cs typeface="FrankRuehl" pitchFamily="34" charset="-79"/>
              </a:rPr>
              <a:t>Act 22:3  </a:t>
            </a:r>
            <a:r>
              <a:rPr lang="en-US" sz="4000" dirty="0">
                <a:latin typeface="FrankRuehl" pitchFamily="34" charset="-79"/>
                <a:cs typeface="FrankRuehl" pitchFamily="34" charset="-79"/>
              </a:rPr>
              <a:t>I am verily a man </a:t>
            </a:r>
            <a:r>
              <a:rPr lang="en-US" sz="4000" i="1" dirty="0">
                <a:latin typeface="FrankRuehl" pitchFamily="34" charset="-79"/>
                <a:cs typeface="FrankRuehl" pitchFamily="34" charset="-79"/>
              </a:rPr>
              <a:t>which am</a:t>
            </a:r>
            <a:r>
              <a:rPr lang="en-US" sz="4000" dirty="0">
                <a:latin typeface="FrankRuehl" pitchFamily="34" charset="-79"/>
                <a:cs typeface="FrankRuehl" pitchFamily="34" charset="-79"/>
              </a:rPr>
              <a:t> a Jew, born in Tarsus, </a:t>
            </a:r>
            <a:r>
              <a:rPr lang="en-US" sz="4000" i="1" dirty="0">
                <a:latin typeface="FrankRuehl" pitchFamily="34" charset="-79"/>
                <a:cs typeface="FrankRuehl" pitchFamily="34" charset="-79"/>
              </a:rPr>
              <a:t>a city</a:t>
            </a:r>
            <a:r>
              <a:rPr lang="en-US" sz="4000" dirty="0">
                <a:latin typeface="FrankRuehl" pitchFamily="34" charset="-79"/>
                <a:cs typeface="FrankRuehl" pitchFamily="34" charset="-79"/>
              </a:rPr>
              <a:t> in Cilicia, yet brought up in this city at the feet of Gamaliel, </a:t>
            </a:r>
            <a:r>
              <a:rPr lang="en-US" sz="4000" i="1" dirty="0">
                <a:latin typeface="FrankRuehl" pitchFamily="34" charset="-79"/>
                <a:cs typeface="FrankRuehl" pitchFamily="34" charset="-79"/>
              </a:rPr>
              <a:t>and</a:t>
            </a:r>
            <a:r>
              <a:rPr lang="en-US" sz="4000" dirty="0">
                <a:latin typeface="FrankRuehl" pitchFamily="34" charset="-79"/>
                <a:cs typeface="FrankRuehl" pitchFamily="34" charset="-79"/>
              </a:rPr>
              <a:t> taught according to the perfect manner of the law of the fathers, and was zealous toward </a:t>
            </a:r>
            <a:r>
              <a:rPr lang="en-US" sz="4000" dirty="0" smtClean="0">
                <a:latin typeface="FrankRuehl" pitchFamily="34" charset="-79"/>
                <a:cs typeface="FrankRuehl" pitchFamily="34" charset="-79"/>
              </a:rPr>
              <a:t>G-d</a:t>
            </a:r>
            <a:r>
              <a:rPr lang="en-US" sz="4000" dirty="0">
                <a:latin typeface="FrankRuehl" pitchFamily="34" charset="-79"/>
                <a:cs typeface="FrankRuehl" pitchFamily="34" charset="-79"/>
              </a:rPr>
              <a:t>, as </a:t>
            </a:r>
            <a:r>
              <a:rPr lang="en-US" sz="4000" dirty="0" smtClean="0">
                <a:latin typeface="FrankRuehl" pitchFamily="34" charset="-79"/>
                <a:cs typeface="FrankRuehl" pitchFamily="34" charset="-79"/>
              </a:rPr>
              <a:t>you </a:t>
            </a:r>
            <a:r>
              <a:rPr lang="en-US" sz="4000" dirty="0">
                <a:latin typeface="FrankRuehl" pitchFamily="34" charset="-79"/>
                <a:cs typeface="FrankRuehl" pitchFamily="34" charset="-79"/>
              </a:rPr>
              <a:t>all are this day. </a:t>
            </a:r>
            <a:r>
              <a:rPr lang="en-US" sz="4000" dirty="0" smtClean="0">
                <a:latin typeface="FrankRuehl" pitchFamily="34" charset="-79"/>
                <a:cs typeface="FrankRuehl" pitchFamily="34" charset="-79"/>
              </a:rPr>
              <a:t>KJV</a:t>
            </a:r>
            <a:r>
              <a:rPr lang="en-US" sz="4000" dirty="0">
                <a:latin typeface="FrankRuehl" pitchFamily="34" charset="-79"/>
                <a:cs typeface="FrankRuehl" pitchFamily="34" charset="-79"/>
              </a:rPr>
              <a:t/>
            </a:r>
            <a:br>
              <a:rPr lang="en-US" sz="4000" dirty="0">
                <a:latin typeface="FrankRuehl" pitchFamily="34" charset="-79"/>
                <a:cs typeface="FrankRuehl" pitchFamily="34" charset="-79"/>
              </a:rPr>
            </a:br>
            <a:endParaRPr lang="en-US" sz="4000" dirty="0">
              <a:latin typeface="FrankRuehl" pitchFamily="34" charset="-79"/>
              <a:cs typeface="FrankRuehl" pitchFamily="34" charset="-79"/>
            </a:endParaRPr>
          </a:p>
        </p:txBody>
      </p:sp>
    </p:spTree>
    <p:extLst>
      <p:ext uri="{BB962C8B-B14F-4D97-AF65-F5344CB8AC3E}">
        <p14:creationId xmlns:p14="http://schemas.microsoft.com/office/powerpoint/2010/main" val="922934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05600"/>
          </a:xfrm>
        </p:spPr>
        <p:txBody>
          <a:bodyPr>
            <a:normAutofit/>
          </a:bodyPr>
          <a:lstStyle/>
          <a:p>
            <a:r>
              <a:rPr lang="en-US" sz="4800" dirty="0"/>
              <a:t>Act 22:7  and I fell to the ground and heard a voice saying to me, ‘</a:t>
            </a:r>
            <a:r>
              <a:rPr lang="en-US" sz="4800" dirty="0" err="1"/>
              <a:t>Sha’ul</a:t>
            </a:r>
            <a:r>
              <a:rPr lang="en-US" sz="4800" dirty="0"/>
              <a:t>, </a:t>
            </a:r>
            <a:r>
              <a:rPr lang="en-US" sz="4800" dirty="0" err="1"/>
              <a:t>Sha’ul</a:t>
            </a:r>
            <a:r>
              <a:rPr lang="en-US" sz="4800" dirty="0"/>
              <a:t>, why do you persecute Me?’ </a:t>
            </a:r>
            <a:br>
              <a:rPr lang="en-US" sz="4800" dirty="0"/>
            </a:br>
            <a:r>
              <a:rPr lang="en-US" sz="4800" dirty="0"/>
              <a:t>Act 22:8  “And I answered, ‘Who are You, Master?’ And He said to me, ‘I am </a:t>
            </a:r>
            <a:r>
              <a:rPr lang="he-IL" sz="4800" b="1" dirty="0"/>
              <a:t>יהושע</a:t>
            </a:r>
            <a:r>
              <a:rPr lang="en-US" sz="4800" dirty="0"/>
              <a:t> </a:t>
            </a:r>
            <a:r>
              <a:rPr lang="en-US" sz="4800" dirty="0" smtClean="0"/>
              <a:t>{</a:t>
            </a:r>
            <a:r>
              <a:rPr lang="en-US" sz="4800" dirty="0" err="1" smtClean="0"/>
              <a:t>Yahushua</a:t>
            </a:r>
            <a:r>
              <a:rPr lang="en-US" sz="4800" dirty="0" smtClean="0"/>
              <a:t>}  </a:t>
            </a:r>
            <a:r>
              <a:rPr lang="en-US" sz="4800" dirty="0" err="1" smtClean="0"/>
              <a:t>Nazoraean</a:t>
            </a:r>
            <a:r>
              <a:rPr lang="en-US" sz="4800" dirty="0" smtClean="0"/>
              <a:t>, </a:t>
            </a:r>
            <a:r>
              <a:rPr lang="en-US" sz="4800" dirty="0"/>
              <a:t>whom </a:t>
            </a:r>
            <a:r>
              <a:rPr lang="en-US" sz="4800" dirty="0" smtClean="0"/>
              <a:t>you persecute</a:t>
            </a:r>
            <a:r>
              <a:rPr lang="en-US" sz="4800" dirty="0"/>
              <a:t>.’ </a:t>
            </a:r>
            <a:br>
              <a:rPr lang="en-US" sz="4800" dirty="0"/>
            </a:br>
            <a:r>
              <a:rPr lang="en-US" sz="4800" dirty="0" err="1" smtClean="0"/>
              <a:t>HebV</a:t>
            </a:r>
            <a:endParaRPr lang="en-US" sz="4800" dirty="0"/>
          </a:p>
        </p:txBody>
      </p:sp>
    </p:spTree>
    <p:extLst>
      <p:ext uri="{BB962C8B-B14F-4D97-AF65-F5344CB8AC3E}">
        <p14:creationId xmlns:p14="http://schemas.microsoft.com/office/powerpoint/2010/main" val="1807572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705600"/>
          </a:xfrm>
        </p:spPr>
        <p:txBody>
          <a:bodyPr>
            <a:normAutofit/>
          </a:bodyPr>
          <a:lstStyle/>
          <a:p>
            <a:r>
              <a:rPr lang="en-US" dirty="0" err="1" smtClean="0"/>
              <a:t>YeHoshua</a:t>
            </a:r>
            <a:r>
              <a:rPr lang="en-US" dirty="0" smtClean="0"/>
              <a:t>/</a:t>
            </a:r>
            <a:r>
              <a:rPr lang="en-US" dirty="0" err="1" smtClean="0"/>
              <a:t>Yohushah</a:t>
            </a:r>
            <a:r>
              <a:rPr lang="en-US" dirty="0" smtClean="0"/>
              <a:t>/</a:t>
            </a:r>
            <a:r>
              <a:rPr lang="en-US" dirty="0" err="1" smtClean="0"/>
              <a:t>Yahushua</a:t>
            </a:r>
            <a:r>
              <a:rPr lang="en-US" dirty="0" smtClean="0"/>
              <a:t/>
            </a:r>
            <a:br>
              <a:rPr lang="en-US" dirty="0" smtClean="0"/>
            </a:br>
            <a:r>
              <a:rPr lang="en-US" dirty="0" smtClean="0"/>
              <a:t>but by the year 117-138ACE the Greco Roman created the Name as YH-Zeus merging the popular first century </a:t>
            </a:r>
            <a:r>
              <a:rPr lang="en-US" dirty="0" err="1" smtClean="0"/>
              <a:t>Egyption</a:t>
            </a:r>
            <a:r>
              <a:rPr lang="en-US" dirty="0" smtClean="0"/>
              <a:t> g-</a:t>
            </a:r>
            <a:r>
              <a:rPr lang="en-US" dirty="0" err="1" smtClean="0"/>
              <a:t>d,Serapis,Osiris</a:t>
            </a:r>
            <a:r>
              <a:rPr lang="en-US" dirty="0" smtClean="0"/>
              <a:t>,</a:t>
            </a:r>
            <a:br>
              <a:rPr lang="en-US" dirty="0" smtClean="0"/>
            </a:br>
            <a:r>
              <a:rPr lang="en-US" dirty="0" smtClean="0"/>
              <a:t>and </a:t>
            </a:r>
            <a:r>
              <a:rPr lang="en-US" dirty="0" err="1"/>
              <a:t>A</a:t>
            </a:r>
            <a:r>
              <a:rPr lang="en-US" dirty="0" err="1" smtClean="0"/>
              <a:t>pis</a:t>
            </a:r>
            <a:r>
              <a:rPr lang="en-US" dirty="0" smtClean="0"/>
              <a:t>. And eventually </a:t>
            </a:r>
            <a:r>
              <a:rPr lang="en-US" dirty="0" err="1" smtClean="0"/>
              <a:t>Iesous,Iesus</a:t>
            </a:r>
            <a:r>
              <a:rPr lang="en-US" dirty="0" smtClean="0"/>
              <a:t> </a:t>
            </a:r>
            <a:br>
              <a:rPr lang="en-US" dirty="0" smtClean="0"/>
            </a:br>
            <a:r>
              <a:rPr lang="en-US" dirty="0" err="1" smtClean="0"/>
              <a:t>ee</a:t>
            </a:r>
            <a:r>
              <a:rPr lang="en-US" dirty="0" smtClean="0"/>
              <a:t>-ay-SUS or </a:t>
            </a:r>
            <a:r>
              <a:rPr lang="en-US" dirty="0" err="1" smtClean="0"/>
              <a:t>ee</a:t>
            </a:r>
            <a:r>
              <a:rPr lang="en-US" dirty="0" smtClean="0"/>
              <a:t>-ah-ZOOS and now with the letter </a:t>
            </a:r>
            <a:r>
              <a:rPr lang="en-US" dirty="0" err="1" smtClean="0"/>
              <a:t>Jj</a:t>
            </a:r>
            <a:r>
              <a:rPr lang="en-US" dirty="0" smtClean="0"/>
              <a:t> </a:t>
            </a:r>
            <a:r>
              <a:rPr lang="en-US" dirty="0" err="1" smtClean="0"/>
              <a:t>latin</a:t>
            </a:r>
            <a:r>
              <a:rPr lang="en-US" dirty="0" smtClean="0"/>
              <a:t> letter making it’s way into the </a:t>
            </a:r>
            <a:r>
              <a:rPr lang="en-US" dirty="0" err="1" smtClean="0"/>
              <a:t>greek</a:t>
            </a:r>
            <a:r>
              <a:rPr lang="en-US" dirty="0" smtClean="0"/>
              <a:t> name </a:t>
            </a:r>
            <a:r>
              <a:rPr lang="en-US" dirty="0" err="1" smtClean="0"/>
              <a:t>iesus</a:t>
            </a:r>
            <a:r>
              <a:rPr lang="en-US" dirty="0" smtClean="0"/>
              <a:t>.</a:t>
            </a:r>
            <a:endParaRPr lang="en-US" dirty="0"/>
          </a:p>
        </p:txBody>
      </p:sp>
    </p:spTree>
    <p:extLst>
      <p:ext uri="{BB962C8B-B14F-4D97-AF65-F5344CB8AC3E}">
        <p14:creationId xmlns:p14="http://schemas.microsoft.com/office/powerpoint/2010/main" val="4146836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91400"/>
          </a:xfrm>
        </p:spPr>
        <p:txBody>
          <a:bodyPr>
            <a:noAutofit/>
          </a:bodyPr>
          <a:lstStyle/>
          <a:p>
            <a:r>
              <a:rPr lang="en-US" sz="3600" b="1" dirty="0" err="1"/>
              <a:t>Jer</a:t>
            </a:r>
            <a:r>
              <a:rPr lang="en-US" sz="3600" b="1" dirty="0"/>
              <a:t> 16:19</a:t>
            </a:r>
            <a:r>
              <a:rPr lang="en-US" sz="3600" dirty="0"/>
              <a:t>  O </a:t>
            </a:r>
            <a:r>
              <a:rPr lang="en-US" sz="3600" dirty="0" smtClean="0"/>
              <a:t>YHWH, </a:t>
            </a:r>
            <a:r>
              <a:rPr lang="en-US" sz="3600" dirty="0"/>
              <a:t>my strength, and my fortress, and my refuge in the day of affliction, the Gentiles shall come unto thee from the ends of the earth, and shall say, Surely our fathers have inherited lies, vanity, and </a:t>
            </a:r>
            <a:r>
              <a:rPr lang="en-US" sz="3600" i="1" dirty="0"/>
              <a:t>things</a:t>
            </a:r>
            <a:r>
              <a:rPr lang="en-US" sz="3600" dirty="0"/>
              <a:t> wherein </a:t>
            </a:r>
            <a:r>
              <a:rPr lang="en-US" sz="3600" i="1" dirty="0"/>
              <a:t>there is</a:t>
            </a:r>
            <a:r>
              <a:rPr lang="en-US" sz="3600" dirty="0"/>
              <a:t> no profit. </a:t>
            </a:r>
            <a:br>
              <a:rPr lang="en-US" sz="3600" dirty="0"/>
            </a:br>
            <a:r>
              <a:rPr lang="en-US" sz="3600" b="1" dirty="0" err="1"/>
              <a:t>Jer</a:t>
            </a:r>
            <a:r>
              <a:rPr lang="en-US" sz="3600" b="1" dirty="0"/>
              <a:t> 16:20  </a:t>
            </a:r>
            <a:r>
              <a:rPr lang="en-US" sz="3600" dirty="0"/>
              <a:t>Shall a man make </a:t>
            </a:r>
            <a:r>
              <a:rPr lang="en-US" sz="3600" dirty="0" smtClean="0"/>
              <a:t>g-ds </a:t>
            </a:r>
            <a:r>
              <a:rPr lang="en-US" sz="3600" dirty="0"/>
              <a:t>unto himself, and they </a:t>
            </a:r>
            <a:r>
              <a:rPr lang="en-US" sz="3600" i="1" dirty="0"/>
              <a:t>are</a:t>
            </a:r>
            <a:r>
              <a:rPr lang="en-US" sz="3600" dirty="0"/>
              <a:t> no </a:t>
            </a:r>
            <a:r>
              <a:rPr lang="en-US" sz="3600" dirty="0" smtClean="0"/>
              <a:t>g-ds</a:t>
            </a:r>
            <a:r>
              <a:rPr lang="en-US" sz="3600" dirty="0"/>
              <a:t>? </a:t>
            </a:r>
            <a:br>
              <a:rPr lang="en-US" sz="3600" dirty="0"/>
            </a:br>
            <a:r>
              <a:rPr lang="en-US" sz="3600" b="1" dirty="0" err="1"/>
              <a:t>Jer</a:t>
            </a:r>
            <a:r>
              <a:rPr lang="en-US" sz="3600" b="1" dirty="0"/>
              <a:t> 16:21  </a:t>
            </a:r>
            <a:r>
              <a:rPr lang="en-US" sz="3600" dirty="0"/>
              <a:t>Therefore, behold, I will this once cause them to know, I will cause them to know mine hand and my might; and they shall know that my name </a:t>
            </a:r>
            <a:r>
              <a:rPr lang="en-US" sz="3600" i="1" dirty="0"/>
              <a:t>is</a:t>
            </a:r>
            <a:r>
              <a:rPr lang="en-US" sz="3600" dirty="0"/>
              <a:t> The </a:t>
            </a:r>
            <a:r>
              <a:rPr lang="en-US" sz="3600" dirty="0" smtClean="0"/>
              <a:t>YHWH.    KJV</a:t>
            </a:r>
            <a:r>
              <a:rPr lang="en-US" sz="3600" dirty="0"/>
              <a:t/>
            </a:r>
            <a:br>
              <a:rPr lang="en-US" sz="3600" dirty="0"/>
            </a:br>
            <a:endParaRPr lang="en-US" sz="3600" dirty="0"/>
          </a:p>
        </p:txBody>
      </p:sp>
    </p:spTree>
    <p:extLst>
      <p:ext uri="{BB962C8B-B14F-4D97-AF65-F5344CB8AC3E}">
        <p14:creationId xmlns:p14="http://schemas.microsoft.com/office/powerpoint/2010/main" val="1976325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r>
              <a:rPr lang="en-US" sz="3600" b="1" dirty="0" err="1"/>
              <a:t>Jer</a:t>
            </a:r>
            <a:r>
              <a:rPr lang="en-US" sz="3600" b="1" dirty="0"/>
              <a:t> 16:19</a:t>
            </a:r>
            <a:r>
              <a:rPr lang="en-US" sz="3600" dirty="0"/>
              <a:t>  O </a:t>
            </a:r>
            <a:r>
              <a:rPr lang="he-IL" sz="3600" b="1" dirty="0"/>
              <a:t>יהוה</a:t>
            </a:r>
            <a:r>
              <a:rPr lang="en-US" sz="3600" dirty="0"/>
              <a:t>, my strength and my stronghold and my refuge, in the day of distress the gentiles shall come to You from the ends of the earth and say, “Our </a:t>
            </a:r>
            <a:r>
              <a:rPr lang="en-US" sz="3600" b="1" dirty="0"/>
              <a:t>fathers</a:t>
            </a:r>
            <a:r>
              <a:rPr lang="en-US" sz="3600" dirty="0"/>
              <a:t> have </a:t>
            </a:r>
            <a:r>
              <a:rPr lang="en-US" sz="3600" b="1" dirty="0"/>
              <a:t>inherited</a:t>
            </a:r>
            <a:r>
              <a:rPr lang="en-US" sz="3600" dirty="0"/>
              <a:t> only </a:t>
            </a:r>
            <a:r>
              <a:rPr lang="en-US" sz="3600" b="1" dirty="0"/>
              <a:t>falsehood</a:t>
            </a:r>
            <a:r>
              <a:rPr lang="en-US" sz="3600" dirty="0"/>
              <a:t>, </a:t>
            </a:r>
            <a:r>
              <a:rPr lang="en-US" sz="3600" b="1" dirty="0"/>
              <a:t>futility</a:t>
            </a:r>
            <a:r>
              <a:rPr lang="en-US" sz="3600" dirty="0"/>
              <a:t>, and there is </a:t>
            </a:r>
            <a:r>
              <a:rPr lang="en-US" sz="3600" b="1" dirty="0"/>
              <a:t>no value </a:t>
            </a:r>
            <a:r>
              <a:rPr lang="en-US" sz="3600" dirty="0"/>
              <a:t>in them.”</a:t>
            </a:r>
            <a:r>
              <a:rPr lang="en-US" sz="3600" baseline="30000" dirty="0"/>
              <a:t>1</a:t>
            </a:r>
            <a:r>
              <a:rPr lang="en-US" sz="3600" dirty="0"/>
              <a:t> Footnote: </a:t>
            </a:r>
            <a:r>
              <a:rPr lang="en-US" sz="3600" baseline="30000" dirty="0"/>
              <a:t>1</a:t>
            </a:r>
            <a:r>
              <a:rPr lang="en-US" sz="3600" dirty="0"/>
              <a:t>See Ps. 147:19, Isa. 2:3, Isa. 60:2-3, John 4:22, Rom. 2:20, Rom. 3:2, Rom. 9:4. </a:t>
            </a:r>
            <a:br>
              <a:rPr lang="en-US" sz="3600" dirty="0"/>
            </a:br>
            <a:r>
              <a:rPr lang="en-US" sz="3600" b="1" dirty="0" err="1"/>
              <a:t>Jer</a:t>
            </a:r>
            <a:r>
              <a:rPr lang="en-US" sz="3600" b="1" dirty="0"/>
              <a:t> 16:20  </a:t>
            </a:r>
            <a:r>
              <a:rPr lang="en-US" sz="3600" dirty="0"/>
              <a:t>Would a man make mighty ones for himself, which are not mighty ones? </a:t>
            </a:r>
            <a:br>
              <a:rPr lang="en-US" sz="3600" dirty="0"/>
            </a:br>
            <a:r>
              <a:rPr lang="en-US" sz="3600" b="1" dirty="0" err="1"/>
              <a:t>Jer</a:t>
            </a:r>
            <a:r>
              <a:rPr lang="en-US" sz="3600" b="1" dirty="0"/>
              <a:t> 16:21  </a:t>
            </a:r>
            <a:r>
              <a:rPr lang="en-US" sz="3600" dirty="0"/>
              <a:t>“Therefore see, I am causing them to know, this time I cause them to know My hand and My might. And they shall know that My </a:t>
            </a:r>
            <a:r>
              <a:rPr lang="en-US" sz="3600" b="1" dirty="0"/>
              <a:t>Name</a:t>
            </a:r>
            <a:r>
              <a:rPr lang="en-US" sz="3600" dirty="0"/>
              <a:t> is </a:t>
            </a:r>
            <a:r>
              <a:rPr lang="he-IL" sz="3600" b="1" dirty="0"/>
              <a:t>יהוה</a:t>
            </a:r>
            <a:r>
              <a:rPr lang="en-US" sz="3600" dirty="0"/>
              <a:t>!” </a:t>
            </a:r>
            <a:r>
              <a:rPr lang="en-US" dirty="0"/>
              <a:t/>
            </a:r>
            <a:br>
              <a:rPr lang="en-US" dirty="0"/>
            </a:br>
            <a:r>
              <a:rPr lang="en-US" dirty="0" smtClean="0"/>
              <a:t>HEBV</a:t>
            </a:r>
            <a:endParaRPr lang="en-US" dirty="0"/>
          </a:p>
        </p:txBody>
      </p:sp>
    </p:spTree>
    <p:extLst>
      <p:ext uri="{BB962C8B-B14F-4D97-AF65-F5344CB8AC3E}">
        <p14:creationId xmlns:p14="http://schemas.microsoft.com/office/powerpoint/2010/main" val="3898834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372600"/>
          </a:xfrm>
        </p:spPr>
        <p:txBody>
          <a:bodyPr>
            <a:normAutofit/>
          </a:bodyPr>
          <a:lstStyle/>
          <a:p>
            <a:r>
              <a:rPr lang="en-US" sz="3200" dirty="0" smtClean="0"/>
              <a:t>. </a:t>
            </a:r>
            <a:br>
              <a:rPr lang="en-US" sz="3200" dirty="0" smtClean="0"/>
            </a:br>
            <a:r>
              <a:rPr lang="en-US" sz="2800" b="1" dirty="0" err="1"/>
              <a:t>Jer</a:t>
            </a:r>
            <a:r>
              <a:rPr lang="en-US" sz="2800" b="1" dirty="0"/>
              <a:t> 23:26</a:t>
            </a:r>
            <a:r>
              <a:rPr lang="en-US" sz="2800" dirty="0"/>
              <a:t>  “Till when shall it be in the heart of the prophets? – the prophets of falsehood and prophets of the deceit of their own heart, </a:t>
            </a:r>
            <a:br>
              <a:rPr lang="en-US" sz="2800" dirty="0"/>
            </a:br>
            <a:r>
              <a:rPr lang="en-US" sz="2800" b="1" dirty="0" err="1"/>
              <a:t>Jer</a:t>
            </a:r>
            <a:r>
              <a:rPr lang="en-US" sz="2800" b="1" dirty="0"/>
              <a:t> 23:27  </a:t>
            </a:r>
            <a:r>
              <a:rPr lang="en-US" sz="2800" dirty="0"/>
              <a:t>who try to make My people forget My </a:t>
            </a:r>
            <a:r>
              <a:rPr lang="en-US" sz="2800" b="1" dirty="0"/>
              <a:t>Name</a:t>
            </a:r>
            <a:r>
              <a:rPr lang="en-US" sz="2800" dirty="0"/>
              <a:t> by their dreams which everyone relates to his </a:t>
            </a:r>
            <a:r>
              <a:rPr lang="en-US" sz="2800" dirty="0" err="1"/>
              <a:t>neighbour</a:t>
            </a:r>
            <a:r>
              <a:rPr lang="en-US" sz="2800" dirty="0"/>
              <a:t>, as their fathers forgot My </a:t>
            </a:r>
            <a:r>
              <a:rPr lang="en-US" sz="2800" b="1" dirty="0"/>
              <a:t>Name</a:t>
            </a:r>
            <a:r>
              <a:rPr lang="en-US" sz="2800" dirty="0"/>
              <a:t> for </a:t>
            </a:r>
            <a:r>
              <a:rPr lang="en-US" sz="2800" dirty="0" err="1" smtClean="0"/>
              <a:t>Baʽal</a:t>
            </a:r>
            <a:r>
              <a:rPr lang="en-US" sz="2800" dirty="0" smtClean="0"/>
              <a:t> (Lord)        HEBV</a:t>
            </a:r>
            <a:endParaRPr lang="en-US" sz="2800" dirty="0"/>
          </a:p>
        </p:txBody>
      </p:sp>
      <p:sp>
        <p:nvSpPr>
          <p:cNvPr id="8" name="Rectangle 7"/>
          <p:cNvSpPr/>
          <p:nvPr/>
        </p:nvSpPr>
        <p:spPr>
          <a:xfrm>
            <a:off x="0" y="-49896"/>
            <a:ext cx="9144000" cy="3970318"/>
          </a:xfrm>
          <a:prstGeom prst="rect">
            <a:avLst/>
          </a:prstGeom>
        </p:spPr>
        <p:txBody>
          <a:bodyPr wrap="square">
            <a:spAutoFit/>
          </a:bodyPr>
          <a:lstStyle/>
          <a:p>
            <a:r>
              <a:rPr lang="en-US" sz="2800" b="1" dirty="0" err="1">
                <a:latin typeface="Arial Narrow" pitchFamily="34" charset="0"/>
              </a:rPr>
              <a:t>Jer</a:t>
            </a:r>
            <a:r>
              <a:rPr lang="en-US" sz="2800" b="1" dirty="0">
                <a:latin typeface="Arial Narrow" pitchFamily="34" charset="0"/>
              </a:rPr>
              <a:t> 12:15  </a:t>
            </a:r>
            <a:r>
              <a:rPr lang="en-US" sz="2800" dirty="0">
                <a:latin typeface="Arial Narrow" pitchFamily="34" charset="0"/>
              </a:rPr>
              <a:t>“And it shall be, after My plucking them out, I shall return, and have compassion on them and bring them back, everyone to his inheritance and everyone to his land. </a:t>
            </a:r>
          </a:p>
          <a:p>
            <a:r>
              <a:rPr lang="en-US" sz="2800" b="1" dirty="0" err="1">
                <a:latin typeface="Arial Narrow" pitchFamily="34" charset="0"/>
              </a:rPr>
              <a:t>Jer</a:t>
            </a:r>
            <a:r>
              <a:rPr lang="en-US" sz="2800" b="1" dirty="0">
                <a:latin typeface="Arial Narrow" pitchFamily="34" charset="0"/>
              </a:rPr>
              <a:t> 12:16  </a:t>
            </a:r>
            <a:r>
              <a:rPr lang="en-US" sz="2800" dirty="0">
                <a:latin typeface="Arial Narrow" pitchFamily="34" charset="0"/>
              </a:rPr>
              <a:t>“And it shall be, </a:t>
            </a:r>
            <a:r>
              <a:rPr lang="en-US" sz="2800" b="1" dirty="0">
                <a:latin typeface="Arial Narrow" pitchFamily="34" charset="0"/>
              </a:rPr>
              <a:t>if they learn </a:t>
            </a:r>
            <a:r>
              <a:rPr lang="en-US" sz="2800" dirty="0">
                <a:latin typeface="Arial Narrow" pitchFamily="34" charset="0"/>
              </a:rPr>
              <a:t>well the ways of My people, to swear by My </a:t>
            </a:r>
            <a:r>
              <a:rPr lang="en-US" sz="2800" b="1" dirty="0">
                <a:latin typeface="Arial Narrow" pitchFamily="34" charset="0"/>
              </a:rPr>
              <a:t>Name</a:t>
            </a:r>
            <a:r>
              <a:rPr lang="en-US" sz="2800" dirty="0">
                <a:latin typeface="Arial Narrow" pitchFamily="34" charset="0"/>
              </a:rPr>
              <a:t>, ‘As </a:t>
            </a:r>
            <a:r>
              <a:rPr lang="he-IL" sz="2800" b="1" dirty="0" smtClean="0">
                <a:latin typeface="Arial Narrow" pitchFamily="34" charset="0"/>
              </a:rPr>
              <a:t>יהוה</a:t>
            </a:r>
            <a:r>
              <a:rPr lang="en-US" sz="2800" b="1" dirty="0" smtClean="0">
                <a:latin typeface="Arial Narrow" pitchFamily="34" charset="0"/>
              </a:rPr>
              <a:t> </a:t>
            </a:r>
            <a:r>
              <a:rPr lang="en-US" sz="2800" dirty="0" smtClean="0">
                <a:latin typeface="Arial Narrow" pitchFamily="34" charset="0"/>
              </a:rPr>
              <a:t>lives</a:t>
            </a:r>
            <a:r>
              <a:rPr lang="en-US" sz="2800" dirty="0">
                <a:latin typeface="Arial Narrow" pitchFamily="34" charset="0"/>
              </a:rPr>
              <a:t>,’ as they taught My people to swear by </a:t>
            </a:r>
            <a:r>
              <a:rPr lang="en-US" sz="2800" dirty="0" err="1">
                <a:latin typeface="Arial Narrow" pitchFamily="34" charset="0"/>
              </a:rPr>
              <a:t>Baʽal</a:t>
            </a:r>
            <a:r>
              <a:rPr lang="en-US" sz="2800" dirty="0" smtClean="0">
                <a:latin typeface="Arial Narrow" pitchFamily="34" charset="0"/>
              </a:rPr>
              <a:t>,(Lord) </a:t>
            </a:r>
            <a:r>
              <a:rPr lang="en-US" sz="2800" dirty="0">
                <a:latin typeface="Arial Narrow" pitchFamily="34" charset="0"/>
              </a:rPr>
              <a:t>then they shall be established in the midst of My people. </a:t>
            </a:r>
          </a:p>
          <a:p>
            <a:r>
              <a:rPr lang="en-US" sz="2800" b="1" dirty="0" err="1">
                <a:latin typeface="Arial Narrow" pitchFamily="34" charset="0"/>
              </a:rPr>
              <a:t>Jer</a:t>
            </a:r>
            <a:r>
              <a:rPr lang="en-US" sz="2800" b="1" dirty="0">
                <a:latin typeface="Arial Narrow" pitchFamily="34" charset="0"/>
              </a:rPr>
              <a:t> 12:17</a:t>
            </a:r>
            <a:r>
              <a:rPr lang="en-US" sz="2800" dirty="0">
                <a:latin typeface="Arial Narrow" pitchFamily="34" charset="0"/>
              </a:rPr>
              <a:t>  “But if they do not obey, I shall pluck up, pluck up and destroy that nation,” </a:t>
            </a:r>
            <a:r>
              <a:rPr lang="en-US" sz="2800" dirty="0" smtClean="0">
                <a:latin typeface="Arial Narrow" pitchFamily="34" charset="0"/>
              </a:rPr>
              <a:t>declares </a:t>
            </a:r>
            <a:r>
              <a:rPr lang="he-IL" sz="2800" b="1" dirty="0" smtClean="0">
                <a:latin typeface="Arial Narrow" pitchFamily="34" charset="0"/>
              </a:rPr>
              <a:t>יהוה</a:t>
            </a:r>
            <a:r>
              <a:rPr lang="en-US" sz="2800" b="1" dirty="0" smtClean="0">
                <a:latin typeface="Arial Narrow" pitchFamily="34" charset="0"/>
              </a:rPr>
              <a:t>.             KJV</a:t>
            </a:r>
            <a:endParaRPr lang="en-US" sz="2800" b="1" dirty="0">
              <a:latin typeface="Arial Narrow" pitchFamily="34" charset="0"/>
            </a:endParaRPr>
          </a:p>
        </p:txBody>
      </p:sp>
    </p:spTree>
    <p:extLst>
      <p:ext uri="{BB962C8B-B14F-4D97-AF65-F5344CB8AC3E}">
        <p14:creationId xmlns:p14="http://schemas.microsoft.com/office/powerpoint/2010/main" val="2811202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6477000"/>
          </a:xfrm>
        </p:spPr>
        <p:txBody>
          <a:bodyPr>
            <a:noAutofit/>
          </a:bodyPr>
          <a:lstStyle/>
          <a:p>
            <a:r>
              <a:rPr lang="en-US" sz="3600" b="1" dirty="0" err="1">
                <a:latin typeface="Aharoni" pitchFamily="2" charset="-79"/>
                <a:cs typeface="Aharoni" pitchFamily="2" charset="-79"/>
              </a:rPr>
              <a:t>Exo</a:t>
            </a:r>
            <a:r>
              <a:rPr lang="en-US" sz="3600" b="1" dirty="0">
                <a:latin typeface="Aharoni" pitchFamily="2" charset="-79"/>
                <a:cs typeface="Aharoni" pitchFamily="2" charset="-79"/>
              </a:rPr>
              <a:t> 3:14</a:t>
            </a:r>
            <a:r>
              <a:rPr lang="en-US" sz="3600" dirty="0">
                <a:latin typeface="Aharoni" pitchFamily="2" charset="-79"/>
                <a:cs typeface="Aharoni" pitchFamily="2" charset="-79"/>
              </a:rPr>
              <a:t>  And </a:t>
            </a:r>
            <a:r>
              <a:rPr lang="en-US" sz="3600" dirty="0" smtClean="0">
                <a:latin typeface="Aharoni" pitchFamily="2" charset="-79"/>
                <a:cs typeface="Aharoni" pitchFamily="2" charset="-79"/>
              </a:rPr>
              <a:t>Yah </a:t>
            </a:r>
            <a:r>
              <a:rPr lang="en-US" sz="3600" dirty="0">
                <a:latin typeface="Aharoni" pitchFamily="2" charset="-79"/>
                <a:cs typeface="Aharoni" pitchFamily="2" charset="-79"/>
              </a:rPr>
              <a:t>said unto Moses, I AM THAT I AM: and he said, Thus shalt thou say unto the children of Israel, I AM hath sent me unto you. </a:t>
            </a:r>
            <a:br>
              <a:rPr lang="en-US" sz="3600" dirty="0">
                <a:latin typeface="Aharoni" pitchFamily="2" charset="-79"/>
                <a:cs typeface="Aharoni" pitchFamily="2" charset="-79"/>
              </a:rPr>
            </a:br>
            <a:r>
              <a:rPr lang="en-US" sz="3600" dirty="0" err="1">
                <a:latin typeface="Aharoni" pitchFamily="2" charset="-79"/>
                <a:cs typeface="Aharoni" pitchFamily="2" charset="-79"/>
              </a:rPr>
              <a:t>Exo</a:t>
            </a:r>
            <a:r>
              <a:rPr lang="en-US" sz="3600" dirty="0">
                <a:latin typeface="Aharoni" pitchFamily="2" charset="-79"/>
                <a:cs typeface="Aharoni" pitchFamily="2" charset="-79"/>
              </a:rPr>
              <a:t> 3:15  And </a:t>
            </a:r>
            <a:r>
              <a:rPr lang="en-US" sz="3600" dirty="0" smtClean="0">
                <a:latin typeface="Aharoni" pitchFamily="2" charset="-79"/>
                <a:cs typeface="Aharoni" pitchFamily="2" charset="-79"/>
              </a:rPr>
              <a:t>Yah </a:t>
            </a:r>
            <a:r>
              <a:rPr lang="en-US" sz="3600" dirty="0">
                <a:latin typeface="Aharoni" pitchFamily="2" charset="-79"/>
                <a:cs typeface="Aharoni" pitchFamily="2" charset="-79"/>
              </a:rPr>
              <a:t>said moreover unto Moses, Thus shalt thou say unto the children of Israel, </a:t>
            </a:r>
            <a:r>
              <a:rPr lang="en-US" sz="3600" dirty="0" smtClean="0">
                <a:latin typeface="Aharoni" pitchFamily="2" charset="-79"/>
                <a:cs typeface="Aharoni" pitchFamily="2" charset="-79"/>
              </a:rPr>
              <a:t>YHUH Yah </a:t>
            </a:r>
            <a:r>
              <a:rPr lang="en-US" sz="3600" dirty="0">
                <a:latin typeface="Aharoni" pitchFamily="2" charset="-79"/>
                <a:cs typeface="Aharoni" pitchFamily="2" charset="-79"/>
              </a:rPr>
              <a:t>of your fathers, the </a:t>
            </a:r>
            <a:r>
              <a:rPr lang="en-US" sz="3600" dirty="0" smtClean="0">
                <a:latin typeface="Aharoni" pitchFamily="2" charset="-79"/>
                <a:cs typeface="Aharoni" pitchFamily="2" charset="-79"/>
              </a:rPr>
              <a:t>Yah </a:t>
            </a:r>
            <a:r>
              <a:rPr lang="en-US" sz="3600" dirty="0">
                <a:latin typeface="Aharoni" pitchFamily="2" charset="-79"/>
                <a:cs typeface="Aharoni" pitchFamily="2" charset="-79"/>
              </a:rPr>
              <a:t>of Abraham, the </a:t>
            </a:r>
            <a:r>
              <a:rPr lang="en-US" sz="3600" dirty="0" smtClean="0">
                <a:latin typeface="Aharoni" pitchFamily="2" charset="-79"/>
                <a:cs typeface="Aharoni" pitchFamily="2" charset="-79"/>
              </a:rPr>
              <a:t>Yah </a:t>
            </a:r>
            <a:r>
              <a:rPr lang="en-US" sz="3600" dirty="0">
                <a:latin typeface="Aharoni" pitchFamily="2" charset="-79"/>
                <a:cs typeface="Aharoni" pitchFamily="2" charset="-79"/>
              </a:rPr>
              <a:t>of Isaac, and the </a:t>
            </a:r>
            <a:r>
              <a:rPr lang="en-US" sz="3600" dirty="0" smtClean="0">
                <a:latin typeface="Aharoni" pitchFamily="2" charset="-79"/>
                <a:cs typeface="Aharoni" pitchFamily="2" charset="-79"/>
              </a:rPr>
              <a:t>Yah </a:t>
            </a:r>
            <a:r>
              <a:rPr lang="en-US" sz="3600" dirty="0">
                <a:latin typeface="Aharoni" pitchFamily="2" charset="-79"/>
                <a:cs typeface="Aharoni" pitchFamily="2" charset="-79"/>
              </a:rPr>
              <a:t>of Jacob, hath sent me unto you: this </a:t>
            </a:r>
            <a:r>
              <a:rPr lang="en-US" sz="3600" i="1" dirty="0">
                <a:latin typeface="Aharoni" pitchFamily="2" charset="-79"/>
                <a:cs typeface="Aharoni" pitchFamily="2" charset="-79"/>
              </a:rPr>
              <a:t>is</a:t>
            </a:r>
            <a:r>
              <a:rPr lang="en-US" sz="3600" dirty="0">
                <a:latin typeface="Aharoni" pitchFamily="2" charset="-79"/>
                <a:cs typeface="Aharoni" pitchFamily="2" charset="-79"/>
              </a:rPr>
              <a:t> my </a:t>
            </a:r>
            <a:r>
              <a:rPr lang="en-US" sz="3600" dirty="0" smtClean="0">
                <a:latin typeface="Aharoni" pitchFamily="2" charset="-79"/>
                <a:cs typeface="Aharoni" pitchFamily="2" charset="-79"/>
              </a:rPr>
              <a:t>Name </a:t>
            </a:r>
            <a:r>
              <a:rPr lang="en-US" sz="3600" dirty="0">
                <a:latin typeface="Aharoni" pitchFamily="2" charset="-79"/>
                <a:cs typeface="Aharoni" pitchFamily="2" charset="-79"/>
              </a:rPr>
              <a:t>for ever, and this </a:t>
            </a:r>
            <a:r>
              <a:rPr lang="en-US" sz="3600" i="1" dirty="0">
                <a:latin typeface="Aharoni" pitchFamily="2" charset="-79"/>
                <a:cs typeface="Aharoni" pitchFamily="2" charset="-79"/>
              </a:rPr>
              <a:t>is</a:t>
            </a:r>
            <a:r>
              <a:rPr lang="en-US" sz="3600" dirty="0">
                <a:latin typeface="Aharoni" pitchFamily="2" charset="-79"/>
                <a:cs typeface="Aharoni" pitchFamily="2" charset="-79"/>
              </a:rPr>
              <a:t> my </a:t>
            </a:r>
            <a:r>
              <a:rPr lang="en-US" sz="3600" b="1" dirty="0">
                <a:latin typeface="Aharoni" pitchFamily="2" charset="-79"/>
                <a:cs typeface="Aharoni" pitchFamily="2" charset="-79"/>
              </a:rPr>
              <a:t>memorial</a:t>
            </a:r>
            <a:r>
              <a:rPr lang="en-US" sz="3600" dirty="0">
                <a:latin typeface="Aharoni" pitchFamily="2" charset="-79"/>
                <a:cs typeface="Aharoni" pitchFamily="2" charset="-79"/>
              </a:rPr>
              <a:t> unto all generations. </a:t>
            </a:r>
            <a:br>
              <a:rPr lang="en-US" sz="3600" dirty="0">
                <a:latin typeface="Aharoni" pitchFamily="2" charset="-79"/>
                <a:cs typeface="Aharoni" pitchFamily="2" charset="-79"/>
              </a:rPr>
            </a:br>
            <a:endParaRPr lang="en-US" sz="3600" dirty="0">
              <a:latin typeface="Aharoni" pitchFamily="2" charset="-79"/>
              <a:cs typeface="Aharoni" pitchFamily="2" charset="-79"/>
            </a:endParaRPr>
          </a:p>
        </p:txBody>
      </p:sp>
    </p:spTree>
    <p:extLst>
      <p:ext uri="{BB962C8B-B14F-4D97-AF65-F5344CB8AC3E}">
        <p14:creationId xmlns:p14="http://schemas.microsoft.com/office/powerpoint/2010/main" val="2929068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429000"/>
          </a:xfrm>
        </p:spPr>
        <p:txBody>
          <a:bodyPr>
            <a:normAutofit/>
          </a:bodyPr>
          <a:lstStyle/>
          <a:p>
            <a:r>
              <a:rPr lang="en-US" sz="3600" b="1" dirty="0" err="1"/>
              <a:t>Amo</a:t>
            </a:r>
            <a:r>
              <a:rPr lang="en-US" sz="3600" b="1" dirty="0"/>
              <a:t> 5:26</a:t>
            </a:r>
            <a:r>
              <a:rPr lang="en-US" sz="3600" dirty="0"/>
              <a:t>  But ye have borne the tabernacle of your Moloch and </a:t>
            </a:r>
            <a:r>
              <a:rPr lang="en-US" sz="3600" dirty="0" err="1"/>
              <a:t>Chiun</a:t>
            </a:r>
            <a:r>
              <a:rPr lang="en-US" sz="3600" dirty="0"/>
              <a:t> your images, the star of your god, which ye made to yourselves. </a:t>
            </a:r>
            <a:br>
              <a:rPr lang="en-US" sz="3600" dirty="0"/>
            </a:br>
            <a:r>
              <a:rPr lang="en-US" sz="3600" dirty="0" err="1"/>
              <a:t>Amo</a:t>
            </a:r>
            <a:r>
              <a:rPr lang="en-US" sz="3600" dirty="0"/>
              <a:t> 5:27  Therefore will I cause you to go into captivity beyond Damascus, </a:t>
            </a:r>
            <a:r>
              <a:rPr lang="en-US" sz="3600" dirty="0" err="1"/>
              <a:t>saith</a:t>
            </a:r>
            <a:r>
              <a:rPr lang="en-US" sz="3600" dirty="0"/>
              <a:t> the </a:t>
            </a:r>
            <a:r>
              <a:rPr lang="en-US" sz="3600" dirty="0" smtClean="0"/>
              <a:t>YHWH, </a:t>
            </a:r>
            <a:r>
              <a:rPr lang="en-US" sz="3600" dirty="0"/>
              <a:t>whose </a:t>
            </a:r>
            <a:r>
              <a:rPr lang="en-US" sz="3600" b="1" dirty="0"/>
              <a:t>name</a:t>
            </a:r>
            <a:r>
              <a:rPr lang="en-US" sz="3600" dirty="0"/>
              <a:t> </a:t>
            </a:r>
            <a:r>
              <a:rPr lang="en-US" sz="3600" i="1" dirty="0"/>
              <a:t>is</a:t>
            </a:r>
            <a:r>
              <a:rPr lang="en-US" sz="3600" dirty="0"/>
              <a:t> The </a:t>
            </a:r>
            <a:r>
              <a:rPr lang="en-US" sz="3600" dirty="0" smtClean="0"/>
              <a:t>G-d </a:t>
            </a:r>
            <a:r>
              <a:rPr lang="en-US" sz="3600" dirty="0"/>
              <a:t>of hosts. </a:t>
            </a:r>
            <a:r>
              <a:rPr lang="en-US" sz="3600" dirty="0" smtClean="0"/>
              <a:t>KJV</a:t>
            </a:r>
            <a:endParaRPr lang="en-US" sz="3600" dirty="0"/>
          </a:p>
        </p:txBody>
      </p:sp>
      <p:sp>
        <p:nvSpPr>
          <p:cNvPr id="3" name="Content Placeholder 2"/>
          <p:cNvSpPr>
            <a:spLocks noGrp="1"/>
          </p:cNvSpPr>
          <p:nvPr>
            <p:ph idx="1"/>
          </p:nvPr>
        </p:nvSpPr>
        <p:spPr>
          <a:xfrm>
            <a:off x="0" y="3352800"/>
            <a:ext cx="9144000" cy="3505200"/>
          </a:xfrm>
        </p:spPr>
        <p:txBody>
          <a:bodyPr>
            <a:normAutofit fontScale="92500" lnSpcReduction="10000"/>
          </a:bodyPr>
          <a:lstStyle/>
          <a:p>
            <a:r>
              <a:rPr lang="en-US" sz="3600" b="1" dirty="0" err="1"/>
              <a:t>Amo</a:t>
            </a:r>
            <a:r>
              <a:rPr lang="en-US" sz="3600" b="1" dirty="0"/>
              <a:t> 5:26</a:t>
            </a:r>
            <a:r>
              <a:rPr lang="en-US" sz="3600" dirty="0"/>
              <a:t>  </a:t>
            </a:r>
            <a:r>
              <a:rPr lang="en-US" sz="3600" dirty="0" smtClean="0"/>
              <a:t>But </a:t>
            </a:r>
            <a:r>
              <a:rPr lang="en-US" sz="3600" dirty="0"/>
              <a:t>you took up </a:t>
            </a:r>
            <a:r>
              <a:rPr lang="en-US" sz="3600" dirty="0" err="1"/>
              <a:t>Sikkuth</a:t>
            </a:r>
            <a:r>
              <a:rPr lang="en-US" sz="3600" dirty="0"/>
              <a:t> your sovereign and </a:t>
            </a:r>
            <a:r>
              <a:rPr lang="en-US" sz="3600" dirty="0" err="1"/>
              <a:t>Kiyyun</a:t>
            </a:r>
            <a:r>
              <a:rPr lang="en-US" sz="3600" dirty="0"/>
              <a:t>, your idols, your astral mighty ones</a:t>
            </a:r>
            <a:r>
              <a:rPr lang="en-US" sz="3600" baseline="30000" dirty="0"/>
              <a:t>1</a:t>
            </a:r>
            <a:r>
              <a:rPr lang="en-US" sz="3600" dirty="0"/>
              <a:t>, which you made for yourselves! Footnote: </a:t>
            </a:r>
            <a:r>
              <a:rPr lang="en-US" sz="3600" baseline="30000" dirty="0"/>
              <a:t>1</a:t>
            </a:r>
            <a:r>
              <a:rPr lang="en-US" sz="3600" dirty="0"/>
              <a:t>Acts 7:43. </a:t>
            </a:r>
          </a:p>
          <a:p>
            <a:r>
              <a:rPr lang="en-US" sz="3600" b="1" dirty="0" err="1"/>
              <a:t>Amo</a:t>
            </a:r>
            <a:r>
              <a:rPr lang="en-US" sz="3600" b="1" dirty="0"/>
              <a:t> 5:27  </a:t>
            </a:r>
            <a:r>
              <a:rPr lang="en-US" sz="3600" dirty="0"/>
              <a:t>“Therefore I shall send you into exile beyond Damascus,” said </a:t>
            </a:r>
            <a:r>
              <a:rPr lang="he-IL" sz="3600" dirty="0"/>
              <a:t>יהוה</a:t>
            </a:r>
            <a:r>
              <a:rPr lang="en-US" sz="3600" dirty="0"/>
              <a:t> </a:t>
            </a:r>
            <a:r>
              <a:rPr lang="en-US" sz="3600" dirty="0" err="1"/>
              <a:t>Elohim</a:t>
            </a:r>
            <a:r>
              <a:rPr lang="en-US" sz="3600" dirty="0"/>
              <a:t> of hosts – His </a:t>
            </a:r>
            <a:r>
              <a:rPr lang="en-US" b="1" dirty="0"/>
              <a:t>Name</a:t>
            </a:r>
            <a:r>
              <a:rPr lang="en-US" dirty="0"/>
              <a:t>. </a:t>
            </a:r>
            <a:r>
              <a:rPr lang="en-US" dirty="0" smtClean="0"/>
              <a:t>HEB,V</a:t>
            </a:r>
            <a:endParaRPr lang="en-US" dirty="0"/>
          </a:p>
        </p:txBody>
      </p:sp>
    </p:spTree>
    <p:extLst>
      <p:ext uri="{BB962C8B-B14F-4D97-AF65-F5344CB8AC3E}">
        <p14:creationId xmlns:p14="http://schemas.microsoft.com/office/powerpoint/2010/main" val="2082622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3429000"/>
          </a:xfrm>
        </p:spPr>
        <p:txBody>
          <a:bodyPr>
            <a:noAutofit/>
          </a:bodyPr>
          <a:lstStyle/>
          <a:p>
            <a:r>
              <a:rPr lang="en-US" sz="3200" b="1" dirty="0" err="1"/>
              <a:t>Amo</a:t>
            </a:r>
            <a:r>
              <a:rPr lang="en-US" sz="3200" b="1" dirty="0"/>
              <a:t> 6:10</a:t>
            </a:r>
            <a:r>
              <a:rPr lang="en-US" sz="3200" dirty="0"/>
              <a:t>  And a man's uncle shall take him up, and he that </a:t>
            </a:r>
            <a:r>
              <a:rPr lang="en-US" sz="3200" dirty="0" err="1"/>
              <a:t>burneth</a:t>
            </a:r>
            <a:r>
              <a:rPr lang="en-US" sz="3200" dirty="0"/>
              <a:t> him, to bring out the bones out of the house, and shall say unto him that </a:t>
            </a:r>
            <a:r>
              <a:rPr lang="en-US" sz="3200" i="1" dirty="0"/>
              <a:t>is</a:t>
            </a:r>
            <a:r>
              <a:rPr lang="en-US" sz="3200" dirty="0"/>
              <a:t> by the sides of the house, </a:t>
            </a:r>
            <a:r>
              <a:rPr lang="en-US" sz="3200" i="1" dirty="0"/>
              <a:t>Is there</a:t>
            </a:r>
            <a:r>
              <a:rPr lang="en-US" sz="3200" dirty="0"/>
              <a:t> yet </a:t>
            </a:r>
            <a:r>
              <a:rPr lang="en-US" sz="3200" i="1" dirty="0"/>
              <a:t>any</a:t>
            </a:r>
            <a:r>
              <a:rPr lang="en-US" sz="3200" dirty="0"/>
              <a:t> with thee? and he shall say, No. Then shall he say, Hold thy tongue: for we may not make mention of the </a:t>
            </a:r>
            <a:r>
              <a:rPr lang="en-US" sz="3200" b="1" dirty="0" smtClean="0"/>
              <a:t>Name</a:t>
            </a:r>
            <a:r>
              <a:rPr lang="en-US" sz="3200" dirty="0" smtClean="0"/>
              <a:t> of </a:t>
            </a:r>
            <a:r>
              <a:rPr lang="en-US" sz="3200" dirty="0"/>
              <a:t>the </a:t>
            </a:r>
            <a:r>
              <a:rPr lang="en-US" sz="3200" dirty="0" smtClean="0"/>
              <a:t>YHWH. </a:t>
            </a:r>
            <a:r>
              <a:rPr lang="en-US" sz="3200" dirty="0"/>
              <a:t/>
            </a:r>
            <a:br>
              <a:rPr lang="en-US" sz="3200" dirty="0"/>
            </a:br>
            <a:r>
              <a:rPr lang="en-US" sz="3200" dirty="0" smtClean="0"/>
              <a:t>KJV</a:t>
            </a:r>
            <a:endParaRPr lang="en-US" sz="3200" dirty="0"/>
          </a:p>
        </p:txBody>
      </p:sp>
      <p:sp>
        <p:nvSpPr>
          <p:cNvPr id="3" name="Content Placeholder 2"/>
          <p:cNvSpPr>
            <a:spLocks noGrp="1"/>
          </p:cNvSpPr>
          <p:nvPr>
            <p:ph idx="1"/>
          </p:nvPr>
        </p:nvSpPr>
        <p:spPr>
          <a:xfrm>
            <a:off x="0" y="3657600"/>
            <a:ext cx="9144000" cy="3200400"/>
          </a:xfrm>
        </p:spPr>
        <p:txBody>
          <a:bodyPr/>
          <a:lstStyle/>
          <a:p>
            <a:pPr marL="0" indent="0">
              <a:buNone/>
            </a:pPr>
            <a:r>
              <a:rPr lang="en-US" b="1" dirty="0" err="1"/>
              <a:t>Amo</a:t>
            </a:r>
            <a:r>
              <a:rPr lang="en-US" b="1" dirty="0"/>
              <a:t> 6:10  </a:t>
            </a:r>
            <a:r>
              <a:rPr lang="en-US" dirty="0"/>
              <a:t>And if a relative, or his undertaker, brings the remains out of the house, he shall say to one inside the house, “Is anyone with you?” and he says, “No,” then he shall say, “Hush!” For we have not remembered the </a:t>
            </a:r>
            <a:r>
              <a:rPr lang="en-US" b="1" dirty="0"/>
              <a:t>Name</a:t>
            </a:r>
            <a:r>
              <a:rPr lang="en-US" dirty="0"/>
              <a:t> of </a:t>
            </a:r>
            <a:r>
              <a:rPr lang="he-IL" b="1" dirty="0"/>
              <a:t>יהוה</a:t>
            </a:r>
            <a:r>
              <a:rPr lang="en-US" dirty="0" smtClean="0"/>
              <a:t>!   </a:t>
            </a:r>
          </a:p>
          <a:p>
            <a:pPr marL="0" indent="0">
              <a:buNone/>
            </a:pPr>
            <a:r>
              <a:rPr lang="en-US" dirty="0" smtClean="0"/>
              <a:t>HEBV</a:t>
            </a:r>
            <a:endParaRPr lang="en-US" dirty="0"/>
          </a:p>
        </p:txBody>
      </p:sp>
    </p:spTree>
    <p:extLst>
      <p:ext uri="{BB962C8B-B14F-4D97-AF65-F5344CB8AC3E}">
        <p14:creationId xmlns:p14="http://schemas.microsoft.com/office/powerpoint/2010/main" val="3779351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43800"/>
          </a:xfrm>
        </p:spPr>
        <p:txBody>
          <a:bodyPr>
            <a:normAutofit fontScale="90000"/>
          </a:bodyPr>
          <a:lstStyle/>
          <a:p>
            <a:r>
              <a:rPr lang="en-US" b="1" dirty="0" err="1">
                <a:latin typeface="Arial" pitchFamily="34" charset="0"/>
                <a:cs typeface="Arial" pitchFamily="34" charset="0"/>
              </a:rPr>
              <a:t>E</a:t>
            </a:r>
            <a:r>
              <a:rPr lang="en-US" sz="2700" b="1" dirty="0" err="1">
                <a:latin typeface="Arial" pitchFamily="34" charset="0"/>
                <a:cs typeface="Arial" pitchFamily="34" charset="0"/>
              </a:rPr>
              <a:t>ze</a:t>
            </a:r>
            <a:r>
              <a:rPr lang="en-US" sz="2700" b="1" dirty="0">
                <a:latin typeface="Arial" pitchFamily="34" charset="0"/>
                <a:cs typeface="Arial" pitchFamily="34" charset="0"/>
              </a:rPr>
              <a:t> 36:20</a:t>
            </a:r>
            <a:r>
              <a:rPr lang="en-US" sz="2700" dirty="0">
                <a:latin typeface="Arial" pitchFamily="34" charset="0"/>
                <a:cs typeface="Arial" pitchFamily="34" charset="0"/>
              </a:rPr>
              <a:t>  “And when they came to the gentiles, wherever they went, they</a:t>
            </a:r>
            <a:r>
              <a:rPr lang="en-US" sz="2700" b="1" dirty="0">
                <a:latin typeface="Arial" pitchFamily="34" charset="0"/>
                <a:cs typeface="Arial" pitchFamily="34" charset="0"/>
              </a:rPr>
              <a:t> profaned </a:t>
            </a:r>
            <a:r>
              <a:rPr lang="en-US" sz="2700" dirty="0">
                <a:latin typeface="Arial" pitchFamily="34" charset="0"/>
                <a:cs typeface="Arial" pitchFamily="34" charset="0"/>
              </a:rPr>
              <a:t>My set-apart </a:t>
            </a:r>
            <a:r>
              <a:rPr lang="en-US" sz="2700" b="1" dirty="0">
                <a:latin typeface="Arial" pitchFamily="34" charset="0"/>
                <a:cs typeface="Arial" pitchFamily="34" charset="0"/>
              </a:rPr>
              <a:t>Name</a:t>
            </a:r>
            <a:r>
              <a:rPr lang="en-US" sz="2700" dirty="0">
                <a:latin typeface="Arial" pitchFamily="34" charset="0"/>
                <a:cs typeface="Arial" pitchFamily="34" charset="0"/>
              </a:rPr>
              <a:t> for it was said of them, ‘These are the people of </a:t>
            </a:r>
            <a:r>
              <a:rPr lang="he-IL" sz="2700" dirty="0">
                <a:latin typeface="Arial" pitchFamily="34" charset="0"/>
                <a:cs typeface="Arial" pitchFamily="34" charset="0"/>
              </a:rPr>
              <a:t>י</a:t>
            </a:r>
            <a:r>
              <a:rPr lang="he-IL" sz="2700" b="1" dirty="0">
                <a:latin typeface="Arial" pitchFamily="34" charset="0"/>
                <a:cs typeface="Arial" pitchFamily="34" charset="0"/>
              </a:rPr>
              <a:t>הוה</a:t>
            </a:r>
            <a:r>
              <a:rPr lang="en-US" sz="2700" dirty="0">
                <a:latin typeface="Arial" pitchFamily="34" charset="0"/>
                <a:cs typeface="Arial" pitchFamily="34" charset="0"/>
              </a:rPr>
              <a:t>, and yet they have gone out of His land.’ </a:t>
            </a:r>
            <a:br>
              <a:rPr lang="en-US" sz="2700" dirty="0">
                <a:latin typeface="Arial" pitchFamily="34" charset="0"/>
                <a:cs typeface="Arial" pitchFamily="34" charset="0"/>
              </a:rPr>
            </a:br>
            <a:r>
              <a:rPr lang="en-US" sz="2700" b="1" dirty="0" err="1">
                <a:latin typeface="Arial" pitchFamily="34" charset="0"/>
                <a:cs typeface="Arial" pitchFamily="34" charset="0"/>
              </a:rPr>
              <a:t>Eze</a:t>
            </a:r>
            <a:r>
              <a:rPr lang="en-US" sz="2700" b="1" dirty="0">
                <a:latin typeface="Arial" pitchFamily="34" charset="0"/>
                <a:cs typeface="Arial" pitchFamily="34" charset="0"/>
              </a:rPr>
              <a:t> 36:21  </a:t>
            </a:r>
            <a:r>
              <a:rPr lang="en-US" sz="2700" dirty="0">
                <a:latin typeface="Arial" pitchFamily="34" charset="0"/>
                <a:cs typeface="Arial" pitchFamily="34" charset="0"/>
              </a:rPr>
              <a:t>“But I had compassion on My set-apart </a:t>
            </a:r>
            <a:r>
              <a:rPr lang="en-US" sz="2700" b="1" dirty="0">
                <a:latin typeface="Arial" pitchFamily="34" charset="0"/>
                <a:cs typeface="Arial" pitchFamily="34" charset="0"/>
              </a:rPr>
              <a:t>Name</a:t>
            </a:r>
            <a:r>
              <a:rPr lang="en-US" sz="2700" dirty="0">
                <a:latin typeface="Arial" pitchFamily="34" charset="0"/>
                <a:cs typeface="Arial" pitchFamily="34" charset="0"/>
              </a:rPr>
              <a:t>, which the house of </a:t>
            </a:r>
            <a:r>
              <a:rPr lang="en-US" sz="2700" dirty="0" err="1">
                <a:latin typeface="Arial" pitchFamily="34" charset="0"/>
                <a:cs typeface="Arial" pitchFamily="34" charset="0"/>
              </a:rPr>
              <a:t>Yisra’ĕl</a:t>
            </a:r>
            <a:r>
              <a:rPr lang="en-US" sz="2700" dirty="0">
                <a:latin typeface="Arial" pitchFamily="34" charset="0"/>
                <a:cs typeface="Arial" pitchFamily="34" charset="0"/>
              </a:rPr>
              <a:t> had profaned among the gentiles wherever they went. </a:t>
            </a:r>
            <a:br>
              <a:rPr lang="en-US" sz="2700" dirty="0">
                <a:latin typeface="Arial" pitchFamily="34" charset="0"/>
                <a:cs typeface="Arial" pitchFamily="34" charset="0"/>
              </a:rPr>
            </a:br>
            <a:r>
              <a:rPr lang="en-US" sz="2700" b="1" dirty="0" err="1">
                <a:latin typeface="Arial" pitchFamily="34" charset="0"/>
                <a:cs typeface="Arial" pitchFamily="34" charset="0"/>
              </a:rPr>
              <a:t>Eze</a:t>
            </a:r>
            <a:r>
              <a:rPr lang="en-US" sz="2700" b="1" dirty="0">
                <a:latin typeface="Arial" pitchFamily="34" charset="0"/>
                <a:cs typeface="Arial" pitchFamily="34" charset="0"/>
              </a:rPr>
              <a:t> 36:22  </a:t>
            </a:r>
            <a:r>
              <a:rPr lang="en-US" sz="2700" dirty="0">
                <a:latin typeface="Arial" pitchFamily="34" charset="0"/>
                <a:cs typeface="Arial" pitchFamily="34" charset="0"/>
              </a:rPr>
              <a:t>“Therefore say to the house of </a:t>
            </a:r>
            <a:r>
              <a:rPr lang="en-US" sz="2700" dirty="0" err="1">
                <a:latin typeface="Arial" pitchFamily="34" charset="0"/>
                <a:cs typeface="Arial" pitchFamily="34" charset="0"/>
              </a:rPr>
              <a:t>Yisra’ĕl</a:t>
            </a:r>
            <a:r>
              <a:rPr lang="en-US" sz="2700" dirty="0">
                <a:latin typeface="Arial" pitchFamily="34" charset="0"/>
                <a:cs typeface="Arial" pitchFamily="34" charset="0"/>
              </a:rPr>
              <a:t>, ‘Thus said the Master </a:t>
            </a:r>
            <a:r>
              <a:rPr lang="he-IL" sz="2700" dirty="0">
                <a:latin typeface="Arial" pitchFamily="34" charset="0"/>
                <a:cs typeface="Arial" pitchFamily="34" charset="0"/>
              </a:rPr>
              <a:t>י</a:t>
            </a:r>
            <a:r>
              <a:rPr lang="he-IL" sz="2700" b="1" dirty="0">
                <a:latin typeface="Arial" pitchFamily="34" charset="0"/>
                <a:cs typeface="Arial" pitchFamily="34" charset="0"/>
              </a:rPr>
              <a:t>הוה</a:t>
            </a:r>
            <a:r>
              <a:rPr lang="en-US" sz="2700" dirty="0">
                <a:latin typeface="Arial" pitchFamily="34" charset="0"/>
                <a:cs typeface="Arial" pitchFamily="34" charset="0"/>
              </a:rPr>
              <a:t>, “I do not do this for your sake, O house of </a:t>
            </a:r>
            <a:r>
              <a:rPr lang="en-US" sz="2700" dirty="0" err="1">
                <a:latin typeface="Arial" pitchFamily="34" charset="0"/>
                <a:cs typeface="Arial" pitchFamily="34" charset="0"/>
              </a:rPr>
              <a:t>Yisra’ĕl</a:t>
            </a:r>
            <a:r>
              <a:rPr lang="en-US" sz="2700" dirty="0">
                <a:latin typeface="Arial" pitchFamily="34" charset="0"/>
                <a:cs typeface="Arial" pitchFamily="34" charset="0"/>
              </a:rPr>
              <a:t>, but for My set-apart </a:t>
            </a:r>
            <a:r>
              <a:rPr lang="en-US" sz="2700" b="1" dirty="0">
                <a:latin typeface="Arial" pitchFamily="34" charset="0"/>
                <a:cs typeface="Arial" pitchFamily="34" charset="0"/>
              </a:rPr>
              <a:t>Name’s sake</a:t>
            </a:r>
            <a:r>
              <a:rPr lang="en-US" sz="2700" dirty="0">
                <a:latin typeface="Arial" pitchFamily="34" charset="0"/>
                <a:cs typeface="Arial" pitchFamily="34" charset="0"/>
              </a:rPr>
              <a:t>, which you have </a:t>
            </a:r>
            <a:r>
              <a:rPr lang="en-US" sz="2700" b="1" dirty="0">
                <a:latin typeface="Arial" pitchFamily="34" charset="0"/>
                <a:cs typeface="Arial" pitchFamily="34" charset="0"/>
              </a:rPr>
              <a:t>profaned</a:t>
            </a:r>
            <a:r>
              <a:rPr lang="en-US" sz="2700" dirty="0">
                <a:latin typeface="Arial" pitchFamily="34" charset="0"/>
                <a:cs typeface="Arial" pitchFamily="34" charset="0"/>
              </a:rPr>
              <a:t> among the gentiles wherever you went. </a:t>
            </a:r>
            <a:br>
              <a:rPr lang="en-US" sz="2700" dirty="0">
                <a:latin typeface="Arial" pitchFamily="34" charset="0"/>
                <a:cs typeface="Arial" pitchFamily="34" charset="0"/>
              </a:rPr>
            </a:br>
            <a:r>
              <a:rPr lang="en-US" sz="2700" b="1" dirty="0" err="1">
                <a:latin typeface="Arial" pitchFamily="34" charset="0"/>
                <a:cs typeface="Arial" pitchFamily="34" charset="0"/>
              </a:rPr>
              <a:t>Eze</a:t>
            </a:r>
            <a:r>
              <a:rPr lang="en-US" sz="2700" b="1" dirty="0">
                <a:latin typeface="Arial" pitchFamily="34" charset="0"/>
                <a:cs typeface="Arial" pitchFamily="34" charset="0"/>
              </a:rPr>
              <a:t> 36:23  </a:t>
            </a:r>
            <a:r>
              <a:rPr lang="en-US" sz="2700" dirty="0">
                <a:latin typeface="Arial" pitchFamily="34" charset="0"/>
                <a:cs typeface="Arial" pitchFamily="34" charset="0"/>
              </a:rPr>
              <a:t>“And I shall set apart My </a:t>
            </a:r>
            <a:r>
              <a:rPr lang="en-US" sz="2700" b="1" dirty="0">
                <a:latin typeface="Arial" pitchFamily="34" charset="0"/>
                <a:cs typeface="Arial" pitchFamily="34" charset="0"/>
              </a:rPr>
              <a:t>great Name</a:t>
            </a:r>
            <a:r>
              <a:rPr lang="en-US" sz="2700" dirty="0">
                <a:latin typeface="Arial" pitchFamily="34" charset="0"/>
                <a:cs typeface="Arial" pitchFamily="34" charset="0"/>
              </a:rPr>
              <a:t>, which has been </a:t>
            </a:r>
            <a:r>
              <a:rPr lang="en-US" sz="2700" b="1" dirty="0">
                <a:latin typeface="Arial" pitchFamily="34" charset="0"/>
                <a:cs typeface="Arial" pitchFamily="34" charset="0"/>
              </a:rPr>
              <a:t>profaned </a:t>
            </a:r>
            <a:r>
              <a:rPr lang="en-US" sz="2700" dirty="0">
                <a:latin typeface="Arial" pitchFamily="34" charset="0"/>
                <a:cs typeface="Arial" pitchFamily="34" charset="0"/>
              </a:rPr>
              <a:t>among the gentiles, which you have profaned in their midst. And the gentiles shall know that </a:t>
            </a:r>
            <a:r>
              <a:rPr lang="en-US" sz="2700" b="1" dirty="0">
                <a:latin typeface="Arial" pitchFamily="34" charset="0"/>
                <a:cs typeface="Arial" pitchFamily="34" charset="0"/>
              </a:rPr>
              <a:t>I am </a:t>
            </a:r>
            <a:r>
              <a:rPr lang="he-IL" sz="2700" dirty="0">
                <a:latin typeface="Arial" pitchFamily="34" charset="0"/>
                <a:cs typeface="Arial" pitchFamily="34" charset="0"/>
              </a:rPr>
              <a:t>י</a:t>
            </a:r>
            <a:r>
              <a:rPr lang="he-IL" sz="2700" b="1" dirty="0">
                <a:latin typeface="Arial" pitchFamily="34" charset="0"/>
                <a:cs typeface="Arial" pitchFamily="34" charset="0"/>
              </a:rPr>
              <a:t>הוה</a:t>
            </a:r>
            <a:r>
              <a:rPr lang="en-US" sz="2700" dirty="0">
                <a:latin typeface="Arial" pitchFamily="34" charset="0"/>
                <a:cs typeface="Arial" pitchFamily="34" charset="0"/>
              </a:rPr>
              <a:t>,” declares the Master </a:t>
            </a:r>
            <a:r>
              <a:rPr lang="he-IL" sz="2700" dirty="0">
                <a:latin typeface="Arial" pitchFamily="34" charset="0"/>
                <a:cs typeface="Arial" pitchFamily="34" charset="0"/>
              </a:rPr>
              <a:t>י</a:t>
            </a:r>
            <a:r>
              <a:rPr lang="he-IL" sz="2700" b="1" dirty="0">
                <a:latin typeface="Arial" pitchFamily="34" charset="0"/>
                <a:cs typeface="Arial" pitchFamily="34" charset="0"/>
              </a:rPr>
              <a:t>הוה</a:t>
            </a:r>
            <a:r>
              <a:rPr lang="en-US" sz="2700" dirty="0">
                <a:latin typeface="Arial" pitchFamily="34" charset="0"/>
                <a:cs typeface="Arial" pitchFamily="34" charset="0"/>
              </a:rPr>
              <a:t>, “when I am set-apart in you before their eyes. </a:t>
            </a:r>
            <a:br>
              <a:rPr lang="en-US" sz="2700" dirty="0">
                <a:latin typeface="Arial" pitchFamily="34" charset="0"/>
                <a:cs typeface="Arial" pitchFamily="34" charset="0"/>
              </a:rPr>
            </a:br>
            <a:r>
              <a:rPr lang="en-US" sz="2700" b="1" dirty="0" err="1">
                <a:latin typeface="Arial" pitchFamily="34" charset="0"/>
                <a:cs typeface="Arial" pitchFamily="34" charset="0"/>
              </a:rPr>
              <a:t>Eze</a:t>
            </a:r>
            <a:r>
              <a:rPr lang="en-US" sz="2700" b="1" dirty="0">
                <a:latin typeface="Arial" pitchFamily="34" charset="0"/>
                <a:cs typeface="Arial" pitchFamily="34" charset="0"/>
              </a:rPr>
              <a:t> 36:24  </a:t>
            </a:r>
            <a:r>
              <a:rPr lang="en-US" sz="2700" dirty="0">
                <a:latin typeface="Arial" pitchFamily="34" charset="0"/>
                <a:cs typeface="Arial" pitchFamily="34" charset="0"/>
              </a:rPr>
              <a:t>“And I shall take you from among the gentiles, and I shall gather you out of all lands, and I shall bring you into your own land. </a:t>
            </a: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val="3798695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sz="3200" b="1" dirty="0" err="1"/>
              <a:t>Jer</a:t>
            </a:r>
            <a:r>
              <a:rPr lang="en-US" sz="3200" b="1" dirty="0"/>
              <a:t> 44:25</a:t>
            </a:r>
            <a:r>
              <a:rPr lang="en-US" sz="3200" dirty="0"/>
              <a:t>  “Thus spoke </a:t>
            </a:r>
            <a:r>
              <a:rPr lang="he-IL" sz="3200" b="1" dirty="0"/>
              <a:t>יהוה</a:t>
            </a:r>
            <a:r>
              <a:rPr lang="en-US" sz="3200" dirty="0"/>
              <a:t> of hosts, the </a:t>
            </a:r>
            <a:r>
              <a:rPr lang="en-US" sz="3200" dirty="0" err="1"/>
              <a:t>Elohim</a:t>
            </a:r>
            <a:r>
              <a:rPr lang="en-US" sz="3200" dirty="0"/>
              <a:t> of </a:t>
            </a:r>
            <a:r>
              <a:rPr lang="en-US" sz="3200" dirty="0" err="1"/>
              <a:t>Yisra’ĕl</a:t>
            </a:r>
            <a:r>
              <a:rPr lang="en-US" sz="3200" dirty="0"/>
              <a:t>, saying, ‘You and your wives have spoken with your mouths, and have filled with your hands, saying, “We shall perform our vows that we have made, to burn incense to the </a:t>
            </a:r>
            <a:r>
              <a:rPr lang="en-US" sz="3200" b="1" dirty="0" err="1"/>
              <a:t>sovereigness</a:t>
            </a:r>
            <a:r>
              <a:rPr lang="en-US" sz="3200" b="1" dirty="0"/>
              <a:t> of the heavens </a:t>
            </a:r>
            <a:r>
              <a:rPr lang="en-US" sz="3200" dirty="0"/>
              <a:t>and pour out drink offerings to her.” Then confirm your vows and perform your vows!’ </a:t>
            </a:r>
            <a:br>
              <a:rPr lang="en-US" sz="3200" dirty="0"/>
            </a:br>
            <a:r>
              <a:rPr lang="en-US" sz="3200" b="1" dirty="0" err="1"/>
              <a:t>Jer</a:t>
            </a:r>
            <a:r>
              <a:rPr lang="en-US" sz="3200" b="1" dirty="0"/>
              <a:t> 44:26  </a:t>
            </a:r>
            <a:r>
              <a:rPr lang="en-US" sz="3200" dirty="0"/>
              <a:t>“Therefore hear the word of </a:t>
            </a:r>
            <a:r>
              <a:rPr lang="he-IL" sz="3200" b="1" dirty="0"/>
              <a:t>יהוה</a:t>
            </a:r>
            <a:r>
              <a:rPr lang="en-US" sz="3200" dirty="0"/>
              <a:t>, all </a:t>
            </a:r>
            <a:r>
              <a:rPr lang="en-US" sz="3200" dirty="0" err="1"/>
              <a:t>Yehuḏah</a:t>
            </a:r>
            <a:r>
              <a:rPr lang="en-US" sz="3200" dirty="0"/>
              <a:t> who are dwelling in the land of </a:t>
            </a:r>
            <a:r>
              <a:rPr lang="en-US" sz="3200" dirty="0" err="1"/>
              <a:t>Mitsrayim</a:t>
            </a:r>
            <a:r>
              <a:rPr lang="en-US" sz="3200" dirty="0"/>
              <a:t>, ‘See, I have sworn by </a:t>
            </a:r>
            <a:r>
              <a:rPr lang="en-US" sz="3200" b="1" dirty="0"/>
              <a:t>My great Name</a:t>
            </a:r>
            <a:r>
              <a:rPr lang="en-US" sz="3200" dirty="0"/>
              <a:t>,’ declares </a:t>
            </a:r>
            <a:r>
              <a:rPr lang="he-IL" sz="3200" b="1" dirty="0"/>
              <a:t>יהוה</a:t>
            </a:r>
            <a:r>
              <a:rPr lang="en-US" sz="3200" dirty="0"/>
              <a:t>, ‘My </a:t>
            </a:r>
            <a:r>
              <a:rPr lang="en-US" sz="3200" b="1" dirty="0"/>
              <a:t>Name</a:t>
            </a:r>
            <a:r>
              <a:rPr lang="en-US" sz="3200" dirty="0"/>
              <a:t> shall no longer be called upon by the mouth of any man of </a:t>
            </a:r>
            <a:r>
              <a:rPr lang="en-US" sz="3200" dirty="0" err="1"/>
              <a:t>Yehuḏah</a:t>
            </a:r>
            <a:r>
              <a:rPr lang="en-US" sz="3200" dirty="0"/>
              <a:t> in all the land of </a:t>
            </a:r>
            <a:r>
              <a:rPr lang="en-US" sz="3200" dirty="0" err="1"/>
              <a:t>Mitsrayim</a:t>
            </a:r>
            <a:r>
              <a:rPr lang="en-US" sz="3200" dirty="0"/>
              <a:t>, saying, “As the Master </a:t>
            </a:r>
            <a:r>
              <a:rPr lang="he-IL" sz="3200" b="1" dirty="0"/>
              <a:t>יהוה</a:t>
            </a:r>
            <a:r>
              <a:rPr lang="en-US" sz="3200" dirty="0"/>
              <a:t> lives...” </a:t>
            </a:r>
          </a:p>
        </p:txBody>
      </p:sp>
    </p:spTree>
    <p:extLst>
      <p:ext uri="{BB962C8B-B14F-4D97-AF65-F5344CB8AC3E}">
        <p14:creationId xmlns:p14="http://schemas.microsoft.com/office/powerpoint/2010/main" val="2692639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429000"/>
          </a:xfrm>
        </p:spPr>
        <p:txBody>
          <a:bodyPr>
            <a:normAutofit fontScale="90000"/>
          </a:bodyPr>
          <a:lstStyle/>
          <a:p>
            <a:r>
              <a:rPr lang="en-US" b="1" dirty="0" err="1"/>
              <a:t>Mic</a:t>
            </a:r>
            <a:r>
              <a:rPr lang="en-US" b="1" dirty="0"/>
              <a:t> 4:5  </a:t>
            </a:r>
            <a:r>
              <a:rPr lang="en-US" dirty="0"/>
              <a:t>For all the peoples walk, each one in the </a:t>
            </a:r>
            <a:r>
              <a:rPr lang="en-US" b="1" dirty="0"/>
              <a:t>name</a:t>
            </a:r>
            <a:r>
              <a:rPr lang="en-US" dirty="0"/>
              <a:t> of his </a:t>
            </a:r>
            <a:r>
              <a:rPr lang="en-US" b="1" dirty="0"/>
              <a:t>mighty </a:t>
            </a:r>
            <a:r>
              <a:rPr lang="en-US" b="1" dirty="0" smtClean="0"/>
              <a:t>one</a:t>
            </a:r>
            <a:r>
              <a:rPr lang="en-US" dirty="0" smtClean="0"/>
              <a:t>,{God} </a:t>
            </a:r>
            <a:r>
              <a:rPr lang="en-US" dirty="0"/>
              <a:t>but we walk in the </a:t>
            </a:r>
            <a:r>
              <a:rPr lang="en-US" b="1" dirty="0"/>
              <a:t>Name</a:t>
            </a:r>
            <a:r>
              <a:rPr lang="en-US" dirty="0"/>
              <a:t> of </a:t>
            </a:r>
            <a:r>
              <a:rPr lang="he-IL" sz="4900" b="1" dirty="0"/>
              <a:t>יהוה</a:t>
            </a:r>
            <a:r>
              <a:rPr lang="en-US" dirty="0"/>
              <a:t> our </a:t>
            </a:r>
            <a:r>
              <a:rPr lang="en-US" b="1" dirty="0" err="1" smtClean="0"/>
              <a:t>Alohiym</a:t>
            </a:r>
            <a:r>
              <a:rPr lang="en-US" dirty="0" smtClean="0"/>
              <a:t> </a:t>
            </a:r>
            <a:r>
              <a:rPr lang="en-US" dirty="0"/>
              <a:t>forever and ever</a:t>
            </a:r>
            <a:r>
              <a:rPr lang="en-US" baseline="30000" dirty="0"/>
              <a:t>1</a:t>
            </a:r>
            <a:r>
              <a:rPr lang="en-US" dirty="0"/>
              <a:t>. Footnote: </a:t>
            </a:r>
            <a:r>
              <a:rPr lang="en-US" baseline="30000" dirty="0"/>
              <a:t>1</a:t>
            </a:r>
            <a:r>
              <a:rPr lang="en-US" dirty="0"/>
              <a:t>Zech. 10:12. </a:t>
            </a:r>
            <a:br>
              <a:rPr lang="en-US" dirty="0"/>
            </a:br>
            <a:endParaRPr lang="en-US" dirty="0"/>
          </a:p>
        </p:txBody>
      </p:sp>
      <p:sp>
        <p:nvSpPr>
          <p:cNvPr id="5" name="Rectangle 4"/>
          <p:cNvSpPr/>
          <p:nvPr/>
        </p:nvSpPr>
        <p:spPr>
          <a:xfrm>
            <a:off x="0" y="4007393"/>
            <a:ext cx="9144000" cy="2123658"/>
          </a:xfrm>
          <a:prstGeom prst="rect">
            <a:avLst/>
          </a:prstGeom>
        </p:spPr>
        <p:txBody>
          <a:bodyPr wrap="square">
            <a:spAutoFit/>
          </a:bodyPr>
          <a:lstStyle/>
          <a:p>
            <a:r>
              <a:rPr lang="en-US" sz="4400" b="1" dirty="0" err="1" smtClean="0"/>
              <a:t>Zec</a:t>
            </a:r>
            <a:r>
              <a:rPr lang="en-US" sz="4400" b="1" dirty="0" smtClean="0"/>
              <a:t> 10:12</a:t>
            </a:r>
            <a:r>
              <a:rPr lang="en-US" sz="4400" dirty="0" smtClean="0"/>
              <a:t>  “And I shall make them mighty in </a:t>
            </a:r>
            <a:r>
              <a:rPr lang="he-IL" sz="4400" b="1" dirty="0" smtClean="0"/>
              <a:t>יהוה</a:t>
            </a:r>
            <a:r>
              <a:rPr lang="en-US" sz="4400" dirty="0" smtClean="0"/>
              <a:t>, so that they walk up and down in His</a:t>
            </a:r>
            <a:r>
              <a:rPr lang="en-US" sz="4400" b="1" dirty="0" smtClean="0"/>
              <a:t> Name</a:t>
            </a:r>
            <a:r>
              <a:rPr lang="en-US" sz="4400" dirty="0" smtClean="0"/>
              <a:t>,” declares </a:t>
            </a:r>
            <a:r>
              <a:rPr lang="he-IL" sz="4400" b="1" dirty="0" smtClean="0"/>
              <a:t>יהוה</a:t>
            </a:r>
            <a:r>
              <a:rPr lang="en-US" sz="4400" dirty="0" smtClean="0"/>
              <a:t>.</a:t>
            </a:r>
            <a:endParaRPr lang="en-US" sz="4400" dirty="0"/>
          </a:p>
        </p:txBody>
      </p:sp>
    </p:spTree>
    <p:extLst>
      <p:ext uri="{BB962C8B-B14F-4D97-AF65-F5344CB8AC3E}">
        <p14:creationId xmlns:p14="http://schemas.microsoft.com/office/powerpoint/2010/main" val="3477890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962400"/>
          </a:xfrm>
        </p:spPr>
        <p:txBody>
          <a:bodyPr>
            <a:noAutofit/>
          </a:bodyPr>
          <a:lstStyle/>
          <a:p>
            <a:r>
              <a:rPr lang="en-US" sz="3200" b="1" dirty="0"/>
              <a:t>1Ki 18:20</a:t>
            </a:r>
            <a:r>
              <a:rPr lang="en-US" sz="3200" dirty="0"/>
              <a:t>  </a:t>
            </a:r>
            <a:r>
              <a:rPr lang="en-US" sz="3200" dirty="0" err="1"/>
              <a:t>Aḥab</a:t>
            </a:r>
            <a:r>
              <a:rPr lang="en-US" sz="3200" dirty="0"/>
              <a:t>̱ then sent for all the children of </a:t>
            </a:r>
            <a:r>
              <a:rPr lang="en-US" sz="3200" dirty="0" err="1"/>
              <a:t>Yisra’ĕl</a:t>
            </a:r>
            <a:r>
              <a:rPr lang="en-US" sz="3200" dirty="0"/>
              <a:t>, and gathered the prophets on Mount </a:t>
            </a:r>
            <a:r>
              <a:rPr lang="en-US" sz="3200" dirty="0" err="1"/>
              <a:t>Karmel</a:t>
            </a:r>
            <a:r>
              <a:rPr lang="en-US" sz="3200" dirty="0"/>
              <a:t>. </a:t>
            </a:r>
            <a:br>
              <a:rPr lang="en-US" sz="3200" dirty="0"/>
            </a:br>
            <a:r>
              <a:rPr lang="en-US" sz="3200" b="1" dirty="0"/>
              <a:t>1Ki 18:21  </a:t>
            </a:r>
            <a:r>
              <a:rPr lang="en-US" sz="3200" dirty="0"/>
              <a:t>And </a:t>
            </a:r>
            <a:r>
              <a:rPr lang="en-US" sz="3200" dirty="0" err="1"/>
              <a:t>Ěliyahu</a:t>
            </a:r>
            <a:r>
              <a:rPr lang="en-US" sz="3200" dirty="0"/>
              <a:t> came to all the people, and said, “How long would you keep hopping between two opinions? If </a:t>
            </a:r>
            <a:r>
              <a:rPr lang="he-IL" sz="4000" b="1" dirty="0"/>
              <a:t>יהוה</a:t>
            </a:r>
            <a:r>
              <a:rPr lang="en-US" sz="3200" dirty="0"/>
              <a:t> is </a:t>
            </a:r>
            <a:r>
              <a:rPr lang="en-US" sz="3200" dirty="0" err="1" smtClean="0"/>
              <a:t>Aloahym</a:t>
            </a:r>
            <a:r>
              <a:rPr lang="en-US" sz="3200" dirty="0" smtClean="0"/>
              <a:t>, </a:t>
            </a:r>
            <a:r>
              <a:rPr lang="en-US" sz="3200" dirty="0"/>
              <a:t>follow Him; and if </a:t>
            </a:r>
            <a:r>
              <a:rPr lang="en-US" sz="3200" dirty="0" err="1"/>
              <a:t>Baʽal</a:t>
            </a:r>
            <a:r>
              <a:rPr lang="en-US" sz="3200" dirty="0" smtClean="0"/>
              <a:t>,{lord} </a:t>
            </a:r>
            <a:r>
              <a:rPr lang="en-US" sz="3200" dirty="0"/>
              <a:t>follow him.” But the people answered him not a word. </a:t>
            </a:r>
            <a:br>
              <a:rPr lang="en-US" sz="3200" dirty="0"/>
            </a:br>
            <a:endParaRPr lang="en-US" sz="3200" dirty="0"/>
          </a:p>
        </p:txBody>
      </p:sp>
      <p:sp>
        <p:nvSpPr>
          <p:cNvPr id="3" name="Content Placeholder 2"/>
          <p:cNvSpPr>
            <a:spLocks noGrp="1"/>
          </p:cNvSpPr>
          <p:nvPr>
            <p:ph idx="1"/>
          </p:nvPr>
        </p:nvSpPr>
        <p:spPr>
          <a:xfrm>
            <a:off x="76200" y="3429000"/>
            <a:ext cx="8991600" cy="3200400"/>
          </a:xfrm>
        </p:spPr>
        <p:txBody>
          <a:bodyPr/>
          <a:lstStyle/>
          <a:p>
            <a:r>
              <a:rPr lang="en-US" b="1" dirty="0" err="1"/>
              <a:t>Exo</a:t>
            </a:r>
            <a:r>
              <a:rPr lang="en-US" b="1" dirty="0"/>
              <a:t> 23:13</a:t>
            </a:r>
            <a:r>
              <a:rPr lang="en-US" dirty="0"/>
              <a:t>  “And in all that I have said to you take heed. And make no mention of the name of other mighty ones, let it not be heard from your mouth. </a:t>
            </a:r>
          </a:p>
          <a:p>
            <a:endParaRPr lang="en-US" dirty="0"/>
          </a:p>
        </p:txBody>
      </p:sp>
      <p:sp>
        <p:nvSpPr>
          <p:cNvPr id="4" name="Rectangle 3"/>
          <p:cNvSpPr/>
          <p:nvPr/>
        </p:nvSpPr>
        <p:spPr>
          <a:xfrm>
            <a:off x="76200" y="4953000"/>
            <a:ext cx="8991600" cy="1815882"/>
          </a:xfrm>
          <a:prstGeom prst="rect">
            <a:avLst/>
          </a:prstGeom>
        </p:spPr>
        <p:txBody>
          <a:bodyPr wrap="square">
            <a:spAutoFit/>
          </a:bodyPr>
          <a:lstStyle/>
          <a:p>
            <a:r>
              <a:rPr lang="en-US" sz="2800" b="1" dirty="0"/>
              <a:t>Jos 23:7</a:t>
            </a:r>
            <a:r>
              <a:rPr lang="en-US" sz="2800" dirty="0"/>
              <a:t>  so as not to go in among these nations, these who remain among you. And make no mention of the name of their mighty ones</a:t>
            </a:r>
            <a:r>
              <a:rPr lang="en-US" sz="2800" baseline="30000" dirty="0"/>
              <a:t>1</a:t>
            </a:r>
            <a:r>
              <a:rPr lang="en-US" sz="2800" dirty="0"/>
              <a:t>, a nor swear </a:t>
            </a:r>
            <a:r>
              <a:rPr lang="en-US" sz="2800" i="1" dirty="0"/>
              <a:t>by them</a:t>
            </a:r>
            <a:r>
              <a:rPr lang="en-US" sz="2800" dirty="0"/>
              <a:t>, nor serve them nor bow down to them. Footnote: </a:t>
            </a:r>
            <a:r>
              <a:rPr lang="en-US" sz="2800" baseline="30000" dirty="0"/>
              <a:t>1</a:t>
            </a:r>
            <a:r>
              <a:rPr lang="en-US" sz="2800" dirty="0"/>
              <a:t>See </a:t>
            </a:r>
            <a:r>
              <a:rPr lang="en-US" sz="2800" dirty="0" err="1"/>
              <a:t>Exo</a:t>
            </a:r>
            <a:r>
              <a:rPr lang="en-US" sz="2800" dirty="0"/>
              <a:t> 23:13. </a:t>
            </a:r>
          </a:p>
        </p:txBody>
      </p:sp>
    </p:spTree>
    <p:extLst>
      <p:ext uri="{BB962C8B-B14F-4D97-AF65-F5344CB8AC3E}">
        <p14:creationId xmlns:p14="http://schemas.microsoft.com/office/powerpoint/2010/main" val="849180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Orthodox Jewish Translation</a:t>
            </a:r>
            <a:endParaRPr lang="en-US" dirty="0"/>
          </a:p>
        </p:txBody>
      </p:sp>
      <p:sp>
        <p:nvSpPr>
          <p:cNvPr id="3" name="Content Placeholder 2"/>
          <p:cNvSpPr>
            <a:spLocks noGrp="1"/>
          </p:cNvSpPr>
          <p:nvPr>
            <p:ph idx="1"/>
          </p:nvPr>
        </p:nvSpPr>
        <p:spPr>
          <a:xfrm>
            <a:off x="304800" y="1600200"/>
            <a:ext cx="8610600" cy="5105400"/>
          </a:xfrm>
        </p:spPr>
        <p:txBody>
          <a:bodyPr>
            <a:normAutofit/>
          </a:bodyPr>
          <a:lstStyle/>
          <a:p>
            <a:r>
              <a:rPr lang="en-US" dirty="0"/>
              <a:t>Jos 23:6 Therefore </a:t>
            </a:r>
            <a:r>
              <a:rPr lang="en-US" dirty="0" err="1"/>
              <a:t>chazak</a:t>
            </a:r>
            <a:r>
              <a:rPr lang="en-US" dirty="0"/>
              <a:t>! Be very courageous to be </a:t>
            </a:r>
            <a:r>
              <a:rPr lang="en-US" dirty="0" err="1"/>
              <a:t>shomer</a:t>
            </a:r>
            <a:r>
              <a:rPr lang="en-US" dirty="0"/>
              <a:t> and to do all that is written in the </a:t>
            </a:r>
            <a:r>
              <a:rPr lang="en-US" dirty="0" err="1"/>
              <a:t>Sefer</a:t>
            </a:r>
            <a:r>
              <a:rPr lang="en-US" dirty="0"/>
              <a:t> Torah Moshe, that ye turn not aside therefrom to the right or to the left;</a:t>
            </a:r>
          </a:p>
          <a:p>
            <a:r>
              <a:rPr lang="en-US" dirty="0"/>
              <a:t>Jos 23:7 That </a:t>
            </a:r>
            <a:r>
              <a:rPr lang="en-US" dirty="0" smtClean="0"/>
              <a:t>you </a:t>
            </a:r>
            <a:r>
              <a:rPr lang="en-US" dirty="0"/>
              <a:t>come not among these Goyim, these that remain among you; neither make mention of the </a:t>
            </a:r>
            <a:r>
              <a:rPr lang="en-US" dirty="0" err="1" smtClean="0"/>
              <a:t>shem</a:t>
            </a:r>
            <a:r>
              <a:rPr lang="en-US" dirty="0" smtClean="0"/>
              <a:t>-name of (their) </a:t>
            </a:r>
            <a:r>
              <a:rPr lang="en-US" dirty="0" err="1"/>
              <a:t>eloheihem</a:t>
            </a:r>
            <a:r>
              <a:rPr lang="en-US" dirty="0"/>
              <a:t>, nor have to swear by them, neither serve them, nor bow down unto them;</a:t>
            </a:r>
          </a:p>
          <a:p>
            <a:pPr marL="0" indent="0">
              <a:buNone/>
            </a:pPr>
            <a:endParaRPr lang="en-US" dirty="0"/>
          </a:p>
        </p:txBody>
      </p:sp>
    </p:spTree>
    <p:extLst>
      <p:ext uri="{BB962C8B-B14F-4D97-AF65-F5344CB8AC3E}">
        <p14:creationId xmlns:p14="http://schemas.microsoft.com/office/powerpoint/2010/main" val="3335966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574"/>
            <a:ext cx="9111343" cy="8734374"/>
          </a:xfrm>
        </p:spPr>
        <p:txBody>
          <a:bodyPr>
            <a:normAutofit fontScale="90000"/>
          </a:bodyPr>
          <a:lstStyle/>
          <a:p>
            <a:r>
              <a:rPr lang="en-US" sz="3100" dirty="0" smtClean="0"/>
              <a:t>The </a:t>
            </a:r>
            <a:r>
              <a:rPr lang="en-US" sz="3100" dirty="0"/>
              <a:t>name (</a:t>
            </a:r>
            <a:r>
              <a:rPr lang="he-IL" sz="3100" dirty="0"/>
              <a:t>הושׁע</a:t>
            </a:r>
            <a:r>
              <a:rPr lang="en-US" sz="3100" dirty="0"/>
              <a:t>, </a:t>
            </a:r>
            <a:r>
              <a:rPr lang="en-US" sz="3100" i="1" dirty="0" err="1"/>
              <a:t>hōshē</a:t>
            </a:r>
            <a:r>
              <a:rPr lang="en-US" sz="3100" i="1" baseline="30000" dirty="0" err="1"/>
              <a:t>a</a:t>
            </a:r>
            <a:r>
              <a:rPr lang="en-US" sz="3100" i="1" dirty="0"/>
              <a:t>‛</a:t>
            </a:r>
            <a:r>
              <a:rPr lang="en-US" sz="3100" dirty="0"/>
              <a:t> Septuagint  ̓</a:t>
            </a:r>
            <a:r>
              <a:rPr lang="en-US" sz="3100" dirty="0" err="1"/>
              <a:t>Ωσηε</a:t>
            </a:r>
            <a:r>
              <a:rPr lang="en-US" sz="3100" dirty="0"/>
              <a:t>́, </a:t>
            </a:r>
            <a:r>
              <a:rPr lang="en-US" sz="3100" i="1" dirty="0" err="1"/>
              <a:t>Ōsēe</a:t>
            </a:r>
            <a:r>
              <a:rPr lang="en-US" sz="3100" i="1" dirty="0"/>
              <a:t>́</a:t>
            </a:r>
            <a:r>
              <a:rPr lang="en-US" sz="3100" dirty="0"/>
              <a:t>; for other forms see note in </a:t>
            </a:r>
            <a:r>
              <a:rPr lang="en-US" sz="3100" i="1" dirty="0"/>
              <a:t>DB</a:t>
            </a:r>
            <a:r>
              <a:rPr lang="en-US" sz="3100" dirty="0"/>
              <a:t>), probably meaning “help,” seems to have been not uncommon, being derived from the auspicious verb from which we have the frequently recurring word “</a:t>
            </a:r>
            <a:r>
              <a:rPr lang="en-US" sz="3100" b="1" dirty="0"/>
              <a:t>salvation</a:t>
            </a:r>
            <a:r>
              <a:rPr lang="en-US" sz="3100" dirty="0"/>
              <a:t>.” It may be a contraction of a larger form of which the Divine name or its abbreviation formed a part, so as to signify </a:t>
            </a:r>
            <a:r>
              <a:rPr lang="en-US" sz="3100" dirty="0" smtClean="0"/>
              <a:t>“Yah is </a:t>
            </a:r>
            <a:r>
              <a:rPr lang="en-US" sz="3100" dirty="0"/>
              <a:t>help,” or “</a:t>
            </a:r>
            <a:r>
              <a:rPr lang="en-US" sz="3100" dirty="0" err="1" smtClean="0"/>
              <a:t>Help”,Yah</a:t>
            </a:r>
            <a:r>
              <a:rPr lang="en-US" sz="3100" dirty="0" smtClean="0"/>
              <a:t>.” </a:t>
            </a:r>
            <a:r>
              <a:rPr lang="en-US" sz="3100" dirty="0"/>
              <a:t>according to </a:t>
            </a:r>
            <a:r>
              <a:rPr lang="en-US" sz="3100" b="1" u="sng" dirty="0"/>
              <a:t>Num_13:8</a:t>
            </a:r>
            <a:r>
              <a:rPr lang="en-US" sz="3100" u="sng" dirty="0"/>
              <a:t>, </a:t>
            </a:r>
            <a:r>
              <a:rPr lang="en-US" sz="3100" b="1" u="sng" dirty="0"/>
              <a:t>Num_13:16</a:t>
            </a:r>
            <a:r>
              <a:rPr lang="en-US" sz="3100" u="sng" dirty="0"/>
              <a:t> that was the </a:t>
            </a:r>
            <a:r>
              <a:rPr lang="en-US" sz="3100" b="1" u="sng" dirty="0"/>
              <a:t>original name of Joshua </a:t>
            </a:r>
            <a:r>
              <a:rPr lang="en-US" sz="3100" u="sng" dirty="0"/>
              <a:t>son of Nun, till Moses gave him the longer name (</a:t>
            </a:r>
            <a:r>
              <a:rPr lang="en-US" sz="3100" b="1" u="sng" dirty="0"/>
              <a:t>compounded</a:t>
            </a:r>
            <a:r>
              <a:rPr lang="en-US" sz="3100" u="sng" dirty="0"/>
              <a:t> with </a:t>
            </a:r>
            <a:r>
              <a:rPr lang="en-US" sz="3100" u="sng" dirty="0" smtClean="0"/>
              <a:t>the name Hb#3068 </a:t>
            </a:r>
            <a:r>
              <a:rPr lang="en-US" sz="3100" b="1" u="sng" dirty="0" smtClean="0"/>
              <a:t>Yahweh</a:t>
            </a:r>
            <a:r>
              <a:rPr lang="en-US" sz="3100" u="sng" dirty="0" smtClean="0"/>
              <a:t>)which </a:t>
            </a:r>
            <a:r>
              <a:rPr lang="en-US" sz="3100" u="sng" dirty="0"/>
              <a:t>he continued to </a:t>
            </a:r>
            <a:r>
              <a:rPr lang="en-US" sz="3100" u="sng" dirty="0" smtClean="0"/>
              <a:t>bear(</a:t>
            </a:r>
            <a:r>
              <a:rPr lang="he-IL" sz="3600" b="1" u="sng" dirty="0"/>
              <a:t>יהושׁע</a:t>
            </a:r>
            <a:r>
              <a:rPr lang="en-US" sz="3100" u="sng" dirty="0"/>
              <a:t>, </a:t>
            </a:r>
            <a:r>
              <a:rPr lang="en-US" sz="3600" b="1" i="1" u="sng" dirty="0"/>
              <a:t>y</a:t>
            </a:r>
            <a:r>
              <a:rPr lang="en-US" sz="3600" b="1" i="1" u="sng" baseline="30000" dirty="0"/>
              <a:t>e</a:t>
            </a:r>
            <a:r>
              <a:rPr lang="en-US" sz="3600" b="1" i="1" u="sng" dirty="0"/>
              <a:t>hō</a:t>
            </a:r>
            <a:r>
              <a:rPr lang="en-US" sz="3600" b="1" i="1" u="sng" dirty="0" smtClean="0"/>
              <a:t>shu</a:t>
            </a:r>
            <a:r>
              <a:rPr lang="en-US" sz="3600" b="1" i="1" u="sng" baseline="30000" dirty="0" smtClean="0"/>
              <a:t>a</a:t>
            </a:r>
            <a:r>
              <a:rPr lang="en-US" sz="3600" b="1" i="1" u="sng" dirty="0" smtClean="0"/>
              <a:t>’</a:t>
            </a:r>
            <a:r>
              <a:rPr lang="en-US" sz="2700" i="1" u="sng" dirty="0" smtClean="0"/>
              <a:t>Hb3091</a:t>
            </a:r>
            <a:r>
              <a:rPr lang="en-US" sz="3600" b="1" u="sng" dirty="0" smtClean="0"/>
              <a:t>,</a:t>
            </a:r>
            <a:r>
              <a:rPr lang="en-US" sz="3100" u="sng" dirty="0" smtClean="0"/>
              <a:t>“</a:t>
            </a:r>
            <a:r>
              <a:rPr lang="en-US" sz="3100" b="1" u="sng" dirty="0"/>
              <a:t>Yah</a:t>
            </a:r>
            <a:r>
              <a:rPr lang="en-US" sz="3100" u="sng" dirty="0"/>
              <a:t>weh is </a:t>
            </a:r>
            <a:r>
              <a:rPr lang="en-US" sz="3100" b="1" u="sng" dirty="0" err="1"/>
              <a:t>salvation</a:t>
            </a:r>
            <a:r>
              <a:rPr lang="en-US" sz="3100" u="sng" dirty="0" err="1" smtClean="0"/>
              <a:t>.”The</a:t>
            </a:r>
            <a:r>
              <a:rPr lang="en-US" sz="3100" u="sng" dirty="0" smtClean="0"/>
              <a:t> </a:t>
            </a:r>
            <a:r>
              <a:rPr lang="en-US" sz="3100" u="sng" dirty="0"/>
              <a:t>last king of the Northern Kingdom was also named </a:t>
            </a:r>
            <a:r>
              <a:rPr lang="en-US" sz="3100" b="1" u="sng" dirty="0"/>
              <a:t>Hosea</a:t>
            </a:r>
            <a:r>
              <a:rPr lang="en-US" sz="3100" u="sng" dirty="0"/>
              <a:t> (2Ki_15:30), and we find the same name borne by a chief of the tribe of Ephraim under David (1Ch_27:20) and by a chief under Nehemiah (Neh_10:23</a:t>
            </a:r>
            <a:r>
              <a:rPr lang="en-US" sz="3100" u="sng" dirty="0" smtClean="0"/>
              <a:t>).  </a:t>
            </a:r>
            <a:r>
              <a:rPr lang="en-US" sz="3100" b="1" u="sng" dirty="0" err="1" smtClean="0"/>
              <a:t>ISBEncyclopedia</a:t>
            </a:r>
            <a:r>
              <a:rPr lang="en-US" sz="2800" u="sng" dirty="0"/>
              <a:t/>
            </a:r>
            <a:br>
              <a:rPr lang="en-US" sz="2800" u="sng" dirty="0"/>
            </a:br>
            <a:r>
              <a:rPr lang="en-US" sz="2400" b="1" dirty="0"/>
              <a:t/>
            </a:r>
            <a:br>
              <a:rPr lang="en-US" sz="2400" b="1" dirty="0"/>
            </a:br>
            <a:endParaRPr lang="en-US" sz="2800" dirty="0"/>
          </a:p>
        </p:txBody>
      </p:sp>
      <p:sp>
        <p:nvSpPr>
          <p:cNvPr id="5" name="Rectangle 4"/>
          <p:cNvSpPr/>
          <p:nvPr/>
        </p:nvSpPr>
        <p:spPr>
          <a:xfrm>
            <a:off x="3429000" y="-76200"/>
            <a:ext cx="2895600" cy="523220"/>
          </a:xfrm>
          <a:prstGeom prst="rect">
            <a:avLst/>
          </a:prstGeom>
        </p:spPr>
        <p:txBody>
          <a:bodyPr wrap="square">
            <a:spAutoFit/>
          </a:bodyPr>
          <a:lstStyle/>
          <a:p>
            <a:r>
              <a:rPr lang="en-US" sz="2800" b="1" dirty="0" smtClean="0">
                <a:solidFill>
                  <a:prstClr val="black"/>
                </a:solidFill>
                <a:ea typeface="+mj-ea"/>
                <a:cs typeface="+mj-cs"/>
              </a:rPr>
              <a:t>HOSHEA </a:t>
            </a:r>
            <a:r>
              <a:rPr lang="en-US" sz="2000" b="1" dirty="0" smtClean="0">
                <a:solidFill>
                  <a:prstClr val="black"/>
                </a:solidFill>
                <a:ea typeface="+mj-ea"/>
                <a:cs typeface="+mj-cs"/>
              </a:rPr>
              <a:t>Heb.#1954</a:t>
            </a:r>
            <a:r>
              <a:rPr lang="en-US" sz="2800" b="1" dirty="0" smtClean="0">
                <a:solidFill>
                  <a:prstClr val="black"/>
                </a:solidFill>
                <a:ea typeface="+mj-ea"/>
                <a:cs typeface="+mj-cs"/>
              </a:rPr>
              <a:t> </a:t>
            </a:r>
            <a:endParaRPr lang="en-US" dirty="0"/>
          </a:p>
        </p:txBody>
      </p:sp>
    </p:spTree>
    <p:extLst>
      <p:ext uri="{BB962C8B-B14F-4D97-AF65-F5344CB8AC3E}">
        <p14:creationId xmlns:p14="http://schemas.microsoft.com/office/powerpoint/2010/main" val="662802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3429000"/>
          </a:xfrm>
        </p:spPr>
        <p:txBody>
          <a:bodyPr>
            <a:noAutofit/>
          </a:bodyPr>
          <a:lstStyle/>
          <a:p>
            <a:r>
              <a:rPr lang="en-US" sz="4000" b="1" dirty="0" err="1" smtClean="0"/>
              <a:t>Luk</a:t>
            </a:r>
            <a:r>
              <a:rPr lang="en-US" sz="4000" b="1" dirty="0" smtClean="0"/>
              <a:t> 1:31</a:t>
            </a:r>
            <a:r>
              <a:rPr lang="en-US" sz="4000" dirty="0" smtClean="0"/>
              <a:t>  And,</a:t>
            </a:r>
            <a:r>
              <a:rPr lang="en-US" sz="4000" baseline="30000" dirty="0" smtClean="0"/>
              <a:t>G2532</a:t>
            </a:r>
            <a:r>
              <a:rPr lang="en-US" sz="4000" dirty="0" smtClean="0"/>
              <a:t> behold,</a:t>
            </a:r>
            <a:r>
              <a:rPr lang="en-US" sz="4000" baseline="30000" dirty="0" smtClean="0"/>
              <a:t>G2400</a:t>
            </a:r>
            <a:r>
              <a:rPr lang="en-US" sz="4000" dirty="0" smtClean="0"/>
              <a:t> thou shalt conceive</a:t>
            </a:r>
            <a:r>
              <a:rPr lang="en-US" sz="4000" baseline="30000" dirty="0" smtClean="0"/>
              <a:t>G4815</a:t>
            </a:r>
            <a:r>
              <a:rPr lang="en-US" sz="4000" dirty="0" smtClean="0"/>
              <a:t> in</a:t>
            </a:r>
            <a:r>
              <a:rPr lang="en-US" sz="4000" baseline="30000" dirty="0" smtClean="0"/>
              <a:t>G1722</a:t>
            </a:r>
            <a:r>
              <a:rPr lang="en-US" sz="4000" dirty="0" smtClean="0"/>
              <a:t> thy womb,</a:t>
            </a:r>
            <a:r>
              <a:rPr lang="en-US" sz="4000" baseline="30000" dirty="0" smtClean="0"/>
              <a:t>G1064</a:t>
            </a:r>
            <a:r>
              <a:rPr lang="en-US" sz="4000" dirty="0" smtClean="0"/>
              <a:t> and</a:t>
            </a:r>
            <a:r>
              <a:rPr lang="en-US" sz="4000" baseline="30000" dirty="0" smtClean="0"/>
              <a:t>G2532</a:t>
            </a:r>
            <a:r>
              <a:rPr lang="en-US" sz="4000" dirty="0" smtClean="0"/>
              <a:t> bring forth</a:t>
            </a:r>
            <a:r>
              <a:rPr lang="en-US" sz="4000" baseline="30000" dirty="0" smtClean="0"/>
              <a:t>G5088</a:t>
            </a:r>
            <a:r>
              <a:rPr lang="en-US" sz="4000" dirty="0" smtClean="0"/>
              <a:t> a son,</a:t>
            </a:r>
            <a:r>
              <a:rPr lang="en-US" sz="4000" baseline="30000" dirty="0" smtClean="0"/>
              <a:t>G5207</a:t>
            </a:r>
            <a:r>
              <a:rPr lang="en-US" sz="4000" dirty="0" smtClean="0"/>
              <a:t> and</a:t>
            </a:r>
            <a:r>
              <a:rPr lang="en-US" sz="4000" baseline="30000" dirty="0" smtClean="0"/>
              <a:t>G2532</a:t>
            </a:r>
            <a:r>
              <a:rPr lang="en-US" sz="4000" dirty="0" smtClean="0"/>
              <a:t> shalt call</a:t>
            </a:r>
            <a:r>
              <a:rPr lang="en-US" sz="4000" baseline="30000" dirty="0" smtClean="0"/>
              <a:t>G2564</a:t>
            </a:r>
            <a:r>
              <a:rPr lang="en-US" sz="4000" dirty="0" smtClean="0"/>
              <a:t> his</a:t>
            </a:r>
            <a:r>
              <a:rPr lang="en-US" sz="4000" baseline="30000" dirty="0" smtClean="0"/>
              <a:t>G846</a:t>
            </a:r>
            <a:r>
              <a:rPr lang="en-US" sz="4000" dirty="0" smtClean="0"/>
              <a:t> name</a:t>
            </a:r>
            <a:r>
              <a:rPr lang="en-US" sz="4000" baseline="30000" dirty="0" smtClean="0"/>
              <a:t>G3686</a:t>
            </a:r>
            <a:r>
              <a:rPr lang="en-US" sz="4000" dirty="0" smtClean="0"/>
              <a:t> JESUS.</a:t>
            </a:r>
            <a:r>
              <a:rPr lang="en-US" sz="4000" baseline="30000" dirty="0" smtClean="0"/>
              <a:t>G2424    </a:t>
            </a:r>
            <a:r>
              <a:rPr lang="en-US" sz="4000" b="1" baseline="30000" dirty="0" err="1" smtClean="0"/>
              <a:t>KJV+w</a:t>
            </a:r>
            <a:r>
              <a:rPr lang="en-US" sz="4000" b="1" baseline="30000" dirty="0" smtClean="0"/>
              <a:t> Strong’s Numbers                </a:t>
            </a:r>
            <a:r>
              <a:rPr lang="en-US" sz="4000" dirty="0" smtClean="0"/>
              <a:t> </a:t>
            </a:r>
            <a:r>
              <a:rPr lang="en-US" sz="4000" baseline="30000" dirty="0" err="1" smtClean="0"/>
              <a:t>Inoous</a:t>
            </a:r>
            <a:r>
              <a:rPr lang="en-US" sz="4000" baseline="30000" dirty="0" smtClean="0"/>
              <a:t>, </a:t>
            </a:r>
            <a:r>
              <a:rPr lang="en-US" sz="4000" baseline="30000" dirty="0" err="1" smtClean="0"/>
              <a:t>Iesous</a:t>
            </a:r>
            <a:r>
              <a:rPr lang="en-US" sz="4000" baseline="30000" dirty="0" smtClean="0"/>
              <a:t>   </a:t>
            </a:r>
            <a:r>
              <a:rPr lang="en-US" sz="4000" baseline="30000" dirty="0" err="1" smtClean="0"/>
              <a:t>ee</a:t>
            </a:r>
            <a:r>
              <a:rPr lang="en-US" sz="4000" baseline="30000" dirty="0" smtClean="0"/>
              <a:t>-ay-</a:t>
            </a:r>
            <a:r>
              <a:rPr lang="en-US" sz="4000" baseline="30000" dirty="0" err="1" smtClean="0"/>
              <a:t>sooce</a:t>
            </a:r>
            <a:r>
              <a:rPr lang="en-US" sz="4000" baseline="30000" dirty="0" smtClean="0"/>
              <a:t>’</a:t>
            </a:r>
            <a:endParaRPr lang="en-US" sz="4000" dirty="0"/>
          </a:p>
        </p:txBody>
      </p:sp>
      <p:sp>
        <p:nvSpPr>
          <p:cNvPr id="3" name="Content Placeholder 2"/>
          <p:cNvSpPr>
            <a:spLocks noGrp="1"/>
          </p:cNvSpPr>
          <p:nvPr>
            <p:ph idx="1"/>
          </p:nvPr>
        </p:nvSpPr>
        <p:spPr>
          <a:xfrm>
            <a:off x="0" y="3515618"/>
            <a:ext cx="9144000" cy="3113782"/>
          </a:xfrm>
        </p:spPr>
        <p:txBody>
          <a:bodyPr>
            <a:normAutofit lnSpcReduction="10000"/>
          </a:bodyPr>
          <a:lstStyle/>
          <a:p>
            <a:pPr marL="0" indent="0">
              <a:buNone/>
            </a:pPr>
            <a:r>
              <a:rPr lang="en-US" sz="4000" dirty="0" err="1" smtClean="0"/>
              <a:t>Jehoshua</a:t>
            </a:r>
            <a:r>
              <a:rPr lang="en-US" sz="4000" dirty="0" smtClean="0"/>
              <a:t>/Joshua/</a:t>
            </a:r>
            <a:r>
              <a:rPr lang="en-US" sz="4000" dirty="0" err="1" smtClean="0"/>
              <a:t>origen</a:t>
            </a:r>
            <a:r>
              <a:rPr lang="en-US" sz="4000" dirty="0" smtClean="0"/>
              <a:t> H.3091 </a:t>
            </a:r>
            <a:r>
              <a:rPr lang="en-US" sz="4000" b="1" dirty="0" err="1" smtClean="0"/>
              <a:t>Yehoshua</a:t>
            </a:r>
            <a:r>
              <a:rPr lang="en-US" sz="4000" dirty="0" smtClean="0"/>
              <a:t>   roots of=H3068-long YHWH/ short , of   H3050-YAHH+Hoshea-H1954=H3091</a:t>
            </a:r>
          </a:p>
          <a:p>
            <a:r>
              <a:rPr lang="en-US" sz="4000" dirty="0" smtClean="0"/>
              <a:t>Dictionary; International Standard Bible </a:t>
            </a:r>
            <a:r>
              <a:rPr lang="en-US" b="1" dirty="0" smtClean="0"/>
              <a:t>Encyclopedia</a:t>
            </a:r>
            <a:r>
              <a:rPr lang="en-US" dirty="0" smtClean="0"/>
              <a:t>.</a:t>
            </a:r>
            <a:endParaRPr lang="en-US" dirty="0"/>
          </a:p>
        </p:txBody>
      </p:sp>
      <p:sp>
        <p:nvSpPr>
          <p:cNvPr id="4" name="Rectangle 3"/>
          <p:cNvSpPr/>
          <p:nvPr/>
        </p:nvSpPr>
        <p:spPr>
          <a:xfrm>
            <a:off x="0" y="2438400"/>
            <a:ext cx="9144000" cy="1077218"/>
          </a:xfrm>
          <a:prstGeom prst="rect">
            <a:avLst/>
          </a:prstGeom>
        </p:spPr>
        <p:txBody>
          <a:bodyPr wrap="square">
            <a:spAutoFit/>
          </a:bodyPr>
          <a:lstStyle/>
          <a:p>
            <a:endParaRPr lang="en-US" sz="3200" dirty="0"/>
          </a:p>
          <a:p>
            <a:r>
              <a:rPr lang="en-US" sz="3200" dirty="0" smtClean="0"/>
              <a:t>Jesus  </a:t>
            </a:r>
            <a:r>
              <a:rPr lang="vi-VN" sz="3200" dirty="0" smtClean="0"/>
              <a:t>jē´zus (</a:t>
            </a:r>
            <a:r>
              <a:rPr lang="el-GR" sz="3200" dirty="0" smtClean="0"/>
              <a:t>Ἰησοῦς, </a:t>
            </a:r>
            <a:r>
              <a:rPr lang="vi-VN" sz="3200" i="1" dirty="0" smtClean="0"/>
              <a:t>Iēsoús</a:t>
            </a:r>
            <a:r>
              <a:rPr lang="vi-VN" sz="3200" dirty="0" smtClean="0"/>
              <a:t>, for </a:t>
            </a:r>
            <a:r>
              <a:rPr lang="he-IL" sz="3200" b="1" dirty="0" smtClean="0"/>
              <a:t>יהושׁע</a:t>
            </a:r>
            <a:r>
              <a:rPr lang="en-US" sz="3200" dirty="0" smtClean="0"/>
              <a:t>, </a:t>
            </a:r>
            <a:r>
              <a:rPr lang="en-US" sz="3200" b="1" i="1" dirty="0" err="1" smtClean="0"/>
              <a:t>y</a:t>
            </a:r>
            <a:r>
              <a:rPr lang="en-US" sz="3200" b="1" i="1" baseline="30000" dirty="0" err="1" smtClean="0"/>
              <a:t>e</a:t>
            </a:r>
            <a:r>
              <a:rPr lang="en-US" sz="3200" b="1" i="1" dirty="0" err="1" smtClean="0"/>
              <a:t>hōshu</a:t>
            </a:r>
            <a:r>
              <a:rPr lang="en-US" sz="3200" b="1" i="1" baseline="30000" dirty="0" err="1" smtClean="0"/>
              <a:t>a</a:t>
            </a:r>
            <a:r>
              <a:rPr lang="en-US" sz="3200" i="1" dirty="0" smtClean="0"/>
              <a:t>‛</a:t>
            </a:r>
            <a:r>
              <a:rPr lang="en-US" sz="3200" dirty="0" smtClean="0"/>
              <a:t>):</a:t>
            </a:r>
            <a:endParaRPr lang="en-US" sz="3200" dirty="0"/>
          </a:p>
        </p:txBody>
      </p:sp>
    </p:spTree>
    <p:extLst>
      <p:ext uri="{BB962C8B-B14F-4D97-AF65-F5344CB8AC3E}">
        <p14:creationId xmlns:p14="http://schemas.microsoft.com/office/powerpoint/2010/main" val="2104457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en-US" b="1" dirty="0"/>
              <a:t>H3091</a:t>
            </a:r>
            <a:endParaRPr lang="en-US" dirty="0"/>
          </a:p>
          <a:p>
            <a:r>
              <a:rPr lang="he-IL" dirty="0"/>
              <a:t>יהושׁע    יהושׁוּע</a:t>
            </a:r>
            <a:endParaRPr lang="en-US" dirty="0"/>
          </a:p>
          <a:p>
            <a:r>
              <a:rPr lang="en-US" dirty="0" err="1"/>
              <a:t>y</a:t>
            </a:r>
            <a:r>
              <a:rPr lang="en-US" baseline="30000" dirty="0" err="1"/>
              <a:t>e</a:t>
            </a:r>
            <a:r>
              <a:rPr lang="en-US" dirty="0" err="1"/>
              <a:t>hôshûa</a:t>
            </a:r>
            <a:r>
              <a:rPr lang="en-US" dirty="0"/>
              <a:t>‛  </a:t>
            </a:r>
            <a:r>
              <a:rPr lang="en-US" dirty="0" err="1"/>
              <a:t>y</a:t>
            </a:r>
            <a:r>
              <a:rPr lang="en-US" baseline="30000" dirty="0" err="1"/>
              <a:t>e</a:t>
            </a:r>
            <a:r>
              <a:rPr lang="en-US" dirty="0" err="1"/>
              <a:t>hôshûa</a:t>
            </a:r>
            <a:r>
              <a:rPr lang="en-US" dirty="0"/>
              <a:t>‛</a:t>
            </a:r>
          </a:p>
          <a:p>
            <a:r>
              <a:rPr lang="en-US" i="1" dirty="0" err="1"/>
              <a:t>yeh</a:t>
            </a:r>
            <a:r>
              <a:rPr lang="en-US" i="1" dirty="0"/>
              <a:t>-ho-shoo'-ah,</a:t>
            </a:r>
            <a:r>
              <a:rPr lang="en-US" dirty="0"/>
              <a:t> </a:t>
            </a:r>
            <a:r>
              <a:rPr lang="en-US" i="1" dirty="0" err="1"/>
              <a:t>yeh</a:t>
            </a:r>
            <a:r>
              <a:rPr lang="en-US" i="1" dirty="0"/>
              <a:t>-ho-shoo'-ah</a:t>
            </a:r>
            <a:endParaRPr lang="en-US" dirty="0"/>
          </a:p>
          <a:p>
            <a:r>
              <a:rPr lang="en-US" dirty="0"/>
              <a:t>From </a:t>
            </a:r>
            <a:r>
              <a:rPr lang="en-US" u="sng" dirty="0"/>
              <a:t>H3068 and H3467; </a:t>
            </a:r>
            <a:r>
              <a:rPr lang="en-US" i="1" u="sng" dirty="0" smtClean="0"/>
              <a:t>YHWH-YHUH-saved</a:t>
            </a:r>
            <a:r>
              <a:rPr lang="en-US" u="sng" dirty="0"/>
              <a:t>; </a:t>
            </a:r>
            <a:r>
              <a:rPr lang="en-US" i="1" u="sng" dirty="0" err="1"/>
              <a:t>Jehoshua</a:t>
            </a:r>
            <a:r>
              <a:rPr lang="en-US" u="sng" dirty="0"/>
              <a:t> (that is, Joshua), the Jewish leader: - </a:t>
            </a:r>
            <a:r>
              <a:rPr lang="en-US" u="sng" dirty="0" err="1"/>
              <a:t>Jehoshua</a:t>
            </a:r>
            <a:r>
              <a:rPr lang="en-US" u="sng" dirty="0"/>
              <a:t>, </a:t>
            </a:r>
            <a:r>
              <a:rPr lang="en-US" u="sng" dirty="0" err="1"/>
              <a:t>Jehoshuah</a:t>
            </a:r>
            <a:r>
              <a:rPr lang="en-US" u="sng" dirty="0"/>
              <a:t>, Joshua. Compare H1954, H3442.</a:t>
            </a:r>
          </a:p>
          <a:p>
            <a:endParaRPr lang="en-US" dirty="0"/>
          </a:p>
        </p:txBody>
      </p:sp>
    </p:spTree>
    <p:extLst>
      <p:ext uri="{BB962C8B-B14F-4D97-AF65-F5344CB8AC3E}">
        <p14:creationId xmlns:p14="http://schemas.microsoft.com/office/powerpoint/2010/main" val="357714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 y="533400"/>
            <a:ext cx="9144000" cy="3886200"/>
          </a:xfrm>
        </p:spPr>
        <p:txBody>
          <a:bodyPr>
            <a:normAutofit fontScale="90000"/>
          </a:bodyPr>
          <a:lstStyle/>
          <a:p>
            <a:r>
              <a:rPr lang="en-US" b="1" dirty="0" smtClean="0"/>
              <a:t/>
            </a:r>
            <a:br>
              <a:rPr lang="en-US" b="1" dirty="0" smtClean="0"/>
            </a:br>
            <a:r>
              <a:rPr lang="en-US" b="1" dirty="0" err="1" smtClean="0"/>
              <a:t>Exo</a:t>
            </a:r>
            <a:r>
              <a:rPr lang="en-US" b="1" dirty="0" smtClean="0"/>
              <a:t> </a:t>
            </a:r>
            <a:r>
              <a:rPr lang="en-US" b="1" dirty="0"/>
              <a:t>3:14</a:t>
            </a:r>
            <a:r>
              <a:rPr lang="en-US" dirty="0"/>
              <a:t>  And God</a:t>
            </a:r>
            <a:r>
              <a:rPr lang="en-US" baseline="30000" dirty="0"/>
              <a:t>H430</a:t>
            </a:r>
            <a:r>
              <a:rPr lang="en-US" dirty="0"/>
              <a:t> said</a:t>
            </a:r>
            <a:r>
              <a:rPr lang="en-US" baseline="30000" dirty="0"/>
              <a:t>H559</a:t>
            </a:r>
            <a:r>
              <a:rPr lang="en-US" dirty="0"/>
              <a:t> unto</a:t>
            </a:r>
            <a:r>
              <a:rPr lang="en-US" baseline="30000" dirty="0"/>
              <a:t>H413</a:t>
            </a:r>
            <a:r>
              <a:rPr lang="en-US" dirty="0"/>
              <a:t> Moses,</a:t>
            </a:r>
            <a:r>
              <a:rPr lang="en-US" baseline="30000" dirty="0"/>
              <a:t>H4872</a:t>
            </a:r>
            <a:r>
              <a:rPr lang="en-US" dirty="0"/>
              <a:t> I AM</a:t>
            </a:r>
            <a:r>
              <a:rPr lang="en-US" baseline="30000" dirty="0"/>
              <a:t>H1961</a:t>
            </a:r>
            <a:r>
              <a:rPr lang="en-US" dirty="0"/>
              <a:t> THAT</a:t>
            </a:r>
            <a:r>
              <a:rPr lang="en-US" baseline="30000" dirty="0"/>
              <a:t>H834</a:t>
            </a:r>
            <a:r>
              <a:rPr lang="en-US" dirty="0"/>
              <a:t> I </a:t>
            </a:r>
            <a:r>
              <a:rPr lang="en-US" dirty="0" smtClean="0"/>
              <a:t>AM</a:t>
            </a:r>
            <a:r>
              <a:rPr lang="en-US" baseline="30000" dirty="0" smtClean="0"/>
              <a:t>H1961</a:t>
            </a:r>
            <a:r>
              <a:rPr lang="en-US" sz="7200" baseline="30000" dirty="0" smtClean="0"/>
              <a:t>                       </a:t>
            </a:r>
            <a:r>
              <a:rPr lang="en-US" sz="7200" baseline="30000" dirty="0" err="1" smtClean="0"/>
              <a:t>HaYAH</a:t>
            </a:r>
            <a:r>
              <a:rPr lang="en-US" sz="7200" baseline="30000" dirty="0" smtClean="0"/>
              <a:t>   ASHER </a:t>
            </a:r>
            <a:r>
              <a:rPr lang="he-IL" sz="6600" dirty="0"/>
              <a:t>אשׁר</a:t>
            </a:r>
            <a:r>
              <a:rPr lang="en-US" sz="6600" dirty="0"/>
              <a:t/>
            </a:r>
            <a:br>
              <a:rPr lang="en-US" sz="6600" dirty="0"/>
            </a:br>
            <a:r>
              <a:rPr lang="en-US" sz="7200" baseline="30000" dirty="0" smtClean="0"/>
              <a:t>   Ha-YAH </a:t>
            </a:r>
            <a:r>
              <a:rPr lang="he-IL" sz="6000" dirty="0" smtClean="0"/>
              <a:t>היה</a:t>
            </a:r>
            <a:r>
              <a:rPr lang="en-US" sz="6000" dirty="0" smtClean="0"/>
              <a:t>   </a:t>
            </a:r>
            <a:r>
              <a:rPr lang="en-US" sz="6000" dirty="0"/>
              <a:t/>
            </a:r>
            <a:br>
              <a:rPr lang="en-US" sz="6000" dirty="0"/>
            </a:br>
            <a:r>
              <a:rPr lang="en-US" sz="6600" dirty="0"/>
              <a:t/>
            </a:r>
            <a:br>
              <a:rPr lang="en-US" sz="6600" dirty="0"/>
            </a:br>
            <a:endParaRPr lang="en-US" sz="7200" dirty="0"/>
          </a:p>
        </p:txBody>
      </p:sp>
      <p:sp>
        <p:nvSpPr>
          <p:cNvPr id="3" name="Rectangle 2"/>
          <p:cNvSpPr/>
          <p:nvPr/>
        </p:nvSpPr>
        <p:spPr>
          <a:xfrm>
            <a:off x="202367" y="3200400"/>
            <a:ext cx="8610600" cy="3477875"/>
          </a:xfrm>
          <a:prstGeom prst="rect">
            <a:avLst/>
          </a:prstGeom>
        </p:spPr>
        <p:txBody>
          <a:bodyPr wrap="square">
            <a:spAutoFit/>
          </a:bodyPr>
          <a:lstStyle/>
          <a:p>
            <a:r>
              <a:rPr lang="en-US" sz="4400" b="1" dirty="0" err="1"/>
              <a:t>Exo</a:t>
            </a:r>
            <a:r>
              <a:rPr lang="en-US" sz="4400" b="1" dirty="0"/>
              <a:t> 9:16</a:t>
            </a:r>
            <a:r>
              <a:rPr lang="en-US" sz="4400" dirty="0"/>
              <a:t>  And in very deed for this </a:t>
            </a:r>
            <a:r>
              <a:rPr lang="en-US" sz="4400" i="1" dirty="0"/>
              <a:t>cause</a:t>
            </a:r>
            <a:r>
              <a:rPr lang="en-US" sz="4400" dirty="0"/>
              <a:t> have I raised thee up, for to </a:t>
            </a:r>
            <a:r>
              <a:rPr lang="en-US" sz="4400" dirty="0" err="1"/>
              <a:t>shew</a:t>
            </a:r>
            <a:r>
              <a:rPr lang="en-US" sz="4400" dirty="0"/>
              <a:t> </a:t>
            </a:r>
            <a:r>
              <a:rPr lang="en-US" sz="4400" i="1" dirty="0"/>
              <a:t>in</a:t>
            </a:r>
            <a:r>
              <a:rPr lang="en-US" sz="4400" dirty="0"/>
              <a:t> thee my power; and that my </a:t>
            </a:r>
            <a:r>
              <a:rPr lang="en-US" sz="4400" b="1" dirty="0"/>
              <a:t>Name</a:t>
            </a:r>
            <a:r>
              <a:rPr lang="en-US" sz="4400" dirty="0"/>
              <a:t> may be </a:t>
            </a:r>
            <a:r>
              <a:rPr lang="en-US" sz="4400" b="1" dirty="0"/>
              <a:t>declared throughout </a:t>
            </a:r>
            <a:r>
              <a:rPr lang="en-US" sz="4400" dirty="0"/>
              <a:t>all the earth. </a:t>
            </a:r>
            <a:r>
              <a:rPr lang="en-US" sz="4400" dirty="0" smtClean="0"/>
              <a:t>           KJV-+</a:t>
            </a:r>
            <a:endParaRPr lang="en-US" sz="4400" dirty="0"/>
          </a:p>
        </p:txBody>
      </p:sp>
    </p:spTree>
    <p:extLst>
      <p:ext uri="{BB962C8B-B14F-4D97-AF65-F5344CB8AC3E}">
        <p14:creationId xmlns:p14="http://schemas.microsoft.com/office/powerpoint/2010/main" val="1292768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1400"/>
            <a:ext cx="9144000" cy="3276600"/>
          </a:xfrm>
        </p:spPr>
        <p:txBody>
          <a:bodyPr>
            <a:normAutofit/>
          </a:bodyPr>
          <a:lstStyle/>
          <a:p>
            <a:r>
              <a:rPr lang="en-US" b="1" dirty="0"/>
              <a:t>G2424</a:t>
            </a:r>
            <a:r>
              <a:rPr lang="en-US" dirty="0"/>
              <a:t/>
            </a:r>
            <a:br>
              <a:rPr lang="en-US" dirty="0"/>
            </a:br>
            <a:r>
              <a:rPr lang="el-GR" sz="3600" dirty="0"/>
              <a:t>Ἰησου</a:t>
            </a:r>
            <a:r>
              <a:rPr lang="el-GR" sz="3600" dirty="0" smtClean="0"/>
              <a:t>͂</a:t>
            </a:r>
            <a:r>
              <a:rPr lang="en-US" sz="3600" dirty="0" smtClean="0"/>
              <a:t>s </a:t>
            </a:r>
            <a:r>
              <a:rPr lang="en-US" sz="3600" dirty="0" err="1" smtClean="0"/>
              <a:t>Iesous</a:t>
            </a:r>
            <a:r>
              <a:rPr lang="en-US" sz="3600" dirty="0" smtClean="0"/>
              <a:t>  ̄s</a:t>
            </a:r>
            <a:r>
              <a:rPr lang="en-US" sz="3600" i="1" dirty="0" smtClean="0"/>
              <a:t>ee-ay-</a:t>
            </a:r>
            <a:r>
              <a:rPr lang="en-US" sz="3600" i="1" dirty="0" err="1" smtClean="0"/>
              <a:t>sooce</a:t>
            </a:r>
            <a:r>
              <a:rPr lang="en-US" sz="3600" i="1" dirty="0"/>
              <a:t>'</a:t>
            </a:r>
            <a:r>
              <a:rPr lang="en-US" sz="3600" dirty="0"/>
              <a:t/>
            </a:r>
            <a:br>
              <a:rPr lang="en-US" sz="3600" dirty="0"/>
            </a:br>
            <a:r>
              <a:rPr lang="en-US" sz="3600" dirty="0"/>
              <a:t>Of </a:t>
            </a:r>
            <a:r>
              <a:rPr lang="en-US" sz="3600" b="1" dirty="0"/>
              <a:t>Hebrew origin </a:t>
            </a:r>
            <a:r>
              <a:rPr lang="en-US" sz="3600" dirty="0"/>
              <a:t>[</a:t>
            </a:r>
            <a:r>
              <a:rPr lang="en-US" sz="3600" b="1" u="sng" dirty="0"/>
              <a:t>H3091</a:t>
            </a:r>
            <a:r>
              <a:rPr lang="en-US" sz="3600" u="sng" dirty="0"/>
              <a:t>]; </a:t>
            </a:r>
            <a:r>
              <a:rPr lang="en-US" sz="3600" i="1" u="sng" dirty="0"/>
              <a:t>Jesus</a:t>
            </a:r>
            <a:r>
              <a:rPr lang="en-US" sz="3600" u="sng" dirty="0"/>
              <a:t> (that is, </a:t>
            </a:r>
            <a:r>
              <a:rPr lang="en-US" sz="3600" i="1" u="sng" dirty="0" err="1"/>
              <a:t>Y</a:t>
            </a:r>
            <a:r>
              <a:rPr lang="en-US" sz="3600" i="1" u="sng" dirty="0" err="1" smtClean="0"/>
              <a:t>ehoshua</a:t>
            </a:r>
            <a:r>
              <a:rPr lang="en-US" sz="3600" u="sng" dirty="0"/>
              <a:t>), the name of our </a:t>
            </a:r>
            <a:r>
              <a:rPr lang="en-US" sz="3600" u="sng" dirty="0" smtClean="0"/>
              <a:t>Master </a:t>
            </a:r>
            <a:r>
              <a:rPr lang="en-US" sz="3600" u="sng" dirty="0"/>
              <a:t>and two (three) other Israelites: - </a:t>
            </a:r>
            <a:r>
              <a:rPr lang="en-US" sz="3600" u="sng" dirty="0" smtClean="0"/>
              <a:t>Joshua .</a:t>
            </a:r>
            <a:endParaRPr lang="en-US" sz="3600" u="sng" dirty="0"/>
          </a:p>
        </p:txBody>
      </p:sp>
      <p:sp>
        <p:nvSpPr>
          <p:cNvPr id="3" name="Content Placeholder 2"/>
          <p:cNvSpPr>
            <a:spLocks noGrp="1"/>
          </p:cNvSpPr>
          <p:nvPr>
            <p:ph idx="1"/>
          </p:nvPr>
        </p:nvSpPr>
        <p:spPr>
          <a:xfrm>
            <a:off x="0" y="76200"/>
            <a:ext cx="9144000" cy="3459163"/>
          </a:xfrm>
        </p:spPr>
        <p:txBody>
          <a:bodyPr>
            <a:normAutofit/>
          </a:bodyPr>
          <a:lstStyle/>
          <a:p>
            <a:r>
              <a:rPr lang="en-US" dirty="0" err="1"/>
              <a:t>Luk</a:t>
            </a:r>
            <a:r>
              <a:rPr lang="en-US" dirty="0"/>
              <a:t> 2:21  And</a:t>
            </a:r>
            <a:r>
              <a:rPr lang="en-US" baseline="30000" dirty="0"/>
              <a:t>G2532</a:t>
            </a:r>
            <a:r>
              <a:rPr lang="en-US" dirty="0"/>
              <a:t> when</a:t>
            </a:r>
            <a:r>
              <a:rPr lang="en-US" baseline="30000" dirty="0"/>
              <a:t>G3753</a:t>
            </a:r>
            <a:r>
              <a:rPr lang="en-US" dirty="0"/>
              <a:t> eight</a:t>
            </a:r>
            <a:r>
              <a:rPr lang="en-US" baseline="30000" dirty="0"/>
              <a:t>G3638</a:t>
            </a:r>
            <a:r>
              <a:rPr lang="en-US" dirty="0"/>
              <a:t> days</a:t>
            </a:r>
            <a:r>
              <a:rPr lang="en-US" baseline="30000" dirty="0"/>
              <a:t>G2250</a:t>
            </a:r>
            <a:r>
              <a:rPr lang="en-US" dirty="0"/>
              <a:t> were accomplished</a:t>
            </a:r>
            <a:r>
              <a:rPr lang="en-US" baseline="30000" dirty="0"/>
              <a:t>G4130</a:t>
            </a:r>
            <a:r>
              <a:rPr lang="en-US" dirty="0"/>
              <a:t> for the circumcising</a:t>
            </a:r>
            <a:r>
              <a:rPr lang="en-US" baseline="30000" dirty="0"/>
              <a:t>G4059</a:t>
            </a:r>
            <a:r>
              <a:rPr lang="en-US" dirty="0"/>
              <a:t> of the</a:t>
            </a:r>
            <a:r>
              <a:rPr lang="en-US" baseline="30000" dirty="0"/>
              <a:t>G3588</a:t>
            </a:r>
            <a:r>
              <a:rPr lang="en-US" dirty="0"/>
              <a:t> child,</a:t>
            </a:r>
            <a:r>
              <a:rPr lang="en-US" baseline="30000" dirty="0"/>
              <a:t>G3813(G2532)</a:t>
            </a:r>
            <a:r>
              <a:rPr lang="en-US" dirty="0"/>
              <a:t> his</a:t>
            </a:r>
            <a:r>
              <a:rPr lang="en-US" baseline="30000" dirty="0"/>
              <a:t>G846</a:t>
            </a:r>
            <a:r>
              <a:rPr lang="en-US" dirty="0"/>
              <a:t> name</a:t>
            </a:r>
            <a:r>
              <a:rPr lang="en-US" baseline="30000" dirty="0"/>
              <a:t>G3686</a:t>
            </a:r>
            <a:r>
              <a:rPr lang="en-US" dirty="0"/>
              <a:t> was called</a:t>
            </a:r>
            <a:r>
              <a:rPr lang="en-US" baseline="30000" dirty="0"/>
              <a:t>G2564</a:t>
            </a:r>
            <a:r>
              <a:rPr lang="en-US" dirty="0"/>
              <a:t> </a:t>
            </a:r>
            <a:r>
              <a:rPr lang="en-US" b="1" dirty="0"/>
              <a:t>JESUS,</a:t>
            </a:r>
            <a:r>
              <a:rPr lang="en-US" b="1" baseline="30000" dirty="0"/>
              <a:t>G2424</a:t>
            </a:r>
            <a:r>
              <a:rPr lang="en-US" dirty="0"/>
              <a:t> which was so named</a:t>
            </a:r>
            <a:r>
              <a:rPr lang="en-US" baseline="30000" dirty="0"/>
              <a:t>G2564</a:t>
            </a:r>
            <a:r>
              <a:rPr lang="en-US" dirty="0"/>
              <a:t> of</a:t>
            </a:r>
            <a:r>
              <a:rPr lang="en-US" baseline="30000" dirty="0"/>
              <a:t>G5259</a:t>
            </a:r>
            <a:r>
              <a:rPr lang="en-US" dirty="0"/>
              <a:t> the</a:t>
            </a:r>
            <a:r>
              <a:rPr lang="en-US" baseline="30000" dirty="0"/>
              <a:t>G3588</a:t>
            </a:r>
            <a:r>
              <a:rPr lang="en-US" dirty="0"/>
              <a:t> angel</a:t>
            </a:r>
            <a:r>
              <a:rPr lang="en-US" baseline="30000" dirty="0"/>
              <a:t>G32</a:t>
            </a:r>
            <a:r>
              <a:rPr lang="en-US" dirty="0"/>
              <a:t> before</a:t>
            </a:r>
            <a:r>
              <a:rPr lang="en-US" baseline="30000" dirty="0"/>
              <a:t>G4253</a:t>
            </a:r>
            <a:r>
              <a:rPr lang="en-US" dirty="0"/>
              <a:t> he</a:t>
            </a:r>
            <a:r>
              <a:rPr lang="en-US" baseline="30000" dirty="0"/>
              <a:t>G846</a:t>
            </a:r>
            <a:r>
              <a:rPr lang="en-US" dirty="0"/>
              <a:t> was conceived</a:t>
            </a:r>
            <a:r>
              <a:rPr lang="en-US" baseline="30000" dirty="0"/>
              <a:t>G4815</a:t>
            </a:r>
            <a:r>
              <a:rPr lang="en-US" dirty="0"/>
              <a:t> in</a:t>
            </a:r>
            <a:r>
              <a:rPr lang="en-US" baseline="30000" dirty="0"/>
              <a:t>G1722</a:t>
            </a:r>
            <a:r>
              <a:rPr lang="en-US" dirty="0"/>
              <a:t> the</a:t>
            </a:r>
            <a:r>
              <a:rPr lang="en-US" baseline="30000" dirty="0"/>
              <a:t>G3588</a:t>
            </a:r>
            <a:r>
              <a:rPr lang="en-US" dirty="0"/>
              <a:t> womb.</a:t>
            </a:r>
            <a:r>
              <a:rPr lang="en-US" baseline="30000" dirty="0"/>
              <a:t>G2836</a:t>
            </a:r>
            <a:r>
              <a:rPr lang="en-US" dirty="0"/>
              <a:t> </a:t>
            </a:r>
          </a:p>
          <a:p>
            <a:endParaRPr lang="en-US" dirty="0"/>
          </a:p>
        </p:txBody>
      </p:sp>
    </p:spTree>
    <p:extLst>
      <p:ext uri="{BB962C8B-B14F-4D97-AF65-F5344CB8AC3E}">
        <p14:creationId xmlns:p14="http://schemas.microsoft.com/office/powerpoint/2010/main" val="4213337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fontScale="85000" lnSpcReduction="20000"/>
          </a:bodyPr>
          <a:lstStyle/>
          <a:p>
            <a:r>
              <a:rPr lang="en-US" b="1" dirty="0"/>
              <a:t>Mat 1:21</a:t>
            </a:r>
            <a:r>
              <a:rPr lang="en-US" dirty="0"/>
              <a:t>  And</a:t>
            </a:r>
            <a:r>
              <a:rPr lang="en-US" baseline="30000" dirty="0"/>
              <a:t>G1161</a:t>
            </a:r>
            <a:r>
              <a:rPr lang="en-US" dirty="0"/>
              <a:t> she shall bring forth</a:t>
            </a:r>
            <a:r>
              <a:rPr lang="en-US" baseline="30000" dirty="0"/>
              <a:t>G5088</a:t>
            </a:r>
            <a:r>
              <a:rPr lang="en-US" dirty="0"/>
              <a:t> a son,</a:t>
            </a:r>
            <a:r>
              <a:rPr lang="en-US" baseline="30000" dirty="0"/>
              <a:t>G5207</a:t>
            </a:r>
            <a:r>
              <a:rPr lang="en-US" dirty="0"/>
              <a:t> and</a:t>
            </a:r>
            <a:r>
              <a:rPr lang="en-US" baseline="30000" dirty="0"/>
              <a:t>G2532</a:t>
            </a:r>
            <a:r>
              <a:rPr lang="en-US" dirty="0"/>
              <a:t> thou shalt call</a:t>
            </a:r>
            <a:r>
              <a:rPr lang="en-US" baseline="30000" dirty="0"/>
              <a:t>G2564</a:t>
            </a:r>
            <a:r>
              <a:rPr lang="en-US" dirty="0"/>
              <a:t> his</a:t>
            </a:r>
            <a:r>
              <a:rPr lang="en-US" baseline="30000" dirty="0"/>
              <a:t>G846</a:t>
            </a:r>
            <a:r>
              <a:rPr lang="en-US" dirty="0"/>
              <a:t> name</a:t>
            </a:r>
            <a:r>
              <a:rPr lang="en-US" baseline="30000" dirty="0"/>
              <a:t>G3686</a:t>
            </a:r>
            <a:r>
              <a:rPr lang="en-US" dirty="0"/>
              <a:t> </a:t>
            </a:r>
            <a:r>
              <a:rPr lang="en-US" b="1" dirty="0"/>
              <a:t>JESUS:</a:t>
            </a:r>
            <a:r>
              <a:rPr lang="en-US" b="1" baseline="30000" dirty="0"/>
              <a:t>G2424</a:t>
            </a:r>
            <a:r>
              <a:rPr lang="en-US" b="1" dirty="0"/>
              <a:t> </a:t>
            </a:r>
            <a:r>
              <a:rPr lang="en-US" dirty="0"/>
              <a:t>for</a:t>
            </a:r>
            <a:r>
              <a:rPr lang="en-US" baseline="30000" dirty="0"/>
              <a:t>G1063</a:t>
            </a:r>
            <a:r>
              <a:rPr lang="en-US" dirty="0"/>
              <a:t> he</a:t>
            </a:r>
            <a:r>
              <a:rPr lang="en-US" baseline="30000" dirty="0"/>
              <a:t>G846</a:t>
            </a:r>
            <a:r>
              <a:rPr lang="en-US" dirty="0"/>
              <a:t> shall save</a:t>
            </a:r>
            <a:r>
              <a:rPr lang="en-US" baseline="30000" dirty="0"/>
              <a:t>G4982</a:t>
            </a:r>
            <a:r>
              <a:rPr lang="en-US" dirty="0"/>
              <a:t> his</a:t>
            </a:r>
            <a:r>
              <a:rPr lang="en-US" baseline="30000" dirty="0"/>
              <a:t>G848</a:t>
            </a:r>
            <a:r>
              <a:rPr lang="en-US" dirty="0"/>
              <a:t> people</a:t>
            </a:r>
            <a:r>
              <a:rPr lang="en-US" baseline="30000" dirty="0"/>
              <a:t>G2992</a:t>
            </a:r>
            <a:r>
              <a:rPr lang="en-US" dirty="0"/>
              <a:t> from</a:t>
            </a:r>
            <a:r>
              <a:rPr lang="en-US" baseline="30000" dirty="0"/>
              <a:t>G575</a:t>
            </a:r>
            <a:r>
              <a:rPr lang="en-US" dirty="0"/>
              <a:t> their</a:t>
            </a:r>
            <a:r>
              <a:rPr lang="en-US" baseline="30000" dirty="0"/>
              <a:t>G846</a:t>
            </a:r>
            <a:r>
              <a:rPr lang="en-US" dirty="0"/>
              <a:t> sins.</a:t>
            </a:r>
            <a:r>
              <a:rPr lang="en-US" baseline="30000" dirty="0"/>
              <a:t>G266</a:t>
            </a:r>
            <a:r>
              <a:rPr lang="en-US" dirty="0"/>
              <a:t> </a:t>
            </a:r>
          </a:p>
          <a:p>
            <a:r>
              <a:rPr lang="en-US" dirty="0"/>
              <a:t>Mat 1:22  Now</a:t>
            </a:r>
            <a:r>
              <a:rPr lang="en-US" baseline="30000" dirty="0"/>
              <a:t>G1161</a:t>
            </a:r>
            <a:r>
              <a:rPr lang="en-US" dirty="0"/>
              <a:t> all</a:t>
            </a:r>
            <a:r>
              <a:rPr lang="en-US" baseline="30000" dirty="0"/>
              <a:t>G3650</a:t>
            </a:r>
            <a:r>
              <a:rPr lang="en-US" dirty="0"/>
              <a:t> this</a:t>
            </a:r>
            <a:r>
              <a:rPr lang="en-US" baseline="30000" dirty="0"/>
              <a:t>G5124</a:t>
            </a:r>
            <a:r>
              <a:rPr lang="en-US" dirty="0"/>
              <a:t> was done,</a:t>
            </a:r>
            <a:r>
              <a:rPr lang="en-US" baseline="30000" dirty="0"/>
              <a:t>G1096</a:t>
            </a:r>
            <a:r>
              <a:rPr lang="en-US" dirty="0"/>
              <a:t> that</a:t>
            </a:r>
            <a:r>
              <a:rPr lang="en-US" baseline="30000" dirty="0"/>
              <a:t>G2443</a:t>
            </a:r>
            <a:r>
              <a:rPr lang="en-US" dirty="0"/>
              <a:t> it might be fulfilled</a:t>
            </a:r>
            <a:r>
              <a:rPr lang="en-US" baseline="30000" dirty="0"/>
              <a:t>G4137</a:t>
            </a:r>
            <a:r>
              <a:rPr lang="en-US" dirty="0"/>
              <a:t> which</a:t>
            </a:r>
            <a:r>
              <a:rPr lang="en-US" baseline="30000" dirty="0"/>
              <a:t>G3588</a:t>
            </a:r>
            <a:r>
              <a:rPr lang="en-US" dirty="0"/>
              <a:t> was spoken</a:t>
            </a:r>
            <a:r>
              <a:rPr lang="en-US" baseline="30000" dirty="0"/>
              <a:t>G4483</a:t>
            </a:r>
            <a:r>
              <a:rPr lang="en-US" dirty="0"/>
              <a:t> of</a:t>
            </a:r>
            <a:r>
              <a:rPr lang="en-US" baseline="30000" dirty="0"/>
              <a:t>G5259</a:t>
            </a:r>
            <a:r>
              <a:rPr lang="en-US" dirty="0"/>
              <a:t> the</a:t>
            </a:r>
            <a:r>
              <a:rPr lang="en-US" baseline="30000" dirty="0"/>
              <a:t>G3588</a:t>
            </a:r>
            <a:r>
              <a:rPr lang="en-US" dirty="0"/>
              <a:t> Lord</a:t>
            </a:r>
            <a:r>
              <a:rPr lang="en-US" baseline="30000" dirty="0"/>
              <a:t>G2962</a:t>
            </a:r>
            <a:r>
              <a:rPr lang="en-US" dirty="0"/>
              <a:t> by</a:t>
            </a:r>
            <a:r>
              <a:rPr lang="en-US" baseline="30000" dirty="0"/>
              <a:t>G1223</a:t>
            </a:r>
            <a:r>
              <a:rPr lang="en-US" dirty="0"/>
              <a:t> the</a:t>
            </a:r>
            <a:r>
              <a:rPr lang="en-US" baseline="30000" dirty="0"/>
              <a:t>G3588</a:t>
            </a:r>
            <a:r>
              <a:rPr lang="en-US" dirty="0"/>
              <a:t> prophet,</a:t>
            </a:r>
            <a:r>
              <a:rPr lang="en-US" baseline="30000" dirty="0"/>
              <a:t>G4396</a:t>
            </a:r>
            <a:r>
              <a:rPr lang="en-US" dirty="0"/>
              <a:t> saying,</a:t>
            </a:r>
            <a:r>
              <a:rPr lang="en-US" baseline="30000" dirty="0"/>
              <a:t>G3004</a:t>
            </a:r>
            <a:r>
              <a:rPr lang="en-US" dirty="0"/>
              <a:t> </a:t>
            </a:r>
          </a:p>
          <a:p>
            <a:r>
              <a:rPr lang="en-US" dirty="0"/>
              <a:t>Mat 1:23  Behold,</a:t>
            </a:r>
            <a:r>
              <a:rPr lang="en-US" baseline="30000" dirty="0"/>
              <a:t>G2400</a:t>
            </a:r>
            <a:r>
              <a:rPr lang="en-US" dirty="0"/>
              <a:t> a virgin</a:t>
            </a:r>
            <a:r>
              <a:rPr lang="en-US" baseline="30000" dirty="0"/>
              <a:t>G3933</a:t>
            </a:r>
            <a:r>
              <a:rPr lang="en-US" dirty="0"/>
              <a:t> shall be with child,</a:t>
            </a:r>
            <a:r>
              <a:rPr lang="en-US" baseline="30000" dirty="0"/>
              <a:t>G2192 G1722 G1064</a:t>
            </a:r>
            <a:r>
              <a:rPr lang="en-US" dirty="0"/>
              <a:t> and</a:t>
            </a:r>
            <a:r>
              <a:rPr lang="en-US" baseline="30000" dirty="0"/>
              <a:t>G2532</a:t>
            </a:r>
            <a:r>
              <a:rPr lang="en-US" dirty="0"/>
              <a:t> shall bring forth</a:t>
            </a:r>
            <a:r>
              <a:rPr lang="en-US" baseline="30000" dirty="0"/>
              <a:t>G5088</a:t>
            </a:r>
            <a:r>
              <a:rPr lang="en-US" dirty="0"/>
              <a:t> a son,</a:t>
            </a:r>
            <a:r>
              <a:rPr lang="en-US" baseline="30000" dirty="0"/>
              <a:t>G5207</a:t>
            </a:r>
            <a:r>
              <a:rPr lang="en-US" dirty="0"/>
              <a:t> and</a:t>
            </a:r>
            <a:r>
              <a:rPr lang="en-US" baseline="30000" dirty="0"/>
              <a:t>G2532</a:t>
            </a:r>
            <a:r>
              <a:rPr lang="en-US" dirty="0"/>
              <a:t> they shall call</a:t>
            </a:r>
            <a:r>
              <a:rPr lang="en-US" baseline="30000" dirty="0"/>
              <a:t>G2564</a:t>
            </a:r>
            <a:r>
              <a:rPr lang="en-US" dirty="0"/>
              <a:t> his</a:t>
            </a:r>
            <a:r>
              <a:rPr lang="en-US" baseline="30000" dirty="0"/>
              <a:t>G846</a:t>
            </a:r>
            <a:r>
              <a:rPr lang="en-US" dirty="0"/>
              <a:t> name</a:t>
            </a:r>
            <a:r>
              <a:rPr lang="en-US" baseline="30000" dirty="0"/>
              <a:t>G3686</a:t>
            </a:r>
            <a:r>
              <a:rPr lang="en-US" dirty="0"/>
              <a:t> Emmanuel,</a:t>
            </a:r>
            <a:r>
              <a:rPr lang="en-US" baseline="30000" dirty="0"/>
              <a:t>G1694</a:t>
            </a:r>
            <a:r>
              <a:rPr lang="en-US" dirty="0"/>
              <a:t> which</a:t>
            </a:r>
            <a:r>
              <a:rPr lang="en-US" baseline="30000" dirty="0"/>
              <a:t>G3739</a:t>
            </a:r>
            <a:r>
              <a:rPr lang="en-US" dirty="0"/>
              <a:t> being interpreted</a:t>
            </a:r>
            <a:r>
              <a:rPr lang="en-US" baseline="30000" dirty="0"/>
              <a:t>G3177</a:t>
            </a:r>
            <a:r>
              <a:rPr lang="en-US" dirty="0"/>
              <a:t> is,</a:t>
            </a:r>
            <a:r>
              <a:rPr lang="en-US" baseline="30000" dirty="0"/>
              <a:t>G2076</a:t>
            </a:r>
            <a:r>
              <a:rPr lang="en-US" dirty="0"/>
              <a:t> God</a:t>
            </a:r>
            <a:r>
              <a:rPr lang="en-US" baseline="30000" dirty="0"/>
              <a:t>G2316</a:t>
            </a:r>
            <a:r>
              <a:rPr lang="en-US" dirty="0"/>
              <a:t> with</a:t>
            </a:r>
            <a:r>
              <a:rPr lang="en-US" baseline="30000" dirty="0"/>
              <a:t>G3326</a:t>
            </a:r>
            <a:r>
              <a:rPr lang="en-US" dirty="0"/>
              <a:t> us.</a:t>
            </a:r>
            <a:r>
              <a:rPr lang="en-US" baseline="30000" dirty="0"/>
              <a:t>G2257</a:t>
            </a:r>
            <a:r>
              <a:rPr lang="en-US" dirty="0"/>
              <a:t> </a:t>
            </a:r>
          </a:p>
          <a:p>
            <a:r>
              <a:rPr lang="en-US" dirty="0"/>
              <a:t>Mat 1:24  Then</a:t>
            </a:r>
            <a:r>
              <a:rPr lang="en-US" baseline="30000" dirty="0"/>
              <a:t>G1161</a:t>
            </a:r>
            <a:r>
              <a:rPr lang="en-US" dirty="0"/>
              <a:t> Joseph</a:t>
            </a:r>
            <a:r>
              <a:rPr lang="en-US" baseline="30000" dirty="0"/>
              <a:t>G2501</a:t>
            </a:r>
            <a:r>
              <a:rPr lang="en-US" dirty="0"/>
              <a:t> being raised</a:t>
            </a:r>
            <a:r>
              <a:rPr lang="en-US" baseline="30000" dirty="0"/>
              <a:t>G1326</a:t>
            </a:r>
            <a:r>
              <a:rPr lang="en-US" dirty="0"/>
              <a:t> from</a:t>
            </a:r>
            <a:r>
              <a:rPr lang="en-US" baseline="30000" dirty="0"/>
              <a:t>G575</a:t>
            </a:r>
            <a:r>
              <a:rPr lang="en-US" dirty="0"/>
              <a:t> sleep</a:t>
            </a:r>
            <a:r>
              <a:rPr lang="en-US" baseline="30000" dirty="0"/>
              <a:t>G5258</a:t>
            </a:r>
            <a:r>
              <a:rPr lang="en-US" dirty="0"/>
              <a:t> did</a:t>
            </a:r>
            <a:r>
              <a:rPr lang="en-US" baseline="30000" dirty="0"/>
              <a:t>G4160</a:t>
            </a:r>
            <a:r>
              <a:rPr lang="en-US" dirty="0"/>
              <a:t> as</a:t>
            </a:r>
            <a:r>
              <a:rPr lang="en-US" baseline="30000" dirty="0"/>
              <a:t>G5613</a:t>
            </a:r>
            <a:r>
              <a:rPr lang="en-US" dirty="0"/>
              <a:t> the</a:t>
            </a:r>
            <a:r>
              <a:rPr lang="en-US" baseline="30000" dirty="0"/>
              <a:t>G3588</a:t>
            </a:r>
            <a:r>
              <a:rPr lang="en-US" dirty="0"/>
              <a:t> angel</a:t>
            </a:r>
            <a:r>
              <a:rPr lang="en-US" baseline="30000" dirty="0"/>
              <a:t>G32</a:t>
            </a:r>
            <a:r>
              <a:rPr lang="en-US" dirty="0"/>
              <a:t> of the Lord</a:t>
            </a:r>
            <a:r>
              <a:rPr lang="en-US" baseline="30000" dirty="0"/>
              <a:t>G2962</a:t>
            </a:r>
            <a:r>
              <a:rPr lang="en-US" dirty="0"/>
              <a:t> had bidden</a:t>
            </a:r>
            <a:r>
              <a:rPr lang="en-US" baseline="30000" dirty="0"/>
              <a:t>G4367</a:t>
            </a:r>
            <a:r>
              <a:rPr lang="en-US" dirty="0"/>
              <a:t> him,</a:t>
            </a:r>
            <a:r>
              <a:rPr lang="en-US" baseline="30000" dirty="0"/>
              <a:t>G846</a:t>
            </a:r>
            <a:r>
              <a:rPr lang="en-US" dirty="0"/>
              <a:t> and</a:t>
            </a:r>
            <a:r>
              <a:rPr lang="en-US" baseline="30000" dirty="0"/>
              <a:t>G2532</a:t>
            </a:r>
            <a:r>
              <a:rPr lang="en-US" dirty="0"/>
              <a:t> took</a:t>
            </a:r>
            <a:r>
              <a:rPr lang="en-US" baseline="30000" dirty="0"/>
              <a:t>G3880</a:t>
            </a:r>
            <a:r>
              <a:rPr lang="en-US" dirty="0"/>
              <a:t> unto him his</a:t>
            </a:r>
            <a:r>
              <a:rPr lang="en-US" baseline="30000" dirty="0"/>
              <a:t>G848</a:t>
            </a:r>
            <a:r>
              <a:rPr lang="en-US" dirty="0"/>
              <a:t> wife:</a:t>
            </a:r>
            <a:r>
              <a:rPr lang="en-US" baseline="30000" dirty="0"/>
              <a:t>G1135</a:t>
            </a:r>
            <a:r>
              <a:rPr lang="en-US" dirty="0"/>
              <a:t> </a:t>
            </a:r>
          </a:p>
          <a:p>
            <a:r>
              <a:rPr lang="en-US" dirty="0"/>
              <a:t>Mat 1:25  And</a:t>
            </a:r>
            <a:r>
              <a:rPr lang="en-US" baseline="30000" dirty="0"/>
              <a:t>G2532</a:t>
            </a:r>
            <a:r>
              <a:rPr lang="en-US" dirty="0"/>
              <a:t> knew</a:t>
            </a:r>
            <a:r>
              <a:rPr lang="en-US" baseline="30000" dirty="0"/>
              <a:t>G1097</a:t>
            </a:r>
            <a:r>
              <a:rPr lang="en-US" dirty="0"/>
              <a:t> her</a:t>
            </a:r>
            <a:r>
              <a:rPr lang="en-US" baseline="30000" dirty="0"/>
              <a:t>G846</a:t>
            </a:r>
            <a:r>
              <a:rPr lang="en-US" dirty="0"/>
              <a:t> not</a:t>
            </a:r>
            <a:r>
              <a:rPr lang="en-US" baseline="30000" dirty="0"/>
              <a:t>G3756</a:t>
            </a:r>
            <a:r>
              <a:rPr lang="en-US" dirty="0"/>
              <a:t> till</a:t>
            </a:r>
            <a:r>
              <a:rPr lang="en-US" baseline="30000" dirty="0"/>
              <a:t>G2193</a:t>
            </a:r>
            <a:r>
              <a:rPr lang="en-US" dirty="0"/>
              <a:t> she had brought forth</a:t>
            </a:r>
            <a:r>
              <a:rPr lang="en-US" baseline="30000" dirty="0"/>
              <a:t>G5088</a:t>
            </a:r>
            <a:r>
              <a:rPr lang="en-US" dirty="0"/>
              <a:t> her</a:t>
            </a:r>
            <a:r>
              <a:rPr lang="en-US" baseline="30000" dirty="0"/>
              <a:t>G848</a:t>
            </a:r>
            <a:r>
              <a:rPr lang="en-US" dirty="0"/>
              <a:t> firstborn</a:t>
            </a:r>
            <a:r>
              <a:rPr lang="en-US" baseline="30000" dirty="0"/>
              <a:t>G4416</a:t>
            </a:r>
            <a:r>
              <a:rPr lang="en-US" dirty="0"/>
              <a:t> son:</a:t>
            </a:r>
            <a:r>
              <a:rPr lang="en-US" baseline="30000" dirty="0"/>
              <a:t>G5207</a:t>
            </a:r>
            <a:r>
              <a:rPr lang="en-US" dirty="0"/>
              <a:t> and</a:t>
            </a:r>
            <a:r>
              <a:rPr lang="en-US" baseline="30000" dirty="0"/>
              <a:t>G2532</a:t>
            </a:r>
            <a:r>
              <a:rPr lang="en-US" dirty="0"/>
              <a:t> he called</a:t>
            </a:r>
            <a:r>
              <a:rPr lang="en-US" baseline="30000" dirty="0"/>
              <a:t>G2564</a:t>
            </a:r>
            <a:r>
              <a:rPr lang="en-US" dirty="0"/>
              <a:t> his</a:t>
            </a:r>
            <a:r>
              <a:rPr lang="en-US" baseline="30000" dirty="0"/>
              <a:t>G846</a:t>
            </a:r>
            <a:r>
              <a:rPr lang="en-US" dirty="0"/>
              <a:t> name</a:t>
            </a:r>
            <a:r>
              <a:rPr lang="en-US" baseline="30000" dirty="0"/>
              <a:t>G3686</a:t>
            </a:r>
            <a:r>
              <a:rPr lang="en-US" dirty="0"/>
              <a:t> </a:t>
            </a:r>
            <a:r>
              <a:rPr lang="en-US" b="1" dirty="0"/>
              <a:t>JESUS.</a:t>
            </a:r>
            <a:r>
              <a:rPr lang="en-US" b="1" baseline="30000" dirty="0"/>
              <a:t>G2424</a:t>
            </a:r>
            <a:r>
              <a:rPr lang="en-US" b="1" dirty="0"/>
              <a:t> </a:t>
            </a:r>
            <a:r>
              <a:rPr lang="en-US" b="1" dirty="0" smtClean="0"/>
              <a:t>  KJV</a:t>
            </a:r>
            <a:endParaRPr lang="en-US" b="1" dirty="0"/>
          </a:p>
          <a:p>
            <a:endParaRPr lang="en-US" dirty="0"/>
          </a:p>
        </p:txBody>
      </p:sp>
    </p:spTree>
    <p:extLst>
      <p:ext uri="{BB962C8B-B14F-4D97-AF65-F5344CB8AC3E}">
        <p14:creationId xmlns:p14="http://schemas.microsoft.com/office/powerpoint/2010/main" val="77914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lnSpcReduction="10000"/>
          </a:bodyPr>
          <a:lstStyle/>
          <a:p>
            <a:r>
              <a:rPr lang="en-US" sz="3600" dirty="0" err="1"/>
              <a:t>Zec</a:t>
            </a:r>
            <a:r>
              <a:rPr lang="en-US" sz="3600" dirty="0"/>
              <a:t> 6:9  And the word of </a:t>
            </a:r>
            <a:r>
              <a:rPr lang="he-IL" sz="3600" dirty="0"/>
              <a:t>יהוה</a:t>
            </a:r>
            <a:r>
              <a:rPr lang="en-US" sz="3600" dirty="0"/>
              <a:t> came to me, saying, </a:t>
            </a:r>
          </a:p>
          <a:p>
            <a:r>
              <a:rPr lang="en-US" sz="3600" dirty="0" err="1"/>
              <a:t>Zec</a:t>
            </a:r>
            <a:r>
              <a:rPr lang="en-US" sz="3600" dirty="0"/>
              <a:t> 6:10  “Receive the gift from the exiles, from </a:t>
            </a:r>
            <a:r>
              <a:rPr lang="en-US" sz="3600" dirty="0" err="1"/>
              <a:t>Ḥeldai</a:t>
            </a:r>
            <a:r>
              <a:rPr lang="en-US" sz="3600" dirty="0"/>
              <a:t>, </a:t>
            </a:r>
            <a:r>
              <a:rPr lang="en-US" sz="3600" dirty="0" err="1"/>
              <a:t>Toḇiyah</a:t>
            </a:r>
            <a:r>
              <a:rPr lang="en-US" sz="3600" dirty="0"/>
              <a:t>, and </a:t>
            </a:r>
            <a:r>
              <a:rPr lang="en-US" sz="3600" dirty="0" err="1"/>
              <a:t>Yeḏayah</a:t>
            </a:r>
            <a:r>
              <a:rPr lang="en-US" sz="3600" dirty="0"/>
              <a:t>, who have come from </a:t>
            </a:r>
            <a:r>
              <a:rPr lang="en-US" sz="3600" dirty="0" err="1"/>
              <a:t>Baḇel</a:t>
            </a:r>
            <a:r>
              <a:rPr lang="en-US" sz="3600" dirty="0"/>
              <a:t>. Then you shall go the same day and enter the house of </a:t>
            </a:r>
            <a:r>
              <a:rPr lang="en-US" sz="3600" dirty="0" err="1"/>
              <a:t>Yoshiyah</a:t>
            </a:r>
            <a:r>
              <a:rPr lang="en-US" sz="3600" dirty="0"/>
              <a:t> son of </a:t>
            </a:r>
            <a:r>
              <a:rPr lang="en-US" sz="3600" dirty="0" err="1"/>
              <a:t>Tsephanyah</a:t>
            </a:r>
            <a:r>
              <a:rPr lang="en-US" sz="3600" dirty="0"/>
              <a:t>. </a:t>
            </a:r>
          </a:p>
          <a:p>
            <a:r>
              <a:rPr lang="en-US" sz="3600" dirty="0" err="1"/>
              <a:t>Zec</a:t>
            </a:r>
            <a:r>
              <a:rPr lang="en-US" sz="3600" dirty="0"/>
              <a:t> 6:11  “And you shall take the silver and gold, make a </a:t>
            </a:r>
            <a:r>
              <a:rPr lang="en-US" sz="3600" dirty="0" smtClean="0"/>
              <a:t>crown, </a:t>
            </a:r>
            <a:r>
              <a:rPr lang="en-US" sz="3600" dirty="0"/>
              <a:t>and set it on the head of </a:t>
            </a:r>
            <a:r>
              <a:rPr lang="en-US" sz="3600" b="1" dirty="0" err="1" smtClean="0"/>
              <a:t>Yehoshua</a:t>
            </a:r>
            <a:r>
              <a:rPr lang="en-US" sz="3600" b="1" dirty="0" smtClean="0"/>
              <a:t> H3091;</a:t>
            </a:r>
            <a:r>
              <a:rPr lang="en-US" sz="3600" dirty="0" smtClean="0"/>
              <a:t> </a:t>
            </a:r>
            <a:r>
              <a:rPr lang="en-US" sz="3600" dirty="0"/>
              <a:t>the son of </a:t>
            </a:r>
            <a:r>
              <a:rPr lang="en-US" sz="3600" dirty="0" err="1"/>
              <a:t>Yehotsaḏaq</a:t>
            </a:r>
            <a:r>
              <a:rPr lang="en-US" sz="3600" dirty="0"/>
              <a:t>, the high priest, </a:t>
            </a:r>
          </a:p>
          <a:p>
            <a:pPr marL="0" indent="0">
              <a:buNone/>
            </a:pPr>
            <a:endParaRPr lang="en-US" sz="3600" dirty="0"/>
          </a:p>
        </p:txBody>
      </p:sp>
    </p:spTree>
    <p:extLst>
      <p:ext uri="{BB962C8B-B14F-4D97-AF65-F5344CB8AC3E}">
        <p14:creationId xmlns:p14="http://schemas.microsoft.com/office/powerpoint/2010/main" val="1818037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324600"/>
          </a:xfrm>
        </p:spPr>
        <p:txBody>
          <a:bodyPr/>
          <a:lstStyle/>
          <a:p>
            <a:r>
              <a:rPr lang="en-US" sz="3600" dirty="0" err="1"/>
              <a:t>Zec</a:t>
            </a:r>
            <a:r>
              <a:rPr lang="en-US" sz="3600" dirty="0"/>
              <a:t> 6:12  and shall speak to him, saying, ‘Thus said </a:t>
            </a:r>
            <a:r>
              <a:rPr lang="he-IL" sz="3600" dirty="0"/>
              <a:t>יהוה</a:t>
            </a:r>
            <a:r>
              <a:rPr lang="en-US" sz="3600" dirty="0"/>
              <a:t> of hosts, saying, “See, the Man whose name is the </a:t>
            </a:r>
            <a:r>
              <a:rPr lang="en-US" sz="3600" b="1" dirty="0"/>
              <a:t>Branch</a:t>
            </a:r>
            <a:r>
              <a:rPr lang="en-US" sz="3600" b="1" baseline="30000" dirty="0"/>
              <a:t>1</a:t>
            </a:r>
            <a:r>
              <a:rPr lang="en-US" sz="3600" dirty="0"/>
              <a:t>! And from His place He shall branch out, and He shall build the </a:t>
            </a:r>
            <a:r>
              <a:rPr lang="en-US" sz="3600" dirty="0" err="1"/>
              <a:t>Hĕḵal</a:t>
            </a:r>
            <a:r>
              <a:rPr lang="en-US" sz="3600" dirty="0"/>
              <a:t> of </a:t>
            </a:r>
            <a:r>
              <a:rPr lang="he-IL" sz="3600" dirty="0"/>
              <a:t>יהוה</a:t>
            </a:r>
            <a:r>
              <a:rPr lang="en-US" sz="3600" dirty="0"/>
              <a:t>. Footnote </a:t>
            </a:r>
            <a:r>
              <a:rPr lang="en-US" sz="3600" b="1" baseline="30000" dirty="0"/>
              <a:t>1</a:t>
            </a:r>
            <a:r>
              <a:rPr lang="en-US" sz="3600" b="1" dirty="0"/>
              <a:t>See 3:8</a:t>
            </a:r>
            <a:r>
              <a:rPr lang="en-US" sz="3600" dirty="0"/>
              <a:t>. </a:t>
            </a:r>
          </a:p>
          <a:p>
            <a:r>
              <a:rPr lang="en-US" sz="3600" b="1" dirty="0" err="1"/>
              <a:t>Zec</a:t>
            </a:r>
            <a:r>
              <a:rPr lang="en-US" sz="3600" b="1" dirty="0"/>
              <a:t> 6:13</a:t>
            </a:r>
            <a:r>
              <a:rPr lang="en-US" sz="3600" dirty="0"/>
              <a:t>  “It is He who is going to build the </a:t>
            </a:r>
            <a:r>
              <a:rPr lang="en-US" sz="3600" dirty="0" err="1"/>
              <a:t>Hĕḵal</a:t>
            </a:r>
            <a:r>
              <a:rPr lang="en-US" sz="3600" dirty="0"/>
              <a:t> of </a:t>
            </a:r>
            <a:r>
              <a:rPr lang="he-IL" sz="3600" dirty="0"/>
              <a:t>יהוה</a:t>
            </a:r>
            <a:r>
              <a:rPr lang="en-US" sz="3600" dirty="0"/>
              <a:t>. It is He who is going to bear the </a:t>
            </a:r>
            <a:r>
              <a:rPr lang="en-US" sz="3600" dirty="0" err="1"/>
              <a:t>splendour</a:t>
            </a:r>
            <a:r>
              <a:rPr lang="en-US" sz="3600" dirty="0"/>
              <a:t>. And He shall sit and rule on His throne, and shall be a priest on His throne, and the counsel of </a:t>
            </a:r>
            <a:r>
              <a:rPr lang="en-US" sz="3600" dirty="0" smtClean="0"/>
              <a:t>Shalom shall </a:t>
            </a:r>
            <a:r>
              <a:rPr lang="en-US" sz="3600" dirty="0"/>
              <a:t>be between Them both,” ’ </a:t>
            </a:r>
          </a:p>
          <a:p>
            <a:endParaRPr lang="en-US" dirty="0"/>
          </a:p>
        </p:txBody>
      </p:sp>
    </p:spTree>
    <p:extLst>
      <p:ext uri="{BB962C8B-B14F-4D97-AF65-F5344CB8AC3E}">
        <p14:creationId xmlns:p14="http://schemas.microsoft.com/office/powerpoint/2010/main" val="1968487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82000" cy="6247864"/>
          </a:xfrm>
          <a:prstGeom prst="rect">
            <a:avLst/>
          </a:prstGeom>
        </p:spPr>
        <p:txBody>
          <a:bodyPr wrap="square">
            <a:spAutoFit/>
          </a:bodyPr>
          <a:lstStyle/>
          <a:p>
            <a:r>
              <a:rPr lang="en-US" sz="4000" b="1" dirty="0" err="1"/>
              <a:t>Zec</a:t>
            </a:r>
            <a:r>
              <a:rPr lang="en-US" sz="4000" b="1" dirty="0"/>
              <a:t> 6:14</a:t>
            </a:r>
            <a:r>
              <a:rPr lang="en-US" sz="4000" dirty="0"/>
              <a:t>  while the </a:t>
            </a:r>
            <a:r>
              <a:rPr lang="en-US" sz="4000" dirty="0" smtClean="0"/>
              <a:t>crown </a:t>
            </a:r>
            <a:r>
              <a:rPr lang="en-US" sz="4000" dirty="0"/>
              <a:t>is for a remembrance in the </a:t>
            </a:r>
            <a:r>
              <a:rPr lang="en-US" sz="4000" dirty="0" err="1"/>
              <a:t>Hĕḵal</a:t>
            </a:r>
            <a:r>
              <a:rPr lang="en-US" sz="4000" dirty="0"/>
              <a:t> of </a:t>
            </a:r>
            <a:r>
              <a:rPr lang="he-IL" sz="4000" dirty="0"/>
              <a:t>יהוה</a:t>
            </a:r>
            <a:r>
              <a:rPr lang="en-US" sz="4000" dirty="0"/>
              <a:t> to </a:t>
            </a:r>
            <a:r>
              <a:rPr lang="en-US" sz="4000" dirty="0" err="1"/>
              <a:t>Ḥĕlem</a:t>
            </a:r>
            <a:r>
              <a:rPr lang="en-US" sz="4000" dirty="0"/>
              <a:t>, and to </a:t>
            </a:r>
            <a:r>
              <a:rPr lang="en-US" sz="4000" dirty="0" err="1"/>
              <a:t>Toḇiyah</a:t>
            </a:r>
            <a:r>
              <a:rPr lang="en-US" sz="4000" dirty="0"/>
              <a:t>, and to </a:t>
            </a:r>
            <a:r>
              <a:rPr lang="en-US" sz="4000" dirty="0" err="1"/>
              <a:t>Yeḏayah</a:t>
            </a:r>
            <a:r>
              <a:rPr lang="en-US" sz="4000" dirty="0"/>
              <a:t>, and to </a:t>
            </a:r>
            <a:r>
              <a:rPr lang="en-US" sz="4000" dirty="0" err="1"/>
              <a:t>Ḥĕn</a:t>
            </a:r>
            <a:r>
              <a:rPr lang="en-US" sz="4000" dirty="0"/>
              <a:t> son of </a:t>
            </a:r>
            <a:r>
              <a:rPr lang="en-US" sz="4000" dirty="0" err="1"/>
              <a:t>Tsephanyah</a:t>
            </a:r>
            <a:r>
              <a:rPr lang="en-US" sz="4000" dirty="0"/>
              <a:t>. </a:t>
            </a:r>
          </a:p>
          <a:p>
            <a:r>
              <a:rPr lang="en-US" sz="4000" dirty="0" err="1"/>
              <a:t>Zec</a:t>
            </a:r>
            <a:r>
              <a:rPr lang="en-US" sz="4000" dirty="0"/>
              <a:t> 6:15  “And those who are far away shall come and build the </a:t>
            </a:r>
            <a:r>
              <a:rPr lang="en-US" sz="4000" dirty="0" err="1"/>
              <a:t>Hĕḵal</a:t>
            </a:r>
            <a:r>
              <a:rPr lang="en-US" sz="4000" dirty="0"/>
              <a:t> of </a:t>
            </a:r>
            <a:r>
              <a:rPr lang="he-IL" sz="4000" dirty="0"/>
              <a:t>יהוה</a:t>
            </a:r>
            <a:r>
              <a:rPr lang="en-US" sz="4000" dirty="0"/>
              <a:t>. And you shall know that </a:t>
            </a:r>
            <a:r>
              <a:rPr lang="he-IL" sz="4000" dirty="0"/>
              <a:t>יהוה</a:t>
            </a:r>
            <a:r>
              <a:rPr lang="en-US" sz="4000" dirty="0"/>
              <a:t> of hosts has sent Me to you. And this shall be, if you diligently obey the voice of </a:t>
            </a:r>
            <a:r>
              <a:rPr lang="he-IL" sz="4000" dirty="0"/>
              <a:t>יהוה</a:t>
            </a:r>
            <a:r>
              <a:rPr lang="en-US" sz="4000" dirty="0"/>
              <a:t> your Elohim.” </a:t>
            </a:r>
            <a:r>
              <a:rPr lang="en-US" sz="4000" dirty="0" smtClean="0"/>
              <a:t>ISR  (Go to E-sword now)</a:t>
            </a:r>
            <a:endParaRPr lang="en-US" sz="4000" dirty="0"/>
          </a:p>
        </p:txBody>
      </p:sp>
    </p:spTree>
    <p:extLst>
      <p:ext uri="{BB962C8B-B14F-4D97-AF65-F5344CB8AC3E}">
        <p14:creationId xmlns:p14="http://schemas.microsoft.com/office/powerpoint/2010/main" val="4032296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lstStyle/>
          <a:p>
            <a:endParaRPr lang="en-US" dirty="0"/>
          </a:p>
        </p:txBody>
      </p:sp>
      <p:sp>
        <p:nvSpPr>
          <p:cNvPr id="3" name="Content Placeholder 2"/>
          <p:cNvSpPr>
            <a:spLocks noGrp="1"/>
          </p:cNvSpPr>
          <p:nvPr>
            <p:ph idx="1"/>
          </p:nvPr>
        </p:nvSpPr>
        <p:spPr>
          <a:xfrm>
            <a:off x="457200" y="5638800"/>
            <a:ext cx="8229600" cy="487363"/>
          </a:xfrm>
        </p:spPr>
        <p:txBody>
          <a:bodyPr>
            <a:normAutofit fontScale="92500" lnSpcReduction="20000"/>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620000"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115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1242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819400" y="0"/>
            <a:ext cx="6324600" cy="7391400"/>
          </a:xfrm>
        </p:spPr>
        <p:txBody>
          <a:bodyPr>
            <a:normAutofit fontScale="90000"/>
          </a:bodyPr>
          <a:lstStyle/>
          <a:p>
            <a:r>
              <a:rPr lang="en-US" sz="2700" dirty="0"/>
              <a:t>The first of these artifacts, popularly known as the </a:t>
            </a:r>
            <a:r>
              <a:rPr lang="en-US" sz="2700" i="1" dirty="0"/>
              <a:t>Keystone</a:t>
            </a:r>
            <a:r>
              <a:rPr lang="en-US" sz="2700" dirty="0"/>
              <a:t> due to its shape, was excavated in June 1860. Unlike other ancient artifacts found previously in this region, the Keystone was inscribed with </a:t>
            </a:r>
            <a:r>
              <a:rPr lang="en-US" sz="2700" dirty="0">
                <a:hlinkClick r:id="rId3" tooltip="Hebrew"/>
              </a:rPr>
              <a:t>Hebrew</a:t>
            </a:r>
            <a:r>
              <a:rPr lang="en-US" sz="2700" dirty="0"/>
              <a:t>.</a:t>
            </a:r>
            <a:r>
              <a:rPr lang="en-US" sz="2700" baseline="30000" dirty="0">
                <a:hlinkClick r:id="rId4"/>
              </a:rPr>
              <a:t>[3]</a:t>
            </a:r>
            <a:r>
              <a:rPr lang="en-US" sz="2700" dirty="0"/>
              <a:t> It contains one phrase on each side:</a:t>
            </a:r>
            <a:br>
              <a:rPr lang="en-US" sz="2700" dirty="0"/>
            </a:br>
            <a:r>
              <a:rPr lang="en-US" sz="2700" dirty="0" err="1" smtClean="0"/>
              <a:t>Kadosh</a:t>
            </a:r>
            <a:r>
              <a:rPr lang="en-US" sz="2700" dirty="0" smtClean="0"/>
              <a:t> Ha </a:t>
            </a:r>
            <a:r>
              <a:rPr lang="en-US" sz="2700" dirty="0" err="1" smtClean="0"/>
              <a:t>Kedoshim</a:t>
            </a:r>
            <a:r>
              <a:rPr lang="en-US" sz="2700" dirty="0"/>
              <a:t/>
            </a:r>
            <a:br>
              <a:rPr lang="en-US" sz="2700" dirty="0"/>
            </a:br>
            <a:r>
              <a:rPr lang="en-US" sz="2700" dirty="0" err="1" smtClean="0"/>
              <a:t>Melech</a:t>
            </a:r>
            <a:r>
              <a:rPr lang="en-US" sz="2700" dirty="0" smtClean="0"/>
              <a:t> </a:t>
            </a:r>
            <a:r>
              <a:rPr lang="en-US" sz="2700" dirty="0"/>
              <a:t>of the Earth</a:t>
            </a:r>
            <a:br>
              <a:rPr lang="en-US" sz="2700" dirty="0"/>
            </a:br>
            <a:r>
              <a:rPr lang="en-US" sz="2700" dirty="0"/>
              <a:t>The </a:t>
            </a:r>
            <a:r>
              <a:rPr lang="en-US" sz="2700" dirty="0" smtClean="0"/>
              <a:t>Torah </a:t>
            </a:r>
            <a:r>
              <a:rPr lang="en-US" sz="2700" dirty="0"/>
              <a:t>of </a:t>
            </a:r>
            <a:r>
              <a:rPr lang="en-US" sz="2700" dirty="0" err="1" smtClean="0"/>
              <a:t>Aloahym</a:t>
            </a:r>
            <a:r>
              <a:rPr lang="en-US" sz="2700" dirty="0"/>
              <a:t/>
            </a:r>
            <a:br>
              <a:rPr lang="en-US" sz="2700" dirty="0"/>
            </a:br>
            <a:r>
              <a:rPr lang="en-US" sz="2700" dirty="0"/>
              <a:t>The Word of </a:t>
            </a:r>
            <a:r>
              <a:rPr lang="en-US" sz="2700" dirty="0" err="1" smtClean="0"/>
              <a:t>Aloahym</a:t>
            </a:r>
            <a:r>
              <a:rPr lang="en-US" sz="2700" dirty="0"/>
              <a:t/>
            </a:r>
            <a:br>
              <a:rPr lang="en-US" sz="2700" dirty="0"/>
            </a:br>
            <a:r>
              <a:rPr lang="en-US" sz="2700" dirty="0"/>
              <a:t>The second find came later in November 1860 when </a:t>
            </a:r>
            <a:r>
              <a:rPr lang="en-US" sz="2700" dirty="0" err="1"/>
              <a:t>Wyrick</a:t>
            </a:r>
            <a:r>
              <a:rPr lang="en-US" sz="2700" dirty="0"/>
              <a:t> and his excavation team came across a </a:t>
            </a:r>
            <a:r>
              <a:rPr lang="en-US" sz="2700" dirty="0">
                <a:hlinkClick r:id="rId5"/>
              </a:rPr>
              <a:t>sandstone</a:t>
            </a:r>
            <a:r>
              <a:rPr lang="en-US" sz="2700" dirty="0"/>
              <a:t> box which contained a small, black </a:t>
            </a:r>
            <a:r>
              <a:rPr lang="en-US" sz="2700" dirty="0">
                <a:hlinkClick r:id="rId6"/>
              </a:rPr>
              <a:t>limestone</a:t>
            </a:r>
            <a:r>
              <a:rPr lang="en-US" sz="2700" dirty="0"/>
              <a:t> rock within</a:t>
            </a:r>
            <a:r>
              <a:rPr lang="en-US" sz="2700" baseline="30000" dirty="0">
                <a:hlinkClick r:id="rId7"/>
              </a:rPr>
              <a:t>[4]</a:t>
            </a:r>
            <a:r>
              <a:rPr lang="en-US" sz="2700" dirty="0"/>
              <a:t> (the type of rock was identified by geologists Dave Hawkins and Ken Bork of </a:t>
            </a:r>
            <a:r>
              <a:rPr lang="en-US" sz="2700" dirty="0">
                <a:hlinkClick r:id="rId8"/>
              </a:rPr>
              <a:t>Denison University</a:t>
            </a:r>
            <a:r>
              <a:rPr lang="en-US" sz="2700" baseline="30000" dirty="0">
                <a:hlinkClick r:id="rId9"/>
              </a:rPr>
              <a:t>[5]</a:t>
            </a:r>
            <a:r>
              <a:rPr lang="en-US" sz="2700" dirty="0"/>
              <a:t>). This rock was carved with post-Exilic square Hebrew letters on all sides translated to be a condensed version of the </a:t>
            </a:r>
            <a:r>
              <a:rPr lang="en-US" sz="2700" dirty="0">
                <a:hlinkClick r:id="rId10"/>
              </a:rPr>
              <a:t>Ten Commandments</a:t>
            </a:r>
            <a:r>
              <a:rPr lang="en-US" sz="2700" dirty="0"/>
              <a:t>.</a:t>
            </a:r>
            <a:r>
              <a:rPr lang="en-US" sz="2700" baseline="30000" dirty="0">
                <a:hlinkClick r:id="rId11"/>
              </a:rPr>
              <a:t>[</a:t>
            </a:r>
            <a:r>
              <a:rPr lang="en-US" dirty="0"/>
              <a:t/>
            </a:r>
            <a:br>
              <a:rPr lang="en-US" dirty="0"/>
            </a:br>
            <a:endParaRPr lang="en-US" dirty="0"/>
          </a:p>
        </p:txBody>
      </p:sp>
    </p:spTree>
    <p:extLst>
      <p:ext uri="{BB962C8B-B14F-4D97-AF65-F5344CB8AC3E}">
        <p14:creationId xmlns:p14="http://schemas.microsoft.com/office/powerpoint/2010/main" val="3977051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0"/>
          </a:xfrm>
        </p:spPr>
        <p:txBody>
          <a:bodyPr/>
          <a:lstStyle/>
          <a:p>
            <a:endParaRPr lang="en-US" dirty="0"/>
          </a:p>
        </p:txBody>
      </p:sp>
      <p:sp>
        <p:nvSpPr>
          <p:cNvPr id="3" name="Content Placeholder 2"/>
          <p:cNvSpPr>
            <a:spLocks noGrp="1"/>
          </p:cNvSpPr>
          <p:nvPr>
            <p:ph idx="1"/>
          </p:nvPr>
        </p:nvSpPr>
        <p:spPr>
          <a:xfrm>
            <a:off x="0" y="3886200"/>
            <a:ext cx="9144000" cy="2971800"/>
          </a:xfrm>
        </p:spPr>
        <p:txBody>
          <a:bodyPr/>
          <a:lstStyle/>
          <a:p>
            <a:r>
              <a:rPr lang="en-US" dirty="0">
                <a:hlinkClick r:id="rId2" tooltip="Newark Holy Stones"/>
              </a:rPr>
              <a:t>Newark </a:t>
            </a:r>
            <a:r>
              <a:rPr lang="en-US" dirty="0" err="1" smtClean="0">
                <a:hlinkClick r:id="rId2" tooltip="Newark Holy Stones"/>
              </a:rPr>
              <a:t>Kadosh</a:t>
            </a:r>
            <a:r>
              <a:rPr lang="en-US" dirty="0" smtClean="0">
                <a:hlinkClick r:id="rId2" tooltip="Newark Holy Stones"/>
              </a:rPr>
              <a:t> </a:t>
            </a:r>
            <a:r>
              <a:rPr lang="en-US" dirty="0">
                <a:hlinkClick r:id="rId2" tooltip="Newark Holy Stones"/>
              </a:rPr>
              <a:t>Stones</a:t>
            </a:r>
            <a:r>
              <a:rPr lang="en-US" dirty="0"/>
              <a:t> </a:t>
            </a:r>
          </a:p>
          <a:p>
            <a:r>
              <a:rPr lang="en-US" dirty="0" err="1"/>
              <a:t>Wyrick</a:t>
            </a:r>
            <a:r>
              <a:rPr lang="en-US" dirty="0"/>
              <a:t> in 1860 within a cluster of ancient Indian burial mounds near Newark, Ohio . </a:t>
            </a:r>
            <a:r>
              <a:rPr lang="en-US" b="1" dirty="0"/>
              <a:t>...</a:t>
            </a:r>
            <a:r>
              <a:rPr lang="en-US" dirty="0"/>
              <a:t> collections from an ancient American Indian culture </a:t>
            </a:r>
            <a:r>
              <a:rPr lang="en-US" b="1" dirty="0"/>
              <a:t>...</a:t>
            </a:r>
            <a:r>
              <a:rPr lang="en-US" dirty="0"/>
              <a:t> </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599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Paleo Heb.in Greek manuscript.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76400"/>
            <a:ext cx="8001000" cy="4343400"/>
          </a:xfrm>
        </p:spPr>
      </p:pic>
    </p:spTree>
    <p:extLst>
      <p:ext uri="{BB962C8B-B14F-4D97-AF65-F5344CB8AC3E}">
        <p14:creationId xmlns:p14="http://schemas.microsoft.com/office/powerpoint/2010/main" val="22412846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lstStyle/>
          <a:p>
            <a:r>
              <a:rPr lang="en-US" dirty="0" smtClean="0"/>
              <a:t>YHUH Paleo Heb.in Greek script. Septuagint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52600"/>
            <a:ext cx="7620000" cy="4343400"/>
          </a:xfrm>
        </p:spPr>
      </p:pic>
    </p:spTree>
    <p:extLst>
      <p:ext uri="{BB962C8B-B14F-4D97-AF65-F5344CB8AC3E}">
        <p14:creationId xmlns:p14="http://schemas.microsoft.com/office/powerpoint/2010/main" val="395841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err="1"/>
              <a:t>Exo</a:t>
            </a:r>
            <a:r>
              <a:rPr lang="en-US" dirty="0"/>
              <a:t> 34:5  And </a:t>
            </a:r>
            <a:r>
              <a:rPr lang="he-IL" dirty="0"/>
              <a:t>יהוה</a:t>
            </a:r>
            <a:r>
              <a:rPr lang="en-US" dirty="0"/>
              <a:t> came down in the cloud and stood with him there, and </a:t>
            </a:r>
            <a:r>
              <a:rPr lang="en-US" b="1" dirty="0"/>
              <a:t>proclaimed</a:t>
            </a:r>
            <a:r>
              <a:rPr lang="en-US" dirty="0"/>
              <a:t> the Name, </a:t>
            </a:r>
            <a:r>
              <a:rPr lang="he-IL" dirty="0"/>
              <a:t>יהוה</a:t>
            </a:r>
            <a:r>
              <a:rPr lang="en-US" dirty="0"/>
              <a:t>. </a:t>
            </a:r>
            <a:br>
              <a:rPr lang="en-US" dirty="0"/>
            </a:br>
            <a:r>
              <a:rPr lang="en-US" dirty="0" err="1"/>
              <a:t>Exo</a:t>
            </a:r>
            <a:r>
              <a:rPr lang="en-US" dirty="0"/>
              <a:t> 34:6  And </a:t>
            </a:r>
            <a:r>
              <a:rPr lang="he-IL" dirty="0"/>
              <a:t>יהוה</a:t>
            </a:r>
            <a:r>
              <a:rPr lang="en-US" dirty="0"/>
              <a:t> passed before him and </a:t>
            </a:r>
            <a:r>
              <a:rPr lang="en-US" b="1" dirty="0"/>
              <a:t>proclaimed</a:t>
            </a:r>
            <a:r>
              <a:rPr lang="en-US" dirty="0"/>
              <a:t>, “</a:t>
            </a:r>
            <a:r>
              <a:rPr lang="he-IL" dirty="0"/>
              <a:t>יהוה</a:t>
            </a:r>
            <a:r>
              <a:rPr lang="en-US" dirty="0"/>
              <a:t>, </a:t>
            </a:r>
            <a:r>
              <a:rPr lang="he-IL" dirty="0"/>
              <a:t>יהוה</a:t>
            </a:r>
            <a:r>
              <a:rPr lang="en-US" dirty="0"/>
              <a:t>, an </a:t>
            </a:r>
            <a:r>
              <a:rPr lang="en-US" dirty="0" err="1"/>
              <a:t>Ěl</a:t>
            </a:r>
            <a:r>
              <a:rPr lang="en-US" dirty="0"/>
              <a:t> compassionate and showing </a:t>
            </a:r>
            <a:r>
              <a:rPr lang="en-US" dirty="0" err="1"/>
              <a:t>favour</a:t>
            </a:r>
            <a:r>
              <a:rPr lang="en-US" dirty="0"/>
              <a:t>, patient, and great in kindness and truth, </a:t>
            </a:r>
            <a:br>
              <a:rPr lang="en-US" dirty="0"/>
            </a:br>
            <a:r>
              <a:rPr lang="en-US" dirty="0" smtClean="0"/>
              <a:t>{Hebrew Manuscripts}</a:t>
            </a:r>
            <a:endParaRPr lang="en-US" dirty="0"/>
          </a:p>
        </p:txBody>
      </p:sp>
    </p:spTree>
    <p:extLst>
      <p:ext uri="{BB962C8B-B14F-4D97-AF65-F5344CB8AC3E}">
        <p14:creationId xmlns:p14="http://schemas.microsoft.com/office/powerpoint/2010/main" val="3605216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Septuagint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40859"/>
            <a:ext cx="7467600" cy="4814570"/>
          </a:xfrm>
        </p:spPr>
      </p:pic>
    </p:spTree>
    <p:extLst>
      <p:ext uri="{BB962C8B-B14F-4D97-AF65-F5344CB8AC3E}">
        <p14:creationId xmlns:p14="http://schemas.microsoft.com/office/powerpoint/2010/main" val="3025777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Paleo Hebrew in old </a:t>
            </a:r>
            <a:r>
              <a:rPr lang="en-US" smtClean="0"/>
              <a:t>Heb</a:t>
            </a:r>
            <a:r>
              <a:rPr lang="en-US" dirty="0" smtClean="0"/>
              <a:t> script.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905000"/>
            <a:ext cx="7848600" cy="4038600"/>
          </a:xfrm>
        </p:spPr>
      </p:pic>
    </p:spTree>
    <p:extLst>
      <p:ext uri="{BB962C8B-B14F-4D97-AF65-F5344CB8AC3E}">
        <p14:creationId xmlns:p14="http://schemas.microsoft.com/office/powerpoint/2010/main" val="1000320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685800"/>
            <a:ext cx="7848600" cy="5715000"/>
          </a:xfrm>
        </p:spPr>
      </p:pic>
    </p:spTree>
    <p:extLst>
      <p:ext uri="{BB962C8B-B14F-4D97-AF65-F5344CB8AC3E}">
        <p14:creationId xmlns:p14="http://schemas.microsoft.com/office/powerpoint/2010/main" val="3619358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600364"/>
            <a:ext cx="7772400" cy="5495636"/>
          </a:xfrm>
        </p:spPr>
      </p:pic>
    </p:spTree>
    <p:extLst>
      <p:ext uri="{BB962C8B-B14F-4D97-AF65-F5344CB8AC3E}">
        <p14:creationId xmlns:p14="http://schemas.microsoft.com/office/powerpoint/2010/main" val="1402906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5400" dirty="0" smtClean="0"/>
              <a:t> </a:t>
            </a:r>
            <a:r>
              <a:rPr lang="en-US" sz="5400" b="1" dirty="0" smtClean="0"/>
              <a:t>Isa </a:t>
            </a:r>
            <a:r>
              <a:rPr lang="en-US" sz="5400" b="1" dirty="0"/>
              <a:t>7:14</a:t>
            </a:r>
            <a:r>
              <a:rPr lang="en-US" sz="5400" dirty="0"/>
              <a:t>  “Therefore </a:t>
            </a:r>
            <a:r>
              <a:rPr lang="he-IL" sz="5400" dirty="0"/>
              <a:t>יהוה</a:t>
            </a:r>
            <a:r>
              <a:rPr lang="en-US" sz="5400" dirty="0"/>
              <a:t> Himself gives you a sign: Look, the maiden conceives and gives birth to a Son, and shall call His </a:t>
            </a:r>
            <a:r>
              <a:rPr lang="en-US" sz="5400" b="1" dirty="0"/>
              <a:t>Name</a:t>
            </a:r>
            <a:r>
              <a:rPr lang="en-US" sz="5400" dirty="0"/>
              <a:t> </a:t>
            </a:r>
            <a:r>
              <a:rPr lang="en-US" sz="5400" dirty="0" smtClean="0"/>
              <a:t>Immanu’ĕl</a:t>
            </a:r>
            <a:r>
              <a:rPr lang="en-US" sz="5400" baseline="30000" dirty="0" smtClean="0"/>
              <a:t>1</a:t>
            </a:r>
            <a:r>
              <a:rPr lang="en-US" sz="5400" dirty="0" smtClean="0"/>
              <a:t>.H6005 </a:t>
            </a:r>
            <a:r>
              <a:rPr lang="en-US" sz="5400" dirty="0"/>
              <a:t>Footnote: </a:t>
            </a:r>
            <a:r>
              <a:rPr lang="en-US" sz="5400" dirty="0" err="1"/>
              <a:t>Ěl</a:t>
            </a:r>
            <a:r>
              <a:rPr lang="en-US" sz="5400" dirty="0"/>
              <a:t> with us. See also Matt. 1:23. </a:t>
            </a:r>
            <a:r>
              <a:rPr lang="en-US" sz="5400" dirty="0" smtClean="0"/>
              <a:t> </a:t>
            </a:r>
            <a:r>
              <a:rPr lang="en-US" sz="5400" dirty="0" err="1" smtClean="0"/>
              <a:t>Immanu’el</a:t>
            </a:r>
            <a:r>
              <a:rPr lang="en-US" sz="5400" dirty="0" smtClean="0"/>
              <a:t/>
            </a:r>
            <a:br>
              <a:rPr lang="en-US" sz="5400" dirty="0" smtClean="0"/>
            </a:br>
            <a:r>
              <a:rPr lang="en-US" sz="5400" dirty="0" err="1" smtClean="0"/>
              <a:t>Elohiym</a:t>
            </a:r>
            <a:r>
              <a:rPr lang="en-US" sz="5400" dirty="0" smtClean="0"/>
              <a:t> with us.</a:t>
            </a:r>
            <a:endParaRPr lang="en-US" sz="5400" dirty="0"/>
          </a:p>
        </p:txBody>
      </p:sp>
    </p:spTree>
    <p:extLst>
      <p:ext uri="{BB962C8B-B14F-4D97-AF65-F5344CB8AC3E}">
        <p14:creationId xmlns:p14="http://schemas.microsoft.com/office/powerpoint/2010/main" val="491177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b="1" dirty="0"/>
              <a:t>Isa 8:8</a:t>
            </a:r>
            <a:r>
              <a:rPr lang="en-US" dirty="0"/>
              <a:t>  And he shall pass</a:t>
            </a:r>
            <a:r>
              <a:rPr lang="en-US" baseline="30000" dirty="0"/>
              <a:t>H2498</a:t>
            </a:r>
            <a:r>
              <a:rPr lang="en-US" dirty="0"/>
              <a:t> through Judah;</a:t>
            </a:r>
            <a:r>
              <a:rPr lang="en-US" baseline="30000" dirty="0"/>
              <a:t>H3063</a:t>
            </a:r>
            <a:r>
              <a:rPr lang="en-US" dirty="0"/>
              <a:t> he shall overflow</a:t>
            </a:r>
            <a:r>
              <a:rPr lang="en-US" baseline="30000" dirty="0"/>
              <a:t>H7857</a:t>
            </a:r>
            <a:r>
              <a:rPr lang="en-US" dirty="0"/>
              <a:t> and go over,</a:t>
            </a:r>
            <a:r>
              <a:rPr lang="en-US" baseline="30000" dirty="0"/>
              <a:t>H5674</a:t>
            </a:r>
            <a:r>
              <a:rPr lang="en-US" dirty="0"/>
              <a:t> he shall reach</a:t>
            </a:r>
            <a:r>
              <a:rPr lang="en-US" baseline="30000" dirty="0"/>
              <a:t>H5060</a:t>
            </a:r>
            <a:r>
              <a:rPr lang="en-US" dirty="0"/>
              <a:t> </a:t>
            </a:r>
            <a:r>
              <a:rPr lang="en-US" i="1" dirty="0"/>
              <a:t>even</a:t>
            </a:r>
            <a:r>
              <a:rPr lang="en-US" dirty="0"/>
              <a:t> to</a:t>
            </a:r>
            <a:r>
              <a:rPr lang="en-US" baseline="30000" dirty="0"/>
              <a:t>H5704</a:t>
            </a:r>
            <a:r>
              <a:rPr lang="en-US" dirty="0"/>
              <a:t> the neck;</a:t>
            </a:r>
            <a:r>
              <a:rPr lang="en-US" baseline="30000" dirty="0"/>
              <a:t>H6677</a:t>
            </a:r>
            <a:r>
              <a:rPr lang="en-US" dirty="0"/>
              <a:t> and the stretching out</a:t>
            </a:r>
            <a:r>
              <a:rPr lang="en-US" baseline="30000" dirty="0"/>
              <a:t>H4298</a:t>
            </a:r>
            <a:r>
              <a:rPr lang="en-US" dirty="0"/>
              <a:t> of his wings</a:t>
            </a:r>
            <a:r>
              <a:rPr lang="en-US" baseline="30000" dirty="0"/>
              <a:t>H3671</a:t>
            </a:r>
            <a:r>
              <a:rPr lang="en-US" dirty="0"/>
              <a:t> shall fill</a:t>
            </a:r>
            <a:r>
              <a:rPr lang="en-US" baseline="30000" dirty="0"/>
              <a:t>H4393</a:t>
            </a:r>
            <a:r>
              <a:rPr lang="en-US" dirty="0"/>
              <a:t> the breadth</a:t>
            </a:r>
            <a:r>
              <a:rPr lang="en-US" baseline="30000" dirty="0"/>
              <a:t>H7341</a:t>
            </a:r>
            <a:r>
              <a:rPr lang="en-US" dirty="0"/>
              <a:t> of thy land,</a:t>
            </a:r>
            <a:r>
              <a:rPr lang="en-US" baseline="30000" dirty="0"/>
              <a:t>H776</a:t>
            </a:r>
            <a:r>
              <a:rPr lang="en-US" dirty="0"/>
              <a:t> O Immanuel.</a:t>
            </a:r>
            <a:r>
              <a:rPr lang="en-US" baseline="30000" dirty="0"/>
              <a:t>H6005</a:t>
            </a:r>
            <a:r>
              <a:rPr lang="en-US" dirty="0"/>
              <a:t> </a:t>
            </a:r>
            <a:br>
              <a:rPr lang="en-US" dirty="0"/>
            </a:br>
            <a:r>
              <a:rPr lang="en-US" dirty="0" smtClean="0"/>
              <a:t>KJV+</a:t>
            </a:r>
            <a:endParaRPr lang="en-US" dirty="0"/>
          </a:p>
        </p:txBody>
      </p:sp>
    </p:spTree>
    <p:extLst>
      <p:ext uri="{BB962C8B-B14F-4D97-AF65-F5344CB8AC3E}">
        <p14:creationId xmlns:p14="http://schemas.microsoft.com/office/powerpoint/2010/main" val="4246925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43800"/>
          </a:xfrm>
        </p:spPr>
        <p:txBody>
          <a:bodyPr>
            <a:normAutofit fontScale="90000"/>
          </a:bodyPr>
          <a:lstStyle/>
          <a:p>
            <a:r>
              <a:rPr lang="en-US" sz="4000" b="1" dirty="0" smtClean="0"/>
              <a:t>Mat 1:23</a:t>
            </a:r>
            <a:r>
              <a:rPr lang="en-US" sz="4000" dirty="0" smtClean="0"/>
              <a:t>  Behold, a virgin shall be with child, and shall bring forth a son, and they shall call his name Emmanuel, which being interpreted is, G-d with us.    {KJV}</a:t>
            </a:r>
            <a:br>
              <a:rPr lang="en-US" sz="4000" dirty="0" smtClean="0"/>
            </a:br>
            <a:r>
              <a:rPr lang="en-US" dirty="0" smtClean="0"/>
              <a:t>G1694  </a:t>
            </a:r>
            <a:r>
              <a:rPr lang="en-US" dirty="0" err="1" smtClean="0"/>
              <a:t>Emmanou’el</a:t>
            </a:r>
            <a:r>
              <a:rPr lang="en-US" dirty="0" smtClean="0"/>
              <a:t> /</a:t>
            </a:r>
            <a:r>
              <a:rPr lang="en-US" dirty="0" err="1" smtClean="0"/>
              <a:t>Heb.origin</a:t>
            </a:r>
            <a:r>
              <a:rPr lang="en-US" dirty="0" smtClean="0"/>
              <a:t> H6005</a:t>
            </a:r>
            <a:br>
              <a:rPr lang="en-US" dirty="0" smtClean="0"/>
            </a:br>
            <a:r>
              <a:rPr lang="en-US" dirty="0" smtClean="0"/>
              <a:t/>
            </a:r>
            <a:br>
              <a:rPr lang="en-US" dirty="0" smtClean="0"/>
            </a:br>
            <a:r>
              <a:rPr lang="en-US" b="1" dirty="0">
                <a:solidFill>
                  <a:srgbClr val="800000"/>
                </a:solidFill>
                <a:latin typeface="Georgia"/>
              </a:rPr>
              <a:t>Mat 1:23</a:t>
            </a:r>
            <a:r>
              <a:rPr lang="en-US" dirty="0">
                <a:solidFill>
                  <a:prstClr val="black"/>
                </a:solidFill>
                <a:latin typeface="Georgia"/>
              </a:rPr>
              <a:t>  “See, a maiden shall conceive, and she shall give birth to a Son, and they shall call His Name </a:t>
            </a:r>
            <a:r>
              <a:rPr lang="en-US" dirty="0" err="1">
                <a:solidFill>
                  <a:prstClr val="black"/>
                </a:solidFill>
                <a:latin typeface="Georgia"/>
              </a:rPr>
              <a:t>Immanu’ĕl</a:t>
            </a:r>
            <a:r>
              <a:rPr lang="en-US" dirty="0">
                <a:solidFill>
                  <a:prstClr val="black"/>
                </a:solidFill>
                <a:latin typeface="Georgia"/>
              </a:rPr>
              <a:t>,” which translated, means, “</a:t>
            </a:r>
            <a:r>
              <a:rPr lang="en-US" dirty="0" err="1">
                <a:solidFill>
                  <a:prstClr val="black"/>
                </a:solidFill>
                <a:latin typeface="Georgia"/>
              </a:rPr>
              <a:t>Ěl</a:t>
            </a:r>
            <a:r>
              <a:rPr lang="en-US" dirty="0">
                <a:solidFill>
                  <a:prstClr val="black"/>
                </a:solidFill>
                <a:latin typeface="Georgia"/>
              </a:rPr>
              <a:t> with us.” </a:t>
            </a:r>
            <a:r>
              <a:rPr lang="en-US" dirty="0" smtClean="0">
                <a:solidFill>
                  <a:prstClr val="black"/>
                </a:solidFill>
                <a:latin typeface="Georgia"/>
              </a:rPr>
              <a:t>  [ Manuscripts Hebrew]</a:t>
            </a:r>
            <a:r>
              <a:rPr lang="en-US" dirty="0">
                <a:solidFill>
                  <a:prstClr val="black"/>
                </a:solidFill>
                <a:latin typeface="Georgia"/>
              </a:rPr>
              <a:t/>
            </a:r>
            <a:br>
              <a:rPr lang="en-US" dirty="0">
                <a:solidFill>
                  <a:prstClr val="black"/>
                </a:solidFill>
                <a:latin typeface="Georgia"/>
              </a:rPr>
            </a:br>
            <a:endParaRPr lang="en-US" dirty="0"/>
          </a:p>
        </p:txBody>
      </p:sp>
    </p:spTree>
    <p:extLst>
      <p:ext uri="{BB962C8B-B14F-4D97-AF65-F5344CB8AC3E}">
        <p14:creationId xmlns:p14="http://schemas.microsoft.com/office/powerpoint/2010/main" val="3889682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8991600" cy="7086600"/>
          </a:xfrm>
        </p:spPr>
        <p:txBody>
          <a:bodyPr/>
          <a:lstStyle/>
          <a:p>
            <a:r>
              <a:rPr lang="en-US" b="1" dirty="0" err="1"/>
              <a:t>Luk</a:t>
            </a:r>
            <a:r>
              <a:rPr lang="en-US" b="1" dirty="0"/>
              <a:t> 1:31</a:t>
            </a:r>
            <a:r>
              <a:rPr lang="en-US" dirty="0"/>
              <a:t>  And, behold, thou shalt conceive in thy womb, and bring forth a son, and shalt call his name </a:t>
            </a:r>
            <a:r>
              <a:rPr lang="en-US" dirty="0" err="1" smtClean="0"/>
              <a:t>JESUS.kj</a:t>
            </a:r>
            <a:r>
              <a:rPr lang="en-US" dirty="0" smtClean="0"/>
              <a:t> </a:t>
            </a:r>
            <a:r>
              <a:rPr lang="en-US" dirty="0"/>
              <a:t/>
            </a:r>
            <a:br>
              <a:rPr lang="en-US" dirty="0"/>
            </a:br>
            <a:r>
              <a:rPr lang="en-US" b="1" dirty="0" smtClean="0"/>
              <a:t>G2424  </a:t>
            </a:r>
            <a:r>
              <a:rPr lang="en-US" b="1" dirty="0" err="1" smtClean="0"/>
              <a:t>Iesous</a:t>
            </a:r>
            <a:r>
              <a:rPr lang="en-US" b="1" dirty="0" smtClean="0"/>
              <a:t> Hebrew origin H3091</a:t>
            </a:r>
            <a:br>
              <a:rPr lang="en-US" b="1" dirty="0" smtClean="0"/>
            </a:br>
            <a:r>
              <a:rPr lang="en-US" b="1" dirty="0" err="1" smtClean="0"/>
              <a:t>Jehoshua-Yahushua</a:t>
            </a:r>
            <a:r>
              <a:rPr lang="en-US" b="1" dirty="0" smtClean="0"/>
              <a:t> the Name of our </a:t>
            </a:r>
            <a:r>
              <a:rPr lang="en-US" b="1" dirty="0" err="1" smtClean="0"/>
              <a:t>Saviour</a:t>
            </a:r>
            <a:r>
              <a:rPr lang="en-US" b="1" dirty="0" smtClean="0"/>
              <a:t> and two other </a:t>
            </a:r>
            <a:r>
              <a:rPr lang="en-US" b="1" dirty="0" err="1" smtClean="0"/>
              <a:t>Yisraelites</a:t>
            </a:r>
            <a:r>
              <a:rPr lang="en-US" b="1" dirty="0" smtClean="0"/>
              <a:t>.</a:t>
            </a:r>
          </a:p>
        </p:txBody>
      </p:sp>
      <p:sp>
        <p:nvSpPr>
          <p:cNvPr id="3" name="Rectangle 2"/>
          <p:cNvSpPr/>
          <p:nvPr/>
        </p:nvSpPr>
        <p:spPr>
          <a:xfrm>
            <a:off x="109330" y="4275011"/>
            <a:ext cx="8915400" cy="2554545"/>
          </a:xfrm>
          <a:prstGeom prst="rect">
            <a:avLst/>
          </a:prstGeom>
        </p:spPr>
        <p:txBody>
          <a:bodyPr wrap="square">
            <a:spAutoFit/>
          </a:bodyPr>
          <a:lstStyle/>
          <a:p>
            <a:r>
              <a:rPr lang="en-US" sz="4000" b="1" dirty="0" err="1"/>
              <a:t>Luk</a:t>
            </a:r>
            <a:r>
              <a:rPr lang="en-US" sz="4000" b="1" dirty="0"/>
              <a:t> 1:31</a:t>
            </a:r>
            <a:r>
              <a:rPr lang="en-US" sz="4000" dirty="0"/>
              <a:t>  “And see, you shall conceive in your womb, and shall give birth to a Son, and call His Name </a:t>
            </a:r>
            <a:r>
              <a:rPr lang="he-IL" sz="4000" dirty="0"/>
              <a:t>יהושע</a:t>
            </a:r>
            <a:r>
              <a:rPr lang="en-US" sz="4000" dirty="0"/>
              <a:t>.</a:t>
            </a:r>
            <a:r>
              <a:rPr lang="en-US" sz="4000" baseline="30000" dirty="0"/>
              <a:t>1</a:t>
            </a:r>
            <a:r>
              <a:rPr lang="en-US" sz="4000" dirty="0"/>
              <a:t> Footnote: </a:t>
            </a:r>
            <a:r>
              <a:rPr lang="en-US" sz="4000" baseline="30000" dirty="0"/>
              <a:t>1</a:t>
            </a:r>
            <a:r>
              <a:rPr lang="en-US" sz="4000" dirty="0"/>
              <a:t>Mt. 1:21. </a:t>
            </a:r>
          </a:p>
        </p:txBody>
      </p:sp>
    </p:spTree>
    <p:extLst>
      <p:ext uri="{BB962C8B-B14F-4D97-AF65-F5344CB8AC3E}">
        <p14:creationId xmlns:p14="http://schemas.microsoft.com/office/powerpoint/2010/main" val="550764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038600"/>
          </a:xfrm>
        </p:spPr>
        <p:txBody>
          <a:bodyPr>
            <a:normAutofit fontScale="90000"/>
          </a:bodyPr>
          <a:lstStyle/>
          <a:p>
            <a:r>
              <a:rPr lang="en-US" b="1" dirty="0" err="1"/>
              <a:t>Joh</a:t>
            </a:r>
            <a:r>
              <a:rPr lang="en-US" b="1" dirty="0"/>
              <a:t> 17:6</a:t>
            </a:r>
            <a:r>
              <a:rPr lang="en-US" dirty="0"/>
              <a:t>  I have </a:t>
            </a:r>
            <a:r>
              <a:rPr lang="en-US" b="1" dirty="0"/>
              <a:t>manifested</a:t>
            </a:r>
            <a:r>
              <a:rPr lang="en-US" dirty="0"/>
              <a:t> thy </a:t>
            </a:r>
            <a:r>
              <a:rPr lang="en-US" b="1" dirty="0" smtClean="0"/>
              <a:t>Name</a:t>
            </a:r>
            <a:r>
              <a:rPr lang="en-US" dirty="0" smtClean="0"/>
              <a:t> </a:t>
            </a:r>
            <a:r>
              <a:rPr lang="en-US" dirty="0"/>
              <a:t>unto the men which thou </a:t>
            </a:r>
            <a:r>
              <a:rPr lang="en-US" dirty="0" err="1"/>
              <a:t>gavest</a:t>
            </a:r>
            <a:r>
              <a:rPr lang="en-US" dirty="0"/>
              <a:t> me out of the world: </a:t>
            </a:r>
            <a:r>
              <a:rPr lang="en-US" dirty="0" err="1"/>
              <a:t>thine</a:t>
            </a:r>
            <a:r>
              <a:rPr lang="en-US" dirty="0"/>
              <a:t> they were, and thou </a:t>
            </a:r>
            <a:r>
              <a:rPr lang="en-US" dirty="0" err="1"/>
              <a:t>gavest</a:t>
            </a:r>
            <a:r>
              <a:rPr lang="en-US" dirty="0"/>
              <a:t> them me; and they have kept thy word. </a:t>
            </a:r>
            <a:br>
              <a:rPr lang="en-US" dirty="0"/>
            </a:br>
            <a:endParaRPr lang="en-US" dirty="0"/>
          </a:p>
        </p:txBody>
      </p:sp>
      <p:sp>
        <p:nvSpPr>
          <p:cNvPr id="4" name="Rectangle 3"/>
          <p:cNvSpPr/>
          <p:nvPr/>
        </p:nvSpPr>
        <p:spPr>
          <a:xfrm>
            <a:off x="152400" y="2728851"/>
            <a:ext cx="9144000" cy="4031873"/>
          </a:xfrm>
          <a:prstGeom prst="rect">
            <a:avLst/>
          </a:prstGeom>
        </p:spPr>
        <p:txBody>
          <a:bodyPr wrap="square">
            <a:spAutoFit/>
          </a:bodyPr>
          <a:lstStyle/>
          <a:p>
            <a:r>
              <a:rPr lang="en-US" sz="3200" b="1" dirty="0" err="1"/>
              <a:t>Joh</a:t>
            </a:r>
            <a:r>
              <a:rPr lang="en-US" sz="3200" b="1" dirty="0"/>
              <a:t> 17:11</a:t>
            </a:r>
            <a:r>
              <a:rPr lang="en-US" sz="3200" dirty="0"/>
              <a:t>  And now I am no more in the world, but these are in the world, and I come to thee. Holy Father, keep through </a:t>
            </a:r>
            <a:r>
              <a:rPr lang="en-US" sz="3200" dirty="0" err="1"/>
              <a:t>thine</a:t>
            </a:r>
            <a:r>
              <a:rPr lang="en-US" sz="3200" dirty="0"/>
              <a:t> </a:t>
            </a:r>
            <a:r>
              <a:rPr lang="en-US" sz="3200" b="1" dirty="0"/>
              <a:t>own </a:t>
            </a:r>
            <a:r>
              <a:rPr lang="en-US" sz="3200" b="1" dirty="0" smtClean="0"/>
              <a:t>Name </a:t>
            </a:r>
            <a:r>
              <a:rPr lang="en-US" sz="3200" dirty="0"/>
              <a:t>those whom thou hast given me, that they may be one, as we </a:t>
            </a:r>
            <a:r>
              <a:rPr lang="en-US" sz="3200" i="1" dirty="0"/>
              <a:t>are.</a:t>
            </a:r>
            <a:r>
              <a:rPr lang="en-US" sz="3200" dirty="0"/>
              <a:t> </a:t>
            </a:r>
          </a:p>
          <a:p>
            <a:r>
              <a:rPr lang="en-US" sz="3200" dirty="0" err="1"/>
              <a:t>Joh</a:t>
            </a:r>
            <a:r>
              <a:rPr lang="en-US" sz="3200" dirty="0"/>
              <a:t> 17:12  While I was with them in the world, I kept them in </a:t>
            </a:r>
            <a:r>
              <a:rPr lang="en-US" sz="3200" b="1" dirty="0"/>
              <a:t>thy</a:t>
            </a:r>
            <a:r>
              <a:rPr lang="en-US" sz="3200" dirty="0"/>
              <a:t> </a:t>
            </a:r>
            <a:r>
              <a:rPr lang="en-US" sz="3200" b="1" dirty="0"/>
              <a:t>N</a:t>
            </a:r>
            <a:r>
              <a:rPr lang="en-US" sz="3200" b="1" dirty="0" smtClean="0"/>
              <a:t>ame</a:t>
            </a:r>
            <a:r>
              <a:rPr lang="en-US" sz="3200" dirty="0"/>
              <a:t>: those that thou </a:t>
            </a:r>
            <a:r>
              <a:rPr lang="en-US" sz="3200" dirty="0" err="1"/>
              <a:t>gavest</a:t>
            </a:r>
            <a:r>
              <a:rPr lang="en-US" sz="3200" dirty="0"/>
              <a:t> me I have kept, and none of them is lost, but the son of perdition; that the scripture might be fulfilled. </a:t>
            </a:r>
            <a:r>
              <a:rPr lang="en-US" sz="3200" dirty="0" smtClean="0"/>
              <a:t> KJV</a:t>
            </a:r>
            <a:endParaRPr lang="en-US" sz="3200" dirty="0"/>
          </a:p>
        </p:txBody>
      </p:sp>
    </p:spTree>
    <p:extLst>
      <p:ext uri="{BB962C8B-B14F-4D97-AF65-F5344CB8AC3E}">
        <p14:creationId xmlns:p14="http://schemas.microsoft.com/office/powerpoint/2010/main" val="535332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TotalTime>
  <Words>2483</Words>
  <Application>Microsoft Office PowerPoint</Application>
  <PresentationFormat>On-screen Show (4:3)</PresentationFormat>
  <Paragraphs>81</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Pro 30:4   Who hath ascended up into heaven, or descended? who hath gathered the wind in his fists? who hath bound the waters in a garment? who hath established all the ends of the earth? what is his Name, and what is his son's Name, if thou canst tell?  Pro 30:5  Every word of Yah is pure: he is a shield unto them that put their trust in him.  Pro 30:6  Add you not unto his words, lest he reprove you, and you be found a liar.  KJV</vt:lpstr>
      <vt:lpstr>Exo 3:14  And Yah said unto Moses, I AM THAT I AM: and he said, Thus shalt thou say unto the children of Israel, I AM hath sent me unto you.  Exo 3:15  And Yah said moreover unto Moses, Thus shalt thou say unto the children of Israel, YHUH Yah of your fathers, the Yah of Abraham, the Yah of Isaac, and the Yah of Jacob, hath sent me unto you: this is my Name for ever, and this is my memorial unto all generations.  </vt:lpstr>
      <vt:lpstr> Exo 3:14  And GodH430 saidH559 untoH413 Moses,H4872 I AMH1961 THATH834 I AMH1961                       HaYAH   ASHER אשׁר    Ha-YAH היה     </vt:lpstr>
      <vt:lpstr>Exo 34:5  And יהוה came down in the cloud and stood with him there, and proclaimed the Name, יהוה.  Exo 34:6  And יהוה passed before him and proclaimed, “יהוה, יהוה, an Ěl compassionate and showing favour, patient, and great in kindness and truth,  {Hebrew Manuscripts}</vt:lpstr>
      <vt:lpstr> Isa 7:14  “Therefore יהוה Himself gives you a sign: Look, the maiden conceives and gives birth to a Son, and shall call His Name Immanu’ĕl1.H6005 Footnote: Ěl with us. See also Matt. 1:23.  Immanu’el Elohiym with us.</vt:lpstr>
      <vt:lpstr>Isa 8:8  And he shall passH2498 through Judah;H3063 he shall overflowH7857 and go over,H5674 he shall reachH5060 even toH5704 the neck;H6677 and the stretching outH4298 of his wingsH3671 shall fillH4393 the breadthH7341 of thy land,H776 O Immanuel.H6005  KJV+</vt:lpstr>
      <vt:lpstr>Mat 1:23  Behold, a virgin shall be with child, and shall bring forth a son, and they shall call his name Emmanuel, which being interpreted is, G-d with us.    {KJV} G1694  Emmanou’el /Heb.origin H6005  Mat 1:23  “See, a maiden shall conceive, and she shall give birth to a Son, and they shall call His Name Immanu’ĕl,” which translated, means, “Ěl with us.”   [ Manuscripts Hebrew] </vt:lpstr>
      <vt:lpstr>Luk 1:31  And, behold, thou shalt conceive in thy womb, and bring forth a son, and shalt call his name JESUS.kj  G2424  Iesous Hebrew origin H3091 Jehoshua-Yahushua the Name of our Saviour and two other Yisraelites.</vt:lpstr>
      <vt:lpstr>Joh 17:6  I have manifested thy Name unto the men which thou gavest me out of the world: thine they were, and thou gavest them me; and they have kept thy word.  </vt:lpstr>
      <vt:lpstr>Joh 17:26  And I have declared unto them thy name, and will declare it: that the love wherewith thou hast loved me may be in them, and I in them.    KJV</vt:lpstr>
      <vt:lpstr>Act 4:7  And when they had set them in the midst, they asked, By what power, or by what Name, have you done this?  </vt:lpstr>
      <vt:lpstr>Php 2:9  Wherefore God also hath highly exalted him, and given him a Name which is above every Name:    Php 2:10  That at the Name of Jesus  every knee should bow, of things in heaven, and things in earth, and things under the earth; KJV </vt:lpstr>
      <vt:lpstr>      Php 2:11  And that  every tongue should confess that [Jesus Christ is Lord,] to the glory of God the Father.    KJV      Php 2:11  and every tongue should confess that יהושע Messiah is Master, to the esteem of Elohim the Father.     HebV Php 2:12  Wherefore, my beloved, as you have always obeyed, not as in my presence only, but now much more in my absence, work out your own salvation with fear and trembling.  KJV  </vt:lpstr>
      <vt:lpstr>Act 22:1  Men, brethren, and fathers, hear ye my defence which I make now unto you.  Act 22:2  (And when they heard that he spake in the Hebrew tongue to them, they kept the more silence: and he said,)  Act 22:3  I am verily a man which am a Jew, born in Tarsus, a city in Cilicia, yet brought up in this city at the feet of Gamaliel, and taught according to the perfect manner of the law of the fathers, and was zealous toward G-d, as you all are this day. KJV </vt:lpstr>
      <vt:lpstr>Act 22:7  and I fell to the ground and heard a voice saying to me, ‘Sha’ul, Sha’ul, why do you persecute Me?’  Act 22:8  “And I answered, ‘Who are You, Master?’ And He said to me, ‘I am יהושע {Yahushua}  Nazoraean, whom you persecute.’  HebV</vt:lpstr>
      <vt:lpstr>YeHoshua/Yohushah/Yahushua but by the year 117-138ACE the Greco Roman created the Name as YH-Zeus merging the popular first century Egyption g-d,Serapis,Osiris, and Apis. And eventually Iesous,Iesus  ee-ay-SUS or ee-ah-ZOOS and now with the letter Jj latin letter making it’s way into the greek name iesus.</vt:lpstr>
      <vt:lpstr>Jer 16:19  O YHWH, my strength, and my fortress, and my refuge in the day of affliction, the Gentiles shall come unto thee from the ends of the earth, and shall say, Surely our fathers have inherited lies, vanity, and things wherein there is no profit.  Jer 16:20  Shall a man make g-ds unto himself, and they are no g-ds?  Jer 16:21  Therefore, behold, I will this once cause them to know, I will cause them to know mine hand and my might; and they shall know that my name is The YHWH.    KJV </vt:lpstr>
      <vt:lpstr>Jer 16:19  O יהוה, my strength and my stronghold and my refuge, in the day of distress the gentiles shall come to You from the ends of the earth and say, “Our fathers have inherited only falsehood, futility, and there is no value in them.”1 Footnote: 1See Ps. 147:19, Isa. 2:3, Isa. 60:2-3, John 4:22, Rom. 2:20, Rom. 3:2, Rom. 9:4.  Jer 16:20  Would a man make mighty ones for himself, which are not mighty ones?  Jer 16:21  “Therefore see, I am causing them to know, this time I cause them to know My hand and My might. And they shall know that My Name is יהוה!”  HEBV</vt:lpstr>
      <vt:lpstr>.  Jer 23:26  “Till when shall it be in the heart of the prophets? – the prophets of falsehood and prophets of the deceit of their own heart,  Jer 23:27  who try to make My people forget My Name by their dreams which everyone relates to his neighbour, as their fathers forgot My Name for Baʽal (Lord)        HEBV</vt:lpstr>
      <vt:lpstr>Amo 5:26  But ye have borne the tabernacle of your Moloch and Chiun your images, the star of your god, which ye made to yourselves.  Amo 5:27  Therefore will I cause you to go into captivity beyond Damascus, saith the YHWH, whose name is The G-d of hosts. KJV</vt:lpstr>
      <vt:lpstr>Amo 6:10  And a man's uncle shall take him up, and he that burneth him, to bring out the bones out of the house, and shall say unto him that is by the sides of the house, Is there yet any with thee? and he shall say, No. Then shall he say, Hold thy tongue: for we may not make mention of the Name of the YHWH.  KJV</vt:lpstr>
      <vt:lpstr>Eze 36:20  “And when they came to the gentiles, wherever they went, they profaned My set-apart Name for it was said of them, ‘These are the people of יהוה, and yet they have gone out of His land.’  Eze 36:21  “But I had compassion on My set-apart Name, which the house of Yisra’ĕl had profaned among the gentiles wherever they went.  Eze 36:22  “Therefore say to the house of Yisra’ĕl, ‘Thus said the Master יהוה, “I do not do this for your sake, O house of Yisra’ĕl, but for My set-apart Name’s sake, which you have profaned among the gentiles wherever you went.  Eze 36:23  “And I shall set apart My great Name, which has been profaned among the gentiles, which you have profaned in their midst. And the gentiles shall know that I am יהוה,” declares the Master יהוה, “when I am set-apart in you before their eyes.  Eze 36:24  “And I shall take you from among the gentiles, and I shall gather you out of all lands, and I shall bring you into your own land.  </vt:lpstr>
      <vt:lpstr>Jer 44:25  “Thus spoke יהוה of hosts, the Elohim of Yisra’ĕl, saying, ‘You and your wives have spoken with your mouths, and have filled with your hands, saying, “We shall perform our vows that we have made, to burn incense to the sovereigness of the heavens and pour out drink offerings to her.” Then confirm your vows and perform your vows!’  Jer 44:26  “Therefore hear the word of יהוה, all Yehuḏah who are dwelling in the land of Mitsrayim, ‘See, I have sworn by My great Name,’ declares יהוה, ‘My Name shall no longer be called upon by the mouth of any man of Yehuḏah in all the land of Mitsrayim, saying, “As the Master יהוה lives...” </vt:lpstr>
      <vt:lpstr>Mic 4:5  For all the peoples walk, each one in the name of his mighty one,{God} but we walk in the Name of יהוה our Alohiym forever and ever1. Footnote: 1Zech. 10:12.  </vt:lpstr>
      <vt:lpstr>1Ki 18:20  Aḥaḇ then sent for all the children of Yisra’ĕl, and gathered the prophets on Mount Karmel.  1Ki 18:21  And Ěliyahu came to all the people, and said, “How long would you keep hopping between two opinions? If יהוה is Aloahym, follow Him; and if Baʽal,{lord} follow him.” But the people answered him not a word.  </vt:lpstr>
      <vt:lpstr>Orthodox Jewish Translation</vt:lpstr>
      <vt:lpstr>The name (הושׁע, hōshēa‛ Septuagint  ̓Ωσηέ, Ōsēé; for other forms see note in DB), probably meaning “help,” seems to have been not uncommon, being derived from the auspicious verb from which we have the frequently recurring word “salvation.” It may be a contraction of a larger form of which the Divine name or its abbreviation formed a part, so as to signify “Yah is help,” or “Help”,Yah.” according to Num_13:8, Num_13:16 that was the original name of Joshua son of Nun, till Moses gave him the longer name (compounded with the name Hb#3068 Yahweh)which he continued to bear(יהושׁע, yehōshua’Hb3091,“Yahweh is salvation.”The last king of the Northern Kingdom was also named Hosea (2Ki_15:30), and we find the same name borne by a chief of the tribe of Ephraim under David (1Ch_27:20) and by a chief under Nehemiah (Neh_10:23).  ISBEncyclopedia  </vt:lpstr>
      <vt:lpstr>Luk 1:31  And,G2532 behold,G2400 thou shalt conceiveG4815 inG1722 thy womb,G1064 andG2532 bring forthG5088 a son,G5207 andG2532 shalt callG2564 hisG846 nameG3686 JESUS.G2424    KJV+w Strong’s Numbers                 Inoous, Iesous   ee-ay-sooce’</vt:lpstr>
      <vt:lpstr>PowerPoint Presentation</vt:lpstr>
      <vt:lpstr>G2424 Ἰησοῦs Iesous  ̄see-ay-sooce' Of Hebrew origin [H3091]; Jesus (that is, Yehoshua), the name of our Master and two (three) other Israelites: - Joshua .</vt:lpstr>
      <vt:lpstr>PowerPoint Presentation</vt:lpstr>
      <vt:lpstr>PowerPoint Presentation</vt:lpstr>
      <vt:lpstr>PowerPoint Presentation</vt:lpstr>
      <vt:lpstr>PowerPoint Presentation</vt:lpstr>
      <vt:lpstr>PowerPoint Presentation</vt:lpstr>
      <vt:lpstr>The first of these artifacts, popularly known as the Keystone due to its shape, was excavated in June 1860. Unlike other ancient artifacts found previously in this region, the Keystone was inscribed with Hebrew.[3] It contains one phrase on each side: Kadosh Ha Kedoshim Melech of the Earth The Torah of Aloahym The Word of Aloahym The second find came later in November 1860 when Wyrick and his excavation team came across a sandstone box which contained a small, black limestone rock within[4] (the type of rock was identified by geologists Dave Hawkins and Ken Bork of Denison University[5]). This rock was carved with post-Exilic square Hebrew letters on all sides translated to be a condensed version of the Ten Commandments.[ </vt:lpstr>
      <vt:lpstr>PowerPoint Presentation</vt:lpstr>
      <vt:lpstr>Paleo Heb.in Greek manuscript.</vt:lpstr>
      <vt:lpstr>YHUH Paleo Heb.in Greek script. Septuagint</vt:lpstr>
      <vt:lpstr>Septuagint</vt:lpstr>
      <vt:lpstr>Paleo Hebrew in old Heb script.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 30:4  Who hath ascended up into heaven, or descended? who hath gathered the wind in his fists? who hath bound the waters in a garment? who hath established all the ends of the earth? what is his name, and what is his son's name, if thou canst tell?  Pro 30:5  Every word of God is pure: he is a shield unto them that put their trust in him.  Pro 30:6  Add thou not unto his words, lest he reprove thee, and thou be found a liar.</dc:title>
  <dc:creator>EaglesHaven</dc:creator>
  <cp:lastModifiedBy>Eliyahu Chiles</cp:lastModifiedBy>
  <cp:revision>116</cp:revision>
  <dcterms:created xsi:type="dcterms:W3CDTF">2011-02-24T07:30:51Z</dcterms:created>
  <dcterms:modified xsi:type="dcterms:W3CDTF">2015-08-21T02:44:06Z</dcterms:modified>
</cp:coreProperties>
</file>