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0386CA-A30F-4091-BE15-2CD379146EA4}"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2746784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386CA-A30F-4091-BE15-2CD379146EA4}"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319167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386CA-A30F-4091-BE15-2CD379146EA4}"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2238502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386CA-A30F-4091-BE15-2CD379146EA4}"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383124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0386CA-A30F-4091-BE15-2CD379146EA4}"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3205161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0386CA-A30F-4091-BE15-2CD379146EA4}"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1757958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0386CA-A30F-4091-BE15-2CD379146EA4}" type="datetimeFigureOut">
              <a:rPr lang="en-US" smtClean="0"/>
              <a:t>12/18/2015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208820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0386CA-A30F-4091-BE15-2CD379146EA4}" type="datetimeFigureOut">
              <a:rPr lang="en-US" smtClean="0"/>
              <a:t>12/18/2015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3700762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386CA-A30F-4091-BE15-2CD379146EA4}" type="datetimeFigureOut">
              <a:rPr lang="en-US" smtClean="0"/>
              <a:t>12/18/2015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3163239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386CA-A30F-4091-BE15-2CD379146EA4}"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3748410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386CA-A30F-4091-BE15-2CD379146EA4}"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38AD5-1D37-4872-AD5A-4F4D64DA4943}" type="slidenum">
              <a:rPr lang="en-US" smtClean="0"/>
              <a:t>‹#›</a:t>
            </a:fld>
            <a:endParaRPr lang="en-US"/>
          </a:p>
        </p:txBody>
      </p:sp>
    </p:spTree>
    <p:extLst>
      <p:ext uri="{BB962C8B-B14F-4D97-AF65-F5344CB8AC3E}">
        <p14:creationId xmlns:p14="http://schemas.microsoft.com/office/powerpoint/2010/main" val="2986592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386CA-A30F-4091-BE15-2CD379146EA4}" type="datetimeFigureOut">
              <a:rPr lang="en-US" smtClean="0"/>
              <a:t>12/18/2015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38AD5-1D37-4872-AD5A-4F4D64DA4943}" type="slidenum">
              <a:rPr lang="en-US" smtClean="0"/>
              <a:t>‹#›</a:t>
            </a:fld>
            <a:endParaRPr lang="en-US"/>
          </a:p>
        </p:txBody>
      </p:sp>
    </p:spTree>
    <p:extLst>
      <p:ext uri="{BB962C8B-B14F-4D97-AF65-F5344CB8AC3E}">
        <p14:creationId xmlns:p14="http://schemas.microsoft.com/office/powerpoint/2010/main" val="461796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53961"/>
            <a:ext cx="8686800" cy="6046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5513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8206" y="838200"/>
            <a:ext cx="8453284" cy="4832092"/>
          </a:xfrm>
          <a:prstGeom prst="rect">
            <a:avLst/>
          </a:prstGeom>
        </p:spPr>
        <p:txBody>
          <a:bodyPr wrap="square">
            <a:spAutoFit/>
          </a:bodyPr>
          <a:lstStyle/>
          <a:p>
            <a:r>
              <a:rPr lang="en-US" sz="2800" b="1" dirty="0"/>
              <a:t>11. November - derived from Latin </a:t>
            </a:r>
            <a:r>
              <a:rPr lang="en-US" sz="2800" b="1" i="1" dirty="0" err="1"/>
              <a:t>novem</a:t>
            </a:r>
            <a:r>
              <a:rPr lang="en-US" sz="2800" b="1" dirty="0"/>
              <a:t>, meaning ninth.</a:t>
            </a:r>
          </a:p>
          <a:p>
            <a:r>
              <a:rPr lang="en-US" sz="2800" b="1" dirty="0"/>
              <a:t>November is the eleventh month of the year on the Gregorian calendar. In the early </a:t>
            </a:r>
            <a:r>
              <a:rPr lang="en-US" sz="2800" b="1" dirty="0" err="1"/>
              <a:t>Rhomaios</a:t>
            </a:r>
            <a:r>
              <a:rPr lang="en-US" sz="2800" b="1" dirty="0"/>
              <a:t> calendar it was the ninth month. The </a:t>
            </a:r>
            <a:r>
              <a:rPr lang="en-US" sz="2800" b="1" dirty="0" err="1"/>
              <a:t>Rhomaios</a:t>
            </a:r>
            <a:r>
              <a:rPr lang="en-US" sz="2800" b="1" dirty="0"/>
              <a:t> Senate elected to name the eleventh month for </a:t>
            </a:r>
            <a:r>
              <a:rPr lang="en-US" sz="2800" b="1" dirty="0" err="1"/>
              <a:t>Tiberus</a:t>
            </a:r>
            <a:r>
              <a:rPr lang="en-US" sz="2800" b="1" dirty="0"/>
              <a:t> </a:t>
            </a:r>
            <a:r>
              <a:rPr lang="en-US" sz="2800" b="1" dirty="0" err="1"/>
              <a:t>Kaisar</a:t>
            </a:r>
            <a:r>
              <a:rPr lang="en-US" sz="2800" b="1" dirty="0"/>
              <a:t> and since Augustus' time it has had only 30 days. Originally, there were 30 days, then 29, then 31.</a:t>
            </a:r>
          </a:p>
          <a:p>
            <a:r>
              <a:rPr lang="en-US" sz="2800" b="1" dirty="0"/>
              <a:t>The Anglo-Saxons referred to November as the 'wind month' and the 'blood month' - probably because this is the month they killed their animals for food.</a:t>
            </a:r>
          </a:p>
        </p:txBody>
      </p:sp>
    </p:spTree>
    <p:extLst>
      <p:ext uri="{BB962C8B-B14F-4D97-AF65-F5344CB8AC3E}">
        <p14:creationId xmlns:p14="http://schemas.microsoft.com/office/powerpoint/2010/main" val="2174194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82000" cy="6186309"/>
          </a:xfrm>
          <a:prstGeom prst="rect">
            <a:avLst/>
          </a:prstGeom>
        </p:spPr>
        <p:txBody>
          <a:bodyPr wrap="square">
            <a:spAutoFit/>
          </a:bodyPr>
          <a:lstStyle/>
          <a:p>
            <a:r>
              <a:rPr lang="en-US" sz="3600" b="1" dirty="0"/>
              <a:t>2. December - derived from the Latin </a:t>
            </a:r>
            <a:r>
              <a:rPr lang="en-US" sz="3600" b="1" i="1" dirty="0" err="1"/>
              <a:t>decem</a:t>
            </a:r>
            <a:r>
              <a:rPr lang="en-US" sz="3600" b="1" dirty="0"/>
              <a:t>, meaning ten.</a:t>
            </a:r>
          </a:p>
          <a:p>
            <a:r>
              <a:rPr lang="en-US" sz="3600" b="1" dirty="0"/>
              <a:t>December is the twelfth and last month of the year according to the Gregorian calendar. It was the tenth month in the early </a:t>
            </a:r>
            <a:r>
              <a:rPr lang="en-US" sz="3600" b="1" dirty="0" err="1"/>
              <a:t>Rhomaios</a:t>
            </a:r>
            <a:r>
              <a:rPr lang="en-US" sz="3600" b="1" dirty="0"/>
              <a:t> calendar. It became the twelfth month in a later </a:t>
            </a:r>
            <a:r>
              <a:rPr lang="en-US" sz="3600" b="1" dirty="0" err="1"/>
              <a:t>Rhomaios</a:t>
            </a:r>
            <a:r>
              <a:rPr lang="en-US" sz="3600" b="1" dirty="0"/>
              <a:t> calendar. Until 46 BCE December only had 29 days but the </a:t>
            </a:r>
            <a:r>
              <a:rPr lang="en-US" sz="3600" b="1" dirty="0" err="1"/>
              <a:t>Rhomaios</a:t>
            </a:r>
            <a:r>
              <a:rPr lang="en-US" sz="3600" b="1" dirty="0"/>
              <a:t> statesman Julius </a:t>
            </a:r>
            <a:r>
              <a:rPr lang="en-US" sz="3600" b="1" dirty="0" err="1"/>
              <a:t>Kaisar</a:t>
            </a:r>
            <a:r>
              <a:rPr lang="en-US" sz="3600" b="1" dirty="0"/>
              <a:t> added two days to December which made it 31 days.</a:t>
            </a:r>
          </a:p>
        </p:txBody>
      </p:sp>
    </p:spTree>
    <p:extLst>
      <p:ext uri="{BB962C8B-B14F-4D97-AF65-F5344CB8AC3E}">
        <p14:creationId xmlns:p14="http://schemas.microsoft.com/office/powerpoint/2010/main" val="2576526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303" y="362799"/>
            <a:ext cx="8686800" cy="6001643"/>
          </a:xfrm>
          <a:prstGeom prst="rect">
            <a:avLst/>
          </a:prstGeom>
        </p:spPr>
        <p:txBody>
          <a:bodyPr wrap="square">
            <a:spAutoFit/>
          </a:bodyPr>
          <a:lstStyle/>
          <a:p>
            <a:r>
              <a:rPr lang="en-US" sz="2400" b="1" dirty="0"/>
              <a:t>1. January - derived from the Latin </a:t>
            </a:r>
            <a:r>
              <a:rPr lang="en-US" sz="2400" b="1" i="1" dirty="0" err="1"/>
              <a:t>Januarius</a:t>
            </a:r>
            <a:r>
              <a:rPr lang="en-US" sz="2400" b="1" dirty="0"/>
              <a:t> which in turn is derived from the </a:t>
            </a:r>
            <a:r>
              <a:rPr lang="en-US" sz="2400" b="1" dirty="0" err="1"/>
              <a:t>Rhomaios</a:t>
            </a:r>
            <a:r>
              <a:rPr lang="en-US" sz="2400" b="1" dirty="0"/>
              <a:t> (Roman) deity of portals and patron of beginnings and </a:t>
            </a:r>
            <a:r>
              <a:rPr lang="en-US" sz="2400" b="1" dirty="0" err="1"/>
              <a:t>endings</a:t>
            </a:r>
            <a:r>
              <a:rPr lang="en-US" sz="2400" b="1" i="1" dirty="0" err="1"/>
              <a:t>Janus</a:t>
            </a:r>
            <a:r>
              <a:rPr lang="en-US" sz="2400" b="1" dirty="0"/>
              <a:t>, to whom this month was sacred. He is shown as having two faces, one in front, the other at the back of his head, supposedly to symbolize his powers.</a:t>
            </a:r>
          </a:p>
          <a:p>
            <a:r>
              <a:rPr lang="en-US" sz="2400" b="1" dirty="0"/>
              <a:t>With the exception of </a:t>
            </a:r>
            <a:r>
              <a:rPr lang="en-US" sz="2400" b="1" dirty="0" err="1"/>
              <a:t>islamic</a:t>
            </a:r>
            <a:r>
              <a:rPr lang="en-US" sz="2400" b="1" dirty="0"/>
              <a:t> states and other scattered pagan tribes, most of the world uses the Gregorian calendar, named for the </a:t>
            </a:r>
            <a:r>
              <a:rPr lang="en-US" sz="2400" b="1" dirty="0" err="1"/>
              <a:t>Rhomaios</a:t>
            </a:r>
            <a:r>
              <a:rPr lang="en-US" sz="2400" b="1" dirty="0"/>
              <a:t> Catholic pope Gregory III who invented it, and it has "January" as the first month of the year. </a:t>
            </a:r>
            <a:r>
              <a:rPr lang="en-US" sz="2400" b="1" dirty="0" err="1"/>
              <a:t>Rhomaios</a:t>
            </a:r>
            <a:r>
              <a:rPr lang="en-US" sz="2400" b="1" dirty="0"/>
              <a:t> legend has it that the ruler </a:t>
            </a:r>
            <a:r>
              <a:rPr lang="en-US" sz="2400" b="1" dirty="0" err="1"/>
              <a:t>Numa</a:t>
            </a:r>
            <a:r>
              <a:rPr lang="en-US" sz="2400" b="1" dirty="0"/>
              <a:t> </a:t>
            </a:r>
            <a:r>
              <a:rPr lang="en-US" sz="2400" b="1" dirty="0" err="1"/>
              <a:t>Pompilius</a:t>
            </a:r>
            <a:r>
              <a:rPr lang="en-US" sz="2400" b="1" dirty="0"/>
              <a:t> added January and February to the end of the 10-month </a:t>
            </a:r>
            <a:r>
              <a:rPr lang="en-US" sz="2400" b="1" dirty="0" err="1"/>
              <a:t>Rhomaios</a:t>
            </a:r>
            <a:r>
              <a:rPr lang="en-US" sz="2400" b="1" dirty="0"/>
              <a:t> calendar in about 700 BCE. </a:t>
            </a:r>
            <a:r>
              <a:rPr lang="en-US" sz="2400" b="1" dirty="0" err="1"/>
              <a:t>Pompilius</a:t>
            </a:r>
            <a:r>
              <a:rPr lang="en-US" sz="2400" b="1" dirty="0"/>
              <a:t> gave the month 30 days. </a:t>
            </a:r>
            <a:r>
              <a:rPr lang="en-US" sz="2400" b="1" dirty="0" err="1"/>
              <a:t>Rhomaios</a:t>
            </a:r>
            <a:r>
              <a:rPr lang="en-US" sz="2400" b="1" dirty="0"/>
              <a:t> later made "January" the first month. In 46 BCE, the </a:t>
            </a:r>
            <a:r>
              <a:rPr lang="en-US" sz="2400" b="1" dirty="0" err="1"/>
              <a:t>Rhomaios</a:t>
            </a:r>
            <a:r>
              <a:rPr lang="en-US" sz="2400" b="1" dirty="0"/>
              <a:t> statesman Julius </a:t>
            </a:r>
            <a:r>
              <a:rPr lang="en-US" sz="2400" b="1" dirty="0" err="1"/>
              <a:t>Kaisar</a:t>
            </a:r>
            <a:r>
              <a:rPr lang="en-US" sz="2400" b="1" dirty="0"/>
              <a:t> (Caesar) added a day to "January" making it 31 days long. The Anglo-Saxons called the first month "</a:t>
            </a:r>
            <a:r>
              <a:rPr lang="en-US" sz="2400" b="1" dirty="0" err="1"/>
              <a:t>Wolfmonth</a:t>
            </a:r>
            <a:r>
              <a:rPr lang="en-US" sz="2400" b="1" dirty="0"/>
              <a:t>" because wolves came into their villages in winter in search of food in that period.</a:t>
            </a:r>
          </a:p>
        </p:txBody>
      </p:sp>
    </p:spTree>
    <p:extLst>
      <p:ext uri="{BB962C8B-B14F-4D97-AF65-F5344CB8AC3E}">
        <p14:creationId xmlns:p14="http://schemas.microsoft.com/office/powerpoint/2010/main" val="3831559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199" y="1443841"/>
            <a:ext cx="8495071" cy="4524315"/>
          </a:xfrm>
          <a:prstGeom prst="rect">
            <a:avLst/>
          </a:prstGeom>
        </p:spPr>
        <p:txBody>
          <a:bodyPr wrap="square">
            <a:spAutoFit/>
          </a:bodyPr>
          <a:lstStyle/>
          <a:p>
            <a:r>
              <a:rPr lang="en-US" sz="2800" b="1" dirty="0"/>
              <a:t>2. February - derived from </a:t>
            </a:r>
            <a:r>
              <a:rPr lang="en-US" sz="2800" b="1" i="1" dirty="0"/>
              <a:t>Februa</a:t>
            </a:r>
            <a:r>
              <a:rPr lang="en-US" sz="2800" b="1" dirty="0"/>
              <a:t>, a </a:t>
            </a:r>
            <a:r>
              <a:rPr lang="en-US" sz="2800" b="1" dirty="0" err="1"/>
              <a:t>Rhomaios</a:t>
            </a:r>
            <a:r>
              <a:rPr lang="en-US" sz="2800" b="1" dirty="0"/>
              <a:t> festival of purification. It was originally the month of expiation.</a:t>
            </a:r>
          </a:p>
          <a:p>
            <a:r>
              <a:rPr lang="en-US" sz="2800" b="1" dirty="0"/>
              <a:t>February is the shortest month of the Gregorian calendar year. February had 28 days until Julius </a:t>
            </a:r>
            <a:r>
              <a:rPr lang="en-US" sz="2800" b="1" dirty="0" err="1"/>
              <a:t>Kaisar</a:t>
            </a:r>
            <a:r>
              <a:rPr lang="en-US" sz="2800" b="1" dirty="0"/>
              <a:t> gave it 29, and 30 days every four years. According to tradition Augustus, the </a:t>
            </a:r>
            <a:r>
              <a:rPr lang="en-US" sz="2800" b="1" dirty="0" err="1"/>
              <a:t>Rhomaios</a:t>
            </a:r>
            <a:r>
              <a:rPr lang="en-US" sz="2800" b="1" dirty="0"/>
              <a:t> emperor, took one day off to add one day to August, the month named after him, so it would be equal to July. We now have February with 28 days and 29 on leap years.</a:t>
            </a:r>
          </a:p>
          <a:p>
            <a:r>
              <a:rPr lang="en-US" dirty="0" smtClean="0"/>
              <a:t/>
            </a:r>
            <a:br>
              <a:rPr lang="en-US" dirty="0" smtClean="0"/>
            </a:br>
            <a:endParaRPr lang="en-US" dirty="0"/>
          </a:p>
        </p:txBody>
      </p:sp>
    </p:spTree>
    <p:extLst>
      <p:ext uri="{BB962C8B-B14F-4D97-AF65-F5344CB8AC3E}">
        <p14:creationId xmlns:p14="http://schemas.microsoft.com/office/powerpoint/2010/main" val="4284668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458200" cy="5016758"/>
          </a:xfrm>
          <a:prstGeom prst="rect">
            <a:avLst/>
          </a:prstGeom>
        </p:spPr>
        <p:txBody>
          <a:bodyPr wrap="square">
            <a:spAutoFit/>
          </a:bodyPr>
          <a:lstStyle/>
          <a:p>
            <a:r>
              <a:rPr lang="en-US" sz="3200" b="1" dirty="0"/>
              <a:t>3. March - named for Mars, the </a:t>
            </a:r>
            <a:r>
              <a:rPr lang="en-US" sz="3200" b="1" dirty="0" err="1"/>
              <a:t>Rhomaios</a:t>
            </a:r>
            <a:r>
              <a:rPr lang="en-US" sz="3200" b="1" dirty="0"/>
              <a:t> deity of war.</a:t>
            </a:r>
          </a:p>
          <a:p>
            <a:r>
              <a:rPr lang="en-US" sz="3200" b="1" dirty="0"/>
              <a:t>March is the third month of Georgian calendar. According to the early </a:t>
            </a:r>
            <a:r>
              <a:rPr lang="en-US" sz="3200" b="1" dirty="0" err="1"/>
              <a:t>Rhomaios</a:t>
            </a:r>
            <a:r>
              <a:rPr lang="en-US" sz="3200" b="1" dirty="0"/>
              <a:t> calendar, it was the first month and was </a:t>
            </a:r>
            <a:r>
              <a:rPr lang="en-US" sz="3200" b="1" dirty="0" err="1"/>
              <a:t>called</a:t>
            </a:r>
            <a:r>
              <a:rPr lang="en-US" sz="3200" b="1" i="1" dirty="0" err="1"/>
              <a:t>Martius</a:t>
            </a:r>
            <a:r>
              <a:rPr lang="en-US" sz="3200" b="1" dirty="0"/>
              <a:t>. The ancient </a:t>
            </a:r>
            <a:r>
              <a:rPr lang="en-US" sz="3200" b="1" dirty="0" err="1"/>
              <a:t>Rhomaios</a:t>
            </a:r>
            <a:r>
              <a:rPr lang="en-US" sz="3200" b="1" dirty="0"/>
              <a:t> later made January 1 the beginning of the year, which pushed March to the third month on the calendar. March has always had 31 days. Its name honors Mars, the </a:t>
            </a:r>
            <a:r>
              <a:rPr lang="en-US" sz="3200" b="1" dirty="0" err="1"/>
              <a:t>Rhomaios</a:t>
            </a:r>
            <a:r>
              <a:rPr lang="en-US" sz="3200" b="1" dirty="0"/>
              <a:t> deity of war.</a:t>
            </a:r>
          </a:p>
        </p:txBody>
      </p:sp>
    </p:spTree>
    <p:extLst>
      <p:ext uri="{BB962C8B-B14F-4D97-AF65-F5344CB8AC3E}">
        <p14:creationId xmlns:p14="http://schemas.microsoft.com/office/powerpoint/2010/main" val="1790200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99" y="381000"/>
            <a:ext cx="8664677" cy="5509200"/>
          </a:xfrm>
          <a:prstGeom prst="rect">
            <a:avLst/>
          </a:prstGeom>
        </p:spPr>
        <p:txBody>
          <a:bodyPr wrap="square">
            <a:spAutoFit/>
          </a:bodyPr>
          <a:lstStyle/>
          <a:p>
            <a:r>
              <a:rPr lang="en-US" sz="3200" b="1" dirty="0"/>
              <a:t>4. April - derived from the Latin </a:t>
            </a:r>
            <a:r>
              <a:rPr lang="en-US" sz="3200" b="1" i="1" dirty="0"/>
              <a:t>APRILIS</a:t>
            </a:r>
            <a:r>
              <a:rPr lang="en-US" sz="3200" b="1" dirty="0"/>
              <a:t>, indicating a time of Fertility. It was believed that this month is the month when the earth was supposed to open up for the plants to grow.</a:t>
            </a:r>
          </a:p>
          <a:p>
            <a:r>
              <a:rPr lang="en-US" sz="3200" b="1" dirty="0"/>
              <a:t>April was the second month in an early </a:t>
            </a:r>
            <a:r>
              <a:rPr lang="en-US" sz="3200" b="1" dirty="0" err="1"/>
              <a:t>Rhomaios</a:t>
            </a:r>
            <a:r>
              <a:rPr lang="en-US" sz="3200" b="1" dirty="0"/>
              <a:t> calendar but became the fourth when the ancient </a:t>
            </a:r>
            <a:r>
              <a:rPr lang="en-US" sz="3200" b="1" dirty="0" err="1"/>
              <a:t>Rhomaios</a:t>
            </a:r>
            <a:r>
              <a:rPr lang="en-US" sz="3200" b="1" dirty="0"/>
              <a:t> started using January as the first month. The </a:t>
            </a:r>
            <a:r>
              <a:rPr lang="en-US" sz="3200" b="1" dirty="0" err="1"/>
              <a:t>Rhomaios</a:t>
            </a:r>
            <a:r>
              <a:rPr lang="en-US" sz="3200" b="1" dirty="0"/>
              <a:t> called the month </a:t>
            </a:r>
            <a:r>
              <a:rPr lang="en-US" sz="3200" b="1" i="1" dirty="0" err="1"/>
              <a:t>Aprilis</a:t>
            </a:r>
            <a:r>
              <a:rPr lang="en-US" sz="3200" b="1" dirty="0"/>
              <a:t>. It may come from a word meaning 'to open', or it may come from Aphrodite, the Greek name for the female deity of love.</a:t>
            </a:r>
          </a:p>
        </p:txBody>
      </p:sp>
    </p:spTree>
    <p:extLst>
      <p:ext uri="{BB962C8B-B14F-4D97-AF65-F5344CB8AC3E}">
        <p14:creationId xmlns:p14="http://schemas.microsoft.com/office/powerpoint/2010/main" val="4240002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458200" cy="5386090"/>
          </a:xfrm>
          <a:prstGeom prst="rect">
            <a:avLst/>
          </a:prstGeom>
        </p:spPr>
        <p:txBody>
          <a:bodyPr wrap="square">
            <a:spAutoFit/>
          </a:bodyPr>
          <a:lstStyle/>
          <a:p>
            <a:r>
              <a:rPr lang="en-US" sz="2800" b="1" dirty="0"/>
              <a:t>5. May - named for Maia, the </a:t>
            </a:r>
            <a:r>
              <a:rPr lang="en-US" sz="2800" b="1" dirty="0" err="1"/>
              <a:t>Rhomaios</a:t>
            </a:r>
            <a:r>
              <a:rPr lang="en-US" sz="2800" b="1" dirty="0"/>
              <a:t> female deity of growth or increase.</a:t>
            </a:r>
          </a:p>
          <a:p>
            <a:r>
              <a:rPr lang="en-US" sz="2800" b="1" dirty="0"/>
              <a:t>According to the early Roman calendar, May was the third month. Later, the ancient </a:t>
            </a:r>
            <a:r>
              <a:rPr lang="en-US" sz="2800" b="1" dirty="0" err="1"/>
              <a:t>Rhomaios</a:t>
            </a:r>
            <a:r>
              <a:rPr lang="en-US" sz="2800" b="1" dirty="0"/>
              <a:t> used January 1 for the beginning of their year and May became the fifth month. May has always had 31 days.</a:t>
            </a:r>
          </a:p>
          <a:p>
            <a:r>
              <a:rPr lang="en-US" sz="2800" b="1" dirty="0"/>
              <a:t>Several stories are passed around to show how the month of May was named. The most widely accepted explanation is that it was named for </a:t>
            </a:r>
            <a:r>
              <a:rPr lang="en-US" sz="2800" b="1" i="1" dirty="0"/>
              <a:t>Maia</a:t>
            </a:r>
            <a:r>
              <a:rPr lang="en-US" sz="2800" b="1" dirty="0"/>
              <a:t>, the </a:t>
            </a:r>
            <a:r>
              <a:rPr lang="en-US" sz="2800" b="1" dirty="0" err="1"/>
              <a:t>Rhomaios</a:t>
            </a:r>
            <a:r>
              <a:rPr lang="en-US" sz="2800" b="1" dirty="0"/>
              <a:t> female deity of spring and growth. Her name related to a Latin word that means increase or growth.</a:t>
            </a:r>
          </a:p>
          <a:p>
            <a:r>
              <a:rPr lang="en-US" dirty="0" smtClean="0"/>
              <a:t/>
            </a:r>
            <a:br>
              <a:rPr lang="en-US" dirty="0" smtClean="0"/>
            </a:br>
            <a:endParaRPr lang="en-US" dirty="0"/>
          </a:p>
        </p:txBody>
      </p:sp>
    </p:spTree>
    <p:extLst>
      <p:ext uri="{BB962C8B-B14F-4D97-AF65-F5344CB8AC3E}">
        <p14:creationId xmlns:p14="http://schemas.microsoft.com/office/powerpoint/2010/main" val="25552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876" y="221226"/>
            <a:ext cx="8556523" cy="6555641"/>
          </a:xfrm>
          <a:prstGeom prst="rect">
            <a:avLst/>
          </a:prstGeom>
        </p:spPr>
        <p:txBody>
          <a:bodyPr wrap="square">
            <a:spAutoFit/>
          </a:bodyPr>
          <a:lstStyle/>
          <a:p>
            <a:r>
              <a:rPr lang="en-US" sz="2400" b="1" dirty="0"/>
              <a:t>6. June - this name is sometimes attributed to </a:t>
            </a:r>
            <a:r>
              <a:rPr lang="en-US" sz="2400" b="1" i="1" dirty="0"/>
              <a:t>JUNO</a:t>
            </a:r>
            <a:r>
              <a:rPr lang="en-US" sz="2400" b="1" dirty="0"/>
              <a:t>, the female deity of marriage, the wife of Jupiter in </a:t>
            </a:r>
            <a:r>
              <a:rPr lang="en-US" sz="2400" b="1" dirty="0" err="1"/>
              <a:t>Rhomaios</a:t>
            </a:r>
            <a:r>
              <a:rPr lang="en-US" sz="2400" b="1" dirty="0"/>
              <a:t> mythology. She was also called the "Queen of Heaven" and "Queen of Mighty Ones." The name of this month is also attributed to </a:t>
            </a:r>
            <a:r>
              <a:rPr lang="en-US" sz="2400" b="1" dirty="0" err="1"/>
              <a:t>Junius</a:t>
            </a:r>
            <a:r>
              <a:rPr lang="en-US" sz="2400" b="1" dirty="0"/>
              <a:t> Brutus, but originally it most probably referred to the month in which crops grow to ripeness.</a:t>
            </a:r>
          </a:p>
          <a:p>
            <a:r>
              <a:rPr lang="en-US" sz="2400" b="1" dirty="0"/>
              <a:t>June is the sixth month on the Georgian calendar. On the </a:t>
            </a:r>
            <a:r>
              <a:rPr lang="en-US" sz="2400" b="1" dirty="0" err="1"/>
              <a:t>Rhomaios</a:t>
            </a:r>
            <a:r>
              <a:rPr lang="en-US" sz="2400" b="1" dirty="0"/>
              <a:t> calendar it was considered the fourth month and had only 29 days. Julius </a:t>
            </a:r>
            <a:r>
              <a:rPr lang="en-US" sz="2400" b="1" dirty="0" err="1"/>
              <a:t>Kaisar</a:t>
            </a:r>
            <a:r>
              <a:rPr lang="en-US" sz="2400" b="1" dirty="0"/>
              <a:t> gave the month 30 days in 46 BCE when he reformed the </a:t>
            </a:r>
            <a:r>
              <a:rPr lang="en-US" sz="2400" b="1" dirty="0" err="1"/>
              <a:t>Rhomaios</a:t>
            </a:r>
            <a:r>
              <a:rPr lang="en-US" sz="2400" b="1" dirty="0"/>
              <a:t> calendar.</a:t>
            </a:r>
          </a:p>
          <a:p>
            <a:r>
              <a:rPr lang="en-US" sz="2400" b="1" dirty="0"/>
              <a:t>As you can see from the above, the first six months are named for some pagan deity and Yahuwah told us He did not want to hear those names come from our mouths.</a:t>
            </a:r>
          </a:p>
          <a:p>
            <a:r>
              <a:rPr lang="en-US" sz="2400" b="1" dirty="0"/>
              <a:t>RNV </a:t>
            </a:r>
            <a:r>
              <a:rPr lang="en-US" sz="2400" b="1" dirty="0" err="1"/>
              <a:t>Shemot</a:t>
            </a:r>
            <a:r>
              <a:rPr lang="en-US" sz="2400" b="1" dirty="0"/>
              <a:t> (Exodus) 23:13 And in all that I have said to you give heed and make no mention of the name of other </a:t>
            </a:r>
            <a:r>
              <a:rPr lang="en-US" sz="2400" b="1" dirty="0" err="1"/>
              <a:t>elohiym</a:t>
            </a:r>
            <a:r>
              <a:rPr lang="en-US" sz="2400" b="1" dirty="0"/>
              <a:t> nor let it be heard from your mouth.</a:t>
            </a:r>
          </a:p>
          <a:p>
            <a:r>
              <a:rPr lang="en-US" dirty="0" smtClean="0"/>
              <a:t/>
            </a:r>
            <a:br>
              <a:rPr lang="en-US" dirty="0" smtClean="0"/>
            </a:br>
            <a:endParaRPr lang="en-US" dirty="0"/>
          </a:p>
        </p:txBody>
      </p:sp>
    </p:spTree>
    <p:extLst>
      <p:ext uri="{BB962C8B-B14F-4D97-AF65-F5344CB8AC3E}">
        <p14:creationId xmlns:p14="http://schemas.microsoft.com/office/powerpoint/2010/main" val="3859818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187" y="228600"/>
            <a:ext cx="8686800" cy="3108543"/>
          </a:xfrm>
          <a:prstGeom prst="rect">
            <a:avLst/>
          </a:prstGeom>
        </p:spPr>
        <p:txBody>
          <a:bodyPr wrap="square">
            <a:spAutoFit/>
          </a:bodyPr>
          <a:lstStyle/>
          <a:p>
            <a:r>
              <a:rPr lang="en-US" sz="2800" b="1" dirty="0"/>
              <a:t>7. July - named for the </a:t>
            </a:r>
            <a:r>
              <a:rPr lang="en-US" sz="2800" b="1" dirty="0" err="1"/>
              <a:t>Rhomaios</a:t>
            </a:r>
            <a:r>
              <a:rPr lang="en-US" sz="2800" b="1" dirty="0"/>
              <a:t> emperor Julius </a:t>
            </a:r>
            <a:r>
              <a:rPr lang="en-US" sz="2800" b="1" dirty="0" err="1"/>
              <a:t>Kaisar</a:t>
            </a:r>
            <a:r>
              <a:rPr lang="en-US" sz="2800" b="1" dirty="0"/>
              <a:t>.</a:t>
            </a:r>
          </a:p>
          <a:p>
            <a:r>
              <a:rPr lang="en-US" sz="2800" b="1" dirty="0"/>
              <a:t>July is the seventh month on the Gregorian calendar. On the </a:t>
            </a:r>
            <a:r>
              <a:rPr lang="en-US" sz="2800" b="1" dirty="0" err="1"/>
              <a:t>Rhomaios</a:t>
            </a:r>
            <a:r>
              <a:rPr lang="en-US" sz="2800" b="1" dirty="0"/>
              <a:t> calendar it was the fifth month and it was called </a:t>
            </a:r>
            <a:r>
              <a:rPr lang="en-US" sz="2800" b="1" i="1" dirty="0" err="1"/>
              <a:t>Quintilis</a:t>
            </a:r>
            <a:r>
              <a:rPr lang="en-US" sz="2800" b="1" i="1" dirty="0"/>
              <a:t>'</a:t>
            </a:r>
            <a:r>
              <a:rPr lang="en-US" sz="2800" b="1" dirty="0"/>
              <a:t>, meaning fifth. Julius </a:t>
            </a:r>
            <a:r>
              <a:rPr lang="en-US" sz="2800" b="1" dirty="0" err="1"/>
              <a:t>Kaisar</a:t>
            </a:r>
            <a:r>
              <a:rPr lang="en-US" sz="2800" b="1" dirty="0"/>
              <a:t> gave the month 31 days in 46 BCE. The Roman Senate named it 'Julius', in honor of </a:t>
            </a:r>
            <a:r>
              <a:rPr lang="en-US" sz="2800" b="1" dirty="0" err="1"/>
              <a:t>Kaisar</a:t>
            </a:r>
            <a:r>
              <a:rPr lang="en-US" sz="2800" b="1" dirty="0" smtClean="0"/>
              <a:t>. Whom they proclaimed a Deity to be worshiped.</a:t>
            </a:r>
            <a:endParaRPr lang="en-US" sz="2800" b="1" dirty="0"/>
          </a:p>
        </p:txBody>
      </p:sp>
      <p:sp>
        <p:nvSpPr>
          <p:cNvPr id="3" name="Rectangle 2"/>
          <p:cNvSpPr/>
          <p:nvPr/>
        </p:nvSpPr>
        <p:spPr>
          <a:xfrm>
            <a:off x="250723" y="3399723"/>
            <a:ext cx="8630264" cy="3108543"/>
          </a:xfrm>
          <a:prstGeom prst="rect">
            <a:avLst/>
          </a:prstGeom>
        </p:spPr>
        <p:txBody>
          <a:bodyPr wrap="square">
            <a:spAutoFit/>
          </a:bodyPr>
          <a:lstStyle/>
          <a:p>
            <a:r>
              <a:rPr lang="en-US" sz="2800" b="1" dirty="0"/>
              <a:t>8. August - named for Octavius Augustus </a:t>
            </a:r>
            <a:r>
              <a:rPr lang="en-US" sz="2800" b="1" dirty="0" err="1"/>
              <a:t>Kaisar</a:t>
            </a:r>
            <a:r>
              <a:rPr lang="en-US" sz="2800" b="1" dirty="0"/>
              <a:t>, emperor of </a:t>
            </a:r>
            <a:r>
              <a:rPr lang="en-US" sz="2800" b="1" dirty="0" err="1"/>
              <a:t>Rhomaios</a:t>
            </a:r>
            <a:r>
              <a:rPr lang="en-US" sz="2800" b="1" dirty="0"/>
              <a:t>. The name was originally from </a:t>
            </a:r>
            <a:r>
              <a:rPr lang="en-US" sz="2800" b="1" i="1" dirty="0" err="1"/>
              <a:t>Iaugure</a:t>
            </a:r>
            <a:r>
              <a:rPr lang="en-US" sz="2800" b="1" dirty="0"/>
              <a:t> which means to increase.</a:t>
            </a:r>
          </a:p>
          <a:p>
            <a:r>
              <a:rPr lang="en-US" sz="2800" b="1" dirty="0"/>
              <a:t>August is the eighth month on the Gregorian calendar, renamed by the </a:t>
            </a:r>
            <a:r>
              <a:rPr lang="en-US" sz="2800" b="1" dirty="0" err="1"/>
              <a:t>Rhomaios</a:t>
            </a:r>
            <a:r>
              <a:rPr lang="en-US" sz="2800" b="1" dirty="0"/>
              <a:t> from </a:t>
            </a:r>
            <a:r>
              <a:rPr lang="en-US" sz="2800" b="1" i="1" dirty="0" err="1"/>
              <a:t>Sextilis</a:t>
            </a:r>
            <a:r>
              <a:rPr lang="en-US" sz="2800" b="1" dirty="0"/>
              <a:t>, meaning sixth, to honor their emperor, Augustus</a:t>
            </a:r>
            <a:r>
              <a:rPr lang="en-US" sz="2800" b="1" dirty="0" smtClean="0"/>
              <a:t>. Whom they Proclaimed a Deity to be worshiped.</a:t>
            </a:r>
            <a:endParaRPr lang="en-US" sz="2800" b="1" dirty="0"/>
          </a:p>
        </p:txBody>
      </p:sp>
    </p:spTree>
    <p:extLst>
      <p:ext uri="{BB962C8B-B14F-4D97-AF65-F5344CB8AC3E}">
        <p14:creationId xmlns:p14="http://schemas.microsoft.com/office/powerpoint/2010/main" val="1307194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9213" y="381000"/>
            <a:ext cx="8576187" cy="2677656"/>
          </a:xfrm>
          <a:prstGeom prst="rect">
            <a:avLst/>
          </a:prstGeom>
        </p:spPr>
        <p:txBody>
          <a:bodyPr wrap="square">
            <a:spAutoFit/>
          </a:bodyPr>
          <a:lstStyle/>
          <a:p>
            <a:r>
              <a:rPr lang="en-US" sz="2800" b="1" dirty="0"/>
              <a:t>9. September - derived from the Latin </a:t>
            </a:r>
            <a:r>
              <a:rPr lang="en-US" sz="2800" b="1" i="1" dirty="0" err="1"/>
              <a:t>septem</a:t>
            </a:r>
            <a:r>
              <a:rPr lang="en-US" sz="2800" b="1" dirty="0"/>
              <a:t>, meaning </a:t>
            </a:r>
            <a:r>
              <a:rPr lang="en-US" sz="2800" b="1" dirty="0" smtClean="0"/>
              <a:t>seven. September </a:t>
            </a:r>
            <a:r>
              <a:rPr lang="en-US" sz="2800" b="1" dirty="0"/>
              <a:t>is the ninth month on the Gregorian calendar. </a:t>
            </a:r>
            <a:r>
              <a:rPr lang="en-US" sz="2800" b="1" dirty="0" smtClean="0"/>
              <a:t>  But </a:t>
            </a:r>
            <a:r>
              <a:rPr lang="en-US" sz="2800" b="1" dirty="0"/>
              <a:t>on the </a:t>
            </a:r>
            <a:r>
              <a:rPr lang="en-US" sz="2800" b="1" dirty="0" err="1"/>
              <a:t>Rhomaios</a:t>
            </a:r>
            <a:r>
              <a:rPr lang="en-US" sz="2800" b="1" dirty="0"/>
              <a:t> calendar it was the seventh month. September has had 29 days and 31 days but since the time of the emperor Augustus it has had only 30 days.</a:t>
            </a:r>
          </a:p>
        </p:txBody>
      </p:sp>
      <p:sp>
        <p:nvSpPr>
          <p:cNvPr id="3" name="Rectangle 2"/>
          <p:cNvSpPr/>
          <p:nvPr/>
        </p:nvSpPr>
        <p:spPr>
          <a:xfrm>
            <a:off x="377312" y="3200400"/>
            <a:ext cx="8499987" cy="2677656"/>
          </a:xfrm>
          <a:prstGeom prst="rect">
            <a:avLst/>
          </a:prstGeom>
        </p:spPr>
        <p:txBody>
          <a:bodyPr wrap="square">
            <a:spAutoFit/>
          </a:bodyPr>
          <a:lstStyle/>
          <a:p>
            <a:r>
              <a:rPr lang="en-US" sz="2800" b="1" dirty="0"/>
              <a:t>10. October - derived from the Latin root </a:t>
            </a:r>
            <a:r>
              <a:rPr lang="en-US" sz="2800" b="1" i="1" dirty="0" err="1"/>
              <a:t>octo</a:t>
            </a:r>
            <a:r>
              <a:rPr lang="en-US" sz="2800" b="1" dirty="0"/>
              <a:t>, meaning eight.</a:t>
            </a:r>
          </a:p>
          <a:p>
            <a:r>
              <a:rPr lang="en-US" sz="2800" b="1" dirty="0"/>
              <a:t>October is the tenth month of the year on the Gregorian calendar. October was the 8th month in the early </a:t>
            </a:r>
            <a:r>
              <a:rPr lang="en-US" sz="2800" b="1" dirty="0" err="1"/>
              <a:t>Rhomaios</a:t>
            </a:r>
            <a:r>
              <a:rPr lang="en-US" sz="2800" b="1" dirty="0"/>
              <a:t> calendar. October has had 31 days since the time of the </a:t>
            </a:r>
            <a:r>
              <a:rPr lang="en-US" sz="2800" b="1" dirty="0" err="1"/>
              <a:t>Rhomaios</a:t>
            </a:r>
            <a:r>
              <a:rPr lang="en-US" sz="2800" b="1" dirty="0"/>
              <a:t> emperor Augustus.</a:t>
            </a:r>
          </a:p>
        </p:txBody>
      </p:sp>
    </p:spTree>
    <p:extLst>
      <p:ext uri="{BB962C8B-B14F-4D97-AF65-F5344CB8AC3E}">
        <p14:creationId xmlns:p14="http://schemas.microsoft.com/office/powerpoint/2010/main" val="2727933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283</Words>
  <Application>Microsoft Office PowerPoint</Application>
  <PresentationFormat>On-screen Show (4:3)</PresentationFormat>
  <Paragraphs>30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Eliyahu Chiles</dc:creator>
  <cp:lastModifiedBy>Eliyahu Chiles</cp:lastModifiedBy>
  <cp:revision>3</cp:revision>
  <dcterms:created xsi:type="dcterms:W3CDTF">2015-12-19T05:18:14Z</dcterms:created>
  <dcterms:modified xsi:type="dcterms:W3CDTF">2015-12-19T05:42:32Z</dcterms:modified>
</cp:coreProperties>
</file>