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2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052140-82BC-47BF-BAE8-5BEF065AB07E}"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8C408-EFB6-4D03-A519-4AB74EDF91AA}" type="slidenum">
              <a:rPr lang="en-US" smtClean="0"/>
              <a:t>‹#›</a:t>
            </a:fld>
            <a:endParaRPr lang="en-US"/>
          </a:p>
        </p:txBody>
      </p:sp>
    </p:spTree>
    <p:extLst>
      <p:ext uri="{BB962C8B-B14F-4D97-AF65-F5344CB8AC3E}">
        <p14:creationId xmlns:p14="http://schemas.microsoft.com/office/powerpoint/2010/main" val="1760261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052140-82BC-47BF-BAE8-5BEF065AB07E}"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8C408-EFB6-4D03-A519-4AB74EDF91AA}" type="slidenum">
              <a:rPr lang="en-US" smtClean="0"/>
              <a:t>‹#›</a:t>
            </a:fld>
            <a:endParaRPr lang="en-US"/>
          </a:p>
        </p:txBody>
      </p:sp>
    </p:spTree>
    <p:extLst>
      <p:ext uri="{BB962C8B-B14F-4D97-AF65-F5344CB8AC3E}">
        <p14:creationId xmlns:p14="http://schemas.microsoft.com/office/powerpoint/2010/main" val="1342061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052140-82BC-47BF-BAE8-5BEF065AB07E}"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8C408-EFB6-4D03-A519-4AB74EDF91AA}" type="slidenum">
              <a:rPr lang="en-US" smtClean="0"/>
              <a:t>‹#›</a:t>
            </a:fld>
            <a:endParaRPr lang="en-US"/>
          </a:p>
        </p:txBody>
      </p:sp>
    </p:spTree>
    <p:extLst>
      <p:ext uri="{BB962C8B-B14F-4D97-AF65-F5344CB8AC3E}">
        <p14:creationId xmlns:p14="http://schemas.microsoft.com/office/powerpoint/2010/main" val="3012027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052140-82BC-47BF-BAE8-5BEF065AB07E}"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8C408-EFB6-4D03-A519-4AB74EDF91AA}" type="slidenum">
              <a:rPr lang="en-US" smtClean="0"/>
              <a:t>‹#›</a:t>
            </a:fld>
            <a:endParaRPr lang="en-US"/>
          </a:p>
        </p:txBody>
      </p:sp>
    </p:spTree>
    <p:extLst>
      <p:ext uri="{BB962C8B-B14F-4D97-AF65-F5344CB8AC3E}">
        <p14:creationId xmlns:p14="http://schemas.microsoft.com/office/powerpoint/2010/main" val="3141777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052140-82BC-47BF-BAE8-5BEF065AB07E}"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8C408-EFB6-4D03-A519-4AB74EDF91AA}" type="slidenum">
              <a:rPr lang="en-US" smtClean="0"/>
              <a:t>‹#›</a:t>
            </a:fld>
            <a:endParaRPr lang="en-US"/>
          </a:p>
        </p:txBody>
      </p:sp>
    </p:spTree>
    <p:extLst>
      <p:ext uri="{BB962C8B-B14F-4D97-AF65-F5344CB8AC3E}">
        <p14:creationId xmlns:p14="http://schemas.microsoft.com/office/powerpoint/2010/main" val="3081603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052140-82BC-47BF-BAE8-5BEF065AB07E}" type="datetimeFigureOut">
              <a:rPr lang="en-US" smtClean="0"/>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8C408-EFB6-4D03-A519-4AB74EDF91AA}" type="slidenum">
              <a:rPr lang="en-US" smtClean="0"/>
              <a:t>‹#›</a:t>
            </a:fld>
            <a:endParaRPr lang="en-US"/>
          </a:p>
        </p:txBody>
      </p:sp>
    </p:spTree>
    <p:extLst>
      <p:ext uri="{BB962C8B-B14F-4D97-AF65-F5344CB8AC3E}">
        <p14:creationId xmlns:p14="http://schemas.microsoft.com/office/powerpoint/2010/main" val="520827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052140-82BC-47BF-BAE8-5BEF065AB07E}" type="datetimeFigureOut">
              <a:rPr lang="en-US" smtClean="0"/>
              <a:t>12/18/2015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D8C408-EFB6-4D03-A519-4AB74EDF91AA}" type="slidenum">
              <a:rPr lang="en-US" smtClean="0"/>
              <a:t>‹#›</a:t>
            </a:fld>
            <a:endParaRPr lang="en-US"/>
          </a:p>
        </p:txBody>
      </p:sp>
    </p:spTree>
    <p:extLst>
      <p:ext uri="{BB962C8B-B14F-4D97-AF65-F5344CB8AC3E}">
        <p14:creationId xmlns:p14="http://schemas.microsoft.com/office/powerpoint/2010/main" val="1615538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052140-82BC-47BF-BAE8-5BEF065AB07E}" type="datetimeFigureOut">
              <a:rPr lang="en-US" smtClean="0"/>
              <a:t>12/18/2015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D8C408-EFB6-4D03-A519-4AB74EDF91AA}" type="slidenum">
              <a:rPr lang="en-US" smtClean="0"/>
              <a:t>‹#›</a:t>
            </a:fld>
            <a:endParaRPr lang="en-US"/>
          </a:p>
        </p:txBody>
      </p:sp>
    </p:spTree>
    <p:extLst>
      <p:ext uri="{BB962C8B-B14F-4D97-AF65-F5344CB8AC3E}">
        <p14:creationId xmlns:p14="http://schemas.microsoft.com/office/powerpoint/2010/main" val="1084564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052140-82BC-47BF-BAE8-5BEF065AB07E}" type="datetimeFigureOut">
              <a:rPr lang="en-US" smtClean="0"/>
              <a:t>12/18/2015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D8C408-EFB6-4D03-A519-4AB74EDF91AA}" type="slidenum">
              <a:rPr lang="en-US" smtClean="0"/>
              <a:t>‹#›</a:t>
            </a:fld>
            <a:endParaRPr lang="en-US"/>
          </a:p>
        </p:txBody>
      </p:sp>
    </p:spTree>
    <p:extLst>
      <p:ext uri="{BB962C8B-B14F-4D97-AF65-F5344CB8AC3E}">
        <p14:creationId xmlns:p14="http://schemas.microsoft.com/office/powerpoint/2010/main" val="191983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052140-82BC-47BF-BAE8-5BEF065AB07E}" type="datetimeFigureOut">
              <a:rPr lang="en-US" smtClean="0"/>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8C408-EFB6-4D03-A519-4AB74EDF91AA}" type="slidenum">
              <a:rPr lang="en-US" smtClean="0"/>
              <a:t>‹#›</a:t>
            </a:fld>
            <a:endParaRPr lang="en-US"/>
          </a:p>
        </p:txBody>
      </p:sp>
    </p:spTree>
    <p:extLst>
      <p:ext uri="{BB962C8B-B14F-4D97-AF65-F5344CB8AC3E}">
        <p14:creationId xmlns:p14="http://schemas.microsoft.com/office/powerpoint/2010/main" val="3648873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052140-82BC-47BF-BAE8-5BEF065AB07E}" type="datetimeFigureOut">
              <a:rPr lang="en-US" smtClean="0"/>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8C408-EFB6-4D03-A519-4AB74EDF91AA}" type="slidenum">
              <a:rPr lang="en-US" smtClean="0"/>
              <a:t>‹#›</a:t>
            </a:fld>
            <a:endParaRPr lang="en-US"/>
          </a:p>
        </p:txBody>
      </p:sp>
    </p:spTree>
    <p:extLst>
      <p:ext uri="{BB962C8B-B14F-4D97-AF65-F5344CB8AC3E}">
        <p14:creationId xmlns:p14="http://schemas.microsoft.com/office/powerpoint/2010/main" val="1997661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52140-82BC-47BF-BAE8-5BEF065AB07E}" type="datetimeFigureOut">
              <a:rPr lang="en-US" smtClean="0"/>
              <a:t>12/18/2015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D8C408-EFB6-4D03-A519-4AB74EDF91AA}" type="slidenum">
              <a:rPr lang="en-US" smtClean="0"/>
              <a:t>‹#›</a:t>
            </a:fld>
            <a:endParaRPr lang="en-US"/>
          </a:p>
        </p:txBody>
      </p:sp>
    </p:spTree>
    <p:extLst>
      <p:ext uri="{BB962C8B-B14F-4D97-AF65-F5344CB8AC3E}">
        <p14:creationId xmlns:p14="http://schemas.microsoft.com/office/powerpoint/2010/main" val="1508142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onsiderthis.net/Files/Textfile/Images/paganday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165" y="1600200"/>
            <a:ext cx="8781435" cy="3133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8532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52400"/>
            <a:ext cx="8686800" cy="6553200"/>
          </a:xfrm>
        </p:spPr>
        <p:txBody>
          <a:bodyPr>
            <a:normAutofit fontScale="92500" lnSpcReduction="20000"/>
          </a:bodyPr>
          <a:lstStyle/>
          <a:p>
            <a:r>
              <a:rPr lang="en-US" b="1" dirty="0">
                <a:solidFill>
                  <a:schemeClr val="tx1"/>
                </a:solidFill>
              </a:rPr>
              <a:t>1. Sunday (day of the sun) is the first day of the week. Its English name and its German name (</a:t>
            </a:r>
            <a:r>
              <a:rPr lang="en-US" b="1" i="1" dirty="0">
                <a:solidFill>
                  <a:schemeClr val="tx1"/>
                </a:solidFill>
              </a:rPr>
              <a:t>Sonntag</a:t>
            </a:r>
            <a:r>
              <a:rPr lang="en-US" b="1" dirty="0">
                <a:solidFill>
                  <a:schemeClr val="tx1"/>
                </a:solidFill>
              </a:rPr>
              <a:t>) are derived from the </a:t>
            </a:r>
            <a:r>
              <a:rPr lang="en-US" b="1" dirty="0" err="1">
                <a:solidFill>
                  <a:schemeClr val="tx1"/>
                </a:solidFill>
              </a:rPr>
              <a:t>Latin</a:t>
            </a:r>
            <a:r>
              <a:rPr lang="en-US" b="1" i="1" dirty="0" err="1">
                <a:solidFill>
                  <a:schemeClr val="tx1"/>
                </a:solidFill>
              </a:rPr>
              <a:t>dies</a:t>
            </a:r>
            <a:r>
              <a:rPr lang="en-US" b="1" i="1" dirty="0">
                <a:solidFill>
                  <a:schemeClr val="tx1"/>
                </a:solidFill>
              </a:rPr>
              <a:t> </a:t>
            </a:r>
            <a:r>
              <a:rPr lang="en-US" b="1" i="1" dirty="0" err="1">
                <a:solidFill>
                  <a:schemeClr val="tx1"/>
                </a:solidFill>
              </a:rPr>
              <a:t>solis</a:t>
            </a:r>
            <a:r>
              <a:rPr lang="en-US" b="1" dirty="0">
                <a:solidFill>
                  <a:schemeClr val="tx1"/>
                </a:solidFill>
              </a:rPr>
              <a:t>, "sun's day," the name of a pagan </a:t>
            </a:r>
            <a:r>
              <a:rPr lang="en-US" b="1" dirty="0" err="1">
                <a:solidFill>
                  <a:schemeClr val="tx1"/>
                </a:solidFill>
              </a:rPr>
              <a:t>Rhomaios</a:t>
            </a:r>
            <a:r>
              <a:rPr lang="en-US" b="1" dirty="0">
                <a:solidFill>
                  <a:schemeClr val="tx1"/>
                </a:solidFill>
              </a:rPr>
              <a:t> (Roman) holiday. Sunday is called the Lord's Day (</a:t>
            </a:r>
            <a:r>
              <a:rPr lang="en-US" b="1" i="1" dirty="0">
                <a:solidFill>
                  <a:schemeClr val="tx1"/>
                </a:solidFill>
              </a:rPr>
              <a:t>Dominica</a:t>
            </a:r>
            <a:r>
              <a:rPr lang="en-US" b="1" dirty="0">
                <a:solidFill>
                  <a:schemeClr val="tx1"/>
                </a:solidFill>
              </a:rPr>
              <a:t> in the Latin version) and in Romance languages (French </a:t>
            </a:r>
            <a:r>
              <a:rPr lang="en-US" b="1" i="1" dirty="0" err="1">
                <a:solidFill>
                  <a:schemeClr val="tx1"/>
                </a:solidFill>
              </a:rPr>
              <a:t>Dimanche</a:t>
            </a:r>
            <a:r>
              <a:rPr lang="en-US" b="1" dirty="0">
                <a:solidFill>
                  <a:schemeClr val="tx1"/>
                </a:solidFill>
              </a:rPr>
              <a:t>; Italian </a:t>
            </a:r>
            <a:r>
              <a:rPr lang="en-US" b="1" i="1" dirty="0">
                <a:solidFill>
                  <a:schemeClr val="tx1"/>
                </a:solidFill>
              </a:rPr>
              <a:t>Domenica</a:t>
            </a:r>
            <a:r>
              <a:rPr lang="en-US" b="1" dirty="0">
                <a:solidFill>
                  <a:schemeClr val="tx1"/>
                </a:solidFill>
              </a:rPr>
              <a:t>; Spanish </a:t>
            </a:r>
            <a:r>
              <a:rPr lang="en-US" b="1" i="1" dirty="0">
                <a:solidFill>
                  <a:schemeClr val="tx1"/>
                </a:solidFill>
              </a:rPr>
              <a:t>Domingo</a:t>
            </a:r>
            <a:r>
              <a:rPr lang="en-US" b="1" dirty="0">
                <a:solidFill>
                  <a:schemeClr val="tx1"/>
                </a:solidFill>
              </a:rPr>
              <a:t>; </a:t>
            </a:r>
            <a:r>
              <a:rPr lang="en-US" b="1" dirty="0" err="1">
                <a:solidFill>
                  <a:schemeClr val="tx1"/>
                </a:solidFill>
              </a:rPr>
              <a:t>Rhomaios</a:t>
            </a:r>
            <a:r>
              <a:rPr lang="en-US" b="1" dirty="0">
                <a:solidFill>
                  <a:schemeClr val="tx1"/>
                </a:solidFill>
              </a:rPr>
              <a:t> </a:t>
            </a:r>
            <a:r>
              <a:rPr lang="en-US" b="1" i="1" dirty="0" err="1">
                <a:solidFill>
                  <a:schemeClr val="tx1"/>
                </a:solidFill>
              </a:rPr>
              <a:t>Duminica</a:t>
            </a:r>
            <a:r>
              <a:rPr lang="en-US" b="1" dirty="0">
                <a:solidFill>
                  <a:schemeClr val="tx1"/>
                </a:solidFill>
              </a:rPr>
              <a:t>). Sunday was instituted as a day of rest for the </a:t>
            </a:r>
            <a:r>
              <a:rPr lang="en-US" b="1" dirty="0" err="1">
                <a:solidFill>
                  <a:schemeClr val="tx1"/>
                </a:solidFill>
              </a:rPr>
              <a:t>Rhomaios</a:t>
            </a:r>
            <a:r>
              <a:rPr lang="en-US" b="1" dirty="0">
                <a:solidFill>
                  <a:schemeClr val="tx1"/>
                </a:solidFill>
              </a:rPr>
              <a:t> Empire, NOT Christians who still observed the seventh day </a:t>
            </a:r>
            <a:r>
              <a:rPr lang="en-US" b="1" dirty="0" err="1">
                <a:solidFill>
                  <a:schemeClr val="tx1"/>
                </a:solidFill>
              </a:rPr>
              <a:t>shabbath</a:t>
            </a:r>
            <a:r>
              <a:rPr lang="en-US" b="1" dirty="0">
                <a:solidFill>
                  <a:schemeClr val="tx1"/>
                </a:solidFill>
              </a:rPr>
              <a:t> at that time, by the </a:t>
            </a:r>
            <a:r>
              <a:rPr lang="en-US" b="1" dirty="0" err="1">
                <a:solidFill>
                  <a:schemeClr val="tx1"/>
                </a:solidFill>
              </a:rPr>
              <a:t>Rhomaios</a:t>
            </a:r>
            <a:r>
              <a:rPr lang="en-US" b="1" dirty="0">
                <a:solidFill>
                  <a:schemeClr val="tx1"/>
                </a:solidFill>
              </a:rPr>
              <a:t> emperor Constantine the Great. Since the 4th century, ecclesiastical and civil legislation controlled by the </a:t>
            </a:r>
            <a:r>
              <a:rPr lang="en-US" b="1" dirty="0" err="1">
                <a:solidFill>
                  <a:schemeClr val="tx1"/>
                </a:solidFill>
              </a:rPr>
              <a:t>Rhomaios</a:t>
            </a:r>
            <a:r>
              <a:rPr lang="en-US" b="1" dirty="0">
                <a:solidFill>
                  <a:schemeClr val="tx1"/>
                </a:solidFill>
              </a:rPr>
              <a:t> Catholic Church has frequently regulated work on Sunday and service attendance. It is called </a:t>
            </a:r>
            <a:r>
              <a:rPr lang="en-US" b="1" i="1" dirty="0" err="1">
                <a:solidFill>
                  <a:schemeClr val="tx1"/>
                </a:solidFill>
              </a:rPr>
              <a:t>yom</a:t>
            </a:r>
            <a:r>
              <a:rPr lang="en-US" b="1" i="1" dirty="0">
                <a:solidFill>
                  <a:schemeClr val="tx1"/>
                </a:solidFill>
              </a:rPr>
              <a:t> </a:t>
            </a:r>
            <a:r>
              <a:rPr lang="en-US" b="1" i="1" dirty="0" err="1">
                <a:solidFill>
                  <a:schemeClr val="tx1"/>
                </a:solidFill>
              </a:rPr>
              <a:t>echad</a:t>
            </a:r>
            <a:r>
              <a:rPr lang="en-US" b="1" dirty="0">
                <a:solidFill>
                  <a:schemeClr val="tx1"/>
                </a:solidFill>
              </a:rPr>
              <a:t> </a:t>
            </a:r>
            <a:r>
              <a:rPr lang="en-US" b="1" dirty="0" smtClean="0">
                <a:solidFill>
                  <a:schemeClr val="tx1"/>
                </a:solidFill>
              </a:rPr>
              <a:t>or </a:t>
            </a:r>
            <a:r>
              <a:rPr lang="en-US" b="1" dirty="0" err="1" smtClean="0">
                <a:solidFill>
                  <a:schemeClr val="tx1"/>
                </a:solidFill>
              </a:rPr>
              <a:t>Ri’shown</a:t>
            </a:r>
            <a:r>
              <a:rPr lang="en-US" b="1" dirty="0" smtClean="0">
                <a:solidFill>
                  <a:schemeClr val="tx1"/>
                </a:solidFill>
              </a:rPr>
              <a:t> in </a:t>
            </a:r>
            <a:r>
              <a:rPr lang="en-US" b="1" dirty="0" err="1">
                <a:solidFill>
                  <a:schemeClr val="tx1"/>
                </a:solidFill>
              </a:rPr>
              <a:t>Ibriy</a:t>
            </a:r>
            <a:r>
              <a:rPr lang="en-US" b="1" dirty="0">
                <a:solidFill>
                  <a:schemeClr val="tx1"/>
                </a:solidFill>
              </a:rPr>
              <a:t> (Hebrew), meaning "first day" or "day one</a:t>
            </a:r>
            <a:r>
              <a:rPr lang="en-US" b="1" dirty="0" smtClean="0"/>
              <a:t>."</a:t>
            </a:r>
            <a:endParaRPr lang="en-US" b="1" dirty="0"/>
          </a:p>
        </p:txBody>
      </p:sp>
    </p:spTree>
    <p:extLst>
      <p:ext uri="{BB962C8B-B14F-4D97-AF65-F5344CB8AC3E}">
        <p14:creationId xmlns:p14="http://schemas.microsoft.com/office/powerpoint/2010/main" val="4104072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686800" cy="2308324"/>
          </a:xfrm>
          <a:prstGeom prst="rect">
            <a:avLst/>
          </a:prstGeom>
        </p:spPr>
        <p:txBody>
          <a:bodyPr wrap="square">
            <a:spAutoFit/>
          </a:bodyPr>
          <a:lstStyle/>
          <a:p>
            <a:r>
              <a:rPr lang="en-US" sz="2400" b="1" dirty="0" smtClean="0"/>
              <a:t>2. Monday (day of the moon) is the second day of the week, derived from the Anglo-Saxon </a:t>
            </a:r>
            <a:r>
              <a:rPr lang="en-US" sz="2400" b="1" i="1" dirty="0" err="1" smtClean="0"/>
              <a:t>monandaeg</a:t>
            </a:r>
            <a:r>
              <a:rPr lang="en-US" sz="2400" b="1" i="1" dirty="0" smtClean="0"/>
              <a:t>,</a:t>
            </a:r>
            <a:r>
              <a:rPr lang="en-US" sz="2400" b="1" dirty="0" smtClean="0"/>
              <a:t> which means "the moon's day." Its Latin equivalent is </a:t>
            </a:r>
            <a:r>
              <a:rPr lang="en-US" sz="2400" b="1" i="1" dirty="0" smtClean="0"/>
              <a:t>dies </a:t>
            </a:r>
            <a:r>
              <a:rPr lang="en-US" sz="2400" b="1" i="1" dirty="0" err="1" smtClean="0"/>
              <a:t>lunae</a:t>
            </a:r>
            <a:r>
              <a:rPr lang="en-US" sz="2400" b="1" i="1" dirty="0" smtClean="0"/>
              <a:t>,</a:t>
            </a:r>
            <a:r>
              <a:rPr lang="en-US" sz="2400" b="1" dirty="0" smtClean="0"/>
              <a:t> or "day of the moon." For the Anglo-Saxons the second day was sacred to the female deity of the moon. G-</a:t>
            </a:r>
            <a:r>
              <a:rPr lang="en-US" sz="2400" b="1" dirty="0" err="1" smtClean="0"/>
              <a:t>ddess</a:t>
            </a:r>
            <a:r>
              <a:rPr lang="en-US" sz="2400" b="1" dirty="0" smtClean="0"/>
              <a:t> Diana;                                             It is called </a:t>
            </a:r>
            <a:r>
              <a:rPr lang="en-US" sz="2400" b="1" i="1" dirty="0" err="1" smtClean="0"/>
              <a:t>yom</a:t>
            </a:r>
            <a:r>
              <a:rPr lang="en-US" sz="2400" b="1" i="1" dirty="0" smtClean="0"/>
              <a:t> </a:t>
            </a:r>
            <a:r>
              <a:rPr lang="en-US" sz="2400" b="1" i="1" dirty="0" err="1" smtClean="0"/>
              <a:t>sheniy</a:t>
            </a:r>
            <a:r>
              <a:rPr lang="en-US" sz="2400" b="1" dirty="0" smtClean="0"/>
              <a:t> in </a:t>
            </a:r>
            <a:r>
              <a:rPr lang="en-US" sz="2400" b="1" dirty="0" err="1" smtClean="0"/>
              <a:t>Ibriy</a:t>
            </a:r>
            <a:r>
              <a:rPr lang="en-US" sz="2400" b="1" dirty="0" smtClean="0"/>
              <a:t>, meaning "second day" or "day two."</a:t>
            </a:r>
            <a:endParaRPr lang="en-US" sz="2400" b="1" dirty="0"/>
          </a:p>
        </p:txBody>
      </p:sp>
      <p:sp>
        <p:nvSpPr>
          <p:cNvPr id="3" name="Rectangle 2"/>
          <p:cNvSpPr/>
          <p:nvPr/>
        </p:nvSpPr>
        <p:spPr>
          <a:xfrm>
            <a:off x="228600" y="2971800"/>
            <a:ext cx="8686800" cy="3046988"/>
          </a:xfrm>
          <a:prstGeom prst="rect">
            <a:avLst/>
          </a:prstGeom>
        </p:spPr>
        <p:txBody>
          <a:bodyPr wrap="square">
            <a:spAutoFit/>
          </a:bodyPr>
          <a:lstStyle/>
          <a:p>
            <a:r>
              <a:rPr lang="en-US" sz="2400" b="1" dirty="0" smtClean="0"/>
              <a:t>3. Tuesday (Tyr's day) is the third day of the week, named for the Norse god of war, Tiu, or Tyr, the son of Odin, or </a:t>
            </a:r>
            <a:r>
              <a:rPr lang="en-US" sz="2400" b="1" dirty="0" err="1" smtClean="0"/>
              <a:t>Woden</a:t>
            </a:r>
            <a:r>
              <a:rPr lang="en-US" sz="2400" b="1" dirty="0" smtClean="0"/>
              <a:t>. It is called </a:t>
            </a:r>
            <a:r>
              <a:rPr lang="en-US" sz="2400" b="1" i="1" dirty="0" err="1" smtClean="0"/>
              <a:t>tisdag</a:t>
            </a:r>
            <a:r>
              <a:rPr lang="en-US" sz="2400" b="1" dirty="0" smtClean="0"/>
              <a:t> in Sweden, </a:t>
            </a:r>
            <a:r>
              <a:rPr lang="en-US" sz="2400" b="1" i="1" dirty="0" err="1" smtClean="0"/>
              <a:t>Tirsdag</a:t>
            </a:r>
            <a:r>
              <a:rPr lang="en-US" sz="2400" b="1" dirty="0" smtClean="0"/>
              <a:t> in Denmark. The </a:t>
            </a:r>
            <a:r>
              <a:rPr lang="en-US" sz="2400" b="1" dirty="0" err="1" smtClean="0"/>
              <a:t>Rhomaios</a:t>
            </a:r>
            <a:r>
              <a:rPr lang="en-US" sz="2400" b="1" dirty="0" smtClean="0"/>
              <a:t> honored their god of war, Mars, by naming the third day for him (Latin-</a:t>
            </a:r>
            <a:r>
              <a:rPr lang="en-US" sz="2400" b="1" i="1" dirty="0" smtClean="0"/>
              <a:t>dies </a:t>
            </a:r>
            <a:r>
              <a:rPr lang="en-US" sz="2400" b="1" i="1" dirty="0" err="1" smtClean="0"/>
              <a:t>Martis</a:t>
            </a:r>
            <a:r>
              <a:rPr lang="en-US" sz="2400" b="1" dirty="0" smtClean="0"/>
              <a:t>), and in France the day is </a:t>
            </a:r>
            <a:r>
              <a:rPr lang="en-US" sz="2400" b="1" i="1" dirty="0" err="1" smtClean="0"/>
              <a:t>mardi</a:t>
            </a:r>
            <a:r>
              <a:rPr lang="en-US" sz="2400" b="1" i="1" dirty="0" smtClean="0"/>
              <a:t>,</a:t>
            </a:r>
            <a:r>
              <a:rPr lang="en-US" sz="2400" b="1" dirty="0" smtClean="0"/>
              <a:t> in Italy </a:t>
            </a:r>
            <a:r>
              <a:rPr lang="en-US" sz="2400" b="1" i="1" dirty="0" err="1" smtClean="0"/>
              <a:t>martedì</a:t>
            </a:r>
            <a:r>
              <a:rPr lang="en-US" sz="2400" b="1" i="1" dirty="0" smtClean="0"/>
              <a:t>,</a:t>
            </a:r>
            <a:r>
              <a:rPr lang="en-US" sz="2400" b="1" dirty="0" smtClean="0"/>
              <a:t> and in Spain </a:t>
            </a:r>
            <a:r>
              <a:rPr lang="en-US" sz="2400" b="1" i="1" dirty="0" err="1" smtClean="0"/>
              <a:t>martes</a:t>
            </a:r>
            <a:r>
              <a:rPr lang="en-US" sz="2400" b="1" i="1" dirty="0" smtClean="0"/>
              <a:t>.</a:t>
            </a:r>
            <a:r>
              <a:rPr lang="en-US" sz="2400" b="1" dirty="0" smtClean="0"/>
              <a:t> In Germany it is </a:t>
            </a:r>
            <a:r>
              <a:rPr lang="en-US" sz="2400" b="1" dirty="0" err="1" smtClean="0"/>
              <a:t>Ziestac</a:t>
            </a:r>
            <a:r>
              <a:rPr lang="en-US" sz="2400" b="1" dirty="0" smtClean="0"/>
              <a:t> or  </a:t>
            </a:r>
            <a:r>
              <a:rPr lang="en-US" sz="2400" b="1" i="1" dirty="0" err="1" smtClean="0"/>
              <a:t>Dienstag</a:t>
            </a:r>
            <a:r>
              <a:rPr lang="en-US" sz="2400" b="1" i="1" dirty="0" smtClean="0"/>
              <a:t>,</a:t>
            </a:r>
            <a:r>
              <a:rPr lang="en-US" sz="2400" b="1" dirty="0" smtClean="0"/>
              <a:t>       originally meaning "assembly day." It is called </a:t>
            </a:r>
            <a:r>
              <a:rPr lang="en-US" sz="2400" b="1" i="1" dirty="0" err="1" smtClean="0"/>
              <a:t>yom</a:t>
            </a:r>
            <a:r>
              <a:rPr lang="en-US" sz="2400" b="1" i="1" dirty="0" smtClean="0"/>
              <a:t> </a:t>
            </a:r>
            <a:r>
              <a:rPr lang="en-US" sz="2400" b="1" i="1" dirty="0" err="1" smtClean="0"/>
              <a:t>shlishiy</a:t>
            </a:r>
            <a:r>
              <a:rPr lang="en-US" sz="2400" b="1" dirty="0" smtClean="0"/>
              <a:t> in </a:t>
            </a:r>
            <a:r>
              <a:rPr lang="en-US" sz="2400" b="1" dirty="0" err="1" smtClean="0"/>
              <a:t>Ibriy</a:t>
            </a:r>
            <a:r>
              <a:rPr lang="en-US" sz="2400" b="1" dirty="0" smtClean="0"/>
              <a:t>, meaning "third day" or "day three</a:t>
            </a:r>
            <a:endParaRPr lang="en-US" sz="2400" dirty="0"/>
          </a:p>
        </p:txBody>
      </p:sp>
    </p:spTree>
    <p:extLst>
      <p:ext uri="{BB962C8B-B14F-4D97-AF65-F5344CB8AC3E}">
        <p14:creationId xmlns:p14="http://schemas.microsoft.com/office/powerpoint/2010/main" val="3430423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8847"/>
            <a:ext cx="8763000" cy="6370975"/>
          </a:xfrm>
          <a:prstGeom prst="rect">
            <a:avLst/>
          </a:prstGeom>
        </p:spPr>
        <p:txBody>
          <a:bodyPr wrap="square">
            <a:spAutoFit/>
          </a:bodyPr>
          <a:lstStyle/>
          <a:p>
            <a:r>
              <a:rPr lang="en-US" sz="2400" b="1" dirty="0" smtClean="0"/>
              <a:t>4. Wednesday (</a:t>
            </a:r>
            <a:r>
              <a:rPr lang="en-US" sz="2400" b="1" dirty="0" err="1" smtClean="0"/>
              <a:t>Woden's</a:t>
            </a:r>
            <a:r>
              <a:rPr lang="en-US" sz="2400" b="1" dirty="0" smtClean="0"/>
              <a:t> day) is the fourth day of the week, named to honor Odin, or </a:t>
            </a:r>
            <a:r>
              <a:rPr lang="en-US" sz="2400" b="1" dirty="0" err="1" smtClean="0"/>
              <a:t>Woden</a:t>
            </a:r>
            <a:r>
              <a:rPr lang="en-US" sz="2400" b="1" dirty="0" smtClean="0"/>
              <a:t>, chief deity in Norse mythology. In Sweden and Denmark, the day is </a:t>
            </a:r>
            <a:r>
              <a:rPr lang="en-US" sz="2400" b="1" i="1" dirty="0" err="1" smtClean="0"/>
              <a:t>Onsdag</a:t>
            </a:r>
            <a:r>
              <a:rPr lang="en-US" sz="2400" b="1" i="1" dirty="0" smtClean="0"/>
              <a:t>,</a:t>
            </a:r>
            <a:r>
              <a:rPr lang="en-US" sz="2400" b="1" dirty="0" smtClean="0"/>
              <a:t> from its Norse original. The </a:t>
            </a:r>
            <a:r>
              <a:rPr lang="en-US" sz="2400" b="1" dirty="0" err="1" smtClean="0"/>
              <a:t>Rhomaios</a:t>
            </a:r>
            <a:r>
              <a:rPr lang="en-US" sz="2400" b="1" dirty="0" smtClean="0"/>
              <a:t> honored their deity Mercury by naming the fourth day for him, in Latin, </a:t>
            </a:r>
            <a:r>
              <a:rPr lang="en-US" sz="2400" b="1" i="1" dirty="0" smtClean="0"/>
              <a:t>dies </a:t>
            </a:r>
            <a:r>
              <a:rPr lang="en-US" sz="2400" b="1" i="1" dirty="0" err="1" smtClean="0"/>
              <a:t>Mercurii</a:t>
            </a:r>
            <a:r>
              <a:rPr lang="en-US" sz="2400" b="1" i="1" dirty="0" smtClean="0"/>
              <a:t>.</a:t>
            </a:r>
            <a:r>
              <a:rPr lang="en-US" sz="2400" b="1" dirty="0" smtClean="0"/>
              <a:t> Languages of Latin origin retain the root: French, </a:t>
            </a:r>
            <a:r>
              <a:rPr lang="en-US" sz="2400" b="1" i="1" dirty="0" err="1" smtClean="0"/>
              <a:t>mercredi</a:t>
            </a:r>
            <a:r>
              <a:rPr lang="en-US" sz="2400" b="1" dirty="0" smtClean="0"/>
              <a:t>; Spanish, </a:t>
            </a:r>
            <a:r>
              <a:rPr lang="en-US" sz="2400" b="1" i="1" dirty="0" err="1" smtClean="0"/>
              <a:t>miércoles</a:t>
            </a:r>
            <a:r>
              <a:rPr lang="en-US" sz="2400" b="1" dirty="0" smtClean="0"/>
              <a:t>; Greek-</a:t>
            </a:r>
            <a:r>
              <a:rPr lang="en-US" sz="2400" b="1" dirty="0" err="1" smtClean="0"/>
              <a:t>Mercurii</a:t>
            </a:r>
            <a:r>
              <a:rPr lang="en-US" sz="2400" b="1" dirty="0" smtClean="0"/>
              <a:t> : Italian, </a:t>
            </a:r>
            <a:r>
              <a:rPr lang="en-US" sz="2400" b="1" i="1" dirty="0" err="1" smtClean="0"/>
              <a:t>mercoledì</a:t>
            </a:r>
            <a:r>
              <a:rPr lang="en-US" sz="2400" b="1" i="1" dirty="0" smtClean="0"/>
              <a:t>.</a:t>
            </a:r>
            <a:r>
              <a:rPr lang="en-US" sz="2400" b="1" dirty="0" smtClean="0"/>
              <a:t> The Germans call the day </a:t>
            </a:r>
            <a:r>
              <a:rPr lang="en-US" sz="2400" b="1" i="1" dirty="0" err="1" smtClean="0"/>
              <a:t>Mittwoch</a:t>
            </a:r>
            <a:r>
              <a:rPr lang="en-US" sz="2400" b="1" i="1" dirty="0" smtClean="0"/>
              <a:t>,</a:t>
            </a:r>
            <a:r>
              <a:rPr lang="en-US" sz="2400" b="1" dirty="0" smtClean="0"/>
              <a:t> meaning "mid-week." It is called </a:t>
            </a:r>
            <a:r>
              <a:rPr lang="en-US" sz="2400" b="1" i="1" dirty="0" err="1" smtClean="0"/>
              <a:t>yom</a:t>
            </a:r>
            <a:r>
              <a:rPr lang="en-US" sz="2400" b="1" i="1" dirty="0" smtClean="0"/>
              <a:t> </a:t>
            </a:r>
            <a:r>
              <a:rPr lang="en-US" sz="2400" b="1" i="1" dirty="0" err="1" smtClean="0"/>
              <a:t>rebiy`iy</a:t>
            </a:r>
            <a:r>
              <a:rPr lang="en-US" sz="2400" b="1" dirty="0" smtClean="0"/>
              <a:t> in </a:t>
            </a:r>
            <a:r>
              <a:rPr lang="en-US" sz="2400" b="1" dirty="0" err="1" smtClean="0"/>
              <a:t>Ibriy</a:t>
            </a:r>
            <a:r>
              <a:rPr lang="en-US" sz="2400" b="1" dirty="0" smtClean="0"/>
              <a:t>, meaning "fourth day" or "day four."</a:t>
            </a:r>
          </a:p>
          <a:p>
            <a:r>
              <a:rPr lang="en-US" sz="2400" b="1" dirty="0" smtClean="0"/>
              <a:t>5. Thursday (Thor's day) is named for Thor who in Norse mythology is the deity of thunder, eldest son of Odin, ruler of the gods, and </a:t>
            </a:r>
            <a:r>
              <a:rPr lang="en-US" sz="2400" b="1" dirty="0" err="1" smtClean="0"/>
              <a:t>Jord</a:t>
            </a:r>
            <a:r>
              <a:rPr lang="en-US" sz="2400" b="1" dirty="0" smtClean="0"/>
              <a:t>, the earth female deity. Thor was the strongest of the </a:t>
            </a:r>
            <a:r>
              <a:rPr lang="en-US" sz="2400" b="1" dirty="0" err="1" smtClean="0"/>
              <a:t>Aesir</a:t>
            </a:r>
            <a:r>
              <a:rPr lang="en-US" sz="2400" b="1" dirty="0" smtClean="0"/>
              <a:t>, the chief deities, whom he helped protect from their enemies, the giants. He had a magic hammer, which he threw with the aid of iron gloves and which always returned to him. Thunder was supposed to be the sound of the rolling of his chariot. It is called </a:t>
            </a:r>
            <a:r>
              <a:rPr lang="en-US" sz="2400" b="1" i="1" dirty="0" err="1" smtClean="0"/>
              <a:t>yom</a:t>
            </a:r>
            <a:r>
              <a:rPr lang="en-US" sz="2400" b="1" i="1" dirty="0" smtClean="0"/>
              <a:t> </a:t>
            </a:r>
            <a:r>
              <a:rPr lang="en-US" sz="2400" b="1" i="1" dirty="0" err="1" smtClean="0"/>
              <a:t>chamiyshiy</a:t>
            </a:r>
            <a:r>
              <a:rPr lang="en-US" sz="2400" b="1" dirty="0" smtClean="0"/>
              <a:t> in </a:t>
            </a:r>
            <a:r>
              <a:rPr lang="en-US" sz="2400" b="1" dirty="0" err="1" smtClean="0"/>
              <a:t>Ibriy</a:t>
            </a:r>
            <a:r>
              <a:rPr lang="en-US" sz="2400" b="1" dirty="0" smtClean="0"/>
              <a:t>, meaning "fifth day" or "day five."</a:t>
            </a:r>
            <a:endParaRPr lang="en-US" sz="2400" b="1" dirty="0"/>
          </a:p>
        </p:txBody>
      </p:sp>
    </p:spTree>
    <p:extLst>
      <p:ext uri="{BB962C8B-B14F-4D97-AF65-F5344CB8AC3E}">
        <p14:creationId xmlns:p14="http://schemas.microsoft.com/office/powerpoint/2010/main" val="2123130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599" y="1066800"/>
            <a:ext cx="8785123" cy="3539430"/>
          </a:xfrm>
          <a:prstGeom prst="rect">
            <a:avLst/>
          </a:prstGeom>
        </p:spPr>
        <p:txBody>
          <a:bodyPr wrap="square">
            <a:spAutoFit/>
          </a:bodyPr>
          <a:lstStyle/>
          <a:p>
            <a:r>
              <a:rPr lang="en-US" sz="2800" b="1" dirty="0" smtClean="0"/>
              <a:t>6. Friday (Frigg's day) is named for Frigg or Frigga who in Norse mythology is the female deity of the sky and wife of Odin, the chief of the deities. She was worshipped as the female deity of darkness, who killed Balder with a mistletoe sprig. In German mythology, Frigg was sometimes identified with </a:t>
            </a:r>
            <a:r>
              <a:rPr lang="en-US" sz="2800" b="1" dirty="0" err="1" smtClean="0"/>
              <a:t>Frevia</a:t>
            </a:r>
            <a:r>
              <a:rPr lang="en-US" sz="2800" b="1" dirty="0" smtClean="0"/>
              <a:t>, the female deity of love. Greek-</a:t>
            </a:r>
            <a:r>
              <a:rPr lang="en-US" sz="2800" b="1" dirty="0" err="1" smtClean="0"/>
              <a:t>Aphrodites</a:t>
            </a:r>
            <a:r>
              <a:rPr lang="en-US" sz="2800" b="1" dirty="0" smtClean="0"/>
              <a:t> </a:t>
            </a:r>
            <a:r>
              <a:rPr lang="en-US" sz="2800" b="1" dirty="0" err="1" smtClean="0"/>
              <a:t>Hemera</a:t>
            </a:r>
            <a:r>
              <a:rPr lang="en-US" sz="2800" b="1" dirty="0" smtClean="0"/>
              <a:t>.  It is called </a:t>
            </a:r>
            <a:r>
              <a:rPr lang="en-US" sz="2800" b="1" i="1" dirty="0" err="1" smtClean="0"/>
              <a:t>yom</a:t>
            </a:r>
            <a:r>
              <a:rPr lang="en-US" sz="2800" b="1" i="1" dirty="0" smtClean="0"/>
              <a:t> </a:t>
            </a:r>
            <a:r>
              <a:rPr lang="en-US" sz="2800" b="1" i="1" dirty="0" err="1" smtClean="0"/>
              <a:t>shish’shiy</a:t>
            </a:r>
            <a:r>
              <a:rPr lang="en-US" sz="2800" b="1" dirty="0" smtClean="0"/>
              <a:t> in </a:t>
            </a:r>
            <a:r>
              <a:rPr lang="en-US" sz="2800" b="1" dirty="0" err="1" smtClean="0"/>
              <a:t>Ibriy</a:t>
            </a:r>
            <a:r>
              <a:rPr lang="en-US" sz="2800" b="1" dirty="0" smtClean="0"/>
              <a:t>, meaning "sixth day" or "day six."</a:t>
            </a:r>
            <a:endParaRPr lang="en-US" sz="2800" b="1" dirty="0"/>
          </a:p>
        </p:txBody>
      </p:sp>
    </p:spTree>
    <p:extLst>
      <p:ext uri="{BB962C8B-B14F-4D97-AF65-F5344CB8AC3E}">
        <p14:creationId xmlns:p14="http://schemas.microsoft.com/office/powerpoint/2010/main" val="1249486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0890" y="90949"/>
            <a:ext cx="8711381" cy="6832640"/>
          </a:xfrm>
          <a:prstGeom prst="rect">
            <a:avLst/>
          </a:prstGeom>
        </p:spPr>
        <p:txBody>
          <a:bodyPr wrap="square">
            <a:spAutoFit/>
          </a:bodyPr>
          <a:lstStyle/>
          <a:p>
            <a:r>
              <a:rPr lang="en-US" sz="2400" b="1" dirty="0" smtClean="0"/>
              <a:t>7. Saturday (Saturn's day) is the seventh day of the week, named in honor of the </a:t>
            </a:r>
            <a:r>
              <a:rPr lang="en-US" sz="2400" b="1" dirty="0" err="1" smtClean="0"/>
              <a:t>Rhomaios</a:t>
            </a:r>
            <a:r>
              <a:rPr lang="en-US" sz="2400" b="1" dirty="0" smtClean="0"/>
              <a:t> deity Saturn. In Latin, Saturday was called </a:t>
            </a:r>
            <a:r>
              <a:rPr lang="en-US" sz="2400" b="1" i="1" dirty="0" smtClean="0"/>
              <a:t>dies </a:t>
            </a:r>
            <a:r>
              <a:rPr lang="en-US" sz="2400" b="1" i="1" dirty="0" err="1" smtClean="0"/>
              <a:t>Saturni</a:t>
            </a:r>
            <a:r>
              <a:rPr lang="en-US" sz="2400" b="1" i="1" dirty="0" smtClean="0"/>
              <a:t>;</a:t>
            </a:r>
            <a:r>
              <a:rPr lang="en-US" sz="2400" b="1" dirty="0" smtClean="0"/>
              <a:t> it was called </a:t>
            </a:r>
            <a:r>
              <a:rPr lang="en-US" sz="2400" b="1" i="1" dirty="0" err="1" smtClean="0"/>
              <a:t>Sater-daeg</a:t>
            </a:r>
            <a:r>
              <a:rPr lang="en-US" sz="2400" b="1" dirty="0" smtClean="0"/>
              <a:t> by the Anglo-Saxons. It is the rest day of the </a:t>
            </a:r>
            <a:r>
              <a:rPr lang="en-US" sz="2400" b="1" dirty="0" err="1" smtClean="0"/>
              <a:t>Yisra'eliym</a:t>
            </a:r>
            <a:r>
              <a:rPr lang="en-US" sz="2400" b="1" dirty="0" smtClean="0"/>
              <a:t>, both physical and spiritual, and in </a:t>
            </a:r>
            <a:r>
              <a:rPr lang="en-US" sz="2400" b="1" dirty="0" err="1" smtClean="0"/>
              <a:t>Ibriy</a:t>
            </a:r>
            <a:r>
              <a:rPr lang="en-US" sz="2400" b="1" dirty="0" smtClean="0"/>
              <a:t> is called </a:t>
            </a:r>
            <a:r>
              <a:rPr lang="en-US" sz="2400" b="1" dirty="0" err="1" smtClean="0"/>
              <a:t>Shabbath</a:t>
            </a:r>
            <a:r>
              <a:rPr lang="en-US" sz="2400" b="1" dirty="0" smtClean="0"/>
              <a:t> and </a:t>
            </a:r>
            <a:r>
              <a:rPr lang="en-US" sz="2400" b="1" i="1" dirty="0" err="1" smtClean="0"/>
              <a:t>yom</a:t>
            </a:r>
            <a:r>
              <a:rPr lang="en-US" sz="2400" b="1" i="1" dirty="0" smtClean="0"/>
              <a:t> </a:t>
            </a:r>
            <a:r>
              <a:rPr lang="en-US" sz="2400" b="1" i="1" dirty="0" err="1" smtClean="0"/>
              <a:t>shebiy`iy</a:t>
            </a:r>
            <a:r>
              <a:rPr lang="en-US" sz="2400" b="1" dirty="0" smtClean="0"/>
              <a:t> in </a:t>
            </a:r>
            <a:r>
              <a:rPr lang="en-US" sz="2400" b="1" dirty="0" err="1" smtClean="0"/>
              <a:t>Ibriy</a:t>
            </a:r>
            <a:r>
              <a:rPr lang="en-US" sz="2400" b="1" dirty="0" smtClean="0"/>
              <a:t> (Hebrew), meaning "seventh day" or "day seven." The word </a:t>
            </a:r>
            <a:r>
              <a:rPr lang="en-US" sz="2400" b="1" i="1" dirty="0" err="1" smtClean="0"/>
              <a:t>shabbath</a:t>
            </a:r>
            <a:r>
              <a:rPr lang="en-US" sz="2400" b="1" dirty="0" err="1" smtClean="0"/>
              <a:t>derives</a:t>
            </a:r>
            <a:r>
              <a:rPr lang="en-US" sz="2400" b="1" dirty="0" smtClean="0"/>
              <a:t> from the </a:t>
            </a:r>
            <a:r>
              <a:rPr lang="en-US" sz="2400" b="1" dirty="0" err="1" smtClean="0"/>
              <a:t>Ibriy</a:t>
            </a:r>
            <a:r>
              <a:rPr lang="en-US" sz="2400" b="1" dirty="0" smtClean="0"/>
              <a:t> word meaning "to rest or cease, intermission" as the </a:t>
            </a:r>
            <a:r>
              <a:rPr lang="en-US" sz="2400" b="1" dirty="0" err="1" smtClean="0"/>
              <a:t>Yisra'eliym</a:t>
            </a:r>
            <a:r>
              <a:rPr lang="en-US" sz="2400" b="1" dirty="0" smtClean="0"/>
              <a:t> were enjoined from working on the seventh day by Yahuwah (4th commandment). It begins at sunset the sixth day and lasts until sunset the seventh day. In Sweden Saturday is </a:t>
            </a:r>
            <a:r>
              <a:rPr lang="en-US" sz="2400" b="1" i="1" dirty="0" err="1" smtClean="0"/>
              <a:t>Lördag</a:t>
            </a:r>
            <a:r>
              <a:rPr lang="en-US" sz="2400" b="1" i="1" dirty="0" smtClean="0"/>
              <a:t>,</a:t>
            </a:r>
            <a:r>
              <a:rPr lang="en-US" sz="2400" b="1" dirty="0" smtClean="0"/>
              <a:t> or Lord's Day, and in Denmark and Norway it is </a:t>
            </a:r>
            <a:r>
              <a:rPr lang="en-US" sz="2400" b="1" i="1" dirty="0" err="1" smtClean="0"/>
              <a:t>Lørdag</a:t>
            </a:r>
            <a:r>
              <a:rPr lang="en-US" sz="2400" b="1" i="1" dirty="0" smtClean="0"/>
              <a:t>.</a:t>
            </a:r>
            <a:r>
              <a:rPr lang="en-US" sz="2400" b="1" dirty="0" smtClean="0"/>
              <a:t> In Spanish it is </a:t>
            </a:r>
            <a:r>
              <a:rPr lang="en-US" sz="2400" b="1" i="1" dirty="0" smtClean="0"/>
              <a:t>el </a:t>
            </a:r>
            <a:r>
              <a:rPr lang="en-US" sz="2400" b="1" i="1" dirty="0" err="1" smtClean="0"/>
              <a:t>sábado</a:t>
            </a:r>
            <a:r>
              <a:rPr lang="en-US" sz="2400" b="1" dirty="0" smtClean="0"/>
              <a:t> and in Italian </a:t>
            </a:r>
            <a:r>
              <a:rPr lang="en-US" sz="2400" b="1" i="1" dirty="0" err="1" smtClean="0"/>
              <a:t>sabato</a:t>
            </a:r>
            <a:r>
              <a:rPr lang="en-US" sz="2400" b="1" i="1" dirty="0" smtClean="0"/>
              <a:t>,</a:t>
            </a:r>
            <a:r>
              <a:rPr lang="en-US" sz="2400" b="1" dirty="0" smtClean="0"/>
              <a:t> both derived from </a:t>
            </a:r>
            <a:r>
              <a:rPr lang="en-US" sz="2400" b="1" dirty="0" err="1" smtClean="0"/>
              <a:t>shabbath</a:t>
            </a:r>
            <a:r>
              <a:rPr lang="en-US" sz="2400" b="1" dirty="0" smtClean="0"/>
              <a:t>.</a:t>
            </a:r>
          </a:p>
          <a:p>
            <a:endParaRPr lang="en-US" sz="2400" b="1" dirty="0" smtClean="0"/>
          </a:p>
          <a:p>
            <a:r>
              <a:rPr lang="en-US" sz="2400" b="1" dirty="0" smtClean="0"/>
              <a:t>And in all that I have said to you give heed and make no mention of the name of other </a:t>
            </a:r>
            <a:r>
              <a:rPr lang="en-US" sz="2400" b="1" dirty="0" err="1" smtClean="0"/>
              <a:t>elohiym</a:t>
            </a:r>
            <a:r>
              <a:rPr lang="en-US" sz="2400" b="1" dirty="0" smtClean="0"/>
              <a:t> nor let it be heard from your mouth. - </a:t>
            </a:r>
            <a:r>
              <a:rPr lang="en-US" sz="2400" b="1" dirty="0" err="1" smtClean="0"/>
              <a:t>Shemot</a:t>
            </a:r>
            <a:r>
              <a:rPr lang="en-US" sz="2400" b="1" dirty="0" smtClean="0"/>
              <a:t> (Exodus) 23:13</a:t>
            </a:r>
          </a:p>
          <a:p>
            <a:r>
              <a:rPr lang="en-US" b="1" dirty="0" smtClean="0"/>
              <a:t>http://www.considerthis.net</a:t>
            </a:r>
            <a:br>
              <a:rPr lang="en-US" b="1" dirty="0" smtClean="0"/>
            </a:br>
            <a:r>
              <a:rPr lang="en-US" b="1" dirty="0" smtClean="0"/>
              <a:t>buck@considerthis.net</a:t>
            </a:r>
          </a:p>
          <a:p>
            <a:endParaRPr lang="en-US" dirty="0"/>
          </a:p>
        </p:txBody>
      </p:sp>
    </p:spTree>
    <p:extLst>
      <p:ext uri="{BB962C8B-B14F-4D97-AF65-F5344CB8AC3E}">
        <p14:creationId xmlns:p14="http://schemas.microsoft.com/office/powerpoint/2010/main" val="3807058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260</Words>
  <Application>Microsoft Office PowerPoint</Application>
  <PresentationFormat>On-screen Show (4:3)</PresentationFormat>
  <Paragraphs>10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Eliyahu Chiles</dc:creator>
  <cp:lastModifiedBy>Eliyahu Chiles</cp:lastModifiedBy>
  <cp:revision>6</cp:revision>
  <dcterms:created xsi:type="dcterms:W3CDTF">2015-12-19T04:41:09Z</dcterms:created>
  <dcterms:modified xsi:type="dcterms:W3CDTF">2015-12-19T05:15:04Z</dcterms:modified>
</cp:coreProperties>
</file>