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4"/>
  </p:notesMasterIdLst>
  <p:sldIdLst>
    <p:sldId id="256" r:id="rId2"/>
    <p:sldId id="257" r:id="rId3"/>
  </p:sldIdLst>
  <p:sldSz cx="6858000" cy="9144000" type="letter"/>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249"/>
    <a:srgbClr val="FF3300"/>
    <a:srgbClr val="E6E6E6"/>
    <a:srgbClr val="B40AA8"/>
    <a:srgbClr val="FE5F01"/>
    <a:srgbClr val="FC7E46"/>
    <a:srgbClr val="FC7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3" d="100"/>
          <a:sy n="83" d="100"/>
        </p:scale>
        <p:origin x="29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8C9A49F-A70B-47E1-A4F7-AEE4E6C50C99}" type="datetimeFigureOut">
              <a:rPr lang="en-US" smtClean="0"/>
              <a:t>3/20/2021</a:t>
            </a:fld>
            <a:endParaRPr lang="en-US"/>
          </a:p>
        </p:txBody>
      </p:sp>
      <p:sp>
        <p:nvSpPr>
          <p:cNvPr id="4" name="Slide Image Placeholder 3"/>
          <p:cNvSpPr>
            <a:spLocks noGrp="1" noRot="1" noChangeAspect="1"/>
          </p:cNvSpPr>
          <p:nvPr>
            <p:ph type="sldImg" idx="2"/>
          </p:nvPr>
        </p:nvSpPr>
        <p:spPr>
          <a:xfrm>
            <a:off x="2362200" y="1173163"/>
            <a:ext cx="237807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C8BD59C3-5ECE-4F63-BA46-745A0B20E2CB}" type="slidenum">
              <a:rPr lang="en-US" smtClean="0"/>
              <a:t>‹#›</a:t>
            </a:fld>
            <a:endParaRPr lang="en-US"/>
          </a:p>
        </p:txBody>
      </p:sp>
    </p:spTree>
    <p:extLst>
      <p:ext uri="{BB962C8B-B14F-4D97-AF65-F5344CB8AC3E}">
        <p14:creationId xmlns:p14="http://schemas.microsoft.com/office/powerpoint/2010/main" val="383713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176963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141191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270872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252579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4152288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64959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307087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101969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396810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304882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4D36B07-4194-4785-B40E-77FB5339AFB3}" type="datetimeFigureOut">
              <a:rPr lang="en-US" smtClean="0"/>
              <a:t>3/20/2021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12064A-74A3-4F6F-B9C0-1ACDF5B07DEB}" type="slidenum">
              <a:rPr lang="en-US" smtClean="0"/>
              <a:t>‹#›</a:t>
            </a:fld>
            <a:endParaRPr lang="en-US" dirty="0"/>
          </a:p>
        </p:txBody>
      </p:sp>
    </p:spTree>
    <p:extLst>
      <p:ext uri="{BB962C8B-B14F-4D97-AF65-F5344CB8AC3E}">
        <p14:creationId xmlns:p14="http://schemas.microsoft.com/office/powerpoint/2010/main" val="3947042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64D36B07-4194-4785-B40E-77FB5339AFB3}" type="datetimeFigureOut">
              <a:rPr lang="en-US" smtClean="0"/>
              <a:t>3/20/2021</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612064A-74A3-4F6F-B9C0-1ACDF5B07DEB}" type="slidenum">
              <a:rPr lang="en-US" smtClean="0"/>
              <a:t>‹#›</a:t>
            </a:fld>
            <a:endParaRPr lang="en-US" dirty="0"/>
          </a:p>
        </p:txBody>
      </p:sp>
    </p:spTree>
    <p:extLst>
      <p:ext uri="{BB962C8B-B14F-4D97-AF65-F5344CB8AC3E}">
        <p14:creationId xmlns:p14="http://schemas.microsoft.com/office/powerpoint/2010/main" val="363983786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oneblood.org/donate-now/donation-centers-list-select-time.stml?driveID=1071202"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groups/8974361/" TargetMode="External"/><Relationship Id="rId13" Type="http://schemas.openxmlformats.org/officeDocument/2006/relationships/image" Target="../media/image8.jpeg"/><Relationship Id="rId3" Type="http://schemas.openxmlformats.org/officeDocument/2006/relationships/hyperlink" Target="mailto:rproctor@barterfirst.net" TargetMode="External"/><Relationship Id="rId7" Type="http://schemas.openxmlformats.org/officeDocument/2006/relationships/hyperlink" Target="https://www.instagram.com/americanlegionpost243/?hl=en" TargetMode="External"/><Relationship Id="rId12" Type="http://schemas.openxmlformats.org/officeDocument/2006/relationships/hyperlink" Target="https://oviedolegion.org/calendar-1" TargetMode="External"/><Relationship Id="rId2" Type="http://schemas.openxmlformats.org/officeDocument/2006/relationships/hyperlink" Target="https://www.oneblood.org/about-donating/blood-donor-basics/can-i-donate/eligibility.stml" TargetMode="External"/><Relationship Id="rId1" Type="http://schemas.openxmlformats.org/officeDocument/2006/relationships/slideLayout" Target="../slideLayouts/slideLayout7.xml"/><Relationship Id="rId6" Type="http://schemas.openxmlformats.org/officeDocument/2006/relationships/hyperlink" Target="https://www.facebook.com/oviedolegion" TargetMode="External"/><Relationship Id="rId11" Type="http://schemas.openxmlformats.org/officeDocument/2006/relationships/image" Target="../media/image7.jpg"/><Relationship Id="rId5" Type="http://schemas.openxmlformats.org/officeDocument/2006/relationships/hyperlink" Target="mailto:Post@OviedoLegion.org" TargetMode="External"/><Relationship Id="rId10" Type="http://schemas.openxmlformats.org/officeDocument/2006/relationships/image" Target="../media/image6.jpg"/><Relationship Id="rId4" Type="http://schemas.openxmlformats.org/officeDocument/2006/relationships/hyperlink" Target="http://www.oviedolegion.org/" TargetMode="External"/><Relationship Id="rId9" Type="http://schemas.openxmlformats.org/officeDocument/2006/relationships/hyperlink" Target="https://twitter.com/OviedoFLPost243" TargetMode="External"/><Relationship Id="rId1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186A48-7D81-4CD7-80F4-CEA4FAF4CD6C}"/>
              </a:ext>
            </a:extLst>
          </p:cNvPr>
          <p:cNvSpPr/>
          <p:nvPr/>
        </p:nvSpPr>
        <p:spPr>
          <a:xfrm>
            <a:off x="28575" y="3139369"/>
            <a:ext cx="4305134" cy="1920520"/>
          </a:xfrm>
          <a:prstGeom prst="rect">
            <a:avLst/>
          </a:prstGeom>
          <a:solidFill>
            <a:schemeClr val="accent4">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3000"/>
              </a:lnSpc>
            </a:pPr>
            <a:r>
              <a:rPr lang="en-US" sz="1200" b="0" i="0" dirty="0">
                <a:solidFill>
                  <a:srgbClr val="222222"/>
                </a:solidFill>
                <a:effectLst/>
                <a:latin typeface="Corbel" panose="020B0503020204020204" pitchFamily="34" charset="0"/>
              </a:rPr>
              <a:t>Reasons for optimism surround us.  Springtime is here, most of us at Post 243 have had our vaccine shots, and Post activities are recovering from the pandemic.  Those that haven’t gotten their </a:t>
            </a:r>
            <a:r>
              <a:rPr lang="en-US" sz="1200" dirty="0">
                <a:solidFill>
                  <a:srgbClr val="222222"/>
                </a:solidFill>
                <a:latin typeface="Corbel" panose="020B0503020204020204" pitchFamily="34" charset="0"/>
              </a:rPr>
              <a:t>shots, keep watching, your turn is coming soon!  </a:t>
            </a:r>
            <a:r>
              <a:rPr lang="en-US" sz="1200" b="0" i="0" dirty="0">
                <a:solidFill>
                  <a:srgbClr val="222222"/>
                </a:solidFill>
                <a:effectLst/>
                <a:latin typeface="Corbel" panose="020B0503020204020204" pitchFamily="34" charset="0"/>
              </a:rPr>
              <a:t>Our March meeting program was the same one we had scheduled pre-virus, and our April program will include our Fire &amp; Police Appreciation awards for this year AND last year!  I hope we can all join in feeling a bit better about our lives and futures.  Ready?</a:t>
            </a:r>
          </a:p>
          <a:p>
            <a:pPr algn="l">
              <a:lnSpc>
                <a:spcPct val="103000"/>
              </a:lnSpc>
            </a:pPr>
            <a:r>
              <a:rPr lang="en-US" sz="1200" b="0" i="0" dirty="0">
                <a:solidFill>
                  <a:srgbClr val="222222"/>
                </a:solidFill>
                <a:effectLst/>
                <a:latin typeface="Corbel" panose="020B0503020204020204" pitchFamily="34" charset="0"/>
              </a:rPr>
              <a:t>Bill</a:t>
            </a:r>
          </a:p>
        </p:txBody>
      </p:sp>
      <p:sp>
        <p:nvSpPr>
          <p:cNvPr id="11" name="Rectangle 10">
            <a:extLst>
              <a:ext uri="{FF2B5EF4-FFF2-40B4-BE49-F238E27FC236}">
                <a16:creationId xmlns:a16="http://schemas.microsoft.com/office/drawing/2014/main" id="{D3ED63D6-717E-49C5-ADE4-BD13B0B08479}"/>
              </a:ext>
            </a:extLst>
          </p:cNvPr>
          <p:cNvSpPr/>
          <p:nvPr/>
        </p:nvSpPr>
        <p:spPr>
          <a:xfrm>
            <a:off x="28759" y="2733849"/>
            <a:ext cx="4304950" cy="42826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TextBox 5">
            <a:extLst>
              <a:ext uri="{FF2B5EF4-FFF2-40B4-BE49-F238E27FC236}">
                <a16:creationId xmlns:a16="http://schemas.microsoft.com/office/drawing/2014/main" id="{E245FEE1-AC53-4263-B7EA-A65999621831}"/>
              </a:ext>
            </a:extLst>
          </p:cNvPr>
          <p:cNvSpPr txBox="1"/>
          <p:nvPr/>
        </p:nvSpPr>
        <p:spPr>
          <a:xfrm flipH="1">
            <a:off x="-28589" y="2417713"/>
            <a:ext cx="3612216" cy="307777"/>
          </a:xfrm>
          <a:prstGeom prst="rect">
            <a:avLst/>
          </a:prstGeom>
          <a:noFill/>
        </p:spPr>
        <p:txBody>
          <a:bodyPr wrap="square" rtlCol="0">
            <a:spAutoFit/>
          </a:bodyPr>
          <a:lstStyle/>
          <a:p>
            <a:r>
              <a:rPr lang="en-US" sz="1400" dirty="0">
                <a:latin typeface="Corbel" panose="020B0503020204020204" pitchFamily="34" charset="0"/>
              </a:rPr>
              <a:t>Volume 2 | Issue 8 | March 2021</a:t>
            </a:r>
          </a:p>
        </p:txBody>
      </p:sp>
      <p:sp>
        <p:nvSpPr>
          <p:cNvPr id="14" name="Rectangle 13">
            <a:extLst>
              <a:ext uri="{FF2B5EF4-FFF2-40B4-BE49-F238E27FC236}">
                <a16:creationId xmlns:a16="http://schemas.microsoft.com/office/drawing/2014/main" id="{3611B0EE-A021-44A9-B3AD-37DDEDE6D7CE}"/>
              </a:ext>
            </a:extLst>
          </p:cNvPr>
          <p:cNvSpPr/>
          <p:nvPr/>
        </p:nvSpPr>
        <p:spPr>
          <a:xfrm>
            <a:off x="3571721" y="5462897"/>
            <a:ext cx="3247305" cy="3652445"/>
          </a:xfrm>
          <a:prstGeom prst="rect">
            <a:avLst/>
          </a:prstGeom>
          <a:solidFill>
            <a:schemeClr val="accent4">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1200" b="1" i="1" dirty="0">
              <a:solidFill>
                <a:schemeClr val="tx1"/>
              </a:solidFill>
              <a:latin typeface="Corbel" panose="020B0503020204020204" pitchFamily="34" charset="0"/>
            </a:endParaRPr>
          </a:p>
          <a:p>
            <a:pPr>
              <a:lnSpc>
                <a:spcPct val="150000"/>
              </a:lnSpc>
            </a:pPr>
            <a:r>
              <a:rPr lang="en-US" sz="1200" dirty="0">
                <a:solidFill>
                  <a:schemeClr val="tx1"/>
                </a:solidFill>
                <a:latin typeface="Corbel" panose="020B0503020204020204" pitchFamily="34" charset="0"/>
              </a:rPr>
              <a:t>Mar 31, 1000-1400 | Mobile Vet Center</a:t>
            </a:r>
          </a:p>
          <a:p>
            <a:pPr>
              <a:lnSpc>
                <a:spcPct val="150000"/>
              </a:lnSpc>
            </a:pPr>
            <a:r>
              <a:rPr lang="en-US" sz="1200" dirty="0">
                <a:solidFill>
                  <a:schemeClr val="tx1"/>
                </a:solidFill>
                <a:latin typeface="Corbel" panose="020B0503020204020204" pitchFamily="34" charset="0"/>
              </a:rPr>
              <a:t>Apr 15, 1900 | </a:t>
            </a:r>
            <a:r>
              <a:rPr lang="en-US" sz="1200" b="1" i="1" dirty="0">
                <a:solidFill>
                  <a:schemeClr val="tx1"/>
                </a:solidFill>
                <a:latin typeface="Corbel" panose="020B0503020204020204" pitchFamily="34" charset="0"/>
              </a:rPr>
              <a:t>Police &amp; Fire Recognition</a:t>
            </a:r>
          </a:p>
          <a:p>
            <a:pPr>
              <a:lnSpc>
                <a:spcPct val="150000"/>
              </a:lnSpc>
            </a:pPr>
            <a:r>
              <a:rPr lang="en-US" sz="1200" b="1" i="1" dirty="0">
                <a:solidFill>
                  <a:schemeClr val="tx1"/>
                </a:solidFill>
                <a:latin typeface="Corbel" panose="020B0503020204020204" pitchFamily="34" charset="0"/>
              </a:rPr>
              <a:t>	~</a:t>
            </a:r>
            <a:r>
              <a:rPr lang="en-US" sz="1200" dirty="0">
                <a:solidFill>
                  <a:schemeClr val="tx1"/>
                </a:solidFill>
                <a:latin typeface="Corbel" panose="020B0503020204020204" pitchFamily="34" charset="0"/>
              </a:rPr>
              <a:t>Leadership Voting opens~</a:t>
            </a:r>
          </a:p>
          <a:p>
            <a:pPr>
              <a:lnSpc>
                <a:spcPct val="150000"/>
              </a:lnSpc>
            </a:pPr>
            <a:r>
              <a:rPr lang="en-US" sz="1200" dirty="0">
                <a:solidFill>
                  <a:schemeClr val="tx1"/>
                </a:solidFill>
                <a:latin typeface="Corbel" panose="020B0503020204020204" pitchFamily="34" charset="0"/>
              </a:rPr>
              <a:t>Apr 18, 1400 | Poker Tournament</a:t>
            </a:r>
          </a:p>
          <a:p>
            <a:pPr>
              <a:lnSpc>
                <a:spcPct val="150000"/>
              </a:lnSpc>
            </a:pPr>
            <a:r>
              <a:rPr lang="en-US" sz="1200" dirty="0">
                <a:solidFill>
                  <a:schemeClr val="tx1"/>
                </a:solidFill>
                <a:latin typeface="Corbel" panose="020B0503020204020204" pitchFamily="34" charset="0"/>
              </a:rPr>
              <a:t>Apr 25, 1200-1700 | Blood Drive</a:t>
            </a:r>
          </a:p>
          <a:p>
            <a:pPr>
              <a:lnSpc>
                <a:spcPct val="150000"/>
              </a:lnSpc>
            </a:pPr>
            <a:r>
              <a:rPr lang="en-US" sz="1200" dirty="0">
                <a:solidFill>
                  <a:schemeClr val="tx1"/>
                </a:solidFill>
                <a:latin typeface="Corbel" panose="020B0503020204020204" pitchFamily="34" charset="0"/>
              </a:rPr>
              <a:t>Apr 28, 1000-1400 | Mobile Vet Center</a:t>
            </a:r>
          </a:p>
          <a:p>
            <a:pPr>
              <a:lnSpc>
                <a:spcPct val="150000"/>
              </a:lnSpc>
            </a:pPr>
            <a:r>
              <a:rPr lang="en-US" sz="1200" dirty="0">
                <a:solidFill>
                  <a:schemeClr val="tx1"/>
                </a:solidFill>
                <a:latin typeface="Corbel" panose="020B0503020204020204" pitchFamily="34" charset="0"/>
              </a:rPr>
              <a:t>May 20, 1900 | </a:t>
            </a:r>
            <a:r>
              <a:rPr lang="en-US" sz="1200" b="1" i="1" dirty="0">
                <a:solidFill>
                  <a:schemeClr val="tx1"/>
                </a:solidFill>
                <a:latin typeface="Corbel" panose="020B0503020204020204" pitchFamily="34" charset="0"/>
              </a:rPr>
              <a:t>Know Your Post</a:t>
            </a:r>
          </a:p>
          <a:p>
            <a:pPr>
              <a:lnSpc>
                <a:spcPct val="150000"/>
              </a:lnSpc>
            </a:pPr>
            <a:r>
              <a:rPr lang="en-US" sz="1200" b="1" i="1" dirty="0">
                <a:solidFill>
                  <a:schemeClr val="tx1"/>
                </a:solidFill>
                <a:latin typeface="Corbel" panose="020B0503020204020204" pitchFamily="34" charset="0"/>
              </a:rPr>
              <a:t>	~</a:t>
            </a:r>
            <a:r>
              <a:rPr lang="en-US" sz="1200" dirty="0">
                <a:solidFill>
                  <a:schemeClr val="tx1"/>
                </a:solidFill>
                <a:latin typeface="Corbel" panose="020B0503020204020204" pitchFamily="34" charset="0"/>
              </a:rPr>
              <a:t>Leadership Voting closes~</a:t>
            </a:r>
          </a:p>
          <a:p>
            <a:pPr>
              <a:lnSpc>
                <a:spcPct val="150000"/>
              </a:lnSpc>
            </a:pPr>
            <a:r>
              <a:rPr lang="en-US" sz="1200" dirty="0">
                <a:solidFill>
                  <a:schemeClr val="tx1"/>
                </a:solidFill>
                <a:latin typeface="Corbel" panose="020B0503020204020204" pitchFamily="34" charset="0"/>
              </a:rPr>
              <a:t>May 22, 0800 | Florida’s Fallen Memorial Set-up</a:t>
            </a:r>
          </a:p>
          <a:p>
            <a:pPr>
              <a:lnSpc>
                <a:spcPct val="150000"/>
              </a:lnSpc>
            </a:pPr>
            <a:r>
              <a:rPr lang="en-US" sz="1200" dirty="0">
                <a:solidFill>
                  <a:schemeClr val="tx1"/>
                </a:solidFill>
                <a:latin typeface="Corbel" panose="020B0503020204020204" pitchFamily="34" charset="0"/>
              </a:rPr>
              <a:t>May 19, 0900 | Flag Planting at Oviedo Cemetery</a:t>
            </a:r>
          </a:p>
          <a:p>
            <a:pPr>
              <a:lnSpc>
                <a:spcPct val="150000"/>
              </a:lnSpc>
            </a:pPr>
            <a:r>
              <a:rPr lang="en-US" sz="1200" dirty="0">
                <a:solidFill>
                  <a:schemeClr val="tx1"/>
                </a:solidFill>
                <a:latin typeface="Corbel" panose="020B0503020204020204" pitchFamily="34" charset="0"/>
              </a:rPr>
              <a:t>May 26, 1000-1400 | Mobile Vet Center</a:t>
            </a:r>
          </a:p>
          <a:p>
            <a:pPr>
              <a:lnSpc>
                <a:spcPct val="150000"/>
              </a:lnSpc>
            </a:pPr>
            <a:r>
              <a:rPr lang="en-US" sz="1200" dirty="0">
                <a:solidFill>
                  <a:schemeClr val="tx1"/>
                </a:solidFill>
                <a:latin typeface="Corbel" panose="020B0503020204020204" pitchFamily="34" charset="0"/>
              </a:rPr>
              <a:t>May 31, TBD | Memorial Day Service</a:t>
            </a:r>
          </a:p>
          <a:p>
            <a:pPr>
              <a:lnSpc>
                <a:spcPct val="150000"/>
              </a:lnSpc>
            </a:pPr>
            <a:r>
              <a:rPr lang="en-US" sz="1200" dirty="0">
                <a:solidFill>
                  <a:schemeClr val="tx1"/>
                </a:solidFill>
                <a:latin typeface="Corbel" panose="020B0503020204020204" pitchFamily="34" charset="0"/>
              </a:rPr>
              <a:t>May 31, 1200-1700 | Blood Drive</a:t>
            </a:r>
          </a:p>
          <a:p>
            <a:pPr>
              <a:lnSpc>
                <a:spcPct val="150000"/>
              </a:lnSpc>
            </a:pPr>
            <a:endParaRPr lang="en-US" sz="1200" dirty="0">
              <a:solidFill>
                <a:schemeClr val="tx1"/>
              </a:solidFill>
              <a:latin typeface="Corbel" panose="020B0503020204020204" pitchFamily="34" charset="0"/>
            </a:endParaRPr>
          </a:p>
        </p:txBody>
      </p:sp>
      <p:sp>
        <p:nvSpPr>
          <p:cNvPr id="19" name="Rectangle 18">
            <a:extLst>
              <a:ext uri="{FF2B5EF4-FFF2-40B4-BE49-F238E27FC236}">
                <a16:creationId xmlns:a16="http://schemas.microsoft.com/office/drawing/2014/main" id="{2C493150-8817-4B19-B5F7-898A86756CDE}"/>
              </a:ext>
            </a:extLst>
          </p:cNvPr>
          <p:cNvSpPr/>
          <p:nvPr/>
        </p:nvSpPr>
        <p:spPr>
          <a:xfrm>
            <a:off x="3572594" y="5035449"/>
            <a:ext cx="3247306" cy="42826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5A98EF9-C9D0-466F-961C-2B5F984FC52F}"/>
              </a:ext>
            </a:extLst>
          </p:cNvPr>
          <p:cNvSpPr txBox="1"/>
          <p:nvPr/>
        </p:nvSpPr>
        <p:spPr>
          <a:xfrm flipH="1">
            <a:off x="4126457" y="5060892"/>
            <a:ext cx="2175671"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rPr>
              <a:t>Key Dates</a:t>
            </a:r>
          </a:p>
        </p:txBody>
      </p:sp>
      <p:pic>
        <p:nvPicPr>
          <p:cNvPr id="2" name="Picture 1" descr="A large lawn in front of a house&#10;&#10;Description automatically generated">
            <a:extLst>
              <a:ext uri="{FF2B5EF4-FFF2-40B4-BE49-F238E27FC236}">
                <a16:creationId xmlns:a16="http://schemas.microsoft.com/office/drawing/2014/main" id="{85C76090-919E-4E2A-A793-CA52380CB747}"/>
              </a:ext>
            </a:extLst>
          </p:cNvPr>
          <p:cNvPicPr>
            <a:picLocks noChangeAspect="1"/>
          </p:cNvPicPr>
          <p:nvPr/>
        </p:nvPicPr>
        <p:blipFill rotWithShape="1">
          <a:blip r:embed="rId2">
            <a:extLst>
              <a:ext uri="{28A0092B-C50C-407E-A947-70E740481C1C}">
                <a14:useLocalDpi xmlns:a14="http://schemas.microsoft.com/office/drawing/2010/main" val="0"/>
              </a:ext>
            </a:extLst>
          </a:blip>
          <a:srcRect b="22573"/>
          <a:stretch/>
        </p:blipFill>
        <p:spPr>
          <a:xfrm>
            <a:off x="28901" y="28387"/>
            <a:ext cx="4314502" cy="2374226"/>
          </a:xfrm>
          <a:prstGeom prst="rect">
            <a:avLst/>
          </a:prstGeom>
        </p:spPr>
      </p:pic>
      <p:sp>
        <p:nvSpPr>
          <p:cNvPr id="3" name="TextBox 2">
            <a:extLst>
              <a:ext uri="{FF2B5EF4-FFF2-40B4-BE49-F238E27FC236}">
                <a16:creationId xmlns:a16="http://schemas.microsoft.com/office/drawing/2014/main" id="{32F4B361-6779-4709-B93E-F275C01B0A2F}"/>
              </a:ext>
            </a:extLst>
          </p:cNvPr>
          <p:cNvSpPr txBox="1"/>
          <p:nvPr/>
        </p:nvSpPr>
        <p:spPr>
          <a:xfrm>
            <a:off x="-28589" y="1281720"/>
            <a:ext cx="2646878" cy="1200329"/>
          </a:xfrm>
          <a:prstGeom prst="rect">
            <a:avLst/>
          </a:prstGeom>
          <a:noFill/>
        </p:spPr>
        <p:txBody>
          <a:bodyPr wrap="none" rtlCol="0">
            <a:spAutoFit/>
          </a:bodyPr>
          <a:lstStyle/>
          <a:p>
            <a:r>
              <a:rPr lang="en-US" sz="3200" dirty="0">
                <a:solidFill>
                  <a:schemeClr val="bg1"/>
                </a:solidFill>
                <a:latin typeface="Corbel" panose="020B0503020204020204" pitchFamily="34" charset="0"/>
              </a:rPr>
              <a:t>Post 243 </a:t>
            </a:r>
          </a:p>
          <a:p>
            <a:r>
              <a:rPr lang="en-US" sz="4000" b="1" dirty="0">
                <a:solidFill>
                  <a:schemeClr val="bg1"/>
                </a:solidFill>
                <a:latin typeface="Corbel" panose="020B0503020204020204" pitchFamily="34" charset="0"/>
              </a:rPr>
              <a:t>Newsletter</a:t>
            </a:r>
          </a:p>
        </p:txBody>
      </p:sp>
      <p:sp>
        <p:nvSpPr>
          <p:cNvPr id="8" name="TextBox 7">
            <a:extLst>
              <a:ext uri="{FF2B5EF4-FFF2-40B4-BE49-F238E27FC236}">
                <a16:creationId xmlns:a16="http://schemas.microsoft.com/office/drawing/2014/main" id="{C1DEC2BE-C3C3-44D9-90E4-350DF3522B4E}"/>
              </a:ext>
            </a:extLst>
          </p:cNvPr>
          <p:cNvSpPr txBox="1"/>
          <p:nvPr/>
        </p:nvSpPr>
        <p:spPr>
          <a:xfrm flipH="1">
            <a:off x="508942" y="2780253"/>
            <a:ext cx="3173845" cy="369332"/>
          </a:xfrm>
          <a:prstGeom prst="rect">
            <a:avLst/>
          </a:prstGeom>
          <a:noFill/>
          <a:ln>
            <a:noFill/>
          </a:ln>
        </p:spPr>
        <p:txBody>
          <a:bodyPr wrap="square" rtlCol="0">
            <a:spAutoFit/>
          </a:bodyPr>
          <a:lstStyle/>
          <a:p>
            <a:pPr algn="ctr"/>
            <a:r>
              <a:rPr lang="en-US" b="1" dirty="0">
                <a:solidFill>
                  <a:schemeClr val="bg1"/>
                </a:solidFill>
                <a:latin typeface="Corbel" panose="020B0503020204020204" pitchFamily="34" charset="0"/>
              </a:rPr>
              <a:t>From the Commander</a:t>
            </a:r>
          </a:p>
        </p:txBody>
      </p:sp>
      <p:sp>
        <p:nvSpPr>
          <p:cNvPr id="30" name="Rectangle 29">
            <a:extLst>
              <a:ext uri="{FF2B5EF4-FFF2-40B4-BE49-F238E27FC236}">
                <a16:creationId xmlns:a16="http://schemas.microsoft.com/office/drawing/2014/main" id="{33A990D9-C8AE-44DA-BCFD-3F084551F9B9}"/>
              </a:ext>
            </a:extLst>
          </p:cNvPr>
          <p:cNvSpPr/>
          <p:nvPr/>
        </p:nvSpPr>
        <p:spPr>
          <a:xfrm>
            <a:off x="24496" y="5043049"/>
            <a:ext cx="3516332" cy="4328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DE582EE-D0DC-4611-8B28-D55EA169C4A2}"/>
              </a:ext>
            </a:extLst>
          </p:cNvPr>
          <p:cNvSpPr/>
          <p:nvPr/>
        </p:nvSpPr>
        <p:spPr>
          <a:xfrm>
            <a:off x="24496" y="5441216"/>
            <a:ext cx="3516331" cy="2915706"/>
          </a:xfrm>
          <a:prstGeom prst="rect">
            <a:avLst/>
          </a:prstGeom>
          <a:solidFill>
            <a:schemeClr val="accent6">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58371E1-585B-4D61-9A95-40D539284146}"/>
              </a:ext>
            </a:extLst>
          </p:cNvPr>
          <p:cNvSpPr txBox="1"/>
          <p:nvPr/>
        </p:nvSpPr>
        <p:spPr>
          <a:xfrm>
            <a:off x="-60356" y="5464365"/>
            <a:ext cx="3612216" cy="2954655"/>
          </a:xfrm>
          <a:prstGeom prst="rect">
            <a:avLst/>
          </a:prstGeom>
          <a:noFill/>
        </p:spPr>
        <p:txBody>
          <a:bodyPr wrap="square" rtlCol="0">
            <a:spAutoFit/>
          </a:bodyPr>
          <a:lstStyle/>
          <a:p>
            <a:pPr algn="ctr"/>
            <a:r>
              <a:rPr lang="en-US" sz="1200" dirty="0">
                <a:solidFill>
                  <a:srgbClr val="222222"/>
                </a:solidFill>
                <a:latin typeface="Corbel" panose="020B0503020204020204" pitchFamily="34" charset="0"/>
              </a:rPr>
              <a:t>Department Commander Rick Johnson and some of his staff visited the post this last month.  They were impressed with our commitment to our community and ability to persevere throughout the pandemic.</a:t>
            </a:r>
          </a:p>
          <a:p>
            <a:pPr algn="ctr"/>
            <a:endParaRPr lang="en-US" sz="1200" dirty="0">
              <a:solidFill>
                <a:srgbClr val="222222"/>
              </a:solidFill>
              <a:latin typeface="Corbel" panose="020B0503020204020204" pitchFamily="34" charset="0"/>
            </a:endParaRPr>
          </a:p>
          <a:p>
            <a:pPr algn="ctr"/>
            <a:endParaRPr lang="en-US" sz="1200" dirty="0">
              <a:solidFill>
                <a:srgbClr val="222222"/>
              </a:solidFill>
              <a:latin typeface="Corbel" panose="020B0503020204020204" pitchFamily="34" charset="0"/>
            </a:endParaRPr>
          </a:p>
          <a:p>
            <a:pPr algn="ctr"/>
            <a:endParaRPr lang="en-US" sz="1200" dirty="0">
              <a:solidFill>
                <a:srgbClr val="222222"/>
              </a:solidFill>
              <a:latin typeface="Corbel" panose="020B0503020204020204" pitchFamily="34" charset="0"/>
            </a:endParaRPr>
          </a:p>
          <a:p>
            <a:pPr algn="ctr"/>
            <a:endParaRPr lang="en-US" sz="1200" dirty="0">
              <a:solidFill>
                <a:srgbClr val="222222"/>
              </a:solidFill>
              <a:latin typeface="Corbel" panose="020B0503020204020204" pitchFamily="34" charset="0"/>
            </a:endParaRPr>
          </a:p>
          <a:p>
            <a:pPr algn="ctr"/>
            <a:endParaRPr lang="en-US" sz="1200" dirty="0">
              <a:solidFill>
                <a:srgbClr val="222222"/>
              </a:solidFill>
              <a:latin typeface="Corbel" panose="020B0503020204020204" pitchFamily="34" charset="0"/>
            </a:endParaRPr>
          </a:p>
          <a:p>
            <a:pPr algn="ctr"/>
            <a:endParaRPr lang="en-US" sz="1200" dirty="0">
              <a:solidFill>
                <a:srgbClr val="222222"/>
              </a:solidFill>
              <a:latin typeface="Corbel" panose="020B0503020204020204" pitchFamily="34" charset="0"/>
            </a:endParaRPr>
          </a:p>
          <a:p>
            <a:pPr algn="ctr"/>
            <a:endParaRPr lang="en-US" sz="1200" dirty="0">
              <a:solidFill>
                <a:srgbClr val="222222"/>
              </a:solidFill>
              <a:latin typeface="Corbel" panose="020B0503020204020204" pitchFamily="34" charset="0"/>
            </a:endParaRPr>
          </a:p>
          <a:p>
            <a:pPr algn="ctr"/>
            <a:endParaRPr lang="en-US" sz="600" dirty="0">
              <a:solidFill>
                <a:srgbClr val="222222"/>
              </a:solidFill>
              <a:latin typeface="Corbel" panose="020B0503020204020204" pitchFamily="34" charset="0"/>
            </a:endParaRPr>
          </a:p>
          <a:p>
            <a:pPr algn="ctr"/>
            <a:r>
              <a:rPr lang="en-US" sz="1200" dirty="0">
                <a:solidFill>
                  <a:srgbClr val="222222"/>
                </a:solidFill>
                <a:latin typeface="Corbel" panose="020B0503020204020204" pitchFamily="34" charset="0"/>
              </a:rPr>
              <a:t>Commander Johnson also named our very own Bill M to the Department Finance Committee, a five-year commitment to the American Legion and the state of Florida.  Congratulations, Bill!</a:t>
            </a:r>
            <a:endParaRPr lang="en-US" sz="1200" dirty="0">
              <a:solidFill>
                <a:schemeClr val="accent6">
                  <a:lumMod val="50000"/>
                </a:schemeClr>
              </a:solidFill>
              <a:latin typeface="Corbel" panose="020B0503020204020204" pitchFamily="34" charset="0"/>
            </a:endParaRPr>
          </a:p>
        </p:txBody>
      </p:sp>
      <p:sp>
        <p:nvSpPr>
          <p:cNvPr id="32" name="TextBox 31">
            <a:extLst>
              <a:ext uri="{FF2B5EF4-FFF2-40B4-BE49-F238E27FC236}">
                <a16:creationId xmlns:a16="http://schemas.microsoft.com/office/drawing/2014/main" id="{37906A6C-FBC9-4497-B6A1-82AE97BAC2BD}"/>
              </a:ext>
            </a:extLst>
          </p:cNvPr>
          <p:cNvSpPr txBox="1"/>
          <p:nvPr/>
        </p:nvSpPr>
        <p:spPr>
          <a:xfrm flipH="1">
            <a:off x="95974" y="5083035"/>
            <a:ext cx="3390900"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rPr>
              <a:t>Department  of Florida Visit</a:t>
            </a:r>
          </a:p>
        </p:txBody>
      </p:sp>
      <p:sp>
        <p:nvSpPr>
          <p:cNvPr id="33" name="Rectangle 32">
            <a:extLst>
              <a:ext uri="{FF2B5EF4-FFF2-40B4-BE49-F238E27FC236}">
                <a16:creationId xmlns:a16="http://schemas.microsoft.com/office/drawing/2014/main" id="{10209237-C779-4D6D-BACA-D007D2B35269}"/>
              </a:ext>
            </a:extLst>
          </p:cNvPr>
          <p:cNvSpPr/>
          <p:nvPr/>
        </p:nvSpPr>
        <p:spPr>
          <a:xfrm>
            <a:off x="4367308" y="420144"/>
            <a:ext cx="2458537" cy="3416320"/>
          </a:xfrm>
          <a:prstGeom prst="rect">
            <a:avLst/>
          </a:prstGeom>
          <a:solidFill>
            <a:schemeClr val="accent6">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orbel" panose="020B0503020204020204" pitchFamily="34" charset="0"/>
            </a:endParaRPr>
          </a:p>
        </p:txBody>
      </p:sp>
      <p:sp>
        <p:nvSpPr>
          <p:cNvPr id="35" name="Rectangle 34">
            <a:extLst>
              <a:ext uri="{FF2B5EF4-FFF2-40B4-BE49-F238E27FC236}">
                <a16:creationId xmlns:a16="http://schemas.microsoft.com/office/drawing/2014/main" id="{B9E9D17A-D838-4AB7-97E8-2EB8D40EC846}"/>
              </a:ext>
            </a:extLst>
          </p:cNvPr>
          <p:cNvSpPr/>
          <p:nvPr/>
        </p:nvSpPr>
        <p:spPr>
          <a:xfrm>
            <a:off x="4367213" y="28658"/>
            <a:ext cx="2458631" cy="4282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36" name="TextBox 35">
            <a:extLst>
              <a:ext uri="{FF2B5EF4-FFF2-40B4-BE49-F238E27FC236}">
                <a16:creationId xmlns:a16="http://schemas.microsoft.com/office/drawing/2014/main" id="{2011930D-AFBC-4263-9229-A09CBCE03AF6}"/>
              </a:ext>
            </a:extLst>
          </p:cNvPr>
          <p:cNvSpPr txBox="1"/>
          <p:nvPr/>
        </p:nvSpPr>
        <p:spPr>
          <a:xfrm flipH="1">
            <a:off x="4470895" y="69591"/>
            <a:ext cx="2246897"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rPr>
              <a:t>Police &amp; Fire</a:t>
            </a:r>
          </a:p>
        </p:txBody>
      </p:sp>
      <p:sp>
        <p:nvSpPr>
          <p:cNvPr id="4" name="TextBox 3">
            <a:extLst>
              <a:ext uri="{FF2B5EF4-FFF2-40B4-BE49-F238E27FC236}">
                <a16:creationId xmlns:a16="http://schemas.microsoft.com/office/drawing/2014/main" id="{6EBFBC98-9A2C-4CCC-92AF-C832CAFD6DEA}"/>
              </a:ext>
            </a:extLst>
          </p:cNvPr>
          <p:cNvSpPr txBox="1"/>
          <p:nvPr/>
        </p:nvSpPr>
        <p:spPr>
          <a:xfrm>
            <a:off x="4368429" y="438923"/>
            <a:ext cx="2458537" cy="3416320"/>
          </a:xfrm>
          <a:prstGeom prst="rect">
            <a:avLst/>
          </a:prstGeom>
          <a:noFill/>
        </p:spPr>
        <p:txBody>
          <a:bodyPr wrap="square" rtlCol="0">
            <a:spAutoFit/>
          </a:bodyPr>
          <a:lstStyle/>
          <a:p>
            <a:pPr algn="ctr"/>
            <a:r>
              <a:rPr lang="en-US" sz="1200" dirty="0">
                <a:latin typeface="Corbel" panose="020B0503020204020204" pitchFamily="34" charset="0"/>
              </a:rPr>
              <a:t>On April 15</a:t>
            </a:r>
            <a:r>
              <a:rPr lang="en-US" sz="1200" baseline="30000" dirty="0">
                <a:latin typeface="Corbel" panose="020B0503020204020204" pitchFamily="34" charset="0"/>
              </a:rPr>
              <a:t>th</a:t>
            </a:r>
            <a:r>
              <a:rPr lang="en-US" sz="1200" dirty="0">
                <a:latin typeface="Corbel" panose="020B0503020204020204" pitchFamily="34" charset="0"/>
              </a:rPr>
              <a:t>, we will be honoring our local Police Officers and Firefighters of the year for 2020 and 2021.  Come help us thank them and their families at our dinner and presentation.</a:t>
            </a: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400" dirty="0">
              <a:latin typeface="Corbel" panose="020B0503020204020204" pitchFamily="34" charset="0"/>
            </a:endParaRPr>
          </a:p>
          <a:p>
            <a:pPr algn="ctr"/>
            <a:r>
              <a:rPr lang="en-US" sz="1200" dirty="0">
                <a:latin typeface="Corbel" panose="020B0503020204020204" pitchFamily="34" charset="0"/>
              </a:rPr>
              <a:t>The Central Florida Chapter of the Gary Sinise Foundation will be providing and serving our steak dinners ~ Serving Heroes.  We look forward to hosting them at our location and continuing to build a relationship with this great organization.  </a:t>
            </a:r>
          </a:p>
        </p:txBody>
      </p:sp>
      <p:pic>
        <p:nvPicPr>
          <p:cNvPr id="12" name="Picture 11" descr="Graphical user interface, text, application, Word&#10;&#10;Description automatically generated">
            <a:extLst>
              <a:ext uri="{FF2B5EF4-FFF2-40B4-BE49-F238E27FC236}">
                <a16:creationId xmlns:a16="http://schemas.microsoft.com/office/drawing/2014/main" id="{DE570551-581A-4EDB-822B-02DD48576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893" y="1603692"/>
            <a:ext cx="2397576" cy="725924"/>
          </a:xfrm>
          <a:prstGeom prst="rect">
            <a:avLst/>
          </a:prstGeom>
        </p:spPr>
      </p:pic>
      <p:pic>
        <p:nvPicPr>
          <p:cNvPr id="26" name="Picture 25" descr="A picture containing tree, outdoor, sky, grass&#10;&#10;Description automatically generated">
            <a:extLst>
              <a:ext uri="{FF2B5EF4-FFF2-40B4-BE49-F238E27FC236}">
                <a16:creationId xmlns:a16="http://schemas.microsoft.com/office/drawing/2014/main" id="{C0B7B346-4E0D-4129-ACDC-7EC450F25624}"/>
              </a:ext>
            </a:extLst>
          </p:cNvPr>
          <p:cNvPicPr>
            <a:picLocks noChangeAspect="1"/>
          </p:cNvPicPr>
          <p:nvPr/>
        </p:nvPicPr>
        <p:blipFill rotWithShape="1">
          <a:blip r:embed="rId4">
            <a:extLst>
              <a:ext uri="{28A0092B-C50C-407E-A947-70E740481C1C}">
                <a14:useLocalDpi xmlns:a14="http://schemas.microsoft.com/office/drawing/2010/main" val="0"/>
              </a:ext>
            </a:extLst>
          </a:blip>
          <a:srcRect t="20343" r="8849" b="17992"/>
          <a:stretch/>
        </p:blipFill>
        <p:spPr>
          <a:xfrm>
            <a:off x="642033" y="6326248"/>
            <a:ext cx="2471558" cy="1254038"/>
          </a:xfrm>
          <a:prstGeom prst="rect">
            <a:avLst/>
          </a:prstGeom>
        </p:spPr>
      </p:pic>
      <p:pic>
        <p:nvPicPr>
          <p:cNvPr id="1030" name="Picture 6" descr="Cornell Cooperative Extension | Amazon Smile">
            <a:extLst>
              <a:ext uri="{FF2B5EF4-FFF2-40B4-BE49-F238E27FC236}">
                <a16:creationId xmlns:a16="http://schemas.microsoft.com/office/drawing/2014/main" id="{A1064CA0-0F15-4D3E-85B8-EC251EA6FB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3" t="5114" r="-383" b="19223"/>
          <a:stretch/>
        </p:blipFill>
        <p:spPr bwMode="auto">
          <a:xfrm>
            <a:off x="4353319" y="4070571"/>
            <a:ext cx="2466581" cy="93608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F541DF6-B88B-44A9-BD5B-54CC4AD689C6}"/>
              </a:ext>
            </a:extLst>
          </p:cNvPr>
          <p:cNvSpPr txBox="1"/>
          <p:nvPr/>
        </p:nvSpPr>
        <p:spPr>
          <a:xfrm>
            <a:off x="4554066" y="3800687"/>
            <a:ext cx="2017822" cy="523220"/>
          </a:xfrm>
          <a:prstGeom prst="rect">
            <a:avLst/>
          </a:prstGeom>
          <a:noFill/>
        </p:spPr>
        <p:txBody>
          <a:bodyPr wrap="square">
            <a:spAutoFit/>
          </a:bodyPr>
          <a:lstStyle/>
          <a:p>
            <a:pPr algn="ctr"/>
            <a:r>
              <a:rPr lang="en-US" sz="1400" b="1" i="0" dirty="0">
                <a:ln w="3175">
                  <a:noFill/>
                </a:ln>
                <a:solidFill>
                  <a:srgbClr val="F8A249"/>
                </a:solidFill>
                <a:effectLst/>
                <a:latin typeface="Amazon Ember"/>
              </a:rPr>
              <a:t>Guardian Angels </a:t>
            </a:r>
          </a:p>
          <a:p>
            <a:pPr algn="ctr"/>
            <a:r>
              <a:rPr lang="en-US" sz="1400" b="1" i="0" dirty="0">
                <a:ln w="3175">
                  <a:noFill/>
                </a:ln>
                <a:solidFill>
                  <a:srgbClr val="F8A249"/>
                </a:solidFill>
                <a:effectLst/>
                <a:latin typeface="Amazon Ember"/>
              </a:rPr>
              <a:t>Medical Service Dogs Inc</a:t>
            </a:r>
          </a:p>
        </p:txBody>
      </p:sp>
      <p:pic>
        <p:nvPicPr>
          <p:cNvPr id="34" name="Picture 33">
            <a:extLst>
              <a:ext uri="{FF2B5EF4-FFF2-40B4-BE49-F238E27FC236}">
                <a16:creationId xmlns:a16="http://schemas.microsoft.com/office/drawing/2014/main" id="{E5163F07-99A7-4C5C-BA06-3C4F72C73ABD}"/>
              </a:ext>
            </a:extLst>
          </p:cNvPr>
          <p:cNvPicPr>
            <a:picLocks noChangeAspect="1"/>
          </p:cNvPicPr>
          <p:nvPr/>
        </p:nvPicPr>
        <p:blipFill rotWithShape="1">
          <a:blip r:embed="rId6"/>
          <a:srcRect l="13699" t="33116" r="52397" b="48516"/>
          <a:stretch/>
        </p:blipFill>
        <p:spPr>
          <a:xfrm>
            <a:off x="28575" y="8380071"/>
            <a:ext cx="3512251" cy="735541"/>
          </a:xfrm>
          <a:prstGeom prst="rect">
            <a:avLst/>
          </a:prstGeom>
        </p:spPr>
      </p:pic>
      <p:sp>
        <p:nvSpPr>
          <p:cNvPr id="16" name="TextBox 15">
            <a:extLst>
              <a:ext uri="{FF2B5EF4-FFF2-40B4-BE49-F238E27FC236}">
                <a16:creationId xmlns:a16="http://schemas.microsoft.com/office/drawing/2014/main" id="{EE86E597-9BE9-4A3F-A9A9-FABFABEC9804}"/>
              </a:ext>
            </a:extLst>
          </p:cNvPr>
          <p:cNvSpPr txBox="1"/>
          <p:nvPr/>
        </p:nvSpPr>
        <p:spPr>
          <a:xfrm>
            <a:off x="32154" y="8778502"/>
            <a:ext cx="2194512" cy="276999"/>
          </a:xfrm>
          <a:prstGeom prst="rect">
            <a:avLst/>
          </a:prstGeom>
          <a:noFill/>
        </p:spPr>
        <p:txBody>
          <a:bodyPr wrap="none" rtlCol="0">
            <a:spAutoFit/>
          </a:bodyPr>
          <a:lstStyle/>
          <a:p>
            <a:r>
              <a:rPr lang="en-US" sz="1200" b="1" dirty="0">
                <a:solidFill>
                  <a:schemeClr val="bg1"/>
                </a:solidFill>
                <a:latin typeface="Corbel" panose="020B0503020204020204" pitchFamily="34" charset="0"/>
              </a:rPr>
              <a:t>Blood Drive Appointment </a:t>
            </a:r>
            <a:r>
              <a:rPr lang="en-US" sz="1200" b="1" dirty="0">
                <a:solidFill>
                  <a:schemeClr val="bg1"/>
                </a:solidFill>
                <a:latin typeface="Corbel" panose="020B0503020204020204" pitchFamily="34" charset="0"/>
                <a:hlinkClick r:id="rId7">
                  <a:extLst>
                    <a:ext uri="{A12FA001-AC4F-418D-AE19-62706E023703}">
                      <ahyp:hlinkClr xmlns:ahyp="http://schemas.microsoft.com/office/drawing/2018/hyperlinkcolor" val="tx"/>
                    </a:ext>
                  </a:extLst>
                </a:hlinkClick>
              </a:rPr>
              <a:t>Link</a:t>
            </a:r>
            <a:endParaRPr lang="en-US" sz="1200" b="1" dirty="0">
              <a:solidFill>
                <a:schemeClr val="bg1"/>
              </a:solidFill>
              <a:latin typeface="Corbel" panose="020B0503020204020204" pitchFamily="34" charset="0"/>
            </a:endParaRPr>
          </a:p>
        </p:txBody>
      </p:sp>
    </p:spTree>
    <p:extLst>
      <p:ext uri="{BB962C8B-B14F-4D97-AF65-F5344CB8AC3E}">
        <p14:creationId xmlns:p14="http://schemas.microsoft.com/office/powerpoint/2010/main" val="7195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CB83615-DBDC-4FB8-A02B-FA9802AEAB11}"/>
              </a:ext>
            </a:extLst>
          </p:cNvPr>
          <p:cNvSpPr/>
          <p:nvPr/>
        </p:nvSpPr>
        <p:spPr>
          <a:xfrm>
            <a:off x="23013" y="7534900"/>
            <a:ext cx="2216826" cy="157737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5B734D-C764-47AE-BAC9-A25C16DFA0EF}"/>
              </a:ext>
            </a:extLst>
          </p:cNvPr>
          <p:cNvSpPr/>
          <p:nvPr/>
        </p:nvSpPr>
        <p:spPr>
          <a:xfrm>
            <a:off x="2274665" y="27552"/>
            <a:ext cx="4557252" cy="43289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8CF50C-494C-476F-A65A-516D81F907DC}"/>
              </a:ext>
            </a:extLst>
          </p:cNvPr>
          <p:cNvSpPr txBox="1"/>
          <p:nvPr/>
        </p:nvSpPr>
        <p:spPr>
          <a:xfrm flipH="1">
            <a:off x="3269044" y="59705"/>
            <a:ext cx="2536976" cy="406265"/>
          </a:xfrm>
          <a:prstGeom prst="rect">
            <a:avLst/>
          </a:prstGeom>
          <a:noFill/>
        </p:spPr>
        <p:txBody>
          <a:bodyPr wrap="square" rtlCol="0">
            <a:spAutoFit/>
          </a:bodyPr>
          <a:lstStyle/>
          <a:p>
            <a:pPr algn="ctr"/>
            <a:r>
              <a:rPr lang="en-US" b="1" dirty="0">
                <a:solidFill>
                  <a:schemeClr val="bg1"/>
                </a:solidFill>
                <a:latin typeface="Corbel" panose="020B0503020204020204" pitchFamily="34" charset="0"/>
              </a:rPr>
              <a:t>Key Date Info</a:t>
            </a:r>
          </a:p>
        </p:txBody>
      </p:sp>
      <p:sp>
        <p:nvSpPr>
          <p:cNvPr id="18" name="TextBox 17">
            <a:extLst>
              <a:ext uri="{FF2B5EF4-FFF2-40B4-BE49-F238E27FC236}">
                <a16:creationId xmlns:a16="http://schemas.microsoft.com/office/drawing/2014/main" id="{E2E52CAA-DE6C-4A73-B213-F478281B8CD7}"/>
              </a:ext>
            </a:extLst>
          </p:cNvPr>
          <p:cNvSpPr txBox="1"/>
          <p:nvPr/>
        </p:nvSpPr>
        <p:spPr>
          <a:xfrm>
            <a:off x="2275924" y="465917"/>
            <a:ext cx="4589102" cy="5293757"/>
          </a:xfrm>
          <a:prstGeom prst="rect">
            <a:avLst/>
          </a:prstGeom>
          <a:noFill/>
          <a:ln>
            <a:noFill/>
          </a:ln>
        </p:spPr>
        <p:txBody>
          <a:bodyPr wrap="square" rtlCol="0">
            <a:spAutoFit/>
          </a:bodyPr>
          <a:lstStyle/>
          <a:p>
            <a:r>
              <a:rPr lang="en-US" sz="1200" b="1" dirty="0">
                <a:latin typeface="Corbel" panose="020B0503020204020204" pitchFamily="34" charset="0"/>
              </a:rPr>
              <a:t>Blood Drive</a:t>
            </a:r>
          </a:p>
          <a:p>
            <a:r>
              <a:rPr lang="en-US" sz="1200" dirty="0">
                <a:latin typeface="Corbel" panose="020B0503020204020204" pitchFamily="34" charset="0"/>
              </a:rPr>
              <a:t>Donate and share our collection dates.  Rule changes regarding time in Europe, piercings, tattoos and more.  Click </a:t>
            </a:r>
            <a:r>
              <a:rPr lang="en-US" sz="1200" b="1" dirty="0">
                <a:solidFill>
                  <a:schemeClr val="accent4">
                    <a:lumMod val="50000"/>
                  </a:schemeClr>
                </a:solidFill>
                <a:latin typeface="Corbel" panose="020B0503020204020204" pitchFamily="34" charset="0"/>
                <a:hlinkClick r:id="rId2">
                  <a:extLst>
                    <a:ext uri="{A12FA001-AC4F-418D-AE19-62706E023703}">
                      <ahyp:hlinkClr xmlns:ahyp="http://schemas.microsoft.com/office/drawing/2018/hyperlinkcolor" val="tx"/>
                    </a:ext>
                  </a:extLst>
                </a:hlinkClick>
              </a:rPr>
              <a:t>here</a:t>
            </a:r>
            <a:r>
              <a:rPr lang="en-US" sz="1200" dirty="0">
                <a:latin typeface="Corbel" panose="020B0503020204020204" pitchFamily="34" charset="0"/>
              </a:rPr>
              <a:t> to check eligibility.</a:t>
            </a:r>
          </a:p>
          <a:p>
            <a:endParaRPr lang="en-US" sz="700" dirty="0">
              <a:latin typeface="Corbel" panose="020B0503020204020204" pitchFamily="34" charset="0"/>
            </a:endParaRPr>
          </a:p>
          <a:p>
            <a:r>
              <a:rPr lang="en-US" sz="1200" b="1" dirty="0">
                <a:latin typeface="Corbel" panose="020B0503020204020204" pitchFamily="34" charset="0"/>
              </a:rPr>
              <a:t>Flag Planting at Oviedo Cemetery</a:t>
            </a:r>
          </a:p>
          <a:p>
            <a:r>
              <a:rPr lang="en-US" sz="1200" dirty="0">
                <a:latin typeface="Corbel" panose="020B0503020204020204" pitchFamily="34" charset="0"/>
              </a:rPr>
              <a:t>Come join us to plant flags for our interred Servicemembers just in time for Memorial Day.</a:t>
            </a:r>
          </a:p>
          <a:p>
            <a:endParaRPr lang="en-US" sz="700" dirty="0">
              <a:latin typeface="Corbel" panose="020B0503020204020204" pitchFamily="34" charset="0"/>
            </a:endParaRPr>
          </a:p>
          <a:p>
            <a:r>
              <a:rPr lang="en-US" sz="1200" b="1" dirty="0">
                <a:latin typeface="Corbel" panose="020B0503020204020204" pitchFamily="34" charset="0"/>
              </a:rPr>
              <a:t>Florida’s Fallen Memorial Set-up</a:t>
            </a:r>
          </a:p>
          <a:p>
            <a:r>
              <a:rPr lang="en-US" sz="1200" dirty="0">
                <a:latin typeface="Corbel" panose="020B0503020204020204" pitchFamily="34" charset="0"/>
              </a:rPr>
              <a:t>Bring your gloves, sunscreen, big spray, water and strong back to help set up over 400 crosses for our community event.</a:t>
            </a:r>
          </a:p>
          <a:p>
            <a:endParaRPr lang="en-US" sz="700" dirty="0">
              <a:latin typeface="Corbel" panose="020B0503020204020204" pitchFamily="34" charset="0"/>
            </a:endParaRPr>
          </a:p>
          <a:p>
            <a:r>
              <a:rPr lang="en-US" sz="1200" b="1" dirty="0">
                <a:latin typeface="Corbel" panose="020B0503020204020204" pitchFamily="34" charset="0"/>
              </a:rPr>
              <a:t>Know Your Post</a:t>
            </a:r>
          </a:p>
          <a:p>
            <a:r>
              <a:rPr lang="en-US" sz="1200" dirty="0">
                <a:latin typeface="Corbel" panose="020B0503020204020204" pitchFamily="34" charset="0"/>
              </a:rPr>
              <a:t>Do you wish you knew more about what your post was doing or how you could get involved?   Do you know what resources are available to you?  Come get your questions answered this evening.</a:t>
            </a:r>
            <a:endParaRPr lang="en-US" sz="1200" b="0" i="0" dirty="0">
              <a:solidFill>
                <a:srgbClr val="000000"/>
              </a:solidFill>
              <a:effectLst/>
              <a:latin typeface="Corbel" panose="020B0503020204020204" pitchFamily="34" charset="0"/>
            </a:endParaRPr>
          </a:p>
          <a:p>
            <a:endParaRPr lang="en-US" sz="700" dirty="0">
              <a:latin typeface="Corbel" panose="020B0503020204020204" pitchFamily="34" charset="0"/>
            </a:endParaRPr>
          </a:p>
          <a:p>
            <a:r>
              <a:rPr lang="en-US" sz="1200" b="1" dirty="0">
                <a:effectLst/>
                <a:latin typeface="Corbel" panose="020B0503020204020204" pitchFamily="34" charset="0"/>
              </a:rPr>
              <a:t>Mobile Vet Center at Post 243</a:t>
            </a:r>
          </a:p>
          <a:p>
            <a:r>
              <a:rPr lang="en-US" sz="1200" dirty="0">
                <a:solidFill>
                  <a:srgbClr val="222222"/>
                </a:solidFill>
                <a:latin typeface="Corbel" panose="020B0503020204020204" pitchFamily="34" charset="0"/>
              </a:rPr>
              <a:t>Now scheduled the last Wednesday of each month for 2021!  They</a:t>
            </a:r>
            <a:r>
              <a:rPr lang="en-US" sz="1200" b="0" i="0" dirty="0">
                <a:solidFill>
                  <a:srgbClr val="222222"/>
                </a:solidFill>
                <a:effectLst/>
                <a:latin typeface="Corbel" panose="020B0503020204020204" pitchFamily="34" charset="0"/>
              </a:rPr>
              <a:t> will have basic VA information,  a representative from the Orlando VAMC, and someone from Seminole County Veteran Service office.  </a:t>
            </a:r>
            <a:r>
              <a:rPr lang="en-US" sz="1200" dirty="0">
                <a:solidFill>
                  <a:srgbClr val="222222"/>
                </a:solidFill>
                <a:latin typeface="Corbel" panose="020B0503020204020204" pitchFamily="34" charset="0"/>
              </a:rPr>
              <a:t>Available to entire community, spread the word.</a:t>
            </a:r>
          </a:p>
          <a:p>
            <a:endParaRPr lang="en-US" sz="700" dirty="0">
              <a:effectLst/>
              <a:latin typeface="Corbel" panose="020B0503020204020204" pitchFamily="34" charset="0"/>
            </a:endParaRPr>
          </a:p>
          <a:p>
            <a:r>
              <a:rPr lang="en-US" sz="1200" b="1" dirty="0">
                <a:solidFill>
                  <a:srgbClr val="01133F"/>
                </a:solidFill>
                <a:latin typeface="Corbel" panose="020B0503020204020204" pitchFamily="34" charset="0"/>
              </a:rPr>
              <a:t>Poker Tournament</a:t>
            </a:r>
          </a:p>
          <a:p>
            <a:r>
              <a:rPr lang="en-US" sz="1200" dirty="0">
                <a:solidFill>
                  <a:srgbClr val="01133F"/>
                </a:solidFill>
                <a:latin typeface="Corbel" panose="020B0503020204020204" pitchFamily="34" charset="0"/>
              </a:rPr>
              <a:t>Texas Hold ‘</a:t>
            </a:r>
            <a:r>
              <a:rPr lang="en-US" sz="1200" dirty="0" err="1">
                <a:solidFill>
                  <a:srgbClr val="01133F"/>
                </a:solidFill>
                <a:latin typeface="Corbel" panose="020B0503020204020204" pitchFamily="34" charset="0"/>
              </a:rPr>
              <a:t>em</a:t>
            </a:r>
            <a:r>
              <a:rPr lang="en-US" sz="1200" dirty="0">
                <a:solidFill>
                  <a:srgbClr val="01133F"/>
                </a:solidFill>
                <a:latin typeface="Corbel" panose="020B0503020204020204" pitchFamily="34" charset="0"/>
              </a:rPr>
              <a:t> Tournament, $25 buy-in, for more information and/or to reserve your spot, </a:t>
            </a:r>
            <a:r>
              <a:rPr lang="en-US" sz="1200" dirty="0">
                <a:latin typeface="Corbel" panose="020B0503020204020204" pitchFamily="34" charset="0"/>
              </a:rPr>
              <a:t>contact </a:t>
            </a:r>
            <a:r>
              <a:rPr lang="en-US" sz="1200" b="1" i="0" u="none" strike="noStrike" dirty="0">
                <a:solidFill>
                  <a:schemeClr val="accent4">
                    <a:lumMod val="50000"/>
                  </a:schemeClr>
                </a:solidFill>
                <a:effectLst/>
                <a:hlinkClick r:id="rId3">
                  <a:extLst>
                    <a:ext uri="{A12FA001-AC4F-418D-AE19-62706E023703}">
                      <ahyp:hlinkClr xmlns:ahyp="http://schemas.microsoft.com/office/drawing/2018/hyperlinkcolor" val="tx"/>
                    </a:ext>
                  </a:extLst>
                </a:hlinkClick>
              </a:rPr>
              <a:t>rproctor@barterfirst.net</a:t>
            </a:r>
            <a:r>
              <a:rPr lang="en-US" sz="1200" b="1" dirty="0"/>
              <a:t>.</a:t>
            </a:r>
            <a:endParaRPr lang="en-US" sz="1200" b="1" i="0" u="none" strike="noStrike" dirty="0">
              <a:effectLst/>
            </a:endParaRPr>
          </a:p>
          <a:p>
            <a:endParaRPr lang="en-US" sz="700" b="1" dirty="0">
              <a:solidFill>
                <a:srgbClr val="01133F"/>
              </a:solidFill>
              <a:latin typeface="Corbel" panose="020B0503020204020204" pitchFamily="34" charset="0"/>
            </a:endParaRPr>
          </a:p>
          <a:p>
            <a:r>
              <a:rPr lang="en-US" sz="1200" b="1" dirty="0">
                <a:solidFill>
                  <a:srgbClr val="01133F"/>
                </a:solidFill>
                <a:latin typeface="Corbel" panose="020B0503020204020204" pitchFamily="34" charset="0"/>
              </a:rPr>
              <a:t>Police and Fire Recognition</a:t>
            </a:r>
          </a:p>
          <a:p>
            <a:r>
              <a:rPr lang="en-US" sz="1200" dirty="0">
                <a:solidFill>
                  <a:srgbClr val="01133F"/>
                </a:solidFill>
                <a:latin typeface="Corbel" panose="020B0503020204020204" pitchFamily="34" charset="0"/>
              </a:rPr>
              <a:t>Join us as we celebrate and honor four of Oviedo’s First Responders and their families during our annual event. </a:t>
            </a:r>
          </a:p>
          <a:p>
            <a:endParaRPr lang="en-US" sz="800" dirty="0">
              <a:solidFill>
                <a:srgbClr val="01133F"/>
              </a:solidFill>
              <a:latin typeface="Corbel" panose="020B0503020204020204" pitchFamily="34" charset="0"/>
            </a:endParaRPr>
          </a:p>
        </p:txBody>
      </p:sp>
      <p:sp>
        <p:nvSpPr>
          <p:cNvPr id="4" name="Rectangle 1">
            <a:extLst>
              <a:ext uri="{FF2B5EF4-FFF2-40B4-BE49-F238E27FC236}">
                <a16:creationId xmlns:a16="http://schemas.microsoft.com/office/drawing/2014/main" id="{6A06D82E-7F0D-43A8-80BA-A2913361C8B9}"/>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16F119E6-0DBD-4EB9-A84D-1F6F6C257FFA}"/>
              </a:ext>
            </a:extLst>
          </p:cNvPr>
          <p:cNvSpPr/>
          <p:nvPr/>
        </p:nvSpPr>
        <p:spPr>
          <a:xfrm>
            <a:off x="2269445" y="7089726"/>
            <a:ext cx="4560204" cy="2026721"/>
          </a:xfrm>
          <a:prstGeom prst="rect">
            <a:avLst/>
          </a:prstGeom>
          <a:solidFill>
            <a:schemeClr val="accent4">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lumMod val="50000"/>
                </a:schemeClr>
              </a:solidFill>
            </a:endParaRPr>
          </a:p>
        </p:txBody>
      </p:sp>
      <p:sp>
        <p:nvSpPr>
          <p:cNvPr id="21" name="Rectangle 20">
            <a:extLst>
              <a:ext uri="{FF2B5EF4-FFF2-40B4-BE49-F238E27FC236}">
                <a16:creationId xmlns:a16="http://schemas.microsoft.com/office/drawing/2014/main" id="{6F451C9B-D4A7-4E1B-A4E7-3CD0F96CC235}"/>
              </a:ext>
            </a:extLst>
          </p:cNvPr>
          <p:cNvSpPr/>
          <p:nvPr/>
        </p:nvSpPr>
        <p:spPr>
          <a:xfrm>
            <a:off x="2271713" y="6641808"/>
            <a:ext cx="4560203" cy="46498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B5D338-CDBA-4A84-9EF8-00192D69868F}"/>
              </a:ext>
            </a:extLst>
          </p:cNvPr>
          <p:cNvSpPr txBox="1"/>
          <p:nvPr/>
        </p:nvSpPr>
        <p:spPr>
          <a:xfrm flipH="1">
            <a:off x="3508189" y="6716469"/>
            <a:ext cx="1844160"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rPr>
              <a:t>Stay in Touch</a:t>
            </a:r>
          </a:p>
        </p:txBody>
      </p:sp>
      <p:sp>
        <p:nvSpPr>
          <p:cNvPr id="24" name="TextBox 23">
            <a:extLst>
              <a:ext uri="{FF2B5EF4-FFF2-40B4-BE49-F238E27FC236}">
                <a16:creationId xmlns:a16="http://schemas.microsoft.com/office/drawing/2014/main" id="{59F9D136-7EBD-4EBC-BFA9-76A9188C7A25}"/>
              </a:ext>
            </a:extLst>
          </p:cNvPr>
          <p:cNvSpPr txBox="1"/>
          <p:nvPr/>
        </p:nvSpPr>
        <p:spPr>
          <a:xfrm>
            <a:off x="4430269" y="7193453"/>
            <a:ext cx="2496175" cy="1892826"/>
          </a:xfrm>
          <a:prstGeom prst="rect">
            <a:avLst/>
          </a:prstGeom>
          <a:noFill/>
        </p:spPr>
        <p:txBody>
          <a:bodyPr wrap="square">
            <a:spAutoFit/>
          </a:bodyPr>
          <a:lstStyle/>
          <a:p>
            <a:r>
              <a:rPr lang="en-US" sz="1200" dirty="0">
                <a:solidFill>
                  <a:schemeClr val="tx1"/>
                </a:solidFill>
                <a:latin typeface="Corbel" panose="020B0503020204020204" pitchFamily="34" charset="0"/>
              </a:rPr>
              <a:t>If you’d like to be added to our email distribution, please send your contact information to the email address below.  If you need help getting to or from Post events, just ask, we’re here to help!</a:t>
            </a:r>
          </a:p>
          <a:p>
            <a:endParaRPr lang="en-US" sz="600" dirty="0">
              <a:solidFill>
                <a:schemeClr val="tx1"/>
              </a:solidFill>
              <a:latin typeface="Corbel" panose="020B0503020204020204" pitchFamily="34" charset="0"/>
            </a:endParaRPr>
          </a:p>
          <a:p>
            <a:r>
              <a:rPr lang="en-US" sz="1100" dirty="0">
                <a:solidFill>
                  <a:schemeClr val="bg1">
                    <a:lumMod val="50000"/>
                  </a:schemeClr>
                </a:solidFill>
                <a:latin typeface="Corbel" panose="020B0503020204020204" pitchFamily="34" charset="0"/>
                <a:cs typeface="Arial" panose="020B0604020202020204" pitchFamily="34" charset="0"/>
              </a:rPr>
              <a:t>Website:  </a:t>
            </a:r>
            <a:r>
              <a:rPr lang="en-US" sz="1100" b="1" dirty="0">
                <a:solidFill>
                  <a:schemeClr val="accent4">
                    <a:lumMod val="50000"/>
                  </a:schemeClr>
                </a:solidFill>
                <a:latin typeface="Corbel" panose="020B0503020204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www.OviedoLegion.org</a:t>
            </a:r>
            <a:endParaRPr lang="en-US" sz="1100" b="1" dirty="0">
              <a:solidFill>
                <a:schemeClr val="accent4">
                  <a:lumMod val="50000"/>
                </a:schemeClr>
              </a:solidFill>
              <a:latin typeface="Corbel" panose="020B0503020204020204" pitchFamily="34" charset="0"/>
              <a:cs typeface="Arial" panose="020B0604020202020204" pitchFamily="34" charset="0"/>
            </a:endParaRPr>
          </a:p>
          <a:p>
            <a:endParaRPr lang="en-US" sz="600" dirty="0">
              <a:solidFill>
                <a:schemeClr val="accent4">
                  <a:lumMod val="50000"/>
                </a:schemeClr>
              </a:solidFill>
              <a:latin typeface="Corbel" panose="020B0503020204020204" pitchFamily="34" charset="0"/>
              <a:cs typeface="Arial" panose="020B0604020202020204" pitchFamily="34" charset="0"/>
            </a:endParaRPr>
          </a:p>
          <a:p>
            <a:r>
              <a:rPr lang="en-US" sz="1100" dirty="0">
                <a:solidFill>
                  <a:schemeClr val="accent4">
                    <a:lumMod val="50000"/>
                  </a:schemeClr>
                </a:solidFill>
                <a:latin typeface="Corbel" panose="020B0503020204020204" pitchFamily="34" charset="0"/>
                <a:cs typeface="Arial" panose="020B0604020202020204" pitchFamily="34" charset="0"/>
              </a:rPr>
              <a:t>Emails:  </a:t>
            </a:r>
            <a:r>
              <a:rPr lang="en-US" sz="1100" b="1" dirty="0">
                <a:solidFill>
                  <a:schemeClr val="accent4">
                    <a:lumMod val="50000"/>
                  </a:schemeClr>
                </a:solidFill>
                <a:latin typeface="Corbel" panose="020B0503020204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Post@OviedoLegion.org</a:t>
            </a:r>
            <a:endParaRPr lang="en-US" sz="1100" b="1" dirty="0">
              <a:solidFill>
                <a:schemeClr val="accent4">
                  <a:lumMod val="50000"/>
                </a:schemeClr>
              </a:solidFill>
              <a:latin typeface="Corbel" panose="020B0503020204020204" pitchFamily="34" charset="0"/>
              <a:cs typeface="Arial" panose="020B0604020202020204" pitchFamily="34" charset="0"/>
            </a:endParaRPr>
          </a:p>
          <a:p>
            <a:r>
              <a:rPr lang="en-US" sz="1100" b="1" dirty="0">
                <a:solidFill>
                  <a:schemeClr val="accent4">
                    <a:lumMod val="50000"/>
                  </a:schemeClr>
                </a:solidFill>
                <a:latin typeface="Corbel" panose="020B0503020204020204" pitchFamily="34" charset="0"/>
                <a:cs typeface="Arial" panose="020B0604020202020204" pitchFamily="34" charset="0"/>
              </a:rPr>
              <a:t>	</a:t>
            </a:r>
            <a:r>
              <a:rPr lang="en-US" sz="1100" b="1" u="sng" dirty="0">
                <a:solidFill>
                  <a:schemeClr val="accent4">
                    <a:lumMod val="50000"/>
                  </a:schemeClr>
                </a:solidFill>
                <a:latin typeface="Corbel" panose="020B0503020204020204" pitchFamily="34" charset="0"/>
                <a:cs typeface="Arial" panose="020B0604020202020204" pitchFamily="34" charset="0"/>
              </a:rPr>
              <a:t>ALMPost243@gmail.com</a:t>
            </a:r>
          </a:p>
        </p:txBody>
      </p:sp>
      <p:sp>
        <p:nvSpPr>
          <p:cNvPr id="17" name="Rectangle 16">
            <a:extLst>
              <a:ext uri="{FF2B5EF4-FFF2-40B4-BE49-F238E27FC236}">
                <a16:creationId xmlns:a16="http://schemas.microsoft.com/office/drawing/2014/main" id="{27E4316A-7648-4B9E-A291-CA86E547655A}"/>
              </a:ext>
            </a:extLst>
          </p:cNvPr>
          <p:cNvSpPr/>
          <p:nvPr/>
        </p:nvSpPr>
        <p:spPr>
          <a:xfrm>
            <a:off x="2273971" y="449791"/>
            <a:ext cx="4553123" cy="5196626"/>
          </a:xfrm>
          <a:prstGeom prst="rect">
            <a:avLst/>
          </a:prstGeom>
          <a:solidFill>
            <a:schemeClr val="accent4">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A958F3E-1D50-4CD6-95DC-AE71CDFE769B}"/>
              </a:ext>
            </a:extLst>
          </p:cNvPr>
          <p:cNvSpPr/>
          <p:nvPr/>
        </p:nvSpPr>
        <p:spPr>
          <a:xfrm>
            <a:off x="23014" y="389760"/>
            <a:ext cx="2216826" cy="3363089"/>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222222"/>
              </a:solidFill>
              <a:latin typeface="Corbel" panose="020B0503020204020204" pitchFamily="34" charset="0"/>
            </a:endParaRPr>
          </a:p>
        </p:txBody>
      </p:sp>
      <p:sp>
        <p:nvSpPr>
          <p:cNvPr id="32" name="Rectangle 31">
            <a:extLst>
              <a:ext uri="{FF2B5EF4-FFF2-40B4-BE49-F238E27FC236}">
                <a16:creationId xmlns:a16="http://schemas.microsoft.com/office/drawing/2014/main" id="{D4B1B396-2958-42B3-89DC-B5154DDFD7C1}"/>
              </a:ext>
            </a:extLst>
          </p:cNvPr>
          <p:cNvSpPr/>
          <p:nvPr/>
        </p:nvSpPr>
        <p:spPr>
          <a:xfrm>
            <a:off x="23014" y="31729"/>
            <a:ext cx="2218522" cy="4287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0A03BE-4888-4DE7-9C1E-FF3E2A77A287}"/>
              </a:ext>
            </a:extLst>
          </p:cNvPr>
          <p:cNvSpPr txBox="1"/>
          <p:nvPr/>
        </p:nvSpPr>
        <p:spPr>
          <a:xfrm flipH="1">
            <a:off x="26082" y="45030"/>
            <a:ext cx="2296025" cy="369332"/>
          </a:xfrm>
          <a:prstGeom prst="rect">
            <a:avLst/>
          </a:prstGeom>
          <a:noFill/>
          <a:ln>
            <a:noFill/>
          </a:ln>
        </p:spPr>
        <p:txBody>
          <a:bodyPr wrap="square" rtlCol="0">
            <a:spAutoFit/>
          </a:bodyPr>
          <a:lstStyle/>
          <a:p>
            <a:pPr algn="ctr"/>
            <a:r>
              <a:rPr lang="en-US" b="1" dirty="0">
                <a:solidFill>
                  <a:schemeClr val="bg1"/>
                </a:solidFill>
                <a:latin typeface="Corbel" panose="020B0503020204020204" pitchFamily="34" charset="0"/>
              </a:rPr>
              <a:t>Membership</a:t>
            </a:r>
          </a:p>
        </p:txBody>
      </p:sp>
      <p:sp>
        <p:nvSpPr>
          <p:cNvPr id="11" name="TextBox 10">
            <a:extLst>
              <a:ext uri="{FF2B5EF4-FFF2-40B4-BE49-F238E27FC236}">
                <a16:creationId xmlns:a16="http://schemas.microsoft.com/office/drawing/2014/main" id="{886AF7C3-8BA2-4C58-86BA-15A6AFA7780B}"/>
              </a:ext>
            </a:extLst>
          </p:cNvPr>
          <p:cNvSpPr txBox="1"/>
          <p:nvPr/>
        </p:nvSpPr>
        <p:spPr>
          <a:xfrm>
            <a:off x="-79403" y="490611"/>
            <a:ext cx="2384454" cy="3416320"/>
          </a:xfrm>
          <a:prstGeom prst="rect">
            <a:avLst/>
          </a:prstGeom>
          <a:noFill/>
        </p:spPr>
        <p:txBody>
          <a:bodyPr wrap="square" rtlCol="0">
            <a:spAutoFit/>
          </a:bodyPr>
          <a:lstStyle/>
          <a:p>
            <a:pPr algn="ctr"/>
            <a:r>
              <a:rPr lang="en-US" sz="1200" dirty="0">
                <a:latin typeface="Corbel" panose="020B0503020204020204" pitchFamily="34" charset="0"/>
              </a:rPr>
              <a:t>We were recently awarded the Department of Florida Silver Membership award.  Our Oviedo Post was the first in our District and sixth in the state to receive this recognition. Members Alex M, Bill M and Laurel R were there to receive the award.</a:t>
            </a: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600" dirty="0">
              <a:latin typeface="Corbel" panose="020B0503020204020204" pitchFamily="34" charset="0"/>
            </a:endParaRPr>
          </a:p>
          <a:p>
            <a:pPr algn="ctr"/>
            <a:r>
              <a:rPr lang="en-US" sz="1200" dirty="0">
                <a:latin typeface="Corbel" panose="020B0503020204020204" pitchFamily="34" charset="0"/>
              </a:rPr>
              <a:t>Way to go Post 243!</a:t>
            </a:r>
          </a:p>
        </p:txBody>
      </p:sp>
      <p:sp>
        <p:nvSpPr>
          <p:cNvPr id="41" name="TextBox 40">
            <a:extLst>
              <a:ext uri="{FF2B5EF4-FFF2-40B4-BE49-F238E27FC236}">
                <a16:creationId xmlns:a16="http://schemas.microsoft.com/office/drawing/2014/main" id="{3B1C6A6D-6B26-4415-A06F-1CB03C4FFA22}"/>
              </a:ext>
            </a:extLst>
          </p:cNvPr>
          <p:cNvSpPr txBox="1"/>
          <p:nvPr/>
        </p:nvSpPr>
        <p:spPr>
          <a:xfrm>
            <a:off x="2229304" y="7106790"/>
            <a:ext cx="2265510" cy="2123658"/>
          </a:xfrm>
          <a:prstGeom prst="rect">
            <a:avLst/>
          </a:prstGeom>
          <a:noFill/>
        </p:spPr>
        <p:txBody>
          <a:bodyPr wrap="square">
            <a:spAutoFit/>
          </a:bodyPr>
          <a:lstStyle/>
          <a:p>
            <a:r>
              <a:rPr lang="en-US" sz="1100" dirty="0">
                <a:solidFill>
                  <a:schemeClr val="tx1"/>
                </a:solidFill>
                <a:latin typeface="Corbel" panose="020B0503020204020204" pitchFamily="34" charset="0"/>
              </a:rPr>
              <a:t>Help us spread the word!  Follow us on at least one of our social media platforms &amp; share</a:t>
            </a:r>
          </a:p>
          <a:p>
            <a:pPr algn="ctr"/>
            <a:endParaRPr lang="en-US" sz="600" dirty="0">
              <a:solidFill>
                <a:schemeClr val="tx1"/>
              </a:solidFill>
              <a:latin typeface="Corbel" panose="020B0503020204020204" pitchFamily="34" charset="0"/>
            </a:endParaRPr>
          </a:p>
          <a:p>
            <a:pPr algn="l"/>
            <a:r>
              <a:rPr lang="en-US" sz="1100" b="0" i="0" dirty="0">
                <a:solidFill>
                  <a:srgbClr val="888888"/>
                </a:solidFill>
                <a:effectLst/>
                <a:latin typeface="Corbel" panose="020B0503020204020204" pitchFamily="34" charset="0"/>
              </a:rPr>
              <a:t>Facebook:   </a:t>
            </a:r>
          </a:p>
          <a:p>
            <a:pPr algn="l"/>
            <a:r>
              <a:rPr lang="en-US" sz="1100" b="1" i="0" dirty="0">
                <a:solidFill>
                  <a:schemeClr val="accent4">
                    <a:lumMod val="50000"/>
                  </a:schemeClr>
                </a:solidFill>
                <a:effectLst/>
                <a:latin typeface="Corbel" panose="020B0503020204020204" pitchFamily="34" charset="0"/>
                <a:hlinkClick r:id="rId6">
                  <a:extLst>
                    <a:ext uri="{A12FA001-AC4F-418D-AE19-62706E023703}">
                      <ahyp:hlinkClr xmlns:ahyp="http://schemas.microsoft.com/office/drawing/2018/hyperlinkcolor" val="tx"/>
                    </a:ext>
                  </a:extLst>
                </a:hlinkClick>
              </a:rPr>
              <a:t>American Legion Oviedo</a:t>
            </a:r>
            <a:endParaRPr lang="en-US" sz="1100" b="1" i="0" dirty="0">
              <a:solidFill>
                <a:schemeClr val="accent4">
                  <a:lumMod val="50000"/>
                </a:schemeClr>
              </a:solidFill>
              <a:effectLst/>
              <a:latin typeface="Corbel" panose="020B0503020204020204" pitchFamily="34" charset="0"/>
            </a:endParaRPr>
          </a:p>
          <a:p>
            <a:pPr algn="l"/>
            <a:r>
              <a:rPr lang="en-US" sz="1100" b="0" i="0" dirty="0">
                <a:solidFill>
                  <a:srgbClr val="888888"/>
                </a:solidFill>
                <a:effectLst/>
                <a:latin typeface="Corbel" panose="020B0503020204020204" pitchFamily="34" charset="0"/>
              </a:rPr>
              <a:t>Instagram:   </a:t>
            </a:r>
          </a:p>
          <a:p>
            <a:pPr algn="l"/>
            <a:r>
              <a:rPr lang="en-US" sz="1100" b="1" i="0" dirty="0">
                <a:solidFill>
                  <a:schemeClr val="accent4">
                    <a:lumMod val="50000"/>
                  </a:schemeClr>
                </a:solidFill>
                <a:effectLst/>
                <a:latin typeface="Corbel" panose="020B0503020204020204" pitchFamily="34" charset="0"/>
                <a:hlinkClick r:id="rId7">
                  <a:extLst>
                    <a:ext uri="{A12FA001-AC4F-418D-AE19-62706E023703}">
                      <ahyp:hlinkClr xmlns:ahyp="http://schemas.microsoft.com/office/drawing/2018/hyperlinkcolor" val="tx"/>
                    </a:ext>
                  </a:extLst>
                </a:hlinkClick>
              </a:rPr>
              <a:t>americanlegionpost243</a:t>
            </a:r>
            <a:endParaRPr lang="en-US" sz="1100" b="1" i="0" dirty="0">
              <a:solidFill>
                <a:schemeClr val="accent4">
                  <a:lumMod val="50000"/>
                </a:schemeClr>
              </a:solidFill>
              <a:effectLst/>
              <a:latin typeface="Corbel" panose="020B0503020204020204" pitchFamily="34" charset="0"/>
            </a:endParaRPr>
          </a:p>
          <a:p>
            <a:pPr algn="l"/>
            <a:r>
              <a:rPr lang="en-US" sz="1100" b="0" i="0" dirty="0">
                <a:solidFill>
                  <a:srgbClr val="888888"/>
                </a:solidFill>
                <a:effectLst/>
                <a:latin typeface="Corbel" panose="020B0503020204020204" pitchFamily="34" charset="0"/>
              </a:rPr>
              <a:t>LinkedIn:  </a:t>
            </a:r>
            <a:r>
              <a:rPr lang="en-US" sz="1100" b="0" i="0" dirty="0">
                <a:solidFill>
                  <a:schemeClr val="accent4">
                    <a:lumMod val="50000"/>
                  </a:schemeClr>
                </a:solidFill>
                <a:effectLst/>
                <a:latin typeface="Corbel" panose="020B0503020204020204" pitchFamily="34" charset="0"/>
              </a:rPr>
              <a:t>  </a:t>
            </a:r>
          </a:p>
          <a:p>
            <a:pPr algn="l"/>
            <a:r>
              <a:rPr lang="en-US" sz="1100" b="1" i="0" dirty="0">
                <a:solidFill>
                  <a:schemeClr val="accent4">
                    <a:lumMod val="50000"/>
                  </a:schemeClr>
                </a:solidFill>
                <a:effectLst/>
                <a:latin typeface="Corbel" panose="020B0503020204020204" pitchFamily="34" charset="0"/>
                <a:hlinkClick r:id="rId8">
                  <a:extLst>
                    <a:ext uri="{A12FA001-AC4F-418D-AE19-62706E023703}">
                      <ahyp:hlinkClr xmlns:ahyp="http://schemas.microsoft.com/office/drawing/2018/hyperlinkcolor" val="tx"/>
                    </a:ext>
                  </a:extLst>
                </a:hlinkClick>
              </a:rPr>
              <a:t>American Legion Oviedo Post 243</a:t>
            </a:r>
            <a:endParaRPr lang="en-US" sz="1100" b="1" i="0" dirty="0">
              <a:solidFill>
                <a:schemeClr val="accent4">
                  <a:lumMod val="50000"/>
                </a:schemeClr>
              </a:solidFill>
              <a:effectLst/>
              <a:latin typeface="Corbel" panose="020B0503020204020204" pitchFamily="34" charset="0"/>
            </a:endParaRPr>
          </a:p>
          <a:p>
            <a:pPr algn="l"/>
            <a:r>
              <a:rPr lang="en-US" sz="1100" b="0" i="0" dirty="0">
                <a:solidFill>
                  <a:srgbClr val="888888"/>
                </a:solidFill>
                <a:effectLst/>
                <a:latin typeface="Corbel" panose="020B0503020204020204" pitchFamily="34" charset="0"/>
              </a:rPr>
              <a:t>Twitter:      </a:t>
            </a:r>
          </a:p>
          <a:p>
            <a:pPr algn="l"/>
            <a:r>
              <a:rPr lang="en-US" sz="1100" b="1" i="0" dirty="0">
                <a:solidFill>
                  <a:schemeClr val="accent4">
                    <a:lumMod val="50000"/>
                  </a:schemeClr>
                </a:solidFill>
                <a:effectLst/>
                <a:latin typeface="Corbel" panose="020B0503020204020204" pitchFamily="34" charset="0"/>
                <a:hlinkClick r:id="rId9">
                  <a:extLst>
                    <a:ext uri="{A12FA001-AC4F-418D-AE19-62706E023703}">
                      <ahyp:hlinkClr xmlns:ahyp="http://schemas.microsoft.com/office/drawing/2018/hyperlinkcolor" val="tx"/>
                    </a:ext>
                  </a:extLst>
                </a:hlinkClick>
              </a:rPr>
              <a:t>@OviedoFLPost243</a:t>
            </a:r>
            <a:endParaRPr lang="en-US" sz="1100" b="1" dirty="0">
              <a:solidFill>
                <a:schemeClr val="accent4">
                  <a:lumMod val="50000"/>
                </a:schemeClr>
              </a:solidFill>
              <a:latin typeface="Corbel" panose="020B0503020204020204" pitchFamily="34" charset="0"/>
            </a:endParaRPr>
          </a:p>
        </p:txBody>
      </p:sp>
      <p:cxnSp>
        <p:nvCxnSpPr>
          <p:cNvPr id="19" name="Straight Connector 18">
            <a:extLst>
              <a:ext uri="{FF2B5EF4-FFF2-40B4-BE49-F238E27FC236}">
                <a16:creationId xmlns:a16="http://schemas.microsoft.com/office/drawing/2014/main" id="{B1C99B16-235F-4427-ADD2-8C8A6D914FE3}"/>
              </a:ext>
            </a:extLst>
          </p:cNvPr>
          <p:cNvCxnSpPr>
            <a:cxnSpLocks/>
          </p:cNvCxnSpPr>
          <p:nvPr/>
        </p:nvCxnSpPr>
        <p:spPr>
          <a:xfrm>
            <a:off x="4418695" y="7297116"/>
            <a:ext cx="0" cy="1685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10;&#10;Description automatically generated">
            <a:extLst>
              <a:ext uri="{FF2B5EF4-FFF2-40B4-BE49-F238E27FC236}">
                <a16:creationId xmlns:a16="http://schemas.microsoft.com/office/drawing/2014/main" id="{5FB29358-14DE-4354-BD38-ED88E40CF424}"/>
              </a:ext>
            </a:extLst>
          </p:cNvPr>
          <p:cNvPicPr>
            <a:picLocks noChangeAspect="1"/>
          </p:cNvPicPr>
          <p:nvPr/>
        </p:nvPicPr>
        <p:blipFill rotWithShape="1">
          <a:blip r:embed="rId10">
            <a:extLst>
              <a:ext uri="{28A0092B-C50C-407E-A947-70E740481C1C}">
                <a14:useLocalDpi xmlns:a14="http://schemas.microsoft.com/office/drawing/2010/main" val="0"/>
              </a:ext>
            </a:extLst>
          </a:blip>
          <a:srcRect t="12196" b="6674"/>
          <a:stretch/>
        </p:blipFill>
        <p:spPr>
          <a:xfrm>
            <a:off x="2276476" y="5688160"/>
            <a:ext cx="4553174" cy="935055"/>
          </a:xfrm>
          <a:prstGeom prst="rect">
            <a:avLst/>
          </a:prstGeom>
        </p:spPr>
      </p:pic>
      <p:pic>
        <p:nvPicPr>
          <p:cNvPr id="5" name="Picture 4" descr="A group of men wearing masks&#10;&#10;Description automatically generated with medium confidence">
            <a:extLst>
              <a:ext uri="{FF2B5EF4-FFF2-40B4-BE49-F238E27FC236}">
                <a16:creationId xmlns:a16="http://schemas.microsoft.com/office/drawing/2014/main" id="{4DC241ED-D121-4D74-BE87-51A9D4B1909E}"/>
              </a:ext>
            </a:extLst>
          </p:cNvPr>
          <p:cNvPicPr>
            <a:picLocks noChangeAspect="1"/>
          </p:cNvPicPr>
          <p:nvPr/>
        </p:nvPicPr>
        <p:blipFill rotWithShape="1">
          <a:blip r:embed="rId11">
            <a:extLst>
              <a:ext uri="{28A0092B-C50C-407E-A947-70E740481C1C}">
                <a14:useLocalDpi xmlns:a14="http://schemas.microsoft.com/office/drawing/2010/main" val="0"/>
              </a:ext>
            </a:extLst>
          </a:blip>
          <a:srcRect b="10765"/>
          <a:stretch/>
        </p:blipFill>
        <p:spPr>
          <a:xfrm>
            <a:off x="23014" y="2008353"/>
            <a:ext cx="2216826" cy="1532288"/>
          </a:xfrm>
          <a:prstGeom prst="rect">
            <a:avLst/>
          </a:prstGeom>
        </p:spPr>
      </p:pic>
      <p:sp>
        <p:nvSpPr>
          <p:cNvPr id="22" name="Rectangle 21">
            <a:extLst>
              <a:ext uri="{FF2B5EF4-FFF2-40B4-BE49-F238E27FC236}">
                <a16:creationId xmlns:a16="http://schemas.microsoft.com/office/drawing/2014/main" id="{E90D5F38-6A5F-49DC-BBB5-3B16751B5D14}"/>
              </a:ext>
            </a:extLst>
          </p:cNvPr>
          <p:cNvSpPr/>
          <p:nvPr/>
        </p:nvSpPr>
        <p:spPr>
          <a:xfrm>
            <a:off x="24146" y="4147257"/>
            <a:ext cx="2216826" cy="3353862"/>
          </a:xfrm>
          <a:prstGeom prst="rect">
            <a:avLst/>
          </a:prstGeom>
          <a:solidFill>
            <a:schemeClr val="accent4">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222222"/>
              </a:solidFill>
              <a:latin typeface="Corbel" panose="020B0503020204020204" pitchFamily="34" charset="0"/>
            </a:endParaRPr>
          </a:p>
        </p:txBody>
      </p:sp>
      <p:sp>
        <p:nvSpPr>
          <p:cNvPr id="25" name="Rectangle 24">
            <a:extLst>
              <a:ext uri="{FF2B5EF4-FFF2-40B4-BE49-F238E27FC236}">
                <a16:creationId xmlns:a16="http://schemas.microsoft.com/office/drawing/2014/main" id="{15C7A81E-3A30-4B90-9051-4F247A3637A9}"/>
              </a:ext>
            </a:extLst>
          </p:cNvPr>
          <p:cNvSpPr/>
          <p:nvPr/>
        </p:nvSpPr>
        <p:spPr>
          <a:xfrm>
            <a:off x="24146" y="3789225"/>
            <a:ext cx="2218522" cy="42871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601F3BE-D3CA-4BD9-91BE-B46A9FA50F5C}"/>
              </a:ext>
            </a:extLst>
          </p:cNvPr>
          <p:cNvSpPr txBox="1"/>
          <p:nvPr/>
        </p:nvSpPr>
        <p:spPr>
          <a:xfrm flipH="1">
            <a:off x="184730" y="3802526"/>
            <a:ext cx="1898711" cy="369332"/>
          </a:xfrm>
          <a:prstGeom prst="rect">
            <a:avLst/>
          </a:prstGeom>
          <a:noFill/>
          <a:ln>
            <a:noFill/>
          </a:ln>
        </p:spPr>
        <p:txBody>
          <a:bodyPr wrap="square" rtlCol="0">
            <a:spAutoFit/>
          </a:bodyPr>
          <a:lstStyle/>
          <a:p>
            <a:pPr algn="ctr"/>
            <a:r>
              <a:rPr lang="en-US" b="1" dirty="0">
                <a:solidFill>
                  <a:schemeClr val="bg1"/>
                </a:solidFill>
                <a:latin typeface="Corbel" panose="020B0503020204020204" pitchFamily="34" charset="0"/>
              </a:rPr>
              <a:t>Be Prepared</a:t>
            </a:r>
          </a:p>
        </p:txBody>
      </p:sp>
      <p:sp>
        <p:nvSpPr>
          <p:cNvPr id="28" name="TextBox 27">
            <a:extLst>
              <a:ext uri="{FF2B5EF4-FFF2-40B4-BE49-F238E27FC236}">
                <a16:creationId xmlns:a16="http://schemas.microsoft.com/office/drawing/2014/main" id="{1CE6BD51-04B5-4335-AA9F-6B611D10E8E9}"/>
              </a:ext>
            </a:extLst>
          </p:cNvPr>
          <p:cNvSpPr txBox="1"/>
          <p:nvPr/>
        </p:nvSpPr>
        <p:spPr>
          <a:xfrm>
            <a:off x="-42570" y="4186841"/>
            <a:ext cx="2384454" cy="3416320"/>
          </a:xfrm>
          <a:prstGeom prst="rect">
            <a:avLst/>
          </a:prstGeom>
          <a:noFill/>
        </p:spPr>
        <p:txBody>
          <a:bodyPr wrap="square" rtlCol="0">
            <a:spAutoFit/>
          </a:bodyPr>
          <a:lstStyle/>
          <a:p>
            <a:pPr algn="ctr"/>
            <a:r>
              <a:rPr lang="en-US" sz="1200" dirty="0">
                <a:latin typeface="Corbel" panose="020B0503020204020204" pitchFamily="34" charset="0"/>
              </a:rPr>
              <a:t>Post Member Bob P compiled some great information for us to prepare for our hurricane season.  </a:t>
            </a: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1200" dirty="0">
              <a:latin typeface="Corbel" panose="020B0503020204020204" pitchFamily="34" charset="0"/>
            </a:endParaRPr>
          </a:p>
          <a:p>
            <a:pPr algn="ctr"/>
            <a:endParaRPr lang="en-US" sz="700" dirty="0">
              <a:latin typeface="Corbel" panose="020B0503020204020204" pitchFamily="34" charset="0"/>
            </a:endParaRPr>
          </a:p>
          <a:p>
            <a:pPr algn="ctr"/>
            <a:r>
              <a:rPr lang="en-US" sz="1200" dirty="0">
                <a:latin typeface="Corbel" panose="020B0503020204020204" pitchFamily="34" charset="0"/>
              </a:rPr>
              <a:t>Download the information from the bottom of the Calendar page of our website or by clicking  </a:t>
            </a:r>
            <a:r>
              <a:rPr lang="en-US" sz="1200" b="1" dirty="0">
                <a:solidFill>
                  <a:schemeClr val="accent4">
                    <a:lumMod val="50000"/>
                  </a:schemeClr>
                </a:solidFill>
                <a:latin typeface="Corbel" panose="020B0503020204020204" pitchFamily="34" charset="0"/>
                <a:hlinkClick r:id="rId12">
                  <a:extLst>
                    <a:ext uri="{A12FA001-AC4F-418D-AE19-62706E023703}">
                      <ahyp:hlinkClr xmlns:ahyp="http://schemas.microsoft.com/office/drawing/2018/hyperlinkcolor" val="tx"/>
                    </a:ext>
                  </a:extLst>
                </a:hlinkClick>
              </a:rPr>
              <a:t>here</a:t>
            </a:r>
            <a:r>
              <a:rPr lang="en-US" sz="1200" dirty="0">
                <a:latin typeface="Corbel" panose="020B0503020204020204" pitchFamily="34" charset="0"/>
              </a:rPr>
              <a:t>.  Thanks, Bob!</a:t>
            </a:r>
          </a:p>
        </p:txBody>
      </p:sp>
      <p:pic>
        <p:nvPicPr>
          <p:cNvPr id="2050" name="Picture 2" descr="Atlantic Hurricane 2021 Season Names &amp; Outlook | KOKH">
            <a:extLst>
              <a:ext uri="{FF2B5EF4-FFF2-40B4-BE49-F238E27FC236}">
                <a16:creationId xmlns:a16="http://schemas.microsoft.com/office/drawing/2014/main" id="{89CB38F0-2EE9-447F-A05D-1A1C2A8BFB0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402" r="31308" b="5593"/>
          <a:stretch/>
        </p:blipFill>
        <p:spPr bwMode="auto">
          <a:xfrm>
            <a:off x="21318" y="4834804"/>
            <a:ext cx="2218522" cy="18614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ree, outdoor, grass, outdoor object&#10;&#10;Description automatically generated">
            <a:extLst>
              <a:ext uri="{FF2B5EF4-FFF2-40B4-BE49-F238E27FC236}">
                <a16:creationId xmlns:a16="http://schemas.microsoft.com/office/drawing/2014/main" id="{621366B6-B7F7-43A7-A2EE-B5A975882533}"/>
              </a:ext>
            </a:extLst>
          </p:cNvPr>
          <p:cNvPicPr>
            <a:picLocks noChangeAspect="1"/>
          </p:cNvPicPr>
          <p:nvPr/>
        </p:nvPicPr>
        <p:blipFill rotWithShape="1">
          <a:blip r:embed="rId14">
            <a:extLst>
              <a:ext uri="{28A0092B-C50C-407E-A947-70E740481C1C}">
                <a14:useLocalDpi xmlns:a14="http://schemas.microsoft.com/office/drawing/2010/main" val="0"/>
              </a:ext>
            </a:extLst>
          </a:blip>
          <a:srcRect l="4202" t="32827" r="861" b="16140"/>
          <a:stretch/>
        </p:blipFill>
        <p:spPr>
          <a:xfrm>
            <a:off x="23013" y="7941513"/>
            <a:ext cx="2216828" cy="888776"/>
          </a:xfrm>
          <a:prstGeom prst="rect">
            <a:avLst/>
          </a:prstGeom>
        </p:spPr>
      </p:pic>
      <p:sp>
        <p:nvSpPr>
          <p:cNvPr id="37" name="TextBox 36">
            <a:extLst>
              <a:ext uri="{FF2B5EF4-FFF2-40B4-BE49-F238E27FC236}">
                <a16:creationId xmlns:a16="http://schemas.microsoft.com/office/drawing/2014/main" id="{7CEEBFD5-88F5-4BDB-B25B-FE22E82FE721}"/>
              </a:ext>
            </a:extLst>
          </p:cNvPr>
          <p:cNvSpPr txBox="1"/>
          <p:nvPr/>
        </p:nvSpPr>
        <p:spPr>
          <a:xfrm>
            <a:off x="-60801" y="7472847"/>
            <a:ext cx="2384454" cy="1708160"/>
          </a:xfrm>
          <a:prstGeom prst="rect">
            <a:avLst/>
          </a:prstGeom>
          <a:noFill/>
        </p:spPr>
        <p:txBody>
          <a:bodyPr wrap="square" rtlCol="0">
            <a:spAutoFit/>
          </a:bodyPr>
          <a:lstStyle/>
          <a:p>
            <a:pPr algn="ctr"/>
            <a:r>
              <a:rPr lang="en-US" sz="1400" b="1" dirty="0">
                <a:solidFill>
                  <a:schemeClr val="bg1"/>
                </a:solidFill>
                <a:latin typeface="Corbel" panose="020B0503020204020204" pitchFamily="34" charset="0"/>
              </a:rPr>
              <a:t>Thank you to all who helped down and clear our trees!</a:t>
            </a:r>
          </a:p>
          <a:p>
            <a:pPr algn="ctr"/>
            <a:endParaRPr lang="en-US" sz="1400" b="1" dirty="0">
              <a:solidFill>
                <a:schemeClr val="bg1"/>
              </a:solidFill>
              <a:latin typeface="Corbel" panose="020B0503020204020204" pitchFamily="34" charset="0"/>
            </a:endParaRPr>
          </a:p>
          <a:p>
            <a:pPr algn="ctr"/>
            <a:endParaRPr lang="en-US" sz="1500" b="1" dirty="0">
              <a:solidFill>
                <a:schemeClr val="bg1"/>
              </a:solidFill>
              <a:latin typeface="Corbel" panose="020B0503020204020204" pitchFamily="34" charset="0"/>
            </a:endParaRPr>
          </a:p>
          <a:p>
            <a:pPr algn="ctr"/>
            <a:endParaRPr lang="en-US" sz="1400" b="1" dirty="0">
              <a:solidFill>
                <a:schemeClr val="bg1"/>
              </a:solidFill>
              <a:latin typeface="Corbel" panose="020B0503020204020204" pitchFamily="34" charset="0"/>
            </a:endParaRPr>
          </a:p>
          <a:p>
            <a:pPr algn="ctr"/>
            <a:endParaRPr lang="en-US" sz="1400" b="1" dirty="0">
              <a:solidFill>
                <a:schemeClr val="bg1"/>
              </a:solidFill>
              <a:latin typeface="Corbel" panose="020B0503020204020204" pitchFamily="34" charset="0"/>
            </a:endParaRPr>
          </a:p>
          <a:p>
            <a:pPr algn="ctr"/>
            <a:r>
              <a:rPr lang="en-US" sz="1000" dirty="0">
                <a:solidFill>
                  <a:schemeClr val="bg1"/>
                </a:solidFill>
                <a:latin typeface="Corbel" panose="020B0503020204020204" pitchFamily="34" charset="0"/>
              </a:rPr>
              <a:t>Brad S, Laurel R, Mike S, </a:t>
            </a:r>
          </a:p>
          <a:p>
            <a:pPr algn="ctr"/>
            <a:r>
              <a:rPr lang="en-US" sz="1000" dirty="0">
                <a:solidFill>
                  <a:schemeClr val="bg1"/>
                </a:solidFill>
                <a:latin typeface="Corbel" panose="020B0503020204020204" pitchFamily="34" charset="0"/>
              </a:rPr>
              <a:t>Scott C, Tom F, Tom M &amp; Willie!</a:t>
            </a:r>
          </a:p>
        </p:txBody>
      </p:sp>
    </p:spTree>
    <p:extLst>
      <p:ext uri="{BB962C8B-B14F-4D97-AF65-F5344CB8AC3E}">
        <p14:creationId xmlns:p14="http://schemas.microsoft.com/office/powerpoint/2010/main" val="10553193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29361</TotalTime>
  <Words>830</Words>
  <Application>Microsoft Office PowerPoint</Application>
  <PresentationFormat>Letter Paper (8.5x11 in)</PresentationFormat>
  <Paragraphs>114</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Amazon Ember</vt:lpstr>
      <vt:lpstr>Arial</vt:lpstr>
      <vt:lpstr>Calibri</vt:lpstr>
      <vt:lpstr>Calibri Light</vt:lpstr>
      <vt:lpstr>Corbel</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Zachary S. Ross</cp:lastModifiedBy>
  <cp:revision>457</cp:revision>
  <cp:lastPrinted>2020-07-15T18:25:39Z</cp:lastPrinted>
  <dcterms:created xsi:type="dcterms:W3CDTF">2019-07-11T17:10:12Z</dcterms:created>
  <dcterms:modified xsi:type="dcterms:W3CDTF">2021-03-20T20:15:50Z</dcterms:modified>
</cp:coreProperties>
</file>