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Montserrat SemiBold"/>
      <p:regular r:id="rId22"/>
      <p:bold r:id="rId23"/>
      <p:italic r:id="rId24"/>
      <p:boldItalic r:id="rId25"/>
    </p:embeddedFont>
    <p:embeddedFont>
      <p:font typeface="Montserrat"/>
      <p:regular r:id="rId26"/>
      <p:bold r:id="rId27"/>
      <p:italic r:id="rId28"/>
      <p:boldItalic r:id="rId29"/>
    </p:embeddedFont>
    <p:embeddedFont>
      <p:font typeface="Montserrat Black"/>
      <p:bold r:id="rId30"/>
      <p:boldItalic r:id="rId31"/>
    </p:embeddedFont>
    <p:embeddedFont>
      <p:font typeface="Montserrat Medium"/>
      <p:regular r:id="rId32"/>
      <p:bold r:id="rId33"/>
      <p:italic r:id="rId34"/>
      <p:boldItalic r:id="rId35"/>
    </p:embeddedFont>
    <p:embeddedFont>
      <p:font typeface="Arial Black"/>
      <p:regular r:id="rId36"/>
    </p:embeddedFont>
    <p:embeddedFont>
      <p:font typeface="Montserrat ExtraBold"/>
      <p:bold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747775"/>
          </p15:clr>
        </p15:guide>
      </p15:sldGuideLst>
    </p:ext>
    <p:ext uri="GoogleSlidesCustomDataVersion2">
      <go:slidesCustomData xmlns:go="http://customooxmlschemas.google.com/" r:id="rId39" roundtripDataSignature="AMtx7mhrc3BCye1QnuSLdH2XK4SunKbb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2ED901F-0A61-4ACF-80F3-A1700953B150}">
  <a:tblStyle styleId="{72ED901F-0A61-4ACF-80F3-A1700953B150}"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DF6"/>
          </a:solidFill>
        </a:fill>
      </a:tcStyle>
    </a:wholeTbl>
    <a:band1H>
      <a:tcTxStyle b="off" i="off"/>
      <a:tcStyle>
        <a:fill>
          <a:solidFill>
            <a:srgbClr val="CCDAEE"/>
          </a:solidFill>
        </a:fill>
      </a:tcStyle>
    </a:band1H>
    <a:band2H>
      <a:tcTxStyle b="off" i="off"/>
    </a:band2H>
    <a:band1V>
      <a:tcTxStyle b="off" i="off"/>
      <a:tcStyle>
        <a:fill>
          <a:solidFill>
            <a:srgbClr val="CCDAEE"/>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MontserratSemiBold-regular.fntdata"/><Relationship Id="rId21" Type="http://schemas.openxmlformats.org/officeDocument/2006/relationships/slide" Target="slides/slide15.xml"/><Relationship Id="rId24" Type="http://schemas.openxmlformats.org/officeDocument/2006/relationships/font" Target="fonts/MontserratSemiBold-italic.fntdata"/><Relationship Id="rId23" Type="http://schemas.openxmlformats.org/officeDocument/2006/relationships/font" Target="fonts/MontserratSemiBol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Montserrat-regular.fntdata"/><Relationship Id="rId25" Type="http://schemas.openxmlformats.org/officeDocument/2006/relationships/font" Target="fonts/MontserratSemiBold-boldItalic.fntdata"/><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Montserrat-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Black-boldItalic.fntdata"/><Relationship Id="rId30" Type="http://schemas.openxmlformats.org/officeDocument/2006/relationships/font" Target="fonts/MontserratBlack-bold.fntdata"/><Relationship Id="rId11" Type="http://schemas.openxmlformats.org/officeDocument/2006/relationships/slide" Target="slides/slide5.xml"/><Relationship Id="rId33" Type="http://schemas.openxmlformats.org/officeDocument/2006/relationships/font" Target="fonts/MontserratMedium-bold.fntdata"/><Relationship Id="rId10" Type="http://schemas.openxmlformats.org/officeDocument/2006/relationships/slide" Target="slides/slide4.xml"/><Relationship Id="rId32" Type="http://schemas.openxmlformats.org/officeDocument/2006/relationships/font" Target="fonts/MontserratMedium-regular.fntdata"/><Relationship Id="rId13" Type="http://schemas.openxmlformats.org/officeDocument/2006/relationships/slide" Target="slides/slide7.xml"/><Relationship Id="rId35" Type="http://schemas.openxmlformats.org/officeDocument/2006/relationships/font" Target="fonts/MontserratMedium-boldItalic.fntdata"/><Relationship Id="rId12" Type="http://schemas.openxmlformats.org/officeDocument/2006/relationships/slide" Target="slides/slide6.xml"/><Relationship Id="rId34" Type="http://schemas.openxmlformats.org/officeDocument/2006/relationships/font" Target="fonts/MontserratMedium-italic.fntdata"/><Relationship Id="rId15" Type="http://schemas.openxmlformats.org/officeDocument/2006/relationships/slide" Target="slides/slide9.xml"/><Relationship Id="rId37" Type="http://schemas.openxmlformats.org/officeDocument/2006/relationships/font" Target="fonts/MontserratExtraBold-bold.fntdata"/><Relationship Id="rId14" Type="http://schemas.openxmlformats.org/officeDocument/2006/relationships/slide" Target="slides/slide8.xml"/><Relationship Id="rId36" Type="http://schemas.openxmlformats.org/officeDocument/2006/relationships/font" Target="fonts/ArialBlack-regular.fntdata"/><Relationship Id="rId17" Type="http://schemas.openxmlformats.org/officeDocument/2006/relationships/slide" Target="slides/slide11.xml"/><Relationship Id="rId39" Type="http://customschemas.google.com/relationships/presentationmetadata" Target="metadata"/><Relationship Id="rId16" Type="http://schemas.openxmlformats.org/officeDocument/2006/relationships/slide" Target="slides/slide10.xml"/><Relationship Id="rId38" Type="http://schemas.openxmlformats.org/officeDocument/2006/relationships/font" Target="fonts/MontserratExtraBold-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frl.af.mil/News/Article-Display/Article/3459615/spacewerx-launches-tactically-responsive-space-challenge-definition-workshop/" TargetMode="External"/><Relationship Id="rId3" Type="http://schemas.openxmlformats.org/officeDocument/2006/relationships/hyperlink" Target="https://docs.google.com/spreadsheets/d/1gspkM7WZmOjuQA9r59ZKHWVjxxu1KLpGLmk-15q1y-4/edit?usp=sharing" TargetMode="External"/><Relationship Id="rId4" Type="http://schemas.openxmlformats.org/officeDocument/2006/relationships/hyperlink" Target="https://docs.google.com/presentation/d/1weq7DKhbXL7QfhhEn6FvCkddXeaZ5GheG_3p2TgFGog/edit#slide=id.g1fc3db57153_0_437" TargetMode="External"/><Relationship Id="rId5" Type="http://schemas.openxmlformats.org/officeDocument/2006/relationships/hyperlink" Target="https://docs.google.com/document/d/1SLOj2msIj8KJ-w1UgiRqo1qg6kry83saviN-8IHsKzE/edit" TargetMode="External"/><Relationship Id="rId6" Type="http://schemas.openxmlformats.org/officeDocument/2006/relationships/hyperlink" Target="https://docs.google.com/document/d/1uGD7TKzpFg7Y4W1NIyDRsIa7tFTOOffGvUF178WEVlw/edit" TargetMode="External"/><Relationship Id="rId7" Type="http://schemas.openxmlformats.org/officeDocument/2006/relationships/hyperlink" Target="https://www.geekwire.com/2024/pacific-northwest-space-companies-awards-space-force-venture-fund/"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 Thank the Texas Space Coalition. Name-check that you're talking to the right room — engineers, entrepreneurs, economic developers who want to understand what's actually happening in the space economy and how to get in.</a:t>
            </a:r>
            <a:endParaRPr/>
          </a:p>
          <a:p>
            <a:pPr indent="0" lvl="0" marL="0" rtl="0" algn="l">
              <a:spcBef>
                <a:spcPts val="0"/>
              </a:spcBef>
              <a:spcAft>
                <a:spcPts val="0"/>
              </a:spcAft>
              <a:buClr>
                <a:schemeClr val="dk1"/>
              </a:buClr>
              <a:buSzPts val="1100"/>
              <a:buFont typeface="Arial"/>
              <a:buNone/>
            </a:pPr>
            <a:r>
              <a:rPr lang="en"/>
              <a:t>- This talk is 20 minutes. You'll leave with a clear picture of what SpaceWERX is, what we fund, and where West Texas already has an edge.</a:t>
            </a:r>
            <a:endParaRPr/>
          </a:p>
          <a:p>
            <a:pPr indent="0" lvl="0" marL="0" rtl="0" algn="l">
              <a:spcBef>
                <a:spcPts val="0"/>
              </a:spcBef>
              <a:spcAft>
                <a:spcPts val="0"/>
              </a:spcAft>
              <a:buClr>
                <a:schemeClr val="dk1"/>
              </a:buClr>
              <a:buSzPts val="1100"/>
              <a:buFont typeface="Arial"/>
              <a:buNone/>
            </a:pPr>
            <a:r>
              <a:rPr lang="en"/>
              <a:t>- Quick note: this deck is Distribution A — approved for public release.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d1ea1e174f_0_7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g3d1ea1e174f_0_76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 STTR requires a research partner: a university, federally funded R&amp;D center, or qualified nonprofit.</a:t>
            </a:r>
            <a:endParaRPr/>
          </a:p>
          <a:p>
            <a:pPr indent="0" lvl="0" marL="0" rtl="0" algn="l">
              <a:spcBef>
                <a:spcPts val="0"/>
              </a:spcBef>
              <a:spcAft>
                <a:spcPts val="0"/>
              </a:spcAft>
              <a:buClr>
                <a:schemeClr val="dk1"/>
              </a:buClr>
              <a:buSzPts val="1100"/>
              <a:buFont typeface="Arial"/>
              <a:buNone/>
            </a:pPr>
            <a:r>
              <a:rPr lang="en"/>
              <a:t>- For this room, that means UTEP, NMSU, and Texas Tech are not just talent pipelines — they're formal partners that unlock a different funding track.</a:t>
            </a:r>
            <a:endParaRPr/>
          </a:p>
          <a:p>
            <a:pPr indent="0" lvl="0" marL="0" rtl="0" algn="l">
              <a:spcBef>
                <a:spcPts val="0"/>
              </a:spcBef>
              <a:spcAft>
                <a:spcPts val="0"/>
              </a:spcAft>
              <a:buClr>
                <a:schemeClr val="dk1"/>
              </a:buClr>
              <a:buSzPts val="1100"/>
              <a:buFont typeface="Arial"/>
              <a:buNone/>
            </a:pPr>
            <a:r>
              <a:rPr lang="en"/>
              <a:t>- The small business stays the prime contractor. At least 40% of the work performed by the SBC, 30% by the research institution.</a:t>
            </a:r>
            <a:endParaRPr/>
          </a:p>
          <a:p>
            <a:pPr indent="0" lvl="0" marL="0" rtl="0" algn="l">
              <a:spcBef>
                <a:spcPts val="0"/>
              </a:spcBef>
              <a:spcAft>
                <a:spcPts val="0"/>
              </a:spcAft>
              <a:buClr>
                <a:schemeClr val="dk1"/>
              </a:buClr>
              <a:buSzPts val="1100"/>
              <a:buFont typeface="Arial"/>
              <a:buNone/>
            </a:pPr>
            <a:r>
              <a:rPr lang="en"/>
              <a:t>- If you're a startup that spun out of one of these schools, or you have an existing faculty relationship, STTR is the faster path.</a:t>
            </a:r>
            <a:endParaRPr/>
          </a:p>
          <a:p>
            <a:pPr indent="0" lvl="0" marL="0" rtl="0" algn="l">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d1ea1e174f_0_2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g3d1ea1e174f_0_2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 Phase I: Feasibility. Is this idea worth pursuing? $75K–$180K, 3–6 months. Low barrier. Designed to let you prove a concept without betting the company.</a:t>
            </a:r>
            <a:endParaRPr/>
          </a:p>
          <a:p>
            <a:pPr indent="0" lvl="0" marL="0" rtl="0" algn="l">
              <a:spcBef>
                <a:spcPts val="0"/>
              </a:spcBef>
              <a:spcAft>
                <a:spcPts val="0"/>
              </a:spcAft>
              <a:buClr>
                <a:schemeClr val="dk1"/>
              </a:buClr>
              <a:buSzPts val="1100"/>
              <a:buFont typeface="Arial"/>
              <a:buNone/>
            </a:pPr>
            <a:r>
              <a:rPr lang="en"/>
              <a:t>- Phase II: Prototype. Does it actually work? $1.25M–$2M, 21–24 months. This is where you build something real.</a:t>
            </a:r>
            <a:endParaRPr/>
          </a:p>
          <a:p>
            <a:pPr indent="0" lvl="0" marL="0" rtl="0" algn="l">
              <a:spcBef>
                <a:spcPts val="0"/>
              </a:spcBef>
              <a:spcAft>
                <a:spcPts val="0"/>
              </a:spcAft>
              <a:buClr>
                <a:schemeClr val="dk1"/>
              </a:buClr>
              <a:buSzPts val="1100"/>
              <a:buFont typeface="Arial"/>
              <a:buNone/>
            </a:pPr>
            <a:r>
              <a:rPr lang="en"/>
              <a:t>- TACFI/STRATFI (Phase IIB): If your Phase II is going well, the government can inject more money to accelerate — up to $60M total with matching. This is the growth stage.</a:t>
            </a:r>
            <a:endParaRPr/>
          </a:p>
          <a:p>
            <a:pPr indent="0" lvl="0" marL="0" rtl="0" algn="l">
              <a:spcBef>
                <a:spcPts val="0"/>
              </a:spcBef>
              <a:spcAft>
                <a:spcPts val="0"/>
              </a:spcAft>
              <a:buClr>
                <a:schemeClr val="dk1"/>
              </a:buClr>
              <a:buSzPts val="1100"/>
              <a:buFont typeface="Arial"/>
              <a:buNone/>
            </a:pPr>
            <a:r>
              <a:rPr lang="en"/>
              <a:t>- Phase III: Transition. Your technology is mature, you're partnering with a government Program Office, and you're using non-SBIR funds. This is the "you made it" stage.</a:t>
            </a:r>
            <a:endParaRPr/>
          </a:p>
          <a:p>
            <a:pPr indent="0" lvl="0" marL="0" rtl="0" algn="l">
              <a:spcBef>
                <a:spcPts val="0"/>
              </a:spcBef>
              <a:spcAft>
                <a:spcPts val="0"/>
              </a:spcAft>
              <a:buClr>
                <a:schemeClr val="dk1"/>
              </a:buClr>
              <a:buSzPts val="1100"/>
              <a:buFont typeface="Arial"/>
              <a:buNone/>
            </a:pPr>
            <a:r>
              <a:rPr lang="en"/>
              <a:t>- The Direct-to-Phase II track is important: if you've already demonstrated feasibility on your own, you can skip Phase I and go straight to prototype funding.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 Think of this as a funnel: broad at the top, focused at the bottom.</a:t>
            </a:r>
            <a:endParaRPr/>
          </a:p>
          <a:p>
            <a:pPr indent="0" lvl="0" marL="0" rtl="0" algn="l">
              <a:spcBef>
                <a:spcPts val="0"/>
              </a:spcBef>
              <a:spcAft>
                <a:spcPts val="0"/>
              </a:spcAft>
              <a:buClr>
                <a:schemeClr val="dk1"/>
              </a:buClr>
              <a:buSzPts val="1100"/>
              <a:buFont typeface="Arial"/>
              <a:buNone/>
            </a:pPr>
            <a:r>
              <a:rPr lang="en"/>
              <a:t>- Open Topics: SpaceWERX doesn't specify the problem. You bring the solution. Fastest path to an award (2–3 months from customer memo to contract). Best for companies that have a technology looking for a government customer.</a:t>
            </a:r>
            <a:endParaRPr/>
          </a:p>
          <a:p>
            <a:pPr indent="0" lvl="0" marL="0" rtl="0" algn="l">
              <a:spcBef>
                <a:spcPts val="0"/>
              </a:spcBef>
              <a:spcAft>
                <a:spcPts val="0"/>
              </a:spcAft>
              <a:buClr>
                <a:schemeClr val="dk1"/>
              </a:buClr>
              <a:buSzPts val="1100"/>
              <a:buFont typeface="Arial"/>
              <a:buNone/>
            </a:pPr>
            <a:r>
              <a:rPr lang="en"/>
              <a:t>- Specific Topics: SpaceWERX has identified the problem. You propose the solution. Built-in government customer, no need to find your own end-user. Better for companies that want a clearer problem statement before investing proposal effort.</a:t>
            </a:r>
            <a:endParaRPr/>
          </a:p>
          <a:p>
            <a:pPr indent="0" lvl="0" marL="0" rtl="0" algn="l">
              <a:spcBef>
                <a:spcPts val="0"/>
              </a:spcBef>
              <a:spcAft>
                <a:spcPts val="0"/>
              </a:spcAft>
              <a:buClr>
                <a:schemeClr val="dk1"/>
              </a:buClr>
              <a:buSzPts val="1100"/>
              <a:buFont typeface="Arial"/>
              <a:buNone/>
            </a:pPr>
            <a:r>
              <a:rPr lang="en"/>
              <a:t>- ~1,000 Phase I awards per year. ~500 Phase II awards per year. These are real numbers.</a:t>
            </a:r>
            <a:endParaRPr/>
          </a:p>
          <a:p>
            <a:pPr indent="0" lvl="0" marL="0" rtl="0" algn="l">
              <a:spcBef>
                <a:spcPts val="0"/>
              </a:spcBef>
              <a:spcAft>
                <a:spcPts val="0"/>
              </a:spcAft>
              <a:buClr>
                <a:schemeClr val="dk1"/>
              </a:buClr>
              <a:buSzPts val="1100"/>
              <a:buFont typeface="Arial"/>
              <a:buNone/>
            </a:pPr>
            <a:r>
              <a:rPr lang="en"/>
              <a:t>- Current solicitations are live on DSIP now. Pre-release topics open May 6, close June 3. Future topics release the first Wednesday of each month for the rest of the fiscal year (except July).</a:t>
            </a:r>
            <a:endParaRPr/>
          </a:p>
          <a:p>
            <a:pPr indent="0" lvl="0" marL="0" rtl="0" algn="l">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d1ea1e174f_0_53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t> TACFI (Tactical Funding Increase): $375K–$1.9M from SpaceWERX, matched 1:1. Either defense funding or private investment. 24-month period.</a:t>
            </a:r>
            <a:endParaRPr/>
          </a:p>
          <a:p>
            <a:pPr indent="0" lvl="0" marL="0" rtl="0" algn="l">
              <a:spcBef>
                <a:spcPts val="0"/>
              </a:spcBef>
              <a:spcAft>
                <a:spcPts val="0"/>
              </a:spcAft>
              <a:buClr>
                <a:schemeClr val="dk1"/>
              </a:buClr>
              <a:buSzPts val="1100"/>
              <a:buFont typeface="Arial"/>
              <a:buNone/>
            </a:pPr>
            <a:r>
              <a:rPr lang="en"/>
              <a:t>- STRATFI (Strategic Funding Increase): $3M–$15M from SpaceWERX, matched at 1:2 (defense) or 1:1:2 (with private capital). 48-month period.</a:t>
            </a:r>
            <a:endParaRPr/>
          </a:p>
          <a:p>
            <a:pPr indent="0" lvl="0" marL="0" rtl="0" algn="l">
              <a:spcBef>
                <a:spcPts val="0"/>
              </a:spcBef>
              <a:spcAft>
                <a:spcPts val="0"/>
              </a:spcAft>
              <a:buClr>
                <a:schemeClr val="dk1"/>
              </a:buClr>
              <a:buSzPts val="1100"/>
              <a:buFont typeface="Arial"/>
              <a:buNone/>
            </a:pPr>
            <a:r>
              <a:rPr lang="en"/>
              <a:t>- This is where SpaceWERX bridges the "valley of death" — the gap between a promising prototype and a fielded capability. Most DoD programs die here. STRATFI/TACFI exists specifically to prevent that.</a:t>
            </a:r>
            <a:endParaRPr/>
          </a:p>
          <a:p>
            <a:pPr indent="0" lvl="0" marL="0" rtl="0" algn="l">
              <a:spcBef>
                <a:spcPts val="0"/>
              </a:spcBef>
              <a:spcAft>
                <a:spcPts val="0"/>
              </a:spcAft>
              <a:buClr>
                <a:schemeClr val="dk1"/>
              </a:buClr>
              <a:buSzPts val="1100"/>
              <a:buFont typeface="Arial"/>
              <a:buNone/>
            </a:pPr>
            <a:r>
              <a:rPr lang="en"/>
              <a:t>- 63.5% of STRATFI companies have transitioned to Phase IIIs. That's not theoretical success — that's warfighter adoption.</a:t>
            </a:r>
            <a:endParaRPr/>
          </a:p>
          <a:p>
            <a:pPr indent="0" lvl="0" marL="0" rtl="0" algn="l">
              <a:spcBef>
                <a:spcPts val="0"/>
              </a:spcBef>
              <a:spcAft>
                <a:spcPts val="0"/>
              </a:spcAft>
              <a:buClr>
                <a:schemeClr val="dk1"/>
              </a:buClr>
              <a:buSzPts val="1100"/>
              <a:buFont typeface="Arial"/>
              <a:buNone/>
            </a:pPr>
            <a:r>
              <a:rPr lang="en"/>
              <a:t>- Eligibility: must have an active or recent (within 2 years, no earlier than 90 days) Phase II award. Must not have prior STRATFI for the same tech.</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 spacewerx.us — start here. Events, opportunities, program announcements.</a:t>
            </a:r>
            <a:endParaRPr/>
          </a:p>
          <a:p>
            <a:pPr indent="0" lvl="0" marL="0" rtl="0" algn="l">
              <a:spcBef>
                <a:spcPts val="0"/>
              </a:spcBef>
              <a:spcAft>
                <a:spcPts val="0"/>
              </a:spcAft>
              <a:buClr>
                <a:schemeClr val="dk1"/>
              </a:buClr>
              <a:buSzPts val="1100"/>
              <a:buFont typeface="Arial"/>
              <a:buNone/>
            </a:pPr>
            <a:r>
              <a:rPr lang="en"/>
              <a:t>- DSIP (dodsbirsttr.mil) — the actual submission portal. This is where proposals go.</a:t>
            </a:r>
            <a:endParaRPr/>
          </a:p>
          <a:p>
            <a:pPr indent="0" lvl="0" marL="0" rtl="0" algn="l">
              <a:spcBef>
                <a:spcPts val="0"/>
              </a:spcBef>
              <a:spcAft>
                <a:spcPts val="0"/>
              </a:spcAft>
              <a:buClr>
                <a:schemeClr val="dk1"/>
              </a:buClr>
              <a:buSzPts val="1100"/>
              <a:buFont typeface="Arial"/>
              <a:buNone/>
            </a:pPr>
            <a:r>
              <a:rPr lang="en"/>
              <a:t>- SBIR.gov — eligibility requirements, program guidance, and a database of all funded SBIR awards (useful for market research on what's been funded before).</a:t>
            </a:r>
            <a:endParaRPr/>
          </a:p>
          <a:p>
            <a:pPr indent="0" lvl="0" marL="0" rtl="0" algn="l">
              <a:spcBef>
                <a:spcPts val="0"/>
              </a:spcBef>
              <a:spcAft>
                <a:spcPts val="0"/>
              </a:spcAft>
              <a:buClr>
                <a:schemeClr val="dk1"/>
              </a:buClr>
              <a:buSzPts val="1100"/>
              <a:buFont typeface="Arial"/>
              <a:buNone/>
            </a:pPr>
            <a:r>
              <a:rPr lang="en"/>
              <a:t>- SpaceWERX Spark Help Desk (spacewerx.spark@afwerx.af.mil) — this is real. Email them. They respond.</a:t>
            </a:r>
            <a:endParaRPr/>
          </a:p>
          <a:p>
            <a:pPr indent="0" lvl="0" marL="0" rtl="0" algn="l">
              <a:spcBef>
                <a:spcPts val="0"/>
              </a:spcBef>
              <a:spcAft>
                <a:spcPts val="0"/>
              </a:spcAft>
              <a:buClr>
                <a:schemeClr val="dk1"/>
              </a:buClr>
              <a:buSzPts val="1100"/>
              <a:buFont typeface="Arial"/>
              <a:buNone/>
            </a:pPr>
            <a:r>
              <a:rPr lang="en"/>
              <a:t>- Market Research AI Tool (cdao.turboinnovate.com) — useful for understanding what the DoD has already funded in your technology area before you write a proposal.</a:t>
            </a:r>
            <a:endParaRPr/>
          </a:p>
          <a:p>
            <a:pPr indent="0" lvl="0" marL="0" rtl="0" algn="l">
              <a:spcBef>
                <a:spcPts val="0"/>
              </a:spcBef>
              <a:spcAft>
                <a:spcPts val="0"/>
              </a:spcAft>
              <a:buClr>
                <a:schemeClr val="dk1"/>
              </a:buClr>
              <a:buSzPts val="1100"/>
              <a:buFont typeface="Arial"/>
              <a:buNone/>
            </a:pPr>
            <a:r>
              <a:rPr lang="en"/>
              <a:t>- QR code goes to spacewerx.us. Pull it up on your phone now if you want.</a:t>
            </a:r>
            <a:endParaRPr/>
          </a:p>
          <a:p>
            <a:pPr indent="0" lvl="0" marL="0" rtl="0" algn="l">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463" name="Google Shape;463;g3d1ea1e174f_0_53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d1ea1e174f_0_79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g3d1ea1e174f_0_79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d76bd25326_0_5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3d76bd25326_0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d1ea1e174f_0_8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g3d1ea1e174f_0_8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d76bd25326_0_198:notes"/>
          <p:cNvSpPr/>
          <p:nvPr>
            <p:ph idx="2" type="sldImg"/>
          </p:nvPr>
        </p:nvSpPr>
        <p:spPr>
          <a:xfrm>
            <a:off x="914400" y="1143000"/>
            <a:ext cx="731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3d76bd25326_0_198:notes"/>
          <p:cNvSpPr txBox="1"/>
          <p:nvPr>
            <p:ph idx="1" type="body"/>
          </p:nvPr>
        </p:nvSpPr>
        <p:spPr>
          <a:xfrm>
            <a:off x="914400" y="4400550"/>
            <a:ext cx="73152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SzPts val="1100"/>
              <a:buChar char="-"/>
            </a:pPr>
            <a:r>
              <a:rPr lang="en"/>
              <a:t>The space economy isn't just rockets and NASA anymore. It's satellite broadband, GPS precision agriculture, weather monitoring, defense, and manufacturing in orbit.</a:t>
            </a:r>
            <a:endParaRPr/>
          </a:p>
          <a:p>
            <a:pPr indent="0" lvl="0" marL="0" rtl="0" algn="l">
              <a:spcBef>
                <a:spcPts val="0"/>
              </a:spcBef>
              <a:spcAft>
                <a:spcPts val="0"/>
              </a:spcAft>
              <a:buClr>
                <a:schemeClr val="dk1"/>
              </a:buClr>
              <a:buSzPts val="1100"/>
              <a:buFont typeface="Arial"/>
              <a:buNone/>
            </a:pPr>
            <a:r>
              <a:rPr lang="en"/>
              <a:t>- The U.S. Space Force was stood up in 2019 as a recognition that space is now a warfighting domain. That changed the funding calculus.</a:t>
            </a:r>
            <a:endParaRPr/>
          </a:p>
          <a:p>
            <a:pPr indent="0" lvl="0" marL="0" rtl="0" algn="l">
              <a:spcBef>
                <a:spcPts val="0"/>
              </a:spcBef>
              <a:spcAft>
                <a:spcPts val="0"/>
              </a:spcAft>
              <a:buClr>
                <a:schemeClr val="dk1"/>
              </a:buClr>
              <a:buSzPts val="1100"/>
              <a:buFont typeface="Arial"/>
              <a:buNone/>
            </a:pPr>
            <a:r>
              <a:rPr lang="en"/>
              <a:t>- Unlike traditional defense, the Space Force actively wants commercial companies building solutions — not just the Lockheed Martins and Raytheons. That's a new and real opportunity for small businesses.</a:t>
            </a:r>
            <a:endParaRPr/>
          </a:p>
          <a:p>
            <a:pPr indent="0" lvl="0" marL="0" rtl="0" algn="l">
              <a:spcBef>
                <a:spcPts val="0"/>
              </a:spcBef>
              <a:spcAft>
                <a:spcPts val="0"/>
              </a:spcAft>
              <a:buClr>
                <a:schemeClr val="dk1"/>
              </a:buClr>
              <a:buSzPts val="1100"/>
              <a:buFont typeface="Arial"/>
              <a:buNone/>
            </a:pPr>
            <a:r>
              <a:rPr lang="en"/>
              <a:t>- SpaceWERX is the mechanism. Think of it as the Space Force's venture arm — early-stage investment in companies that solve national security problems in space.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232" name="Google Shape;232;g3d76bd25326_0_198:notes"/>
          <p:cNvSpPr txBox="1"/>
          <p:nvPr>
            <p:ph idx="12" type="sldNum"/>
          </p:nvPr>
        </p:nvSpPr>
        <p:spPr>
          <a:xfrm>
            <a:off x="5179484" y="8685213"/>
            <a:ext cx="39624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d76bd25326_0_243:notes"/>
          <p:cNvSpPr/>
          <p:nvPr>
            <p:ph idx="2" type="sldImg"/>
          </p:nvPr>
        </p:nvSpPr>
        <p:spPr>
          <a:xfrm>
            <a:off x="914400" y="1143000"/>
            <a:ext cx="731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3d76bd25326_0_243:notes"/>
          <p:cNvSpPr txBox="1"/>
          <p:nvPr>
            <p:ph idx="1" type="body"/>
          </p:nvPr>
        </p:nvSpPr>
        <p:spPr>
          <a:xfrm>
            <a:off x="914400" y="4400550"/>
            <a:ext cx="73152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t>- West Texas is not on the sidelines of the space economy. You have infrastructure, institutions, and companies already operating here.</a:t>
            </a:r>
            <a:endParaRPr/>
          </a:p>
          <a:p>
            <a:pPr indent="0" lvl="0" marL="0" rtl="0" algn="l">
              <a:spcBef>
                <a:spcPts val="0"/>
              </a:spcBef>
              <a:spcAft>
                <a:spcPts val="0"/>
              </a:spcAft>
              <a:buClr>
                <a:schemeClr val="dk1"/>
              </a:buClr>
              <a:buSzPts val="1100"/>
              <a:buFont typeface="Arial"/>
              <a:buNone/>
            </a:pPr>
            <a:r>
              <a:rPr lang="en"/>
              <a:t>- Space Park Midland is a facility that NASA, the DoD, and commercial companies need — you can't test lunar surface operations in a parking lot. [spacepark.org or reference Midland Development Corporation announcements]</a:t>
            </a:r>
            <a:endParaRPr/>
          </a:p>
          <a:p>
            <a:pPr indent="0" lvl="0" marL="0" rtl="0" algn="l">
              <a:spcBef>
                <a:spcPts val="0"/>
              </a:spcBef>
              <a:spcAft>
                <a:spcPts val="0"/>
              </a:spcAft>
              <a:buClr>
                <a:schemeClr val="dk1"/>
              </a:buClr>
              <a:buSzPts val="1100"/>
              <a:buFont typeface="Arial"/>
              <a:buNone/>
            </a:pPr>
            <a:r>
              <a:rPr lang="en"/>
              <a:t>- AST SpaceMobile is proof that a space company can be built here. They're solving a hard problem — direct-to-cell satellite broadband — from Midland. [ast-science.com]</a:t>
            </a:r>
            <a:endParaRPr/>
          </a:p>
          <a:p>
            <a:pPr indent="0" lvl="0" marL="0" rtl="0" algn="l">
              <a:spcBef>
                <a:spcPts val="0"/>
              </a:spcBef>
              <a:spcAft>
                <a:spcPts val="0"/>
              </a:spcAft>
              <a:buClr>
                <a:schemeClr val="dk1"/>
              </a:buClr>
              <a:buSzPts val="1100"/>
              <a:buFont typeface="Arial"/>
              <a:buNone/>
            </a:pPr>
            <a:r>
              <a:rPr lang="en"/>
              <a:t>- The talent pipeline from UTEP, NMSU, and Texas Tech is the variable. Those engineers are going to oil/gas right now. SpaceWERX needs them.</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266" name="Google Shape;266;g3d76bd25326_0_243:notes"/>
          <p:cNvSpPr txBox="1"/>
          <p:nvPr>
            <p:ph idx="12" type="sldNum"/>
          </p:nvPr>
        </p:nvSpPr>
        <p:spPr>
          <a:xfrm>
            <a:off x="5179484" y="8685213"/>
            <a:ext cx="39624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d76bd25326_0_300:notes"/>
          <p:cNvSpPr/>
          <p:nvPr>
            <p:ph idx="2" type="sldImg"/>
          </p:nvPr>
        </p:nvSpPr>
        <p:spPr>
          <a:xfrm>
            <a:off x="914400" y="1143000"/>
            <a:ext cx="731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3d76bd25326_0_300:notes"/>
          <p:cNvSpPr txBox="1"/>
          <p:nvPr>
            <p:ph idx="1" type="body"/>
          </p:nvPr>
        </p:nvSpPr>
        <p:spPr>
          <a:xfrm>
            <a:off x="914400" y="4400550"/>
            <a:ext cx="73152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t>- The joke in the space industry is that the hardest part isn't the physics — it's finding people who can build hardware in harsh environments on a schedule. You have those people here.</a:t>
            </a:r>
            <a:endParaRPr/>
          </a:p>
          <a:p>
            <a:pPr indent="0" lvl="0" marL="0" rtl="0" algn="l">
              <a:spcBef>
                <a:spcPts val="0"/>
              </a:spcBef>
              <a:spcAft>
                <a:spcPts val="0"/>
              </a:spcAft>
              <a:buClr>
                <a:schemeClr val="dk1"/>
              </a:buClr>
              <a:buSzPts val="1100"/>
              <a:buFont typeface="Arial"/>
              <a:buNone/>
            </a:pPr>
            <a:r>
              <a:rPr lang="en"/>
              <a:t>- Propulsion engineers who understand fluid dynamics and pressure seals? That's a spacecraft propulsion engineer. They just need a different customer.</a:t>
            </a:r>
            <a:endParaRPr/>
          </a:p>
          <a:p>
            <a:pPr indent="0" lvl="0" marL="0" rtl="0" algn="l">
              <a:spcBef>
                <a:spcPts val="0"/>
              </a:spcBef>
              <a:spcAft>
                <a:spcPts val="0"/>
              </a:spcAft>
              <a:buClr>
                <a:schemeClr val="dk1"/>
              </a:buClr>
              <a:buSzPts val="1100"/>
              <a:buFont typeface="Arial"/>
              <a:buNone/>
            </a:pPr>
            <a:r>
              <a:rPr lang="en"/>
              <a:t>- Remote sensing, SCADA, AI for anomaly detection — all of that maps directly to what SpaceWERX is funding today. The problem set is different, the skillset is the same.</a:t>
            </a:r>
            <a:endParaRPr/>
          </a:p>
          <a:p>
            <a:pPr indent="0" lvl="0" marL="0" rtl="0" algn="l">
              <a:spcBef>
                <a:spcPts val="0"/>
              </a:spcBef>
              <a:spcAft>
                <a:spcPts val="0"/>
              </a:spcAft>
              <a:buSzPts val="1100"/>
              <a:buNone/>
            </a:pPr>
            <a:r>
              <a:rPr lang="en"/>
              <a:t>- The path isn't "drop everything and become a space company." It's "apply your existing capability to a new customer: the Space Force."</a:t>
            </a:r>
            <a:endParaRPr/>
          </a:p>
        </p:txBody>
      </p:sp>
      <p:sp>
        <p:nvSpPr>
          <p:cNvPr id="317" name="Google Shape;317;g3d76bd25326_0_300:notes"/>
          <p:cNvSpPr txBox="1"/>
          <p:nvPr>
            <p:ph idx="12" type="sldNum"/>
          </p:nvPr>
        </p:nvSpPr>
        <p:spPr>
          <a:xfrm>
            <a:off x="5179484" y="8685213"/>
            <a:ext cx="39624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d76bd2532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g3d76bd2532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77800" rtl="0" algn="l">
              <a:lnSpc>
                <a:spcPct val="114000"/>
              </a:lnSpc>
              <a:spcBef>
                <a:spcPts val="0"/>
              </a:spcBef>
              <a:spcAft>
                <a:spcPts val="0"/>
              </a:spcAft>
              <a:buClr>
                <a:schemeClr val="dk1"/>
              </a:buClr>
              <a:buSzPts val="1100"/>
              <a:buFont typeface="Arial"/>
              <a:buNone/>
            </a:pPr>
            <a:r>
              <a:rPr lang="en">
                <a:solidFill>
                  <a:schemeClr val="dk1"/>
                </a:solidFill>
              </a:rPr>
              <a:t> SpaceWERX is headquartered at The Bridge in Los Angeles — but its portfolio reaches everywhere, including West Texas.</a:t>
            </a:r>
            <a:endParaRPr>
              <a:solidFill>
                <a:schemeClr val="dk1"/>
              </a:solidFill>
            </a:endParaRPr>
          </a:p>
          <a:p>
            <a:pPr indent="0" lvl="0" marL="177800" rtl="0" algn="l">
              <a:lnSpc>
                <a:spcPct val="114000"/>
              </a:lnSpc>
              <a:spcBef>
                <a:spcPts val="0"/>
              </a:spcBef>
              <a:spcAft>
                <a:spcPts val="0"/>
              </a:spcAft>
              <a:buClr>
                <a:schemeClr val="dk1"/>
              </a:buClr>
              <a:buSzPts val="1100"/>
              <a:buFont typeface="Arial"/>
              <a:buNone/>
            </a:pPr>
            <a:r>
              <a:rPr lang="en">
                <a:solidFill>
                  <a:schemeClr val="dk1"/>
                </a:solidFill>
              </a:rPr>
              <a:t>- Division of AFWERX, the innovation arm of the Air Force Research Laboratory. Partnered with Space Systems Command's Commercial Space Office (COMSO).</a:t>
            </a:r>
            <a:endParaRPr>
              <a:solidFill>
                <a:schemeClr val="dk1"/>
              </a:solidFill>
            </a:endParaRPr>
          </a:p>
          <a:p>
            <a:pPr indent="0" lvl="0" marL="177800" rtl="0" algn="l">
              <a:lnSpc>
                <a:spcPct val="114000"/>
              </a:lnSpc>
              <a:spcBef>
                <a:spcPts val="0"/>
              </a:spcBef>
              <a:spcAft>
                <a:spcPts val="0"/>
              </a:spcAft>
              <a:buClr>
                <a:schemeClr val="dk1"/>
              </a:buClr>
              <a:buSzPts val="1100"/>
              <a:buFont typeface="Arial"/>
              <a:buNone/>
            </a:pPr>
            <a:r>
              <a:rPr lang="en">
                <a:solidFill>
                  <a:schemeClr val="dk1"/>
                </a:solidFill>
              </a:rPr>
              <a:t>- Mission: accelerate agile and affordable capability transitions by connecting innovative technology with Airmen and Guardians.</a:t>
            </a:r>
            <a:endParaRPr>
              <a:solidFill>
                <a:schemeClr val="dk1"/>
              </a:solidFill>
            </a:endParaRPr>
          </a:p>
          <a:p>
            <a:pPr indent="0" lvl="0" marL="177800" rtl="0" algn="l">
              <a:lnSpc>
                <a:spcPct val="114000"/>
              </a:lnSpc>
              <a:spcBef>
                <a:spcPts val="0"/>
              </a:spcBef>
              <a:spcAft>
                <a:spcPts val="0"/>
              </a:spcAft>
              <a:buClr>
                <a:schemeClr val="dk1"/>
              </a:buClr>
              <a:buSzPts val="1100"/>
              <a:buFont typeface="Arial"/>
              <a:buNone/>
            </a:pPr>
            <a:r>
              <a:rPr lang="en">
                <a:solidFill>
                  <a:schemeClr val="dk1"/>
                </a:solidFill>
              </a:rPr>
              <a:t>- The key word is "transition." SpaceWERX doesn't just fund research. It funds things that end up in the hands of warfighters.</a:t>
            </a:r>
            <a:endParaRPr>
              <a:solidFill>
                <a:schemeClr val="dk1"/>
              </a:solidFill>
            </a:endParaRPr>
          </a:p>
          <a:p>
            <a:pPr indent="0" lvl="0" marL="177800" rtl="0" algn="l">
              <a:lnSpc>
                <a:spcPct val="114000"/>
              </a:lnSpc>
              <a:spcBef>
                <a:spcPts val="0"/>
              </a:spcBef>
              <a:spcAft>
                <a:spcPts val="0"/>
              </a:spcAft>
              <a:buSzPts val="1100"/>
              <a:buNone/>
            </a:pPr>
            <a:r>
              <a:rPr lang="en">
                <a:solidFill>
                  <a:schemeClr val="dk1"/>
                </a:solidFill>
              </a:rPr>
              <a:t>- Since 2021: 1,470+ contracts totaling $1.46B. 50-person team, $468M annual budget executing SBIR/STTR.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d76bd25326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g3d76bd25326_0_3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$468M per fiscal year. That's not a grant program — that's a structured investment portfolio.</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This comes from a congressional mandate: a percentage of the DAF's total R&amp;D budget must flow through SBIR/STTR to small businesses. This money exists. It has to go somewhere.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The question isn't whether SpaceWERX will fund companies — it's whether those companies are yours.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SBIR is the predominant mechanism ($443M of the $468M). STTR is smaller but important for university-industry partnerships — highly relevant for UTEP, NMSU, and Texas Tech spinouts.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7420d53c94_0_32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g37420d53c94_0_32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222222"/>
              </a:buClr>
              <a:buSzPts val="1100"/>
              <a:buFont typeface="Calibri"/>
              <a:buChar char="●"/>
            </a:pPr>
            <a:r>
              <a:rPr b="1" lang="en">
                <a:solidFill>
                  <a:srgbClr val="222222"/>
                </a:solidFill>
              </a:rPr>
              <a:t>Flip the funnel</a:t>
            </a:r>
            <a:r>
              <a:rPr lang="en">
                <a:solidFill>
                  <a:srgbClr val="222222"/>
                </a:solidFill>
              </a:rPr>
              <a:t>: Start with warfighter needs (via CDTs, Spark, operational commanders), not just open tech discovery.</a:t>
            </a:r>
            <a:endParaRPr>
              <a:solidFill>
                <a:srgbClr val="222222"/>
              </a:solidFill>
            </a:endParaRPr>
          </a:p>
          <a:p>
            <a:pPr indent="-298450" lvl="0" marL="457200" rtl="0" algn="l">
              <a:lnSpc>
                <a:spcPct val="115000"/>
              </a:lnSpc>
              <a:spcBef>
                <a:spcPts val="0"/>
              </a:spcBef>
              <a:spcAft>
                <a:spcPts val="0"/>
              </a:spcAft>
              <a:buClr>
                <a:srgbClr val="222222"/>
              </a:buClr>
              <a:buSzPts val="1100"/>
              <a:buFont typeface="Calibri"/>
              <a:buChar char="●"/>
            </a:pPr>
            <a:r>
              <a:rPr b="1" lang="en">
                <a:solidFill>
                  <a:srgbClr val="222222"/>
                </a:solidFill>
              </a:rPr>
              <a:t>Embed acquirers early</a:t>
            </a:r>
            <a:r>
              <a:rPr lang="en">
                <a:solidFill>
                  <a:srgbClr val="222222"/>
                </a:solidFill>
              </a:rPr>
              <a:t>: Ensure Programs of Record (PoRs) are aware and aligned with topic development and downselects.</a:t>
            </a:r>
            <a:endParaRPr>
              <a:solidFill>
                <a:srgbClr val="222222"/>
              </a:solidFill>
            </a:endParaRPr>
          </a:p>
          <a:p>
            <a:pPr indent="-298450" lvl="0" marL="457200" rtl="0" algn="l">
              <a:lnSpc>
                <a:spcPct val="115000"/>
              </a:lnSpc>
              <a:spcBef>
                <a:spcPts val="0"/>
              </a:spcBef>
              <a:spcAft>
                <a:spcPts val="0"/>
              </a:spcAft>
              <a:buClr>
                <a:srgbClr val="222222"/>
              </a:buClr>
              <a:buSzPts val="1100"/>
              <a:buFont typeface="Calibri"/>
              <a:buChar char="●"/>
            </a:pPr>
            <a:r>
              <a:rPr b="1" lang="en">
                <a:solidFill>
                  <a:srgbClr val="222222"/>
                </a:solidFill>
              </a:rPr>
              <a:t>Use “challenge-first” models</a:t>
            </a:r>
            <a:r>
              <a:rPr lang="en">
                <a:solidFill>
                  <a:srgbClr val="222222"/>
                </a:solidFill>
              </a:rPr>
              <a:t>: Collider events, problem curation workshops, and end-user reverse pitches help shape relevant topics.</a:t>
            </a:r>
            <a:endParaRPr>
              <a:solidFill>
                <a:srgbClr val="222222"/>
              </a:solidFill>
            </a:endParaRPr>
          </a:p>
          <a:p>
            <a:pPr indent="-298450" lvl="0" marL="457200" rtl="0" algn="l">
              <a:lnSpc>
                <a:spcPct val="115000"/>
              </a:lnSpc>
              <a:spcBef>
                <a:spcPts val="0"/>
              </a:spcBef>
              <a:spcAft>
                <a:spcPts val="0"/>
              </a:spcAft>
              <a:buClr>
                <a:srgbClr val="222222"/>
              </a:buClr>
              <a:buSzPts val="1100"/>
              <a:buFont typeface="Calibri"/>
              <a:buChar char="●"/>
            </a:pPr>
            <a:r>
              <a:rPr b="1" lang="en">
                <a:solidFill>
                  <a:srgbClr val="222222"/>
                </a:solidFill>
              </a:rPr>
              <a:t>Geo-strategic targeting</a:t>
            </a:r>
            <a:r>
              <a:rPr lang="en">
                <a:solidFill>
                  <a:srgbClr val="222222"/>
                </a:solidFill>
              </a:rPr>
              <a:t>: Prioritize gaps in contested domains (e.g., cislunar, comms resilience, space domain awareness).</a:t>
            </a:r>
            <a:endParaRPr>
              <a:solidFill>
                <a:srgbClr val="222222"/>
              </a:solidFill>
            </a:endParaRPr>
          </a:p>
          <a:p>
            <a:pPr indent="0" lvl="0" marL="0" rtl="0" algn="l">
              <a:lnSpc>
                <a:spcPct val="115000"/>
              </a:lnSpc>
              <a:spcBef>
                <a:spcPts val="0"/>
              </a:spcBef>
              <a:spcAft>
                <a:spcPts val="0"/>
              </a:spcAft>
              <a:buSzPts val="1100"/>
              <a:buNone/>
            </a:pPr>
            <a:r>
              <a:t/>
            </a:r>
            <a:endParaRPr>
              <a:solidFill>
                <a:srgbClr val="222222"/>
              </a:solidFill>
            </a:endParaRPr>
          </a:p>
          <a:p>
            <a:pPr indent="0" lvl="0" marL="0" rtl="0" algn="l">
              <a:lnSpc>
                <a:spcPct val="115000"/>
              </a:lnSpc>
              <a:spcBef>
                <a:spcPts val="0"/>
              </a:spcBef>
              <a:spcAft>
                <a:spcPts val="0"/>
              </a:spcAft>
              <a:buSzPts val="1100"/>
              <a:buNone/>
            </a:pPr>
            <a:r>
              <a:rPr lang="en">
                <a:solidFill>
                  <a:srgbClr val="222222"/>
                </a:solidFill>
              </a:rPr>
              <a:t>Key</a:t>
            </a:r>
            <a:endParaRPr>
              <a:solidFill>
                <a:srgbClr val="222222"/>
              </a:solidFill>
            </a:endParaRPr>
          </a:p>
          <a:p>
            <a:pPr indent="0" lvl="0" marL="0" rtl="0" algn="l">
              <a:lnSpc>
                <a:spcPct val="100000"/>
              </a:lnSpc>
              <a:spcBef>
                <a:spcPts val="30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300"/>
              </a:spcBef>
              <a:spcAft>
                <a:spcPts val="0"/>
              </a:spcAft>
              <a:buClr>
                <a:schemeClr val="dk1"/>
              </a:buClr>
              <a:buSzPts val="1100"/>
              <a:buFont typeface="Arial"/>
              <a:buNone/>
            </a:pPr>
            <a:r>
              <a:rPr b="1" lang="en">
                <a:solidFill>
                  <a:schemeClr val="dk1"/>
                </a:solidFill>
              </a:rPr>
              <a:t>High-Quality Market Research Program</a:t>
            </a:r>
            <a:br>
              <a:rPr b="1" lang="en">
                <a:solidFill>
                  <a:schemeClr val="dk1"/>
                </a:solidFill>
              </a:rPr>
            </a:br>
            <a:r>
              <a:rPr lang="en">
                <a:solidFill>
                  <a:schemeClr val="dk1"/>
                </a:solidFill>
              </a:rPr>
              <a:t>TacRS Challenge</a:t>
            </a:r>
            <a:endParaRPr b="1">
              <a:solidFill>
                <a:schemeClr val="dk1"/>
              </a:solidFill>
            </a:endParaRPr>
          </a:p>
          <a:p>
            <a:pPr indent="0" lvl="0" marL="0" rtl="0" algn="l">
              <a:lnSpc>
                <a:spcPct val="115000"/>
              </a:lnSpc>
              <a:spcBef>
                <a:spcPts val="600"/>
              </a:spcBef>
              <a:spcAft>
                <a:spcPts val="0"/>
              </a:spcAft>
              <a:buClr>
                <a:schemeClr val="dk1"/>
              </a:buClr>
              <a:buSzPts val="1100"/>
              <a:buFont typeface="Arial"/>
              <a:buNone/>
            </a:pPr>
            <a:r>
              <a:rPr b="1" lang="en">
                <a:solidFill>
                  <a:schemeClr val="dk1"/>
                </a:solidFill>
              </a:rPr>
              <a:t>Background</a:t>
            </a:r>
            <a:endParaRPr b="1">
              <a:solidFill>
                <a:schemeClr val="dk1"/>
              </a:solidFill>
            </a:endParaRPr>
          </a:p>
          <a:p>
            <a:pPr indent="0" lvl="0" marL="0" marR="268071" rtl="0" algn="l">
              <a:lnSpc>
                <a:spcPct val="115000"/>
              </a:lnSpc>
              <a:spcBef>
                <a:spcPts val="0"/>
              </a:spcBef>
              <a:spcAft>
                <a:spcPts val="0"/>
              </a:spcAft>
              <a:buClr>
                <a:schemeClr val="dk1"/>
              </a:buClr>
              <a:buSzPts val="1100"/>
              <a:buFont typeface="Arial"/>
              <a:buNone/>
            </a:pPr>
            <a:r>
              <a:rPr lang="en">
                <a:solidFill>
                  <a:schemeClr val="dk1"/>
                </a:solidFill>
              </a:rPr>
              <a:t>SpaceWERX launched three strategically relevant Challenges to support key elements of the USSF Strategy. Each Challenge brought together thought leaders, industry and academia to learn from each other on the current state of the art in a rapid form of collaborative high-quality market research that helps the USSF get solutions to problems.</a:t>
            </a:r>
            <a:endParaRPr>
              <a:solidFill>
                <a:schemeClr val="dk1"/>
              </a:solidFill>
            </a:endParaRPr>
          </a:p>
          <a:p>
            <a:pPr indent="0" lvl="0" marL="0" marR="268071" rtl="0" algn="l">
              <a:lnSpc>
                <a:spcPct val="115000"/>
              </a:lnSpc>
              <a:spcBef>
                <a:spcPts val="600"/>
              </a:spcBef>
              <a:spcAft>
                <a:spcPts val="0"/>
              </a:spcAft>
              <a:buClr>
                <a:schemeClr val="dk1"/>
              </a:buClr>
              <a:buSzPts val="1100"/>
              <a:buFont typeface="Arial"/>
              <a:buNone/>
            </a:pPr>
            <a:r>
              <a:rPr b="1" lang="en">
                <a:solidFill>
                  <a:schemeClr val="dk1"/>
                </a:solidFill>
              </a:rPr>
              <a:t>Operational Impact</a:t>
            </a:r>
            <a:endParaRPr b="1">
              <a:solidFill>
                <a:schemeClr val="dk1"/>
              </a:solidFill>
            </a:endParaRPr>
          </a:p>
          <a:p>
            <a:pPr indent="0" lvl="0" marL="0" marR="268071" rtl="0" algn="l">
              <a:lnSpc>
                <a:spcPct val="115000"/>
              </a:lnSpc>
              <a:spcBef>
                <a:spcPts val="0"/>
              </a:spcBef>
              <a:spcAft>
                <a:spcPts val="0"/>
              </a:spcAft>
              <a:buClr>
                <a:schemeClr val="dk1"/>
              </a:buClr>
              <a:buSzPts val="1100"/>
              <a:buFont typeface="Arial"/>
              <a:buNone/>
            </a:pPr>
            <a:r>
              <a:rPr lang="en">
                <a:solidFill>
                  <a:schemeClr val="dk1"/>
                </a:solidFill>
              </a:rPr>
              <a:t>The Tactically Responsive Space Challenge  connected SpaceWERX with cutting-edge capabilities that will enable the USSF to rapidly and flexibly respond to emerging on-orbit threats, and can reduce USSF response times from months or weeks to days or hours, significantly impacting U.S. and ally resilience.</a:t>
            </a:r>
            <a:r>
              <a:rPr b="1" lang="en">
                <a:solidFill>
                  <a:schemeClr val="dk1"/>
                </a:solidFill>
              </a:rPr>
              <a:t> </a:t>
            </a:r>
            <a:r>
              <a:rPr lang="en">
                <a:solidFill>
                  <a:schemeClr val="dk1"/>
                </a:solidFill>
              </a:rPr>
              <a:t>Every Challenge helps the service to increase knowledge by building out an ecosystem worth of knowledge and accelerating the path from idea to deployed solution.</a:t>
            </a:r>
            <a:endParaRPr>
              <a:solidFill>
                <a:schemeClr val="dk1"/>
              </a:solidFill>
            </a:endParaRPr>
          </a:p>
          <a:p>
            <a:pPr indent="0" lvl="0" marL="0" rtl="0" algn="l">
              <a:lnSpc>
                <a:spcPct val="115000"/>
              </a:lnSpc>
              <a:spcBef>
                <a:spcPts val="600"/>
              </a:spcBef>
              <a:spcAft>
                <a:spcPts val="0"/>
              </a:spcAft>
              <a:buClr>
                <a:schemeClr val="dk1"/>
              </a:buClr>
              <a:buSzPts val="1100"/>
              <a:buFont typeface="Arial"/>
              <a:buNone/>
            </a:pPr>
            <a:r>
              <a:rPr b="1" lang="en">
                <a:solidFill>
                  <a:schemeClr val="dk1"/>
                </a:solidFill>
              </a:rPr>
              <a:t>Collaboration Organizations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SSC Space Safari, SSC/CG, SSC/AATS</a:t>
            </a:r>
            <a:endParaRPr b="1">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
                <a:solidFill>
                  <a:schemeClr val="dk1"/>
                </a:solidFill>
              </a:rPr>
              <a:t>AFWERX value</a:t>
            </a:r>
            <a:endParaRPr b="1">
              <a:solidFill>
                <a:schemeClr val="dk1"/>
              </a:solidFill>
            </a:endParaRPr>
          </a:p>
          <a:p>
            <a:pPr indent="0" lvl="0" marL="457200" rtl="0" algn="l">
              <a:lnSpc>
                <a:spcPct val="100000"/>
              </a:lnSpc>
              <a:spcBef>
                <a:spcPts val="0"/>
              </a:spcBef>
              <a:spcAft>
                <a:spcPts val="0"/>
              </a:spcAft>
              <a:buSzPts val="1100"/>
              <a:buNone/>
            </a:pPr>
            <a:r>
              <a:rPr b="1" lang="en">
                <a:solidFill>
                  <a:schemeClr val="dk1"/>
                </a:solidFill>
              </a:rPr>
              <a:t>Powerful Market Influence</a:t>
            </a:r>
            <a:r>
              <a:rPr lang="en">
                <a:solidFill>
                  <a:schemeClr val="dk1"/>
                </a:solidFill>
              </a:rPr>
              <a:t>: Success of the program relies on industry collaboration and high-quality submissions. Industry benefits by receiving access to government end-users and decision-makers. Since 2018, AFWERX has hosted 50 Challenges, received more than 7,600 solutions and awarded $78.8 million for 122 prototypes.</a:t>
            </a:r>
            <a:endParaRPr>
              <a:solidFill>
                <a:schemeClr val="dk1"/>
              </a:solidFill>
            </a:endParaRPr>
          </a:p>
          <a:p>
            <a:pPr indent="0" lvl="0" marL="457200" rtl="0" algn="l">
              <a:lnSpc>
                <a:spcPct val="100000"/>
              </a:lnSpc>
              <a:spcBef>
                <a:spcPts val="0"/>
              </a:spcBef>
              <a:spcAft>
                <a:spcPts val="0"/>
              </a:spcAft>
              <a:buSzPts val="1100"/>
              <a:buNone/>
            </a:pPr>
            <a:r>
              <a:rPr b="1" lang="en">
                <a:solidFill>
                  <a:schemeClr val="dk1"/>
                </a:solidFill>
              </a:rPr>
              <a:t>Dual-Use Tech Maturation</a:t>
            </a:r>
            <a:r>
              <a:rPr lang="en">
                <a:solidFill>
                  <a:schemeClr val="dk1"/>
                </a:solidFill>
              </a:rPr>
              <a:t>: The technologies brought into the Challenge process currently exist within industry. Multiple solutions are leveraged and developed. There is also an opportunity for industry teaming.   </a:t>
            </a:r>
            <a:endParaRPr>
              <a:solidFill>
                <a:schemeClr val="dk1"/>
              </a:solidFill>
            </a:endParaRPr>
          </a:p>
          <a:p>
            <a:pPr indent="0" lvl="0" marL="457200" rtl="0" algn="l">
              <a:lnSpc>
                <a:spcPct val="100000"/>
              </a:lnSpc>
              <a:spcBef>
                <a:spcPts val="0"/>
              </a:spcBef>
              <a:spcAft>
                <a:spcPts val="0"/>
              </a:spcAft>
              <a:buSzPts val="1100"/>
              <a:buNone/>
            </a:pPr>
            <a:r>
              <a:rPr b="1" lang="en">
                <a:solidFill>
                  <a:schemeClr val="dk1"/>
                </a:solidFill>
              </a:rPr>
              <a:t>Meaningful Defense Industrial Base Growth</a:t>
            </a:r>
            <a:r>
              <a:rPr lang="en">
                <a:solidFill>
                  <a:schemeClr val="dk1"/>
                </a:solidFill>
              </a:rPr>
              <a:t>: AFWERX Challenge is a rapid, high-quality market research program that helps the DAF get solutions to problems from collaboration with industry and academia. The process is designed to bring together government, business, academia, and military to help advance operational readiness within the DAF and DoD. While the standard government contracting process can take multiple years, technologies vetted through the Challenge model move from selection to formal agreement in 12 weeks, on average.</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
                <a:solidFill>
                  <a:schemeClr val="dk1"/>
                </a:solidFill>
              </a:rPr>
              <a:t>VICTUS HAZE</a:t>
            </a:r>
            <a:endParaRPr b="1">
              <a:solidFill>
                <a:schemeClr val="dk1"/>
              </a:solidFill>
            </a:endParaRPr>
          </a:p>
          <a:p>
            <a:pPr indent="0" lvl="0" marL="0" rtl="0" algn="l">
              <a:lnSpc>
                <a:spcPct val="100000"/>
              </a:lnSpc>
              <a:spcBef>
                <a:spcPts val="0"/>
              </a:spcBef>
              <a:spcAft>
                <a:spcPts val="0"/>
              </a:spcAft>
              <a:buSzPts val="1100"/>
              <a:buNone/>
            </a:pPr>
            <a:r>
              <a:rPr lang="en">
                <a:solidFill>
                  <a:schemeClr val="dk1"/>
                </a:solidFill>
              </a:rPr>
              <a:t>Joint effort with DIU to support Tactically Responsive Space (TacRS) missions. VICTUS HAZE is an end-to-end, commercial Tactically Responsive Space mission designed to build upon lessons learned from VICTUS NOX, develop commercial vendor capabilities to support future TacRS needs, and demonstrate shortened response timelines in preparation for real-world missions.</a:t>
            </a:r>
            <a:endParaRPr>
              <a:solidFill>
                <a:schemeClr val="dk1"/>
              </a:solidFill>
            </a:endParaRPr>
          </a:p>
          <a:p>
            <a:pPr indent="0" lvl="0" marL="0" rtl="0" algn="l">
              <a:lnSpc>
                <a:spcPct val="100000"/>
              </a:lnSpc>
              <a:spcBef>
                <a:spcPts val="0"/>
              </a:spcBef>
              <a:spcAft>
                <a:spcPts val="0"/>
              </a:spcAft>
              <a:buSzPts val="1100"/>
              <a:buNone/>
            </a:pPr>
            <a:r>
              <a:rPr b="1" lang="en">
                <a:solidFill>
                  <a:schemeClr val="dk1"/>
                </a:solidFill>
              </a:rPr>
              <a:t>True Anomaly</a:t>
            </a:r>
            <a:r>
              <a:rPr lang="en">
                <a:solidFill>
                  <a:schemeClr val="dk1"/>
                </a:solidFill>
              </a:rPr>
              <a:t> and </a:t>
            </a:r>
            <a:r>
              <a:rPr b="1" lang="en">
                <a:solidFill>
                  <a:schemeClr val="dk1"/>
                </a:solidFill>
              </a:rPr>
              <a:t>Rocket Lab</a:t>
            </a:r>
            <a:r>
              <a:rPr lang="en">
                <a:solidFill>
                  <a:schemeClr val="dk1"/>
                </a:solidFill>
              </a:rPr>
              <a:t> will demonstrate their ability to build rendezvous and proximity operation (RPO) capable space vehicles and command and control centers with a delivery target of Fall 2025.</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Under the Emergent Need SBIR program, SpaceWERX awarded True Anomaly a $60 million STRATFI contract, while DIU awarded Rocket Lab a $32 million contract for this effort.</a:t>
            </a:r>
            <a:endParaRPr b="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
                <a:solidFill>
                  <a:schemeClr val="dk1"/>
                </a:solidFill>
              </a:rPr>
              <a:t>COMPANY FOCUS:</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True Anomaly was awarded a $1.7M Direct-to-Phase-II SBIR through SpaceWERX’s TacRS Challenge program. Under this SBIR, True Anomaly will demonstrate rapid payload integration, and responsive propulsion system design, and perform a multi-orbit capability assessment of its Jackal space vehicle. Jackal is a high-thrust, high delta-V, modular, and multi-mission capable space vehicle designed to rapidly initialize, maneuver without regret, and execute high-resolution, multi-face imaging and characterization via RPO. The 15-month effort kicked off 3 April 24 and will conclude late next year.</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Additionally, through a partnership with Space Safari, True Anomaly was selected for an emergent need Phase IIB SBIR, funding a rapid on-orbit demonstration of their Jackal spacecraft as part of the Victuz Haze TacRS mission.</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Space Safari and SpaceWERX are also working with the Office of Strategic Capital (OSC) to provide additional funding to the emergent need Phase IIB to accelerate operationalization of the capability. ((SBA is waffling on approving the OSC contribution. Would not discuss this unless it comes up.))</a:t>
            </a:r>
            <a:endParaRPr>
              <a:solidFill>
                <a:schemeClr val="dk1"/>
              </a:solidFill>
            </a:endParaRPr>
          </a:p>
          <a:p>
            <a:pPr indent="0" lvl="0" marL="0" rtl="0" algn="l">
              <a:lnSpc>
                <a:spcPct val="100000"/>
              </a:lnSpc>
              <a:spcBef>
                <a:spcPts val="120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
                <a:solidFill>
                  <a:schemeClr val="dk1"/>
                </a:solidFill>
              </a:rPr>
              <a:t>SPACEWERX CHALLENGE OBJECTIVE: </a:t>
            </a:r>
            <a:r>
              <a:rPr lang="en">
                <a:solidFill>
                  <a:schemeClr val="dk1"/>
                </a:solidFill>
              </a:rPr>
              <a:t>The Tactically Responsive Space Challenge (TacRS) seeks cutting-edge capabilities to enable the USSF to rapidly and flexibly respond to emerging on-orbit threats by 2026. </a:t>
            </a:r>
            <a:endParaRPr>
              <a:solidFill>
                <a:schemeClr val="dk1"/>
              </a:solidFill>
            </a:endParaRPr>
          </a:p>
          <a:p>
            <a:pPr indent="0" lvl="0" marL="0" rtl="0" algn="l">
              <a:lnSpc>
                <a:spcPct val="100000"/>
              </a:lnSpc>
              <a:spcBef>
                <a:spcPts val="0"/>
              </a:spcBef>
              <a:spcAft>
                <a:spcPts val="0"/>
              </a:spcAft>
              <a:buSzPts val="1100"/>
              <a:buNone/>
            </a:pPr>
            <a:r>
              <a:rPr lang="en" u="sng">
                <a:solidFill>
                  <a:schemeClr val="dk1"/>
                </a:solidFill>
                <a:hlinkClick r:id="rId2">
                  <a:extLst>
                    <a:ext uri="{A12FA001-AC4F-418D-AE19-62706E023703}">
                      <ahyp:hlinkClr val="tx"/>
                    </a:ext>
                  </a:extLst>
                </a:hlinkClick>
              </a:rPr>
              <a:t>https://www.afrl.af.mil/News/Article-Display/Article/3459615/spacewerx-launches-tactically-responsive-space-challenge-definition-workshop/</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Traditional defense acquisitions involve complex and lengthy procurement processes that often span years or decades. This slow pace hampers the integration of cutting-edge technologies and doesn't allow for effective adoption. To address these challenges, SpaceWERX has launched the SpaceWERX Challenge Program, which explores alternative acquisition models such as rapid prototyping, agile development, and increased collaboration with commercial industries. This approach aims to foster innovation, reduce development cycles, and enable the adoption of cutting-edge technologies.</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
                <a:solidFill>
                  <a:schemeClr val="dk1"/>
                </a:solidFill>
                <a:highlight>
                  <a:srgbClr val="F6DD23"/>
                </a:highlight>
              </a:rPr>
              <a:t>Up to $91M in SBIR funding for SPACEWERX </a:t>
            </a:r>
            <a:endParaRPr b="1">
              <a:solidFill>
                <a:schemeClr val="dk1"/>
              </a:solidFill>
              <a:highlight>
                <a:srgbClr val="F6DD23"/>
              </a:highlight>
            </a:endParaRPr>
          </a:p>
          <a:p>
            <a:pPr indent="0" lvl="0" marL="0" rtl="0" algn="l">
              <a:lnSpc>
                <a:spcPct val="100000"/>
              </a:lnSpc>
              <a:spcBef>
                <a:spcPts val="0"/>
              </a:spcBef>
              <a:spcAft>
                <a:spcPts val="0"/>
              </a:spcAft>
              <a:buSzPts val="1100"/>
              <a:buNone/>
            </a:pPr>
            <a:r>
              <a:rPr b="1" lang="en">
                <a:solidFill>
                  <a:schemeClr val="dk1"/>
                </a:solidFill>
              </a:rPr>
              <a:t>Total contracts:</a:t>
            </a:r>
            <a:endParaRPr b="1">
              <a:solidFill>
                <a:schemeClr val="dk1"/>
              </a:solidFill>
            </a:endParaRPr>
          </a:p>
          <a:p>
            <a:pPr indent="0" lvl="0" marL="0" rtl="0" algn="l">
              <a:lnSpc>
                <a:spcPct val="100000"/>
              </a:lnSpc>
              <a:spcBef>
                <a:spcPts val="0"/>
              </a:spcBef>
              <a:spcAft>
                <a:spcPts val="0"/>
              </a:spcAft>
              <a:buSzPts val="1100"/>
              <a:buNone/>
            </a:pPr>
            <a:r>
              <a:rPr lang="en">
                <a:solidFill>
                  <a:srgbClr val="222222"/>
                </a:solidFill>
              </a:rPr>
              <a:t>19 from TacRS</a:t>
            </a:r>
            <a:endParaRPr>
              <a:solidFill>
                <a:srgbClr val="222222"/>
              </a:solidFill>
            </a:endParaRPr>
          </a:p>
          <a:p>
            <a:pPr indent="0" lvl="0" marL="0" rtl="0" algn="l">
              <a:lnSpc>
                <a:spcPct val="100000"/>
              </a:lnSpc>
              <a:spcBef>
                <a:spcPts val="0"/>
              </a:spcBef>
              <a:spcAft>
                <a:spcPts val="0"/>
              </a:spcAft>
              <a:buSzPts val="1100"/>
              <a:buNone/>
            </a:pPr>
            <a:r>
              <a:rPr lang="en">
                <a:solidFill>
                  <a:srgbClr val="222222"/>
                </a:solidFill>
              </a:rPr>
              <a:t>20 from Alt-PNT</a:t>
            </a:r>
            <a:endParaRPr>
              <a:solidFill>
                <a:srgbClr val="222222"/>
              </a:solidFill>
            </a:endParaRPr>
          </a:p>
          <a:p>
            <a:pPr indent="0" lvl="0" marL="0" rtl="0" algn="l">
              <a:lnSpc>
                <a:spcPct val="100000"/>
              </a:lnSpc>
              <a:spcBef>
                <a:spcPts val="0"/>
              </a:spcBef>
              <a:spcAft>
                <a:spcPts val="0"/>
              </a:spcAft>
              <a:buSzPts val="1100"/>
              <a:buNone/>
            </a:pPr>
            <a:r>
              <a:rPr lang="en">
                <a:solidFill>
                  <a:srgbClr val="222222"/>
                </a:solidFill>
              </a:rPr>
              <a:t>10 from DSPOTF</a:t>
            </a:r>
            <a:endParaRPr>
              <a:solidFill>
                <a:srgbClr val="222222"/>
              </a:solidFill>
            </a:endParaRPr>
          </a:p>
          <a:p>
            <a:pPr indent="0" lvl="0" marL="0" rtl="0" algn="l">
              <a:lnSpc>
                <a:spcPct val="100000"/>
              </a:lnSpc>
              <a:spcBef>
                <a:spcPts val="0"/>
              </a:spcBef>
              <a:spcAft>
                <a:spcPts val="0"/>
              </a:spcAft>
              <a:buSzPts val="1100"/>
              <a:buNone/>
            </a:pPr>
            <a:r>
              <a:t/>
            </a:r>
            <a:endParaRPr>
              <a:solidFill>
                <a:srgbClr val="222222"/>
              </a:solidFill>
            </a:endParaRPr>
          </a:p>
          <a:p>
            <a:pPr indent="0" lvl="0" marL="0" rtl="0" algn="l">
              <a:lnSpc>
                <a:spcPct val="100000"/>
              </a:lnSpc>
              <a:spcBef>
                <a:spcPts val="0"/>
              </a:spcBef>
              <a:spcAft>
                <a:spcPts val="0"/>
              </a:spcAft>
              <a:buSzPts val="1100"/>
              <a:buNone/>
            </a:pPr>
            <a:r>
              <a:rPr lang="en">
                <a:solidFill>
                  <a:srgbClr val="222222"/>
                </a:solidFill>
              </a:rPr>
              <a:t>Company, technology, and award amount breakdown </a:t>
            </a:r>
            <a:r>
              <a:rPr lang="en" u="sng">
                <a:solidFill>
                  <a:schemeClr val="hlink"/>
                </a:solidFill>
                <a:hlinkClick r:id="rId3"/>
              </a:rPr>
              <a:t>https://docs.google.com/spreadsheets/d/1gspkM7WZmOjuQA9r59ZKHWVjxxu1KLpGLmk-15q1y-4/edit?usp=sharing</a:t>
            </a:r>
            <a:endParaRPr>
              <a:solidFill>
                <a:srgbClr val="222222"/>
              </a:solidFill>
            </a:endParaRPr>
          </a:p>
          <a:p>
            <a:pPr indent="0" lvl="0" marL="0" rtl="0" algn="l">
              <a:lnSpc>
                <a:spcPct val="100000"/>
              </a:lnSpc>
              <a:spcBef>
                <a:spcPts val="0"/>
              </a:spcBef>
              <a:spcAft>
                <a:spcPts val="0"/>
              </a:spcAft>
              <a:buSzPts val="1100"/>
              <a:buNone/>
            </a:pPr>
            <a:r>
              <a:rPr lang="en">
                <a:solidFill>
                  <a:srgbClr val="222222"/>
                </a:solidFill>
              </a:rPr>
              <a:t>FYSA totals add up to $87,148,927.88,. Per Jareth, the $91M number was the allocated budget across all three Challenges (max contract value x # of awards). Ultimately what’s awarded is slightly lower due to negotiations and individual proposal prices. Also, note that TacRS had funding allocated for 20 companies at $1.9M max each but ended up with only 19 companies due to a due diligence/timing concern.</a:t>
            </a:r>
            <a:endParaRPr>
              <a:solidFill>
                <a:srgbClr val="222222"/>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a:t>
            </a:r>
            <a:endParaRPr>
              <a:solidFill>
                <a:schemeClr val="dk1"/>
              </a:solidFill>
            </a:endParaRPr>
          </a:p>
          <a:p>
            <a:pPr indent="0" lvl="0" marL="0" rtl="0" algn="l">
              <a:lnSpc>
                <a:spcPct val="100000"/>
              </a:lnSpc>
              <a:spcBef>
                <a:spcPts val="0"/>
              </a:spcBef>
              <a:spcAft>
                <a:spcPts val="0"/>
              </a:spcAft>
              <a:buSzPts val="1100"/>
              <a:buNone/>
            </a:pPr>
            <a:r>
              <a:rPr b="1" lang="en">
                <a:solidFill>
                  <a:schemeClr val="dk1"/>
                </a:solidFill>
              </a:rPr>
              <a:t>TacRS timeline:</a:t>
            </a:r>
            <a:endParaRPr b="1">
              <a:solidFill>
                <a:schemeClr val="dk1"/>
              </a:solidFill>
            </a:endParaRPr>
          </a:p>
          <a:p>
            <a:pPr indent="0" lvl="0" marL="0" rtl="0" algn="l">
              <a:lnSpc>
                <a:spcPct val="100000"/>
              </a:lnSpc>
              <a:spcBef>
                <a:spcPts val="0"/>
              </a:spcBef>
              <a:spcAft>
                <a:spcPts val="0"/>
              </a:spcAft>
              <a:buSzPts val="1100"/>
              <a:buNone/>
            </a:pPr>
            <a:r>
              <a:rPr lang="en">
                <a:solidFill>
                  <a:schemeClr val="dk1"/>
                </a:solidFill>
              </a:rPr>
              <a:t>Challenge Definition Workshop: 31 May 31 - 1 June 2023</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Solicitation period: 30 Aug 23 - 28 Sept 23</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Evaluation period: 5 Oct 23 - 19 Oct 23</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Select List Finalized: 27 Oct 23</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Award Sprint: 4 Dec 23 - 15 Dec 23</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Showcase: Jan 23, 2024</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
                <a:solidFill>
                  <a:schemeClr val="dk1"/>
                </a:solidFill>
              </a:rPr>
              <a:t>AFWERX CHALLENGE OBJECTIVE </a:t>
            </a:r>
            <a:r>
              <a:rPr b="1" lang="en" u="sng">
                <a:solidFill>
                  <a:schemeClr val="hlink"/>
                </a:solidFill>
                <a:hlinkClick r:id="rId4"/>
              </a:rPr>
              <a:t>(Challenge background slide deck)</a:t>
            </a:r>
            <a:endParaRPr b="1">
              <a:solidFill>
                <a:schemeClr val="dk1"/>
              </a:solidFill>
            </a:endParaRPr>
          </a:p>
          <a:p>
            <a:pPr indent="0" lvl="0" marL="0" rtl="0" algn="l">
              <a:lnSpc>
                <a:spcPct val="100000"/>
              </a:lnSpc>
              <a:spcBef>
                <a:spcPts val="0"/>
              </a:spcBef>
              <a:spcAft>
                <a:spcPts val="0"/>
              </a:spcAft>
              <a:buSzPts val="1100"/>
              <a:buNone/>
            </a:pPr>
            <a:r>
              <a:rPr lang="en">
                <a:solidFill>
                  <a:schemeClr val="dk1"/>
                </a:solidFill>
              </a:rPr>
              <a:t>AFWERX Challenge is a proven open crowdsourcing program that casts a wide net for industry and academic innovators to apply their latest technologies and solutions to government problems and accelerate the path from idea to deployed solution.</a:t>
            </a:r>
            <a:r>
              <a:rPr b="1" lang="en">
                <a:solidFill>
                  <a:schemeClr val="dk1"/>
                </a:solidFill>
              </a:rPr>
              <a:t> </a:t>
            </a:r>
            <a:r>
              <a:rPr lang="en">
                <a:solidFill>
                  <a:schemeClr val="dk1"/>
                </a:solidFill>
              </a:rPr>
              <a:t>Accelerates ideas to demonstrated and deployed solutions to DAF problems which enhance warfighting capabilities.</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
                <a:solidFill>
                  <a:schemeClr val="dk1"/>
                </a:solidFill>
              </a:rPr>
              <a:t>ORGANIZATIONS/PARTICIPANTS</a:t>
            </a:r>
            <a:endParaRPr b="1">
              <a:solidFill>
                <a:schemeClr val="dk1"/>
              </a:solidFill>
            </a:endParaRPr>
          </a:p>
          <a:p>
            <a:pPr indent="0" lvl="0" marL="0" rtl="0" algn="l">
              <a:lnSpc>
                <a:spcPct val="100000"/>
              </a:lnSpc>
              <a:spcBef>
                <a:spcPts val="0"/>
              </a:spcBef>
              <a:spcAft>
                <a:spcPts val="0"/>
              </a:spcAft>
              <a:buSzPts val="1100"/>
              <a:buNone/>
            </a:pPr>
            <a:r>
              <a:rPr lang="en">
                <a:solidFill>
                  <a:schemeClr val="dk1"/>
                </a:solidFill>
              </a:rPr>
              <a:t>Civilians, military, and contractors from AFLCMC, AF Sustainment Center, AFWERX, AFMC and Sandia National Lab Sandia National Lab, Federally Funded R&amp;D teams (MIT, Lincoln Labs, Georgia Tech Research Institute, Kansas City National Security Campus, MITRE, and Johns Hopkins University Applied Physics Laboratory.</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 u="sng">
                <a:solidFill>
                  <a:schemeClr val="hlink"/>
                </a:solidFill>
                <a:hlinkClick r:id="rId5"/>
              </a:rPr>
              <a:t>CURRENT CHALLENGES</a:t>
            </a:r>
            <a:r>
              <a:rPr b="1" lang="en">
                <a:solidFill>
                  <a:schemeClr val="dk1"/>
                </a:solidFill>
              </a:rPr>
              <a:t>:</a:t>
            </a:r>
            <a:endParaRPr b="1">
              <a:solidFill>
                <a:schemeClr val="dk1"/>
              </a:solidFill>
            </a:endParaRPr>
          </a:p>
          <a:p>
            <a:pPr indent="0" lvl="0" marL="0" rtl="0" algn="l">
              <a:lnSpc>
                <a:spcPct val="100000"/>
              </a:lnSpc>
              <a:spcBef>
                <a:spcPts val="0"/>
              </a:spcBef>
              <a:spcAft>
                <a:spcPts val="0"/>
              </a:spcAft>
              <a:buSzPts val="1100"/>
              <a:buNone/>
            </a:pPr>
            <a:r>
              <a:rPr lang="en">
                <a:solidFill>
                  <a:schemeClr val="dk1"/>
                </a:solidFill>
              </a:rPr>
              <a:t>Sustained Space Maneuver Challenge Definition Workshop (June 5-6)</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Alt Positioning, Navigation, &amp; Timing (PNT) Challenge Showcase (July 10-11)</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Super Goggle Challenge Showcase (July 24-25) </a:t>
            </a:r>
            <a:r>
              <a:rPr lang="en" u="sng">
                <a:solidFill>
                  <a:schemeClr val="hlink"/>
                </a:solidFill>
                <a:hlinkClick r:id="rId6"/>
              </a:rPr>
              <a:t>https://docs.google.com/document/d/1uGD7TKzpFg7Y4W1NIyDRsIa7tFTOOffGvUF178WEVlw/edit</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QUOTE:</a:t>
            </a:r>
            <a:endParaRPr>
              <a:solidFill>
                <a:schemeClr val="dk1"/>
              </a:solidFill>
            </a:endParaRPr>
          </a:p>
          <a:p>
            <a:pPr indent="0" lvl="0" marL="0" rtl="0" algn="l">
              <a:lnSpc>
                <a:spcPct val="100000"/>
              </a:lnSpc>
              <a:spcBef>
                <a:spcPts val="0"/>
              </a:spcBef>
              <a:spcAft>
                <a:spcPts val="0"/>
              </a:spcAft>
              <a:buSzPts val="1100"/>
              <a:buNone/>
            </a:pPr>
            <a:r>
              <a:rPr lang="en" u="sng">
                <a:solidFill>
                  <a:schemeClr val="hlink"/>
                </a:solidFill>
                <a:hlinkClick r:id="rId7"/>
              </a:rPr>
              <a:t>https://www.geekwire.com/2024/pacific-northwest-space-companies-awards-space-force-venture-fund/</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25"/>
              </a:spcBef>
              <a:spcAft>
                <a:spcPts val="0"/>
              </a:spcAft>
              <a:buSzPts val="1100"/>
              <a:buNone/>
            </a:pPr>
            <a:r>
              <a:t/>
            </a:r>
            <a:endParaRPr b="1">
              <a:solidFill>
                <a:srgbClr val="222222"/>
              </a:solidFill>
            </a:endParaRPr>
          </a:p>
          <a:p>
            <a:pPr indent="0" lvl="0" marL="0" rtl="0" algn="l">
              <a:lnSpc>
                <a:spcPct val="100000"/>
              </a:lnSpc>
              <a:spcBef>
                <a:spcPts val="25"/>
              </a:spcBef>
              <a:spcAft>
                <a:spcPts val="0"/>
              </a:spcAft>
              <a:buClr>
                <a:schemeClr val="dk1"/>
              </a:buClr>
              <a:buSzPts val="1100"/>
              <a:buFont typeface="Arial"/>
              <a:buNone/>
            </a:pPr>
            <a:r>
              <a:rPr b="1" lang="en">
                <a:solidFill>
                  <a:srgbClr val="222222"/>
                </a:solidFill>
              </a:rPr>
              <a:t>SpaceWERX announced the awardees of the 2023 SpaceWERX TacRS Challenge.</a:t>
            </a:r>
            <a:endParaRPr b="1">
              <a:solidFill>
                <a:srgbClr val="222222"/>
              </a:solidFill>
            </a:endParaRPr>
          </a:p>
          <a:p>
            <a:pPr indent="0" lvl="0" marL="0" rtl="0" algn="l">
              <a:lnSpc>
                <a:spcPct val="100000"/>
              </a:lnSpc>
              <a:spcBef>
                <a:spcPts val="25"/>
              </a:spcBef>
              <a:spcAft>
                <a:spcPts val="0"/>
              </a:spcAft>
              <a:buClr>
                <a:schemeClr val="dk1"/>
              </a:buClr>
              <a:buSzPts val="1100"/>
              <a:buFont typeface="Arial"/>
              <a:buNone/>
            </a:pPr>
            <a:r>
              <a:rPr lang="en">
                <a:solidFill>
                  <a:srgbClr val="222222"/>
                </a:solidFill>
              </a:rPr>
              <a:t> </a:t>
            </a:r>
            <a:endParaRPr>
              <a:solidFill>
                <a:srgbClr val="222222"/>
              </a:solidFill>
            </a:endParaRPr>
          </a:p>
          <a:p>
            <a:pPr indent="0" lvl="0" marL="0" rtl="0" algn="l">
              <a:lnSpc>
                <a:spcPct val="100000"/>
              </a:lnSpc>
              <a:spcBef>
                <a:spcPts val="25"/>
              </a:spcBef>
              <a:spcAft>
                <a:spcPts val="0"/>
              </a:spcAft>
              <a:buClr>
                <a:schemeClr val="dk1"/>
              </a:buClr>
              <a:buSzPts val="1100"/>
              <a:buFont typeface="Arial"/>
              <a:buNone/>
            </a:pPr>
            <a:r>
              <a:rPr lang="en">
                <a:solidFill>
                  <a:srgbClr val="222222"/>
                </a:solidFill>
              </a:rPr>
              <a:t>“The TacRS Challenge SBIR Direct to Phase II contracts are going to propel the U.S. Space Force toward future responsive and dynamic space operations,” said Col Erik Stockham, USSF Space Systems Command (SSC/SZA). “The future of space power requires capabilities that can respond to adversary action on tactical timelines. These innovative small businesses are developing groundbreaking approaches to employ space capabilities when and where it counts.”</a:t>
            </a:r>
            <a:endParaRPr>
              <a:solidFill>
                <a:srgbClr val="222222"/>
              </a:solidFill>
            </a:endParaRPr>
          </a:p>
          <a:p>
            <a:pPr indent="0" lvl="0" marL="0" rtl="0" algn="l">
              <a:lnSpc>
                <a:spcPct val="100000"/>
              </a:lnSpc>
              <a:spcBef>
                <a:spcPts val="25"/>
              </a:spcBef>
              <a:spcAft>
                <a:spcPts val="0"/>
              </a:spcAft>
              <a:buClr>
                <a:schemeClr val="dk1"/>
              </a:buClr>
              <a:buSzPts val="1100"/>
              <a:buFont typeface="Arial"/>
              <a:buNone/>
            </a:pPr>
            <a:r>
              <a:rPr lang="en">
                <a:solidFill>
                  <a:srgbClr val="222222"/>
                </a:solidFill>
              </a:rPr>
              <a:t> </a:t>
            </a:r>
            <a:endParaRPr>
              <a:solidFill>
                <a:srgbClr val="222222"/>
              </a:solidFill>
            </a:endParaRPr>
          </a:p>
          <a:p>
            <a:pPr indent="0" lvl="0" marL="0" rtl="0" algn="l">
              <a:lnSpc>
                <a:spcPct val="100000"/>
              </a:lnSpc>
              <a:spcBef>
                <a:spcPts val="25"/>
              </a:spcBef>
              <a:spcAft>
                <a:spcPts val="0"/>
              </a:spcAft>
              <a:buClr>
                <a:schemeClr val="dk1"/>
              </a:buClr>
              <a:buSzPts val="1100"/>
              <a:buFont typeface="Arial"/>
              <a:buNone/>
            </a:pPr>
            <a:r>
              <a:rPr lang="en">
                <a:solidFill>
                  <a:srgbClr val="222222"/>
                </a:solidFill>
              </a:rPr>
              <a:t>“The TacRS SpaceWERX Challenge shows how impactful the collaboration with our mission owners can be. We’re thrilled to have supported the TacRS program team on what is clearly going to be an impressive cohort of companies and technologies,” said Lt. Col. Vinny Pande, Chief of SpaceWERX Ventures.</a:t>
            </a:r>
            <a:endParaRPr>
              <a:solidFill>
                <a:srgbClr val="222222"/>
              </a:solidFill>
            </a:endParaRPr>
          </a:p>
          <a:p>
            <a:pPr indent="0" lvl="0" marL="0" rtl="0" algn="l">
              <a:lnSpc>
                <a:spcPct val="100000"/>
              </a:lnSpc>
              <a:spcBef>
                <a:spcPts val="25"/>
              </a:spcBef>
              <a:spcAft>
                <a:spcPts val="0"/>
              </a:spcAft>
              <a:buClr>
                <a:schemeClr val="dk1"/>
              </a:buClr>
              <a:buSzPts val="1100"/>
              <a:buFont typeface="Arial"/>
              <a:buNone/>
            </a:pPr>
            <a:r>
              <a:rPr lang="en">
                <a:solidFill>
                  <a:srgbClr val="222222"/>
                </a:solidFill>
              </a:rPr>
              <a:t> </a:t>
            </a:r>
            <a:endParaRPr>
              <a:solidFill>
                <a:srgbClr val="222222"/>
              </a:solidFill>
            </a:endParaRPr>
          </a:p>
          <a:p>
            <a:pPr indent="0" lvl="0" marL="0" rtl="0" algn="l">
              <a:lnSpc>
                <a:spcPct val="100000"/>
              </a:lnSpc>
              <a:spcBef>
                <a:spcPts val="25"/>
              </a:spcBef>
              <a:spcAft>
                <a:spcPts val="0"/>
              </a:spcAft>
              <a:buClr>
                <a:schemeClr val="dk1"/>
              </a:buClr>
              <a:buSzPts val="1100"/>
              <a:buFont typeface="Arial"/>
              <a:buNone/>
            </a:pPr>
            <a:r>
              <a:rPr lang="en">
                <a:solidFill>
                  <a:srgbClr val="222222"/>
                </a:solidFill>
              </a:rPr>
              <a:t>Awardees included:</a:t>
            </a:r>
            <a:endParaRPr>
              <a:solidFill>
                <a:srgbClr val="222222"/>
              </a:solidFill>
            </a:endParaRPr>
          </a:p>
          <a:p>
            <a:pPr indent="-298450" lvl="0" marL="600075" rtl="0" algn="l">
              <a:lnSpc>
                <a:spcPct val="100000"/>
              </a:lnSpc>
              <a:spcBef>
                <a:spcPts val="25"/>
              </a:spcBef>
              <a:spcAft>
                <a:spcPts val="0"/>
              </a:spcAft>
              <a:buClr>
                <a:srgbClr val="222222"/>
              </a:buClr>
              <a:buSzPts val="1100"/>
              <a:buFont typeface="Arial"/>
              <a:buChar char="●"/>
            </a:pPr>
            <a:r>
              <a:rPr lang="en">
                <a:solidFill>
                  <a:srgbClr val="222222"/>
                </a:solidFill>
              </a:rPr>
              <a:t>Agile Space Industries, Inc.</a:t>
            </a:r>
            <a:endParaRPr>
              <a:solidFill>
                <a:srgbClr val="222222"/>
              </a:solidFill>
            </a:endParaRPr>
          </a:p>
          <a:p>
            <a:pPr indent="-298450" lvl="0" marL="600075" rtl="0" algn="l">
              <a:lnSpc>
                <a:spcPct val="100000"/>
              </a:lnSpc>
              <a:spcBef>
                <a:spcPts val="0"/>
              </a:spcBef>
              <a:spcAft>
                <a:spcPts val="0"/>
              </a:spcAft>
              <a:buClr>
                <a:srgbClr val="222222"/>
              </a:buClr>
              <a:buSzPts val="1100"/>
              <a:buFont typeface="Arial"/>
              <a:buChar char="●"/>
            </a:pPr>
            <a:r>
              <a:rPr lang="en">
                <a:solidFill>
                  <a:srgbClr val="222222"/>
                </a:solidFill>
              </a:rPr>
              <a:t>Apex Technology, Inc.</a:t>
            </a:r>
            <a:endParaRPr>
              <a:solidFill>
                <a:srgbClr val="222222"/>
              </a:solidFill>
            </a:endParaRPr>
          </a:p>
          <a:p>
            <a:pPr indent="-298450" lvl="0" marL="600075" rtl="0" algn="l">
              <a:lnSpc>
                <a:spcPct val="100000"/>
              </a:lnSpc>
              <a:spcBef>
                <a:spcPts val="0"/>
              </a:spcBef>
              <a:spcAft>
                <a:spcPts val="0"/>
              </a:spcAft>
              <a:buClr>
                <a:srgbClr val="222222"/>
              </a:buClr>
              <a:buSzPts val="1100"/>
              <a:buFont typeface="Arial"/>
              <a:buChar char="●"/>
            </a:pPr>
            <a:r>
              <a:rPr lang="en">
                <a:solidFill>
                  <a:srgbClr val="222222"/>
                </a:solidFill>
              </a:rPr>
              <a:t>Argo Space Corp.</a:t>
            </a:r>
            <a:endParaRPr>
              <a:solidFill>
                <a:srgbClr val="222222"/>
              </a:solidFill>
            </a:endParaRPr>
          </a:p>
          <a:p>
            <a:pPr indent="-298450" lvl="0" marL="600075" rtl="0" algn="l">
              <a:lnSpc>
                <a:spcPct val="100000"/>
              </a:lnSpc>
              <a:spcBef>
                <a:spcPts val="0"/>
              </a:spcBef>
              <a:spcAft>
                <a:spcPts val="0"/>
              </a:spcAft>
              <a:buClr>
                <a:srgbClr val="222222"/>
              </a:buClr>
              <a:buSzPts val="1100"/>
              <a:buFont typeface="Arial"/>
              <a:buChar char="●"/>
            </a:pPr>
            <a:r>
              <a:rPr lang="en">
                <a:solidFill>
                  <a:srgbClr val="222222"/>
                </a:solidFill>
              </a:rPr>
              <a:t>Circle Optics, Inc.</a:t>
            </a:r>
            <a:endParaRPr>
              <a:solidFill>
                <a:srgbClr val="222222"/>
              </a:solidFill>
            </a:endParaRPr>
          </a:p>
          <a:p>
            <a:pPr indent="-298450" lvl="0" marL="600075" rtl="0" algn="l">
              <a:lnSpc>
                <a:spcPct val="100000"/>
              </a:lnSpc>
              <a:spcBef>
                <a:spcPts val="0"/>
              </a:spcBef>
              <a:spcAft>
                <a:spcPts val="0"/>
              </a:spcAft>
              <a:buClr>
                <a:srgbClr val="222222"/>
              </a:buClr>
              <a:buSzPts val="1100"/>
              <a:buFont typeface="Arial"/>
              <a:buChar char="●"/>
            </a:pPr>
            <a:r>
              <a:rPr lang="en">
                <a:solidFill>
                  <a:srgbClr val="222222"/>
                </a:solidFill>
              </a:rPr>
              <a:t>Gravitics, Inc.</a:t>
            </a:r>
            <a:endParaRPr>
              <a:solidFill>
                <a:srgbClr val="222222"/>
              </a:solidFill>
            </a:endParaRPr>
          </a:p>
          <a:p>
            <a:pPr indent="-298450" lvl="0" marL="600075" rtl="0" algn="l">
              <a:lnSpc>
                <a:spcPct val="100000"/>
              </a:lnSpc>
              <a:spcBef>
                <a:spcPts val="0"/>
              </a:spcBef>
              <a:spcAft>
                <a:spcPts val="0"/>
              </a:spcAft>
              <a:buClr>
                <a:srgbClr val="222222"/>
              </a:buClr>
              <a:buSzPts val="1100"/>
              <a:buFont typeface="Arial"/>
              <a:buChar char="●"/>
            </a:pPr>
            <a:r>
              <a:rPr lang="en">
                <a:solidFill>
                  <a:srgbClr val="222222"/>
                </a:solidFill>
              </a:rPr>
              <a:t>Impulse Space, Inc. (two awards)</a:t>
            </a:r>
            <a:endParaRPr>
              <a:solidFill>
                <a:srgbClr val="222222"/>
              </a:solidFill>
            </a:endParaRPr>
          </a:p>
          <a:p>
            <a:pPr indent="-298450" lvl="0" marL="600075" rtl="0" algn="l">
              <a:lnSpc>
                <a:spcPct val="100000"/>
              </a:lnSpc>
              <a:spcBef>
                <a:spcPts val="0"/>
              </a:spcBef>
              <a:spcAft>
                <a:spcPts val="0"/>
              </a:spcAft>
              <a:buClr>
                <a:srgbClr val="222222"/>
              </a:buClr>
              <a:buSzPts val="1100"/>
              <a:buFont typeface="Arial"/>
              <a:buChar char="●"/>
            </a:pPr>
            <a:r>
              <a:rPr lang="en">
                <a:solidFill>
                  <a:srgbClr val="222222"/>
                </a:solidFill>
              </a:rPr>
              <a:t>K2 Space Corporation</a:t>
            </a:r>
            <a:endParaRPr>
              <a:solidFill>
                <a:srgbClr val="222222"/>
              </a:solidFill>
            </a:endParaRPr>
          </a:p>
          <a:p>
            <a:pPr indent="-298450" lvl="0" marL="600075" rtl="0" algn="l">
              <a:lnSpc>
                <a:spcPct val="100000"/>
              </a:lnSpc>
              <a:spcBef>
                <a:spcPts val="0"/>
              </a:spcBef>
              <a:spcAft>
                <a:spcPts val="0"/>
              </a:spcAft>
              <a:buClr>
                <a:srgbClr val="222222"/>
              </a:buClr>
              <a:buSzPts val="1100"/>
              <a:buFont typeface="Arial"/>
              <a:buChar char="●"/>
            </a:pPr>
            <a:r>
              <a:rPr lang="en">
                <a:solidFill>
                  <a:srgbClr val="222222"/>
                </a:solidFill>
              </a:rPr>
              <a:t>Map Large, Inc.</a:t>
            </a:r>
            <a:endParaRPr>
              <a:solidFill>
                <a:srgbClr val="222222"/>
              </a:solidFill>
            </a:endParaRPr>
          </a:p>
          <a:p>
            <a:pPr indent="-298450" lvl="0" marL="600075" rtl="0" algn="l">
              <a:lnSpc>
                <a:spcPct val="100000"/>
              </a:lnSpc>
              <a:spcBef>
                <a:spcPts val="0"/>
              </a:spcBef>
              <a:spcAft>
                <a:spcPts val="0"/>
              </a:spcAft>
              <a:buClr>
                <a:srgbClr val="222222"/>
              </a:buClr>
              <a:buSzPts val="1100"/>
              <a:buFont typeface="Arial"/>
              <a:buChar char="●"/>
            </a:pPr>
            <a:r>
              <a:rPr lang="en">
                <a:solidFill>
                  <a:srgbClr val="222222"/>
                </a:solidFill>
              </a:rPr>
              <a:t>PickNik, Inc.</a:t>
            </a:r>
            <a:endParaRPr>
              <a:solidFill>
                <a:srgbClr val="222222"/>
              </a:solidFill>
            </a:endParaRPr>
          </a:p>
          <a:p>
            <a:pPr indent="-298450" lvl="0" marL="600075" rtl="0" algn="l">
              <a:lnSpc>
                <a:spcPct val="100000"/>
              </a:lnSpc>
              <a:spcBef>
                <a:spcPts val="0"/>
              </a:spcBef>
              <a:spcAft>
                <a:spcPts val="0"/>
              </a:spcAft>
              <a:buClr>
                <a:srgbClr val="222222"/>
              </a:buClr>
              <a:buSzPts val="1100"/>
              <a:buFont typeface="Arial"/>
              <a:buChar char="●"/>
            </a:pPr>
            <a:r>
              <a:rPr lang="en">
                <a:solidFill>
                  <a:srgbClr val="222222"/>
                </a:solidFill>
              </a:rPr>
              <a:t>Portal Space Systems Inc.</a:t>
            </a:r>
            <a:endParaRPr>
              <a:solidFill>
                <a:srgbClr val="222222"/>
              </a:solidFill>
            </a:endParaRPr>
          </a:p>
          <a:p>
            <a:pPr indent="-298450" lvl="0" marL="600075" rtl="0" algn="l">
              <a:lnSpc>
                <a:spcPct val="100000"/>
              </a:lnSpc>
              <a:spcBef>
                <a:spcPts val="0"/>
              </a:spcBef>
              <a:spcAft>
                <a:spcPts val="0"/>
              </a:spcAft>
              <a:buClr>
                <a:srgbClr val="222222"/>
              </a:buClr>
              <a:buSzPts val="1100"/>
              <a:buFont typeface="Arial"/>
              <a:buChar char="●"/>
            </a:pPr>
            <a:r>
              <a:rPr lang="en">
                <a:solidFill>
                  <a:srgbClr val="222222"/>
                </a:solidFill>
              </a:rPr>
              <a:t>SCOUT Inc.</a:t>
            </a:r>
            <a:endParaRPr>
              <a:solidFill>
                <a:srgbClr val="222222"/>
              </a:solidFill>
            </a:endParaRPr>
          </a:p>
          <a:p>
            <a:pPr indent="-298450" lvl="0" marL="600075" rtl="0" algn="l">
              <a:lnSpc>
                <a:spcPct val="100000"/>
              </a:lnSpc>
              <a:spcBef>
                <a:spcPts val="0"/>
              </a:spcBef>
              <a:spcAft>
                <a:spcPts val="0"/>
              </a:spcAft>
              <a:buClr>
                <a:srgbClr val="222222"/>
              </a:buClr>
              <a:buSzPts val="1100"/>
              <a:buFont typeface="Arial"/>
              <a:buChar char="●"/>
            </a:pPr>
            <a:r>
              <a:rPr lang="en">
                <a:solidFill>
                  <a:srgbClr val="222222"/>
                </a:solidFill>
              </a:rPr>
              <a:t>Space Rig Systems Inc.</a:t>
            </a:r>
            <a:endParaRPr>
              <a:solidFill>
                <a:srgbClr val="222222"/>
              </a:solidFill>
            </a:endParaRPr>
          </a:p>
          <a:p>
            <a:pPr indent="-298450" lvl="0" marL="600075" rtl="0" algn="l">
              <a:lnSpc>
                <a:spcPct val="100000"/>
              </a:lnSpc>
              <a:spcBef>
                <a:spcPts val="0"/>
              </a:spcBef>
              <a:spcAft>
                <a:spcPts val="0"/>
              </a:spcAft>
              <a:buClr>
                <a:srgbClr val="222222"/>
              </a:buClr>
              <a:buSzPts val="1100"/>
              <a:buFont typeface="Arial"/>
              <a:buChar char="●"/>
            </a:pPr>
            <a:r>
              <a:rPr lang="en">
                <a:solidFill>
                  <a:srgbClr val="222222"/>
                </a:solidFill>
              </a:rPr>
              <a:t>Starfish Space</a:t>
            </a:r>
            <a:endParaRPr>
              <a:solidFill>
                <a:srgbClr val="222222"/>
              </a:solidFill>
            </a:endParaRPr>
          </a:p>
          <a:p>
            <a:pPr indent="-298450" lvl="0" marL="600075" rtl="0" algn="l">
              <a:lnSpc>
                <a:spcPct val="100000"/>
              </a:lnSpc>
              <a:spcBef>
                <a:spcPts val="0"/>
              </a:spcBef>
              <a:spcAft>
                <a:spcPts val="0"/>
              </a:spcAft>
              <a:buClr>
                <a:srgbClr val="222222"/>
              </a:buClr>
              <a:buSzPts val="1100"/>
              <a:buFont typeface="Arial"/>
              <a:buChar char="●"/>
            </a:pPr>
            <a:r>
              <a:rPr lang="en">
                <a:solidFill>
                  <a:srgbClr val="222222"/>
                </a:solidFill>
              </a:rPr>
              <a:t>Ten One Aerospace, LLC</a:t>
            </a:r>
            <a:endParaRPr>
              <a:solidFill>
                <a:srgbClr val="222222"/>
              </a:solidFill>
            </a:endParaRPr>
          </a:p>
          <a:p>
            <a:pPr indent="-298450" lvl="0" marL="600075" rtl="0" algn="l">
              <a:lnSpc>
                <a:spcPct val="100000"/>
              </a:lnSpc>
              <a:spcBef>
                <a:spcPts val="0"/>
              </a:spcBef>
              <a:spcAft>
                <a:spcPts val="0"/>
              </a:spcAft>
              <a:buClr>
                <a:srgbClr val="222222"/>
              </a:buClr>
              <a:buSzPts val="1100"/>
              <a:buFont typeface="Arial"/>
              <a:buChar char="●"/>
            </a:pPr>
            <a:r>
              <a:rPr lang="en">
                <a:solidFill>
                  <a:srgbClr val="222222"/>
                </a:solidFill>
              </a:rPr>
              <a:t>True Anomaly, Inc.</a:t>
            </a:r>
            <a:endParaRPr>
              <a:solidFill>
                <a:srgbClr val="222222"/>
              </a:solidFill>
            </a:endParaRPr>
          </a:p>
          <a:p>
            <a:pPr indent="-298450" lvl="0" marL="600075" rtl="0" algn="l">
              <a:lnSpc>
                <a:spcPct val="100000"/>
              </a:lnSpc>
              <a:spcBef>
                <a:spcPts val="0"/>
              </a:spcBef>
              <a:spcAft>
                <a:spcPts val="0"/>
              </a:spcAft>
              <a:buClr>
                <a:srgbClr val="222222"/>
              </a:buClr>
              <a:buSzPts val="1100"/>
              <a:buFont typeface="Arial"/>
              <a:buChar char="●"/>
            </a:pPr>
            <a:r>
              <a:rPr lang="en">
                <a:solidFill>
                  <a:srgbClr val="222222"/>
                </a:solidFill>
              </a:rPr>
              <a:t>Turion Space Corp.</a:t>
            </a:r>
            <a:endParaRPr>
              <a:solidFill>
                <a:srgbClr val="222222"/>
              </a:solidFill>
            </a:endParaRPr>
          </a:p>
          <a:p>
            <a:pPr indent="-298450" lvl="0" marL="600075" rtl="0" algn="l">
              <a:lnSpc>
                <a:spcPct val="100000"/>
              </a:lnSpc>
              <a:spcBef>
                <a:spcPts val="0"/>
              </a:spcBef>
              <a:spcAft>
                <a:spcPts val="0"/>
              </a:spcAft>
              <a:buClr>
                <a:srgbClr val="222222"/>
              </a:buClr>
              <a:buSzPts val="1100"/>
              <a:buFont typeface="Arial"/>
              <a:buChar char="●"/>
            </a:pPr>
            <a:r>
              <a:rPr lang="en">
                <a:solidFill>
                  <a:srgbClr val="222222"/>
                </a:solidFill>
              </a:rPr>
              <a:t>Varda Space Industries</a:t>
            </a:r>
            <a:endParaRPr>
              <a:solidFill>
                <a:srgbClr val="222222"/>
              </a:solidFill>
            </a:endParaRPr>
          </a:p>
          <a:p>
            <a:pPr indent="-298450" lvl="0" marL="600075" rtl="0" algn="l">
              <a:lnSpc>
                <a:spcPct val="100000"/>
              </a:lnSpc>
              <a:spcBef>
                <a:spcPts val="0"/>
              </a:spcBef>
              <a:spcAft>
                <a:spcPts val="0"/>
              </a:spcAft>
              <a:buClr>
                <a:srgbClr val="222222"/>
              </a:buClr>
              <a:buSzPts val="1100"/>
              <a:buFont typeface="Arial"/>
              <a:buChar char="●"/>
            </a:pPr>
            <a:r>
              <a:rPr lang="en">
                <a:solidFill>
                  <a:srgbClr val="222222"/>
                </a:solidFill>
              </a:rPr>
              <a:t>Xtenti, LLC</a:t>
            </a:r>
            <a:endParaRPr>
              <a:solidFill>
                <a:srgbClr val="222222"/>
              </a:solidFill>
            </a:endParaRPr>
          </a:p>
          <a:p>
            <a:pPr indent="0" lvl="0" marL="0" rtl="0" algn="l">
              <a:lnSpc>
                <a:spcPct val="100000"/>
              </a:lnSpc>
              <a:spcBef>
                <a:spcPts val="1400"/>
              </a:spcBef>
              <a:spcAft>
                <a:spcPts val="0"/>
              </a:spcAft>
              <a:buClr>
                <a:schemeClr val="dk1"/>
              </a:buClr>
              <a:buSzPts val="1100"/>
              <a:buFont typeface="Arial"/>
              <a:buNone/>
            </a:pPr>
            <a:r>
              <a:rPr lang="en">
                <a:solidFill>
                  <a:srgbClr val="222222"/>
                </a:solidFill>
              </a:rPr>
              <a:t> </a:t>
            </a:r>
            <a:endParaRPr>
              <a:solidFill>
                <a:srgbClr val="222222"/>
              </a:solidFill>
            </a:endParaRPr>
          </a:p>
          <a:p>
            <a:pPr indent="0" lvl="0" marL="0" rtl="0" algn="l">
              <a:lnSpc>
                <a:spcPct val="100000"/>
              </a:lnSpc>
              <a:spcBef>
                <a:spcPts val="25"/>
              </a:spcBef>
              <a:spcAft>
                <a:spcPts val="0"/>
              </a:spcAft>
              <a:buClr>
                <a:schemeClr val="dk1"/>
              </a:buClr>
              <a:buSzPts val="1100"/>
              <a:buFont typeface="Arial"/>
              <a:buNone/>
            </a:pPr>
            <a:r>
              <a:rPr lang="en">
                <a:solidFill>
                  <a:srgbClr val="222222"/>
                </a:solidFill>
              </a:rPr>
              <a:t>The awardees were invited to the TacRS Challenge Showcase held in El Segundo, CA on 23 January. At the event, companies were given the opportunity to participate in an Ask Me Anything (AMA) session to ask questions to the Challenge Sponsor team; networking opportunities to meet other teams to assess collaboration opportunities; private pitches to the Challenge Sponsor team and other Air Force evaluators; and a trade show-style event for all teams to meet each other, the Challenge team, and other interested Airmen and Guardians.</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d1ea1e174f_0_10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3d1ea1e174f_0_10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t>- These are areas SpaceWERX has flagged as upcoming investment priorities. This is your advance notice — not a solicitation, but a directional signal.</a:t>
            </a:r>
            <a:endParaRPr/>
          </a:p>
          <a:p>
            <a:pPr indent="0" lvl="0" marL="0" rtl="0" algn="l">
              <a:spcBef>
                <a:spcPts val="0"/>
              </a:spcBef>
              <a:spcAft>
                <a:spcPts val="0"/>
              </a:spcAft>
              <a:buClr>
                <a:schemeClr val="dk1"/>
              </a:buClr>
              <a:buSzPts val="1100"/>
              <a:buFont typeface="Arial"/>
              <a:buNone/>
            </a:pPr>
            <a:r>
              <a:rPr lang="en"/>
              <a:t>- Cis-lunar Space Domain Awareness: tracking objects in lunar orbit. Nobody has this capability. It's a completely open field.</a:t>
            </a:r>
            <a:endParaRPr/>
          </a:p>
          <a:p>
            <a:pPr indent="0" lvl="0" marL="0" rtl="0" algn="l">
              <a:spcBef>
                <a:spcPts val="0"/>
              </a:spcBef>
              <a:spcAft>
                <a:spcPts val="0"/>
              </a:spcAft>
              <a:buClr>
                <a:schemeClr val="dk1"/>
              </a:buClr>
              <a:buSzPts val="1100"/>
              <a:buFont typeface="Arial"/>
              <a:buNone/>
            </a:pPr>
            <a:r>
              <a:rPr lang="en"/>
              <a:t>- In-orbit Logistics: refueling and servicing on orbit. This is a huge manufacturing and systems integration challenge — exactly the kind of problem West Texas industrial companies can address.</a:t>
            </a:r>
            <a:endParaRPr/>
          </a:p>
          <a:p>
            <a:pPr indent="0" lvl="0" marL="0" rtl="0" algn="l">
              <a:spcBef>
                <a:spcPts val="0"/>
              </a:spcBef>
              <a:spcAft>
                <a:spcPts val="0"/>
              </a:spcAft>
              <a:buClr>
                <a:schemeClr val="dk1"/>
              </a:buClr>
              <a:buSzPts val="1100"/>
              <a:buFont typeface="Arial"/>
              <a:buNone/>
            </a:pPr>
            <a:r>
              <a:rPr lang="en"/>
              <a:t>- Space Manufacturing: batteries, propulsion components, structures. These are real manufacturing problems, not software. If you run a precision machine shop or advanced materials company, this is your door.</a:t>
            </a:r>
            <a:endParaRPr/>
          </a:p>
          <a:p>
            <a:pPr indent="0" lvl="0" marL="0" rtl="0" algn="l">
              <a:spcBef>
                <a:spcPts val="0"/>
              </a:spcBef>
              <a:spcAft>
                <a:spcPts val="0"/>
              </a:spcAft>
              <a:buClr>
                <a:schemeClr val="dk1"/>
              </a:buClr>
              <a:buSzPts val="1100"/>
              <a:buFont typeface="Arial"/>
              <a:buNone/>
            </a:pPr>
            <a:r>
              <a:rPr lang="en"/>
              <a:t>- Defensive Cyber for Space: protecting satellite systems. If you're doing industrial cybersecurity for oil/gas pipelines and SCADA, the skill set maps directly.</a:t>
            </a:r>
            <a:endParaRPr/>
          </a:p>
          <a:p>
            <a:pPr indent="0" lvl="0" marL="0" rtl="0" algn="l">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421" name="Google Shape;421;g3d1ea1e174f_0_10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d1ea1e174f_0_7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 name="Google Shape;431;g3d1ea1e174f_0_76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 Basic requirements: 500 or fewer employees, for-profit, at least 51% U.S. owned.</a:t>
            </a:r>
            <a:endParaRPr/>
          </a:p>
          <a:p>
            <a:pPr indent="0" lvl="0" marL="0" rtl="0" algn="l">
              <a:spcBef>
                <a:spcPts val="0"/>
              </a:spcBef>
              <a:spcAft>
                <a:spcPts val="0"/>
              </a:spcAft>
              <a:buClr>
                <a:schemeClr val="dk1"/>
              </a:buClr>
              <a:buSzPts val="1100"/>
              <a:buFont typeface="Arial"/>
              <a:buNone/>
            </a:pPr>
            <a:r>
              <a:rPr lang="en"/>
              <a:t>- That's it. You don't need a government contracting background. You don't need a facility clearance to apply at Phase I.</a:t>
            </a:r>
            <a:endParaRPr/>
          </a:p>
          <a:p>
            <a:pPr indent="0" lvl="0" marL="0" rtl="0" algn="l">
              <a:spcBef>
                <a:spcPts val="0"/>
              </a:spcBef>
              <a:spcAft>
                <a:spcPts val="0"/>
              </a:spcAft>
              <a:buClr>
                <a:schemeClr val="dk1"/>
              </a:buClr>
              <a:buSzPts val="1100"/>
              <a:buFont typeface="Arial"/>
              <a:buNone/>
            </a:pPr>
            <a:r>
              <a:rPr lang="en"/>
              <a:t>- A lot of companies assume defense contracting is only for large primes. SBIR was specifically designed to exclude them. This program is for you.</a:t>
            </a:r>
            <a:endParaRPr/>
          </a:p>
          <a:p>
            <a:pPr indent="0" lvl="0" marL="0" rtl="0" algn="l">
              <a:spcBef>
                <a:spcPts val="0"/>
              </a:spcBef>
              <a:spcAft>
                <a:spcPts val="0"/>
              </a:spcAft>
              <a:buClr>
                <a:schemeClr val="dk1"/>
              </a:buClr>
              <a:buSzPts val="1100"/>
              <a:buFont typeface="Arial"/>
              <a:buNone/>
            </a:pPr>
            <a:r>
              <a:rPr lang="en"/>
              <a:t>- Full eligibility details at SBA.gov — always read those before you apply.</a:t>
            </a:r>
            <a:endParaRPr/>
          </a:p>
          <a:p>
            <a:pPr indent="0" lvl="0" marL="0" rtl="0" algn="l">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8.pn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8.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23.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4.jpg"/><Relationship Id="rId4" Type="http://schemas.openxmlformats.org/officeDocument/2006/relationships/image" Target="../media/image23.png"/><Relationship Id="rId5"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 Id="rId3" Type="http://schemas.openxmlformats.org/officeDocument/2006/relationships/image" Target="../media/image22.png"/><Relationship Id="rId4" Type="http://schemas.openxmlformats.org/officeDocument/2006/relationships/image" Target="../media/image46.png"/><Relationship Id="rId5"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General Title Slide 1">
  <p:cSld name="1_General Title Slide 1_1">
    <p:spTree>
      <p:nvGrpSpPr>
        <p:cNvPr id="7" name="Shape 7"/>
        <p:cNvGrpSpPr/>
        <p:nvPr/>
      </p:nvGrpSpPr>
      <p:grpSpPr>
        <a:xfrm>
          <a:off x="0" y="0"/>
          <a:ext cx="0" cy="0"/>
          <a:chOff x="0" y="0"/>
          <a:chExt cx="0" cy="0"/>
        </a:xfrm>
      </p:grpSpPr>
      <p:sp>
        <p:nvSpPr>
          <p:cNvPr id="8" name="Google Shape;8;g37420d53c94_0_3425"/>
          <p:cNvSpPr txBox="1"/>
          <p:nvPr>
            <p:ph type="ctrTitle"/>
          </p:nvPr>
        </p:nvSpPr>
        <p:spPr>
          <a:xfrm>
            <a:off x="422910" y="2424284"/>
            <a:ext cx="8298300" cy="1241700"/>
          </a:xfrm>
          <a:prstGeom prst="rect">
            <a:avLst/>
          </a:prstGeom>
          <a:noFill/>
          <a:ln>
            <a:noFill/>
          </a:ln>
        </p:spPr>
        <p:txBody>
          <a:bodyPr anchorCtr="0" anchor="b" bIns="34275" lIns="68575" spcFirstLastPara="1" rIns="68575" wrap="square" tIns="34275">
            <a:noAutofit/>
          </a:bodyPr>
          <a:lstStyle>
            <a:lvl1pPr lvl="0" marR="0" rtl="0" algn="ctr">
              <a:lnSpc>
                <a:spcPct val="90000"/>
              </a:lnSpc>
              <a:spcBef>
                <a:spcPts val="0"/>
              </a:spcBef>
              <a:spcAft>
                <a:spcPts val="0"/>
              </a:spcAft>
              <a:buClr>
                <a:schemeClr val="lt1"/>
              </a:buClr>
              <a:buSzPts val="4500"/>
              <a:buFont typeface="Montserrat"/>
              <a:buNone/>
              <a:defRPr b="1" i="0" sz="45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 name="Google Shape;9;g37420d53c94_0_3425"/>
          <p:cNvSpPr txBox="1"/>
          <p:nvPr>
            <p:ph idx="1" type="subTitle"/>
          </p:nvPr>
        </p:nvSpPr>
        <p:spPr>
          <a:xfrm>
            <a:off x="422910" y="3735163"/>
            <a:ext cx="8298300" cy="12417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800"/>
              </a:spcBef>
              <a:spcAft>
                <a:spcPts val="0"/>
              </a:spcAft>
              <a:buClr>
                <a:srgbClr val="2BB691"/>
              </a:buClr>
              <a:buSzPts val="1800"/>
              <a:buFont typeface="Arial"/>
              <a:buNone/>
              <a:defRPr b="0" i="0" sz="1800" u="none" cap="none" strike="noStrike">
                <a:solidFill>
                  <a:srgbClr val="2BB691"/>
                </a:solidFill>
                <a:latin typeface="Montserrat"/>
                <a:ea typeface="Montserrat"/>
                <a:cs typeface="Montserrat"/>
                <a:sym typeface="Montserrat"/>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0" name="Google Shape;10;g37420d53c94_0_342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1" name="Google Shape;11;g37420d53c94_0_3425"/>
          <p:cNvPicPr preferRelativeResize="0"/>
          <p:nvPr/>
        </p:nvPicPr>
        <p:blipFill rotWithShape="1">
          <a:blip r:embed="rId2">
            <a:alphaModFix/>
          </a:blip>
          <a:srcRect b="34432" l="18402" r="18421" t="6487"/>
          <a:stretch/>
        </p:blipFill>
        <p:spPr>
          <a:xfrm>
            <a:off x="0" y="0"/>
            <a:ext cx="9144003" cy="5143501"/>
          </a:xfrm>
          <a:prstGeom prst="rect">
            <a:avLst/>
          </a:prstGeom>
          <a:noFill/>
          <a:ln>
            <a:noFill/>
          </a:ln>
        </p:spPr>
      </p:pic>
      <p:pic>
        <p:nvPicPr>
          <p:cNvPr id="12" name="Google Shape;12;g37420d53c94_0_3425"/>
          <p:cNvPicPr preferRelativeResize="0"/>
          <p:nvPr/>
        </p:nvPicPr>
        <p:blipFill rotWithShape="1">
          <a:blip r:embed="rId3">
            <a:alphaModFix amt="11000"/>
          </a:blip>
          <a:srcRect b="26127" l="39317" r="33011" t="19530"/>
          <a:stretch/>
        </p:blipFill>
        <p:spPr>
          <a:xfrm>
            <a:off x="0" y="-50"/>
            <a:ext cx="4655525" cy="5143500"/>
          </a:xfrm>
          <a:prstGeom prst="rect">
            <a:avLst/>
          </a:prstGeom>
          <a:noFill/>
          <a:ln>
            <a:noFill/>
          </a:ln>
        </p:spPr>
      </p:pic>
      <p:pic>
        <p:nvPicPr>
          <p:cNvPr id="13" name="Google Shape;13;g37420d53c94_0_3425"/>
          <p:cNvPicPr preferRelativeResize="0"/>
          <p:nvPr/>
        </p:nvPicPr>
        <p:blipFill rotWithShape="1">
          <a:blip r:embed="rId4">
            <a:alphaModFix/>
          </a:blip>
          <a:srcRect b="0" l="0" r="0" t="0"/>
          <a:stretch/>
        </p:blipFill>
        <p:spPr>
          <a:xfrm>
            <a:off x="1607325" y="901800"/>
            <a:ext cx="6018601" cy="11608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ic Slide 1">
  <p:cSld name="2_Page 1_1_1_1_2_1">
    <p:spTree>
      <p:nvGrpSpPr>
        <p:cNvPr id="100" name="Shape 100"/>
        <p:cNvGrpSpPr/>
        <p:nvPr/>
      </p:nvGrpSpPr>
      <p:grpSpPr>
        <a:xfrm>
          <a:off x="0" y="0"/>
          <a:ext cx="0" cy="0"/>
          <a:chOff x="0" y="0"/>
          <a:chExt cx="0" cy="0"/>
        </a:xfrm>
      </p:grpSpPr>
      <p:grpSp>
        <p:nvGrpSpPr>
          <p:cNvPr id="101" name="Google Shape;101;p24"/>
          <p:cNvGrpSpPr/>
          <p:nvPr/>
        </p:nvGrpSpPr>
        <p:grpSpPr>
          <a:xfrm>
            <a:off x="7573439" y="4904302"/>
            <a:ext cx="1570225" cy="238771"/>
            <a:chOff x="6749925" y="4904125"/>
            <a:chExt cx="2394000" cy="240600"/>
          </a:xfrm>
        </p:grpSpPr>
        <p:sp>
          <p:nvSpPr>
            <p:cNvPr id="102" name="Google Shape;102;p24"/>
            <p:cNvSpPr/>
            <p:nvPr/>
          </p:nvSpPr>
          <p:spPr>
            <a:xfrm>
              <a:off x="6749925" y="4904125"/>
              <a:ext cx="2394000" cy="240600"/>
            </a:xfrm>
            <a:prstGeom prst="rect">
              <a:avLst/>
            </a:prstGeom>
            <a:solidFill>
              <a:srgbClr val="0F18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03" name="Google Shape;103;p24"/>
            <p:cNvSpPr txBox="1"/>
            <p:nvPr/>
          </p:nvSpPr>
          <p:spPr>
            <a:xfrm>
              <a:off x="8537875" y="4920400"/>
              <a:ext cx="383400" cy="207900"/>
            </a:xfrm>
            <a:prstGeom prst="rect">
              <a:avLst/>
            </a:prstGeom>
            <a:noFill/>
            <a:ln>
              <a:noFill/>
            </a:ln>
          </p:spPr>
          <p:txBody>
            <a:bodyPr anchorCtr="0" anchor="t" bIns="45700" lIns="91425" spcFirstLastPara="1" rIns="91425" wrap="square" tIns="45700">
              <a:normAutofit fontScale="47500" lnSpcReduction="20000"/>
            </a:bodyPr>
            <a:lstStyle/>
            <a:p>
              <a:pPr indent="0" lvl="0" marL="0" marR="0" rtl="0" algn="r">
                <a:lnSpc>
                  <a:spcPct val="100000"/>
                </a:lnSpc>
                <a:spcBef>
                  <a:spcPts val="0"/>
                </a:spcBef>
                <a:spcAft>
                  <a:spcPts val="0"/>
                </a:spcAft>
                <a:buClr>
                  <a:srgbClr val="000000"/>
                </a:buClr>
                <a:buSzPct val="100000"/>
                <a:buFont typeface="Arial"/>
                <a:buNone/>
              </a:pPr>
              <a:fld id="{00000000-1234-1234-1234-123412341234}" type="slidenum">
                <a:rPr b="1" i="0" lang="en" sz="1900" u="none" cap="none" strike="noStrike">
                  <a:solidFill>
                    <a:srgbClr val="FFFFFF"/>
                  </a:solidFill>
                  <a:latin typeface="Montserrat Black"/>
                  <a:ea typeface="Montserrat Black"/>
                  <a:cs typeface="Montserrat Black"/>
                  <a:sym typeface="Montserrat Black"/>
                </a:rPr>
                <a:t>‹#›</a:t>
              </a:fld>
              <a:endParaRPr b="1" i="0" sz="1900" u="none" cap="none" strike="noStrike">
                <a:solidFill>
                  <a:srgbClr val="FFFFFF"/>
                </a:solidFill>
                <a:latin typeface="Montserrat Black"/>
                <a:ea typeface="Montserrat Black"/>
                <a:cs typeface="Montserrat Black"/>
                <a:sym typeface="Montserrat Black"/>
              </a:endParaRPr>
            </a:p>
          </p:txBody>
        </p:sp>
      </p:grpSp>
      <p:sp>
        <p:nvSpPr>
          <p:cNvPr id="104" name="Google Shape;104;p24"/>
          <p:cNvSpPr txBox="1"/>
          <p:nvPr>
            <p:ph type="title"/>
          </p:nvPr>
        </p:nvSpPr>
        <p:spPr>
          <a:xfrm>
            <a:off x="347472" y="266248"/>
            <a:ext cx="7886700" cy="3159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F121C"/>
              </a:buClr>
              <a:buSzPts val="2400"/>
              <a:buFont typeface="Montserrat Black"/>
              <a:buNone/>
              <a:defRPr b="1" i="0" sz="2400" u="none" cap="none" strike="noStrike">
                <a:solidFill>
                  <a:srgbClr val="0F121C"/>
                </a:solidFill>
                <a:latin typeface="Montserrat Black"/>
                <a:ea typeface="Montserrat Black"/>
                <a:cs typeface="Montserrat Black"/>
                <a:sym typeface="Montserrat Black"/>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05" name="Google Shape;105;p24"/>
          <p:cNvSpPr txBox="1"/>
          <p:nvPr>
            <p:ph idx="1" type="subTitle"/>
          </p:nvPr>
        </p:nvSpPr>
        <p:spPr>
          <a:xfrm>
            <a:off x="356579" y="625405"/>
            <a:ext cx="7886700" cy="199800"/>
          </a:xfrm>
          <a:prstGeom prst="rect">
            <a:avLst/>
          </a:prstGeom>
          <a:noFill/>
          <a:ln>
            <a:noFill/>
          </a:ln>
        </p:spPr>
        <p:txBody>
          <a:bodyPr anchorCtr="0" anchor="t" bIns="0" lIns="0" spcFirstLastPara="1" rIns="0" wrap="square" tIns="0">
            <a:noAutofit/>
          </a:bodyPr>
          <a:lstStyle>
            <a:lvl1pPr lvl="0" marR="0" rtl="0" algn="l">
              <a:lnSpc>
                <a:spcPct val="90000"/>
              </a:lnSpc>
              <a:spcBef>
                <a:spcPts val="800"/>
              </a:spcBef>
              <a:spcAft>
                <a:spcPts val="0"/>
              </a:spcAft>
              <a:buClr>
                <a:srgbClr val="0F121C"/>
              </a:buClr>
              <a:buSzPts val="1600"/>
              <a:buFont typeface="Montserrat"/>
              <a:buNone/>
              <a:defRPr b="0" i="0" sz="1600" u="none" cap="none" strike="noStrike">
                <a:solidFill>
                  <a:srgbClr val="0F121C"/>
                </a:solidFill>
                <a:latin typeface="Montserrat"/>
                <a:ea typeface="Montserrat"/>
                <a:cs typeface="Montserrat"/>
                <a:sym typeface="Montserrat"/>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06" name="Google Shape;106;p24"/>
          <p:cNvSpPr txBox="1"/>
          <p:nvPr>
            <p:ph idx="2" type="body"/>
          </p:nvPr>
        </p:nvSpPr>
        <p:spPr>
          <a:xfrm>
            <a:off x="347475" y="1166200"/>
            <a:ext cx="8341500" cy="3095700"/>
          </a:xfrm>
          <a:prstGeom prst="rect">
            <a:avLst/>
          </a:prstGeom>
          <a:noFill/>
          <a:ln>
            <a:noFill/>
          </a:ln>
        </p:spPr>
        <p:txBody>
          <a:bodyPr anchorCtr="0" anchor="t" bIns="0" lIns="0" spcFirstLastPara="1" rIns="0" wrap="square" tIns="0">
            <a:noAutofit/>
          </a:bodyPr>
          <a:lstStyle>
            <a:lvl1pPr indent="-304800" lvl="0" marL="4572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1pPr>
            <a:lvl2pPr indent="-304800" lvl="1" marL="9144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2pPr>
            <a:lvl3pPr indent="-304800" lvl="2" marL="13716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3pPr>
            <a:lvl4pPr indent="-304800" lvl="3" marL="18288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4pPr>
            <a:lvl5pPr indent="-304800" lvl="4" marL="22860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5pPr>
            <a:lvl6pPr indent="-304800" lvl="5" marL="27432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6pPr>
            <a:lvl7pPr indent="-304800" lvl="6" marL="32004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7pPr>
            <a:lvl8pPr indent="-304800" lvl="7" marL="36576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8pPr>
            <a:lvl9pPr indent="-304800" lvl="8" marL="41148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9pPr>
          </a:lstStyle>
          <a:p/>
        </p:txBody>
      </p:sp>
      <p:sp>
        <p:nvSpPr>
          <p:cNvPr id="107" name="Google Shape;107;p24"/>
          <p:cNvSpPr/>
          <p:nvPr/>
        </p:nvSpPr>
        <p:spPr>
          <a:xfrm>
            <a:off x="0" y="2800"/>
            <a:ext cx="119400" cy="5143500"/>
          </a:xfrm>
          <a:prstGeom prst="rect">
            <a:avLst/>
          </a:prstGeom>
          <a:solidFill>
            <a:srgbClr val="0F18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8" name="Google Shape;108;p24"/>
          <p:cNvPicPr preferRelativeResize="0"/>
          <p:nvPr/>
        </p:nvPicPr>
        <p:blipFill rotWithShape="1">
          <a:blip r:embed="rId2">
            <a:alphaModFix/>
          </a:blip>
          <a:srcRect b="0" l="45223" r="0" t="0"/>
          <a:stretch/>
        </p:blipFill>
        <p:spPr>
          <a:xfrm>
            <a:off x="7661900" y="4981900"/>
            <a:ext cx="939177" cy="837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Slide ">
  <p:cSld name="1_General Title Slide 1_2">
    <p:spTree>
      <p:nvGrpSpPr>
        <p:cNvPr id="109" name="Shape 109"/>
        <p:cNvGrpSpPr/>
        <p:nvPr/>
      </p:nvGrpSpPr>
      <p:grpSpPr>
        <a:xfrm>
          <a:off x="0" y="0"/>
          <a:ext cx="0" cy="0"/>
          <a:chOff x="0" y="0"/>
          <a:chExt cx="0" cy="0"/>
        </a:xfrm>
      </p:grpSpPr>
      <p:sp>
        <p:nvSpPr>
          <p:cNvPr id="110" name="Google Shape;110;g37420d53c94_0_7697"/>
          <p:cNvSpPr txBox="1"/>
          <p:nvPr>
            <p:ph type="ctrTitle"/>
          </p:nvPr>
        </p:nvSpPr>
        <p:spPr>
          <a:xfrm>
            <a:off x="422910" y="2424284"/>
            <a:ext cx="8298300" cy="1241700"/>
          </a:xfrm>
          <a:prstGeom prst="rect">
            <a:avLst/>
          </a:prstGeom>
          <a:noFill/>
          <a:ln>
            <a:noFill/>
          </a:ln>
        </p:spPr>
        <p:txBody>
          <a:bodyPr anchorCtr="0" anchor="b" bIns="34275" lIns="68575" spcFirstLastPara="1" rIns="68575" wrap="square" tIns="34275">
            <a:noAutofit/>
          </a:bodyPr>
          <a:lstStyle>
            <a:lvl1pPr lvl="0" marR="0" rtl="0" algn="ctr">
              <a:lnSpc>
                <a:spcPct val="90000"/>
              </a:lnSpc>
              <a:spcBef>
                <a:spcPts val="0"/>
              </a:spcBef>
              <a:spcAft>
                <a:spcPts val="0"/>
              </a:spcAft>
              <a:buClr>
                <a:schemeClr val="lt1"/>
              </a:buClr>
              <a:buSzPts val="4500"/>
              <a:buFont typeface="Montserrat"/>
              <a:buNone/>
              <a:defRPr b="1" i="0" sz="45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11" name="Google Shape;111;g37420d53c94_0_7697"/>
          <p:cNvSpPr txBox="1"/>
          <p:nvPr>
            <p:ph idx="1" type="subTitle"/>
          </p:nvPr>
        </p:nvSpPr>
        <p:spPr>
          <a:xfrm>
            <a:off x="422910" y="3735163"/>
            <a:ext cx="8298300" cy="12417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800"/>
              </a:spcBef>
              <a:spcAft>
                <a:spcPts val="0"/>
              </a:spcAft>
              <a:buClr>
                <a:srgbClr val="2BB691"/>
              </a:buClr>
              <a:buSzPts val="1800"/>
              <a:buFont typeface="Arial"/>
              <a:buNone/>
              <a:defRPr b="0" i="0" sz="1800" u="none" cap="none" strike="noStrike">
                <a:solidFill>
                  <a:srgbClr val="2BB691"/>
                </a:solidFill>
                <a:latin typeface="Montserrat"/>
                <a:ea typeface="Montserrat"/>
                <a:cs typeface="Montserrat"/>
                <a:sym typeface="Montserrat"/>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12" name="Google Shape;112;g37420d53c94_0_769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13" name="Google Shape;113;g37420d53c94_0_7697"/>
          <p:cNvPicPr preferRelativeResize="0"/>
          <p:nvPr/>
        </p:nvPicPr>
        <p:blipFill rotWithShape="1">
          <a:blip r:embed="rId2">
            <a:alphaModFix/>
          </a:blip>
          <a:srcRect b="34432" l="18402" r="18421" t="6487"/>
          <a:stretch/>
        </p:blipFill>
        <p:spPr>
          <a:xfrm>
            <a:off x="0" y="0"/>
            <a:ext cx="9144003" cy="5143501"/>
          </a:xfrm>
          <a:prstGeom prst="rect">
            <a:avLst/>
          </a:prstGeom>
          <a:noFill/>
          <a:ln>
            <a:noFill/>
          </a:ln>
        </p:spPr>
      </p:pic>
      <p:pic>
        <p:nvPicPr>
          <p:cNvPr id="114" name="Google Shape;114;g37420d53c94_0_7697"/>
          <p:cNvPicPr preferRelativeResize="0"/>
          <p:nvPr/>
        </p:nvPicPr>
        <p:blipFill rotWithShape="1">
          <a:blip r:embed="rId3">
            <a:alphaModFix amt="11000"/>
          </a:blip>
          <a:srcRect b="26127" l="39317" r="33011" t="19530"/>
          <a:stretch/>
        </p:blipFill>
        <p:spPr>
          <a:xfrm>
            <a:off x="0" y="-50"/>
            <a:ext cx="4655524" cy="5143501"/>
          </a:xfrm>
          <a:prstGeom prst="rect">
            <a:avLst/>
          </a:prstGeom>
          <a:noFill/>
          <a:ln>
            <a:noFill/>
          </a:ln>
        </p:spPr>
      </p:pic>
      <p:pic>
        <p:nvPicPr>
          <p:cNvPr id="115" name="Google Shape;115;g37420d53c94_0_7697"/>
          <p:cNvPicPr preferRelativeResize="0"/>
          <p:nvPr/>
        </p:nvPicPr>
        <p:blipFill rotWithShape="1">
          <a:blip r:embed="rId4">
            <a:alphaModFix/>
          </a:blip>
          <a:srcRect b="0" l="0" r="0" t="0"/>
          <a:stretch/>
        </p:blipFill>
        <p:spPr>
          <a:xfrm>
            <a:off x="5585152" y="4528883"/>
            <a:ext cx="3482650" cy="55266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Slide  1">
  <p:cSld name="1_General Title Slide 1_3">
    <p:spTree>
      <p:nvGrpSpPr>
        <p:cNvPr id="116" name="Shape 116"/>
        <p:cNvGrpSpPr/>
        <p:nvPr/>
      </p:nvGrpSpPr>
      <p:grpSpPr>
        <a:xfrm>
          <a:off x="0" y="0"/>
          <a:ext cx="0" cy="0"/>
          <a:chOff x="0" y="0"/>
          <a:chExt cx="0" cy="0"/>
        </a:xfrm>
      </p:grpSpPr>
      <p:sp>
        <p:nvSpPr>
          <p:cNvPr id="117" name="Google Shape;117;g37420d53c94_0_7805"/>
          <p:cNvSpPr txBox="1"/>
          <p:nvPr>
            <p:ph type="ctrTitle"/>
          </p:nvPr>
        </p:nvSpPr>
        <p:spPr>
          <a:xfrm>
            <a:off x="422910" y="2424284"/>
            <a:ext cx="8298300" cy="1241700"/>
          </a:xfrm>
          <a:prstGeom prst="rect">
            <a:avLst/>
          </a:prstGeom>
          <a:noFill/>
          <a:ln>
            <a:noFill/>
          </a:ln>
        </p:spPr>
        <p:txBody>
          <a:bodyPr anchorCtr="0" anchor="b" bIns="34275" lIns="68575" spcFirstLastPara="1" rIns="68575" wrap="square" tIns="34275">
            <a:noAutofit/>
          </a:bodyPr>
          <a:lstStyle>
            <a:lvl1pPr lvl="0" marR="0" rtl="0" algn="ctr">
              <a:lnSpc>
                <a:spcPct val="90000"/>
              </a:lnSpc>
              <a:spcBef>
                <a:spcPts val="0"/>
              </a:spcBef>
              <a:spcAft>
                <a:spcPts val="0"/>
              </a:spcAft>
              <a:buClr>
                <a:schemeClr val="lt1"/>
              </a:buClr>
              <a:buSzPts val="4500"/>
              <a:buFont typeface="Montserrat"/>
              <a:buNone/>
              <a:defRPr b="1" i="0" sz="45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18" name="Google Shape;118;g37420d53c94_0_7805"/>
          <p:cNvSpPr txBox="1"/>
          <p:nvPr>
            <p:ph idx="1" type="subTitle"/>
          </p:nvPr>
        </p:nvSpPr>
        <p:spPr>
          <a:xfrm>
            <a:off x="422910" y="3735163"/>
            <a:ext cx="8298300" cy="12417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800"/>
              </a:spcBef>
              <a:spcAft>
                <a:spcPts val="0"/>
              </a:spcAft>
              <a:buClr>
                <a:srgbClr val="2BB691"/>
              </a:buClr>
              <a:buSzPts val="1800"/>
              <a:buFont typeface="Arial"/>
              <a:buNone/>
              <a:defRPr b="0" i="0" sz="1800" u="none" cap="none" strike="noStrike">
                <a:solidFill>
                  <a:srgbClr val="2BB691"/>
                </a:solidFill>
                <a:latin typeface="Montserrat"/>
                <a:ea typeface="Montserrat"/>
                <a:cs typeface="Montserrat"/>
                <a:sym typeface="Montserrat"/>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19" name="Google Shape;119;g37420d53c94_0_780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0" name="Google Shape;120;g37420d53c94_0_7805"/>
          <p:cNvPicPr preferRelativeResize="0"/>
          <p:nvPr/>
        </p:nvPicPr>
        <p:blipFill rotWithShape="1">
          <a:blip r:embed="rId2">
            <a:alphaModFix/>
          </a:blip>
          <a:srcRect b="34432" l="18402" r="18421" t="6487"/>
          <a:stretch/>
        </p:blipFill>
        <p:spPr>
          <a:xfrm>
            <a:off x="0" y="0"/>
            <a:ext cx="9144003" cy="5143501"/>
          </a:xfrm>
          <a:prstGeom prst="rect">
            <a:avLst/>
          </a:prstGeom>
          <a:noFill/>
          <a:ln>
            <a:noFill/>
          </a:ln>
        </p:spPr>
      </p:pic>
      <p:pic>
        <p:nvPicPr>
          <p:cNvPr id="121" name="Google Shape;121;g37420d53c94_0_7805"/>
          <p:cNvPicPr preferRelativeResize="0"/>
          <p:nvPr/>
        </p:nvPicPr>
        <p:blipFill rotWithShape="1">
          <a:blip r:embed="rId3">
            <a:alphaModFix amt="11000"/>
          </a:blip>
          <a:srcRect b="26127" l="39317" r="33011" t="19530"/>
          <a:stretch/>
        </p:blipFill>
        <p:spPr>
          <a:xfrm>
            <a:off x="0" y="-50"/>
            <a:ext cx="4655524" cy="5143501"/>
          </a:xfrm>
          <a:prstGeom prst="rect">
            <a:avLst/>
          </a:prstGeom>
          <a:noFill/>
          <a:ln>
            <a:noFill/>
          </a:ln>
        </p:spPr>
      </p:pic>
      <p:pic>
        <p:nvPicPr>
          <p:cNvPr id="122" name="Google Shape;122;g37420d53c94_0_7805"/>
          <p:cNvPicPr preferRelativeResize="0"/>
          <p:nvPr/>
        </p:nvPicPr>
        <p:blipFill rotWithShape="1">
          <a:blip r:embed="rId4">
            <a:alphaModFix/>
          </a:blip>
          <a:srcRect b="0" l="0" r="0" t="0"/>
          <a:stretch/>
        </p:blipFill>
        <p:spPr>
          <a:xfrm>
            <a:off x="5585152" y="4528883"/>
            <a:ext cx="3482650" cy="55266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7">
    <p:spTree>
      <p:nvGrpSpPr>
        <p:cNvPr id="123" name="Shape 123"/>
        <p:cNvGrpSpPr/>
        <p:nvPr/>
      </p:nvGrpSpPr>
      <p:grpSpPr>
        <a:xfrm>
          <a:off x="0" y="0"/>
          <a:ext cx="0" cy="0"/>
          <a:chOff x="0" y="0"/>
          <a:chExt cx="0" cy="0"/>
        </a:xfrm>
      </p:grpSpPr>
      <p:pic>
        <p:nvPicPr>
          <p:cNvPr id="124" name="Google Shape;124;p23" title="SPX Horizontal Background Layers.jpg"/>
          <p:cNvPicPr preferRelativeResize="0"/>
          <p:nvPr/>
        </p:nvPicPr>
        <p:blipFill rotWithShape="1">
          <a:blip r:embed="rId2">
            <a:alphaModFix/>
          </a:blip>
          <a:srcRect b="13608" l="0" r="0" t="13616"/>
          <a:stretch/>
        </p:blipFill>
        <p:spPr>
          <a:xfrm>
            <a:off x="0" y="0"/>
            <a:ext cx="9144003" cy="5143499"/>
          </a:xfrm>
          <a:prstGeom prst="rect">
            <a:avLst/>
          </a:prstGeom>
          <a:noFill/>
          <a:ln>
            <a:noFill/>
          </a:ln>
        </p:spPr>
      </p:pic>
      <p:sp>
        <p:nvSpPr>
          <p:cNvPr id="125" name="Google Shape;125;p23"/>
          <p:cNvSpPr/>
          <p:nvPr/>
        </p:nvSpPr>
        <p:spPr>
          <a:xfrm>
            <a:off x="-100" y="0"/>
            <a:ext cx="9144000" cy="5143500"/>
          </a:xfrm>
          <a:prstGeom prst="rect">
            <a:avLst/>
          </a:prstGeom>
          <a:solidFill>
            <a:srgbClr val="0F182D">
              <a:alpha val="27843"/>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6" name="Google Shape;126;p23"/>
          <p:cNvPicPr preferRelativeResize="0"/>
          <p:nvPr/>
        </p:nvPicPr>
        <p:blipFill rotWithShape="1">
          <a:blip r:embed="rId3">
            <a:alphaModFix amt="6000"/>
          </a:blip>
          <a:srcRect b="6828" l="51700" r="-1151" t="8538"/>
          <a:stretch/>
        </p:blipFill>
        <p:spPr>
          <a:xfrm>
            <a:off x="4168972" y="-925"/>
            <a:ext cx="5895629" cy="5143501"/>
          </a:xfrm>
          <a:prstGeom prst="rect">
            <a:avLst/>
          </a:prstGeom>
          <a:noFill/>
          <a:ln>
            <a:noFill/>
          </a:ln>
        </p:spPr>
      </p:pic>
      <p:sp>
        <p:nvSpPr>
          <p:cNvPr id="127" name="Google Shape;127;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8" name="Google Shape;128;p23"/>
          <p:cNvSpPr/>
          <p:nvPr/>
        </p:nvSpPr>
        <p:spPr>
          <a:xfrm>
            <a:off x="-50" y="2982400"/>
            <a:ext cx="9144000" cy="1263000"/>
          </a:xfrm>
          <a:prstGeom prst="rect">
            <a:avLst/>
          </a:prstGeom>
          <a:solidFill>
            <a:srgbClr val="080808">
              <a:alpha val="74901"/>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23"/>
          <p:cNvSpPr txBox="1"/>
          <p:nvPr>
            <p:ph type="title"/>
          </p:nvPr>
        </p:nvSpPr>
        <p:spPr>
          <a:xfrm>
            <a:off x="0" y="2065625"/>
            <a:ext cx="9144000" cy="916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400"/>
              <a:buFont typeface="Montserrat Black"/>
              <a:buNone/>
              <a:defRPr b="0" i="0" sz="3400" u="none" cap="none" strike="noStrike">
                <a:solidFill>
                  <a:schemeClr val="lt1"/>
                </a:solidFill>
                <a:latin typeface="Montserrat Black"/>
                <a:ea typeface="Montserrat Black"/>
                <a:cs typeface="Montserrat Black"/>
                <a:sym typeface="Montserrat Black"/>
              </a:defRPr>
            </a:lvl1pPr>
            <a:lvl2pPr lvl="1" marR="0" rtl="0" algn="ctr">
              <a:lnSpc>
                <a:spcPct val="100000"/>
              </a:lnSpc>
              <a:spcBef>
                <a:spcPts val="0"/>
              </a:spcBef>
              <a:spcAft>
                <a:spcPts val="0"/>
              </a:spcAft>
              <a:buClr>
                <a:schemeClr val="lt1"/>
              </a:buClr>
              <a:buSzPts val="3400"/>
              <a:buFont typeface="Montserrat Black"/>
              <a:buNone/>
              <a:defRPr b="0" i="0" sz="3400" u="none" cap="none" strike="noStrike">
                <a:solidFill>
                  <a:schemeClr val="lt1"/>
                </a:solidFill>
                <a:latin typeface="Montserrat Black"/>
                <a:ea typeface="Montserrat Black"/>
                <a:cs typeface="Montserrat Black"/>
                <a:sym typeface="Montserrat Black"/>
              </a:defRPr>
            </a:lvl2pPr>
            <a:lvl3pPr lvl="2" marR="0" rtl="0" algn="ctr">
              <a:lnSpc>
                <a:spcPct val="100000"/>
              </a:lnSpc>
              <a:spcBef>
                <a:spcPts val="0"/>
              </a:spcBef>
              <a:spcAft>
                <a:spcPts val="0"/>
              </a:spcAft>
              <a:buClr>
                <a:schemeClr val="lt1"/>
              </a:buClr>
              <a:buSzPts val="3400"/>
              <a:buFont typeface="Montserrat Black"/>
              <a:buNone/>
              <a:defRPr b="0" i="0" sz="3400" u="none" cap="none" strike="noStrike">
                <a:solidFill>
                  <a:schemeClr val="lt1"/>
                </a:solidFill>
                <a:latin typeface="Montserrat Black"/>
                <a:ea typeface="Montserrat Black"/>
                <a:cs typeface="Montserrat Black"/>
                <a:sym typeface="Montserrat Black"/>
              </a:defRPr>
            </a:lvl3pPr>
            <a:lvl4pPr lvl="3" marR="0" rtl="0" algn="ctr">
              <a:lnSpc>
                <a:spcPct val="100000"/>
              </a:lnSpc>
              <a:spcBef>
                <a:spcPts val="0"/>
              </a:spcBef>
              <a:spcAft>
                <a:spcPts val="0"/>
              </a:spcAft>
              <a:buClr>
                <a:schemeClr val="lt1"/>
              </a:buClr>
              <a:buSzPts val="3400"/>
              <a:buFont typeface="Montserrat Black"/>
              <a:buNone/>
              <a:defRPr b="0" i="0" sz="3400" u="none" cap="none" strike="noStrike">
                <a:solidFill>
                  <a:schemeClr val="lt1"/>
                </a:solidFill>
                <a:latin typeface="Montserrat Black"/>
                <a:ea typeface="Montserrat Black"/>
                <a:cs typeface="Montserrat Black"/>
                <a:sym typeface="Montserrat Black"/>
              </a:defRPr>
            </a:lvl4pPr>
            <a:lvl5pPr lvl="4" marR="0" rtl="0" algn="ctr">
              <a:lnSpc>
                <a:spcPct val="100000"/>
              </a:lnSpc>
              <a:spcBef>
                <a:spcPts val="0"/>
              </a:spcBef>
              <a:spcAft>
                <a:spcPts val="0"/>
              </a:spcAft>
              <a:buClr>
                <a:schemeClr val="lt1"/>
              </a:buClr>
              <a:buSzPts val="3400"/>
              <a:buFont typeface="Montserrat Black"/>
              <a:buNone/>
              <a:defRPr b="0" i="0" sz="3400" u="none" cap="none" strike="noStrike">
                <a:solidFill>
                  <a:schemeClr val="lt1"/>
                </a:solidFill>
                <a:latin typeface="Montserrat Black"/>
                <a:ea typeface="Montserrat Black"/>
                <a:cs typeface="Montserrat Black"/>
                <a:sym typeface="Montserrat Black"/>
              </a:defRPr>
            </a:lvl5pPr>
            <a:lvl6pPr lvl="5" marR="0" rtl="0" algn="ctr">
              <a:lnSpc>
                <a:spcPct val="100000"/>
              </a:lnSpc>
              <a:spcBef>
                <a:spcPts val="0"/>
              </a:spcBef>
              <a:spcAft>
                <a:spcPts val="0"/>
              </a:spcAft>
              <a:buClr>
                <a:schemeClr val="lt1"/>
              </a:buClr>
              <a:buSzPts val="3400"/>
              <a:buFont typeface="Montserrat Black"/>
              <a:buNone/>
              <a:defRPr b="0" i="0" sz="3400" u="none" cap="none" strike="noStrike">
                <a:solidFill>
                  <a:schemeClr val="lt1"/>
                </a:solidFill>
                <a:latin typeface="Montserrat Black"/>
                <a:ea typeface="Montserrat Black"/>
                <a:cs typeface="Montserrat Black"/>
                <a:sym typeface="Montserrat Black"/>
              </a:defRPr>
            </a:lvl6pPr>
            <a:lvl7pPr lvl="6" marR="0" rtl="0" algn="ctr">
              <a:lnSpc>
                <a:spcPct val="100000"/>
              </a:lnSpc>
              <a:spcBef>
                <a:spcPts val="0"/>
              </a:spcBef>
              <a:spcAft>
                <a:spcPts val="0"/>
              </a:spcAft>
              <a:buClr>
                <a:schemeClr val="lt1"/>
              </a:buClr>
              <a:buSzPts val="3400"/>
              <a:buFont typeface="Montserrat Black"/>
              <a:buNone/>
              <a:defRPr b="0" i="0" sz="3400" u="none" cap="none" strike="noStrike">
                <a:solidFill>
                  <a:schemeClr val="lt1"/>
                </a:solidFill>
                <a:latin typeface="Montserrat Black"/>
                <a:ea typeface="Montserrat Black"/>
                <a:cs typeface="Montserrat Black"/>
                <a:sym typeface="Montserrat Black"/>
              </a:defRPr>
            </a:lvl7pPr>
            <a:lvl8pPr lvl="7" marR="0" rtl="0" algn="ctr">
              <a:lnSpc>
                <a:spcPct val="100000"/>
              </a:lnSpc>
              <a:spcBef>
                <a:spcPts val="0"/>
              </a:spcBef>
              <a:spcAft>
                <a:spcPts val="0"/>
              </a:spcAft>
              <a:buClr>
                <a:schemeClr val="lt1"/>
              </a:buClr>
              <a:buSzPts val="3400"/>
              <a:buFont typeface="Montserrat Black"/>
              <a:buNone/>
              <a:defRPr b="0" i="0" sz="3400" u="none" cap="none" strike="noStrike">
                <a:solidFill>
                  <a:schemeClr val="lt1"/>
                </a:solidFill>
                <a:latin typeface="Montserrat Black"/>
                <a:ea typeface="Montserrat Black"/>
                <a:cs typeface="Montserrat Black"/>
                <a:sym typeface="Montserrat Black"/>
              </a:defRPr>
            </a:lvl8pPr>
            <a:lvl9pPr lvl="8" marR="0" rtl="0" algn="ctr">
              <a:lnSpc>
                <a:spcPct val="100000"/>
              </a:lnSpc>
              <a:spcBef>
                <a:spcPts val="0"/>
              </a:spcBef>
              <a:spcAft>
                <a:spcPts val="0"/>
              </a:spcAft>
              <a:buClr>
                <a:schemeClr val="lt1"/>
              </a:buClr>
              <a:buSzPts val="3400"/>
              <a:buFont typeface="Montserrat Black"/>
              <a:buNone/>
              <a:defRPr b="0" i="0" sz="3400" u="none" cap="none" strike="noStrike">
                <a:solidFill>
                  <a:schemeClr val="lt1"/>
                </a:solidFill>
                <a:latin typeface="Montserrat Black"/>
                <a:ea typeface="Montserrat Black"/>
                <a:cs typeface="Montserrat Black"/>
                <a:sym typeface="Montserrat Black"/>
              </a:defRPr>
            </a:lvl9pPr>
          </a:lstStyle>
          <a:p/>
        </p:txBody>
      </p:sp>
      <p:sp>
        <p:nvSpPr>
          <p:cNvPr id="130" name="Google Shape;130;p23"/>
          <p:cNvSpPr txBox="1"/>
          <p:nvPr>
            <p:ph idx="1" type="subTitle"/>
          </p:nvPr>
        </p:nvSpPr>
        <p:spPr>
          <a:xfrm>
            <a:off x="1376000" y="3022757"/>
            <a:ext cx="6391800" cy="11544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2000"/>
              <a:buFont typeface="Montserrat"/>
              <a:buNone/>
              <a:defRPr b="0" i="0" sz="2000" u="none" cap="none" strike="noStrike">
                <a:solidFill>
                  <a:schemeClr val="lt1"/>
                </a:solidFill>
                <a:latin typeface="Montserrat"/>
                <a:ea typeface="Montserrat"/>
                <a:cs typeface="Montserrat"/>
                <a:sym typeface="Montserrat"/>
              </a:defRPr>
            </a:lvl1pPr>
            <a:lvl2pPr lvl="1" marR="0" rtl="0" algn="ctr">
              <a:lnSpc>
                <a:spcPct val="100000"/>
              </a:lnSpc>
              <a:spcBef>
                <a:spcPts val="0"/>
              </a:spcBef>
              <a:spcAft>
                <a:spcPts val="0"/>
              </a:spcAft>
              <a:buClr>
                <a:schemeClr val="lt1"/>
              </a:buClr>
              <a:buSzPts val="2000"/>
              <a:buFont typeface="Montserrat"/>
              <a:buNone/>
              <a:defRPr b="0" i="0" sz="2000" u="none" cap="none" strike="noStrike">
                <a:solidFill>
                  <a:schemeClr val="lt1"/>
                </a:solidFill>
                <a:latin typeface="Montserrat"/>
                <a:ea typeface="Montserrat"/>
                <a:cs typeface="Montserrat"/>
                <a:sym typeface="Montserrat"/>
              </a:defRPr>
            </a:lvl2pPr>
            <a:lvl3pPr lvl="2" marR="0" rtl="0" algn="ctr">
              <a:lnSpc>
                <a:spcPct val="100000"/>
              </a:lnSpc>
              <a:spcBef>
                <a:spcPts val="0"/>
              </a:spcBef>
              <a:spcAft>
                <a:spcPts val="0"/>
              </a:spcAft>
              <a:buClr>
                <a:schemeClr val="lt1"/>
              </a:buClr>
              <a:buSzPts val="2000"/>
              <a:buFont typeface="Montserrat"/>
              <a:buNone/>
              <a:defRPr b="0" i="0" sz="2000" u="none" cap="none" strike="noStrike">
                <a:solidFill>
                  <a:schemeClr val="lt1"/>
                </a:solidFill>
                <a:latin typeface="Montserrat"/>
                <a:ea typeface="Montserrat"/>
                <a:cs typeface="Montserrat"/>
                <a:sym typeface="Montserrat"/>
              </a:defRPr>
            </a:lvl3pPr>
            <a:lvl4pPr lvl="3" marR="0" rtl="0" algn="ctr">
              <a:lnSpc>
                <a:spcPct val="100000"/>
              </a:lnSpc>
              <a:spcBef>
                <a:spcPts val="0"/>
              </a:spcBef>
              <a:spcAft>
                <a:spcPts val="0"/>
              </a:spcAft>
              <a:buClr>
                <a:schemeClr val="lt1"/>
              </a:buClr>
              <a:buSzPts val="2000"/>
              <a:buFont typeface="Montserrat"/>
              <a:buNone/>
              <a:defRPr b="0" i="0" sz="2000" u="none" cap="none" strike="noStrike">
                <a:solidFill>
                  <a:schemeClr val="lt1"/>
                </a:solidFill>
                <a:latin typeface="Montserrat"/>
                <a:ea typeface="Montserrat"/>
                <a:cs typeface="Montserrat"/>
                <a:sym typeface="Montserrat"/>
              </a:defRPr>
            </a:lvl4pPr>
            <a:lvl5pPr lvl="4" marR="0" rtl="0" algn="ctr">
              <a:lnSpc>
                <a:spcPct val="100000"/>
              </a:lnSpc>
              <a:spcBef>
                <a:spcPts val="0"/>
              </a:spcBef>
              <a:spcAft>
                <a:spcPts val="0"/>
              </a:spcAft>
              <a:buClr>
                <a:schemeClr val="lt1"/>
              </a:buClr>
              <a:buSzPts val="2000"/>
              <a:buFont typeface="Montserrat"/>
              <a:buNone/>
              <a:defRPr b="0" i="0" sz="2000" u="none" cap="none" strike="noStrike">
                <a:solidFill>
                  <a:schemeClr val="lt1"/>
                </a:solidFill>
                <a:latin typeface="Montserrat"/>
                <a:ea typeface="Montserrat"/>
                <a:cs typeface="Montserrat"/>
                <a:sym typeface="Montserrat"/>
              </a:defRPr>
            </a:lvl5pPr>
            <a:lvl6pPr lvl="5" marR="0" rtl="0" algn="ctr">
              <a:lnSpc>
                <a:spcPct val="100000"/>
              </a:lnSpc>
              <a:spcBef>
                <a:spcPts val="0"/>
              </a:spcBef>
              <a:spcAft>
                <a:spcPts val="0"/>
              </a:spcAft>
              <a:buClr>
                <a:schemeClr val="lt1"/>
              </a:buClr>
              <a:buSzPts val="2000"/>
              <a:buFont typeface="Montserrat"/>
              <a:buNone/>
              <a:defRPr b="0" i="0" sz="2000" u="none" cap="none" strike="noStrike">
                <a:solidFill>
                  <a:schemeClr val="lt1"/>
                </a:solidFill>
                <a:latin typeface="Montserrat"/>
                <a:ea typeface="Montserrat"/>
                <a:cs typeface="Montserrat"/>
                <a:sym typeface="Montserrat"/>
              </a:defRPr>
            </a:lvl6pPr>
            <a:lvl7pPr lvl="6" marR="0" rtl="0" algn="ctr">
              <a:lnSpc>
                <a:spcPct val="100000"/>
              </a:lnSpc>
              <a:spcBef>
                <a:spcPts val="0"/>
              </a:spcBef>
              <a:spcAft>
                <a:spcPts val="0"/>
              </a:spcAft>
              <a:buClr>
                <a:schemeClr val="lt1"/>
              </a:buClr>
              <a:buSzPts val="2000"/>
              <a:buFont typeface="Montserrat"/>
              <a:buNone/>
              <a:defRPr b="0" i="0" sz="2000" u="none" cap="none" strike="noStrike">
                <a:solidFill>
                  <a:schemeClr val="lt1"/>
                </a:solidFill>
                <a:latin typeface="Montserrat"/>
                <a:ea typeface="Montserrat"/>
                <a:cs typeface="Montserrat"/>
                <a:sym typeface="Montserrat"/>
              </a:defRPr>
            </a:lvl7pPr>
            <a:lvl8pPr lvl="7" marR="0" rtl="0" algn="ctr">
              <a:lnSpc>
                <a:spcPct val="100000"/>
              </a:lnSpc>
              <a:spcBef>
                <a:spcPts val="0"/>
              </a:spcBef>
              <a:spcAft>
                <a:spcPts val="0"/>
              </a:spcAft>
              <a:buClr>
                <a:schemeClr val="lt1"/>
              </a:buClr>
              <a:buSzPts val="2000"/>
              <a:buFont typeface="Montserrat"/>
              <a:buNone/>
              <a:defRPr b="0" i="0" sz="2000" u="none" cap="none" strike="noStrike">
                <a:solidFill>
                  <a:schemeClr val="lt1"/>
                </a:solidFill>
                <a:latin typeface="Montserrat"/>
                <a:ea typeface="Montserrat"/>
                <a:cs typeface="Montserrat"/>
                <a:sym typeface="Montserrat"/>
              </a:defRPr>
            </a:lvl8pPr>
            <a:lvl9pPr lvl="8" marR="0" rtl="0" algn="ctr">
              <a:lnSpc>
                <a:spcPct val="100000"/>
              </a:lnSpc>
              <a:spcBef>
                <a:spcPts val="0"/>
              </a:spcBef>
              <a:spcAft>
                <a:spcPts val="0"/>
              </a:spcAft>
              <a:buClr>
                <a:schemeClr val="lt1"/>
              </a:buClr>
              <a:buSzPts val="2000"/>
              <a:buFont typeface="Montserrat"/>
              <a:buNone/>
              <a:defRPr b="0" i="0" sz="2000" u="none" cap="none" strike="noStrike">
                <a:solidFill>
                  <a:schemeClr val="lt1"/>
                </a:solidFill>
                <a:latin typeface="Montserrat"/>
                <a:ea typeface="Montserrat"/>
                <a:cs typeface="Montserrat"/>
                <a:sym typeface="Montserrat"/>
              </a:defRPr>
            </a:lvl9pPr>
          </a:lstStyle>
          <a:p/>
        </p:txBody>
      </p:sp>
      <p:pic>
        <p:nvPicPr>
          <p:cNvPr id="131" name="Google Shape;131;p23"/>
          <p:cNvPicPr preferRelativeResize="0"/>
          <p:nvPr/>
        </p:nvPicPr>
        <p:blipFill rotWithShape="1">
          <a:blip r:embed="rId4">
            <a:alphaModFix/>
          </a:blip>
          <a:srcRect b="0" l="61436" r="0" t="0"/>
          <a:stretch/>
        </p:blipFill>
        <p:spPr>
          <a:xfrm>
            <a:off x="127000" y="4417700"/>
            <a:ext cx="462624" cy="5711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2" name="Shape 132"/>
        <p:cNvGrpSpPr/>
        <p:nvPr/>
      </p:nvGrpSpPr>
      <p:grpSpPr>
        <a:xfrm>
          <a:off x="0" y="0"/>
          <a:ext cx="0" cy="0"/>
          <a:chOff x="0" y="0"/>
          <a:chExt cx="0" cy="0"/>
        </a:xfrm>
      </p:grpSpPr>
      <p:grpSp>
        <p:nvGrpSpPr>
          <p:cNvPr id="133" name="Google Shape;133;p47"/>
          <p:cNvGrpSpPr/>
          <p:nvPr/>
        </p:nvGrpSpPr>
        <p:grpSpPr>
          <a:xfrm>
            <a:off x="6768475" y="4904381"/>
            <a:ext cx="2375566" cy="238771"/>
            <a:chOff x="6749925" y="4904125"/>
            <a:chExt cx="2394000" cy="240600"/>
          </a:xfrm>
        </p:grpSpPr>
        <p:sp>
          <p:nvSpPr>
            <p:cNvPr id="134" name="Google Shape;134;p47"/>
            <p:cNvSpPr/>
            <p:nvPr/>
          </p:nvSpPr>
          <p:spPr>
            <a:xfrm>
              <a:off x="6749925" y="4904125"/>
              <a:ext cx="2394000" cy="240600"/>
            </a:xfrm>
            <a:prstGeom prst="rect">
              <a:avLst/>
            </a:prstGeom>
            <a:solidFill>
              <a:srgbClr val="0F18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35" name="Google Shape;135;p47"/>
            <p:cNvSpPr txBox="1"/>
            <p:nvPr/>
          </p:nvSpPr>
          <p:spPr>
            <a:xfrm>
              <a:off x="8537875" y="4920400"/>
              <a:ext cx="383400" cy="207900"/>
            </a:xfrm>
            <a:prstGeom prst="rect">
              <a:avLst/>
            </a:prstGeom>
            <a:noFill/>
            <a:ln>
              <a:noFill/>
            </a:ln>
          </p:spPr>
          <p:txBody>
            <a:bodyPr anchorCtr="0" anchor="t" bIns="45700" lIns="91425" spcFirstLastPara="1" rIns="91425" wrap="square" tIns="45700">
              <a:normAutofit fontScale="47500" lnSpcReduction="20000"/>
            </a:bodyPr>
            <a:lstStyle/>
            <a:p>
              <a:pPr indent="0" lvl="0" marL="0" marR="0" rtl="0" algn="r">
                <a:lnSpc>
                  <a:spcPct val="100000"/>
                </a:lnSpc>
                <a:spcBef>
                  <a:spcPts val="0"/>
                </a:spcBef>
                <a:spcAft>
                  <a:spcPts val="0"/>
                </a:spcAft>
                <a:buClr>
                  <a:srgbClr val="000000"/>
                </a:buClr>
                <a:buSzPct val="100000"/>
                <a:buFont typeface="Arial"/>
                <a:buNone/>
              </a:pPr>
              <a:fld id="{00000000-1234-1234-1234-123412341234}" type="slidenum">
                <a:rPr b="1" i="0" lang="en" sz="1900" u="none" cap="none" strike="noStrike">
                  <a:solidFill>
                    <a:srgbClr val="FFFFFF"/>
                  </a:solidFill>
                  <a:latin typeface="Montserrat Black"/>
                  <a:ea typeface="Montserrat Black"/>
                  <a:cs typeface="Montserrat Black"/>
                  <a:sym typeface="Montserrat Black"/>
                </a:rPr>
                <a:t>‹#›</a:t>
              </a:fld>
              <a:endParaRPr b="1" i="0" sz="1900" u="none" cap="none" strike="noStrike">
                <a:solidFill>
                  <a:srgbClr val="FFFFFF"/>
                </a:solidFill>
                <a:latin typeface="Montserrat Black"/>
                <a:ea typeface="Montserrat Black"/>
                <a:cs typeface="Montserrat Black"/>
                <a:sym typeface="Montserrat Black"/>
              </a:endParaRPr>
            </a:p>
          </p:txBody>
        </p:sp>
      </p:grpSp>
      <p:pic>
        <p:nvPicPr>
          <p:cNvPr id="136" name="Google Shape;136;p47"/>
          <p:cNvPicPr preferRelativeResize="0"/>
          <p:nvPr/>
        </p:nvPicPr>
        <p:blipFill rotWithShape="1">
          <a:blip r:embed="rId2">
            <a:alphaModFix/>
          </a:blip>
          <a:srcRect b="0" l="0" r="0" t="0"/>
          <a:stretch/>
        </p:blipFill>
        <p:spPr>
          <a:xfrm>
            <a:off x="6886575" y="4981900"/>
            <a:ext cx="1714499" cy="83725"/>
          </a:xfrm>
          <a:prstGeom prst="rect">
            <a:avLst/>
          </a:prstGeom>
          <a:noFill/>
          <a:ln>
            <a:noFill/>
          </a:ln>
        </p:spPr>
      </p:pic>
      <p:pic>
        <p:nvPicPr>
          <p:cNvPr id="137" name="Google Shape;137;p47" title="AFX-SPX Horizontal Background Layers.jpg"/>
          <p:cNvPicPr preferRelativeResize="0"/>
          <p:nvPr/>
        </p:nvPicPr>
        <p:blipFill rotWithShape="1">
          <a:blip r:embed="rId3">
            <a:alphaModFix/>
          </a:blip>
          <a:srcRect b="20748" l="0" r="0" t="6476"/>
          <a:stretch/>
        </p:blipFill>
        <p:spPr>
          <a:xfrm>
            <a:off x="0" y="0"/>
            <a:ext cx="9144003" cy="5143499"/>
          </a:xfrm>
          <a:prstGeom prst="rect">
            <a:avLst/>
          </a:prstGeom>
          <a:noFill/>
          <a:ln>
            <a:noFill/>
          </a:ln>
        </p:spPr>
      </p:pic>
      <p:pic>
        <p:nvPicPr>
          <p:cNvPr id="138" name="Google Shape;138;p47"/>
          <p:cNvPicPr preferRelativeResize="0"/>
          <p:nvPr/>
        </p:nvPicPr>
        <p:blipFill rotWithShape="1">
          <a:blip r:embed="rId4">
            <a:alphaModFix amt="6000"/>
          </a:blip>
          <a:srcRect b="7656" l="5541" r="49950" t="7834"/>
          <a:stretch/>
        </p:blipFill>
        <p:spPr>
          <a:xfrm>
            <a:off x="50" y="-925"/>
            <a:ext cx="5314401" cy="5143501"/>
          </a:xfrm>
          <a:prstGeom prst="rect">
            <a:avLst/>
          </a:prstGeom>
          <a:noFill/>
          <a:ln>
            <a:noFill/>
          </a:ln>
        </p:spPr>
      </p:pic>
      <p:pic>
        <p:nvPicPr>
          <p:cNvPr id="139" name="Google Shape;139;p47"/>
          <p:cNvPicPr preferRelativeResize="0"/>
          <p:nvPr/>
        </p:nvPicPr>
        <p:blipFill rotWithShape="1">
          <a:blip r:embed="rId4">
            <a:alphaModFix amt="8000"/>
          </a:blip>
          <a:srcRect b="6828" l="59334" r="-1148" t="8538"/>
          <a:stretch/>
        </p:blipFill>
        <p:spPr>
          <a:xfrm>
            <a:off x="4158750" y="-925"/>
            <a:ext cx="4985298" cy="5143501"/>
          </a:xfrm>
          <a:prstGeom prst="rect">
            <a:avLst/>
          </a:prstGeom>
          <a:noFill/>
          <a:ln>
            <a:noFill/>
          </a:ln>
        </p:spPr>
      </p:pic>
      <p:sp>
        <p:nvSpPr>
          <p:cNvPr id="140" name="Google Shape;140;p47"/>
          <p:cNvSpPr/>
          <p:nvPr/>
        </p:nvSpPr>
        <p:spPr>
          <a:xfrm>
            <a:off x="50" y="2624250"/>
            <a:ext cx="9144000" cy="1039500"/>
          </a:xfrm>
          <a:prstGeom prst="rect">
            <a:avLst/>
          </a:prstGeom>
          <a:solidFill>
            <a:srgbClr val="0F182D">
              <a:alpha val="48235"/>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47"/>
          <p:cNvSpPr/>
          <p:nvPr/>
        </p:nvSpPr>
        <p:spPr>
          <a:xfrm>
            <a:off x="50" y="2109450"/>
            <a:ext cx="9144000" cy="514800"/>
          </a:xfrm>
          <a:prstGeom prst="rect">
            <a:avLst/>
          </a:prstGeom>
          <a:solidFill>
            <a:srgbClr val="080808">
              <a:alpha val="74901"/>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47"/>
          <p:cNvSpPr txBox="1"/>
          <p:nvPr>
            <p:ph type="title"/>
          </p:nvPr>
        </p:nvSpPr>
        <p:spPr>
          <a:xfrm>
            <a:off x="0" y="1369650"/>
            <a:ext cx="9144000" cy="7302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300"/>
              <a:buFont typeface="Montserrat ExtraBold"/>
              <a:buNone/>
              <a:defRPr b="0" i="0" sz="3300" u="none" cap="none" strike="noStrike">
                <a:solidFill>
                  <a:schemeClr val="lt1"/>
                </a:solidFill>
                <a:latin typeface="Montserrat ExtraBold"/>
                <a:ea typeface="Montserrat ExtraBold"/>
                <a:cs typeface="Montserrat ExtraBold"/>
                <a:sym typeface="Montserrat ExtraBold"/>
              </a:defRPr>
            </a:lvl1pPr>
            <a:lvl2pPr lvl="1" marR="0" rtl="0" algn="ctr">
              <a:lnSpc>
                <a:spcPct val="100000"/>
              </a:lnSpc>
              <a:spcBef>
                <a:spcPts val="0"/>
              </a:spcBef>
              <a:spcAft>
                <a:spcPts val="0"/>
              </a:spcAft>
              <a:buClr>
                <a:schemeClr val="lt1"/>
              </a:buClr>
              <a:buSzPts val="3300"/>
              <a:buFont typeface="Montserrat ExtraBold"/>
              <a:buNone/>
              <a:defRPr b="0" i="0" sz="3300" u="none" cap="none" strike="noStrike">
                <a:solidFill>
                  <a:schemeClr val="lt1"/>
                </a:solidFill>
                <a:latin typeface="Montserrat ExtraBold"/>
                <a:ea typeface="Montserrat ExtraBold"/>
                <a:cs typeface="Montserrat ExtraBold"/>
                <a:sym typeface="Montserrat ExtraBold"/>
              </a:defRPr>
            </a:lvl2pPr>
            <a:lvl3pPr lvl="2" marR="0" rtl="0" algn="ctr">
              <a:lnSpc>
                <a:spcPct val="100000"/>
              </a:lnSpc>
              <a:spcBef>
                <a:spcPts val="0"/>
              </a:spcBef>
              <a:spcAft>
                <a:spcPts val="0"/>
              </a:spcAft>
              <a:buClr>
                <a:schemeClr val="lt1"/>
              </a:buClr>
              <a:buSzPts val="3300"/>
              <a:buFont typeface="Montserrat ExtraBold"/>
              <a:buNone/>
              <a:defRPr b="0" i="0" sz="3300" u="none" cap="none" strike="noStrike">
                <a:solidFill>
                  <a:schemeClr val="lt1"/>
                </a:solidFill>
                <a:latin typeface="Montserrat ExtraBold"/>
                <a:ea typeface="Montserrat ExtraBold"/>
                <a:cs typeface="Montserrat ExtraBold"/>
                <a:sym typeface="Montserrat ExtraBold"/>
              </a:defRPr>
            </a:lvl3pPr>
            <a:lvl4pPr lvl="3" marR="0" rtl="0" algn="ctr">
              <a:lnSpc>
                <a:spcPct val="100000"/>
              </a:lnSpc>
              <a:spcBef>
                <a:spcPts val="0"/>
              </a:spcBef>
              <a:spcAft>
                <a:spcPts val="0"/>
              </a:spcAft>
              <a:buClr>
                <a:schemeClr val="lt1"/>
              </a:buClr>
              <a:buSzPts val="3300"/>
              <a:buFont typeface="Montserrat ExtraBold"/>
              <a:buNone/>
              <a:defRPr b="0" i="0" sz="3300" u="none" cap="none" strike="noStrike">
                <a:solidFill>
                  <a:schemeClr val="lt1"/>
                </a:solidFill>
                <a:latin typeface="Montserrat ExtraBold"/>
                <a:ea typeface="Montserrat ExtraBold"/>
                <a:cs typeface="Montserrat ExtraBold"/>
                <a:sym typeface="Montserrat ExtraBold"/>
              </a:defRPr>
            </a:lvl4pPr>
            <a:lvl5pPr lvl="4" marR="0" rtl="0" algn="ctr">
              <a:lnSpc>
                <a:spcPct val="100000"/>
              </a:lnSpc>
              <a:spcBef>
                <a:spcPts val="0"/>
              </a:spcBef>
              <a:spcAft>
                <a:spcPts val="0"/>
              </a:spcAft>
              <a:buClr>
                <a:schemeClr val="lt1"/>
              </a:buClr>
              <a:buSzPts val="3300"/>
              <a:buFont typeface="Montserrat ExtraBold"/>
              <a:buNone/>
              <a:defRPr b="0" i="0" sz="3300" u="none" cap="none" strike="noStrike">
                <a:solidFill>
                  <a:schemeClr val="lt1"/>
                </a:solidFill>
                <a:latin typeface="Montserrat ExtraBold"/>
                <a:ea typeface="Montserrat ExtraBold"/>
                <a:cs typeface="Montserrat ExtraBold"/>
                <a:sym typeface="Montserrat ExtraBold"/>
              </a:defRPr>
            </a:lvl5pPr>
            <a:lvl6pPr lvl="5" marR="0" rtl="0" algn="ctr">
              <a:lnSpc>
                <a:spcPct val="100000"/>
              </a:lnSpc>
              <a:spcBef>
                <a:spcPts val="0"/>
              </a:spcBef>
              <a:spcAft>
                <a:spcPts val="0"/>
              </a:spcAft>
              <a:buClr>
                <a:schemeClr val="lt1"/>
              </a:buClr>
              <a:buSzPts val="3300"/>
              <a:buFont typeface="Montserrat ExtraBold"/>
              <a:buNone/>
              <a:defRPr b="0" i="0" sz="3300" u="none" cap="none" strike="noStrike">
                <a:solidFill>
                  <a:schemeClr val="lt1"/>
                </a:solidFill>
                <a:latin typeface="Montserrat ExtraBold"/>
                <a:ea typeface="Montserrat ExtraBold"/>
                <a:cs typeface="Montserrat ExtraBold"/>
                <a:sym typeface="Montserrat ExtraBold"/>
              </a:defRPr>
            </a:lvl6pPr>
            <a:lvl7pPr lvl="6" marR="0" rtl="0" algn="ctr">
              <a:lnSpc>
                <a:spcPct val="100000"/>
              </a:lnSpc>
              <a:spcBef>
                <a:spcPts val="0"/>
              </a:spcBef>
              <a:spcAft>
                <a:spcPts val="0"/>
              </a:spcAft>
              <a:buClr>
                <a:schemeClr val="lt1"/>
              </a:buClr>
              <a:buSzPts val="3300"/>
              <a:buFont typeface="Montserrat ExtraBold"/>
              <a:buNone/>
              <a:defRPr b="0" i="0" sz="3300" u="none" cap="none" strike="noStrike">
                <a:solidFill>
                  <a:schemeClr val="lt1"/>
                </a:solidFill>
                <a:latin typeface="Montserrat ExtraBold"/>
                <a:ea typeface="Montserrat ExtraBold"/>
                <a:cs typeface="Montserrat ExtraBold"/>
                <a:sym typeface="Montserrat ExtraBold"/>
              </a:defRPr>
            </a:lvl7pPr>
            <a:lvl8pPr lvl="7" marR="0" rtl="0" algn="ctr">
              <a:lnSpc>
                <a:spcPct val="100000"/>
              </a:lnSpc>
              <a:spcBef>
                <a:spcPts val="0"/>
              </a:spcBef>
              <a:spcAft>
                <a:spcPts val="0"/>
              </a:spcAft>
              <a:buClr>
                <a:schemeClr val="lt1"/>
              </a:buClr>
              <a:buSzPts val="3300"/>
              <a:buFont typeface="Montserrat ExtraBold"/>
              <a:buNone/>
              <a:defRPr b="0" i="0" sz="3300" u="none" cap="none" strike="noStrike">
                <a:solidFill>
                  <a:schemeClr val="lt1"/>
                </a:solidFill>
                <a:latin typeface="Montserrat ExtraBold"/>
                <a:ea typeface="Montserrat ExtraBold"/>
                <a:cs typeface="Montserrat ExtraBold"/>
                <a:sym typeface="Montserrat ExtraBold"/>
              </a:defRPr>
            </a:lvl8pPr>
            <a:lvl9pPr lvl="8" marR="0" rtl="0" algn="ctr">
              <a:lnSpc>
                <a:spcPct val="100000"/>
              </a:lnSpc>
              <a:spcBef>
                <a:spcPts val="0"/>
              </a:spcBef>
              <a:spcAft>
                <a:spcPts val="0"/>
              </a:spcAft>
              <a:buClr>
                <a:schemeClr val="lt1"/>
              </a:buClr>
              <a:buSzPts val="3300"/>
              <a:buFont typeface="Montserrat ExtraBold"/>
              <a:buNone/>
              <a:defRPr b="0" i="0" sz="3300" u="none" cap="none" strike="noStrike">
                <a:solidFill>
                  <a:schemeClr val="lt1"/>
                </a:solidFill>
                <a:latin typeface="Montserrat ExtraBold"/>
                <a:ea typeface="Montserrat ExtraBold"/>
                <a:cs typeface="Montserrat ExtraBold"/>
                <a:sym typeface="Montserrat ExtraBold"/>
              </a:defRPr>
            </a:lvl9pPr>
          </a:lstStyle>
          <a:p/>
        </p:txBody>
      </p:sp>
      <p:sp>
        <p:nvSpPr>
          <p:cNvPr id="143" name="Google Shape;143;p47"/>
          <p:cNvSpPr txBox="1"/>
          <p:nvPr>
            <p:ph idx="1" type="subTitle"/>
          </p:nvPr>
        </p:nvSpPr>
        <p:spPr>
          <a:xfrm>
            <a:off x="50" y="2109450"/>
            <a:ext cx="9144000" cy="514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000"/>
              <a:buFont typeface="Montserrat"/>
              <a:buNone/>
              <a:defRPr b="0" i="0" sz="2000" u="none" cap="none" strike="noStrike">
                <a:solidFill>
                  <a:schemeClr val="lt1"/>
                </a:solidFill>
                <a:latin typeface="Montserrat"/>
                <a:ea typeface="Montserrat"/>
                <a:cs typeface="Montserrat"/>
                <a:sym typeface="Montserrat"/>
              </a:defRPr>
            </a:lvl1pPr>
            <a:lvl2pPr lvl="1" marR="0" rtl="0" algn="ctr">
              <a:lnSpc>
                <a:spcPct val="100000"/>
              </a:lnSpc>
              <a:spcBef>
                <a:spcPts val="0"/>
              </a:spcBef>
              <a:spcAft>
                <a:spcPts val="0"/>
              </a:spcAft>
              <a:buClr>
                <a:schemeClr val="lt1"/>
              </a:buClr>
              <a:buSzPts val="2000"/>
              <a:buFont typeface="Montserrat"/>
              <a:buNone/>
              <a:defRPr b="0" i="0" sz="2000" u="none" cap="none" strike="noStrike">
                <a:solidFill>
                  <a:schemeClr val="lt1"/>
                </a:solidFill>
                <a:latin typeface="Montserrat"/>
                <a:ea typeface="Montserrat"/>
                <a:cs typeface="Montserrat"/>
                <a:sym typeface="Montserrat"/>
              </a:defRPr>
            </a:lvl2pPr>
            <a:lvl3pPr lvl="2" marR="0" rtl="0" algn="ctr">
              <a:lnSpc>
                <a:spcPct val="100000"/>
              </a:lnSpc>
              <a:spcBef>
                <a:spcPts val="0"/>
              </a:spcBef>
              <a:spcAft>
                <a:spcPts val="0"/>
              </a:spcAft>
              <a:buClr>
                <a:schemeClr val="lt1"/>
              </a:buClr>
              <a:buSzPts val="2000"/>
              <a:buFont typeface="Montserrat"/>
              <a:buNone/>
              <a:defRPr b="0" i="0" sz="2000" u="none" cap="none" strike="noStrike">
                <a:solidFill>
                  <a:schemeClr val="lt1"/>
                </a:solidFill>
                <a:latin typeface="Montserrat"/>
                <a:ea typeface="Montserrat"/>
                <a:cs typeface="Montserrat"/>
                <a:sym typeface="Montserrat"/>
              </a:defRPr>
            </a:lvl3pPr>
            <a:lvl4pPr lvl="3" marR="0" rtl="0" algn="ctr">
              <a:lnSpc>
                <a:spcPct val="100000"/>
              </a:lnSpc>
              <a:spcBef>
                <a:spcPts val="0"/>
              </a:spcBef>
              <a:spcAft>
                <a:spcPts val="0"/>
              </a:spcAft>
              <a:buClr>
                <a:schemeClr val="lt1"/>
              </a:buClr>
              <a:buSzPts val="2000"/>
              <a:buFont typeface="Montserrat"/>
              <a:buNone/>
              <a:defRPr b="0" i="0" sz="2000" u="none" cap="none" strike="noStrike">
                <a:solidFill>
                  <a:schemeClr val="lt1"/>
                </a:solidFill>
                <a:latin typeface="Montserrat"/>
                <a:ea typeface="Montserrat"/>
                <a:cs typeface="Montserrat"/>
                <a:sym typeface="Montserrat"/>
              </a:defRPr>
            </a:lvl4pPr>
            <a:lvl5pPr lvl="4" marR="0" rtl="0" algn="ctr">
              <a:lnSpc>
                <a:spcPct val="100000"/>
              </a:lnSpc>
              <a:spcBef>
                <a:spcPts val="0"/>
              </a:spcBef>
              <a:spcAft>
                <a:spcPts val="0"/>
              </a:spcAft>
              <a:buClr>
                <a:schemeClr val="lt1"/>
              </a:buClr>
              <a:buSzPts val="2000"/>
              <a:buFont typeface="Montserrat"/>
              <a:buNone/>
              <a:defRPr b="0" i="0" sz="2000" u="none" cap="none" strike="noStrike">
                <a:solidFill>
                  <a:schemeClr val="lt1"/>
                </a:solidFill>
                <a:latin typeface="Montserrat"/>
                <a:ea typeface="Montserrat"/>
                <a:cs typeface="Montserrat"/>
                <a:sym typeface="Montserrat"/>
              </a:defRPr>
            </a:lvl5pPr>
            <a:lvl6pPr lvl="5" marR="0" rtl="0" algn="ctr">
              <a:lnSpc>
                <a:spcPct val="100000"/>
              </a:lnSpc>
              <a:spcBef>
                <a:spcPts val="0"/>
              </a:spcBef>
              <a:spcAft>
                <a:spcPts val="0"/>
              </a:spcAft>
              <a:buClr>
                <a:schemeClr val="lt1"/>
              </a:buClr>
              <a:buSzPts val="2000"/>
              <a:buFont typeface="Montserrat"/>
              <a:buNone/>
              <a:defRPr b="0" i="0" sz="2000" u="none" cap="none" strike="noStrike">
                <a:solidFill>
                  <a:schemeClr val="lt1"/>
                </a:solidFill>
                <a:latin typeface="Montserrat"/>
                <a:ea typeface="Montserrat"/>
                <a:cs typeface="Montserrat"/>
                <a:sym typeface="Montserrat"/>
              </a:defRPr>
            </a:lvl6pPr>
            <a:lvl7pPr lvl="6" marR="0" rtl="0" algn="ctr">
              <a:lnSpc>
                <a:spcPct val="100000"/>
              </a:lnSpc>
              <a:spcBef>
                <a:spcPts val="0"/>
              </a:spcBef>
              <a:spcAft>
                <a:spcPts val="0"/>
              </a:spcAft>
              <a:buClr>
                <a:schemeClr val="lt1"/>
              </a:buClr>
              <a:buSzPts val="2000"/>
              <a:buFont typeface="Montserrat"/>
              <a:buNone/>
              <a:defRPr b="0" i="0" sz="2000" u="none" cap="none" strike="noStrike">
                <a:solidFill>
                  <a:schemeClr val="lt1"/>
                </a:solidFill>
                <a:latin typeface="Montserrat"/>
                <a:ea typeface="Montserrat"/>
                <a:cs typeface="Montserrat"/>
                <a:sym typeface="Montserrat"/>
              </a:defRPr>
            </a:lvl7pPr>
            <a:lvl8pPr lvl="7" marR="0" rtl="0" algn="ctr">
              <a:lnSpc>
                <a:spcPct val="100000"/>
              </a:lnSpc>
              <a:spcBef>
                <a:spcPts val="0"/>
              </a:spcBef>
              <a:spcAft>
                <a:spcPts val="0"/>
              </a:spcAft>
              <a:buClr>
                <a:schemeClr val="lt1"/>
              </a:buClr>
              <a:buSzPts val="2000"/>
              <a:buFont typeface="Montserrat"/>
              <a:buNone/>
              <a:defRPr b="0" i="0" sz="2000" u="none" cap="none" strike="noStrike">
                <a:solidFill>
                  <a:schemeClr val="lt1"/>
                </a:solidFill>
                <a:latin typeface="Montserrat"/>
                <a:ea typeface="Montserrat"/>
                <a:cs typeface="Montserrat"/>
                <a:sym typeface="Montserrat"/>
              </a:defRPr>
            </a:lvl8pPr>
            <a:lvl9pPr lvl="8" marR="0" rtl="0" algn="ctr">
              <a:lnSpc>
                <a:spcPct val="100000"/>
              </a:lnSpc>
              <a:spcBef>
                <a:spcPts val="0"/>
              </a:spcBef>
              <a:spcAft>
                <a:spcPts val="0"/>
              </a:spcAft>
              <a:buClr>
                <a:schemeClr val="lt1"/>
              </a:buClr>
              <a:buSzPts val="2000"/>
              <a:buFont typeface="Montserrat"/>
              <a:buNone/>
              <a:defRPr b="0" i="0" sz="2000" u="none" cap="none" strike="noStrike">
                <a:solidFill>
                  <a:schemeClr val="lt1"/>
                </a:solidFill>
                <a:latin typeface="Montserrat"/>
                <a:ea typeface="Montserrat"/>
                <a:cs typeface="Montserrat"/>
                <a:sym typeface="Montserrat"/>
              </a:defRPr>
            </a:lvl9pPr>
          </a:lstStyle>
          <a:p/>
        </p:txBody>
      </p:sp>
      <p:sp>
        <p:nvSpPr>
          <p:cNvPr id="144" name="Google Shape;144;p47"/>
          <p:cNvSpPr txBox="1"/>
          <p:nvPr>
            <p:ph idx="2" type="subTitle"/>
          </p:nvPr>
        </p:nvSpPr>
        <p:spPr>
          <a:xfrm>
            <a:off x="50" y="2633850"/>
            <a:ext cx="9144000" cy="10395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2000"/>
              <a:buFont typeface="Montserrat SemiBold"/>
              <a:buNone/>
              <a:defRPr b="0" i="0" sz="2000" u="none" cap="none" strike="noStrike">
                <a:solidFill>
                  <a:schemeClr val="lt1"/>
                </a:solidFill>
                <a:latin typeface="Montserrat SemiBold"/>
                <a:ea typeface="Montserrat SemiBold"/>
                <a:cs typeface="Montserrat SemiBold"/>
                <a:sym typeface="Montserrat SemiBold"/>
              </a:defRPr>
            </a:lvl1pPr>
            <a:lvl2pPr lvl="1" marR="0" rtl="0" algn="ctr">
              <a:lnSpc>
                <a:spcPct val="100000"/>
              </a:lnSpc>
              <a:spcBef>
                <a:spcPts val="0"/>
              </a:spcBef>
              <a:spcAft>
                <a:spcPts val="0"/>
              </a:spcAft>
              <a:buClr>
                <a:schemeClr val="lt1"/>
              </a:buClr>
              <a:buSzPts val="2000"/>
              <a:buFont typeface="Montserrat SemiBold"/>
              <a:buNone/>
              <a:defRPr b="0" i="0" sz="2000" u="none" cap="none" strike="noStrike">
                <a:solidFill>
                  <a:schemeClr val="lt1"/>
                </a:solidFill>
                <a:latin typeface="Montserrat SemiBold"/>
                <a:ea typeface="Montserrat SemiBold"/>
                <a:cs typeface="Montserrat SemiBold"/>
                <a:sym typeface="Montserrat SemiBold"/>
              </a:defRPr>
            </a:lvl2pPr>
            <a:lvl3pPr lvl="2" marR="0" rtl="0" algn="ctr">
              <a:lnSpc>
                <a:spcPct val="100000"/>
              </a:lnSpc>
              <a:spcBef>
                <a:spcPts val="0"/>
              </a:spcBef>
              <a:spcAft>
                <a:spcPts val="0"/>
              </a:spcAft>
              <a:buClr>
                <a:schemeClr val="lt1"/>
              </a:buClr>
              <a:buSzPts val="2000"/>
              <a:buFont typeface="Montserrat SemiBold"/>
              <a:buNone/>
              <a:defRPr b="0" i="0" sz="2000" u="none" cap="none" strike="noStrike">
                <a:solidFill>
                  <a:schemeClr val="lt1"/>
                </a:solidFill>
                <a:latin typeface="Montserrat SemiBold"/>
                <a:ea typeface="Montserrat SemiBold"/>
                <a:cs typeface="Montserrat SemiBold"/>
                <a:sym typeface="Montserrat SemiBold"/>
              </a:defRPr>
            </a:lvl3pPr>
            <a:lvl4pPr lvl="3" marR="0" rtl="0" algn="ctr">
              <a:lnSpc>
                <a:spcPct val="100000"/>
              </a:lnSpc>
              <a:spcBef>
                <a:spcPts val="0"/>
              </a:spcBef>
              <a:spcAft>
                <a:spcPts val="0"/>
              </a:spcAft>
              <a:buClr>
                <a:schemeClr val="lt1"/>
              </a:buClr>
              <a:buSzPts val="2000"/>
              <a:buFont typeface="Montserrat SemiBold"/>
              <a:buNone/>
              <a:defRPr b="0" i="0" sz="2000" u="none" cap="none" strike="noStrike">
                <a:solidFill>
                  <a:schemeClr val="lt1"/>
                </a:solidFill>
                <a:latin typeface="Montserrat SemiBold"/>
                <a:ea typeface="Montserrat SemiBold"/>
                <a:cs typeface="Montserrat SemiBold"/>
                <a:sym typeface="Montserrat SemiBold"/>
              </a:defRPr>
            </a:lvl4pPr>
            <a:lvl5pPr lvl="4" marR="0" rtl="0" algn="ctr">
              <a:lnSpc>
                <a:spcPct val="100000"/>
              </a:lnSpc>
              <a:spcBef>
                <a:spcPts val="0"/>
              </a:spcBef>
              <a:spcAft>
                <a:spcPts val="0"/>
              </a:spcAft>
              <a:buClr>
                <a:schemeClr val="lt1"/>
              </a:buClr>
              <a:buSzPts val="2000"/>
              <a:buFont typeface="Montserrat SemiBold"/>
              <a:buNone/>
              <a:defRPr b="0" i="0" sz="2000" u="none" cap="none" strike="noStrike">
                <a:solidFill>
                  <a:schemeClr val="lt1"/>
                </a:solidFill>
                <a:latin typeface="Montserrat SemiBold"/>
                <a:ea typeface="Montserrat SemiBold"/>
                <a:cs typeface="Montserrat SemiBold"/>
                <a:sym typeface="Montserrat SemiBold"/>
              </a:defRPr>
            </a:lvl5pPr>
            <a:lvl6pPr lvl="5" marR="0" rtl="0" algn="ctr">
              <a:lnSpc>
                <a:spcPct val="100000"/>
              </a:lnSpc>
              <a:spcBef>
                <a:spcPts val="0"/>
              </a:spcBef>
              <a:spcAft>
                <a:spcPts val="0"/>
              </a:spcAft>
              <a:buClr>
                <a:schemeClr val="lt1"/>
              </a:buClr>
              <a:buSzPts val="2000"/>
              <a:buFont typeface="Montserrat SemiBold"/>
              <a:buNone/>
              <a:defRPr b="0" i="0" sz="2000" u="none" cap="none" strike="noStrike">
                <a:solidFill>
                  <a:schemeClr val="lt1"/>
                </a:solidFill>
                <a:latin typeface="Montserrat SemiBold"/>
                <a:ea typeface="Montserrat SemiBold"/>
                <a:cs typeface="Montserrat SemiBold"/>
                <a:sym typeface="Montserrat SemiBold"/>
              </a:defRPr>
            </a:lvl6pPr>
            <a:lvl7pPr lvl="6" marR="0" rtl="0" algn="ctr">
              <a:lnSpc>
                <a:spcPct val="100000"/>
              </a:lnSpc>
              <a:spcBef>
                <a:spcPts val="0"/>
              </a:spcBef>
              <a:spcAft>
                <a:spcPts val="0"/>
              </a:spcAft>
              <a:buClr>
                <a:schemeClr val="lt1"/>
              </a:buClr>
              <a:buSzPts val="2000"/>
              <a:buFont typeface="Montserrat SemiBold"/>
              <a:buNone/>
              <a:defRPr b="0" i="0" sz="2000" u="none" cap="none" strike="noStrike">
                <a:solidFill>
                  <a:schemeClr val="lt1"/>
                </a:solidFill>
                <a:latin typeface="Montserrat SemiBold"/>
                <a:ea typeface="Montserrat SemiBold"/>
                <a:cs typeface="Montserrat SemiBold"/>
                <a:sym typeface="Montserrat SemiBold"/>
              </a:defRPr>
            </a:lvl7pPr>
            <a:lvl8pPr lvl="7" marR="0" rtl="0" algn="ctr">
              <a:lnSpc>
                <a:spcPct val="100000"/>
              </a:lnSpc>
              <a:spcBef>
                <a:spcPts val="0"/>
              </a:spcBef>
              <a:spcAft>
                <a:spcPts val="0"/>
              </a:spcAft>
              <a:buClr>
                <a:schemeClr val="lt1"/>
              </a:buClr>
              <a:buSzPts val="2000"/>
              <a:buFont typeface="Montserrat SemiBold"/>
              <a:buNone/>
              <a:defRPr b="0" i="0" sz="2000" u="none" cap="none" strike="noStrike">
                <a:solidFill>
                  <a:schemeClr val="lt1"/>
                </a:solidFill>
                <a:latin typeface="Montserrat SemiBold"/>
                <a:ea typeface="Montserrat SemiBold"/>
                <a:cs typeface="Montserrat SemiBold"/>
                <a:sym typeface="Montserrat SemiBold"/>
              </a:defRPr>
            </a:lvl8pPr>
            <a:lvl9pPr lvl="8" marR="0" rtl="0" algn="ctr">
              <a:lnSpc>
                <a:spcPct val="100000"/>
              </a:lnSpc>
              <a:spcBef>
                <a:spcPts val="0"/>
              </a:spcBef>
              <a:spcAft>
                <a:spcPts val="0"/>
              </a:spcAft>
              <a:buClr>
                <a:schemeClr val="lt1"/>
              </a:buClr>
              <a:buSzPts val="2000"/>
              <a:buFont typeface="Montserrat SemiBold"/>
              <a:buNone/>
              <a:defRPr b="0" i="0" sz="2000" u="none" cap="none" strike="noStrike">
                <a:solidFill>
                  <a:schemeClr val="lt1"/>
                </a:solidFill>
                <a:latin typeface="Montserrat SemiBold"/>
                <a:ea typeface="Montserrat SemiBold"/>
                <a:cs typeface="Montserrat SemiBold"/>
                <a:sym typeface="Montserrat SemiBold"/>
              </a:defRPr>
            </a:lvl9pPr>
          </a:lstStyle>
          <a:p/>
        </p:txBody>
      </p:sp>
      <p:pic>
        <p:nvPicPr>
          <p:cNvPr id="145" name="Google Shape;145;p47"/>
          <p:cNvPicPr preferRelativeResize="0"/>
          <p:nvPr/>
        </p:nvPicPr>
        <p:blipFill rotWithShape="1">
          <a:blip r:embed="rId5">
            <a:alphaModFix/>
          </a:blip>
          <a:srcRect b="0" l="0" r="0" t="0"/>
          <a:stretch/>
        </p:blipFill>
        <p:spPr>
          <a:xfrm>
            <a:off x="309826" y="4419698"/>
            <a:ext cx="920599" cy="43827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ic Slide 1 1">
  <p:cSld name="2_Page 1_1_1_1_2_1_1">
    <p:spTree>
      <p:nvGrpSpPr>
        <p:cNvPr id="146" name="Shape 146"/>
        <p:cNvGrpSpPr/>
        <p:nvPr/>
      </p:nvGrpSpPr>
      <p:grpSpPr>
        <a:xfrm>
          <a:off x="0" y="0"/>
          <a:ext cx="0" cy="0"/>
          <a:chOff x="0" y="0"/>
          <a:chExt cx="0" cy="0"/>
        </a:xfrm>
      </p:grpSpPr>
      <p:sp>
        <p:nvSpPr>
          <p:cNvPr id="147" name="Google Shape;147;p48"/>
          <p:cNvSpPr txBox="1"/>
          <p:nvPr>
            <p:ph type="title"/>
          </p:nvPr>
        </p:nvSpPr>
        <p:spPr>
          <a:xfrm>
            <a:off x="347472" y="266248"/>
            <a:ext cx="7886700" cy="3159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F121C"/>
              </a:buClr>
              <a:buSzPts val="2400"/>
              <a:buFont typeface="Montserrat Black"/>
              <a:buNone/>
              <a:defRPr b="1" i="0" sz="2400" u="none" cap="none" strike="noStrike">
                <a:solidFill>
                  <a:srgbClr val="0F121C"/>
                </a:solidFill>
                <a:latin typeface="Montserrat Black"/>
                <a:ea typeface="Montserrat Black"/>
                <a:cs typeface="Montserrat Black"/>
                <a:sym typeface="Montserrat Black"/>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48" name="Google Shape;148;p48"/>
          <p:cNvSpPr txBox="1"/>
          <p:nvPr>
            <p:ph idx="1" type="subTitle"/>
          </p:nvPr>
        </p:nvSpPr>
        <p:spPr>
          <a:xfrm>
            <a:off x="356579" y="625405"/>
            <a:ext cx="7886700" cy="199800"/>
          </a:xfrm>
          <a:prstGeom prst="rect">
            <a:avLst/>
          </a:prstGeom>
          <a:noFill/>
          <a:ln>
            <a:noFill/>
          </a:ln>
        </p:spPr>
        <p:txBody>
          <a:bodyPr anchorCtr="0" anchor="t" bIns="0" lIns="0" spcFirstLastPara="1" rIns="0" wrap="square" tIns="0">
            <a:noAutofit/>
          </a:bodyPr>
          <a:lstStyle>
            <a:lvl1pPr lvl="0" marR="0" rtl="0" algn="l">
              <a:lnSpc>
                <a:spcPct val="90000"/>
              </a:lnSpc>
              <a:spcBef>
                <a:spcPts val="800"/>
              </a:spcBef>
              <a:spcAft>
                <a:spcPts val="0"/>
              </a:spcAft>
              <a:buClr>
                <a:srgbClr val="0F121C"/>
              </a:buClr>
              <a:buSzPts val="1600"/>
              <a:buFont typeface="Montserrat"/>
              <a:buNone/>
              <a:defRPr b="0" i="0" sz="1600" u="none" cap="none" strike="noStrike">
                <a:solidFill>
                  <a:srgbClr val="0F121C"/>
                </a:solidFill>
                <a:latin typeface="Montserrat"/>
                <a:ea typeface="Montserrat"/>
                <a:cs typeface="Montserrat"/>
                <a:sym typeface="Montserrat"/>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49" name="Google Shape;149;p48"/>
          <p:cNvSpPr txBox="1"/>
          <p:nvPr>
            <p:ph idx="2" type="body"/>
          </p:nvPr>
        </p:nvSpPr>
        <p:spPr>
          <a:xfrm>
            <a:off x="347475" y="1166200"/>
            <a:ext cx="4449900" cy="3095700"/>
          </a:xfrm>
          <a:prstGeom prst="rect">
            <a:avLst/>
          </a:prstGeom>
          <a:noFill/>
          <a:ln>
            <a:noFill/>
          </a:ln>
        </p:spPr>
        <p:txBody>
          <a:bodyPr anchorCtr="0" anchor="t" bIns="0" lIns="0" spcFirstLastPara="1" rIns="0" wrap="square" tIns="0">
            <a:noAutofit/>
          </a:bodyPr>
          <a:lstStyle>
            <a:lvl1pPr indent="-304800" lvl="0" marL="4572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1pPr>
            <a:lvl2pPr indent="-304800" lvl="1" marL="9144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2pPr>
            <a:lvl3pPr indent="-304800" lvl="2" marL="13716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3pPr>
            <a:lvl4pPr indent="-304800" lvl="3" marL="18288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4pPr>
            <a:lvl5pPr indent="-304800" lvl="4" marL="22860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5pPr>
            <a:lvl6pPr indent="-304800" lvl="5" marL="27432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6pPr>
            <a:lvl7pPr indent="-304800" lvl="6" marL="32004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7pPr>
            <a:lvl8pPr indent="-304800" lvl="7" marL="36576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8pPr>
            <a:lvl9pPr indent="-304800" lvl="8" marL="41148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9pPr>
          </a:lstStyle>
          <a:p/>
        </p:txBody>
      </p:sp>
      <p:sp>
        <p:nvSpPr>
          <p:cNvPr id="150" name="Google Shape;150;p48"/>
          <p:cNvSpPr/>
          <p:nvPr/>
        </p:nvSpPr>
        <p:spPr>
          <a:xfrm>
            <a:off x="0" y="2800"/>
            <a:ext cx="119400" cy="5143500"/>
          </a:xfrm>
          <a:prstGeom prst="rect">
            <a:avLst/>
          </a:prstGeom>
          <a:solidFill>
            <a:srgbClr val="0F18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48"/>
          <p:cNvSpPr/>
          <p:nvPr>
            <p:ph idx="3" type="pic"/>
          </p:nvPr>
        </p:nvSpPr>
        <p:spPr>
          <a:xfrm>
            <a:off x="4962375" y="1188325"/>
            <a:ext cx="3947700" cy="3070200"/>
          </a:xfrm>
          <a:prstGeom prst="rect">
            <a:avLst/>
          </a:prstGeom>
          <a:noFill/>
          <a:ln>
            <a:noFill/>
          </a:ln>
        </p:spPr>
      </p:sp>
      <p:grpSp>
        <p:nvGrpSpPr>
          <p:cNvPr id="152" name="Google Shape;152;p48"/>
          <p:cNvGrpSpPr/>
          <p:nvPr/>
        </p:nvGrpSpPr>
        <p:grpSpPr>
          <a:xfrm>
            <a:off x="7573439" y="4904302"/>
            <a:ext cx="1570225" cy="238771"/>
            <a:chOff x="6749925" y="4904125"/>
            <a:chExt cx="2394000" cy="240600"/>
          </a:xfrm>
        </p:grpSpPr>
        <p:sp>
          <p:nvSpPr>
            <p:cNvPr id="153" name="Google Shape;153;p48"/>
            <p:cNvSpPr/>
            <p:nvPr/>
          </p:nvSpPr>
          <p:spPr>
            <a:xfrm>
              <a:off x="6749925" y="4904125"/>
              <a:ext cx="2394000" cy="240600"/>
            </a:xfrm>
            <a:prstGeom prst="rect">
              <a:avLst/>
            </a:prstGeom>
            <a:solidFill>
              <a:srgbClr val="0F18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54" name="Google Shape;154;p48"/>
            <p:cNvSpPr txBox="1"/>
            <p:nvPr/>
          </p:nvSpPr>
          <p:spPr>
            <a:xfrm>
              <a:off x="8537875" y="4920400"/>
              <a:ext cx="383400" cy="207900"/>
            </a:xfrm>
            <a:prstGeom prst="rect">
              <a:avLst/>
            </a:prstGeom>
            <a:noFill/>
            <a:ln>
              <a:noFill/>
            </a:ln>
          </p:spPr>
          <p:txBody>
            <a:bodyPr anchorCtr="0" anchor="t" bIns="45700" lIns="91425" spcFirstLastPara="1" rIns="91425" wrap="square" tIns="45700">
              <a:normAutofit fontScale="47500" lnSpcReduction="20000"/>
            </a:bodyPr>
            <a:lstStyle/>
            <a:p>
              <a:pPr indent="0" lvl="0" marL="0" marR="0" rtl="0" algn="r">
                <a:lnSpc>
                  <a:spcPct val="100000"/>
                </a:lnSpc>
                <a:spcBef>
                  <a:spcPts val="0"/>
                </a:spcBef>
                <a:spcAft>
                  <a:spcPts val="0"/>
                </a:spcAft>
                <a:buClr>
                  <a:srgbClr val="000000"/>
                </a:buClr>
                <a:buSzPct val="100000"/>
                <a:buFont typeface="Arial"/>
                <a:buNone/>
              </a:pPr>
              <a:fld id="{00000000-1234-1234-1234-123412341234}" type="slidenum">
                <a:rPr b="1" i="0" lang="en" sz="1900" u="none" cap="none" strike="noStrike">
                  <a:solidFill>
                    <a:srgbClr val="FFFFFF"/>
                  </a:solidFill>
                  <a:latin typeface="Montserrat Black"/>
                  <a:ea typeface="Montserrat Black"/>
                  <a:cs typeface="Montserrat Black"/>
                  <a:sym typeface="Montserrat Black"/>
                </a:rPr>
                <a:t>‹#›</a:t>
              </a:fld>
              <a:endParaRPr b="1" i="0" sz="1900" u="none" cap="none" strike="noStrike">
                <a:solidFill>
                  <a:srgbClr val="FFFFFF"/>
                </a:solidFill>
                <a:latin typeface="Montserrat Black"/>
                <a:ea typeface="Montserrat Black"/>
                <a:cs typeface="Montserrat Black"/>
                <a:sym typeface="Montserrat Black"/>
              </a:endParaRPr>
            </a:p>
          </p:txBody>
        </p:sp>
      </p:grpSp>
      <p:pic>
        <p:nvPicPr>
          <p:cNvPr id="155" name="Google Shape;155;p48"/>
          <p:cNvPicPr preferRelativeResize="0"/>
          <p:nvPr/>
        </p:nvPicPr>
        <p:blipFill rotWithShape="1">
          <a:blip r:embed="rId2">
            <a:alphaModFix/>
          </a:blip>
          <a:srcRect b="0" l="45223" r="0" t="0"/>
          <a:stretch/>
        </p:blipFill>
        <p:spPr>
          <a:xfrm>
            <a:off x="7661900" y="4981900"/>
            <a:ext cx="939177" cy="837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No Text - Light Background">
  <p:cSld name="CUSTOM_2_1">
    <p:spTree>
      <p:nvGrpSpPr>
        <p:cNvPr id="156" name="Shape 156"/>
        <p:cNvGrpSpPr/>
        <p:nvPr/>
      </p:nvGrpSpPr>
      <p:grpSpPr>
        <a:xfrm>
          <a:off x="0" y="0"/>
          <a:ext cx="0" cy="0"/>
          <a:chOff x="0" y="0"/>
          <a:chExt cx="0" cy="0"/>
        </a:xfrm>
      </p:grpSpPr>
      <p:sp>
        <p:nvSpPr>
          <p:cNvPr id="157" name="Google Shape;157;p50"/>
          <p:cNvSpPr/>
          <p:nvPr/>
        </p:nvSpPr>
        <p:spPr>
          <a:xfrm>
            <a:off x="-10500" y="-19250"/>
            <a:ext cx="119400" cy="5163900"/>
          </a:xfrm>
          <a:prstGeom prst="rect">
            <a:avLst/>
          </a:prstGeom>
          <a:solidFill>
            <a:srgbClr val="272F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8" name="Google Shape;158;p50"/>
          <p:cNvGrpSpPr/>
          <p:nvPr/>
        </p:nvGrpSpPr>
        <p:grpSpPr>
          <a:xfrm>
            <a:off x="7573439" y="4904302"/>
            <a:ext cx="1570225" cy="238771"/>
            <a:chOff x="6749925" y="4904125"/>
            <a:chExt cx="2394000" cy="240600"/>
          </a:xfrm>
        </p:grpSpPr>
        <p:sp>
          <p:nvSpPr>
            <p:cNvPr id="159" name="Google Shape;159;p50"/>
            <p:cNvSpPr/>
            <p:nvPr/>
          </p:nvSpPr>
          <p:spPr>
            <a:xfrm>
              <a:off x="6749925" y="4904125"/>
              <a:ext cx="2394000" cy="240600"/>
            </a:xfrm>
            <a:prstGeom prst="rect">
              <a:avLst/>
            </a:prstGeom>
            <a:solidFill>
              <a:srgbClr val="0F18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60" name="Google Shape;160;p50"/>
            <p:cNvSpPr txBox="1"/>
            <p:nvPr/>
          </p:nvSpPr>
          <p:spPr>
            <a:xfrm>
              <a:off x="8537875" y="4920400"/>
              <a:ext cx="383400" cy="207900"/>
            </a:xfrm>
            <a:prstGeom prst="rect">
              <a:avLst/>
            </a:prstGeom>
            <a:noFill/>
            <a:ln>
              <a:noFill/>
            </a:ln>
          </p:spPr>
          <p:txBody>
            <a:bodyPr anchorCtr="0" anchor="t" bIns="45700" lIns="91425" spcFirstLastPara="1" rIns="91425" wrap="square" tIns="45700">
              <a:normAutofit fontScale="47500" lnSpcReduction="20000"/>
            </a:bodyPr>
            <a:lstStyle/>
            <a:p>
              <a:pPr indent="0" lvl="0" marL="0" marR="0" rtl="0" algn="r">
                <a:lnSpc>
                  <a:spcPct val="100000"/>
                </a:lnSpc>
                <a:spcBef>
                  <a:spcPts val="0"/>
                </a:spcBef>
                <a:spcAft>
                  <a:spcPts val="0"/>
                </a:spcAft>
                <a:buClr>
                  <a:srgbClr val="000000"/>
                </a:buClr>
                <a:buSzPct val="100000"/>
                <a:buFont typeface="Arial"/>
                <a:buNone/>
              </a:pPr>
              <a:fld id="{00000000-1234-1234-1234-123412341234}" type="slidenum">
                <a:rPr b="1" i="0" lang="en" sz="1900" u="none" cap="none" strike="noStrike">
                  <a:solidFill>
                    <a:srgbClr val="FFFFFF"/>
                  </a:solidFill>
                  <a:latin typeface="Montserrat Black"/>
                  <a:ea typeface="Montserrat Black"/>
                  <a:cs typeface="Montserrat Black"/>
                  <a:sym typeface="Montserrat Black"/>
                </a:rPr>
                <a:t>‹#›</a:t>
              </a:fld>
              <a:endParaRPr b="1" i="0" sz="1900" u="none" cap="none" strike="noStrike">
                <a:solidFill>
                  <a:srgbClr val="FFFFFF"/>
                </a:solidFill>
                <a:latin typeface="Montserrat Black"/>
                <a:ea typeface="Montserrat Black"/>
                <a:cs typeface="Montserrat Black"/>
                <a:sym typeface="Montserrat Black"/>
              </a:endParaRPr>
            </a:p>
          </p:txBody>
        </p:sp>
      </p:grpSp>
      <p:pic>
        <p:nvPicPr>
          <p:cNvPr id="161" name="Google Shape;161;p50"/>
          <p:cNvPicPr preferRelativeResize="0"/>
          <p:nvPr/>
        </p:nvPicPr>
        <p:blipFill rotWithShape="1">
          <a:blip r:embed="rId2">
            <a:alphaModFix/>
          </a:blip>
          <a:srcRect b="0" l="45223" r="0" t="0"/>
          <a:stretch/>
        </p:blipFill>
        <p:spPr>
          <a:xfrm>
            <a:off x="7661900" y="4981900"/>
            <a:ext cx="939177" cy="837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No Text - Dark Background">
  <p:cSld name="CUSTOM_3">
    <p:spTree>
      <p:nvGrpSpPr>
        <p:cNvPr id="162" name="Shape 162"/>
        <p:cNvGrpSpPr/>
        <p:nvPr/>
      </p:nvGrpSpPr>
      <p:grpSpPr>
        <a:xfrm>
          <a:off x="0" y="0"/>
          <a:ext cx="0" cy="0"/>
          <a:chOff x="0" y="0"/>
          <a:chExt cx="0" cy="0"/>
        </a:xfrm>
      </p:grpSpPr>
      <p:pic>
        <p:nvPicPr>
          <p:cNvPr id="163" name="Google Shape;163;p51" title="00-COVER.jpg"/>
          <p:cNvPicPr preferRelativeResize="0"/>
          <p:nvPr/>
        </p:nvPicPr>
        <p:blipFill rotWithShape="1">
          <a:blip r:embed="rId2">
            <a:alphaModFix/>
          </a:blip>
          <a:srcRect b="13608" l="0" r="0" t="13616"/>
          <a:stretch/>
        </p:blipFill>
        <p:spPr>
          <a:xfrm>
            <a:off x="0" y="-11550"/>
            <a:ext cx="9250227" cy="5203250"/>
          </a:xfrm>
          <a:prstGeom prst="rect">
            <a:avLst/>
          </a:prstGeom>
          <a:noFill/>
          <a:ln>
            <a:noFill/>
          </a:ln>
        </p:spPr>
      </p:pic>
      <p:sp>
        <p:nvSpPr>
          <p:cNvPr id="164" name="Google Shape;164;p51"/>
          <p:cNvSpPr/>
          <p:nvPr/>
        </p:nvSpPr>
        <p:spPr>
          <a:xfrm>
            <a:off x="108900" y="-4675"/>
            <a:ext cx="9035100" cy="5203200"/>
          </a:xfrm>
          <a:prstGeom prst="rect">
            <a:avLst/>
          </a:prstGeom>
          <a:solidFill>
            <a:srgbClr val="0F182D">
              <a:alpha val="43921"/>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51"/>
          <p:cNvSpPr/>
          <p:nvPr/>
        </p:nvSpPr>
        <p:spPr>
          <a:xfrm>
            <a:off x="0" y="2800"/>
            <a:ext cx="119400" cy="5143500"/>
          </a:xfrm>
          <a:prstGeom prst="rect">
            <a:avLst/>
          </a:prstGeom>
          <a:solidFill>
            <a:srgbClr val="0F18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51"/>
          <p:cNvSpPr/>
          <p:nvPr/>
        </p:nvSpPr>
        <p:spPr>
          <a:xfrm>
            <a:off x="-10500" y="-8722"/>
            <a:ext cx="119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51"/>
          <p:cNvSpPr txBox="1"/>
          <p:nvPr>
            <p:ph type="title"/>
          </p:nvPr>
        </p:nvSpPr>
        <p:spPr>
          <a:xfrm>
            <a:off x="117800" y="1612400"/>
            <a:ext cx="9035100" cy="1875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4000"/>
              <a:buFont typeface="Montserrat ExtraBold"/>
              <a:buNone/>
              <a:defRPr b="0" i="0" sz="4000" u="none" cap="none" strike="noStrike">
                <a:solidFill>
                  <a:schemeClr val="lt1"/>
                </a:solidFill>
                <a:latin typeface="Montserrat ExtraBold"/>
                <a:ea typeface="Montserrat ExtraBold"/>
                <a:cs typeface="Montserrat ExtraBold"/>
                <a:sym typeface="Montserrat ExtraBold"/>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grpSp>
        <p:nvGrpSpPr>
          <p:cNvPr id="168" name="Google Shape;168;p51"/>
          <p:cNvGrpSpPr/>
          <p:nvPr/>
        </p:nvGrpSpPr>
        <p:grpSpPr>
          <a:xfrm>
            <a:off x="7573439" y="4904302"/>
            <a:ext cx="1570580" cy="270996"/>
            <a:chOff x="6749925" y="4904125"/>
            <a:chExt cx="2394542" cy="273071"/>
          </a:xfrm>
        </p:grpSpPr>
        <p:sp>
          <p:nvSpPr>
            <p:cNvPr id="169" name="Google Shape;169;p51"/>
            <p:cNvSpPr/>
            <p:nvPr/>
          </p:nvSpPr>
          <p:spPr>
            <a:xfrm>
              <a:off x="6749925" y="4904125"/>
              <a:ext cx="2394000" cy="240600"/>
            </a:xfrm>
            <a:prstGeom prst="rect">
              <a:avLst/>
            </a:prstGeom>
            <a:solidFill>
              <a:srgbClr val="0F18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70" name="Google Shape;170;p51"/>
            <p:cNvSpPr txBox="1"/>
            <p:nvPr/>
          </p:nvSpPr>
          <p:spPr>
            <a:xfrm>
              <a:off x="8537867" y="4920396"/>
              <a:ext cx="606600" cy="256800"/>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r">
                <a:lnSpc>
                  <a:spcPct val="100000"/>
                </a:lnSpc>
                <a:spcBef>
                  <a:spcPts val="0"/>
                </a:spcBef>
                <a:spcAft>
                  <a:spcPts val="0"/>
                </a:spcAft>
                <a:buClr>
                  <a:srgbClr val="000000"/>
                </a:buClr>
                <a:buSzPct val="100000"/>
                <a:buFont typeface="Arial"/>
                <a:buNone/>
              </a:pPr>
              <a:fld id="{00000000-1234-1234-1234-123412341234}" type="slidenum">
                <a:rPr b="1" i="0" lang="en" sz="1900" u="none" cap="none" strike="noStrike">
                  <a:solidFill>
                    <a:srgbClr val="FFFFFF"/>
                  </a:solidFill>
                  <a:latin typeface="Montserrat Black"/>
                  <a:ea typeface="Montserrat Black"/>
                  <a:cs typeface="Montserrat Black"/>
                  <a:sym typeface="Montserrat Black"/>
                </a:rPr>
                <a:t>‹#›</a:t>
              </a:fld>
              <a:endParaRPr b="1" i="0" sz="1900" u="none" cap="none" strike="noStrike">
                <a:solidFill>
                  <a:srgbClr val="FFFFFF"/>
                </a:solidFill>
                <a:latin typeface="Montserrat Black"/>
                <a:ea typeface="Montserrat Black"/>
                <a:cs typeface="Montserrat Black"/>
                <a:sym typeface="Montserrat Black"/>
              </a:endParaRPr>
            </a:p>
          </p:txBody>
        </p:sp>
      </p:grpSp>
      <p:pic>
        <p:nvPicPr>
          <p:cNvPr id="171" name="Google Shape;171;p51"/>
          <p:cNvPicPr preferRelativeResize="0"/>
          <p:nvPr/>
        </p:nvPicPr>
        <p:blipFill rotWithShape="1">
          <a:blip r:embed="rId3">
            <a:alphaModFix/>
          </a:blip>
          <a:srcRect b="0" l="45223" r="0" t="0"/>
          <a:stretch/>
        </p:blipFill>
        <p:spPr>
          <a:xfrm>
            <a:off x="7661900" y="4981900"/>
            <a:ext cx="939177" cy="837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No Text - Dark Background 1">
  <p:cSld name="CUSTOM_3_1">
    <p:spTree>
      <p:nvGrpSpPr>
        <p:cNvPr id="172" name="Shape 172"/>
        <p:cNvGrpSpPr/>
        <p:nvPr/>
      </p:nvGrpSpPr>
      <p:grpSpPr>
        <a:xfrm>
          <a:off x="0" y="0"/>
          <a:ext cx="0" cy="0"/>
          <a:chOff x="0" y="0"/>
          <a:chExt cx="0" cy="0"/>
        </a:xfrm>
      </p:grpSpPr>
      <p:pic>
        <p:nvPicPr>
          <p:cNvPr id="173" name="Google Shape;173;p52" title="00-COVER.jpg"/>
          <p:cNvPicPr preferRelativeResize="0"/>
          <p:nvPr/>
        </p:nvPicPr>
        <p:blipFill rotWithShape="1">
          <a:blip r:embed="rId2">
            <a:alphaModFix/>
          </a:blip>
          <a:srcRect b="13608" l="0" r="0" t="13616"/>
          <a:stretch/>
        </p:blipFill>
        <p:spPr>
          <a:xfrm>
            <a:off x="0" y="-11550"/>
            <a:ext cx="9250227" cy="5203250"/>
          </a:xfrm>
          <a:prstGeom prst="rect">
            <a:avLst/>
          </a:prstGeom>
          <a:noFill/>
          <a:ln>
            <a:noFill/>
          </a:ln>
        </p:spPr>
      </p:pic>
      <p:sp>
        <p:nvSpPr>
          <p:cNvPr id="174" name="Google Shape;174;p52"/>
          <p:cNvSpPr/>
          <p:nvPr/>
        </p:nvSpPr>
        <p:spPr>
          <a:xfrm>
            <a:off x="108900" y="-4675"/>
            <a:ext cx="9035100" cy="5203200"/>
          </a:xfrm>
          <a:prstGeom prst="rect">
            <a:avLst/>
          </a:prstGeom>
          <a:solidFill>
            <a:srgbClr val="0F182D">
              <a:alpha val="43921"/>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52"/>
          <p:cNvSpPr/>
          <p:nvPr/>
        </p:nvSpPr>
        <p:spPr>
          <a:xfrm>
            <a:off x="0" y="2800"/>
            <a:ext cx="119400" cy="5143500"/>
          </a:xfrm>
          <a:prstGeom prst="rect">
            <a:avLst/>
          </a:prstGeom>
          <a:solidFill>
            <a:srgbClr val="0F18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52"/>
          <p:cNvSpPr/>
          <p:nvPr/>
        </p:nvSpPr>
        <p:spPr>
          <a:xfrm>
            <a:off x="-10500" y="-8722"/>
            <a:ext cx="119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7" name="Google Shape;177;p52"/>
          <p:cNvGrpSpPr/>
          <p:nvPr/>
        </p:nvGrpSpPr>
        <p:grpSpPr>
          <a:xfrm>
            <a:off x="7573439" y="4904302"/>
            <a:ext cx="1570580" cy="270996"/>
            <a:chOff x="6749925" y="4904125"/>
            <a:chExt cx="2394542" cy="273071"/>
          </a:xfrm>
        </p:grpSpPr>
        <p:sp>
          <p:nvSpPr>
            <p:cNvPr id="178" name="Google Shape;178;p52"/>
            <p:cNvSpPr/>
            <p:nvPr/>
          </p:nvSpPr>
          <p:spPr>
            <a:xfrm>
              <a:off x="6749925" y="4904125"/>
              <a:ext cx="2394000" cy="240600"/>
            </a:xfrm>
            <a:prstGeom prst="rect">
              <a:avLst/>
            </a:prstGeom>
            <a:solidFill>
              <a:srgbClr val="0F18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79" name="Google Shape;179;p52"/>
            <p:cNvSpPr txBox="1"/>
            <p:nvPr/>
          </p:nvSpPr>
          <p:spPr>
            <a:xfrm>
              <a:off x="8537867" y="4920396"/>
              <a:ext cx="606600" cy="256800"/>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r">
                <a:lnSpc>
                  <a:spcPct val="100000"/>
                </a:lnSpc>
                <a:spcBef>
                  <a:spcPts val="0"/>
                </a:spcBef>
                <a:spcAft>
                  <a:spcPts val="0"/>
                </a:spcAft>
                <a:buClr>
                  <a:srgbClr val="000000"/>
                </a:buClr>
                <a:buSzPct val="100000"/>
                <a:buFont typeface="Arial"/>
                <a:buNone/>
              </a:pPr>
              <a:fld id="{00000000-1234-1234-1234-123412341234}" type="slidenum">
                <a:rPr b="1" i="0" lang="en" sz="1900" u="none" cap="none" strike="noStrike">
                  <a:solidFill>
                    <a:srgbClr val="FFFFFF"/>
                  </a:solidFill>
                  <a:latin typeface="Montserrat Black"/>
                  <a:ea typeface="Montserrat Black"/>
                  <a:cs typeface="Montserrat Black"/>
                  <a:sym typeface="Montserrat Black"/>
                </a:rPr>
                <a:t>‹#›</a:t>
              </a:fld>
              <a:endParaRPr b="1" i="0" sz="1900" u="none" cap="none" strike="noStrike">
                <a:solidFill>
                  <a:srgbClr val="FFFFFF"/>
                </a:solidFill>
                <a:latin typeface="Montserrat Black"/>
                <a:ea typeface="Montserrat Black"/>
                <a:cs typeface="Montserrat Black"/>
                <a:sym typeface="Montserrat Black"/>
              </a:endParaRPr>
            </a:p>
          </p:txBody>
        </p:sp>
      </p:grpSp>
      <p:pic>
        <p:nvPicPr>
          <p:cNvPr id="180" name="Google Shape;180;p52"/>
          <p:cNvPicPr preferRelativeResize="0"/>
          <p:nvPr/>
        </p:nvPicPr>
        <p:blipFill rotWithShape="1">
          <a:blip r:embed="rId3">
            <a:alphaModFix/>
          </a:blip>
          <a:srcRect b="0" l="45223" r="0" t="0"/>
          <a:stretch/>
        </p:blipFill>
        <p:spPr>
          <a:xfrm>
            <a:off x="7661900" y="4981900"/>
            <a:ext cx="939177" cy="83725"/>
          </a:xfrm>
          <a:prstGeom prst="rect">
            <a:avLst/>
          </a:prstGeom>
          <a:noFill/>
          <a:ln>
            <a:noFill/>
          </a:ln>
        </p:spPr>
      </p:pic>
      <p:sp>
        <p:nvSpPr>
          <p:cNvPr id="181" name="Google Shape;181;p52"/>
          <p:cNvSpPr txBox="1"/>
          <p:nvPr>
            <p:ph type="title"/>
          </p:nvPr>
        </p:nvSpPr>
        <p:spPr>
          <a:xfrm>
            <a:off x="347472" y="265176"/>
            <a:ext cx="7886700" cy="3159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lt1"/>
              </a:buClr>
              <a:buSzPts val="2400"/>
              <a:buFont typeface="Montserrat Black"/>
              <a:buNone/>
              <a:defRPr b="1" i="0" sz="2400" u="none" cap="none" strike="noStrike">
                <a:solidFill>
                  <a:schemeClr val="lt1"/>
                </a:solidFill>
                <a:latin typeface="Montserrat Black"/>
                <a:ea typeface="Montserrat Black"/>
                <a:cs typeface="Montserrat Black"/>
                <a:sym typeface="Montserrat Black"/>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82" name="Google Shape;182;p52"/>
          <p:cNvSpPr txBox="1"/>
          <p:nvPr>
            <p:ph idx="1" type="subTitle"/>
          </p:nvPr>
        </p:nvSpPr>
        <p:spPr>
          <a:xfrm>
            <a:off x="352846" y="625402"/>
            <a:ext cx="7886700" cy="199800"/>
          </a:xfrm>
          <a:prstGeom prst="rect">
            <a:avLst/>
          </a:prstGeom>
          <a:noFill/>
          <a:ln>
            <a:noFill/>
          </a:ln>
        </p:spPr>
        <p:txBody>
          <a:bodyPr anchorCtr="0" anchor="t" bIns="0" lIns="0" spcFirstLastPara="1" rIns="0" wrap="square" tIns="0">
            <a:noAutofit/>
          </a:bodyPr>
          <a:lstStyle>
            <a:lvl1pPr lvl="0" marR="0" rtl="0" algn="l">
              <a:lnSpc>
                <a:spcPct val="90000"/>
              </a:lnSpc>
              <a:spcBef>
                <a:spcPts val="800"/>
              </a:spcBef>
              <a:spcAft>
                <a:spcPts val="0"/>
              </a:spcAft>
              <a:buClr>
                <a:schemeClr val="lt1"/>
              </a:buClr>
              <a:buSzPts val="1600"/>
              <a:buFont typeface="Montserrat"/>
              <a:buNone/>
              <a:defRPr b="0" i="0" sz="1600" u="none" cap="none" strike="noStrike">
                <a:solidFill>
                  <a:schemeClr val="lt1"/>
                </a:solidFill>
                <a:latin typeface="Montserrat"/>
                <a:ea typeface="Montserrat"/>
                <a:cs typeface="Montserrat"/>
                <a:sym typeface="Montserrat"/>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83" name="Google Shape;183;p52"/>
          <p:cNvSpPr txBox="1"/>
          <p:nvPr>
            <p:ph idx="2" type="body"/>
          </p:nvPr>
        </p:nvSpPr>
        <p:spPr>
          <a:xfrm>
            <a:off x="347475" y="1166200"/>
            <a:ext cx="8341500" cy="3095700"/>
          </a:xfrm>
          <a:prstGeom prst="rect">
            <a:avLst/>
          </a:prstGeom>
          <a:noFill/>
          <a:ln>
            <a:noFill/>
          </a:ln>
        </p:spPr>
        <p:txBody>
          <a:bodyPr anchorCtr="0" anchor="t" bIns="0" lIns="0" spcFirstLastPara="1" rIns="0" wrap="square" tIns="0">
            <a:noAutofit/>
          </a:bodyPr>
          <a:lstStyle>
            <a:lvl1pPr indent="-304800" lvl="0" marL="4572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1pPr>
            <a:lvl2pPr indent="-304800" lvl="1" marL="9144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2pPr>
            <a:lvl3pPr indent="-304800" lvl="2" marL="13716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3pPr>
            <a:lvl4pPr indent="-304800" lvl="3" marL="18288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4pPr>
            <a:lvl5pPr indent="-304800" lvl="4" marL="22860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5pPr>
            <a:lvl6pPr indent="-304800" lvl="5" marL="27432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6pPr>
            <a:lvl7pPr indent="-304800" lvl="6" marL="32004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7pPr>
            <a:lvl8pPr indent="-304800" lvl="7" marL="36576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8pPr>
            <a:lvl9pPr indent="-304800" lvl="8" marL="41148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9pPr>
          </a:lstStyle>
          <a:p/>
        </p:txBody>
      </p:sp>
      <p:sp>
        <p:nvSpPr>
          <p:cNvPr id="184" name="Google Shape;184;p52"/>
          <p:cNvSpPr/>
          <p:nvPr/>
        </p:nvSpPr>
        <p:spPr>
          <a:xfrm>
            <a:off x="0" y="2800"/>
            <a:ext cx="119400" cy="5143500"/>
          </a:xfrm>
          <a:prstGeom prst="rect">
            <a:avLst/>
          </a:prstGeom>
          <a:solidFill>
            <a:srgbClr val="0F18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F Title Slide 1">
  <p:cSld name="1_AF Title Slide 1">
    <p:spTree>
      <p:nvGrpSpPr>
        <p:cNvPr id="185" name="Shape 185"/>
        <p:cNvGrpSpPr/>
        <p:nvPr/>
      </p:nvGrpSpPr>
      <p:grpSpPr>
        <a:xfrm>
          <a:off x="0" y="0"/>
          <a:ext cx="0" cy="0"/>
          <a:chOff x="0" y="0"/>
          <a:chExt cx="0" cy="0"/>
        </a:xfrm>
      </p:grpSpPr>
      <p:sp>
        <p:nvSpPr>
          <p:cNvPr id="186" name="Google Shape;186;p53"/>
          <p:cNvSpPr/>
          <p:nvPr/>
        </p:nvSpPr>
        <p:spPr>
          <a:xfrm>
            <a:off x="0" y="-4675"/>
            <a:ext cx="9144000" cy="5151000"/>
          </a:xfrm>
          <a:prstGeom prst="rect">
            <a:avLst/>
          </a:prstGeom>
          <a:solidFill>
            <a:srgbClr val="272F4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7" name="Google Shape;187;p53" title="00-COVER.jpg"/>
          <p:cNvPicPr preferRelativeResize="0"/>
          <p:nvPr/>
        </p:nvPicPr>
        <p:blipFill rotWithShape="1">
          <a:blip r:embed="rId2">
            <a:alphaModFix/>
          </a:blip>
          <a:srcRect b="13608" l="0" r="0" t="13616"/>
          <a:stretch/>
        </p:blipFill>
        <p:spPr>
          <a:xfrm>
            <a:off x="50" y="2800"/>
            <a:ext cx="9144003" cy="5143503"/>
          </a:xfrm>
          <a:prstGeom prst="rect">
            <a:avLst/>
          </a:prstGeom>
          <a:noFill/>
          <a:ln>
            <a:noFill/>
          </a:ln>
        </p:spPr>
      </p:pic>
      <p:pic>
        <p:nvPicPr>
          <p:cNvPr id="188" name="Google Shape;188;p53"/>
          <p:cNvPicPr preferRelativeResize="0"/>
          <p:nvPr/>
        </p:nvPicPr>
        <p:blipFill rotWithShape="1">
          <a:blip r:embed="rId3">
            <a:alphaModFix amt="6000"/>
          </a:blip>
          <a:srcRect b="6828" l="51700" r="-1151" t="8538"/>
          <a:stretch/>
        </p:blipFill>
        <p:spPr>
          <a:xfrm>
            <a:off x="1438672" y="-26125"/>
            <a:ext cx="5895629" cy="5143501"/>
          </a:xfrm>
          <a:prstGeom prst="rect">
            <a:avLst/>
          </a:prstGeom>
          <a:noFill/>
          <a:ln>
            <a:noFill/>
          </a:ln>
        </p:spPr>
      </p:pic>
      <p:sp>
        <p:nvSpPr>
          <p:cNvPr id="189" name="Google Shape;189;p53"/>
          <p:cNvSpPr txBox="1"/>
          <p:nvPr/>
        </p:nvSpPr>
        <p:spPr>
          <a:xfrm>
            <a:off x="50" y="1390325"/>
            <a:ext cx="9144000" cy="236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500"/>
              <a:buFont typeface="Arial"/>
              <a:buNone/>
            </a:pPr>
            <a:r>
              <a:rPr b="0" i="0" lang="en" sz="4500" u="none" cap="none" strike="noStrike">
                <a:solidFill>
                  <a:schemeClr val="lt1"/>
                </a:solidFill>
                <a:latin typeface="Montserrat Black"/>
                <a:ea typeface="Montserrat Black"/>
                <a:cs typeface="Montserrat Black"/>
                <a:sym typeface="Montserrat Black"/>
              </a:rPr>
              <a:t>QUESTIONS?</a:t>
            </a:r>
            <a:endParaRPr b="0" i="0" sz="4500" u="none" cap="none" strike="noStrike">
              <a:solidFill>
                <a:schemeClr val="lt1"/>
              </a:solidFill>
              <a:latin typeface="Montserrat Black"/>
              <a:ea typeface="Montserrat Black"/>
              <a:cs typeface="Montserrat Black"/>
              <a:sym typeface="Montserrat Black"/>
            </a:endParaRPr>
          </a:p>
        </p:txBody>
      </p:sp>
      <p:grpSp>
        <p:nvGrpSpPr>
          <p:cNvPr id="190" name="Google Shape;190;p53"/>
          <p:cNvGrpSpPr/>
          <p:nvPr/>
        </p:nvGrpSpPr>
        <p:grpSpPr>
          <a:xfrm>
            <a:off x="2114350" y="1908925"/>
            <a:ext cx="659150" cy="719100"/>
            <a:chOff x="2330075" y="2016775"/>
            <a:chExt cx="659150" cy="719100"/>
          </a:xfrm>
        </p:grpSpPr>
        <p:sp>
          <p:nvSpPr>
            <p:cNvPr id="191" name="Google Shape;191;p53"/>
            <p:cNvSpPr/>
            <p:nvPr/>
          </p:nvSpPr>
          <p:spPr>
            <a:xfrm>
              <a:off x="2330075" y="2016775"/>
              <a:ext cx="28800" cy="719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53"/>
            <p:cNvSpPr/>
            <p:nvPr/>
          </p:nvSpPr>
          <p:spPr>
            <a:xfrm rot="5400000">
              <a:off x="2643925" y="1702975"/>
              <a:ext cx="31500" cy="659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3" name="Google Shape;193;p53"/>
          <p:cNvGrpSpPr/>
          <p:nvPr/>
        </p:nvGrpSpPr>
        <p:grpSpPr>
          <a:xfrm rot="10800000">
            <a:off x="6351400" y="2628025"/>
            <a:ext cx="659150" cy="719100"/>
            <a:chOff x="2330075" y="2016775"/>
            <a:chExt cx="659150" cy="719100"/>
          </a:xfrm>
        </p:grpSpPr>
        <p:sp>
          <p:nvSpPr>
            <p:cNvPr id="194" name="Google Shape;194;p53"/>
            <p:cNvSpPr/>
            <p:nvPr/>
          </p:nvSpPr>
          <p:spPr>
            <a:xfrm>
              <a:off x="2330075" y="2016775"/>
              <a:ext cx="28800" cy="719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53"/>
            <p:cNvSpPr/>
            <p:nvPr/>
          </p:nvSpPr>
          <p:spPr>
            <a:xfrm rot="5400000">
              <a:off x="2643925" y="1702975"/>
              <a:ext cx="31500" cy="659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4" name="Shape 14"/>
        <p:cNvGrpSpPr/>
        <p:nvPr/>
      </p:nvGrpSpPr>
      <p:grpSpPr>
        <a:xfrm>
          <a:off x="0" y="0"/>
          <a:ext cx="0" cy="0"/>
          <a:chOff x="0" y="0"/>
          <a:chExt cx="0" cy="0"/>
        </a:xfrm>
      </p:grpSpPr>
      <p:pic>
        <p:nvPicPr>
          <p:cNvPr descr="A black background with a black border&#10;&#10;Description automatically generated" id="15" name="Google Shape;15;g3d1ea1e174f_0_1007"/>
          <p:cNvPicPr preferRelativeResize="0"/>
          <p:nvPr/>
        </p:nvPicPr>
        <p:blipFill rotWithShape="1">
          <a:blip r:embed="rId2">
            <a:alphaModFix/>
          </a:blip>
          <a:srcRect b="0" l="67250" r="0" t="0"/>
          <a:stretch/>
        </p:blipFill>
        <p:spPr>
          <a:xfrm>
            <a:off x="6149340" y="0"/>
            <a:ext cx="2994662" cy="5143500"/>
          </a:xfrm>
          <a:prstGeom prst="rect">
            <a:avLst/>
          </a:prstGeom>
          <a:noFill/>
          <a:ln>
            <a:noFill/>
          </a:ln>
        </p:spPr>
      </p:pic>
      <p:cxnSp>
        <p:nvCxnSpPr>
          <p:cNvPr id="16" name="Google Shape;16;g3d1ea1e174f_0_1007"/>
          <p:cNvCxnSpPr/>
          <p:nvPr/>
        </p:nvCxnSpPr>
        <p:spPr>
          <a:xfrm rot="10800000">
            <a:off x="631656" y="754380"/>
            <a:ext cx="959400" cy="0"/>
          </a:xfrm>
          <a:prstGeom prst="straightConnector1">
            <a:avLst/>
          </a:prstGeom>
          <a:noFill/>
          <a:ln cap="flat" cmpd="sng" w="9525">
            <a:solidFill>
              <a:schemeClr val="dk1"/>
            </a:solidFill>
            <a:prstDash val="solid"/>
            <a:miter lim="800000"/>
            <a:headEnd len="sm" w="sm" type="none"/>
            <a:tailEnd len="sm" w="sm" type="none"/>
          </a:ln>
        </p:spPr>
      </p:cxnSp>
      <p:pic>
        <p:nvPicPr>
          <p:cNvPr id="17" name="Google Shape;17;g3d1ea1e174f_0_1007"/>
          <p:cNvPicPr preferRelativeResize="0"/>
          <p:nvPr/>
        </p:nvPicPr>
        <p:blipFill rotWithShape="1">
          <a:blip r:embed="rId3">
            <a:alphaModFix/>
          </a:blip>
          <a:srcRect b="0" l="0" r="0" t="0"/>
          <a:stretch/>
        </p:blipFill>
        <p:spPr>
          <a:xfrm>
            <a:off x="7538583" y="4854179"/>
            <a:ext cx="1075407" cy="90880"/>
          </a:xfrm>
          <a:prstGeom prst="rect">
            <a:avLst/>
          </a:prstGeom>
          <a:noFill/>
          <a:ln>
            <a:noFill/>
          </a:ln>
        </p:spPr>
      </p:pic>
      <p:pic>
        <p:nvPicPr>
          <p:cNvPr id="18" name="Google Shape;18;g3d1ea1e174f_0_1007"/>
          <p:cNvPicPr preferRelativeResize="0"/>
          <p:nvPr/>
        </p:nvPicPr>
        <p:blipFill rotWithShape="1">
          <a:blip r:embed="rId4">
            <a:alphaModFix/>
          </a:blip>
          <a:srcRect b="0" l="0" r="0" t="0"/>
          <a:stretch/>
        </p:blipFill>
        <p:spPr>
          <a:xfrm>
            <a:off x="-1" y="0"/>
            <a:ext cx="406400" cy="5143500"/>
          </a:xfrm>
          <a:prstGeom prst="rect">
            <a:avLst/>
          </a:prstGeom>
          <a:noFill/>
          <a:ln>
            <a:noFill/>
          </a:ln>
        </p:spPr>
      </p:pic>
      <p:sp>
        <p:nvSpPr>
          <p:cNvPr id="19" name="Google Shape;19;g3d1ea1e174f_0_1007"/>
          <p:cNvSpPr txBox="1"/>
          <p:nvPr>
            <p:ph idx="12" type="sldNum"/>
          </p:nvPr>
        </p:nvSpPr>
        <p:spPr>
          <a:xfrm>
            <a:off x="8640366" y="4807194"/>
            <a:ext cx="368400" cy="336300"/>
          </a:xfrm>
          <a:prstGeom prst="rect">
            <a:avLst/>
          </a:prstGeom>
          <a:noFill/>
          <a:ln>
            <a:noFill/>
          </a:ln>
        </p:spPr>
        <p:txBody>
          <a:bodyPr anchorCtr="0" anchor="t" bIns="34275" lIns="68575" spcFirstLastPara="1" rIns="68575" wrap="square" tIns="34275">
            <a:noAutofit/>
          </a:bodyPr>
          <a:lstStyle>
            <a:lvl1pPr indent="0" lvl="0" marL="0" marR="0" algn="l">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Black"/>
                <a:ea typeface="Arial Black"/>
                <a:cs typeface="Arial Black"/>
                <a:sym typeface="Arial Black"/>
              </a:defRPr>
            </a:lvl1pPr>
            <a:lvl2pPr indent="0" lvl="1" marL="0" marR="0" algn="l">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Black"/>
                <a:ea typeface="Arial Black"/>
                <a:cs typeface="Arial Black"/>
                <a:sym typeface="Arial Black"/>
              </a:defRPr>
            </a:lvl2pPr>
            <a:lvl3pPr indent="0" lvl="2" marL="0" marR="0" algn="l">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Black"/>
                <a:ea typeface="Arial Black"/>
                <a:cs typeface="Arial Black"/>
                <a:sym typeface="Arial Black"/>
              </a:defRPr>
            </a:lvl3pPr>
            <a:lvl4pPr indent="0" lvl="3" marL="0" marR="0" algn="l">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Black"/>
                <a:ea typeface="Arial Black"/>
                <a:cs typeface="Arial Black"/>
                <a:sym typeface="Arial Black"/>
              </a:defRPr>
            </a:lvl4pPr>
            <a:lvl5pPr indent="0" lvl="4" marL="0" marR="0" algn="l">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Black"/>
                <a:ea typeface="Arial Black"/>
                <a:cs typeface="Arial Black"/>
                <a:sym typeface="Arial Black"/>
              </a:defRPr>
            </a:lvl5pPr>
            <a:lvl6pPr indent="0" lvl="5" marL="0" marR="0" algn="l">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Black"/>
                <a:ea typeface="Arial Black"/>
                <a:cs typeface="Arial Black"/>
                <a:sym typeface="Arial Black"/>
              </a:defRPr>
            </a:lvl6pPr>
            <a:lvl7pPr indent="0" lvl="6" marL="0" marR="0" algn="l">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Black"/>
                <a:ea typeface="Arial Black"/>
                <a:cs typeface="Arial Black"/>
                <a:sym typeface="Arial Black"/>
              </a:defRPr>
            </a:lvl7pPr>
            <a:lvl8pPr indent="0" lvl="7" marL="0" marR="0" algn="l">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Black"/>
                <a:ea typeface="Arial Black"/>
                <a:cs typeface="Arial Black"/>
                <a:sym typeface="Arial Black"/>
              </a:defRPr>
            </a:lvl8pPr>
            <a:lvl9pPr indent="0" lvl="8" marL="0" marR="0" algn="l">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Black"/>
                <a:ea typeface="Arial Black"/>
                <a:cs typeface="Arial Black"/>
                <a:sym typeface="Arial Black"/>
              </a:defRPr>
            </a:lvl9pPr>
          </a:lstStyle>
          <a:p>
            <a:pPr indent="0" lvl="0" marL="0" rtl="0" algn="l">
              <a:spcBef>
                <a:spcPts val="0"/>
              </a:spcBef>
              <a:spcAft>
                <a:spcPts val="0"/>
              </a:spcAft>
              <a:buNone/>
            </a:pPr>
            <a:fld id="{00000000-1234-1234-1234-123412341234}" type="slidenum">
              <a:rPr lang="en"/>
              <a:t>‹#›</a:t>
            </a:fld>
            <a:endParaRPr/>
          </a:p>
        </p:txBody>
      </p:sp>
      <p:pic>
        <p:nvPicPr>
          <p:cNvPr id="20" name="Google Shape;20;g3d1ea1e174f_0_1007"/>
          <p:cNvPicPr preferRelativeResize="0"/>
          <p:nvPr/>
        </p:nvPicPr>
        <p:blipFill rotWithShape="1">
          <a:blip r:embed="rId5">
            <a:alphaModFix/>
          </a:blip>
          <a:srcRect b="0" l="0" r="0" t="0"/>
          <a:stretch/>
        </p:blipFill>
        <p:spPr>
          <a:xfrm>
            <a:off x="7062236" y="0"/>
            <a:ext cx="2081764" cy="5143501"/>
          </a:xfrm>
          <a:prstGeom prst="rect">
            <a:avLst/>
          </a:prstGeom>
          <a:noFill/>
          <a:ln>
            <a:noFill/>
          </a:ln>
        </p:spPr>
      </p:pic>
      <p:sp>
        <p:nvSpPr>
          <p:cNvPr id="21" name="Google Shape;21;g3d1ea1e174f_0_1007"/>
          <p:cNvSpPr txBox="1"/>
          <p:nvPr>
            <p:ph idx="1" type="body"/>
          </p:nvPr>
        </p:nvSpPr>
        <p:spPr>
          <a:xfrm>
            <a:off x="378349" y="228458"/>
            <a:ext cx="8078700" cy="4281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000000"/>
              </a:buClr>
              <a:buSzPts val="2100"/>
              <a:buFont typeface="Arial"/>
              <a:buNone/>
              <a:defRPr b="1" i="0" sz="2100" u="none" cap="none" strike="noStrike">
                <a:solidFill>
                  <a:srgbClr val="000000"/>
                </a:solidFill>
                <a:latin typeface="Arial Black"/>
                <a:ea typeface="Arial Black"/>
                <a:cs typeface="Arial Black"/>
                <a:sym typeface="Arial Black"/>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2" name="Google Shape;22;g3d1ea1e174f_0_1007"/>
          <p:cNvSpPr txBox="1"/>
          <p:nvPr>
            <p:ph idx="2" type="body"/>
          </p:nvPr>
        </p:nvSpPr>
        <p:spPr>
          <a:xfrm>
            <a:off x="396602" y="1024954"/>
            <a:ext cx="8075700" cy="36096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14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ic Slide 1 5">
  <p:cSld name="2_Page 1_1_1_1_2_1_5">
    <p:spTree>
      <p:nvGrpSpPr>
        <p:cNvPr id="196" name="Shape 196"/>
        <p:cNvGrpSpPr/>
        <p:nvPr/>
      </p:nvGrpSpPr>
      <p:grpSpPr>
        <a:xfrm>
          <a:off x="0" y="0"/>
          <a:ext cx="0" cy="0"/>
          <a:chOff x="0" y="0"/>
          <a:chExt cx="0" cy="0"/>
        </a:xfrm>
      </p:grpSpPr>
      <p:grpSp>
        <p:nvGrpSpPr>
          <p:cNvPr id="197" name="Google Shape;197;p54"/>
          <p:cNvGrpSpPr/>
          <p:nvPr/>
        </p:nvGrpSpPr>
        <p:grpSpPr>
          <a:xfrm>
            <a:off x="6768476" y="4904390"/>
            <a:ext cx="2375566" cy="238771"/>
            <a:chOff x="6749925" y="4904125"/>
            <a:chExt cx="2394000" cy="240600"/>
          </a:xfrm>
        </p:grpSpPr>
        <p:sp>
          <p:nvSpPr>
            <p:cNvPr id="198" name="Google Shape;198;p54"/>
            <p:cNvSpPr/>
            <p:nvPr/>
          </p:nvSpPr>
          <p:spPr>
            <a:xfrm>
              <a:off x="6749925" y="4904125"/>
              <a:ext cx="2394000" cy="240600"/>
            </a:xfrm>
            <a:prstGeom prst="rect">
              <a:avLst/>
            </a:prstGeom>
            <a:solidFill>
              <a:srgbClr val="0F18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99" name="Google Shape;199;p54"/>
            <p:cNvSpPr txBox="1"/>
            <p:nvPr/>
          </p:nvSpPr>
          <p:spPr>
            <a:xfrm>
              <a:off x="8537875" y="4920400"/>
              <a:ext cx="383400" cy="207900"/>
            </a:xfrm>
            <a:prstGeom prst="rect">
              <a:avLst/>
            </a:prstGeom>
            <a:noFill/>
            <a:ln>
              <a:noFill/>
            </a:ln>
          </p:spPr>
          <p:txBody>
            <a:bodyPr anchorCtr="0" anchor="t" bIns="45700" lIns="91425" spcFirstLastPara="1" rIns="91425" wrap="square" tIns="45700">
              <a:normAutofit fontScale="47500" lnSpcReduction="20000"/>
            </a:bodyPr>
            <a:lstStyle/>
            <a:p>
              <a:pPr indent="0" lvl="0" marL="0" marR="0" rtl="0" algn="r">
                <a:lnSpc>
                  <a:spcPct val="100000"/>
                </a:lnSpc>
                <a:spcBef>
                  <a:spcPts val="0"/>
                </a:spcBef>
                <a:spcAft>
                  <a:spcPts val="0"/>
                </a:spcAft>
                <a:buClr>
                  <a:srgbClr val="000000"/>
                </a:buClr>
                <a:buSzPct val="100000"/>
                <a:buFont typeface="Arial"/>
                <a:buNone/>
              </a:pPr>
              <a:fld id="{00000000-1234-1234-1234-123412341234}" type="slidenum">
                <a:rPr b="1" i="0" lang="en" sz="1900" u="none" cap="none" strike="noStrike">
                  <a:solidFill>
                    <a:srgbClr val="FFFFFF"/>
                  </a:solidFill>
                  <a:latin typeface="Montserrat Black"/>
                  <a:ea typeface="Montserrat Black"/>
                  <a:cs typeface="Montserrat Black"/>
                  <a:sym typeface="Montserrat Black"/>
                </a:rPr>
                <a:t>‹#›</a:t>
              </a:fld>
              <a:endParaRPr b="1" i="0" sz="1900" u="none" cap="none" strike="noStrike">
                <a:solidFill>
                  <a:srgbClr val="FFFFFF"/>
                </a:solidFill>
                <a:latin typeface="Montserrat Black"/>
                <a:ea typeface="Montserrat Black"/>
                <a:cs typeface="Montserrat Black"/>
                <a:sym typeface="Montserrat Black"/>
              </a:endParaRPr>
            </a:p>
          </p:txBody>
        </p:sp>
      </p:grpSp>
      <p:sp>
        <p:nvSpPr>
          <p:cNvPr id="200" name="Google Shape;200;p54"/>
          <p:cNvSpPr txBox="1"/>
          <p:nvPr>
            <p:ph type="title"/>
          </p:nvPr>
        </p:nvSpPr>
        <p:spPr>
          <a:xfrm>
            <a:off x="347472" y="266248"/>
            <a:ext cx="7886700" cy="3159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F121C"/>
              </a:buClr>
              <a:buSzPts val="2400"/>
              <a:buFont typeface="Montserrat Black"/>
              <a:buNone/>
              <a:defRPr b="1" i="0" sz="2400" u="none" cap="none" strike="noStrike">
                <a:solidFill>
                  <a:srgbClr val="0F121C"/>
                </a:solidFill>
                <a:latin typeface="Montserrat Black"/>
                <a:ea typeface="Montserrat Black"/>
                <a:cs typeface="Montserrat Black"/>
                <a:sym typeface="Montserrat Black"/>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01" name="Google Shape;201;p54"/>
          <p:cNvSpPr txBox="1"/>
          <p:nvPr>
            <p:ph idx="1" type="subTitle"/>
          </p:nvPr>
        </p:nvSpPr>
        <p:spPr>
          <a:xfrm>
            <a:off x="356579" y="625405"/>
            <a:ext cx="7886700" cy="199800"/>
          </a:xfrm>
          <a:prstGeom prst="rect">
            <a:avLst/>
          </a:prstGeom>
          <a:noFill/>
          <a:ln>
            <a:noFill/>
          </a:ln>
        </p:spPr>
        <p:txBody>
          <a:bodyPr anchorCtr="0" anchor="t" bIns="0" lIns="0" spcFirstLastPara="1" rIns="0" wrap="square" tIns="0">
            <a:noAutofit/>
          </a:bodyPr>
          <a:lstStyle>
            <a:lvl1pPr lvl="0" marR="0" rtl="0" algn="l">
              <a:lnSpc>
                <a:spcPct val="90000"/>
              </a:lnSpc>
              <a:spcBef>
                <a:spcPts val="800"/>
              </a:spcBef>
              <a:spcAft>
                <a:spcPts val="0"/>
              </a:spcAft>
              <a:buClr>
                <a:srgbClr val="0F121C"/>
              </a:buClr>
              <a:buSzPts val="1600"/>
              <a:buFont typeface="Montserrat"/>
              <a:buNone/>
              <a:defRPr b="0" i="0" sz="1600" u="none" cap="none" strike="noStrike">
                <a:solidFill>
                  <a:srgbClr val="0F121C"/>
                </a:solidFill>
                <a:latin typeface="Montserrat"/>
                <a:ea typeface="Montserrat"/>
                <a:cs typeface="Montserrat"/>
                <a:sym typeface="Montserrat"/>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202" name="Google Shape;202;p54"/>
          <p:cNvSpPr txBox="1"/>
          <p:nvPr>
            <p:ph idx="2" type="body"/>
          </p:nvPr>
        </p:nvSpPr>
        <p:spPr>
          <a:xfrm>
            <a:off x="347475" y="1166200"/>
            <a:ext cx="8341500" cy="3095700"/>
          </a:xfrm>
          <a:prstGeom prst="rect">
            <a:avLst/>
          </a:prstGeom>
          <a:noFill/>
          <a:ln>
            <a:noFill/>
          </a:ln>
        </p:spPr>
        <p:txBody>
          <a:bodyPr anchorCtr="0" anchor="t" bIns="0" lIns="0" spcFirstLastPara="1" rIns="0" wrap="square" tIns="0">
            <a:noAutofit/>
          </a:bodyPr>
          <a:lstStyle>
            <a:lvl1pPr indent="-304800" lvl="0" marL="4572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1pPr>
            <a:lvl2pPr indent="-304800" lvl="1" marL="9144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2pPr>
            <a:lvl3pPr indent="-304800" lvl="2" marL="13716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3pPr>
            <a:lvl4pPr indent="-304800" lvl="3" marL="18288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4pPr>
            <a:lvl5pPr indent="-304800" lvl="4" marL="22860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5pPr>
            <a:lvl6pPr indent="-304800" lvl="5" marL="27432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6pPr>
            <a:lvl7pPr indent="-304800" lvl="6" marL="32004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7pPr>
            <a:lvl8pPr indent="-304800" lvl="7" marL="36576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8pPr>
            <a:lvl9pPr indent="-304800" lvl="8" marL="4114800" marR="0" rtl="0" algn="l">
              <a:lnSpc>
                <a:spcPct val="100000"/>
              </a:lnSpc>
              <a:spcBef>
                <a:spcPts val="0"/>
              </a:spcBef>
              <a:spcAft>
                <a:spcPts val="0"/>
              </a:spcAft>
              <a:buClr>
                <a:schemeClr val="dk1"/>
              </a:buClr>
              <a:buSzPts val="1200"/>
              <a:buFont typeface="Montserrat"/>
              <a:buChar char="■"/>
              <a:defRPr b="0" i="0" sz="1200" u="none" cap="none" strike="noStrike">
                <a:solidFill>
                  <a:schemeClr val="dk1"/>
                </a:solidFill>
                <a:latin typeface="Montserrat"/>
                <a:ea typeface="Montserrat"/>
                <a:cs typeface="Montserrat"/>
                <a:sym typeface="Montserrat"/>
              </a:defRPr>
            </a:lvl9pPr>
          </a:lstStyle>
          <a:p/>
        </p:txBody>
      </p:sp>
      <p:sp>
        <p:nvSpPr>
          <p:cNvPr id="203" name="Google Shape;203;p54"/>
          <p:cNvSpPr/>
          <p:nvPr/>
        </p:nvSpPr>
        <p:spPr>
          <a:xfrm>
            <a:off x="0" y="0"/>
            <a:ext cx="119400" cy="5143500"/>
          </a:xfrm>
          <a:prstGeom prst="rect">
            <a:avLst/>
          </a:prstGeom>
          <a:solidFill>
            <a:srgbClr val="0F18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 name="Google Shape;204;p54"/>
          <p:cNvPicPr preferRelativeResize="0"/>
          <p:nvPr/>
        </p:nvPicPr>
        <p:blipFill rotWithShape="1">
          <a:blip r:embed="rId2">
            <a:alphaModFix/>
          </a:blip>
          <a:srcRect b="0" l="0" r="0" t="0"/>
          <a:stretch/>
        </p:blipFill>
        <p:spPr>
          <a:xfrm>
            <a:off x="6886575" y="4981900"/>
            <a:ext cx="1714499" cy="837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aceWERX TOC 2">
  <p:cSld name="SpaceWERX TOC 2">
    <p:spTree>
      <p:nvGrpSpPr>
        <p:cNvPr id="205" name="Shape 205"/>
        <p:cNvGrpSpPr/>
        <p:nvPr/>
      </p:nvGrpSpPr>
      <p:grpSpPr>
        <a:xfrm>
          <a:off x="0" y="0"/>
          <a:ext cx="0" cy="0"/>
          <a:chOff x="0" y="0"/>
          <a:chExt cx="0" cy="0"/>
        </a:xfrm>
      </p:grpSpPr>
      <p:pic>
        <p:nvPicPr>
          <p:cNvPr id="206" name="Google Shape;206;g37420d53c94_0_995"/>
          <p:cNvPicPr preferRelativeResize="0"/>
          <p:nvPr/>
        </p:nvPicPr>
        <p:blipFill rotWithShape="1">
          <a:blip r:embed="rId2">
            <a:alphaModFix/>
          </a:blip>
          <a:srcRect b="0" l="0" r="0" t="0"/>
          <a:stretch/>
        </p:blipFill>
        <p:spPr>
          <a:xfrm>
            <a:off x="-32071" y="1"/>
            <a:ext cx="9176070" cy="5143499"/>
          </a:xfrm>
          <a:prstGeom prst="rect">
            <a:avLst/>
          </a:prstGeom>
          <a:noFill/>
          <a:ln>
            <a:noFill/>
          </a:ln>
        </p:spPr>
      </p:pic>
      <p:cxnSp>
        <p:nvCxnSpPr>
          <p:cNvPr id="207" name="Google Shape;207;g37420d53c94_0_995"/>
          <p:cNvCxnSpPr/>
          <p:nvPr/>
        </p:nvCxnSpPr>
        <p:spPr>
          <a:xfrm rot="10800000">
            <a:off x="631656" y="754380"/>
            <a:ext cx="959400" cy="0"/>
          </a:xfrm>
          <a:prstGeom prst="straightConnector1">
            <a:avLst/>
          </a:prstGeom>
          <a:noFill/>
          <a:ln cap="flat" cmpd="sng" w="9525">
            <a:solidFill>
              <a:schemeClr val="lt1"/>
            </a:solidFill>
            <a:prstDash val="solid"/>
            <a:miter lim="800000"/>
            <a:headEnd len="sm" w="sm" type="none"/>
            <a:tailEnd len="sm" w="sm" type="none"/>
          </a:ln>
        </p:spPr>
      </p:cxnSp>
      <p:pic>
        <p:nvPicPr>
          <p:cNvPr id="208" name="Google Shape;208;g37420d53c94_0_995"/>
          <p:cNvPicPr preferRelativeResize="0"/>
          <p:nvPr/>
        </p:nvPicPr>
        <p:blipFill rotWithShape="1">
          <a:blip r:embed="rId3">
            <a:alphaModFix/>
          </a:blip>
          <a:srcRect b="0" l="0" r="0" t="0"/>
          <a:stretch/>
        </p:blipFill>
        <p:spPr>
          <a:xfrm>
            <a:off x="7538583" y="4854179"/>
            <a:ext cx="1075407" cy="90880"/>
          </a:xfrm>
          <a:prstGeom prst="rect">
            <a:avLst/>
          </a:prstGeom>
          <a:noFill/>
          <a:ln>
            <a:noFill/>
          </a:ln>
        </p:spPr>
      </p:pic>
      <p:sp>
        <p:nvSpPr>
          <p:cNvPr id="209" name="Google Shape;209;g37420d53c94_0_995"/>
          <p:cNvSpPr txBox="1"/>
          <p:nvPr>
            <p:ph idx="12" type="sldNum"/>
          </p:nvPr>
        </p:nvSpPr>
        <p:spPr>
          <a:xfrm>
            <a:off x="8640366" y="4807194"/>
            <a:ext cx="368400" cy="336300"/>
          </a:xfrm>
          <a:prstGeom prst="rect">
            <a:avLst/>
          </a:prstGeom>
          <a:noFill/>
          <a:ln>
            <a:noFill/>
          </a:ln>
        </p:spPr>
        <p:txBody>
          <a:bodyPr anchorCtr="0" anchor="t" bIns="34275" lIns="68575" spcFirstLastPara="1" rIns="68575" wrap="square" tIns="34275">
            <a:noAutofit/>
          </a:bodyPr>
          <a:lstStyle>
            <a:lvl1pPr indent="0" lvl="0" marL="0" marR="0" algn="l">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Black"/>
                <a:ea typeface="Arial Black"/>
                <a:cs typeface="Arial Black"/>
                <a:sym typeface="Arial Black"/>
              </a:defRPr>
            </a:lvl1pPr>
            <a:lvl2pPr indent="0" lvl="1" marL="0" marR="0" algn="l">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Black"/>
                <a:ea typeface="Arial Black"/>
                <a:cs typeface="Arial Black"/>
                <a:sym typeface="Arial Black"/>
              </a:defRPr>
            </a:lvl2pPr>
            <a:lvl3pPr indent="0" lvl="2" marL="0" marR="0" algn="l">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Black"/>
                <a:ea typeface="Arial Black"/>
                <a:cs typeface="Arial Black"/>
                <a:sym typeface="Arial Black"/>
              </a:defRPr>
            </a:lvl3pPr>
            <a:lvl4pPr indent="0" lvl="3" marL="0" marR="0" algn="l">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Black"/>
                <a:ea typeface="Arial Black"/>
                <a:cs typeface="Arial Black"/>
                <a:sym typeface="Arial Black"/>
              </a:defRPr>
            </a:lvl4pPr>
            <a:lvl5pPr indent="0" lvl="4" marL="0" marR="0" algn="l">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Black"/>
                <a:ea typeface="Arial Black"/>
                <a:cs typeface="Arial Black"/>
                <a:sym typeface="Arial Black"/>
              </a:defRPr>
            </a:lvl5pPr>
            <a:lvl6pPr indent="0" lvl="5" marL="0" marR="0" algn="l">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Black"/>
                <a:ea typeface="Arial Black"/>
                <a:cs typeface="Arial Black"/>
                <a:sym typeface="Arial Black"/>
              </a:defRPr>
            </a:lvl6pPr>
            <a:lvl7pPr indent="0" lvl="6" marL="0" marR="0" algn="l">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Black"/>
                <a:ea typeface="Arial Black"/>
                <a:cs typeface="Arial Black"/>
                <a:sym typeface="Arial Black"/>
              </a:defRPr>
            </a:lvl7pPr>
            <a:lvl8pPr indent="0" lvl="7" marL="0" marR="0" algn="l">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Black"/>
                <a:ea typeface="Arial Black"/>
                <a:cs typeface="Arial Black"/>
                <a:sym typeface="Arial Black"/>
              </a:defRPr>
            </a:lvl8pPr>
            <a:lvl9pPr indent="0" lvl="8" marL="0" marR="0" algn="l">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Black"/>
                <a:ea typeface="Arial Black"/>
                <a:cs typeface="Arial Black"/>
                <a:sym typeface="Arial Black"/>
              </a:defRPr>
            </a:lvl9pPr>
          </a:lstStyle>
          <a:p>
            <a:pPr indent="0" lvl="0" marL="0" rtl="0" algn="l">
              <a:spcBef>
                <a:spcPts val="0"/>
              </a:spcBef>
              <a:spcAft>
                <a:spcPts val="0"/>
              </a:spcAft>
              <a:buNone/>
            </a:pPr>
            <a:fld id="{00000000-1234-1234-1234-123412341234}" type="slidenum">
              <a:rPr lang="en"/>
              <a:t>‹#›</a:t>
            </a:fld>
            <a:endParaRPr/>
          </a:p>
        </p:txBody>
      </p:sp>
      <p:pic>
        <p:nvPicPr>
          <p:cNvPr id="210" name="Google Shape;210;g37420d53c94_0_995"/>
          <p:cNvPicPr preferRelativeResize="0"/>
          <p:nvPr/>
        </p:nvPicPr>
        <p:blipFill rotWithShape="1">
          <a:blip r:embed="rId4">
            <a:alphaModFix/>
          </a:blip>
          <a:srcRect b="0" l="0" r="0" t="0"/>
          <a:stretch/>
        </p:blipFill>
        <p:spPr>
          <a:xfrm>
            <a:off x="7062236" y="0"/>
            <a:ext cx="2081764" cy="5143501"/>
          </a:xfrm>
          <a:prstGeom prst="rect">
            <a:avLst/>
          </a:prstGeom>
          <a:noFill/>
          <a:ln>
            <a:noFill/>
          </a:ln>
        </p:spPr>
      </p:pic>
      <p:sp>
        <p:nvSpPr>
          <p:cNvPr id="211" name="Google Shape;211;g37420d53c94_0_995"/>
          <p:cNvSpPr txBox="1"/>
          <p:nvPr>
            <p:ph idx="1" type="body"/>
          </p:nvPr>
        </p:nvSpPr>
        <p:spPr>
          <a:xfrm>
            <a:off x="378349" y="228458"/>
            <a:ext cx="8078700" cy="4281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000000"/>
              </a:buClr>
              <a:buSzPts val="2100"/>
              <a:buFont typeface="Arial"/>
              <a:buNone/>
              <a:defRPr b="1" i="0" sz="2100" u="none" cap="none" strike="noStrike">
                <a:solidFill>
                  <a:schemeClr val="lt1"/>
                </a:solidFill>
                <a:latin typeface="Arial Black"/>
                <a:ea typeface="Arial Black"/>
                <a:cs typeface="Arial Black"/>
                <a:sym typeface="Arial Black"/>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Custom Layout">
  <p:cSld name="54_Custom Layout">
    <p:spTree>
      <p:nvGrpSpPr>
        <p:cNvPr id="212" name="Shape 212"/>
        <p:cNvGrpSpPr/>
        <p:nvPr/>
      </p:nvGrpSpPr>
      <p:grpSpPr>
        <a:xfrm>
          <a:off x="0" y="0"/>
          <a:ext cx="0" cy="0"/>
          <a:chOff x="0" y="0"/>
          <a:chExt cx="0" cy="0"/>
        </a:xfrm>
      </p:grpSpPr>
      <p:pic>
        <p:nvPicPr>
          <p:cNvPr descr="A person looking at a large transparent globe&#10;&#10;Description automatically generated" id="213" name="Google Shape;213;g37420d53c94_0_2017"/>
          <p:cNvPicPr preferRelativeResize="0"/>
          <p:nvPr/>
        </p:nvPicPr>
        <p:blipFill rotWithShape="1">
          <a:blip r:embed="rId2">
            <a:alphaModFix/>
          </a:blip>
          <a:srcRect b="651" l="0" r="0" t="651"/>
          <a:stretch/>
        </p:blipFill>
        <p:spPr>
          <a:xfrm>
            <a:off x="0" y="0"/>
            <a:ext cx="9144000" cy="5143502"/>
          </a:xfrm>
          <a:prstGeom prst="rect">
            <a:avLst/>
          </a:prstGeom>
          <a:noFill/>
          <a:ln>
            <a:noFill/>
          </a:ln>
        </p:spPr>
      </p:pic>
      <p:sp>
        <p:nvSpPr>
          <p:cNvPr id="214" name="Google Shape;214;g37420d53c94_0_2017"/>
          <p:cNvSpPr/>
          <p:nvPr/>
        </p:nvSpPr>
        <p:spPr>
          <a:xfrm>
            <a:off x="0" y="0"/>
            <a:ext cx="395400" cy="5143500"/>
          </a:xfrm>
          <a:prstGeom prst="rect">
            <a:avLst/>
          </a:prstGeom>
          <a:solidFill>
            <a:srgbClr val="8200A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15" name="Google Shape;215;g37420d53c94_0_2017"/>
          <p:cNvPicPr preferRelativeResize="0"/>
          <p:nvPr/>
        </p:nvPicPr>
        <p:blipFill rotWithShape="1">
          <a:blip r:embed="rId3">
            <a:alphaModFix/>
          </a:blip>
          <a:srcRect b="0" l="0" r="0" t="0"/>
          <a:stretch/>
        </p:blipFill>
        <p:spPr>
          <a:xfrm>
            <a:off x="107156" y="158032"/>
            <a:ext cx="180974" cy="788530"/>
          </a:xfrm>
          <a:prstGeom prst="rect">
            <a:avLst/>
          </a:prstGeom>
          <a:noFill/>
          <a:ln>
            <a:noFill/>
          </a:ln>
        </p:spPr>
      </p:pic>
      <p:sp>
        <p:nvSpPr>
          <p:cNvPr id="216" name="Google Shape;216;g37420d53c94_0_2017"/>
          <p:cNvSpPr txBox="1"/>
          <p:nvPr>
            <p:ph idx="1" type="body"/>
          </p:nvPr>
        </p:nvSpPr>
        <p:spPr>
          <a:xfrm>
            <a:off x="2774752" y="3907133"/>
            <a:ext cx="3448200" cy="260700"/>
          </a:xfrm>
          <a:prstGeom prst="rect">
            <a:avLst/>
          </a:prstGeom>
          <a:noFill/>
          <a:ln>
            <a:noFill/>
          </a:ln>
        </p:spPr>
        <p:txBody>
          <a:bodyPr anchorCtr="0" anchor="t" bIns="34275" lIns="68575" spcFirstLastPara="1" rIns="68575" wrap="square" tIns="34275">
            <a:noAutofit/>
          </a:bodyPr>
          <a:lstStyle>
            <a:lvl1pPr indent="-228600" lvl="0" marL="457200" marR="0" rtl="0" algn="ctr">
              <a:lnSpc>
                <a:spcPct val="90000"/>
              </a:lnSpc>
              <a:spcBef>
                <a:spcPts val="800"/>
              </a:spcBef>
              <a:spcAft>
                <a:spcPts val="0"/>
              </a:spcAft>
              <a:buClr>
                <a:schemeClr val="lt1"/>
              </a:buClr>
              <a:buSzPts val="1100"/>
              <a:buFont typeface="Arial"/>
              <a:buNone/>
              <a:defRPr b="0" i="0" sz="1100" u="none" cap="none" strike="noStrike">
                <a:solidFill>
                  <a:schemeClr val="lt1"/>
                </a:solidFill>
                <a:latin typeface="Arial Black"/>
                <a:ea typeface="Arial Black"/>
                <a:cs typeface="Arial Black"/>
                <a:sym typeface="Arial Black"/>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17" name="Google Shape;217;g37420d53c94_0_2017"/>
          <p:cNvSpPr txBox="1"/>
          <p:nvPr>
            <p:ph idx="2" type="body"/>
          </p:nvPr>
        </p:nvSpPr>
        <p:spPr>
          <a:xfrm>
            <a:off x="2774752" y="4247750"/>
            <a:ext cx="3448200" cy="260700"/>
          </a:xfrm>
          <a:prstGeom prst="rect">
            <a:avLst/>
          </a:prstGeom>
          <a:noFill/>
          <a:ln>
            <a:noFill/>
          </a:ln>
        </p:spPr>
        <p:txBody>
          <a:bodyPr anchorCtr="0" anchor="t" bIns="34275" lIns="68575" spcFirstLastPara="1" rIns="68575" wrap="square" tIns="34275">
            <a:noAutofit/>
          </a:bodyPr>
          <a:lstStyle>
            <a:lvl1pPr indent="-228600" lvl="0" marL="457200" marR="0" rtl="0" algn="ctr">
              <a:lnSpc>
                <a:spcPct val="90000"/>
              </a:lnSpc>
              <a:spcBef>
                <a:spcPts val="800"/>
              </a:spcBef>
              <a:spcAft>
                <a:spcPts val="0"/>
              </a:spcAft>
              <a:buClr>
                <a:schemeClr val="lt1"/>
              </a:buClr>
              <a:buSzPts val="1100"/>
              <a:buFont typeface="Arial"/>
              <a:buNone/>
              <a:defRPr b="0" i="0" sz="1100" u="none" cap="none" strike="noStrike">
                <a:solidFill>
                  <a:schemeClr val="lt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pic>
        <p:nvPicPr>
          <p:cNvPr id="218" name="Google Shape;218;g37420d53c94_0_2017"/>
          <p:cNvPicPr preferRelativeResize="0"/>
          <p:nvPr/>
        </p:nvPicPr>
        <p:blipFill rotWithShape="1">
          <a:blip r:embed="rId4">
            <a:alphaModFix/>
          </a:blip>
          <a:srcRect b="0" l="0" r="0" t="0"/>
          <a:stretch/>
        </p:blipFill>
        <p:spPr>
          <a:xfrm>
            <a:off x="3678217" y="684181"/>
            <a:ext cx="1787568" cy="2928566"/>
          </a:xfrm>
          <a:prstGeom prst="rect">
            <a:avLst/>
          </a:prstGeom>
          <a:noFill/>
          <a:ln>
            <a:noFill/>
          </a:ln>
        </p:spPr>
      </p:pic>
      <p:pic>
        <p:nvPicPr>
          <p:cNvPr id="219" name="Google Shape;219;g37420d53c94_0_2017"/>
          <p:cNvPicPr preferRelativeResize="0"/>
          <p:nvPr/>
        </p:nvPicPr>
        <p:blipFill rotWithShape="1">
          <a:blip r:embed="rId5">
            <a:alphaModFix/>
          </a:blip>
          <a:srcRect b="0" l="0" r="0" t="0"/>
          <a:stretch/>
        </p:blipFill>
        <p:spPr>
          <a:xfrm>
            <a:off x="7062236" y="0"/>
            <a:ext cx="2081764" cy="514350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220" name="Shape 22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Slide - dark background 1">
  <p:cSld name="CUSTOM_1_1">
    <p:spTree>
      <p:nvGrpSpPr>
        <p:cNvPr id="23" name="Shape 23"/>
        <p:cNvGrpSpPr/>
        <p:nvPr/>
      </p:nvGrpSpPr>
      <p:grpSpPr>
        <a:xfrm>
          <a:off x="0" y="0"/>
          <a:ext cx="0" cy="0"/>
          <a:chOff x="0" y="0"/>
          <a:chExt cx="0" cy="0"/>
        </a:xfrm>
      </p:grpSpPr>
      <p:pic>
        <p:nvPicPr>
          <p:cNvPr id="24" name="Google Shape;24;p25" title="SPX Horizontal Background Layers.jpg"/>
          <p:cNvPicPr preferRelativeResize="0"/>
          <p:nvPr/>
        </p:nvPicPr>
        <p:blipFill rotWithShape="1">
          <a:blip r:embed="rId2">
            <a:alphaModFix/>
          </a:blip>
          <a:srcRect b="13609" l="0" r="0" t="26596"/>
          <a:stretch/>
        </p:blipFill>
        <p:spPr>
          <a:xfrm>
            <a:off x="0" y="917425"/>
            <a:ext cx="9144003" cy="4226076"/>
          </a:xfrm>
          <a:prstGeom prst="rect">
            <a:avLst/>
          </a:prstGeom>
          <a:noFill/>
          <a:ln>
            <a:noFill/>
          </a:ln>
        </p:spPr>
      </p:pic>
      <p:sp>
        <p:nvSpPr>
          <p:cNvPr id="25" name="Google Shape;25;p25"/>
          <p:cNvSpPr/>
          <p:nvPr/>
        </p:nvSpPr>
        <p:spPr>
          <a:xfrm>
            <a:off x="0" y="917413"/>
            <a:ext cx="9144000" cy="4226100"/>
          </a:xfrm>
          <a:prstGeom prst="rect">
            <a:avLst/>
          </a:prstGeom>
          <a:solidFill>
            <a:srgbClr val="0F182D">
              <a:alpha val="54117"/>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25"/>
          <p:cNvSpPr txBox="1"/>
          <p:nvPr>
            <p:ph type="title"/>
          </p:nvPr>
        </p:nvSpPr>
        <p:spPr>
          <a:xfrm>
            <a:off x="347472" y="265176"/>
            <a:ext cx="7886700" cy="3159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F121C"/>
              </a:buClr>
              <a:buSzPts val="2400"/>
              <a:buFont typeface="Montserrat Black"/>
              <a:buNone/>
              <a:defRPr b="1" i="0" sz="2400" u="none" cap="none" strike="noStrike">
                <a:solidFill>
                  <a:srgbClr val="0F121C"/>
                </a:solidFill>
                <a:latin typeface="Montserrat Black"/>
                <a:ea typeface="Montserrat Black"/>
                <a:cs typeface="Montserrat Black"/>
                <a:sym typeface="Montserrat Black"/>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7" name="Google Shape;27;p25"/>
          <p:cNvSpPr txBox="1"/>
          <p:nvPr>
            <p:ph idx="1" type="subTitle"/>
          </p:nvPr>
        </p:nvSpPr>
        <p:spPr>
          <a:xfrm>
            <a:off x="352846" y="625402"/>
            <a:ext cx="7886700" cy="199800"/>
          </a:xfrm>
          <a:prstGeom prst="rect">
            <a:avLst/>
          </a:prstGeom>
          <a:noFill/>
          <a:ln>
            <a:noFill/>
          </a:ln>
        </p:spPr>
        <p:txBody>
          <a:bodyPr anchorCtr="0" anchor="t" bIns="0" lIns="0" spcFirstLastPara="1" rIns="0" wrap="square" tIns="0">
            <a:noAutofit/>
          </a:bodyPr>
          <a:lstStyle>
            <a:lvl1pPr lvl="0" marR="0" rtl="0" algn="l">
              <a:lnSpc>
                <a:spcPct val="90000"/>
              </a:lnSpc>
              <a:spcBef>
                <a:spcPts val="800"/>
              </a:spcBef>
              <a:spcAft>
                <a:spcPts val="0"/>
              </a:spcAft>
              <a:buClr>
                <a:srgbClr val="0F121C"/>
              </a:buClr>
              <a:buSzPts val="1600"/>
              <a:buFont typeface="Montserrat"/>
              <a:buNone/>
              <a:defRPr b="0" i="0" sz="1600" u="none" cap="none" strike="noStrike">
                <a:solidFill>
                  <a:srgbClr val="0F121C"/>
                </a:solidFill>
                <a:latin typeface="Montserrat"/>
                <a:ea typeface="Montserrat"/>
                <a:cs typeface="Montserrat"/>
                <a:sym typeface="Montserrat"/>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28" name="Google Shape;28;p25"/>
          <p:cNvSpPr txBox="1"/>
          <p:nvPr>
            <p:ph idx="2" type="body"/>
          </p:nvPr>
        </p:nvSpPr>
        <p:spPr>
          <a:xfrm>
            <a:off x="347475" y="1166200"/>
            <a:ext cx="8341500" cy="3095700"/>
          </a:xfrm>
          <a:prstGeom prst="rect">
            <a:avLst/>
          </a:prstGeom>
          <a:noFill/>
          <a:ln>
            <a:noFill/>
          </a:ln>
        </p:spPr>
        <p:txBody>
          <a:bodyPr anchorCtr="0" anchor="t" bIns="0" lIns="0" spcFirstLastPara="1" rIns="0" wrap="square" tIns="0">
            <a:noAutofit/>
          </a:bodyPr>
          <a:lstStyle>
            <a:lvl1pPr indent="-304800" lvl="0" marL="4572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1pPr>
            <a:lvl2pPr indent="-304800" lvl="1" marL="9144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2pPr>
            <a:lvl3pPr indent="-304800" lvl="2" marL="13716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3pPr>
            <a:lvl4pPr indent="-304800" lvl="3" marL="18288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4pPr>
            <a:lvl5pPr indent="-304800" lvl="4" marL="22860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5pPr>
            <a:lvl6pPr indent="-304800" lvl="5" marL="27432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6pPr>
            <a:lvl7pPr indent="-304800" lvl="6" marL="32004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7pPr>
            <a:lvl8pPr indent="-304800" lvl="7" marL="36576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8pPr>
            <a:lvl9pPr indent="-304800" lvl="8" marL="41148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9pPr>
          </a:lstStyle>
          <a:p/>
        </p:txBody>
      </p:sp>
      <p:sp>
        <p:nvSpPr>
          <p:cNvPr id="29" name="Google Shape;29;p25"/>
          <p:cNvSpPr/>
          <p:nvPr/>
        </p:nvSpPr>
        <p:spPr>
          <a:xfrm>
            <a:off x="0" y="2800"/>
            <a:ext cx="119400" cy="5143500"/>
          </a:xfrm>
          <a:prstGeom prst="rect">
            <a:avLst/>
          </a:prstGeom>
          <a:solidFill>
            <a:srgbClr val="0F18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 name="Google Shape;30;p25"/>
          <p:cNvGrpSpPr/>
          <p:nvPr/>
        </p:nvGrpSpPr>
        <p:grpSpPr>
          <a:xfrm>
            <a:off x="7573439" y="4904302"/>
            <a:ext cx="1570225" cy="238771"/>
            <a:chOff x="6749925" y="4904125"/>
            <a:chExt cx="2394000" cy="240600"/>
          </a:xfrm>
        </p:grpSpPr>
        <p:sp>
          <p:nvSpPr>
            <p:cNvPr id="31" name="Google Shape;31;p25"/>
            <p:cNvSpPr/>
            <p:nvPr/>
          </p:nvSpPr>
          <p:spPr>
            <a:xfrm>
              <a:off x="6749925" y="4904125"/>
              <a:ext cx="2394000" cy="240600"/>
            </a:xfrm>
            <a:prstGeom prst="rect">
              <a:avLst/>
            </a:prstGeom>
            <a:solidFill>
              <a:srgbClr val="0F18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32" name="Google Shape;32;p25"/>
            <p:cNvSpPr txBox="1"/>
            <p:nvPr/>
          </p:nvSpPr>
          <p:spPr>
            <a:xfrm>
              <a:off x="8408185" y="4920396"/>
              <a:ext cx="513300" cy="207900"/>
            </a:xfrm>
            <a:prstGeom prst="rect">
              <a:avLst/>
            </a:prstGeom>
            <a:noFill/>
            <a:ln>
              <a:noFill/>
            </a:ln>
          </p:spPr>
          <p:txBody>
            <a:bodyPr anchorCtr="0" anchor="t" bIns="45700" lIns="91425" spcFirstLastPara="1" rIns="91425" wrap="square" tIns="45700">
              <a:normAutofit fontScale="47500" lnSpcReduction="20000"/>
            </a:bodyPr>
            <a:lstStyle/>
            <a:p>
              <a:pPr indent="0" lvl="0" marL="0" marR="0" rtl="0" algn="r">
                <a:lnSpc>
                  <a:spcPct val="100000"/>
                </a:lnSpc>
                <a:spcBef>
                  <a:spcPts val="0"/>
                </a:spcBef>
                <a:spcAft>
                  <a:spcPts val="0"/>
                </a:spcAft>
                <a:buClr>
                  <a:srgbClr val="000000"/>
                </a:buClr>
                <a:buSzPct val="100000"/>
                <a:buFont typeface="Arial"/>
                <a:buNone/>
              </a:pPr>
              <a:fld id="{00000000-1234-1234-1234-123412341234}" type="slidenum">
                <a:rPr b="1" i="0" lang="en" sz="1900" u="none" cap="none" strike="noStrike">
                  <a:solidFill>
                    <a:srgbClr val="FFFFFF"/>
                  </a:solidFill>
                  <a:latin typeface="Montserrat Black"/>
                  <a:ea typeface="Montserrat Black"/>
                  <a:cs typeface="Montserrat Black"/>
                  <a:sym typeface="Montserrat Black"/>
                </a:rPr>
                <a:t>‹#›</a:t>
              </a:fld>
              <a:endParaRPr b="1" i="0" sz="1900" u="none" cap="none" strike="noStrike">
                <a:solidFill>
                  <a:srgbClr val="FFFFFF"/>
                </a:solidFill>
                <a:latin typeface="Montserrat Black"/>
                <a:ea typeface="Montserrat Black"/>
                <a:cs typeface="Montserrat Black"/>
                <a:sym typeface="Montserrat Black"/>
              </a:endParaRPr>
            </a:p>
          </p:txBody>
        </p:sp>
      </p:grpSp>
      <p:pic>
        <p:nvPicPr>
          <p:cNvPr id="33" name="Google Shape;33;p25"/>
          <p:cNvPicPr preferRelativeResize="0"/>
          <p:nvPr/>
        </p:nvPicPr>
        <p:blipFill rotWithShape="1">
          <a:blip r:embed="rId3">
            <a:alphaModFix/>
          </a:blip>
          <a:srcRect b="0" l="45223" r="0" t="0"/>
          <a:stretch/>
        </p:blipFill>
        <p:spPr>
          <a:xfrm>
            <a:off x="7661900" y="4981900"/>
            <a:ext cx="939177" cy="83725"/>
          </a:xfrm>
          <a:prstGeom prst="rect">
            <a:avLst/>
          </a:prstGeom>
          <a:noFill/>
          <a:ln>
            <a:noFill/>
          </a:ln>
        </p:spPr>
      </p:pic>
    </p:spTree>
  </p:cSld>
  <p:clrMapOvr>
    <a:masterClrMapping/>
  </p:clrMapOvr>
  <p:extLst>
    <p:ext uri="{DCECCB84-F9BA-43D5-87BE-67443E8EF086}">
      <p15:sldGuideLst>
        <p15:guide id="1" orient="horz" pos="504">
          <p15:clr>
            <a:srgbClr val="E46962"/>
          </p15:clr>
        </p15:guide>
        <p15:guide id="2" orient="horz" pos="335">
          <p15:clr>
            <a:srgbClr val="E46962"/>
          </p15:clr>
        </p15:guide>
        <p15:guide id="3" pos="219">
          <p15:clr>
            <a:srgbClr val="E46962"/>
          </p15:clr>
        </p15:guide>
        <p15:guide id="4" orient="horz" pos="829">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34" name="Shape 34"/>
        <p:cNvGrpSpPr/>
        <p:nvPr/>
      </p:nvGrpSpPr>
      <p:grpSpPr>
        <a:xfrm>
          <a:off x="0" y="0"/>
          <a:ext cx="0" cy="0"/>
          <a:chOff x="0" y="0"/>
          <a:chExt cx="0" cy="0"/>
        </a:xfrm>
      </p:grpSpPr>
      <p:cxnSp>
        <p:nvCxnSpPr>
          <p:cNvPr id="35" name="Google Shape;35;g37420d53c94_0_7405"/>
          <p:cNvCxnSpPr/>
          <p:nvPr/>
        </p:nvCxnSpPr>
        <p:spPr>
          <a:xfrm rot="10800000">
            <a:off x="631656" y="857057"/>
            <a:ext cx="959400" cy="0"/>
          </a:xfrm>
          <a:prstGeom prst="straightConnector1">
            <a:avLst/>
          </a:prstGeom>
          <a:noFill/>
          <a:ln cap="flat" cmpd="sng" w="9525">
            <a:solidFill>
              <a:schemeClr val="dk1"/>
            </a:solidFill>
            <a:prstDash val="solid"/>
            <a:miter lim="800000"/>
            <a:headEnd len="sm" w="sm" type="none"/>
            <a:tailEnd len="sm" w="sm" type="none"/>
          </a:ln>
        </p:spPr>
      </p:cxnSp>
      <p:pic>
        <p:nvPicPr>
          <p:cNvPr id="36" name="Google Shape;36;g37420d53c94_0_7405"/>
          <p:cNvPicPr preferRelativeResize="0"/>
          <p:nvPr/>
        </p:nvPicPr>
        <p:blipFill rotWithShape="1">
          <a:blip r:embed="rId2">
            <a:alphaModFix/>
          </a:blip>
          <a:srcRect b="0" l="0" r="0" t="0"/>
          <a:stretch/>
        </p:blipFill>
        <p:spPr>
          <a:xfrm>
            <a:off x="-1" y="0"/>
            <a:ext cx="406400" cy="5143500"/>
          </a:xfrm>
          <a:prstGeom prst="rect">
            <a:avLst/>
          </a:prstGeom>
          <a:noFill/>
          <a:ln>
            <a:noFill/>
          </a:ln>
        </p:spPr>
      </p:pic>
      <p:pic>
        <p:nvPicPr>
          <p:cNvPr id="37" name="Google Shape;37;g37420d53c94_0_7405"/>
          <p:cNvPicPr preferRelativeResize="0"/>
          <p:nvPr/>
        </p:nvPicPr>
        <p:blipFill rotWithShape="1">
          <a:blip r:embed="rId3">
            <a:alphaModFix/>
          </a:blip>
          <a:srcRect b="0" l="0" r="0" t="0"/>
          <a:stretch/>
        </p:blipFill>
        <p:spPr>
          <a:xfrm>
            <a:off x="7538583" y="4854179"/>
            <a:ext cx="1075407" cy="90880"/>
          </a:xfrm>
          <a:prstGeom prst="rect">
            <a:avLst/>
          </a:prstGeom>
          <a:noFill/>
          <a:ln>
            <a:noFill/>
          </a:ln>
        </p:spPr>
      </p:pic>
      <p:sp>
        <p:nvSpPr>
          <p:cNvPr id="38" name="Google Shape;38;g37420d53c94_0_7405"/>
          <p:cNvSpPr txBox="1"/>
          <p:nvPr>
            <p:ph idx="12" type="sldNum"/>
          </p:nvPr>
        </p:nvSpPr>
        <p:spPr>
          <a:xfrm>
            <a:off x="8640366" y="4807194"/>
            <a:ext cx="368400" cy="336300"/>
          </a:xfrm>
          <a:prstGeom prst="rect">
            <a:avLst/>
          </a:prstGeom>
          <a:noFill/>
          <a:ln>
            <a:noFill/>
          </a:ln>
        </p:spPr>
        <p:txBody>
          <a:bodyPr anchorCtr="0" anchor="t" bIns="34275" lIns="68575" spcFirstLastPara="1" rIns="68575" wrap="square" tIns="34275">
            <a:noAutofit/>
          </a:bodyPr>
          <a:lstStyle>
            <a:lvl1pPr indent="0" lvl="0"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1pPr>
            <a:lvl2pPr indent="0" lvl="1"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2pPr>
            <a:lvl3pPr indent="0" lvl="2"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3pPr>
            <a:lvl4pPr indent="0" lvl="3"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4pPr>
            <a:lvl5pPr indent="0" lvl="4"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5pPr>
            <a:lvl6pPr indent="0" lvl="5"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6pPr>
            <a:lvl7pPr indent="0" lvl="6"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7pPr>
            <a:lvl8pPr indent="0" lvl="7"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8pPr>
            <a:lvl9pPr indent="0" lvl="8"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9pPr>
          </a:lstStyle>
          <a:p>
            <a:pPr indent="0" lvl="0" marL="0" rtl="0" algn="l">
              <a:spcBef>
                <a:spcPts val="0"/>
              </a:spcBef>
              <a:spcAft>
                <a:spcPts val="0"/>
              </a:spcAft>
              <a:buNone/>
            </a:pPr>
            <a:fld id="{00000000-1234-1234-1234-123412341234}" type="slidenum">
              <a:rPr lang="en"/>
              <a:t>‹#›</a:t>
            </a:fld>
            <a:endParaRPr/>
          </a:p>
        </p:txBody>
      </p:sp>
      <p:sp>
        <p:nvSpPr>
          <p:cNvPr id="39" name="Google Shape;39;g37420d53c94_0_7405"/>
          <p:cNvSpPr txBox="1"/>
          <p:nvPr>
            <p:ph idx="1" type="body"/>
          </p:nvPr>
        </p:nvSpPr>
        <p:spPr>
          <a:xfrm>
            <a:off x="378349" y="228458"/>
            <a:ext cx="8078700" cy="4281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000000"/>
              </a:buClr>
              <a:buSzPts val="2100"/>
              <a:buFont typeface="Arial"/>
              <a:buNone/>
              <a:defRPr b="1" i="0" sz="2100" u="none" cap="none" strike="noStrike">
                <a:solidFill>
                  <a:srgbClr val="000000"/>
                </a:solidFill>
                <a:latin typeface="Arial Black"/>
                <a:ea typeface="Arial Black"/>
                <a:cs typeface="Arial Black"/>
                <a:sym typeface="Arial Black"/>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0" name="Google Shape;40;g37420d53c94_0_7405"/>
          <p:cNvSpPr txBox="1"/>
          <p:nvPr>
            <p:ph idx="2" type="body"/>
          </p:nvPr>
        </p:nvSpPr>
        <p:spPr>
          <a:xfrm>
            <a:off x="390296" y="562351"/>
            <a:ext cx="8078700" cy="267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1" name="Google Shape;41;g37420d53c94_0_7405"/>
          <p:cNvSpPr txBox="1"/>
          <p:nvPr>
            <p:ph idx="3" type="body"/>
          </p:nvPr>
        </p:nvSpPr>
        <p:spPr>
          <a:xfrm>
            <a:off x="396602" y="1024954"/>
            <a:ext cx="8075700" cy="36096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14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No Text - Dark Background 2">
  <p:cSld name="CUSTOM_3_2">
    <p:spTree>
      <p:nvGrpSpPr>
        <p:cNvPr id="42" name="Shape 42"/>
        <p:cNvGrpSpPr/>
        <p:nvPr/>
      </p:nvGrpSpPr>
      <p:grpSpPr>
        <a:xfrm>
          <a:off x="0" y="0"/>
          <a:ext cx="0" cy="0"/>
          <a:chOff x="0" y="0"/>
          <a:chExt cx="0" cy="0"/>
        </a:xfrm>
      </p:grpSpPr>
      <p:sp>
        <p:nvSpPr>
          <p:cNvPr id="43" name="Google Shape;43;g37420d53c94_0_2232"/>
          <p:cNvSpPr/>
          <p:nvPr/>
        </p:nvSpPr>
        <p:spPr>
          <a:xfrm>
            <a:off x="108900" y="-4675"/>
            <a:ext cx="9035100" cy="5151000"/>
          </a:xfrm>
          <a:prstGeom prst="rect">
            <a:avLst/>
          </a:prstGeom>
          <a:solidFill>
            <a:srgbClr val="272F4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 name="Google Shape;44;g37420d53c94_0_2232"/>
          <p:cNvPicPr preferRelativeResize="0"/>
          <p:nvPr/>
        </p:nvPicPr>
        <p:blipFill rotWithShape="1">
          <a:blip r:embed="rId2">
            <a:alphaModFix amt="29000"/>
          </a:blip>
          <a:srcRect b="0" l="1195" r="0" t="0"/>
          <a:stretch/>
        </p:blipFill>
        <p:spPr>
          <a:xfrm>
            <a:off x="108950" y="2800"/>
            <a:ext cx="9035100" cy="5143501"/>
          </a:xfrm>
          <a:prstGeom prst="rect">
            <a:avLst/>
          </a:prstGeom>
          <a:noFill/>
          <a:ln>
            <a:noFill/>
          </a:ln>
        </p:spPr>
      </p:pic>
      <p:sp>
        <p:nvSpPr>
          <p:cNvPr id="45" name="Google Shape;45;g37420d53c94_0_2232"/>
          <p:cNvSpPr/>
          <p:nvPr/>
        </p:nvSpPr>
        <p:spPr>
          <a:xfrm flipH="1">
            <a:off x="4" y="1"/>
            <a:ext cx="142500" cy="5143500"/>
          </a:xfrm>
          <a:prstGeom prst="rect">
            <a:avLst/>
          </a:prstGeom>
          <a:solidFill>
            <a:srgbClr val="00AEE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99DA"/>
              </a:solidFill>
              <a:latin typeface="Calibri"/>
              <a:ea typeface="Calibri"/>
              <a:cs typeface="Calibri"/>
              <a:sym typeface="Calibri"/>
            </a:endParaRPr>
          </a:p>
        </p:txBody>
      </p:sp>
      <p:grpSp>
        <p:nvGrpSpPr>
          <p:cNvPr id="46" name="Google Shape;46;g37420d53c94_0_2232"/>
          <p:cNvGrpSpPr/>
          <p:nvPr/>
        </p:nvGrpSpPr>
        <p:grpSpPr>
          <a:xfrm>
            <a:off x="6768451" y="4902927"/>
            <a:ext cx="2375566" cy="238771"/>
            <a:chOff x="6749925" y="4904125"/>
            <a:chExt cx="2394000" cy="240600"/>
          </a:xfrm>
        </p:grpSpPr>
        <p:sp>
          <p:nvSpPr>
            <p:cNvPr id="47" name="Google Shape;47;g37420d53c94_0_2232"/>
            <p:cNvSpPr/>
            <p:nvPr/>
          </p:nvSpPr>
          <p:spPr>
            <a:xfrm>
              <a:off x="6749925" y="4904125"/>
              <a:ext cx="2394000" cy="240600"/>
            </a:xfrm>
            <a:prstGeom prst="rect">
              <a:avLst/>
            </a:prstGeom>
            <a:solidFill>
              <a:srgbClr val="0F18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48" name="Google Shape;48;g37420d53c94_0_2232"/>
            <p:cNvSpPr txBox="1"/>
            <p:nvPr/>
          </p:nvSpPr>
          <p:spPr>
            <a:xfrm>
              <a:off x="8537875" y="4920400"/>
              <a:ext cx="383400" cy="207900"/>
            </a:xfrm>
            <a:prstGeom prst="rect">
              <a:avLst/>
            </a:prstGeom>
            <a:noFill/>
            <a:ln>
              <a:noFill/>
            </a:ln>
          </p:spPr>
          <p:txBody>
            <a:bodyPr anchorCtr="0" anchor="t" bIns="45700" lIns="91425" spcFirstLastPara="1" rIns="91425" wrap="square" tIns="45700">
              <a:normAutofit fontScale="47500" lnSpcReduction="20000"/>
            </a:bodyPr>
            <a:lstStyle/>
            <a:p>
              <a:pPr indent="0" lvl="0" marL="0" marR="0" rtl="0" algn="r">
                <a:lnSpc>
                  <a:spcPct val="100000"/>
                </a:lnSpc>
                <a:spcBef>
                  <a:spcPts val="0"/>
                </a:spcBef>
                <a:spcAft>
                  <a:spcPts val="0"/>
                </a:spcAft>
                <a:buClr>
                  <a:srgbClr val="000000"/>
                </a:buClr>
                <a:buSzPct val="100000"/>
                <a:buFont typeface="Arial"/>
                <a:buNone/>
              </a:pPr>
              <a:fld id="{00000000-1234-1234-1234-123412341234}" type="slidenum">
                <a:rPr b="1" i="0" lang="en" sz="1900" u="none" cap="none" strike="noStrike">
                  <a:solidFill>
                    <a:srgbClr val="FFFFFF"/>
                  </a:solidFill>
                  <a:latin typeface="Montserrat Black"/>
                  <a:ea typeface="Montserrat Black"/>
                  <a:cs typeface="Montserrat Black"/>
                  <a:sym typeface="Montserrat Black"/>
                </a:rPr>
                <a:t>‹#›</a:t>
              </a:fld>
              <a:endParaRPr b="1" i="0" sz="1900" u="none" cap="none" strike="noStrike">
                <a:solidFill>
                  <a:srgbClr val="FFFFFF"/>
                </a:solidFill>
                <a:latin typeface="Montserrat Black"/>
                <a:ea typeface="Montserrat Black"/>
                <a:cs typeface="Montserrat Black"/>
                <a:sym typeface="Montserrat Black"/>
              </a:endParaRPr>
            </a:p>
          </p:txBody>
        </p:sp>
      </p:grpSp>
      <p:pic>
        <p:nvPicPr>
          <p:cNvPr id="49" name="Google Shape;49;g37420d53c94_0_2232"/>
          <p:cNvPicPr preferRelativeResize="0"/>
          <p:nvPr/>
        </p:nvPicPr>
        <p:blipFill rotWithShape="1">
          <a:blip r:embed="rId3">
            <a:alphaModFix/>
          </a:blip>
          <a:srcRect b="-107694" l="-2421" r="-2411" t="-107663"/>
          <a:stretch/>
        </p:blipFill>
        <p:spPr>
          <a:xfrm>
            <a:off x="6888494" y="4907643"/>
            <a:ext cx="1594086" cy="23877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hart Slide">
  <p:cSld name="2_Page 1_1">
    <p:spTree>
      <p:nvGrpSpPr>
        <p:cNvPr id="50" name="Shape 50"/>
        <p:cNvGrpSpPr/>
        <p:nvPr/>
      </p:nvGrpSpPr>
      <p:grpSpPr>
        <a:xfrm>
          <a:off x="0" y="0"/>
          <a:ext cx="0" cy="0"/>
          <a:chOff x="0" y="0"/>
          <a:chExt cx="0" cy="0"/>
        </a:xfrm>
      </p:grpSpPr>
      <p:pic>
        <p:nvPicPr>
          <p:cNvPr id="51" name="Google Shape;51;g37420d53c94_0_3336"/>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2" name="Google Shape;52;g37420d53c94_0_3336"/>
          <p:cNvSpPr txBox="1"/>
          <p:nvPr>
            <p:ph type="title"/>
          </p:nvPr>
        </p:nvSpPr>
        <p:spPr>
          <a:xfrm>
            <a:off x="28500" y="43625"/>
            <a:ext cx="9087000" cy="5340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400"/>
              <a:buFont typeface="Montserrat"/>
              <a:buNone/>
              <a:defRPr b="1" i="0" sz="2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g37420d53c94_0_3336"/>
          <p:cNvSpPr txBox="1"/>
          <p:nvPr>
            <p:ph idx="12" type="sldNum"/>
          </p:nvPr>
        </p:nvSpPr>
        <p:spPr>
          <a:xfrm>
            <a:off x="8150398" y="4846780"/>
            <a:ext cx="912900" cy="296100"/>
          </a:xfrm>
          <a:prstGeom prst="rect">
            <a:avLst/>
          </a:prstGeom>
          <a:noFill/>
          <a:ln>
            <a:noFill/>
          </a:ln>
        </p:spPr>
        <p:txBody>
          <a:bodyPr anchorCtr="0" anchor="t" bIns="34275" lIns="68575" spcFirstLastPara="1" rIns="68575" wrap="square" tIns="34275">
            <a:norm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g37420d53c94_0_3336"/>
          <p:cNvSpPr txBox="1"/>
          <p:nvPr/>
        </p:nvSpPr>
        <p:spPr>
          <a:xfrm>
            <a:off x="143025" y="719225"/>
            <a:ext cx="8838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a:ea typeface="Montserrat"/>
              <a:cs typeface="Montserrat"/>
              <a:sym typeface="Montserrat"/>
            </a:endParaRPr>
          </a:p>
        </p:txBody>
      </p:sp>
      <p:sp>
        <p:nvSpPr>
          <p:cNvPr id="55" name="Google Shape;55;g37420d53c94_0_3336"/>
          <p:cNvSpPr txBox="1"/>
          <p:nvPr>
            <p:ph idx="1" type="body"/>
          </p:nvPr>
        </p:nvSpPr>
        <p:spPr>
          <a:xfrm>
            <a:off x="128016" y="737100"/>
            <a:ext cx="8851500" cy="33993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chemeClr val="lt1"/>
              </a:buClr>
              <a:buSzPts val="1400"/>
              <a:buFont typeface="Montserrat"/>
              <a:buChar char="●"/>
              <a:defRPr b="0" i="0" sz="1400" u="none" cap="none" strike="noStrike">
                <a:solidFill>
                  <a:schemeClr val="lt1"/>
                </a:solidFill>
                <a:latin typeface="Montserrat"/>
                <a:ea typeface="Montserrat"/>
                <a:cs typeface="Montserrat"/>
                <a:sym typeface="Montserrat"/>
              </a:defRPr>
            </a:lvl1pPr>
            <a:lvl2pPr indent="-317500" lvl="1" marL="914400" marR="0" rtl="0" algn="l">
              <a:lnSpc>
                <a:spcPct val="100000"/>
              </a:lnSpc>
              <a:spcBef>
                <a:spcPts val="0"/>
              </a:spcBef>
              <a:spcAft>
                <a:spcPts val="0"/>
              </a:spcAft>
              <a:buClr>
                <a:schemeClr val="lt1"/>
              </a:buClr>
              <a:buSzPts val="1400"/>
              <a:buFont typeface="Montserrat"/>
              <a:buChar char="○"/>
              <a:defRPr b="0" i="0" sz="1400" u="none" cap="none" strike="noStrike">
                <a:solidFill>
                  <a:schemeClr val="lt1"/>
                </a:solidFill>
                <a:latin typeface="Montserrat"/>
                <a:ea typeface="Montserrat"/>
                <a:cs typeface="Montserrat"/>
                <a:sym typeface="Montserrat"/>
              </a:defRPr>
            </a:lvl2pPr>
            <a:lvl3pPr indent="-317500" lvl="2" marL="1371600" marR="0" rtl="0" algn="l">
              <a:lnSpc>
                <a:spcPct val="100000"/>
              </a:lnSpc>
              <a:spcBef>
                <a:spcPts val="0"/>
              </a:spcBef>
              <a:spcAft>
                <a:spcPts val="0"/>
              </a:spcAft>
              <a:buClr>
                <a:schemeClr val="lt1"/>
              </a:buClr>
              <a:buSzPts val="1400"/>
              <a:buFont typeface="Montserrat"/>
              <a:buChar char="■"/>
              <a:defRPr b="0" i="0" sz="1400" u="none" cap="none" strike="noStrike">
                <a:solidFill>
                  <a:schemeClr val="lt1"/>
                </a:solidFill>
                <a:latin typeface="Montserrat"/>
                <a:ea typeface="Montserrat"/>
                <a:cs typeface="Montserrat"/>
                <a:sym typeface="Montserrat"/>
              </a:defRPr>
            </a:lvl3pPr>
            <a:lvl4pPr indent="-317500" lvl="3" marL="1828800" marR="0" rtl="0" algn="l">
              <a:lnSpc>
                <a:spcPct val="100000"/>
              </a:lnSpc>
              <a:spcBef>
                <a:spcPts val="0"/>
              </a:spcBef>
              <a:spcAft>
                <a:spcPts val="0"/>
              </a:spcAft>
              <a:buClr>
                <a:schemeClr val="lt1"/>
              </a:buClr>
              <a:buSzPts val="1400"/>
              <a:buFont typeface="Montserrat"/>
              <a:buChar char="●"/>
              <a:defRPr b="0" i="0" sz="1400" u="none" cap="none" strike="noStrike">
                <a:solidFill>
                  <a:schemeClr val="lt1"/>
                </a:solidFill>
                <a:latin typeface="Montserrat"/>
                <a:ea typeface="Montserrat"/>
                <a:cs typeface="Montserrat"/>
                <a:sym typeface="Montserrat"/>
              </a:defRPr>
            </a:lvl4pPr>
            <a:lvl5pPr indent="-317500" lvl="4" marL="2286000" marR="0" rtl="0" algn="l">
              <a:lnSpc>
                <a:spcPct val="100000"/>
              </a:lnSpc>
              <a:spcBef>
                <a:spcPts val="0"/>
              </a:spcBef>
              <a:spcAft>
                <a:spcPts val="0"/>
              </a:spcAft>
              <a:buClr>
                <a:schemeClr val="lt1"/>
              </a:buClr>
              <a:buSzPts val="1400"/>
              <a:buFont typeface="Montserrat"/>
              <a:buChar char="○"/>
              <a:defRPr b="0" i="0" sz="1400" u="none" cap="none" strike="noStrike">
                <a:solidFill>
                  <a:schemeClr val="lt1"/>
                </a:solidFill>
                <a:latin typeface="Montserrat"/>
                <a:ea typeface="Montserrat"/>
                <a:cs typeface="Montserrat"/>
                <a:sym typeface="Montserrat"/>
              </a:defRPr>
            </a:lvl5pPr>
            <a:lvl6pPr indent="-317500" lvl="5" marL="2743200" marR="0" rtl="0" algn="l">
              <a:lnSpc>
                <a:spcPct val="100000"/>
              </a:lnSpc>
              <a:spcBef>
                <a:spcPts val="0"/>
              </a:spcBef>
              <a:spcAft>
                <a:spcPts val="0"/>
              </a:spcAft>
              <a:buClr>
                <a:schemeClr val="lt1"/>
              </a:buClr>
              <a:buSzPts val="1400"/>
              <a:buFont typeface="Montserrat"/>
              <a:buChar char="■"/>
              <a:defRPr b="0" i="0" sz="1400" u="none" cap="none" strike="noStrike">
                <a:solidFill>
                  <a:schemeClr val="lt1"/>
                </a:solidFill>
                <a:latin typeface="Montserrat"/>
                <a:ea typeface="Montserrat"/>
                <a:cs typeface="Montserrat"/>
                <a:sym typeface="Montserrat"/>
              </a:defRPr>
            </a:lvl6pPr>
            <a:lvl7pPr indent="-317500" lvl="6" marL="3200400" marR="0" rtl="0" algn="l">
              <a:lnSpc>
                <a:spcPct val="100000"/>
              </a:lnSpc>
              <a:spcBef>
                <a:spcPts val="0"/>
              </a:spcBef>
              <a:spcAft>
                <a:spcPts val="0"/>
              </a:spcAft>
              <a:buClr>
                <a:schemeClr val="lt1"/>
              </a:buClr>
              <a:buSzPts val="1400"/>
              <a:buFont typeface="Montserrat"/>
              <a:buChar char="●"/>
              <a:defRPr b="0" i="0" sz="1400" u="none" cap="none" strike="noStrike">
                <a:solidFill>
                  <a:schemeClr val="lt1"/>
                </a:solidFill>
                <a:latin typeface="Montserrat"/>
                <a:ea typeface="Montserrat"/>
                <a:cs typeface="Montserrat"/>
                <a:sym typeface="Montserrat"/>
              </a:defRPr>
            </a:lvl7pPr>
            <a:lvl8pPr indent="-317500" lvl="7" marL="3657600" marR="0" rtl="0" algn="l">
              <a:lnSpc>
                <a:spcPct val="100000"/>
              </a:lnSpc>
              <a:spcBef>
                <a:spcPts val="0"/>
              </a:spcBef>
              <a:spcAft>
                <a:spcPts val="0"/>
              </a:spcAft>
              <a:buClr>
                <a:schemeClr val="lt1"/>
              </a:buClr>
              <a:buSzPts val="1400"/>
              <a:buFont typeface="Montserrat"/>
              <a:buChar char="○"/>
              <a:defRPr b="0" i="0" sz="1400" u="none" cap="none" strike="noStrike">
                <a:solidFill>
                  <a:schemeClr val="lt1"/>
                </a:solidFill>
                <a:latin typeface="Montserrat"/>
                <a:ea typeface="Montserrat"/>
                <a:cs typeface="Montserrat"/>
                <a:sym typeface="Montserrat"/>
              </a:defRPr>
            </a:lvl8pPr>
            <a:lvl9pPr indent="-317500" lvl="8" marL="4114800" marR="0" rtl="0" algn="l">
              <a:lnSpc>
                <a:spcPct val="100000"/>
              </a:lnSpc>
              <a:spcBef>
                <a:spcPts val="0"/>
              </a:spcBef>
              <a:spcAft>
                <a:spcPts val="0"/>
              </a:spcAft>
              <a:buClr>
                <a:schemeClr val="lt1"/>
              </a:buClr>
              <a:buSzPts val="1400"/>
              <a:buFont typeface="Montserrat"/>
              <a:buChar char="■"/>
              <a:defRPr b="0" i="0" sz="14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56" name="Shape 56"/>
        <p:cNvGrpSpPr/>
        <p:nvPr/>
      </p:nvGrpSpPr>
      <p:grpSpPr>
        <a:xfrm>
          <a:off x="0" y="0"/>
          <a:ext cx="0" cy="0"/>
          <a:chOff x="0" y="0"/>
          <a:chExt cx="0" cy="0"/>
        </a:xfrm>
      </p:grpSpPr>
      <p:sp>
        <p:nvSpPr>
          <p:cNvPr id="57" name="Google Shape;57;g3d1ea1e174f_0_5339"/>
          <p:cNvSpPr/>
          <p:nvPr/>
        </p:nvSpPr>
        <p:spPr>
          <a:xfrm>
            <a:off x="2102737" y="4664720"/>
            <a:ext cx="5250431" cy="486095"/>
          </a:xfrm>
          <a:custGeom>
            <a:rect b="b" l="l" r="r" t="t"/>
            <a:pathLst>
              <a:path extrusionOk="0" h="474239" w="5122372">
                <a:moveTo>
                  <a:pt x="4948583" y="474240"/>
                </a:moveTo>
                <a:lnTo>
                  <a:pt x="174624" y="469891"/>
                </a:lnTo>
                <a:lnTo>
                  <a:pt x="0" y="0"/>
                </a:lnTo>
                <a:lnTo>
                  <a:pt x="5122373" y="0"/>
                </a:lnTo>
                <a:lnTo>
                  <a:pt x="4948583" y="474240"/>
                </a:lnTo>
                <a:close/>
              </a:path>
            </a:pathLst>
          </a:custGeom>
          <a:solidFill>
            <a:srgbClr val="65C29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8" name="Google Shape;58;g3d1ea1e174f_0_5339"/>
          <p:cNvSpPr/>
          <p:nvPr/>
        </p:nvSpPr>
        <p:spPr>
          <a:xfrm>
            <a:off x="0" y="0"/>
            <a:ext cx="395400" cy="5143500"/>
          </a:xfrm>
          <a:prstGeom prst="rect">
            <a:avLst/>
          </a:prstGeom>
          <a:solidFill>
            <a:srgbClr val="65C29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9" name="Google Shape;59;g3d1ea1e174f_0_5339"/>
          <p:cNvPicPr preferRelativeResize="0"/>
          <p:nvPr/>
        </p:nvPicPr>
        <p:blipFill rotWithShape="1">
          <a:blip r:embed="rId2">
            <a:alphaModFix/>
          </a:blip>
          <a:srcRect b="0" l="0" r="0" t="0"/>
          <a:stretch/>
        </p:blipFill>
        <p:spPr>
          <a:xfrm>
            <a:off x="117157" y="150080"/>
            <a:ext cx="178493" cy="1300443"/>
          </a:xfrm>
          <a:prstGeom prst="rect">
            <a:avLst/>
          </a:prstGeom>
          <a:noFill/>
          <a:ln>
            <a:noFill/>
          </a:ln>
        </p:spPr>
      </p:pic>
      <p:pic>
        <p:nvPicPr>
          <p:cNvPr id="60" name="Google Shape;60;g3d1ea1e174f_0_5339"/>
          <p:cNvPicPr preferRelativeResize="0"/>
          <p:nvPr/>
        </p:nvPicPr>
        <p:blipFill rotWithShape="1">
          <a:blip r:embed="rId3">
            <a:alphaModFix/>
          </a:blip>
          <a:srcRect b="0" l="0" r="0" t="0"/>
          <a:stretch/>
        </p:blipFill>
        <p:spPr>
          <a:xfrm>
            <a:off x="7538583" y="4854179"/>
            <a:ext cx="1075407" cy="90880"/>
          </a:xfrm>
          <a:prstGeom prst="rect">
            <a:avLst/>
          </a:prstGeom>
          <a:noFill/>
          <a:ln>
            <a:noFill/>
          </a:ln>
        </p:spPr>
      </p:pic>
      <p:sp>
        <p:nvSpPr>
          <p:cNvPr id="61" name="Google Shape;61;g3d1ea1e174f_0_5339"/>
          <p:cNvSpPr txBox="1"/>
          <p:nvPr>
            <p:ph idx="12" type="sldNum"/>
          </p:nvPr>
        </p:nvSpPr>
        <p:spPr>
          <a:xfrm>
            <a:off x="8640366" y="4807194"/>
            <a:ext cx="368400" cy="336300"/>
          </a:xfrm>
          <a:prstGeom prst="rect">
            <a:avLst/>
          </a:prstGeom>
          <a:noFill/>
          <a:ln>
            <a:noFill/>
          </a:ln>
        </p:spPr>
        <p:txBody>
          <a:bodyPr anchorCtr="0" anchor="t" bIns="34275" lIns="68575" spcFirstLastPara="1" rIns="68575" wrap="square" tIns="34275">
            <a:noAutofit/>
          </a:bodyPr>
          <a:lstStyle>
            <a:lvl1pPr indent="0" lvl="0"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1pPr>
            <a:lvl2pPr indent="0" lvl="1"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2pPr>
            <a:lvl3pPr indent="0" lvl="2"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3pPr>
            <a:lvl4pPr indent="0" lvl="3"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4pPr>
            <a:lvl5pPr indent="0" lvl="4"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5pPr>
            <a:lvl6pPr indent="0" lvl="5"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6pPr>
            <a:lvl7pPr indent="0" lvl="6"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7pPr>
            <a:lvl8pPr indent="0" lvl="7"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8pPr>
            <a:lvl9pPr indent="0" lvl="8"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9pPr>
          </a:lstStyle>
          <a:p>
            <a:pPr indent="0" lvl="0" marL="0" rtl="0" algn="l">
              <a:spcBef>
                <a:spcPts val="0"/>
              </a:spcBef>
              <a:spcAft>
                <a:spcPts val="0"/>
              </a:spcAft>
              <a:buNone/>
            </a:pPr>
            <a:fld id="{00000000-1234-1234-1234-123412341234}" type="slidenum">
              <a:rPr lang="en"/>
              <a:t>‹#›</a:t>
            </a:fld>
            <a:endParaRPr/>
          </a:p>
        </p:txBody>
      </p:sp>
      <p:pic>
        <p:nvPicPr>
          <p:cNvPr id="62" name="Google Shape;62;g3d1ea1e174f_0_5339"/>
          <p:cNvPicPr preferRelativeResize="0"/>
          <p:nvPr/>
        </p:nvPicPr>
        <p:blipFill rotWithShape="1">
          <a:blip r:embed="rId4">
            <a:alphaModFix/>
          </a:blip>
          <a:srcRect b="0" l="0" r="0" t="0"/>
          <a:stretch/>
        </p:blipFill>
        <p:spPr>
          <a:xfrm>
            <a:off x="7161836" y="-8681"/>
            <a:ext cx="2005313" cy="5169399"/>
          </a:xfrm>
          <a:prstGeom prst="rect">
            <a:avLst/>
          </a:prstGeom>
          <a:noFill/>
          <a:ln>
            <a:noFill/>
          </a:ln>
        </p:spPr>
      </p:pic>
      <p:sp>
        <p:nvSpPr>
          <p:cNvPr id="63" name="Google Shape;63;g3d1ea1e174f_0_5339"/>
          <p:cNvSpPr/>
          <p:nvPr/>
        </p:nvSpPr>
        <p:spPr>
          <a:xfrm>
            <a:off x="1073254" y="1935005"/>
            <a:ext cx="7249896" cy="11382"/>
          </a:xfrm>
          <a:custGeom>
            <a:rect b="b" l="l" r="r" t="t"/>
            <a:pathLst>
              <a:path extrusionOk="0" h="11104" w="7073069">
                <a:moveTo>
                  <a:pt x="7067511" y="11104"/>
                </a:moveTo>
                <a:lnTo>
                  <a:pt x="5558" y="11104"/>
                </a:lnTo>
                <a:cubicBezTo>
                  <a:pt x="2501" y="11104"/>
                  <a:pt x="0" y="8606"/>
                  <a:pt x="0" y="5552"/>
                </a:cubicBezTo>
                <a:cubicBezTo>
                  <a:pt x="0" y="2498"/>
                  <a:pt x="2501" y="0"/>
                  <a:pt x="5558" y="0"/>
                </a:cubicBezTo>
                <a:lnTo>
                  <a:pt x="7067511" y="0"/>
                </a:lnTo>
                <a:cubicBezTo>
                  <a:pt x="7070568" y="0"/>
                  <a:pt x="7073070" y="2498"/>
                  <a:pt x="7073070" y="5552"/>
                </a:cubicBezTo>
                <a:cubicBezTo>
                  <a:pt x="7073070" y="8606"/>
                  <a:pt x="7070568" y="11104"/>
                  <a:pt x="7067511" y="11104"/>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4" name="Google Shape;64;g3d1ea1e174f_0_5339"/>
          <p:cNvSpPr/>
          <p:nvPr/>
        </p:nvSpPr>
        <p:spPr>
          <a:xfrm>
            <a:off x="1506514" y="3096263"/>
            <a:ext cx="6403373" cy="11382"/>
          </a:xfrm>
          <a:custGeom>
            <a:rect b="b" l="l" r="r" t="t"/>
            <a:pathLst>
              <a:path extrusionOk="0" h="11104" w="6247193">
                <a:moveTo>
                  <a:pt x="6241636" y="11104"/>
                </a:moveTo>
                <a:lnTo>
                  <a:pt x="5558" y="11104"/>
                </a:lnTo>
                <a:cubicBezTo>
                  <a:pt x="2501" y="11104"/>
                  <a:pt x="0" y="8606"/>
                  <a:pt x="0" y="5552"/>
                </a:cubicBezTo>
                <a:cubicBezTo>
                  <a:pt x="0" y="2498"/>
                  <a:pt x="2501" y="0"/>
                  <a:pt x="5558" y="0"/>
                </a:cubicBezTo>
                <a:lnTo>
                  <a:pt x="6241636" y="0"/>
                </a:lnTo>
                <a:cubicBezTo>
                  <a:pt x="6244693" y="0"/>
                  <a:pt x="6247194" y="2498"/>
                  <a:pt x="6247194" y="5552"/>
                </a:cubicBezTo>
                <a:cubicBezTo>
                  <a:pt x="6247194" y="8606"/>
                  <a:pt x="6244693" y="11104"/>
                  <a:pt x="6241636" y="11104"/>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5" name="Google Shape;65;g3d1ea1e174f_0_5339"/>
          <p:cNvSpPr/>
          <p:nvPr/>
        </p:nvSpPr>
        <p:spPr>
          <a:xfrm>
            <a:off x="692718" y="1188428"/>
            <a:ext cx="312970" cy="312619"/>
          </a:xfrm>
          <a:custGeom>
            <a:rect b="b" l="l" r="r" t="t"/>
            <a:pathLst>
              <a:path extrusionOk="0" h="304994" w="305337">
                <a:moveTo>
                  <a:pt x="152669" y="304994"/>
                </a:moveTo>
                <a:cubicBezTo>
                  <a:pt x="68460" y="304994"/>
                  <a:pt x="0" y="236611"/>
                  <a:pt x="0" y="152497"/>
                </a:cubicBezTo>
                <a:cubicBezTo>
                  <a:pt x="0" y="68383"/>
                  <a:pt x="68460" y="0"/>
                  <a:pt x="152669" y="0"/>
                </a:cubicBezTo>
                <a:cubicBezTo>
                  <a:pt x="236878" y="0"/>
                  <a:pt x="305338" y="68383"/>
                  <a:pt x="305338" y="152497"/>
                </a:cubicBezTo>
                <a:cubicBezTo>
                  <a:pt x="305338" y="236611"/>
                  <a:pt x="236878" y="304994"/>
                  <a:pt x="152669" y="304994"/>
                </a:cubicBezTo>
                <a:close/>
                <a:moveTo>
                  <a:pt x="152669" y="11197"/>
                </a:moveTo>
                <a:cubicBezTo>
                  <a:pt x="74667" y="11197"/>
                  <a:pt x="11209" y="74583"/>
                  <a:pt x="11209" y="152497"/>
                </a:cubicBezTo>
                <a:cubicBezTo>
                  <a:pt x="11209" y="230411"/>
                  <a:pt x="74667" y="293797"/>
                  <a:pt x="152669" y="293797"/>
                </a:cubicBezTo>
                <a:cubicBezTo>
                  <a:pt x="230671" y="293797"/>
                  <a:pt x="294128" y="230411"/>
                  <a:pt x="294128" y="152497"/>
                </a:cubicBezTo>
                <a:cubicBezTo>
                  <a:pt x="294128" y="74583"/>
                  <a:pt x="230671" y="11197"/>
                  <a:pt x="152669" y="11197"/>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6" name="Google Shape;66;g3d1ea1e174f_0_5339"/>
          <p:cNvSpPr/>
          <p:nvPr/>
        </p:nvSpPr>
        <p:spPr>
          <a:xfrm>
            <a:off x="1046039" y="2125864"/>
            <a:ext cx="312970" cy="312619"/>
          </a:xfrm>
          <a:custGeom>
            <a:rect b="b" l="l" r="r" t="t"/>
            <a:pathLst>
              <a:path extrusionOk="0" h="304994" w="305337">
                <a:moveTo>
                  <a:pt x="152669" y="304994"/>
                </a:moveTo>
                <a:cubicBezTo>
                  <a:pt x="68460" y="304994"/>
                  <a:pt x="0" y="236611"/>
                  <a:pt x="0" y="152497"/>
                </a:cubicBezTo>
                <a:cubicBezTo>
                  <a:pt x="0" y="68383"/>
                  <a:pt x="68460" y="0"/>
                  <a:pt x="152669" y="0"/>
                </a:cubicBezTo>
                <a:cubicBezTo>
                  <a:pt x="236878" y="0"/>
                  <a:pt x="305338" y="68383"/>
                  <a:pt x="305338" y="152497"/>
                </a:cubicBezTo>
                <a:cubicBezTo>
                  <a:pt x="305338" y="236611"/>
                  <a:pt x="236878" y="304994"/>
                  <a:pt x="152669" y="304994"/>
                </a:cubicBezTo>
                <a:close/>
                <a:moveTo>
                  <a:pt x="152669" y="11197"/>
                </a:moveTo>
                <a:cubicBezTo>
                  <a:pt x="74667" y="11197"/>
                  <a:pt x="11209" y="74583"/>
                  <a:pt x="11209" y="152497"/>
                </a:cubicBezTo>
                <a:cubicBezTo>
                  <a:pt x="11209" y="230411"/>
                  <a:pt x="74667" y="293797"/>
                  <a:pt x="152669" y="293797"/>
                </a:cubicBezTo>
                <a:cubicBezTo>
                  <a:pt x="230671" y="293797"/>
                  <a:pt x="294128" y="230411"/>
                  <a:pt x="294128" y="152497"/>
                </a:cubicBezTo>
                <a:cubicBezTo>
                  <a:pt x="294128" y="74583"/>
                  <a:pt x="230671" y="11197"/>
                  <a:pt x="152669" y="11197"/>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7" name="Google Shape;67;g3d1ea1e174f_0_5339"/>
          <p:cNvSpPr/>
          <p:nvPr/>
        </p:nvSpPr>
        <p:spPr>
          <a:xfrm>
            <a:off x="1460334" y="3287029"/>
            <a:ext cx="312970" cy="312619"/>
          </a:xfrm>
          <a:custGeom>
            <a:rect b="b" l="l" r="r" t="t"/>
            <a:pathLst>
              <a:path extrusionOk="0" h="304994" w="305337">
                <a:moveTo>
                  <a:pt x="152669" y="304994"/>
                </a:moveTo>
                <a:cubicBezTo>
                  <a:pt x="68460" y="304994"/>
                  <a:pt x="0" y="236611"/>
                  <a:pt x="0" y="152497"/>
                </a:cubicBezTo>
                <a:cubicBezTo>
                  <a:pt x="0" y="68383"/>
                  <a:pt x="68460" y="0"/>
                  <a:pt x="152669" y="0"/>
                </a:cubicBezTo>
                <a:cubicBezTo>
                  <a:pt x="236878" y="0"/>
                  <a:pt x="305338" y="68383"/>
                  <a:pt x="305338" y="152497"/>
                </a:cubicBezTo>
                <a:cubicBezTo>
                  <a:pt x="305338" y="236611"/>
                  <a:pt x="236878" y="304994"/>
                  <a:pt x="152669" y="304994"/>
                </a:cubicBezTo>
                <a:close/>
                <a:moveTo>
                  <a:pt x="152669" y="11197"/>
                </a:moveTo>
                <a:cubicBezTo>
                  <a:pt x="74667" y="11197"/>
                  <a:pt x="11209" y="74583"/>
                  <a:pt x="11209" y="152497"/>
                </a:cubicBezTo>
                <a:cubicBezTo>
                  <a:pt x="11209" y="230411"/>
                  <a:pt x="74667" y="293798"/>
                  <a:pt x="152669" y="293798"/>
                </a:cubicBezTo>
                <a:cubicBezTo>
                  <a:pt x="230671" y="293798"/>
                  <a:pt x="294128" y="230411"/>
                  <a:pt x="294128" y="152497"/>
                </a:cubicBezTo>
                <a:cubicBezTo>
                  <a:pt x="294128" y="74583"/>
                  <a:pt x="230671" y="11197"/>
                  <a:pt x="152669" y="11197"/>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8" name="Google Shape;68;g3d1ea1e174f_0_5339"/>
          <p:cNvSpPr/>
          <p:nvPr/>
        </p:nvSpPr>
        <p:spPr>
          <a:xfrm>
            <a:off x="1857655" y="4025271"/>
            <a:ext cx="5712387" cy="11381"/>
          </a:xfrm>
          <a:custGeom>
            <a:rect b="b" l="l" r="r" t="t"/>
            <a:pathLst>
              <a:path extrusionOk="0" h="11103" w="5573060">
                <a:moveTo>
                  <a:pt x="5567503" y="11104"/>
                </a:moveTo>
                <a:lnTo>
                  <a:pt x="5558" y="11104"/>
                </a:lnTo>
                <a:cubicBezTo>
                  <a:pt x="2501" y="11104"/>
                  <a:pt x="0" y="8606"/>
                  <a:pt x="0" y="5552"/>
                </a:cubicBezTo>
                <a:cubicBezTo>
                  <a:pt x="0" y="2498"/>
                  <a:pt x="2501" y="0"/>
                  <a:pt x="5558" y="0"/>
                </a:cubicBezTo>
                <a:lnTo>
                  <a:pt x="5567503" y="0"/>
                </a:lnTo>
                <a:cubicBezTo>
                  <a:pt x="5570560" y="0"/>
                  <a:pt x="5573061" y="2498"/>
                  <a:pt x="5573061" y="5552"/>
                </a:cubicBezTo>
                <a:cubicBezTo>
                  <a:pt x="5573061" y="8606"/>
                  <a:pt x="5570560" y="11104"/>
                  <a:pt x="5567503" y="11104"/>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9" name="Google Shape;69;g3d1ea1e174f_0_5339"/>
          <p:cNvSpPr/>
          <p:nvPr/>
        </p:nvSpPr>
        <p:spPr>
          <a:xfrm>
            <a:off x="903041" y="1480258"/>
            <a:ext cx="255903" cy="662607"/>
          </a:xfrm>
          <a:custGeom>
            <a:rect b="b" l="l" r="r" t="t"/>
            <a:pathLst>
              <a:path extrusionOk="0" h="646446" w="249661">
                <a:moveTo>
                  <a:pt x="239101" y="646354"/>
                </a:moveTo>
                <a:cubicBezTo>
                  <a:pt x="242529" y="644966"/>
                  <a:pt x="246049" y="643671"/>
                  <a:pt x="249662" y="642653"/>
                </a:cubicBezTo>
                <a:lnTo>
                  <a:pt x="10283" y="0"/>
                </a:lnTo>
                <a:cubicBezTo>
                  <a:pt x="6948" y="1573"/>
                  <a:pt x="3520" y="3054"/>
                  <a:pt x="0" y="4442"/>
                </a:cubicBezTo>
                <a:lnTo>
                  <a:pt x="239101" y="646447"/>
                </a:ln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0" name="Google Shape;70;g3d1ea1e174f_0_5339"/>
          <p:cNvSpPr/>
          <p:nvPr/>
        </p:nvSpPr>
        <p:spPr>
          <a:xfrm>
            <a:off x="1252760" y="2419305"/>
            <a:ext cx="337469" cy="879714"/>
          </a:xfrm>
          <a:custGeom>
            <a:rect b="b" l="l" r="r" t="t"/>
            <a:pathLst>
              <a:path extrusionOk="0" h="858258" w="329238">
                <a:moveTo>
                  <a:pt x="0" y="4072"/>
                </a:moveTo>
                <a:lnTo>
                  <a:pt x="318215" y="858259"/>
                </a:lnTo>
                <a:cubicBezTo>
                  <a:pt x="321827" y="857333"/>
                  <a:pt x="325533" y="856500"/>
                  <a:pt x="329238" y="855760"/>
                </a:cubicBezTo>
                <a:lnTo>
                  <a:pt x="10468" y="0"/>
                </a:lnTo>
                <a:cubicBezTo>
                  <a:pt x="7041" y="1481"/>
                  <a:pt x="3613" y="2869"/>
                  <a:pt x="93" y="4072"/>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1" name="Google Shape;71;g3d1ea1e174f_0_5339"/>
          <p:cNvSpPr/>
          <p:nvPr/>
        </p:nvSpPr>
        <p:spPr>
          <a:xfrm>
            <a:off x="1682796" y="3572607"/>
            <a:ext cx="253624" cy="656347"/>
          </a:xfrm>
          <a:custGeom>
            <a:rect b="b" l="l" r="r" t="t"/>
            <a:pathLst>
              <a:path extrusionOk="0" h="640339" w="247438">
                <a:moveTo>
                  <a:pt x="9912" y="0"/>
                </a:moveTo>
                <a:cubicBezTo>
                  <a:pt x="6670" y="1943"/>
                  <a:pt x="3335" y="3701"/>
                  <a:pt x="0" y="5367"/>
                </a:cubicBezTo>
                <a:lnTo>
                  <a:pt x="236507" y="640339"/>
                </a:lnTo>
                <a:cubicBezTo>
                  <a:pt x="240120" y="639322"/>
                  <a:pt x="243733" y="638304"/>
                  <a:pt x="247438" y="637563"/>
                </a:cubicBezTo>
                <a:lnTo>
                  <a:pt x="9912" y="0"/>
                </a:ln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2" name="Google Shape;72;g3d1ea1e174f_0_5339"/>
          <p:cNvSpPr/>
          <p:nvPr/>
        </p:nvSpPr>
        <p:spPr>
          <a:xfrm>
            <a:off x="725740" y="1002116"/>
            <a:ext cx="7929560" cy="201267"/>
          </a:xfrm>
          <a:custGeom>
            <a:rect b="b" l="l" r="r" t="t"/>
            <a:pathLst>
              <a:path extrusionOk="0" h="196358" w="7736156">
                <a:moveTo>
                  <a:pt x="7730598" y="0"/>
                </a:moveTo>
                <a:lnTo>
                  <a:pt x="5629" y="0"/>
                </a:lnTo>
                <a:cubicBezTo>
                  <a:pt x="3776" y="0"/>
                  <a:pt x="2109" y="925"/>
                  <a:pt x="997" y="2406"/>
                </a:cubicBezTo>
                <a:cubicBezTo>
                  <a:pt x="-22" y="3886"/>
                  <a:pt x="-300" y="5830"/>
                  <a:pt x="349" y="7495"/>
                </a:cubicBezTo>
                <a:lnTo>
                  <a:pt x="70662" y="196358"/>
                </a:lnTo>
                <a:cubicBezTo>
                  <a:pt x="74182" y="195063"/>
                  <a:pt x="77702" y="193953"/>
                  <a:pt x="81315" y="192935"/>
                </a:cubicBezTo>
                <a:lnTo>
                  <a:pt x="13689" y="11197"/>
                </a:lnTo>
                <a:lnTo>
                  <a:pt x="7730598" y="11197"/>
                </a:lnTo>
                <a:cubicBezTo>
                  <a:pt x="7733655" y="11197"/>
                  <a:pt x="7736157" y="8698"/>
                  <a:pt x="7736157" y="5645"/>
                </a:cubicBezTo>
                <a:cubicBezTo>
                  <a:pt x="7736157" y="2591"/>
                  <a:pt x="7733655" y="93"/>
                  <a:pt x="7730598" y="93"/>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3" name="Google Shape;73;g3d1ea1e174f_0_5339"/>
          <p:cNvSpPr/>
          <p:nvPr/>
        </p:nvSpPr>
        <p:spPr>
          <a:xfrm>
            <a:off x="2029574" y="4503983"/>
            <a:ext cx="249301" cy="648286"/>
          </a:xfrm>
          <a:custGeom>
            <a:rect b="b" l="l" r="r" t="t"/>
            <a:pathLst>
              <a:path extrusionOk="0" h="632474" w="243220">
                <a:moveTo>
                  <a:pt x="10098" y="93"/>
                </a:moveTo>
                <a:cubicBezTo>
                  <a:pt x="6855" y="1851"/>
                  <a:pt x="3428" y="3424"/>
                  <a:pt x="0" y="4997"/>
                </a:cubicBezTo>
                <a:lnTo>
                  <a:pt x="232338" y="628865"/>
                </a:lnTo>
                <a:cubicBezTo>
                  <a:pt x="233172" y="631086"/>
                  <a:pt x="235303" y="632474"/>
                  <a:pt x="237619" y="632474"/>
                </a:cubicBezTo>
                <a:cubicBezTo>
                  <a:pt x="238267" y="632474"/>
                  <a:pt x="238916" y="632382"/>
                  <a:pt x="239564" y="632104"/>
                </a:cubicBezTo>
                <a:cubicBezTo>
                  <a:pt x="242436" y="630994"/>
                  <a:pt x="243918" y="627847"/>
                  <a:pt x="242899" y="624886"/>
                </a:cubicBezTo>
                <a:lnTo>
                  <a:pt x="10190" y="0"/>
                </a:ln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4" name="Google Shape;74;g3d1ea1e174f_0_5339"/>
          <p:cNvSpPr/>
          <p:nvPr/>
        </p:nvSpPr>
        <p:spPr>
          <a:xfrm>
            <a:off x="1811475" y="4216035"/>
            <a:ext cx="312970" cy="312619"/>
          </a:xfrm>
          <a:custGeom>
            <a:rect b="b" l="l" r="r" t="t"/>
            <a:pathLst>
              <a:path extrusionOk="0" h="304994" w="305337">
                <a:moveTo>
                  <a:pt x="152669" y="304994"/>
                </a:moveTo>
                <a:cubicBezTo>
                  <a:pt x="68460" y="304994"/>
                  <a:pt x="0" y="236611"/>
                  <a:pt x="0" y="152497"/>
                </a:cubicBezTo>
                <a:cubicBezTo>
                  <a:pt x="0" y="68383"/>
                  <a:pt x="68460" y="0"/>
                  <a:pt x="152669" y="0"/>
                </a:cubicBezTo>
                <a:cubicBezTo>
                  <a:pt x="236878" y="0"/>
                  <a:pt x="305338" y="68383"/>
                  <a:pt x="305338" y="152497"/>
                </a:cubicBezTo>
                <a:cubicBezTo>
                  <a:pt x="305338" y="236611"/>
                  <a:pt x="236878" y="304994"/>
                  <a:pt x="152669" y="304994"/>
                </a:cubicBezTo>
                <a:close/>
                <a:moveTo>
                  <a:pt x="152669" y="11197"/>
                </a:moveTo>
                <a:cubicBezTo>
                  <a:pt x="74667" y="11197"/>
                  <a:pt x="11209" y="74583"/>
                  <a:pt x="11209" y="152497"/>
                </a:cubicBezTo>
                <a:cubicBezTo>
                  <a:pt x="11209" y="230411"/>
                  <a:pt x="74667" y="293797"/>
                  <a:pt x="152669" y="293797"/>
                </a:cubicBezTo>
                <a:cubicBezTo>
                  <a:pt x="230671" y="293797"/>
                  <a:pt x="294128" y="230411"/>
                  <a:pt x="294128" y="152497"/>
                </a:cubicBezTo>
                <a:cubicBezTo>
                  <a:pt x="294128" y="74583"/>
                  <a:pt x="230671" y="11197"/>
                  <a:pt x="152669" y="11197"/>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5" name="Google Shape;75;g3d1ea1e174f_0_5339"/>
          <p:cNvSpPr txBox="1"/>
          <p:nvPr>
            <p:ph idx="1" type="body"/>
          </p:nvPr>
        </p:nvSpPr>
        <p:spPr>
          <a:xfrm>
            <a:off x="378349" y="228458"/>
            <a:ext cx="8078700" cy="4281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000000"/>
              </a:buClr>
              <a:buSzPts val="2100"/>
              <a:buFont typeface="Arial"/>
              <a:buNone/>
              <a:defRPr b="1" i="0" sz="2100" u="none" cap="none" strike="noStrike">
                <a:solidFill>
                  <a:srgbClr val="000000"/>
                </a:solidFill>
                <a:latin typeface="Arial Black"/>
                <a:ea typeface="Arial Black"/>
                <a:cs typeface="Arial Black"/>
                <a:sym typeface="Arial Black"/>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76" name="Google Shape;76;g3d1ea1e174f_0_5339"/>
          <p:cNvSpPr txBox="1"/>
          <p:nvPr>
            <p:ph idx="2" type="body"/>
          </p:nvPr>
        </p:nvSpPr>
        <p:spPr>
          <a:xfrm>
            <a:off x="390296" y="562351"/>
            <a:ext cx="8078700" cy="267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cxnSp>
        <p:nvCxnSpPr>
          <p:cNvPr id="77" name="Google Shape;77;g3d1ea1e174f_0_5339"/>
          <p:cNvCxnSpPr/>
          <p:nvPr/>
        </p:nvCxnSpPr>
        <p:spPr>
          <a:xfrm rot="10800000">
            <a:off x="631656" y="857057"/>
            <a:ext cx="959400" cy="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78" name="Shape 78"/>
        <p:cNvGrpSpPr/>
        <p:nvPr/>
      </p:nvGrpSpPr>
      <p:grpSpPr>
        <a:xfrm>
          <a:off x="0" y="0"/>
          <a:ext cx="0" cy="0"/>
          <a:chOff x="0" y="0"/>
          <a:chExt cx="0" cy="0"/>
        </a:xfrm>
      </p:grpSpPr>
      <p:pic>
        <p:nvPicPr>
          <p:cNvPr descr="A few people in protective gear working in a dark room&#10;&#10;Description automatically generated" id="79" name="Google Shape;79;g3d1ea1e174f_0_6356"/>
          <p:cNvPicPr preferRelativeResize="0"/>
          <p:nvPr/>
        </p:nvPicPr>
        <p:blipFill rotWithShape="1">
          <a:blip r:embed="rId2">
            <a:alphaModFix/>
          </a:blip>
          <a:srcRect b="0" l="0" r="0" t="0"/>
          <a:stretch/>
        </p:blipFill>
        <p:spPr>
          <a:xfrm>
            <a:off x="0" y="0"/>
            <a:ext cx="2491979" cy="5143501"/>
          </a:xfrm>
          <a:prstGeom prst="rect">
            <a:avLst/>
          </a:prstGeom>
          <a:noFill/>
          <a:ln>
            <a:noFill/>
          </a:ln>
        </p:spPr>
      </p:pic>
      <p:sp>
        <p:nvSpPr>
          <p:cNvPr id="80" name="Google Shape;80;g3d1ea1e174f_0_6356"/>
          <p:cNvSpPr/>
          <p:nvPr/>
        </p:nvSpPr>
        <p:spPr>
          <a:xfrm>
            <a:off x="0" y="0"/>
            <a:ext cx="395400" cy="5143500"/>
          </a:xfrm>
          <a:prstGeom prst="rect">
            <a:avLst/>
          </a:prstGeom>
          <a:solidFill>
            <a:srgbClr val="65C29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1" name="Google Shape;81;g3d1ea1e174f_0_6356"/>
          <p:cNvPicPr preferRelativeResize="0"/>
          <p:nvPr/>
        </p:nvPicPr>
        <p:blipFill rotWithShape="1">
          <a:blip r:embed="rId3">
            <a:alphaModFix/>
          </a:blip>
          <a:srcRect b="0" l="0" r="0" t="0"/>
          <a:stretch/>
        </p:blipFill>
        <p:spPr>
          <a:xfrm>
            <a:off x="117157" y="150080"/>
            <a:ext cx="178493" cy="1300443"/>
          </a:xfrm>
          <a:prstGeom prst="rect">
            <a:avLst/>
          </a:prstGeom>
          <a:noFill/>
          <a:ln>
            <a:noFill/>
          </a:ln>
        </p:spPr>
      </p:pic>
      <p:pic>
        <p:nvPicPr>
          <p:cNvPr id="82" name="Google Shape;82;g3d1ea1e174f_0_6356"/>
          <p:cNvPicPr preferRelativeResize="0"/>
          <p:nvPr/>
        </p:nvPicPr>
        <p:blipFill rotWithShape="1">
          <a:blip r:embed="rId4">
            <a:alphaModFix/>
          </a:blip>
          <a:srcRect b="0" l="0" r="0" t="0"/>
          <a:stretch/>
        </p:blipFill>
        <p:spPr>
          <a:xfrm>
            <a:off x="7538583" y="4854179"/>
            <a:ext cx="1075407" cy="90880"/>
          </a:xfrm>
          <a:prstGeom prst="rect">
            <a:avLst/>
          </a:prstGeom>
          <a:noFill/>
          <a:ln>
            <a:noFill/>
          </a:ln>
        </p:spPr>
      </p:pic>
      <p:sp>
        <p:nvSpPr>
          <p:cNvPr id="83" name="Google Shape;83;g3d1ea1e174f_0_6356"/>
          <p:cNvSpPr txBox="1"/>
          <p:nvPr>
            <p:ph idx="12" type="sldNum"/>
          </p:nvPr>
        </p:nvSpPr>
        <p:spPr>
          <a:xfrm>
            <a:off x="8640366" y="4807194"/>
            <a:ext cx="368400" cy="336300"/>
          </a:xfrm>
          <a:prstGeom prst="rect">
            <a:avLst/>
          </a:prstGeom>
          <a:noFill/>
          <a:ln>
            <a:noFill/>
          </a:ln>
        </p:spPr>
        <p:txBody>
          <a:bodyPr anchorCtr="0" anchor="t" bIns="34275" lIns="68575" spcFirstLastPara="1" rIns="68575" wrap="square" tIns="34275">
            <a:noAutofit/>
          </a:bodyPr>
          <a:lstStyle>
            <a:lvl1pPr indent="0" lvl="0"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1pPr>
            <a:lvl2pPr indent="0" lvl="1"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2pPr>
            <a:lvl3pPr indent="0" lvl="2"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3pPr>
            <a:lvl4pPr indent="0" lvl="3"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4pPr>
            <a:lvl5pPr indent="0" lvl="4"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5pPr>
            <a:lvl6pPr indent="0" lvl="5"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6pPr>
            <a:lvl7pPr indent="0" lvl="6"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7pPr>
            <a:lvl8pPr indent="0" lvl="7"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8pPr>
            <a:lvl9pPr indent="0" lvl="8"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Black"/>
                <a:ea typeface="Arial Black"/>
                <a:cs typeface="Arial Black"/>
                <a:sym typeface="Arial Black"/>
              </a:defRPr>
            </a:lvl9pPr>
          </a:lstStyle>
          <a:p>
            <a:pPr indent="0" lvl="0" marL="0" rtl="0" algn="l">
              <a:spcBef>
                <a:spcPts val="0"/>
              </a:spcBef>
              <a:spcAft>
                <a:spcPts val="0"/>
              </a:spcAft>
              <a:buNone/>
            </a:pPr>
            <a:fld id="{00000000-1234-1234-1234-123412341234}" type="slidenum">
              <a:rPr lang="en"/>
              <a:t>‹#›</a:t>
            </a:fld>
            <a:endParaRPr/>
          </a:p>
        </p:txBody>
      </p:sp>
      <p:cxnSp>
        <p:nvCxnSpPr>
          <p:cNvPr id="84" name="Google Shape;84;g3d1ea1e174f_0_6356"/>
          <p:cNvCxnSpPr/>
          <p:nvPr/>
        </p:nvCxnSpPr>
        <p:spPr>
          <a:xfrm rot="10800000">
            <a:off x="2740883" y="857057"/>
            <a:ext cx="959400" cy="0"/>
          </a:xfrm>
          <a:prstGeom prst="straightConnector1">
            <a:avLst/>
          </a:prstGeom>
          <a:noFill/>
          <a:ln cap="flat" cmpd="sng" w="9525">
            <a:solidFill>
              <a:schemeClr val="dk1"/>
            </a:solidFill>
            <a:prstDash val="solid"/>
            <a:miter lim="800000"/>
            <a:headEnd len="sm" w="sm" type="none"/>
            <a:tailEnd len="sm" w="sm" type="none"/>
          </a:ln>
        </p:spPr>
      </p:cxnSp>
      <p:pic>
        <p:nvPicPr>
          <p:cNvPr id="85" name="Google Shape;85;g3d1ea1e174f_0_6356"/>
          <p:cNvPicPr preferRelativeResize="0"/>
          <p:nvPr/>
        </p:nvPicPr>
        <p:blipFill rotWithShape="1">
          <a:blip r:embed="rId5">
            <a:alphaModFix/>
          </a:blip>
          <a:srcRect b="0" l="0" r="0" t="0"/>
          <a:stretch/>
        </p:blipFill>
        <p:spPr>
          <a:xfrm>
            <a:off x="7062236" y="0"/>
            <a:ext cx="2081764" cy="5143501"/>
          </a:xfrm>
          <a:prstGeom prst="rect">
            <a:avLst/>
          </a:prstGeom>
          <a:noFill/>
          <a:ln>
            <a:noFill/>
          </a:ln>
        </p:spPr>
      </p:pic>
      <p:sp>
        <p:nvSpPr>
          <p:cNvPr id="86" name="Google Shape;86;g3d1ea1e174f_0_6356"/>
          <p:cNvSpPr txBox="1"/>
          <p:nvPr>
            <p:ph idx="1" type="body"/>
          </p:nvPr>
        </p:nvSpPr>
        <p:spPr>
          <a:xfrm>
            <a:off x="2471213" y="228458"/>
            <a:ext cx="5982600" cy="4281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000000"/>
              </a:buClr>
              <a:buSzPts val="2100"/>
              <a:buFont typeface="Arial"/>
              <a:buNone/>
              <a:defRPr b="1" i="0" sz="2100" u="none" cap="none" strike="noStrike">
                <a:solidFill>
                  <a:srgbClr val="000000"/>
                </a:solidFill>
                <a:latin typeface="Arial Black"/>
                <a:ea typeface="Arial Black"/>
                <a:cs typeface="Arial Black"/>
                <a:sym typeface="Arial Black"/>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7" name="Google Shape;87;g3d1ea1e174f_0_6356"/>
          <p:cNvSpPr txBox="1"/>
          <p:nvPr>
            <p:ph idx="2" type="body"/>
          </p:nvPr>
        </p:nvSpPr>
        <p:spPr>
          <a:xfrm>
            <a:off x="2486453" y="562351"/>
            <a:ext cx="5982600" cy="267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8" name="Google Shape;88;g3d1ea1e174f_0_6356"/>
          <p:cNvSpPr txBox="1"/>
          <p:nvPr>
            <p:ph idx="3" type="body"/>
          </p:nvPr>
        </p:nvSpPr>
        <p:spPr>
          <a:xfrm>
            <a:off x="2486453" y="1024954"/>
            <a:ext cx="5985900" cy="36096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14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Slide - dark background">
  <p:cSld name="CUSTOM_1">
    <p:spTree>
      <p:nvGrpSpPr>
        <p:cNvPr id="89" name="Shape 89"/>
        <p:cNvGrpSpPr/>
        <p:nvPr/>
      </p:nvGrpSpPr>
      <p:grpSpPr>
        <a:xfrm>
          <a:off x="0" y="0"/>
          <a:ext cx="0" cy="0"/>
          <a:chOff x="0" y="0"/>
          <a:chExt cx="0" cy="0"/>
        </a:xfrm>
      </p:grpSpPr>
      <p:pic>
        <p:nvPicPr>
          <p:cNvPr id="90" name="Google Shape;90;p49" title="00-COVER.jpg"/>
          <p:cNvPicPr preferRelativeResize="0"/>
          <p:nvPr/>
        </p:nvPicPr>
        <p:blipFill rotWithShape="1">
          <a:blip r:embed="rId2">
            <a:alphaModFix/>
          </a:blip>
          <a:srcRect b="20104" l="0" r="0" t="20097"/>
          <a:stretch/>
        </p:blipFill>
        <p:spPr>
          <a:xfrm>
            <a:off x="150" y="920225"/>
            <a:ext cx="9143132" cy="4226076"/>
          </a:xfrm>
          <a:prstGeom prst="rect">
            <a:avLst/>
          </a:prstGeom>
          <a:noFill/>
          <a:ln>
            <a:noFill/>
          </a:ln>
        </p:spPr>
      </p:pic>
      <p:sp>
        <p:nvSpPr>
          <p:cNvPr id="91" name="Google Shape;91;p49"/>
          <p:cNvSpPr/>
          <p:nvPr/>
        </p:nvSpPr>
        <p:spPr>
          <a:xfrm>
            <a:off x="150" y="920100"/>
            <a:ext cx="9144000" cy="4226100"/>
          </a:xfrm>
          <a:prstGeom prst="rect">
            <a:avLst/>
          </a:prstGeom>
          <a:solidFill>
            <a:srgbClr val="0F182D">
              <a:alpha val="43921"/>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49"/>
          <p:cNvSpPr txBox="1"/>
          <p:nvPr>
            <p:ph type="title"/>
          </p:nvPr>
        </p:nvSpPr>
        <p:spPr>
          <a:xfrm>
            <a:off x="347472" y="265176"/>
            <a:ext cx="7886700" cy="3159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F121C"/>
              </a:buClr>
              <a:buSzPts val="2400"/>
              <a:buFont typeface="Montserrat Black"/>
              <a:buNone/>
              <a:defRPr b="1" i="0" sz="2400" u="none" cap="none" strike="noStrike">
                <a:solidFill>
                  <a:srgbClr val="0F121C"/>
                </a:solidFill>
                <a:latin typeface="Montserrat Black"/>
                <a:ea typeface="Montserrat Black"/>
                <a:cs typeface="Montserrat Black"/>
                <a:sym typeface="Montserrat Black"/>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3" name="Google Shape;93;p49"/>
          <p:cNvSpPr txBox="1"/>
          <p:nvPr>
            <p:ph idx="1" type="subTitle"/>
          </p:nvPr>
        </p:nvSpPr>
        <p:spPr>
          <a:xfrm>
            <a:off x="352846" y="625402"/>
            <a:ext cx="7886700" cy="199800"/>
          </a:xfrm>
          <a:prstGeom prst="rect">
            <a:avLst/>
          </a:prstGeom>
          <a:noFill/>
          <a:ln>
            <a:noFill/>
          </a:ln>
        </p:spPr>
        <p:txBody>
          <a:bodyPr anchorCtr="0" anchor="t" bIns="0" lIns="0" spcFirstLastPara="1" rIns="0" wrap="square" tIns="0">
            <a:noAutofit/>
          </a:bodyPr>
          <a:lstStyle>
            <a:lvl1pPr lvl="0" marR="0" rtl="0" algn="l">
              <a:lnSpc>
                <a:spcPct val="90000"/>
              </a:lnSpc>
              <a:spcBef>
                <a:spcPts val="800"/>
              </a:spcBef>
              <a:spcAft>
                <a:spcPts val="0"/>
              </a:spcAft>
              <a:buClr>
                <a:srgbClr val="0F121C"/>
              </a:buClr>
              <a:buSzPts val="1600"/>
              <a:buFont typeface="Montserrat"/>
              <a:buNone/>
              <a:defRPr b="0" i="0" sz="1600" u="none" cap="none" strike="noStrike">
                <a:solidFill>
                  <a:srgbClr val="0F121C"/>
                </a:solidFill>
                <a:latin typeface="Montserrat"/>
                <a:ea typeface="Montserrat"/>
                <a:cs typeface="Montserrat"/>
                <a:sym typeface="Montserrat"/>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94" name="Google Shape;94;p49"/>
          <p:cNvSpPr txBox="1"/>
          <p:nvPr>
            <p:ph idx="2" type="body"/>
          </p:nvPr>
        </p:nvSpPr>
        <p:spPr>
          <a:xfrm>
            <a:off x="347475" y="1166200"/>
            <a:ext cx="8341500" cy="3095700"/>
          </a:xfrm>
          <a:prstGeom prst="rect">
            <a:avLst/>
          </a:prstGeom>
          <a:noFill/>
          <a:ln>
            <a:noFill/>
          </a:ln>
        </p:spPr>
        <p:txBody>
          <a:bodyPr anchorCtr="0" anchor="t" bIns="0" lIns="0" spcFirstLastPara="1" rIns="0" wrap="square" tIns="0">
            <a:noAutofit/>
          </a:bodyPr>
          <a:lstStyle>
            <a:lvl1pPr indent="-304800" lvl="0" marL="4572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1pPr>
            <a:lvl2pPr indent="-304800" lvl="1" marL="9144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2pPr>
            <a:lvl3pPr indent="-304800" lvl="2" marL="13716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3pPr>
            <a:lvl4pPr indent="-304800" lvl="3" marL="18288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4pPr>
            <a:lvl5pPr indent="-304800" lvl="4" marL="22860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5pPr>
            <a:lvl6pPr indent="-304800" lvl="5" marL="27432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6pPr>
            <a:lvl7pPr indent="-304800" lvl="6" marL="32004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7pPr>
            <a:lvl8pPr indent="-304800" lvl="7" marL="36576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8pPr>
            <a:lvl9pPr indent="-304800" lvl="8" marL="4114800" marR="0" rtl="0" algn="l">
              <a:lnSpc>
                <a:spcPct val="100000"/>
              </a:lnSpc>
              <a:spcBef>
                <a:spcPts val="0"/>
              </a:spcBef>
              <a:spcAft>
                <a:spcPts val="0"/>
              </a:spcAft>
              <a:buClr>
                <a:schemeClr val="lt1"/>
              </a:buClr>
              <a:buSzPts val="1200"/>
              <a:buFont typeface="Montserrat"/>
              <a:buChar char="■"/>
              <a:defRPr b="0" i="0" sz="1200" u="none" cap="none" strike="noStrike">
                <a:solidFill>
                  <a:schemeClr val="lt1"/>
                </a:solidFill>
                <a:latin typeface="Montserrat"/>
                <a:ea typeface="Montserrat"/>
                <a:cs typeface="Montserrat"/>
                <a:sym typeface="Montserrat"/>
              </a:defRPr>
            </a:lvl9pPr>
          </a:lstStyle>
          <a:p/>
        </p:txBody>
      </p:sp>
      <p:sp>
        <p:nvSpPr>
          <p:cNvPr id="95" name="Google Shape;95;p49"/>
          <p:cNvSpPr/>
          <p:nvPr/>
        </p:nvSpPr>
        <p:spPr>
          <a:xfrm>
            <a:off x="0" y="2800"/>
            <a:ext cx="119400" cy="5143500"/>
          </a:xfrm>
          <a:prstGeom prst="rect">
            <a:avLst/>
          </a:prstGeom>
          <a:solidFill>
            <a:srgbClr val="0F18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6" name="Google Shape;96;p49"/>
          <p:cNvGrpSpPr/>
          <p:nvPr/>
        </p:nvGrpSpPr>
        <p:grpSpPr>
          <a:xfrm>
            <a:off x="7573439" y="4904302"/>
            <a:ext cx="1570225" cy="238771"/>
            <a:chOff x="6749925" y="4904125"/>
            <a:chExt cx="2394000" cy="240600"/>
          </a:xfrm>
        </p:grpSpPr>
        <p:sp>
          <p:nvSpPr>
            <p:cNvPr id="97" name="Google Shape;97;p49"/>
            <p:cNvSpPr/>
            <p:nvPr/>
          </p:nvSpPr>
          <p:spPr>
            <a:xfrm>
              <a:off x="6749925" y="4904125"/>
              <a:ext cx="2394000" cy="240600"/>
            </a:xfrm>
            <a:prstGeom prst="rect">
              <a:avLst/>
            </a:prstGeom>
            <a:solidFill>
              <a:srgbClr val="0F18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98" name="Google Shape;98;p49"/>
            <p:cNvSpPr txBox="1"/>
            <p:nvPr/>
          </p:nvSpPr>
          <p:spPr>
            <a:xfrm>
              <a:off x="8537875" y="4920400"/>
              <a:ext cx="383400" cy="207900"/>
            </a:xfrm>
            <a:prstGeom prst="rect">
              <a:avLst/>
            </a:prstGeom>
            <a:noFill/>
            <a:ln>
              <a:noFill/>
            </a:ln>
          </p:spPr>
          <p:txBody>
            <a:bodyPr anchorCtr="0" anchor="t" bIns="45700" lIns="91425" spcFirstLastPara="1" rIns="91425" wrap="square" tIns="45700">
              <a:normAutofit fontScale="47500" lnSpcReduction="20000"/>
            </a:bodyPr>
            <a:lstStyle/>
            <a:p>
              <a:pPr indent="0" lvl="0" marL="0" marR="0" rtl="0" algn="r">
                <a:lnSpc>
                  <a:spcPct val="100000"/>
                </a:lnSpc>
                <a:spcBef>
                  <a:spcPts val="0"/>
                </a:spcBef>
                <a:spcAft>
                  <a:spcPts val="0"/>
                </a:spcAft>
                <a:buClr>
                  <a:srgbClr val="000000"/>
                </a:buClr>
                <a:buSzPct val="100000"/>
                <a:buFont typeface="Arial"/>
                <a:buNone/>
              </a:pPr>
              <a:fld id="{00000000-1234-1234-1234-123412341234}" type="slidenum">
                <a:rPr b="1" i="0" lang="en" sz="1900" u="none" cap="none" strike="noStrike">
                  <a:solidFill>
                    <a:srgbClr val="FFFFFF"/>
                  </a:solidFill>
                  <a:latin typeface="Montserrat Black"/>
                  <a:ea typeface="Montserrat Black"/>
                  <a:cs typeface="Montserrat Black"/>
                  <a:sym typeface="Montserrat Black"/>
                </a:rPr>
                <a:t>‹#›</a:t>
              </a:fld>
              <a:endParaRPr b="1" i="0" sz="1900" u="none" cap="none" strike="noStrike">
                <a:solidFill>
                  <a:srgbClr val="FFFFFF"/>
                </a:solidFill>
                <a:latin typeface="Montserrat Black"/>
                <a:ea typeface="Montserrat Black"/>
                <a:cs typeface="Montserrat Black"/>
                <a:sym typeface="Montserrat Black"/>
              </a:endParaRPr>
            </a:p>
          </p:txBody>
        </p:sp>
      </p:grpSp>
      <p:pic>
        <p:nvPicPr>
          <p:cNvPr id="99" name="Google Shape;99;p49"/>
          <p:cNvPicPr preferRelativeResize="0"/>
          <p:nvPr/>
        </p:nvPicPr>
        <p:blipFill rotWithShape="1">
          <a:blip r:embed="rId3">
            <a:alphaModFix/>
          </a:blip>
          <a:srcRect b="0" l="45223" r="0" t="0"/>
          <a:stretch/>
        </p:blipFill>
        <p:spPr>
          <a:xfrm>
            <a:off x="7661900" y="4981900"/>
            <a:ext cx="939177" cy="83725"/>
          </a:xfrm>
          <a:prstGeom prst="rect">
            <a:avLst/>
          </a:prstGeom>
          <a:noFill/>
          <a:ln>
            <a:noFill/>
          </a:ln>
        </p:spPr>
      </p:pic>
    </p:spTree>
  </p:cSld>
  <p:clrMapOvr>
    <a:masterClrMapping/>
  </p:clrMapOvr>
  <p:extLst>
    <p:ext uri="{DCECCB84-F9BA-43D5-87BE-67443E8EF086}">
      <p15:sldGuideLst>
        <p15:guide id="1" orient="horz" pos="504">
          <p15:clr>
            <a:srgbClr val="E46962"/>
          </p15:clr>
        </p15:guide>
        <p15:guide id="2" orient="horz" pos="335">
          <p15:clr>
            <a:srgbClr val="E46962"/>
          </p15:clr>
        </p15:guide>
        <p15:guide id="3" pos="219">
          <p15:clr>
            <a:srgbClr val="E46962"/>
          </p15:clr>
        </p15:guide>
        <p15:guide id="4" orient="horz" pos="829">
          <p15:clr>
            <a:srgbClr val="E46962"/>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afwerx.com/about-us/afwerx-alerts/" TargetMode="External"/><Relationship Id="rId4" Type="http://schemas.openxmlformats.org/officeDocument/2006/relationships/hyperlink" Target="mailto:%20usaf.team@afsbirsttr.us" TargetMode="External"/><Relationship Id="rId9" Type="http://schemas.openxmlformats.org/officeDocument/2006/relationships/image" Target="../media/image50.png"/><Relationship Id="rId5" Type="http://schemas.openxmlformats.org/officeDocument/2006/relationships/hyperlink" Target="mailto:%20usaf.team@afsbirsttr.us" TargetMode="External"/><Relationship Id="rId6" Type="http://schemas.openxmlformats.org/officeDocument/2006/relationships/hyperlink" Target="https://www.sbir.gov/tutorials/" TargetMode="External"/><Relationship Id="rId7" Type="http://schemas.openxmlformats.org/officeDocument/2006/relationships/hyperlink" Target="https://cdao.turboinnovate.com/" TargetMode="External"/><Relationship Id="rId8" Type="http://schemas.openxmlformats.org/officeDocument/2006/relationships/hyperlink" Target="https://www.dodsbirsttr.mil/submissions/learning-support/training-material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5.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32.png"/><Relationship Id="rId6" Type="http://schemas.openxmlformats.org/officeDocument/2006/relationships/image" Target="../media/image53.png"/><Relationship Id="rId7" Type="http://schemas.openxmlformats.org/officeDocument/2006/relationships/image" Target="../media/image28.png"/><Relationship Id="rId8"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51.jp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4.png"/></Relationships>
</file>

<file path=ppt/slides/_rels/slide7.xml.rels><?xml version="1.0" encoding="UTF-8" standalone="yes"?><Relationships xmlns="http://schemas.openxmlformats.org/package/2006/relationships"><Relationship Id="rId11" Type="http://schemas.openxmlformats.org/officeDocument/2006/relationships/image" Target="../media/image45.png"/><Relationship Id="rId10" Type="http://schemas.openxmlformats.org/officeDocument/2006/relationships/image" Target="../media/image14.png"/><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44.jpg"/><Relationship Id="rId4" Type="http://schemas.openxmlformats.org/officeDocument/2006/relationships/image" Target="../media/image39.png"/><Relationship Id="rId9" Type="http://schemas.openxmlformats.org/officeDocument/2006/relationships/image" Target="../media/image40.png"/><Relationship Id="rId5" Type="http://schemas.openxmlformats.org/officeDocument/2006/relationships/image" Target="../media/image37.png"/><Relationship Id="rId6" Type="http://schemas.openxmlformats.org/officeDocument/2006/relationships/image" Target="../media/image36.png"/><Relationship Id="rId7" Type="http://schemas.openxmlformats.org/officeDocument/2006/relationships/image" Target="../media/image38.png"/><Relationship Id="rId8"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 sz="1300"/>
              <a:t>‹#›</a:t>
            </a:fld>
            <a:endParaRPr sz="1300"/>
          </a:p>
        </p:txBody>
      </p:sp>
      <p:sp>
        <p:nvSpPr>
          <p:cNvPr id="226" name="Google Shape;226;p1"/>
          <p:cNvSpPr txBox="1"/>
          <p:nvPr>
            <p:ph idx="1" type="subTitle"/>
          </p:nvPr>
        </p:nvSpPr>
        <p:spPr>
          <a:xfrm>
            <a:off x="422910" y="2308688"/>
            <a:ext cx="8298300" cy="1241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000"/>
              <a:buNone/>
            </a:pPr>
            <a:r>
              <a:rPr lang="en" sz="2700">
                <a:solidFill>
                  <a:schemeClr val="lt1"/>
                </a:solidFill>
                <a:latin typeface="Montserrat SemiBold"/>
                <a:ea typeface="Montserrat SemiBold"/>
                <a:cs typeface="Montserrat SemiBold"/>
                <a:sym typeface="Montserrat SemiBold"/>
              </a:rPr>
              <a:t>Executive Overview</a:t>
            </a:r>
            <a:endParaRPr sz="2700">
              <a:solidFill>
                <a:schemeClr val="lt1"/>
              </a:solidFill>
              <a:latin typeface="Montserrat SemiBold"/>
              <a:ea typeface="Montserrat SemiBold"/>
              <a:cs typeface="Montserrat SemiBold"/>
              <a:sym typeface="Montserrat SemiBold"/>
            </a:endParaRPr>
          </a:p>
        </p:txBody>
      </p:sp>
      <p:sp>
        <p:nvSpPr>
          <p:cNvPr id="227" name="Google Shape;227;p1"/>
          <p:cNvSpPr txBox="1"/>
          <p:nvPr/>
        </p:nvSpPr>
        <p:spPr>
          <a:xfrm>
            <a:off x="1535508" y="4907971"/>
            <a:ext cx="5317500" cy="2316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 sz="700" u="none" cap="none" strike="noStrike">
                <a:solidFill>
                  <a:srgbClr val="FFFFFF"/>
                </a:solidFill>
                <a:latin typeface="Montserrat Medium"/>
                <a:ea typeface="Montserrat Medium"/>
                <a:cs typeface="Montserrat Medium"/>
                <a:sym typeface="Montserrat Medium"/>
              </a:rPr>
              <a:t>Distribution A. Approved for public release; distribution unlimited. AFRL-2025-3815</a:t>
            </a:r>
            <a:endParaRPr b="0" i="0" sz="700" u="none" cap="none" strike="noStrike">
              <a:solidFill>
                <a:srgbClr val="FFFFFF"/>
              </a:solidFill>
              <a:latin typeface="Montserrat Medium"/>
              <a:ea typeface="Montserrat Medium"/>
              <a:cs typeface="Montserrat Medium"/>
              <a:sym typeface="Montserrat Medium"/>
            </a:endParaRPr>
          </a:p>
        </p:txBody>
      </p:sp>
      <p:sp>
        <p:nvSpPr>
          <p:cNvPr id="228" name="Google Shape;228;p1"/>
          <p:cNvSpPr txBox="1"/>
          <p:nvPr/>
        </p:nvSpPr>
        <p:spPr>
          <a:xfrm>
            <a:off x="1294000" y="3253475"/>
            <a:ext cx="6374400" cy="1165200"/>
          </a:xfrm>
          <a:prstGeom prst="rect">
            <a:avLst/>
          </a:prstGeom>
          <a:noFill/>
          <a:ln>
            <a:noFill/>
          </a:ln>
        </p:spPr>
        <p:txBody>
          <a:bodyPr anchorCtr="0" anchor="t" bIns="91425" lIns="91425" spcFirstLastPara="1" rIns="91425" wrap="square" tIns="91425">
            <a:spAutoFit/>
          </a:bodyPr>
          <a:lstStyle/>
          <a:p>
            <a:pPr indent="0" lvl="0" marL="114300" marR="0" rtl="0" algn="ctr">
              <a:lnSpc>
                <a:spcPct val="115000"/>
              </a:lnSpc>
              <a:spcBef>
                <a:spcPts val="0"/>
              </a:spcBef>
              <a:spcAft>
                <a:spcPts val="0"/>
              </a:spcAft>
              <a:buClr>
                <a:srgbClr val="000000"/>
              </a:buClr>
              <a:buSzPts val="1800"/>
              <a:buFont typeface="Arial"/>
              <a:buNone/>
            </a:pPr>
            <a:r>
              <a:rPr b="1" i="1" lang="en" sz="1800" u="none" cap="none" strike="noStrike">
                <a:solidFill>
                  <a:schemeClr val="dk1"/>
                </a:solidFill>
                <a:latin typeface="Montserrat"/>
                <a:ea typeface="Montserrat"/>
                <a:cs typeface="Montserrat"/>
                <a:sym typeface="Montserrat"/>
              </a:rPr>
              <a:t>Presented by </a:t>
            </a:r>
            <a:endParaRPr b="1" i="1" sz="1800" u="none" cap="none" strike="noStrike">
              <a:solidFill>
                <a:schemeClr val="dk1"/>
              </a:solidFill>
              <a:latin typeface="Montserrat"/>
              <a:ea typeface="Montserrat"/>
              <a:cs typeface="Montserrat"/>
              <a:sym typeface="Montserrat"/>
            </a:endParaRPr>
          </a:p>
          <a:p>
            <a:pPr indent="0" lvl="0" marL="114300" marR="0" rtl="0" algn="ctr">
              <a:lnSpc>
                <a:spcPct val="115000"/>
              </a:lnSpc>
              <a:spcBef>
                <a:spcPts val="0"/>
              </a:spcBef>
              <a:spcAft>
                <a:spcPts val="0"/>
              </a:spcAft>
              <a:buClr>
                <a:srgbClr val="000000"/>
              </a:buClr>
              <a:buSzPts val="2000"/>
              <a:buFont typeface="Arial"/>
              <a:buNone/>
            </a:pPr>
            <a:r>
              <a:rPr b="1" lang="en" sz="2000">
                <a:solidFill>
                  <a:schemeClr val="lt1"/>
                </a:solidFill>
                <a:latin typeface="Montserrat"/>
                <a:ea typeface="Montserrat"/>
                <a:cs typeface="Montserrat"/>
                <a:sym typeface="Montserrat"/>
              </a:rPr>
              <a:t>Charlene Jacka</a:t>
            </a:r>
            <a:endParaRPr b="1" i="0" sz="2000" u="none" cap="none" strike="noStrike">
              <a:solidFill>
                <a:schemeClr val="lt1"/>
              </a:solidFill>
              <a:latin typeface="Montserrat"/>
              <a:ea typeface="Montserrat"/>
              <a:cs typeface="Montserrat"/>
              <a:sym typeface="Montserrat"/>
            </a:endParaRPr>
          </a:p>
          <a:p>
            <a:pPr indent="0" lvl="0" marL="114300" marR="0" rtl="0" algn="ctr">
              <a:lnSpc>
                <a:spcPct val="115000"/>
              </a:lnSpc>
              <a:spcBef>
                <a:spcPts val="0"/>
              </a:spcBef>
              <a:spcAft>
                <a:spcPts val="0"/>
              </a:spcAft>
              <a:buClr>
                <a:srgbClr val="000000"/>
              </a:buClr>
              <a:buSzPts val="2000"/>
              <a:buFont typeface="Arial"/>
              <a:buNone/>
            </a:pPr>
            <a:r>
              <a:rPr b="1" lang="en" sz="2000">
                <a:solidFill>
                  <a:schemeClr val="lt1"/>
                </a:solidFill>
                <a:latin typeface="Montserrat"/>
                <a:ea typeface="Montserrat"/>
                <a:cs typeface="Montserrat"/>
                <a:sym typeface="Montserrat"/>
              </a:rPr>
              <a:t>Chief Engineer</a:t>
            </a:r>
            <a:endParaRPr b="1" i="0" sz="21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g3d1ea1e174f_0_7683"/>
          <p:cNvSpPr txBox="1"/>
          <p:nvPr>
            <p:ph type="title"/>
          </p:nvPr>
        </p:nvSpPr>
        <p:spPr>
          <a:xfrm>
            <a:off x="347475" y="265175"/>
            <a:ext cx="8796600" cy="315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2400"/>
              <a:buNone/>
            </a:pPr>
            <a:r>
              <a:rPr lang="en"/>
              <a:t>SMALL BUSINESS TECHNOLOGY TRANSFER</a:t>
            </a:r>
            <a:r>
              <a:rPr lang="en">
                <a:solidFill>
                  <a:schemeClr val="accent3"/>
                </a:solidFill>
              </a:rPr>
              <a:t> (STTR)</a:t>
            </a:r>
            <a:endParaRPr>
              <a:solidFill>
                <a:schemeClr val="accent3"/>
              </a:solidFill>
            </a:endParaRPr>
          </a:p>
          <a:p>
            <a:pPr indent="0" lvl="0" marL="0" rtl="0" algn="l">
              <a:lnSpc>
                <a:spcPct val="90000"/>
              </a:lnSpc>
              <a:spcBef>
                <a:spcPts val="0"/>
              </a:spcBef>
              <a:spcAft>
                <a:spcPts val="0"/>
              </a:spcAft>
              <a:buSzPts val="2400"/>
              <a:buNone/>
            </a:pPr>
            <a:r>
              <a:t/>
            </a:r>
            <a:endParaRPr/>
          </a:p>
        </p:txBody>
      </p:sp>
      <p:pic>
        <p:nvPicPr>
          <p:cNvPr id="443" name="Google Shape;443;g3d1ea1e174f_0_7683" title="8581515.jpg"/>
          <p:cNvPicPr preferRelativeResize="0"/>
          <p:nvPr/>
        </p:nvPicPr>
        <p:blipFill rotWithShape="1">
          <a:blip r:embed="rId3">
            <a:alphaModFix/>
          </a:blip>
          <a:srcRect b="0" l="10865" r="43866" t="0"/>
          <a:stretch/>
        </p:blipFill>
        <p:spPr>
          <a:xfrm>
            <a:off x="6022625" y="1102775"/>
            <a:ext cx="2932325" cy="3643799"/>
          </a:xfrm>
          <a:prstGeom prst="rect">
            <a:avLst/>
          </a:prstGeom>
          <a:noFill/>
          <a:ln>
            <a:noFill/>
          </a:ln>
        </p:spPr>
      </p:pic>
      <p:sp>
        <p:nvSpPr>
          <p:cNvPr id="444" name="Google Shape;444;g3d1ea1e174f_0_7683"/>
          <p:cNvSpPr txBox="1"/>
          <p:nvPr>
            <p:ph idx="2" type="body"/>
          </p:nvPr>
        </p:nvSpPr>
        <p:spPr>
          <a:xfrm>
            <a:off x="347475" y="1102775"/>
            <a:ext cx="5430900" cy="3497700"/>
          </a:xfrm>
          <a:prstGeom prst="rect">
            <a:avLst/>
          </a:prstGeom>
          <a:solidFill>
            <a:srgbClr val="0F182D">
              <a:alpha val="54509"/>
            </a:srgbClr>
          </a:solidFill>
          <a:ln cap="flat" cmpd="sng" w="38100">
            <a:solidFill>
              <a:srgbClr val="DDDDDD"/>
            </a:solidFill>
            <a:prstDash val="solid"/>
            <a:round/>
            <a:headEnd len="sm" w="sm" type="none"/>
            <a:tailEnd len="sm" w="sm" type="none"/>
          </a:ln>
        </p:spPr>
        <p:txBody>
          <a:bodyPr anchorCtr="0" anchor="ctr" bIns="0" lIns="182875" spcFirstLastPara="1" rIns="182875" wrap="square" tIns="0">
            <a:noAutofit/>
          </a:bodyPr>
          <a:lstStyle/>
          <a:p>
            <a:pPr indent="0" lvl="0" marL="0" rtl="0" algn="l">
              <a:lnSpc>
                <a:spcPct val="115000"/>
              </a:lnSpc>
              <a:spcBef>
                <a:spcPts val="600"/>
              </a:spcBef>
              <a:spcAft>
                <a:spcPts val="0"/>
              </a:spcAft>
              <a:buSzPts val="1200"/>
              <a:buNone/>
            </a:pPr>
            <a:r>
              <a:rPr lang="en">
                <a:latin typeface="Montserrat ExtraBold"/>
                <a:ea typeface="Montserrat ExtraBold"/>
                <a:cs typeface="Montserrat ExtraBold"/>
                <a:sym typeface="Montserrat ExtraBold"/>
              </a:rPr>
              <a:t>The SpaceWERX STTR program</a:t>
            </a:r>
            <a:r>
              <a:rPr b="1" lang="en"/>
              <a:t> </a:t>
            </a:r>
            <a:r>
              <a:rPr lang="en"/>
              <a:t>is similar to the SBIR program, but requires a research partner consisting of one of the following:</a:t>
            </a:r>
            <a:endParaRPr/>
          </a:p>
          <a:p>
            <a:pPr indent="-133350" lvl="0" marL="342900" rtl="0" algn="l">
              <a:lnSpc>
                <a:spcPct val="115000"/>
              </a:lnSpc>
              <a:spcBef>
                <a:spcPts val="500"/>
              </a:spcBef>
              <a:spcAft>
                <a:spcPts val="0"/>
              </a:spcAft>
              <a:buSzPts val="1200"/>
              <a:buChar char="●"/>
            </a:pPr>
            <a:r>
              <a:rPr lang="en"/>
              <a:t>University/University Affiliated Research Center</a:t>
            </a:r>
            <a:endParaRPr/>
          </a:p>
          <a:p>
            <a:pPr indent="-133350" lvl="0" marL="342900" rtl="0" algn="l">
              <a:lnSpc>
                <a:spcPct val="115000"/>
              </a:lnSpc>
              <a:spcBef>
                <a:spcPts val="0"/>
              </a:spcBef>
              <a:spcAft>
                <a:spcPts val="0"/>
              </a:spcAft>
              <a:buSzPts val="1200"/>
              <a:buChar char="●"/>
            </a:pPr>
            <a:r>
              <a:rPr lang="en"/>
              <a:t>Federally Funded R&amp;D Center</a:t>
            </a:r>
            <a:endParaRPr/>
          </a:p>
          <a:p>
            <a:pPr indent="-133350" lvl="0" marL="342900" rtl="0" algn="l">
              <a:lnSpc>
                <a:spcPct val="115000"/>
              </a:lnSpc>
              <a:spcBef>
                <a:spcPts val="0"/>
              </a:spcBef>
              <a:spcAft>
                <a:spcPts val="0"/>
              </a:spcAft>
              <a:buSzPts val="1200"/>
              <a:buChar char="●"/>
            </a:pPr>
            <a:r>
              <a:rPr lang="en"/>
              <a:t>Qualified non-profit research institution</a:t>
            </a:r>
            <a:endParaRPr/>
          </a:p>
          <a:p>
            <a:pPr indent="0" lvl="0" marL="0" rtl="0" algn="l">
              <a:lnSpc>
                <a:spcPct val="115000"/>
              </a:lnSpc>
              <a:spcBef>
                <a:spcPts val="0"/>
              </a:spcBef>
              <a:spcAft>
                <a:spcPts val="0"/>
              </a:spcAft>
              <a:buSzPts val="1200"/>
              <a:buNone/>
            </a:pPr>
            <a:r>
              <a:t/>
            </a:r>
            <a:endParaRPr>
              <a:latin typeface="Montserrat ExtraBold"/>
              <a:ea typeface="Montserrat ExtraBold"/>
              <a:cs typeface="Montserrat ExtraBold"/>
              <a:sym typeface="Montserrat ExtraBold"/>
            </a:endParaRPr>
          </a:p>
          <a:p>
            <a:pPr indent="0" lvl="0" marL="0" rtl="0" algn="l">
              <a:lnSpc>
                <a:spcPct val="115000"/>
              </a:lnSpc>
              <a:spcBef>
                <a:spcPts val="0"/>
              </a:spcBef>
              <a:spcAft>
                <a:spcPts val="0"/>
              </a:spcAft>
              <a:buSzPts val="1200"/>
              <a:buNone/>
            </a:pPr>
            <a:r>
              <a:rPr lang="en">
                <a:latin typeface="Montserrat ExtraBold"/>
                <a:ea typeface="Montserrat ExtraBold"/>
                <a:cs typeface="Montserrat ExtraBold"/>
                <a:sym typeface="Montserrat ExtraBold"/>
              </a:rPr>
              <a:t>Eligibility for Award is the same as SBIR, and also includes:</a:t>
            </a:r>
            <a:endParaRPr/>
          </a:p>
          <a:p>
            <a:pPr indent="-133350" lvl="0" marL="342900" rtl="0" algn="l">
              <a:lnSpc>
                <a:spcPct val="115000"/>
              </a:lnSpc>
              <a:spcBef>
                <a:spcPts val="0"/>
              </a:spcBef>
              <a:spcAft>
                <a:spcPts val="0"/>
              </a:spcAft>
              <a:buSzPts val="1200"/>
              <a:buChar char="●"/>
            </a:pPr>
            <a:r>
              <a:rPr b="1" lang="en"/>
              <a:t>Minimum of 40%</a:t>
            </a:r>
            <a:r>
              <a:rPr lang="en"/>
              <a:t> of the research and development (R&amp;D) work is performed by the SBC</a:t>
            </a:r>
            <a:endParaRPr/>
          </a:p>
          <a:p>
            <a:pPr indent="-133350" lvl="0" marL="342900" rtl="0" algn="l">
              <a:lnSpc>
                <a:spcPct val="115000"/>
              </a:lnSpc>
              <a:spcBef>
                <a:spcPts val="0"/>
              </a:spcBef>
              <a:spcAft>
                <a:spcPts val="0"/>
              </a:spcAft>
              <a:buSzPts val="1200"/>
              <a:buChar char="●"/>
            </a:pPr>
            <a:r>
              <a:rPr b="1" lang="en"/>
              <a:t>Minimum of 30% </a:t>
            </a:r>
            <a:r>
              <a:rPr lang="en"/>
              <a:t>of the R&amp;D is performed by partnering research institution</a:t>
            </a:r>
            <a:endParaRPr/>
          </a:p>
          <a:p>
            <a:pPr indent="-133350" lvl="0" marL="342900" rtl="0" algn="l">
              <a:lnSpc>
                <a:spcPct val="115000"/>
              </a:lnSpc>
              <a:spcBef>
                <a:spcPts val="0"/>
              </a:spcBef>
              <a:spcAft>
                <a:spcPts val="0"/>
              </a:spcAft>
              <a:buSzPts val="1200"/>
              <a:buChar char="●"/>
            </a:pPr>
            <a:r>
              <a:rPr lang="en"/>
              <a:t>The remaining percentage can be allocated to either the small business, the research institution, or a third party</a:t>
            </a:r>
            <a:endParaRPr/>
          </a:p>
          <a:p>
            <a:pPr indent="-133350" lvl="0" marL="342900" rtl="0" algn="l">
              <a:lnSpc>
                <a:spcPct val="115000"/>
              </a:lnSpc>
              <a:spcBef>
                <a:spcPts val="0"/>
              </a:spcBef>
              <a:spcAft>
                <a:spcPts val="0"/>
              </a:spcAft>
              <a:buSzPts val="1200"/>
              <a:buChar char="●"/>
            </a:pPr>
            <a:r>
              <a:rPr lang="en"/>
              <a:t>The small business must be the prime contractor and the entity ultimately responsible for the award's success</a:t>
            </a:r>
            <a:endParaRPr sz="1400">
              <a:latin typeface="Montserrat ExtraBold"/>
              <a:ea typeface="Montserrat ExtraBold"/>
              <a:cs typeface="Montserrat ExtraBold"/>
              <a:sym typeface="Montserrat ExtraBold"/>
            </a:endParaRPr>
          </a:p>
        </p:txBody>
      </p:sp>
      <p:sp>
        <p:nvSpPr>
          <p:cNvPr id="445" name="Google Shape;445;g3d1ea1e174f_0_7683"/>
          <p:cNvSpPr txBox="1"/>
          <p:nvPr>
            <p:ph idx="1" type="subTitle"/>
          </p:nvPr>
        </p:nvSpPr>
        <p:spPr>
          <a:xfrm>
            <a:off x="258775" y="4600475"/>
            <a:ext cx="6435600" cy="3750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200" u="none" cap="none" strike="noStrike">
                <a:solidFill>
                  <a:schemeClr val="lt1"/>
                </a:solidFill>
                <a:latin typeface="Montserrat ExtraBold"/>
                <a:ea typeface="Montserrat ExtraBold"/>
                <a:cs typeface="Montserrat ExtraBold"/>
                <a:sym typeface="Montserrat ExtraBold"/>
              </a:rPr>
              <a:t>***Be sure to read the full eligibility requirements on SBA.gov</a:t>
            </a:r>
            <a:endParaRPr b="0" i="0" sz="1200" u="none" cap="none" strike="noStrike">
              <a:solidFill>
                <a:schemeClr val="lt1"/>
              </a:solidFill>
              <a:latin typeface="Montserrat ExtraBold"/>
              <a:ea typeface="Montserrat ExtraBold"/>
              <a:cs typeface="Montserrat ExtraBold"/>
              <a:sym typeface="Montserrat ExtraBold"/>
            </a:endParaRPr>
          </a:p>
        </p:txBody>
      </p:sp>
      <p:sp>
        <p:nvSpPr>
          <p:cNvPr id="446" name="Google Shape;446;g3d1ea1e174f_0_7683"/>
          <p:cNvSpPr txBox="1"/>
          <p:nvPr/>
        </p:nvSpPr>
        <p:spPr>
          <a:xfrm>
            <a:off x="1535508" y="4911896"/>
            <a:ext cx="5317500" cy="2316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 sz="700" u="none" cap="none" strike="noStrike">
                <a:solidFill>
                  <a:srgbClr val="FFFFFF"/>
                </a:solidFill>
                <a:latin typeface="Montserrat Medium"/>
                <a:ea typeface="Montserrat Medium"/>
                <a:cs typeface="Montserrat Medium"/>
                <a:sym typeface="Montserrat Medium"/>
              </a:rPr>
              <a:t>Distribution A. Approved for public release; distribution unlimited. AFRL-2025-3815</a:t>
            </a:r>
            <a:endParaRPr b="0" i="0" sz="700" u="none" cap="none" strike="noStrike">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g3d1ea1e174f_0_2129"/>
          <p:cNvSpPr txBox="1"/>
          <p:nvPr>
            <p:ph type="title"/>
          </p:nvPr>
        </p:nvSpPr>
        <p:spPr>
          <a:xfrm>
            <a:off x="347472" y="265176"/>
            <a:ext cx="7886700" cy="315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2400"/>
              <a:buNone/>
            </a:pPr>
            <a:r>
              <a:rPr lang="en"/>
              <a:t>AWARD PHASES</a:t>
            </a:r>
            <a:endParaRPr/>
          </a:p>
          <a:p>
            <a:pPr indent="0" lvl="0" marL="0" rtl="0" algn="l">
              <a:lnSpc>
                <a:spcPct val="90000"/>
              </a:lnSpc>
              <a:spcBef>
                <a:spcPts val="0"/>
              </a:spcBef>
              <a:spcAft>
                <a:spcPts val="0"/>
              </a:spcAft>
              <a:buSzPts val="2400"/>
              <a:buNone/>
            </a:pPr>
            <a:r>
              <a:t/>
            </a:r>
            <a:endParaRPr/>
          </a:p>
        </p:txBody>
      </p:sp>
      <p:sp>
        <p:nvSpPr>
          <p:cNvPr id="452" name="Google Shape;452;g3d1ea1e174f_0_2129"/>
          <p:cNvSpPr txBox="1"/>
          <p:nvPr>
            <p:ph idx="2" type="body"/>
          </p:nvPr>
        </p:nvSpPr>
        <p:spPr>
          <a:xfrm>
            <a:off x="272300" y="1136450"/>
            <a:ext cx="2063100" cy="3281700"/>
          </a:xfrm>
          <a:prstGeom prst="rect">
            <a:avLst/>
          </a:prstGeom>
          <a:solidFill>
            <a:srgbClr val="0F182D">
              <a:alpha val="54509"/>
            </a:srgbClr>
          </a:solidFill>
          <a:ln cap="flat" cmpd="sng" w="38100">
            <a:solidFill>
              <a:srgbClr val="DDDDDD"/>
            </a:solidFill>
            <a:prstDash val="solid"/>
            <a:round/>
            <a:headEnd len="sm" w="sm" type="none"/>
            <a:tailEnd len="sm" w="sm" type="none"/>
          </a:ln>
        </p:spPr>
        <p:txBody>
          <a:bodyPr anchorCtr="0" anchor="t" bIns="182875" lIns="182875" spcFirstLastPara="1" rIns="182875" wrap="square" tIns="182875">
            <a:noAutofit/>
          </a:bodyPr>
          <a:lstStyle/>
          <a:p>
            <a:pPr indent="0" lvl="0" marL="0" rtl="0" algn="ctr">
              <a:lnSpc>
                <a:spcPct val="100000"/>
              </a:lnSpc>
              <a:spcBef>
                <a:spcPts val="0"/>
              </a:spcBef>
              <a:spcAft>
                <a:spcPts val="0"/>
              </a:spcAft>
              <a:buSzPts val="1200"/>
              <a:buNone/>
            </a:pPr>
            <a:r>
              <a:rPr b="1" lang="en" sz="1400">
                <a:solidFill>
                  <a:schemeClr val="lt1"/>
                </a:solidFill>
                <a:latin typeface="Montserrat"/>
                <a:ea typeface="Montserrat"/>
                <a:cs typeface="Montserrat"/>
                <a:sym typeface="Montserrat"/>
              </a:rPr>
              <a:t>Phase I Award</a:t>
            </a:r>
            <a:endParaRPr b="1" sz="1400">
              <a:solidFill>
                <a:schemeClr val="lt1"/>
              </a:solidFill>
              <a:latin typeface="Montserrat"/>
              <a:ea typeface="Montserrat"/>
              <a:cs typeface="Montserrat"/>
              <a:sym typeface="Montserrat"/>
            </a:endParaRPr>
          </a:p>
          <a:p>
            <a:pPr indent="0" lvl="0" marL="0" rtl="0" algn="ctr">
              <a:lnSpc>
                <a:spcPct val="100000"/>
              </a:lnSpc>
              <a:spcBef>
                <a:spcPts val="0"/>
              </a:spcBef>
              <a:spcAft>
                <a:spcPts val="0"/>
              </a:spcAft>
              <a:buSzPts val="1200"/>
              <a:buNone/>
            </a:pPr>
            <a:r>
              <a:rPr lang="en" sz="1400">
                <a:solidFill>
                  <a:schemeClr val="lt1"/>
                </a:solidFill>
                <a:latin typeface="Montserrat"/>
                <a:ea typeface="Montserrat"/>
                <a:cs typeface="Montserrat"/>
                <a:sym typeface="Montserrat"/>
              </a:rPr>
              <a:t>Feasibility Study</a:t>
            </a:r>
            <a:endParaRPr/>
          </a:p>
          <a:p>
            <a:pPr indent="0" lvl="0" marL="0" rtl="0" algn="l">
              <a:lnSpc>
                <a:spcPct val="100000"/>
              </a:lnSpc>
              <a:spcBef>
                <a:spcPts val="1000"/>
              </a:spcBef>
              <a:spcAft>
                <a:spcPts val="0"/>
              </a:spcAft>
              <a:buSzPts val="1200"/>
              <a:buNone/>
            </a:pPr>
            <a:r>
              <a:t/>
            </a:r>
            <a:endParaRPr/>
          </a:p>
          <a:p>
            <a:pPr indent="0" lvl="0" marL="0" rtl="0" algn="l">
              <a:lnSpc>
                <a:spcPct val="100000"/>
              </a:lnSpc>
              <a:spcBef>
                <a:spcPts val="1000"/>
              </a:spcBef>
              <a:spcAft>
                <a:spcPts val="0"/>
              </a:spcAft>
              <a:buClr>
                <a:schemeClr val="dk1"/>
              </a:buClr>
              <a:buSzPts val="1100"/>
              <a:buFont typeface="Arial"/>
              <a:buNone/>
            </a:pPr>
            <a:r>
              <a:rPr lang="en"/>
              <a:t>$75K - $180K award</a:t>
            </a:r>
            <a:endParaRPr/>
          </a:p>
          <a:p>
            <a:pPr indent="0" lvl="0" marL="0" rtl="0" algn="l">
              <a:lnSpc>
                <a:spcPct val="100000"/>
              </a:lnSpc>
              <a:spcBef>
                <a:spcPts val="1000"/>
              </a:spcBef>
              <a:spcAft>
                <a:spcPts val="0"/>
              </a:spcAft>
              <a:buClr>
                <a:schemeClr val="dk1"/>
              </a:buClr>
              <a:buSzPts val="1100"/>
              <a:buFont typeface="Arial"/>
              <a:buNone/>
            </a:pPr>
            <a:r>
              <a:rPr lang="en"/>
              <a:t>3 - 6 month Period of Performance (PoP)</a:t>
            </a:r>
            <a:endParaRPr/>
          </a:p>
          <a:p>
            <a:pPr indent="0" lvl="0" marL="0" rtl="0" algn="l">
              <a:lnSpc>
                <a:spcPct val="100000"/>
              </a:lnSpc>
              <a:spcBef>
                <a:spcPts val="1000"/>
              </a:spcBef>
              <a:spcAft>
                <a:spcPts val="0"/>
              </a:spcAft>
              <a:buClr>
                <a:schemeClr val="dk1"/>
              </a:buClr>
              <a:buSzPts val="1100"/>
              <a:buFont typeface="Arial"/>
              <a:buNone/>
            </a:pPr>
            <a:r>
              <a:rPr lang="en"/>
              <a:t>Approx 1K awards made annually </a:t>
            </a:r>
            <a:endParaRPr/>
          </a:p>
        </p:txBody>
      </p:sp>
      <p:sp>
        <p:nvSpPr>
          <p:cNvPr id="453" name="Google Shape;453;g3d1ea1e174f_0_2129"/>
          <p:cNvSpPr txBox="1"/>
          <p:nvPr>
            <p:ph idx="1" type="subTitle"/>
          </p:nvPr>
        </p:nvSpPr>
        <p:spPr>
          <a:xfrm>
            <a:off x="2465163" y="1136450"/>
            <a:ext cx="2063100" cy="3281700"/>
          </a:xfrm>
          <a:prstGeom prst="rect">
            <a:avLst/>
          </a:prstGeom>
          <a:solidFill>
            <a:srgbClr val="0F182D">
              <a:alpha val="54509"/>
            </a:srgbClr>
          </a:solidFill>
          <a:ln cap="flat" cmpd="sng" w="38100">
            <a:solidFill>
              <a:srgbClr val="DDDDDD"/>
            </a:solidFill>
            <a:prstDash val="solid"/>
            <a:round/>
            <a:headEnd len="sm" w="sm" type="none"/>
            <a:tailEnd len="sm" w="sm" type="none"/>
          </a:ln>
        </p:spPr>
        <p:txBody>
          <a:bodyPr anchorCtr="0" anchor="t" bIns="182875" lIns="182875" spcFirstLastPara="1" rIns="182875" wrap="square" tIns="182875">
            <a:noAutofit/>
          </a:bodyPr>
          <a:lstStyle/>
          <a:p>
            <a:pPr indent="0" lvl="0" marL="0" rtl="0" algn="ctr">
              <a:lnSpc>
                <a:spcPct val="100000"/>
              </a:lnSpc>
              <a:spcBef>
                <a:spcPts val="0"/>
              </a:spcBef>
              <a:spcAft>
                <a:spcPts val="0"/>
              </a:spcAft>
              <a:buSzPts val="1200"/>
              <a:buNone/>
            </a:pPr>
            <a:r>
              <a:rPr b="1" lang="en" sz="1400">
                <a:solidFill>
                  <a:schemeClr val="lt1"/>
                </a:solidFill>
                <a:latin typeface="Montserrat"/>
                <a:ea typeface="Montserrat"/>
                <a:cs typeface="Montserrat"/>
                <a:sym typeface="Montserrat"/>
              </a:rPr>
              <a:t>Phase II Award</a:t>
            </a:r>
            <a:endParaRPr b="1" sz="1400">
              <a:solidFill>
                <a:schemeClr val="lt1"/>
              </a:solidFill>
              <a:latin typeface="Montserrat"/>
              <a:ea typeface="Montserrat"/>
              <a:cs typeface="Montserrat"/>
              <a:sym typeface="Montserrat"/>
            </a:endParaRPr>
          </a:p>
          <a:p>
            <a:pPr indent="0" lvl="0" marL="0" rtl="0" algn="ctr">
              <a:lnSpc>
                <a:spcPct val="100000"/>
              </a:lnSpc>
              <a:spcBef>
                <a:spcPts val="0"/>
              </a:spcBef>
              <a:spcAft>
                <a:spcPts val="0"/>
              </a:spcAft>
              <a:buSzPts val="1200"/>
              <a:buNone/>
            </a:pPr>
            <a:r>
              <a:rPr lang="en" sz="1400">
                <a:solidFill>
                  <a:schemeClr val="lt1"/>
                </a:solidFill>
                <a:latin typeface="Montserrat"/>
                <a:ea typeface="Montserrat"/>
                <a:cs typeface="Montserrat"/>
                <a:sym typeface="Montserrat"/>
              </a:rPr>
              <a:t>Prototype</a:t>
            </a:r>
            <a:endParaRPr/>
          </a:p>
          <a:p>
            <a:pPr indent="0" lvl="0" marL="0" rtl="0" algn="l">
              <a:lnSpc>
                <a:spcPct val="100000"/>
              </a:lnSpc>
              <a:spcBef>
                <a:spcPts val="1000"/>
              </a:spcBef>
              <a:spcAft>
                <a:spcPts val="0"/>
              </a:spcAft>
              <a:buSzPts val="1200"/>
              <a:buNone/>
            </a:pPr>
            <a:r>
              <a:t/>
            </a:r>
            <a:endParaRPr sz="1200">
              <a:solidFill>
                <a:schemeClr val="lt1"/>
              </a:solidFill>
            </a:endParaRPr>
          </a:p>
          <a:p>
            <a:pPr indent="0" lvl="0" marL="0" rtl="0" algn="l">
              <a:lnSpc>
                <a:spcPct val="100000"/>
              </a:lnSpc>
              <a:spcBef>
                <a:spcPts val="1000"/>
              </a:spcBef>
              <a:spcAft>
                <a:spcPts val="0"/>
              </a:spcAft>
              <a:buSzPts val="1200"/>
              <a:buNone/>
            </a:pPr>
            <a:r>
              <a:rPr lang="en" sz="1200">
                <a:solidFill>
                  <a:schemeClr val="lt1"/>
                </a:solidFill>
                <a:latin typeface="Montserrat"/>
                <a:ea typeface="Montserrat"/>
                <a:cs typeface="Montserrat"/>
                <a:sym typeface="Montserrat"/>
              </a:rPr>
              <a:t>$1.25M - $2M award</a:t>
            </a:r>
            <a:endParaRPr sz="1200">
              <a:solidFill>
                <a:schemeClr val="lt1"/>
              </a:solidFill>
              <a:latin typeface="Montserrat"/>
              <a:ea typeface="Montserrat"/>
              <a:cs typeface="Montserrat"/>
              <a:sym typeface="Montserrat"/>
            </a:endParaRPr>
          </a:p>
          <a:p>
            <a:pPr indent="0" lvl="0" marL="0" rtl="0" algn="l">
              <a:lnSpc>
                <a:spcPct val="100000"/>
              </a:lnSpc>
              <a:spcBef>
                <a:spcPts val="1000"/>
              </a:spcBef>
              <a:spcAft>
                <a:spcPts val="0"/>
              </a:spcAft>
              <a:buSzPts val="1200"/>
              <a:buNone/>
            </a:pPr>
            <a:r>
              <a:rPr lang="en" sz="1200">
                <a:solidFill>
                  <a:schemeClr val="lt1"/>
                </a:solidFill>
                <a:latin typeface="Montserrat"/>
                <a:ea typeface="Montserrat"/>
                <a:cs typeface="Montserrat"/>
                <a:sym typeface="Montserrat"/>
              </a:rPr>
              <a:t>21 - 24 month PoP</a:t>
            </a:r>
            <a:endParaRPr sz="1200">
              <a:solidFill>
                <a:schemeClr val="lt1"/>
              </a:solidFill>
              <a:latin typeface="Montserrat"/>
              <a:ea typeface="Montserrat"/>
              <a:cs typeface="Montserrat"/>
              <a:sym typeface="Montserrat"/>
            </a:endParaRPr>
          </a:p>
          <a:p>
            <a:pPr indent="0" lvl="0" marL="0" rtl="0" algn="l">
              <a:lnSpc>
                <a:spcPct val="100000"/>
              </a:lnSpc>
              <a:spcBef>
                <a:spcPts val="1000"/>
              </a:spcBef>
              <a:spcAft>
                <a:spcPts val="0"/>
              </a:spcAft>
              <a:buSzPts val="1200"/>
              <a:buNone/>
            </a:pPr>
            <a:r>
              <a:rPr lang="en" sz="1200">
                <a:solidFill>
                  <a:schemeClr val="lt1"/>
                </a:solidFill>
                <a:latin typeface="Montserrat"/>
                <a:ea typeface="Montserrat"/>
                <a:cs typeface="Montserrat"/>
                <a:sym typeface="Montserrat"/>
              </a:rPr>
              <a:t>Approx 500 awards annually</a:t>
            </a:r>
            <a:endParaRPr sz="1200">
              <a:solidFill>
                <a:schemeClr val="lt1"/>
              </a:solidFill>
              <a:latin typeface="Montserrat"/>
              <a:ea typeface="Montserrat"/>
              <a:cs typeface="Montserrat"/>
              <a:sym typeface="Montserrat"/>
            </a:endParaRPr>
          </a:p>
          <a:p>
            <a:pPr indent="0" lvl="0" marL="0" rtl="0" algn="l">
              <a:lnSpc>
                <a:spcPct val="100000"/>
              </a:lnSpc>
              <a:spcBef>
                <a:spcPts val="1000"/>
              </a:spcBef>
              <a:spcAft>
                <a:spcPts val="0"/>
              </a:spcAft>
              <a:buSzPts val="1200"/>
              <a:buNone/>
            </a:pPr>
            <a:r>
              <a:rPr lang="en" sz="1200">
                <a:solidFill>
                  <a:schemeClr val="lt1"/>
                </a:solidFill>
                <a:latin typeface="Montserrat"/>
                <a:ea typeface="Montserrat"/>
                <a:cs typeface="Montserrat"/>
                <a:sym typeface="Montserrat"/>
              </a:rPr>
              <a:t>Direct to Phase II option available </a:t>
            </a:r>
            <a:endParaRPr sz="1200">
              <a:solidFill>
                <a:schemeClr val="lt1"/>
              </a:solidFill>
              <a:latin typeface="Montserrat"/>
              <a:ea typeface="Montserrat"/>
              <a:cs typeface="Montserrat"/>
              <a:sym typeface="Montserrat"/>
            </a:endParaRPr>
          </a:p>
        </p:txBody>
      </p:sp>
      <p:sp>
        <p:nvSpPr>
          <p:cNvPr id="454" name="Google Shape;454;g3d1ea1e174f_0_2129"/>
          <p:cNvSpPr txBox="1"/>
          <p:nvPr>
            <p:ph idx="2" type="body"/>
          </p:nvPr>
        </p:nvSpPr>
        <p:spPr>
          <a:xfrm>
            <a:off x="4658063" y="1136450"/>
            <a:ext cx="2063100" cy="3281700"/>
          </a:xfrm>
          <a:prstGeom prst="rect">
            <a:avLst/>
          </a:prstGeom>
          <a:solidFill>
            <a:srgbClr val="0F182D">
              <a:alpha val="54509"/>
            </a:srgbClr>
          </a:solidFill>
          <a:ln cap="flat" cmpd="sng" w="38100">
            <a:solidFill>
              <a:srgbClr val="DDDDDD"/>
            </a:solidFill>
            <a:prstDash val="solid"/>
            <a:round/>
            <a:headEnd len="sm" w="sm" type="none"/>
            <a:tailEnd len="sm" w="sm" type="none"/>
          </a:ln>
        </p:spPr>
        <p:txBody>
          <a:bodyPr anchorCtr="0" anchor="t" bIns="182875" lIns="182875" spcFirstLastPara="1" rIns="182875" wrap="square" tIns="182875">
            <a:noAutofit/>
          </a:bodyPr>
          <a:lstStyle/>
          <a:p>
            <a:pPr indent="0" lvl="0" marL="0" rtl="0" algn="ctr">
              <a:lnSpc>
                <a:spcPct val="100000"/>
              </a:lnSpc>
              <a:spcBef>
                <a:spcPts val="0"/>
              </a:spcBef>
              <a:spcAft>
                <a:spcPts val="0"/>
              </a:spcAft>
              <a:buSzPts val="1200"/>
              <a:buNone/>
            </a:pPr>
            <a:r>
              <a:rPr b="1" lang="en" sz="1400">
                <a:solidFill>
                  <a:schemeClr val="lt1"/>
                </a:solidFill>
                <a:latin typeface="Montserrat"/>
                <a:ea typeface="Montserrat"/>
                <a:cs typeface="Montserrat"/>
                <a:sym typeface="Montserrat"/>
              </a:rPr>
              <a:t>TACFI &amp; STRATFI </a:t>
            </a:r>
            <a:r>
              <a:rPr b="1" lang="en" sz="1000">
                <a:solidFill>
                  <a:schemeClr val="lt1"/>
                </a:solidFill>
                <a:latin typeface="Montserrat"/>
                <a:ea typeface="Montserrat"/>
                <a:cs typeface="Montserrat"/>
                <a:sym typeface="Montserrat"/>
              </a:rPr>
              <a:t>(Phase IIB)</a:t>
            </a:r>
            <a:endParaRPr sz="1000">
              <a:solidFill>
                <a:schemeClr val="lt1"/>
              </a:solidFill>
              <a:latin typeface="Montserrat"/>
              <a:ea typeface="Montserrat"/>
              <a:cs typeface="Montserrat"/>
              <a:sym typeface="Montserrat"/>
            </a:endParaRPr>
          </a:p>
          <a:p>
            <a:pPr indent="0" lvl="0" marL="0" rtl="0" algn="ctr">
              <a:lnSpc>
                <a:spcPct val="100000"/>
              </a:lnSpc>
              <a:spcBef>
                <a:spcPts val="0"/>
              </a:spcBef>
              <a:spcAft>
                <a:spcPts val="0"/>
              </a:spcAft>
              <a:buSzPts val="1200"/>
              <a:buNone/>
            </a:pPr>
            <a:r>
              <a:rPr lang="en" sz="1400">
                <a:solidFill>
                  <a:schemeClr val="lt1"/>
                </a:solidFill>
                <a:latin typeface="Montserrat"/>
                <a:ea typeface="Montserrat"/>
                <a:cs typeface="Montserrat"/>
                <a:sym typeface="Montserrat"/>
              </a:rPr>
              <a:t>Accelerate</a:t>
            </a:r>
            <a:endParaRPr sz="1000"/>
          </a:p>
          <a:p>
            <a:pPr indent="0" lvl="0" marL="0" rtl="0" algn="l">
              <a:lnSpc>
                <a:spcPct val="100000"/>
              </a:lnSpc>
              <a:spcBef>
                <a:spcPts val="1000"/>
              </a:spcBef>
              <a:spcAft>
                <a:spcPts val="0"/>
              </a:spcAft>
              <a:buSzPts val="1200"/>
              <a:buNone/>
            </a:pPr>
            <a:r>
              <a:rPr lang="en" sz="1000"/>
              <a:t>Initiated by Gov’t; Options to increase funding after Phase II award</a:t>
            </a:r>
            <a:endParaRPr sz="1000"/>
          </a:p>
          <a:p>
            <a:pPr indent="0" lvl="0" marL="0" rtl="0" algn="l">
              <a:lnSpc>
                <a:spcPct val="100000"/>
              </a:lnSpc>
              <a:spcBef>
                <a:spcPts val="1000"/>
              </a:spcBef>
              <a:spcAft>
                <a:spcPts val="0"/>
              </a:spcAft>
              <a:buSzPts val="1200"/>
              <a:buNone/>
            </a:pPr>
            <a:r>
              <a:rPr lang="en" sz="1000"/>
              <a:t>Total funding (including match*) ranges from $750K to $60M</a:t>
            </a:r>
            <a:endParaRPr sz="1000"/>
          </a:p>
          <a:p>
            <a:pPr indent="0" lvl="0" marL="0" rtl="0" algn="l">
              <a:lnSpc>
                <a:spcPct val="100000"/>
              </a:lnSpc>
              <a:spcBef>
                <a:spcPts val="1000"/>
              </a:spcBef>
              <a:spcAft>
                <a:spcPts val="0"/>
              </a:spcAft>
              <a:buSzPts val="1200"/>
              <a:buNone/>
            </a:pPr>
            <a:r>
              <a:rPr lang="en" sz="1000"/>
              <a:t>TACFI:  24 months PoP STRATFI:  48 months PoP</a:t>
            </a:r>
            <a:endParaRPr sz="1000"/>
          </a:p>
          <a:p>
            <a:pPr indent="0" lvl="0" marL="0" rtl="0" algn="l">
              <a:lnSpc>
                <a:spcPct val="100000"/>
              </a:lnSpc>
              <a:spcBef>
                <a:spcPts val="1000"/>
              </a:spcBef>
              <a:spcAft>
                <a:spcPts val="0"/>
              </a:spcAft>
              <a:buClr>
                <a:schemeClr val="dk1"/>
              </a:buClr>
              <a:buSzPts val="1100"/>
              <a:buFont typeface="Arial"/>
              <a:buNone/>
            </a:pPr>
            <a:r>
              <a:rPr lang="en" sz="1000"/>
              <a:t>*Matches additional SBIR/STTR funds with other government agency and/or private funding</a:t>
            </a:r>
            <a:endParaRPr sz="1000"/>
          </a:p>
        </p:txBody>
      </p:sp>
      <p:sp>
        <p:nvSpPr>
          <p:cNvPr id="455" name="Google Shape;455;g3d1ea1e174f_0_2129"/>
          <p:cNvSpPr txBox="1"/>
          <p:nvPr>
            <p:ph idx="2" type="body"/>
          </p:nvPr>
        </p:nvSpPr>
        <p:spPr>
          <a:xfrm>
            <a:off x="6850927" y="1136450"/>
            <a:ext cx="2063100" cy="3281700"/>
          </a:xfrm>
          <a:prstGeom prst="rect">
            <a:avLst/>
          </a:prstGeom>
          <a:solidFill>
            <a:srgbClr val="0F182D">
              <a:alpha val="54509"/>
            </a:srgbClr>
          </a:solidFill>
          <a:ln cap="flat" cmpd="sng" w="38100">
            <a:solidFill>
              <a:srgbClr val="DDDDDD"/>
            </a:solidFill>
            <a:prstDash val="solid"/>
            <a:round/>
            <a:headEnd len="sm" w="sm" type="none"/>
            <a:tailEnd len="sm" w="sm" type="none"/>
          </a:ln>
        </p:spPr>
        <p:txBody>
          <a:bodyPr anchorCtr="0" anchor="t" bIns="182875" lIns="182875" spcFirstLastPara="1" rIns="182875" wrap="square" tIns="182875">
            <a:noAutofit/>
          </a:bodyPr>
          <a:lstStyle/>
          <a:p>
            <a:pPr indent="0" lvl="0" marL="0" rtl="0" algn="ctr">
              <a:lnSpc>
                <a:spcPct val="100000"/>
              </a:lnSpc>
              <a:spcBef>
                <a:spcPts val="0"/>
              </a:spcBef>
              <a:spcAft>
                <a:spcPts val="0"/>
              </a:spcAft>
              <a:buSzPts val="1200"/>
              <a:buNone/>
            </a:pPr>
            <a:r>
              <a:rPr b="1" lang="en" sz="1400">
                <a:solidFill>
                  <a:schemeClr val="lt1"/>
                </a:solidFill>
                <a:latin typeface="Montserrat"/>
                <a:ea typeface="Montserrat"/>
                <a:cs typeface="Montserrat"/>
                <a:sym typeface="Montserrat"/>
              </a:rPr>
              <a:t>Phase III Award</a:t>
            </a:r>
            <a:endParaRPr b="1" sz="1400">
              <a:solidFill>
                <a:schemeClr val="lt1"/>
              </a:solidFill>
              <a:latin typeface="Montserrat"/>
              <a:ea typeface="Montserrat"/>
              <a:cs typeface="Montserrat"/>
              <a:sym typeface="Montserrat"/>
            </a:endParaRPr>
          </a:p>
          <a:p>
            <a:pPr indent="0" lvl="0" marL="0" rtl="0" algn="ctr">
              <a:lnSpc>
                <a:spcPct val="100000"/>
              </a:lnSpc>
              <a:spcBef>
                <a:spcPts val="0"/>
              </a:spcBef>
              <a:spcAft>
                <a:spcPts val="0"/>
              </a:spcAft>
              <a:buSzPts val="1200"/>
              <a:buNone/>
            </a:pPr>
            <a:r>
              <a:rPr lang="en" sz="1400">
                <a:solidFill>
                  <a:schemeClr val="lt1"/>
                </a:solidFill>
                <a:latin typeface="Montserrat"/>
                <a:ea typeface="Montserrat"/>
                <a:cs typeface="Montserrat"/>
                <a:sym typeface="Montserrat"/>
              </a:rPr>
              <a:t>Transition</a:t>
            </a:r>
            <a:endParaRPr sz="1400"/>
          </a:p>
          <a:p>
            <a:pPr indent="0" lvl="0" marL="0" rtl="0" algn="ctr">
              <a:lnSpc>
                <a:spcPct val="100000"/>
              </a:lnSpc>
              <a:spcBef>
                <a:spcPts val="0"/>
              </a:spcBef>
              <a:spcAft>
                <a:spcPts val="0"/>
              </a:spcAft>
              <a:buSzPts val="1200"/>
              <a:buNone/>
            </a:pPr>
            <a:r>
              <a:t/>
            </a:r>
            <a:endParaRPr sz="1400"/>
          </a:p>
          <a:p>
            <a:pPr indent="0" lvl="0" marL="0" rtl="0" algn="l">
              <a:lnSpc>
                <a:spcPct val="100000"/>
              </a:lnSpc>
              <a:spcBef>
                <a:spcPts val="1000"/>
              </a:spcBef>
              <a:spcAft>
                <a:spcPts val="0"/>
              </a:spcAft>
              <a:buClr>
                <a:schemeClr val="dk1"/>
              </a:buClr>
              <a:buSzPts val="1100"/>
              <a:buFont typeface="Arial"/>
              <a:buNone/>
            </a:pPr>
            <a:r>
              <a:rPr lang="en"/>
              <a:t>Partnering with a government Program Office</a:t>
            </a:r>
            <a:endParaRPr/>
          </a:p>
          <a:p>
            <a:pPr indent="0" lvl="0" marL="0" rtl="0" algn="l">
              <a:lnSpc>
                <a:spcPct val="100000"/>
              </a:lnSpc>
              <a:spcBef>
                <a:spcPts val="1000"/>
              </a:spcBef>
              <a:spcAft>
                <a:spcPts val="0"/>
              </a:spcAft>
              <a:buClr>
                <a:schemeClr val="dk1"/>
              </a:buClr>
              <a:buSzPts val="1100"/>
              <a:buFont typeface="Arial"/>
              <a:buNone/>
            </a:pPr>
            <a:r>
              <a:rPr lang="en"/>
              <a:t>Technology is considered mature</a:t>
            </a:r>
            <a:endParaRPr/>
          </a:p>
          <a:p>
            <a:pPr indent="0" lvl="0" marL="0" rtl="0" algn="l">
              <a:lnSpc>
                <a:spcPct val="100000"/>
              </a:lnSpc>
              <a:spcBef>
                <a:spcPts val="1000"/>
              </a:spcBef>
              <a:spcAft>
                <a:spcPts val="0"/>
              </a:spcAft>
              <a:buClr>
                <a:schemeClr val="dk1"/>
              </a:buClr>
              <a:buSzPts val="1100"/>
              <a:buFont typeface="Arial"/>
              <a:buNone/>
            </a:pPr>
            <a:r>
              <a:rPr lang="en"/>
              <a:t>Uses non-SBIR/STTR funds</a:t>
            </a:r>
            <a:endParaRPr/>
          </a:p>
        </p:txBody>
      </p:sp>
      <p:sp>
        <p:nvSpPr>
          <p:cNvPr id="456" name="Google Shape;456;g3d1ea1e174f_0_2129"/>
          <p:cNvSpPr txBox="1"/>
          <p:nvPr/>
        </p:nvSpPr>
        <p:spPr>
          <a:xfrm>
            <a:off x="272300" y="4508419"/>
            <a:ext cx="2727900" cy="315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chemeClr val="lt1"/>
                </a:solidFill>
                <a:latin typeface="Montserrat"/>
                <a:ea typeface="Montserrat"/>
                <a:cs typeface="Montserrat"/>
                <a:sym typeface="Montserrat"/>
              </a:rPr>
              <a:t>Low Technology Maturity</a:t>
            </a:r>
            <a:endParaRPr b="1" i="0" sz="900" u="none" cap="none" strike="noStrike">
              <a:solidFill>
                <a:schemeClr val="lt1"/>
              </a:solidFill>
              <a:latin typeface="Montserrat"/>
              <a:ea typeface="Montserrat"/>
              <a:cs typeface="Montserrat"/>
              <a:sym typeface="Montserrat"/>
            </a:endParaRPr>
          </a:p>
        </p:txBody>
      </p:sp>
      <p:sp>
        <p:nvSpPr>
          <p:cNvPr id="457" name="Google Shape;457;g3d1ea1e174f_0_2129"/>
          <p:cNvSpPr txBox="1"/>
          <p:nvPr/>
        </p:nvSpPr>
        <p:spPr>
          <a:xfrm>
            <a:off x="6721175" y="4508419"/>
            <a:ext cx="2212200" cy="3159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r>
              <a:rPr b="1" i="0" lang="en" sz="900" u="none" cap="none" strike="noStrike">
                <a:solidFill>
                  <a:schemeClr val="lt1"/>
                </a:solidFill>
                <a:latin typeface="Montserrat"/>
                <a:ea typeface="Montserrat"/>
                <a:cs typeface="Montserrat"/>
                <a:sym typeface="Montserrat"/>
              </a:rPr>
              <a:t>High Technology Maturity</a:t>
            </a:r>
            <a:endParaRPr b="1" i="0" sz="900" u="none" cap="none" strike="noStrike">
              <a:solidFill>
                <a:schemeClr val="lt1"/>
              </a:solidFill>
              <a:latin typeface="Montserrat"/>
              <a:ea typeface="Montserrat"/>
              <a:cs typeface="Montserrat"/>
              <a:sym typeface="Montserrat"/>
            </a:endParaRPr>
          </a:p>
        </p:txBody>
      </p:sp>
      <p:cxnSp>
        <p:nvCxnSpPr>
          <p:cNvPr id="458" name="Google Shape;458;g3d1ea1e174f_0_2129"/>
          <p:cNvCxnSpPr/>
          <p:nvPr/>
        </p:nvCxnSpPr>
        <p:spPr>
          <a:xfrm>
            <a:off x="1871525" y="4683744"/>
            <a:ext cx="5441100" cy="0"/>
          </a:xfrm>
          <a:prstGeom prst="straightConnector1">
            <a:avLst/>
          </a:prstGeom>
          <a:noFill/>
          <a:ln cap="flat" cmpd="sng" w="38100">
            <a:solidFill>
              <a:srgbClr val="F15A29"/>
            </a:solidFill>
            <a:prstDash val="solid"/>
            <a:round/>
            <a:headEnd len="sm" w="sm" type="none"/>
            <a:tailEnd len="med" w="med" type="triangle"/>
          </a:ln>
        </p:spPr>
      </p:cxnSp>
      <p:sp>
        <p:nvSpPr>
          <p:cNvPr id="459" name="Google Shape;459;g3d1ea1e174f_0_2129"/>
          <p:cNvSpPr txBox="1"/>
          <p:nvPr/>
        </p:nvSpPr>
        <p:spPr>
          <a:xfrm>
            <a:off x="1535508" y="4907971"/>
            <a:ext cx="5317500" cy="2316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 sz="700" u="none" cap="none" strike="noStrike">
                <a:solidFill>
                  <a:srgbClr val="FFFFFF"/>
                </a:solidFill>
                <a:latin typeface="Montserrat Medium"/>
                <a:ea typeface="Montserrat Medium"/>
                <a:cs typeface="Montserrat Medium"/>
                <a:sym typeface="Montserrat Medium"/>
              </a:rPr>
              <a:t>Distribution A. Approved for public release; distribution unlimited. AFRL-2025-3815</a:t>
            </a:r>
            <a:endParaRPr b="0" i="0" sz="700" u="none" cap="none" strike="noStrike">
              <a:solidFill>
                <a:srgbClr val="FFFFFF"/>
              </a:solidFill>
              <a:latin typeface="Montserrat Medium"/>
              <a:ea typeface="Montserrat Medium"/>
              <a:cs typeface="Montserrat Medium"/>
              <a:sym typeface="Montserrat Medium"/>
            </a:endParaRPr>
          </a:p>
        </p:txBody>
      </p:sp>
      <p:sp>
        <p:nvSpPr>
          <p:cNvPr id="460" name="Google Shape;460;g3d1ea1e174f_0_2129"/>
          <p:cNvSpPr txBox="1"/>
          <p:nvPr/>
        </p:nvSpPr>
        <p:spPr>
          <a:xfrm>
            <a:off x="347471" y="600302"/>
            <a:ext cx="7886700" cy="1998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800"/>
              </a:spcBef>
              <a:spcAft>
                <a:spcPts val="0"/>
              </a:spcAft>
              <a:buClr>
                <a:srgbClr val="000000"/>
              </a:buClr>
              <a:buSzPts val="1600"/>
              <a:buFont typeface="Arial"/>
              <a:buNone/>
            </a:pPr>
            <a:r>
              <a:rPr b="0" i="0" lang="en" sz="1600" u="none" cap="none" strike="noStrike">
                <a:solidFill>
                  <a:srgbClr val="0F121C"/>
                </a:solidFill>
                <a:latin typeface="Montserrat"/>
                <a:ea typeface="Montserrat"/>
                <a:cs typeface="Montserrat"/>
                <a:sym typeface="Montserrat"/>
              </a:rPr>
              <a:t>Small Business Innovation Research/Small Business Technology Transfer</a:t>
            </a:r>
            <a:endParaRPr b="0" i="0" sz="1600" u="none" cap="none" strike="noStrike">
              <a:solidFill>
                <a:srgbClr val="0F121C"/>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graphicFrame>
        <p:nvGraphicFramePr>
          <p:cNvPr id="465" name="Google Shape;465;g3d1ea1e174f_0_5361"/>
          <p:cNvGraphicFramePr/>
          <p:nvPr/>
        </p:nvGraphicFramePr>
        <p:xfrm>
          <a:off x="961589" y="947804"/>
          <a:ext cx="3000000" cy="3000000"/>
        </p:xfrm>
        <a:graphic>
          <a:graphicData uri="http://schemas.openxmlformats.org/drawingml/2006/table">
            <a:tbl>
              <a:tblPr bandRow="1" firstRow="1">
                <a:noFill/>
                <a:tableStyleId>{72ED901F-0A61-4ACF-80F3-A1700953B150}</a:tableStyleId>
              </a:tblPr>
              <a:tblGrid>
                <a:gridCol w="1354500"/>
                <a:gridCol w="2449150"/>
                <a:gridCol w="2746975"/>
              </a:tblGrid>
              <a:tr h="253400">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68600" marB="68600" marR="137150" marL="137150" anchor="b">
                    <a:lnL cap="flat" cmpd="sng" w="9525">
                      <a:solidFill>
                        <a:srgbClr val="000000">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latin typeface="Arial Black"/>
                          <a:ea typeface="Arial Black"/>
                          <a:cs typeface="Arial Black"/>
                          <a:sym typeface="Arial Black"/>
                        </a:rPr>
                        <a:t>DEFENSE-ONLY</a:t>
                      </a:r>
                      <a:endParaRPr sz="1100" u="none" cap="none" strike="noStrike"/>
                    </a:p>
                  </a:txBody>
                  <a:tcPr marT="68600" marB="68600" marR="137150" marL="137150" anchor="b">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latin typeface="Arial Black"/>
                          <a:ea typeface="Arial Black"/>
                          <a:cs typeface="Arial Black"/>
                          <a:sym typeface="Arial Black"/>
                        </a:rPr>
                        <a:t>OR DUAL-USE</a:t>
                      </a:r>
                      <a:endParaRPr sz="1100" u="none" cap="none" strike="noStrike"/>
                    </a:p>
                  </a:txBody>
                  <a:tcPr marT="68600" marB="68600" marR="137150" marL="137150" anchor="b">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r>
              <a:tr h="778475">
                <a:tc>
                  <a:txBody>
                    <a:bodyPr/>
                    <a:lstStyle/>
                    <a:p>
                      <a:pPr indent="0" lvl="0" marL="0" marR="0" rtl="0" algn="r">
                        <a:lnSpc>
                          <a:spcPct val="100000"/>
                        </a:lnSpc>
                        <a:spcBef>
                          <a:spcPts val="0"/>
                        </a:spcBef>
                        <a:spcAft>
                          <a:spcPts val="0"/>
                        </a:spcAft>
                        <a:buClr>
                          <a:srgbClr val="000000"/>
                        </a:buClr>
                        <a:buSzPts val="800"/>
                        <a:buFont typeface="Arial"/>
                        <a:buNone/>
                      </a:pPr>
                      <a:r>
                        <a:rPr b="1" i="0" lang="en" sz="1200" u="none" cap="none" strike="noStrike">
                          <a:latin typeface="Montserrat"/>
                          <a:ea typeface="Montserrat"/>
                          <a:cs typeface="Montserrat"/>
                          <a:sym typeface="Montserrat"/>
                        </a:rPr>
                        <a:t>TACFI</a:t>
                      </a:r>
                      <a:endParaRPr sz="1500" u="none" cap="none" strike="noStrike">
                        <a:latin typeface="Montserrat"/>
                        <a:ea typeface="Montserrat"/>
                        <a:cs typeface="Montserrat"/>
                        <a:sym typeface="Montserrat"/>
                      </a:endParaRPr>
                    </a:p>
                  </a:txBody>
                  <a:tcPr marT="68600" marB="68600" marR="137150" marL="137150">
                    <a:lnL cap="flat" cmpd="sng" w="9525">
                      <a:solidFill>
                        <a:srgbClr val="000000">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i="0" lang="en" sz="1200" u="none" cap="none" strike="noStrike">
                          <a:latin typeface="Montserrat"/>
                          <a:ea typeface="Montserrat"/>
                          <a:cs typeface="Montserrat"/>
                          <a:sym typeface="Montserrat"/>
                        </a:rPr>
                        <a:t>1 : 1</a:t>
                      </a:r>
                      <a:endParaRPr sz="15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rPr lang="en" sz="1200" u="none" cap="none" strike="noStrike">
                          <a:latin typeface="Montserrat"/>
                          <a:ea typeface="Montserrat"/>
                          <a:cs typeface="Montserrat"/>
                          <a:sym typeface="Montserrat"/>
                        </a:rPr>
                        <a:t>SpaceWERX : Program Office</a:t>
                      </a:r>
                      <a:endParaRPr sz="1500" u="none" cap="none" strike="noStrike">
                        <a:latin typeface="Montserrat"/>
                        <a:ea typeface="Montserrat"/>
                        <a:cs typeface="Montserrat"/>
                        <a:sym typeface="Montserrat"/>
                      </a:endParaRPr>
                    </a:p>
                  </a:txBody>
                  <a:tcPr marT="68600" marB="68600" marR="137150" marL="137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i="0" lang="en" sz="1200" u="none" cap="none" strike="noStrike">
                          <a:latin typeface="Montserrat"/>
                          <a:ea typeface="Montserrat"/>
                          <a:cs typeface="Montserrat"/>
                          <a:sym typeface="Montserrat"/>
                        </a:rPr>
                        <a:t>1 : 1</a:t>
                      </a:r>
                      <a:endParaRPr sz="15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rPr lang="en" sz="1200" u="none" cap="none" strike="noStrike">
                          <a:latin typeface="Montserrat"/>
                          <a:ea typeface="Montserrat"/>
                          <a:cs typeface="Montserrat"/>
                          <a:sym typeface="Montserrat"/>
                        </a:rPr>
                        <a:t>SpaceWERX</a:t>
                      </a:r>
                      <a:r>
                        <a:rPr i="0" lang="en" sz="1200" u="none" cap="none" strike="noStrike">
                          <a:latin typeface="Montserrat"/>
                          <a:ea typeface="Montserrat"/>
                          <a:cs typeface="Montserrat"/>
                          <a:sym typeface="Montserrat"/>
                        </a:rPr>
                        <a:t>:</a:t>
                      </a:r>
                      <a:br>
                        <a:rPr i="0" lang="en" sz="1200" u="none" cap="none" strike="noStrike">
                          <a:latin typeface="Montserrat"/>
                          <a:ea typeface="Montserrat"/>
                          <a:cs typeface="Montserrat"/>
                          <a:sym typeface="Montserrat"/>
                        </a:rPr>
                      </a:br>
                      <a:r>
                        <a:rPr i="0" lang="en" sz="1200" u="none" cap="none" strike="noStrike">
                          <a:latin typeface="Montserrat"/>
                          <a:ea typeface="Montserrat"/>
                          <a:cs typeface="Montserrat"/>
                          <a:sym typeface="Montserrat"/>
                        </a:rPr>
                        <a:t>Private</a:t>
                      </a:r>
                      <a:endParaRPr b="1" i="0" sz="1200" u="none" cap="none" strike="noStrike">
                        <a:latin typeface="Montserrat"/>
                        <a:ea typeface="Montserrat"/>
                        <a:cs typeface="Montserrat"/>
                        <a:sym typeface="Montserrat"/>
                      </a:endParaRPr>
                    </a:p>
                  </a:txBody>
                  <a:tcPr marT="68600" marB="68600" marR="137150" marL="137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778475">
                <a:tc>
                  <a:txBody>
                    <a:bodyPr/>
                    <a:lstStyle/>
                    <a:p>
                      <a:pPr indent="0" lvl="0" marL="0" marR="0" rtl="0" algn="r">
                        <a:lnSpc>
                          <a:spcPct val="100000"/>
                        </a:lnSpc>
                        <a:spcBef>
                          <a:spcPts val="0"/>
                        </a:spcBef>
                        <a:spcAft>
                          <a:spcPts val="0"/>
                        </a:spcAft>
                        <a:buClr>
                          <a:srgbClr val="000000"/>
                        </a:buClr>
                        <a:buSzPts val="800"/>
                        <a:buFont typeface="Arial"/>
                        <a:buNone/>
                      </a:pPr>
                      <a:r>
                        <a:rPr b="1" i="0" lang="en" sz="1200" u="none" cap="none" strike="noStrike">
                          <a:latin typeface="Montserrat"/>
                          <a:ea typeface="Montserrat"/>
                          <a:cs typeface="Montserrat"/>
                          <a:sym typeface="Montserrat"/>
                        </a:rPr>
                        <a:t>STRATFI</a:t>
                      </a:r>
                      <a:endParaRPr sz="1500" u="none" cap="none" strike="noStrike">
                        <a:latin typeface="Montserrat"/>
                        <a:ea typeface="Montserrat"/>
                        <a:cs typeface="Montserrat"/>
                        <a:sym typeface="Montserrat"/>
                      </a:endParaRPr>
                    </a:p>
                  </a:txBody>
                  <a:tcPr marT="68600" marB="68600" marR="137150" marL="137150">
                    <a:lnL cap="flat" cmpd="sng" w="9525">
                      <a:solidFill>
                        <a:srgbClr val="000000">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i="0" lang="en" sz="1200" u="none" cap="none" strike="noStrike">
                          <a:latin typeface="Montserrat"/>
                          <a:ea typeface="Montserrat"/>
                          <a:cs typeface="Montserrat"/>
                          <a:sym typeface="Montserrat"/>
                        </a:rPr>
                        <a:t>1 : 2</a:t>
                      </a:r>
                      <a:endParaRPr sz="15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800"/>
                        <a:buFont typeface="Arial"/>
                        <a:buNone/>
                      </a:pPr>
                      <a:r>
                        <a:rPr lang="en" sz="1200" u="none" cap="none" strike="noStrike">
                          <a:latin typeface="Montserrat"/>
                          <a:ea typeface="Montserrat"/>
                          <a:cs typeface="Montserrat"/>
                          <a:sym typeface="Montserrat"/>
                        </a:rPr>
                        <a:t>SpaceWERX : Program Office</a:t>
                      </a:r>
                      <a:endParaRPr b="1" i="0" sz="1200" u="none" cap="none" strike="noStrike">
                        <a:latin typeface="Montserrat"/>
                        <a:ea typeface="Montserrat"/>
                        <a:cs typeface="Montserrat"/>
                        <a:sym typeface="Montserrat"/>
                      </a:endParaRPr>
                    </a:p>
                  </a:txBody>
                  <a:tcPr marT="68600" marB="68600" marR="137150" marL="137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i="0" lang="en" sz="1200" u="none" cap="none" strike="noStrike">
                          <a:latin typeface="Montserrat"/>
                          <a:ea typeface="Montserrat"/>
                          <a:cs typeface="Montserrat"/>
                          <a:sym typeface="Montserrat"/>
                        </a:rPr>
                        <a:t>1 : 1 : 2</a:t>
                      </a:r>
                      <a:endParaRPr sz="15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rPr lang="en" sz="1200" u="none" cap="none" strike="noStrike">
                          <a:latin typeface="Montserrat"/>
                          <a:ea typeface="Montserrat"/>
                          <a:cs typeface="Montserrat"/>
                          <a:sym typeface="Montserrat"/>
                        </a:rPr>
                        <a:t>SpaceWERX : Program Office : </a:t>
                      </a:r>
                      <a:r>
                        <a:rPr i="0" lang="en" sz="1200" u="none" cap="none" strike="noStrike">
                          <a:latin typeface="Montserrat"/>
                          <a:ea typeface="Montserrat"/>
                          <a:cs typeface="Montserrat"/>
                          <a:sym typeface="Montserrat"/>
                        </a:rPr>
                        <a:t>Private</a:t>
                      </a:r>
                      <a:endParaRPr b="1" i="0" sz="1200" u="none" cap="none" strike="noStrike">
                        <a:latin typeface="Montserrat"/>
                        <a:ea typeface="Montserrat"/>
                        <a:cs typeface="Montserrat"/>
                        <a:sym typeface="Montserrat"/>
                      </a:endParaRPr>
                    </a:p>
                  </a:txBody>
                  <a:tcPr marT="68600" marB="68600" marR="137150" marL="137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253400">
                <a:tc>
                  <a:txBody>
                    <a:bodyPr/>
                    <a:lstStyle/>
                    <a:p>
                      <a:pPr indent="0" lvl="0" marL="0" marR="0" rtl="0" algn="r">
                        <a:lnSpc>
                          <a:spcPct val="100000"/>
                        </a:lnSpc>
                        <a:spcBef>
                          <a:spcPts val="0"/>
                        </a:spcBef>
                        <a:spcAft>
                          <a:spcPts val="0"/>
                        </a:spcAft>
                        <a:buClr>
                          <a:srgbClr val="000000"/>
                        </a:buClr>
                        <a:buSzPts val="800"/>
                        <a:buFont typeface="Arial"/>
                        <a:buNone/>
                      </a:pPr>
                      <a:r>
                        <a:t/>
                      </a:r>
                      <a:endParaRPr b="1" i="0" sz="1200" u="none" cap="none" strike="noStrike">
                        <a:solidFill>
                          <a:schemeClr val="lt1"/>
                        </a:solidFill>
                        <a:latin typeface="Montserrat"/>
                        <a:ea typeface="Montserrat"/>
                        <a:cs typeface="Montserrat"/>
                        <a:sym typeface="Montserrat"/>
                      </a:endParaRPr>
                    </a:p>
                  </a:txBody>
                  <a:tcPr marT="68600" marB="68600" marR="137150" marL="137150" anchor="b">
                    <a:lnL cap="flat" cmpd="sng" w="9525">
                      <a:solidFill>
                        <a:srgbClr val="000000">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i="0" lang="en" sz="1200" u="none" cap="none" strike="noStrike">
                          <a:solidFill>
                            <a:schemeClr val="lt1"/>
                          </a:solidFill>
                          <a:latin typeface="Montserrat"/>
                          <a:ea typeface="Montserrat"/>
                          <a:cs typeface="Montserrat"/>
                          <a:sym typeface="Montserrat"/>
                        </a:rPr>
                        <a:t>MINIMUM</a:t>
                      </a:r>
                      <a:endParaRPr sz="1500" u="none" cap="none" strike="noStrike">
                        <a:latin typeface="Montserrat"/>
                        <a:ea typeface="Montserrat"/>
                        <a:cs typeface="Montserrat"/>
                        <a:sym typeface="Montserrat"/>
                      </a:endParaRPr>
                    </a:p>
                  </a:txBody>
                  <a:tcPr marT="68600" marB="68600" marR="137150" marL="137150" anchor="b">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i="0" lang="en" sz="1200" u="none" cap="none" strike="noStrike">
                          <a:solidFill>
                            <a:schemeClr val="lt1"/>
                          </a:solidFill>
                          <a:latin typeface="Montserrat"/>
                          <a:ea typeface="Montserrat"/>
                          <a:cs typeface="Montserrat"/>
                          <a:sym typeface="Montserrat"/>
                        </a:rPr>
                        <a:t>UP TO MAXIMUM</a:t>
                      </a:r>
                      <a:endParaRPr sz="1500" u="none" cap="none" strike="noStrike">
                        <a:latin typeface="Montserrat"/>
                        <a:ea typeface="Montserrat"/>
                        <a:cs typeface="Montserrat"/>
                        <a:sym typeface="Montserrat"/>
                      </a:endParaRPr>
                    </a:p>
                  </a:txBody>
                  <a:tcPr marT="68600" marB="68600" marR="137150" marL="137150" anchor="b">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r>
              <a:tr h="778475">
                <a:tc>
                  <a:txBody>
                    <a:bodyPr/>
                    <a:lstStyle/>
                    <a:p>
                      <a:pPr indent="0" lvl="0" marL="0" marR="0" rtl="0" algn="r">
                        <a:lnSpc>
                          <a:spcPct val="100000"/>
                        </a:lnSpc>
                        <a:spcBef>
                          <a:spcPts val="0"/>
                        </a:spcBef>
                        <a:spcAft>
                          <a:spcPts val="0"/>
                        </a:spcAft>
                        <a:buClr>
                          <a:srgbClr val="000000"/>
                        </a:buClr>
                        <a:buSzPts val="800"/>
                        <a:buFont typeface="Arial"/>
                        <a:buNone/>
                      </a:pPr>
                      <a:r>
                        <a:rPr b="1" i="0" lang="en" sz="1200" u="none" cap="none" strike="noStrike">
                          <a:latin typeface="Montserrat"/>
                          <a:ea typeface="Montserrat"/>
                          <a:cs typeface="Montserrat"/>
                          <a:sym typeface="Montserrat"/>
                        </a:rPr>
                        <a:t>TACFI</a:t>
                      </a:r>
                      <a:endParaRPr sz="1500" u="none" cap="none" strike="noStrike">
                        <a:latin typeface="Montserrat"/>
                        <a:ea typeface="Montserrat"/>
                        <a:cs typeface="Montserrat"/>
                        <a:sym typeface="Montserrat"/>
                      </a:endParaRPr>
                    </a:p>
                  </a:txBody>
                  <a:tcPr marT="68600" marB="68600" marR="137150" marL="137150">
                    <a:lnL cap="flat" cmpd="sng" w="9525">
                      <a:solidFill>
                        <a:srgbClr val="000000">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i="0" lang="en" sz="1200" u="none" cap="none" strike="noStrike">
                          <a:latin typeface="Montserrat"/>
                          <a:ea typeface="Montserrat"/>
                          <a:cs typeface="Montserrat"/>
                          <a:sym typeface="Montserrat"/>
                        </a:rPr>
                        <a:t>$374K</a:t>
                      </a:r>
                      <a:endParaRPr sz="15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rPr lang="en" sz="1200" u="none" cap="none" strike="noStrike">
                          <a:latin typeface="Montserrat"/>
                          <a:ea typeface="Montserrat"/>
                          <a:cs typeface="Montserrat"/>
                          <a:sym typeface="Montserrat"/>
                        </a:rPr>
                        <a:t>SpaceWERX Contribution</a:t>
                      </a:r>
                      <a:endParaRPr b="1" i="0" sz="1200" u="none" cap="none" strike="noStrike">
                        <a:latin typeface="Montserrat"/>
                        <a:ea typeface="Montserrat"/>
                        <a:cs typeface="Montserrat"/>
                        <a:sym typeface="Montserrat"/>
                      </a:endParaRPr>
                    </a:p>
                  </a:txBody>
                  <a:tcPr marT="68600" marB="68600" marR="137150" marL="137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i="0" lang="en" sz="1200" u="none" cap="none" strike="noStrike">
                          <a:latin typeface="Montserrat"/>
                          <a:ea typeface="Montserrat"/>
                          <a:cs typeface="Montserrat"/>
                          <a:sym typeface="Montserrat"/>
                        </a:rPr>
                        <a:t>$1.</a:t>
                      </a:r>
                      <a:r>
                        <a:rPr b="1" lang="en" sz="1200" u="none" cap="none" strike="noStrike">
                          <a:latin typeface="Montserrat"/>
                          <a:ea typeface="Montserrat"/>
                          <a:cs typeface="Montserrat"/>
                          <a:sym typeface="Montserrat"/>
                        </a:rPr>
                        <a:t>9</a:t>
                      </a:r>
                      <a:r>
                        <a:rPr b="1" i="0" lang="en" sz="1200" u="none" cap="none" strike="noStrike">
                          <a:latin typeface="Montserrat"/>
                          <a:ea typeface="Montserrat"/>
                          <a:cs typeface="Montserrat"/>
                          <a:sym typeface="Montserrat"/>
                        </a:rPr>
                        <a:t>M</a:t>
                      </a:r>
                      <a:endParaRPr sz="15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800"/>
                        <a:buFont typeface="Arial"/>
                        <a:buNone/>
                      </a:pPr>
                      <a:r>
                        <a:rPr lang="en" sz="1200" u="none" cap="none" strike="noStrike">
                          <a:latin typeface="Montserrat"/>
                          <a:ea typeface="Montserrat"/>
                          <a:cs typeface="Montserrat"/>
                          <a:sym typeface="Montserrat"/>
                        </a:rPr>
                        <a:t>SpaceWERX Contribution</a:t>
                      </a:r>
                      <a:endParaRPr b="1" i="0" sz="1200" u="none" cap="none" strike="noStrike">
                        <a:latin typeface="Montserrat"/>
                        <a:ea typeface="Montserrat"/>
                        <a:cs typeface="Montserrat"/>
                        <a:sym typeface="Montserrat"/>
                      </a:endParaRPr>
                    </a:p>
                  </a:txBody>
                  <a:tcPr marT="68600" marB="68600" marR="137150" marL="137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778475">
                <a:tc>
                  <a:txBody>
                    <a:bodyPr/>
                    <a:lstStyle/>
                    <a:p>
                      <a:pPr indent="0" lvl="0" marL="0" marR="0" rtl="0" algn="r">
                        <a:lnSpc>
                          <a:spcPct val="100000"/>
                        </a:lnSpc>
                        <a:spcBef>
                          <a:spcPts val="0"/>
                        </a:spcBef>
                        <a:spcAft>
                          <a:spcPts val="0"/>
                        </a:spcAft>
                        <a:buClr>
                          <a:srgbClr val="000000"/>
                        </a:buClr>
                        <a:buSzPts val="800"/>
                        <a:buFont typeface="Arial"/>
                        <a:buNone/>
                      </a:pPr>
                      <a:r>
                        <a:rPr b="1" i="0" lang="en" sz="1200" u="none" cap="none" strike="noStrike">
                          <a:latin typeface="Montserrat"/>
                          <a:ea typeface="Montserrat"/>
                          <a:cs typeface="Montserrat"/>
                          <a:sym typeface="Montserrat"/>
                        </a:rPr>
                        <a:t>STRATFI</a:t>
                      </a:r>
                      <a:endParaRPr sz="1500" u="none" cap="none" strike="noStrike">
                        <a:latin typeface="Montserrat"/>
                        <a:ea typeface="Montserrat"/>
                        <a:cs typeface="Montserrat"/>
                        <a:sym typeface="Montserrat"/>
                      </a:endParaRPr>
                    </a:p>
                  </a:txBody>
                  <a:tcPr marT="68600" marB="68600" marR="137150" marL="137150">
                    <a:lnL cap="flat" cmpd="sng" w="9525">
                      <a:solidFill>
                        <a:srgbClr val="000000">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i="0" lang="en" sz="1200" u="none" cap="none" strike="noStrike">
                          <a:latin typeface="Montserrat"/>
                          <a:ea typeface="Montserrat"/>
                          <a:cs typeface="Montserrat"/>
                          <a:sym typeface="Montserrat"/>
                        </a:rPr>
                        <a:t>$3M</a:t>
                      </a:r>
                      <a:endParaRPr sz="15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800"/>
                        <a:buFont typeface="Arial"/>
                        <a:buNone/>
                      </a:pPr>
                      <a:r>
                        <a:rPr lang="en" sz="1200" u="none" cap="none" strike="noStrike">
                          <a:latin typeface="Montserrat"/>
                          <a:ea typeface="Montserrat"/>
                          <a:cs typeface="Montserrat"/>
                          <a:sym typeface="Montserrat"/>
                        </a:rPr>
                        <a:t>SpaceWERX Contribution</a:t>
                      </a:r>
                      <a:endParaRPr b="1" i="0" sz="1200" u="none" cap="none" strike="noStrike">
                        <a:latin typeface="Montserrat"/>
                        <a:ea typeface="Montserrat"/>
                        <a:cs typeface="Montserrat"/>
                        <a:sym typeface="Montserrat"/>
                      </a:endParaRPr>
                    </a:p>
                  </a:txBody>
                  <a:tcPr marT="68600" marB="68600" marR="137150" marL="137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i="0" lang="en" sz="1200" u="none" cap="none" strike="noStrike">
                          <a:latin typeface="Montserrat"/>
                          <a:ea typeface="Montserrat"/>
                          <a:cs typeface="Montserrat"/>
                          <a:sym typeface="Montserrat"/>
                        </a:rPr>
                        <a:t>$15M</a:t>
                      </a:r>
                      <a:endParaRPr sz="15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800"/>
                        <a:buFont typeface="Arial"/>
                        <a:buNone/>
                      </a:pPr>
                      <a:r>
                        <a:rPr lang="en" sz="1200" u="none" cap="none" strike="noStrike">
                          <a:latin typeface="Montserrat"/>
                          <a:ea typeface="Montserrat"/>
                          <a:cs typeface="Montserrat"/>
                          <a:sym typeface="Montserrat"/>
                        </a:rPr>
                        <a:t>SpaceWERX Contribution</a:t>
                      </a:r>
                      <a:endParaRPr sz="1500" u="none" cap="none" strike="noStrike">
                        <a:latin typeface="Montserrat"/>
                        <a:ea typeface="Montserrat"/>
                        <a:cs typeface="Montserrat"/>
                        <a:sym typeface="Montserrat"/>
                      </a:endParaRPr>
                    </a:p>
                  </a:txBody>
                  <a:tcPr marT="68600" marB="68600" marR="137150" marL="137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bl>
          </a:graphicData>
        </a:graphic>
      </p:graphicFrame>
      <p:sp>
        <p:nvSpPr>
          <p:cNvPr id="466" name="Google Shape;466;g3d1ea1e174f_0_5361"/>
          <p:cNvSpPr txBox="1"/>
          <p:nvPr>
            <p:ph type="title"/>
          </p:nvPr>
        </p:nvSpPr>
        <p:spPr>
          <a:xfrm>
            <a:off x="347472" y="266248"/>
            <a:ext cx="7886700" cy="315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TACFI / STRATFI Program Details </a:t>
            </a:r>
            <a:endParaRPr/>
          </a:p>
        </p:txBody>
      </p:sp>
      <p:sp>
        <p:nvSpPr>
          <p:cNvPr id="467" name="Google Shape;467;g3d1ea1e174f_0_5361"/>
          <p:cNvSpPr txBox="1"/>
          <p:nvPr>
            <p:ph idx="1" type="subTitle"/>
          </p:nvPr>
        </p:nvSpPr>
        <p:spPr>
          <a:xfrm>
            <a:off x="347479" y="582155"/>
            <a:ext cx="7886700" cy="199800"/>
          </a:xfrm>
          <a:prstGeom prst="rect">
            <a:avLst/>
          </a:prstGeom>
        </p:spPr>
        <p:txBody>
          <a:bodyPr anchorCtr="0" anchor="t" bIns="0" lIns="0" spcFirstLastPara="1" rIns="0" wrap="square" tIns="0">
            <a:noAutofit/>
          </a:bodyPr>
          <a:lstStyle/>
          <a:p>
            <a:pPr indent="0" lvl="0" marL="0" rtl="0" algn="l">
              <a:spcBef>
                <a:spcPts val="800"/>
              </a:spcBef>
              <a:spcAft>
                <a:spcPts val="0"/>
              </a:spcAft>
              <a:buNone/>
            </a:pPr>
            <a:r>
              <a:rPr lang="en"/>
              <a:t>Making Big Bets on Great Ideas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3d1ea1e174f_0_7917"/>
          <p:cNvSpPr txBox="1"/>
          <p:nvPr>
            <p:ph idx="2" type="body"/>
          </p:nvPr>
        </p:nvSpPr>
        <p:spPr>
          <a:xfrm>
            <a:off x="347475" y="1166200"/>
            <a:ext cx="8341500" cy="309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en" sz="1600">
                <a:latin typeface="Montserrat ExtraBold"/>
                <a:ea typeface="Montserrat ExtraBold"/>
                <a:cs typeface="Montserrat ExtraBold"/>
                <a:sym typeface="Montserrat ExtraBold"/>
              </a:rPr>
              <a:t>Join the SPACEWERX Ecosystem</a:t>
            </a:r>
            <a:endParaRPr sz="1600">
              <a:latin typeface="Montserrat ExtraBold"/>
              <a:ea typeface="Montserrat ExtraBold"/>
              <a:cs typeface="Montserrat ExtraBold"/>
              <a:sym typeface="Montserrat ExtraBold"/>
            </a:endParaRPr>
          </a:p>
          <a:p>
            <a:pPr indent="0" lvl="0" marL="0" rtl="0" algn="l">
              <a:lnSpc>
                <a:spcPct val="100000"/>
              </a:lnSpc>
              <a:spcBef>
                <a:spcPts val="0"/>
              </a:spcBef>
              <a:spcAft>
                <a:spcPts val="0"/>
              </a:spcAft>
              <a:buClr>
                <a:schemeClr val="dk1"/>
              </a:buClr>
              <a:buSzPts val="1100"/>
              <a:buFont typeface="Arial"/>
              <a:buNone/>
            </a:pPr>
            <a:r>
              <a:rPr lang="en" sz="1600" u="sng">
                <a:solidFill>
                  <a:schemeClr val="hlink"/>
                </a:solidFill>
                <a:latin typeface="Montserrat Medium"/>
                <a:ea typeface="Montserrat Medium"/>
                <a:cs typeface="Montserrat Medium"/>
                <a:sym typeface="Montserrat Medium"/>
                <a:hlinkClick r:id="rId3"/>
              </a:rPr>
              <a:t>https://afwerx.com/about-us/afwerx-alerts/</a:t>
            </a:r>
            <a:endParaRPr sz="1600">
              <a:latin typeface="Montserrat Medium"/>
              <a:ea typeface="Montserrat Medium"/>
              <a:cs typeface="Montserrat Medium"/>
              <a:sym typeface="Montserrat Medium"/>
            </a:endParaRPr>
          </a:p>
          <a:p>
            <a:pPr indent="0" lvl="0" marL="0" rtl="0" algn="l">
              <a:lnSpc>
                <a:spcPct val="100000"/>
              </a:lnSpc>
              <a:spcBef>
                <a:spcPts val="0"/>
              </a:spcBef>
              <a:spcAft>
                <a:spcPts val="0"/>
              </a:spcAft>
              <a:buClr>
                <a:schemeClr val="dk1"/>
              </a:buClr>
              <a:buSzPts val="1100"/>
              <a:buFont typeface="Arial"/>
              <a:buNone/>
            </a:pPr>
            <a:r>
              <a:t/>
            </a:r>
            <a:endParaRPr sz="1600">
              <a:latin typeface="Montserrat ExtraBold"/>
              <a:ea typeface="Montserrat ExtraBold"/>
              <a:cs typeface="Montserrat ExtraBold"/>
              <a:sym typeface="Montserrat ExtraBold"/>
            </a:endParaRPr>
          </a:p>
          <a:p>
            <a:pPr indent="0" lvl="0" marL="0" rtl="0" algn="l">
              <a:lnSpc>
                <a:spcPct val="100000"/>
              </a:lnSpc>
              <a:spcBef>
                <a:spcPts val="0"/>
              </a:spcBef>
              <a:spcAft>
                <a:spcPts val="0"/>
              </a:spcAft>
              <a:buClr>
                <a:schemeClr val="dk1"/>
              </a:buClr>
              <a:buSzPts val="1100"/>
              <a:buFont typeface="Arial"/>
              <a:buNone/>
            </a:pPr>
            <a:r>
              <a:rPr lang="en" sz="1600">
                <a:latin typeface="Montserrat ExtraBold"/>
                <a:ea typeface="Montserrat ExtraBold"/>
                <a:cs typeface="Montserrat ExtraBold"/>
                <a:sym typeface="Montserrat ExtraBold"/>
              </a:rPr>
              <a:t>SpaceWERX Spark Help Desk</a:t>
            </a:r>
            <a:endParaRPr sz="1600">
              <a:latin typeface="Montserrat ExtraBold"/>
              <a:ea typeface="Montserrat ExtraBold"/>
              <a:cs typeface="Montserrat ExtraBold"/>
              <a:sym typeface="Montserrat ExtraBold"/>
            </a:endParaRPr>
          </a:p>
          <a:p>
            <a:pPr indent="0" lvl="0" marL="0" rtl="0" algn="l">
              <a:lnSpc>
                <a:spcPct val="100000"/>
              </a:lnSpc>
              <a:spcBef>
                <a:spcPts val="0"/>
              </a:spcBef>
              <a:spcAft>
                <a:spcPts val="0"/>
              </a:spcAft>
              <a:buClr>
                <a:schemeClr val="dk1"/>
              </a:buClr>
              <a:buSzPts val="1100"/>
              <a:buFont typeface="Arial"/>
              <a:buNone/>
            </a:pPr>
            <a:r>
              <a:rPr lang="en" sz="1600" u="sng">
                <a:solidFill>
                  <a:schemeClr val="hlink"/>
                </a:solidFill>
                <a:latin typeface="Montserrat Medium"/>
                <a:ea typeface="Montserrat Medium"/>
                <a:cs typeface="Montserrat Medium"/>
                <a:sym typeface="Montserrat Medium"/>
                <a:hlinkClick r:id="rId4"/>
              </a:rPr>
              <a:t>spacewerx.spark@a</a:t>
            </a:r>
            <a:r>
              <a:rPr lang="en" sz="1600" u="sng">
                <a:solidFill>
                  <a:schemeClr val="hlink"/>
                </a:solidFill>
                <a:latin typeface="Arial"/>
                <a:ea typeface="Arial"/>
                <a:cs typeface="Arial"/>
                <a:sym typeface="Arial"/>
                <a:hlinkClick r:id="rId5"/>
              </a:rPr>
              <a:t>fwerx.af.mil</a:t>
            </a:r>
            <a:endParaRPr sz="1600">
              <a:latin typeface="Montserrat ExtraBold"/>
              <a:ea typeface="Montserrat ExtraBold"/>
              <a:cs typeface="Montserrat ExtraBold"/>
              <a:sym typeface="Montserrat ExtraBold"/>
            </a:endParaRPr>
          </a:p>
          <a:p>
            <a:pPr indent="0" lvl="0" marL="0" rtl="0" algn="l">
              <a:lnSpc>
                <a:spcPct val="100000"/>
              </a:lnSpc>
              <a:spcBef>
                <a:spcPts val="0"/>
              </a:spcBef>
              <a:spcAft>
                <a:spcPts val="0"/>
              </a:spcAft>
              <a:buClr>
                <a:schemeClr val="dk1"/>
              </a:buClr>
              <a:buSzPts val="1100"/>
              <a:buFont typeface="Arial"/>
              <a:buNone/>
            </a:pPr>
            <a:r>
              <a:t/>
            </a:r>
            <a:endParaRPr sz="1600">
              <a:latin typeface="Montserrat ExtraBold"/>
              <a:ea typeface="Montserrat ExtraBold"/>
              <a:cs typeface="Montserrat ExtraBold"/>
              <a:sym typeface="Montserrat ExtraBold"/>
            </a:endParaRPr>
          </a:p>
          <a:p>
            <a:pPr indent="0" lvl="0" marL="0" rtl="0" algn="l">
              <a:lnSpc>
                <a:spcPct val="100000"/>
              </a:lnSpc>
              <a:spcBef>
                <a:spcPts val="0"/>
              </a:spcBef>
              <a:spcAft>
                <a:spcPts val="0"/>
              </a:spcAft>
              <a:buClr>
                <a:schemeClr val="dk1"/>
              </a:buClr>
              <a:buSzPts val="1100"/>
              <a:buFont typeface="Arial"/>
              <a:buNone/>
            </a:pPr>
            <a:r>
              <a:rPr lang="en" sz="1600">
                <a:latin typeface="Montserrat ExtraBold"/>
                <a:ea typeface="Montserrat ExtraBold"/>
                <a:cs typeface="Montserrat ExtraBold"/>
                <a:sym typeface="Montserrat ExtraBold"/>
              </a:rPr>
              <a:t>SBIR.gov</a:t>
            </a:r>
            <a:endParaRPr sz="1600">
              <a:latin typeface="Montserrat ExtraBold"/>
              <a:ea typeface="Montserrat ExtraBold"/>
              <a:cs typeface="Montserrat ExtraBold"/>
              <a:sym typeface="Montserrat ExtraBold"/>
            </a:endParaRPr>
          </a:p>
          <a:p>
            <a:pPr indent="0" lvl="0" marL="0" rtl="0" algn="l">
              <a:lnSpc>
                <a:spcPct val="100000"/>
              </a:lnSpc>
              <a:spcBef>
                <a:spcPts val="0"/>
              </a:spcBef>
              <a:spcAft>
                <a:spcPts val="0"/>
              </a:spcAft>
              <a:buClr>
                <a:schemeClr val="dk1"/>
              </a:buClr>
              <a:buSzPts val="1100"/>
              <a:buFont typeface="Arial"/>
              <a:buNone/>
            </a:pPr>
            <a:r>
              <a:rPr lang="en" sz="1600" u="sng">
                <a:solidFill>
                  <a:schemeClr val="hlink"/>
                </a:solidFill>
                <a:latin typeface="Montserrat Medium"/>
                <a:ea typeface="Montserrat Medium"/>
                <a:cs typeface="Montserrat Medium"/>
                <a:sym typeface="Montserrat Medium"/>
                <a:hlinkClick r:id="rId6"/>
              </a:rPr>
              <a:t>https://www.sbir.gov/</a:t>
            </a:r>
            <a:endParaRPr sz="1600">
              <a:latin typeface="Montserrat Medium"/>
              <a:ea typeface="Montserrat Medium"/>
              <a:cs typeface="Montserrat Medium"/>
              <a:sym typeface="Montserrat Medium"/>
            </a:endParaRPr>
          </a:p>
          <a:p>
            <a:pPr indent="0" lvl="0" marL="0" rtl="0" algn="l">
              <a:lnSpc>
                <a:spcPct val="100000"/>
              </a:lnSpc>
              <a:spcBef>
                <a:spcPts val="0"/>
              </a:spcBef>
              <a:spcAft>
                <a:spcPts val="0"/>
              </a:spcAft>
              <a:buClr>
                <a:schemeClr val="dk1"/>
              </a:buClr>
              <a:buSzPts val="1100"/>
              <a:buFont typeface="Arial"/>
              <a:buNone/>
            </a:pPr>
            <a:r>
              <a:t/>
            </a:r>
            <a:endParaRPr sz="1600">
              <a:latin typeface="Montserrat Medium"/>
              <a:ea typeface="Montserrat Medium"/>
              <a:cs typeface="Montserrat Medium"/>
              <a:sym typeface="Montserrat Medium"/>
            </a:endParaRPr>
          </a:p>
          <a:p>
            <a:pPr indent="0" lvl="0" marL="0" rtl="0" algn="l">
              <a:lnSpc>
                <a:spcPct val="100000"/>
              </a:lnSpc>
              <a:spcBef>
                <a:spcPts val="0"/>
              </a:spcBef>
              <a:spcAft>
                <a:spcPts val="0"/>
              </a:spcAft>
              <a:buClr>
                <a:schemeClr val="dk1"/>
              </a:buClr>
              <a:buSzPts val="1100"/>
              <a:buFont typeface="Arial"/>
              <a:buNone/>
            </a:pPr>
            <a:r>
              <a:rPr b="1" lang="en" sz="1600"/>
              <a:t>Market Research AI Tool</a:t>
            </a:r>
            <a:endParaRPr b="1" sz="1600"/>
          </a:p>
          <a:p>
            <a:pPr indent="0" lvl="0" marL="0" rtl="0" algn="l">
              <a:lnSpc>
                <a:spcPct val="100000"/>
              </a:lnSpc>
              <a:spcBef>
                <a:spcPts val="0"/>
              </a:spcBef>
              <a:spcAft>
                <a:spcPts val="0"/>
              </a:spcAft>
              <a:buClr>
                <a:schemeClr val="dk1"/>
              </a:buClr>
              <a:buSzPts val="1100"/>
              <a:buFont typeface="Arial"/>
              <a:buNone/>
            </a:pPr>
            <a:r>
              <a:rPr lang="en" sz="1600" u="sng">
                <a:solidFill>
                  <a:schemeClr val="hlink"/>
                </a:solidFill>
                <a:latin typeface="Montserrat Medium"/>
                <a:ea typeface="Montserrat Medium"/>
                <a:cs typeface="Montserrat Medium"/>
                <a:sym typeface="Montserrat Medium"/>
                <a:hlinkClick r:id="rId7"/>
              </a:rPr>
              <a:t>https://cdao.turboinnovate.com/</a:t>
            </a:r>
            <a:endParaRPr sz="1600">
              <a:latin typeface="Montserrat Medium"/>
              <a:ea typeface="Montserrat Medium"/>
              <a:cs typeface="Montserrat Medium"/>
              <a:sym typeface="Montserrat Medium"/>
            </a:endParaRPr>
          </a:p>
          <a:p>
            <a:pPr indent="0" lvl="0" marL="0" rtl="0" algn="l">
              <a:lnSpc>
                <a:spcPct val="100000"/>
              </a:lnSpc>
              <a:spcBef>
                <a:spcPts val="0"/>
              </a:spcBef>
              <a:spcAft>
                <a:spcPts val="0"/>
              </a:spcAft>
              <a:buClr>
                <a:schemeClr val="dk1"/>
              </a:buClr>
              <a:buSzPts val="1100"/>
              <a:buFont typeface="Arial"/>
              <a:buNone/>
            </a:pPr>
            <a:r>
              <a:t/>
            </a:r>
            <a:endParaRPr sz="16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 sz="1600">
                <a:latin typeface="Montserrat ExtraBold"/>
                <a:ea typeface="Montserrat ExtraBold"/>
                <a:cs typeface="Montserrat ExtraBold"/>
                <a:sym typeface="Montserrat ExtraBold"/>
              </a:rPr>
              <a:t>DSIP</a:t>
            </a:r>
            <a:endParaRPr sz="1600">
              <a:latin typeface="Montserrat ExtraBold"/>
              <a:ea typeface="Montserrat ExtraBold"/>
              <a:cs typeface="Montserrat ExtraBold"/>
              <a:sym typeface="Montserrat ExtraBold"/>
            </a:endParaRPr>
          </a:p>
          <a:p>
            <a:pPr indent="0" lvl="0" marL="0" rtl="0" algn="l">
              <a:lnSpc>
                <a:spcPct val="100000"/>
              </a:lnSpc>
              <a:spcBef>
                <a:spcPts val="0"/>
              </a:spcBef>
              <a:spcAft>
                <a:spcPts val="0"/>
              </a:spcAft>
              <a:buClr>
                <a:schemeClr val="dk1"/>
              </a:buClr>
              <a:buSzPts val="1100"/>
              <a:buFont typeface="Arial"/>
              <a:buNone/>
            </a:pPr>
            <a:r>
              <a:rPr lang="en" sz="1600" u="sng">
                <a:solidFill>
                  <a:schemeClr val="hlink"/>
                </a:solidFill>
                <a:latin typeface="Montserrat Medium"/>
                <a:ea typeface="Montserrat Medium"/>
                <a:cs typeface="Montserrat Medium"/>
                <a:sym typeface="Montserrat Medium"/>
                <a:hlinkClick r:id="rId8"/>
              </a:rPr>
              <a:t>https://www.dodsbirsttr.mil/</a:t>
            </a:r>
            <a:endParaRPr sz="1400"/>
          </a:p>
        </p:txBody>
      </p:sp>
      <p:sp>
        <p:nvSpPr>
          <p:cNvPr id="473" name="Google Shape;473;g3d1ea1e174f_0_7917"/>
          <p:cNvSpPr txBox="1"/>
          <p:nvPr>
            <p:ph type="title"/>
          </p:nvPr>
        </p:nvSpPr>
        <p:spPr>
          <a:xfrm>
            <a:off x="347472" y="265176"/>
            <a:ext cx="7886700" cy="315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1250"/>
              </a:spcBef>
              <a:spcAft>
                <a:spcPts val="0"/>
              </a:spcAft>
              <a:buClr>
                <a:schemeClr val="dk1"/>
              </a:buClr>
              <a:buSzPts val="1100"/>
              <a:buFont typeface="Arial"/>
              <a:buNone/>
            </a:pPr>
            <a:r>
              <a:rPr b="0" lang="en" sz="2400"/>
              <a:t>Additional Resources</a:t>
            </a:r>
            <a:endParaRPr/>
          </a:p>
        </p:txBody>
      </p:sp>
      <p:grpSp>
        <p:nvGrpSpPr>
          <p:cNvPr id="474" name="Google Shape;474;g3d1ea1e174f_0_7917"/>
          <p:cNvGrpSpPr/>
          <p:nvPr/>
        </p:nvGrpSpPr>
        <p:grpSpPr>
          <a:xfrm>
            <a:off x="5433674" y="1426302"/>
            <a:ext cx="2941219" cy="2986044"/>
            <a:chOff x="3887514" y="2677565"/>
            <a:chExt cx="1368900" cy="1389698"/>
          </a:xfrm>
        </p:grpSpPr>
        <p:pic>
          <p:nvPicPr>
            <p:cNvPr id="475" name="Google Shape;475;g3d1ea1e174f_0_7917"/>
            <p:cNvPicPr preferRelativeResize="0"/>
            <p:nvPr/>
          </p:nvPicPr>
          <p:blipFill rotWithShape="1">
            <a:blip r:embed="rId9">
              <a:alphaModFix/>
            </a:blip>
            <a:srcRect b="0" l="0" r="0" t="0"/>
            <a:stretch/>
          </p:blipFill>
          <p:spPr>
            <a:xfrm>
              <a:off x="3999000" y="2677565"/>
              <a:ext cx="1145924" cy="1147122"/>
            </a:xfrm>
            <a:prstGeom prst="rect">
              <a:avLst/>
            </a:prstGeom>
            <a:noFill/>
            <a:ln>
              <a:noFill/>
            </a:ln>
          </p:spPr>
        </p:pic>
        <p:sp>
          <p:nvSpPr>
            <p:cNvPr id="476" name="Google Shape;476;g3d1ea1e174f_0_7917"/>
            <p:cNvSpPr txBox="1"/>
            <p:nvPr/>
          </p:nvSpPr>
          <p:spPr>
            <a:xfrm>
              <a:off x="3887514" y="3733963"/>
              <a:ext cx="1368900" cy="333300"/>
            </a:xfrm>
            <a:prstGeom prst="rect">
              <a:avLst/>
            </a:prstGeom>
            <a:noFill/>
            <a:ln>
              <a:noFill/>
            </a:ln>
          </p:spPr>
          <p:txBody>
            <a:bodyPr anchorCtr="0" anchor="b" bIns="73675" lIns="147325" spcFirstLastPara="1" rIns="147325" wrap="square" tIns="73675">
              <a:noAutofit/>
            </a:bodyPr>
            <a:lstStyle/>
            <a:p>
              <a:pPr indent="0" lvl="0" marL="0" marR="0" rtl="0" algn="ctr">
                <a:lnSpc>
                  <a:spcPct val="115000"/>
                </a:lnSpc>
                <a:spcBef>
                  <a:spcPts val="0"/>
                </a:spcBef>
                <a:spcAft>
                  <a:spcPts val="0"/>
                </a:spcAft>
                <a:buClr>
                  <a:srgbClr val="000000"/>
                </a:buClr>
                <a:buSzPts val="2578"/>
                <a:buFont typeface="Arial"/>
                <a:buNone/>
              </a:pPr>
              <a:r>
                <a:rPr b="0" i="0" lang="en" sz="2578" u="none" cap="none" strike="noStrike">
                  <a:solidFill>
                    <a:schemeClr val="lt1"/>
                  </a:solidFill>
                  <a:latin typeface="Montserrat Medium"/>
                  <a:ea typeface="Montserrat Medium"/>
                  <a:cs typeface="Montserrat Medium"/>
                  <a:sym typeface="Montserrat Medium"/>
                </a:rPr>
                <a:t>spacewerx.us</a:t>
              </a:r>
              <a:endParaRPr b="0" i="0" sz="2578" u="none" cap="none" strike="noStrike">
                <a:solidFill>
                  <a:schemeClr val="lt1"/>
                </a:solidFill>
                <a:latin typeface="Montserrat Medium"/>
                <a:ea typeface="Montserrat Medium"/>
                <a:cs typeface="Montserrat Medium"/>
                <a:sym typeface="Montserrat Medium"/>
              </a:endParaRPr>
            </a:p>
          </p:txBody>
        </p:sp>
      </p:grpSp>
      <p:sp>
        <p:nvSpPr>
          <p:cNvPr id="477" name="Google Shape;477;g3d1ea1e174f_0_7917"/>
          <p:cNvSpPr txBox="1"/>
          <p:nvPr>
            <p:ph idx="1" type="subTitle"/>
          </p:nvPr>
        </p:nvSpPr>
        <p:spPr>
          <a:xfrm>
            <a:off x="352846" y="625402"/>
            <a:ext cx="7886700" cy="199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800"/>
              </a:spcBef>
              <a:spcAft>
                <a:spcPts val="0"/>
              </a:spcAft>
              <a:buSzPts val="1600"/>
              <a:buNone/>
            </a:pPr>
            <a:r>
              <a:rPr lang="en"/>
              <a:t>Connect and Learn More! </a:t>
            </a:r>
            <a:endParaRPr/>
          </a:p>
        </p:txBody>
      </p:sp>
      <p:sp>
        <p:nvSpPr>
          <p:cNvPr id="478" name="Google Shape;478;g3d1ea1e174f_0_7917"/>
          <p:cNvSpPr txBox="1"/>
          <p:nvPr/>
        </p:nvSpPr>
        <p:spPr>
          <a:xfrm>
            <a:off x="1535508" y="4907971"/>
            <a:ext cx="5317500" cy="2316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 sz="700" u="none" cap="none" strike="noStrike">
                <a:solidFill>
                  <a:srgbClr val="FFFFFF"/>
                </a:solidFill>
                <a:latin typeface="Montserrat Medium"/>
                <a:ea typeface="Montserrat Medium"/>
                <a:cs typeface="Montserrat Medium"/>
                <a:sym typeface="Montserrat Medium"/>
              </a:rPr>
              <a:t>Distribution A. Approved for public release; distribution unlimited. AFRL-2025-3815</a:t>
            </a:r>
            <a:endParaRPr b="0" i="0" sz="700" u="none" cap="none" strike="noStrike">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3d1ea1e174f_0_8101"/>
          <p:cNvSpPr txBox="1"/>
          <p:nvPr/>
        </p:nvSpPr>
        <p:spPr>
          <a:xfrm>
            <a:off x="1535508" y="4907971"/>
            <a:ext cx="5317500" cy="2316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 sz="700" u="none" cap="none" strike="noStrike">
                <a:solidFill>
                  <a:srgbClr val="FFFFFF"/>
                </a:solidFill>
                <a:latin typeface="Montserrat Medium"/>
                <a:ea typeface="Montserrat Medium"/>
                <a:cs typeface="Montserrat Medium"/>
                <a:sym typeface="Montserrat Medium"/>
              </a:rPr>
              <a:t>Distribution A. Approved for public release; distribution unlimited. AFRL-2025-3815</a:t>
            </a:r>
            <a:endParaRPr b="0" i="0" sz="700" u="none" cap="none" strike="noStrike">
              <a:solidFill>
                <a:srgbClr val="FFFFFF"/>
              </a:solidFill>
              <a:latin typeface="Montserrat Medium"/>
              <a:ea typeface="Montserrat Medium"/>
              <a:cs typeface="Montserrat Medium"/>
              <a:sym typeface="Montserrat Medium"/>
            </a:endParaRPr>
          </a:p>
        </p:txBody>
      </p:sp>
      <p:pic>
        <p:nvPicPr>
          <p:cNvPr id="488" name="Google Shape;488;g3d1ea1e174f_0_8101"/>
          <p:cNvPicPr preferRelativeResize="0"/>
          <p:nvPr/>
        </p:nvPicPr>
        <p:blipFill rotWithShape="1">
          <a:blip r:embed="rId3">
            <a:alphaModFix/>
          </a:blip>
          <a:srcRect b="0" l="0" r="0" t="0"/>
          <a:stretch/>
        </p:blipFill>
        <p:spPr>
          <a:xfrm>
            <a:off x="292488" y="304800"/>
            <a:ext cx="8559020" cy="460317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90F"/>
        </a:solidFill>
      </p:bgPr>
    </p:bg>
    <p:spTree>
      <p:nvGrpSpPr>
        <p:cNvPr id="233" name="Shape 233"/>
        <p:cNvGrpSpPr/>
        <p:nvPr/>
      </p:nvGrpSpPr>
      <p:grpSpPr>
        <a:xfrm>
          <a:off x="0" y="0"/>
          <a:ext cx="0" cy="0"/>
          <a:chOff x="0" y="0"/>
          <a:chExt cx="0" cy="0"/>
        </a:xfrm>
      </p:grpSpPr>
      <p:sp>
        <p:nvSpPr>
          <p:cNvPr id="234" name="Google Shape;234;g3d76bd25326_0_198"/>
          <p:cNvSpPr/>
          <p:nvPr/>
        </p:nvSpPr>
        <p:spPr>
          <a:xfrm>
            <a:off x="8503920" y="109728"/>
            <a:ext cx="54900" cy="54900"/>
          </a:xfrm>
          <a:prstGeom prst="ellipse">
            <a:avLst/>
          </a:prstGeom>
          <a:solidFill>
            <a:srgbClr val="00C2D1"/>
          </a:solidFill>
          <a:ln cap="flat" cmpd="sng" w="12700">
            <a:solidFill>
              <a:srgbClr val="00C2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3d76bd25326_0_198"/>
          <p:cNvSpPr/>
          <p:nvPr/>
        </p:nvSpPr>
        <p:spPr>
          <a:xfrm>
            <a:off x="8732520" y="256032"/>
            <a:ext cx="36600" cy="36600"/>
          </a:xfrm>
          <a:prstGeom prst="ellipse">
            <a:avLst/>
          </a:prstGeom>
          <a:solidFill>
            <a:srgbClr val="00C2D1"/>
          </a:solidFill>
          <a:ln cap="flat" cmpd="sng" w="12700">
            <a:solidFill>
              <a:srgbClr val="00C2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3d76bd25326_0_198"/>
          <p:cNvSpPr/>
          <p:nvPr/>
        </p:nvSpPr>
        <p:spPr>
          <a:xfrm>
            <a:off x="8869680" y="73152"/>
            <a:ext cx="45600" cy="45600"/>
          </a:xfrm>
          <a:prstGeom prst="ellipse">
            <a:avLst/>
          </a:prstGeom>
          <a:solidFill>
            <a:srgbClr val="00C2D1"/>
          </a:solidFill>
          <a:ln cap="flat" cmpd="sng" w="12700">
            <a:solidFill>
              <a:srgbClr val="00C2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3d76bd25326_0_198"/>
          <p:cNvSpPr/>
          <p:nvPr/>
        </p:nvSpPr>
        <p:spPr>
          <a:xfrm>
            <a:off x="8321040" y="365760"/>
            <a:ext cx="32100" cy="32100"/>
          </a:xfrm>
          <a:prstGeom prst="ellipse">
            <a:avLst/>
          </a:prstGeom>
          <a:solidFill>
            <a:srgbClr val="00C2D1"/>
          </a:solidFill>
          <a:ln cap="flat" cmpd="sng" w="12700">
            <a:solidFill>
              <a:srgbClr val="00C2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3d76bd25326_0_198"/>
          <p:cNvSpPr/>
          <p:nvPr/>
        </p:nvSpPr>
        <p:spPr>
          <a:xfrm>
            <a:off x="9006840" y="320040"/>
            <a:ext cx="27300" cy="27300"/>
          </a:xfrm>
          <a:prstGeom prst="ellipse">
            <a:avLst/>
          </a:prstGeom>
          <a:solidFill>
            <a:srgbClr val="00C2D1"/>
          </a:solidFill>
          <a:ln cap="flat" cmpd="sng" w="12700">
            <a:solidFill>
              <a:srgbClr val="00C2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3d76bd25326_0_198"/>
          <p:cNvSpPr/>
          <p:nvPr/>
        </p:nvSpPr>
        <p:spPr>
          <a:xfrm>
            <a:off x="411467" y="546431"/>
            <a:ext cx="8175000" cy="347400"/>
          </a:xfrm>
          <a:prstGeom prst="rect">
            <a:avLst/>
          </a:prstGeom>
          <a:solidFill>
            <a:srgbClr val="00C2D1"/>
          </a:solidFill>
          <a:ln cap="flat" cmpd="sng" w="12700">
            <a:solidFill>
              <a:srgbClr val="00C2D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The Opportunity is Here</a:t>
            </a:r>
            <a:endParaRPr/>
          </a:p>
        </p:txBody>
      </p:sp>
      <p:sp>
        <p:nvSpPr>
          <p:cNvPr id="240" name="Google Shape;240;g3d76bd25326_0_198"/>
          <p:cNvSpPr/>
          <p:nvPr/>
        </p:nvSpPr>
        <p:spPr>
          <a:xfrm>
            <a:off x="411475" y="1042425"/>
            <a:ext cx="1965900" cy="3624300"/>
          </a:xfrm>
          <a:prstGeom prst="rect">
            <a:avLst/>
          </a:prstGeom>
          <a:solidFill>
            <a:srgbClr val="112240"/>
          </a:solidFill>
          <a:ln cap="flat" cmpd="sng" w="12700">
            <a:solidFill>
              <a:srgbClr val="1A3A5C"/>
            </a:solidFill>
            <a:prstDash val="solid"/>
            <a:round/>
            <a:headEnd len="sm" w="sm" type="none"/>
            <a:tailEnd len="sm" w="sm" type="none"/>
          </a:ln>
          <a:effectLst>
            <a:outerShdw blurRad="101600" rotWithShape="0" algn="bl" dir="8100000" dist="381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ontserrat"/>
              <a:ea typeface="Montserrat"/>
              <a:cs typeface="Montserrat"/>
              <a:sym typeface="Montserrat"/>
            </a:endParaRPr>
          </a:p>
        </p:txBody>
      </p:sp>
      <p:sp>
        <p:nvSpPr>
          <p:cNvPr id="241" name="Google Shape;241;g3d76bd25326_0_198"/>
          <p:cNvSpPr/>
          <p:nvPr/>
        </p:nvSpPr>
        <p:spPr>
          <a:xfrm>
            <a:off x="411475" y="1042425"/>
            <a:ext cx="1965900" cy="68700"/>
          </a:xfrm>
          <a:prstGeom prst="rect">
            <a:avLst/>
          </a:prstGeom>
          <a:solidFill>
            <a:srgbClr val="FFB703"/>
          </a:solidFill>
          <a:ln cap="flat" cmpd="sng" w="12700">
            <a:solidFill>
              <a:srgbClr val="FFB70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3d76bd25326_0_198"/>
          <p:cNvSpPr/>
          <p:nvPr/>
        </p:nvSpPr>
        <p:spPr>
          <a:xfrm>
            <a:off x="484627" y="1180489"/>
            <a:ext cx="1819800" cy="1345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B703"/>
              </a:buClr>
              <a:buSzPts val="3600"/>
              <a:buFont typeface="Arial Black"/>
              <a:buNone/>
            </a:pPr>
            <a:r>
              <a:rPr b="1" i="0" lang="en" sz="3600" u="none" cap="none" strike="noStrike">
                <a:solidFill>
                  <a:srgbClr val="FFB703"/>
                </a:solidFill>
                <a:latin typeface="Arial Black"/>
                <a:ea typeface="Arial Black"/>
                <a:cs typeface="Arial Black"/>
                <a:sym typeface="Arial Black"/>
              </a:rPr>
              <a:t>$570B</a:t>
            </a:r>
            <a:endParaRPr b="0" i="0" sz="3600" u="none" cap="none" strike="noStrike">
              <a:solidFill>
                <a:schemeClr val="dk1"/>
              </a:solidFill>
              <a:latin typeface="Calibri"/>
              <a:ea typeface="Calibri"/>
              <a:cs typeface="Calibri"/>
              <a:sym typeface="Calibri"/>
            </a:endParaRPr>
          </a:p>
        </p:txBody>
      </p:sp>
      <p:sp>
        <p:nvSpPr>
          <p:cNvPr id="243" name="Google Shape;243;g3d76bd25326_0_198"/>
          <p:cNvSpPr/>
          <p:nvPr/>
        </p:nvSpPr>
        <p:spPr>
          <a:xfrm>
            <a:off x="484627" y="2630158"/>
            <a:ext cx="1819800" cy="100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0E8F0"/>
              </a:buClr>
              <a:buSzPts val="1300"/>
              <a:buFont typeface="Arial"/>
              <a:buNone/>
            </a:pPr>
            <a:r>
              <a:rPr b="1" i="0" lang="en" sz="1200" u="none" cap="none" strike="noStrike">
                <a:solidFill>
                  <a:srgbClr val="E0E8F0"/>
                </a:solidFill>
                <a:latin typeface="Montserrat"/>
                <a:ea typeface="Montserrat"/>
                <a:cs typeface="Montserrat"/>
                <a:sym typeface="Montserrat"/>
              </a:rPr>
              <a:t>Global Space Economy</a:t>
            </a:r>
            <a:endParaRPr i="0" sz="1200" u="none" cap="none" strike="noStrike">
              <a:solidFill>
                <a:schemeClr val="dk1"/>
              </a:solidFill>
              <a:latin typeface="Montserrat"/>
              <a:ea typeface="Montserrat"/>
              <a:cs typeface="Montserrat"/>
              <a:sym typeface="Montserrat"/>
            </a:endParaRPr>
          </a:p>
        </p:txBody>
      </p:sp>
      <p:sp>
        <p:nvSpPr>
          <p:cNvPr id="244" name="Google Shape;244;g3d76bd25326_0_198"/>
          <p:cNvSpPr/>
          <p:nvPr/>
        </p:nvSpPr>
        <p:spPr>
          <a:xfrm>
            <a:off x="484627" y="3700152"/>
            <a:ext cx="1819800" cy="655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DA0B5"/>
              </a:buClr>
              <a:buSzPts val="900"/>
              <a:buFont typeface="Arial"/>
              <a:buNone/>
            </a:pPr>
            <a:r>
              <a:rPr i="1" lang="en" sz="1100" u="none" cap="none" strike="noStrike">
                <a:solidFill>
                  <a:srgbClr val="8DA0B5"/>
                </a:solidFill>
              </a:rPr>
              <a:t>2023 Revenues  ·  Space Foundation</a:t>
            </a:r>
            <a:endParaRPr i="0" sz="1100" u="none" cap="none" strike="noStrike">
              <a:solidFill>
                <a:schemeClr val="dk1"/>
              </a:solidFill>
            </a:endParaRPr>
          </a:p>
        </p:txBody>
      </p:sp>
      <p:sp>
        <p:nvSpPr>
          <p:cNvPr id="245" name="Google Shape;245;g3d76bd25326_0_198"/>
          <p:cNvSpPr/>
          <p:nvPr/>
        </p:nvSpPr>
        <p:spPr>
          <a:xfrm>
            <a:off x="2505450" y="1042425"/>
            <a:ext cx="1965900" cy="3624300"/>
          </a:xfrm>
          <a:prstGeom prst="rect">
            <a:avLst/>
          </a:prstGeom>
          <a:solidFill>
            <a:srgbClr val="112240"/>
          </a:solidFill>
          <a:ln cap="flat" cmpd="sng" w="12700">
            <a:solidFill>
              <a:srgbClr val="1A3A5C"/>
            </a:solidFill>
            <a:prstDash val="solid"/>
            <a:round/>
            <a:headEnd len="sm" w="sm" type="none"/>
            <a:tailEnd len="sm" w="sm" type="none"/>
          </a:ln>
          <a:effectLst>
            <a:outerShdw blurRad="101600" rotWithShape="0" algn="bl" dir="8100000" dist="381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ontserrat"/>
              <a:ea typeface="Montserrat"/>
              <a:cs typeface="Montserrat"/>
              <a:sym typeface="Montserrat"/>
            </a:endParaRPr>
          </a:p>
        </p:txBody>
      </p:sp>
      <p:sp>
        <p:nvSpPr>
          <p:cNvPr id="246" name="Google Shape;246;g3d76bd25326_0_198"/>
          <p:cNvSpPr/>
          <p:nvPr/>
        </p:nvSpPr>
        <p:spPr>
          <a:xfrm>
            <a:off x="2505450" y="1042425"/>
            <a:ext cx="1965900" cy="68700"/>
          </a:xfrm>
          <a:prstGeom prst="rect">
            <a:avLst/>
          </a:prstGeom>
          <a:solidFill>
            <a:srgbClr val="00C2D1"/>
          </a:solidFill>
          <a:ln cap="flat" cmpd="sng" w="12700">
            <a:solidFill>
              <a:srgbClr val="00C2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3d76bd25326_0_198"/>
          <p:cNvSpPr/>
          <p:nvPr/>
        </p:nvSpPr>
        <p:spPr>
          <a:xfrm>
            <a:off x="2578602" y="1180489"/>
            <a:ext cx="1819800" cy="1345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C2D1"/>
              </a:buClr>
              <a:buSzPts val="3600"/>
              <a:buFont typeface="Arial Black"/>
              <a:buNone/>
            </a:pPr>
            <a:r>
              <a:rPr b="1" i="0" lang="en" sz="3600" u="none" cap="none" strike="noStrike">
                <a:solidFill>
                  <a:srgbClr val="00C2D1"/>
                </a:solidFill>
                <a:latin typeface="Arial Black"/>
                <a:ea typeface="Arial Black"/>
                <a:cs typeface="Arial Black"/>
                <a:sym typeface="Arial Black"/>
              </a:rPr>
              <a:t>$1T+</a:t>
            </a:r>
            <a:endParaRPr b="0" i="0" sz="3600" u="none" cap="none" strike="noStrike">
              <a:solidFill>
                <a:schemeClr val="dk1"/>
              </a:solidFill>
              <a:latin typeface="Calibri"/>
              <a:ea typeface="Calibri"/>
              <a:cs typeface="Calibri"/>
              <a:sym typeface="Calibri"/>
            </a:endParaRPr>
          </a:p>
        </p:txBody>
      </p:sp>
      <p:sp>
        <p:nvSpPr>
          <p:cNvPr id="248" name="Google Shape;248;g3d76bd25326_0_198"/>
          <p:cNvSpPr/>
          <p:nvPr/>
        </p:nvSpPr>
        <p:spPr>
          <a:xfrm>
            <a:off x="2578602" y="2630158"/>
            <a:ext cx="1819800" cy="100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0E8F0"/>
              </a:buClr>
              <a:buSzPts val="1300"/>
              <a:buFont typeface="Arial"/>
              <a:buNone/>
            </a:pPr>
            <a:r>
              <a:rPr b="1" i="0" lang="en" sz="1200" u="none" cap="none" strike="noStrike">
                <a:solidFill>
                  <a:srgbClr val="E0E8F0"/>
                </a:solidFill>
                <a:latin typeface="Montserrat"/>
                <a:ea typeface="Montserrat"/>
                <a:cs typeface="Montserrat"/>
                <a:sym typeface="Montserrat"/>
              </a:rPr>
              <a:t>Projected by 2040</a:t>
            </a:r>
            <a:endParaRPr i="0" sz="1200" u="none" cap="none" strike="noStrike">
              <a:solidFill>
                <a:schemeClr val="dk1"/>
              </a:solidFill>
              <a:latin typeface="Montserrat"/>
              <a:ea typeface="Montserrat"/>
              <a:cs typeface="Montserrat"/>
              <a:sym typeface="Montserrat"/>
            </a:endParaRPr>
          </a:p>
        </p:txBody>
      </p:sp>
      <p:sp>
        <p:nvSpPr>
          <p:cNvPr id="249" name="Google Shape;249;g3d76bd25326_0_198"/>
          <p:cNvSpPr/>
          <p:nvPr/>
        </p:nvSpPr>
        <p:spPr>
          <a:xfrm>
            <a:off x="2578602" y="3700152"/>
            <a:ext cx="1819800" cy="655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DA0B5"/>
              </a:buClr>
              <a:buSzPts val="900"/>
              <a:buFont typeface="Arial"/>
              <a:buNone/>
            </a:pPr>
            <a:r>
              <a:rPr i="1" lang="en" sz="1100" u="none" cap="none" strike="noStrike">
                <a:solidFill>
                  <a:srgbClr val="8DA0B5"/>
                </a:solidFill>
              </a:rPr>
              <a:t>Morgan Stanley Forecast</a:t>
            </a:r>
            <a:endParaRPr i="0" sz="1100" u="none" cap="none" strike="noStrike">
              <a:solidFill>
                <a:schemeClr val="dk1"/>
              </a:solidFill>
            </a:endParaRPr>
          </a:p>
        </p:txBody>
      </p:sp>
      <p:sp>
        <p:nvSpPr>
          <p:cNvPr id="250" name="Google Shape;250;g3d76bd25326_0_198"/>
          <p:cNvSpPr/>
          <p:nvPr/>
        </p:nvSpPr>
        <p:spPr>
          <a:xfrm>
            <a:off x="4599425" y="1042425"/>
            <a:ext cx="1965900" cy="3624300"/>
          </a:xfrm>
          <a:prstGeom prst="rect">
            <a:avLst/>
          </a:prstGeom>
          <a:solidFill>
            <a:srgbClr val="112240"/>
          </a:solidFill>
          <a:ln cap="flat" cmpd="sng" w="12700">
            <a:solidFill>
              <a:srgbClr val="1A3A5C"/>
            </a:solidFill>
            <a:prstDash val="solid"/>
            <a:round/>
            <a:headEnd len="sm" w="sm" type="none"/>
            <a:tailEnd len="sm" w="sm" type="none"/>
          </a:ln>
          <a:effectLst>
            <a:outerShdw blurRad="101600" rotWithShape="0" algn="bl" dir="8100000" dist="381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ontserrat"/>
              <a:ea typeface="Montserrat"/>
              <a:cs typeface="Montserrat"/>
              <a:sym typeface="Montserrat"/>
            </a:endParaRPr>
          </a:p>
        </p:txBody>
      </p:sp>
      <p:sp>
        <p:nvSpPr>
          <p:cNvPr id="251" name="Google Shape;251;g3d76bd25326_0_198"/>
          <p:cNvSpPr/>
          <p:nvPr/>
        </p:nvSpPr>
        <p:spPr>
          <a:xfrm>
            <a:off x="4599425" y="1042425"/>
            <a:ext cx="1965900" cy="68700"/>
          </a:xfrm>
          <a:prstGeom prst="rect">
            <a:avLst/>
          </a:prstGeom>
          <a:solidFill>
            <a:srgbClr val="00A896"/>
          </a:solidFill>
          <a:ln cap="flat" cmpd="sng" w="12700">
            <a:solidFill>
              <a:srgbClr val="00A8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3d76bd25326_0_198"/>
          <p:cNvSpPr/>
          <p:nvPr/>
        </p:nvSpPr>
        <p:spPr>
          <a:xfrm>
            <a:off x="4672577" y="1180489"/>
            <a:ext cx="1819800" cy="1345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A896"/>
              </a:buClr>
              <a:buSzPts val="3600"/>
              <a:buFont typeface="Arial Black"/>
              <a:buNone/>
            </a:pPr>
            <a:r>
              <a:rPr b="1" i="0" lang="en" sz="3600" u="none" cap="none" strike="noStrike">
                <a:solidFill>
                  <a:srgbClr val="00A896"/>
                </a:solidFill>
                <a:latin typeface="Arial Black"/>
                <a:ea typeface="Arial Black"/>
                <a:cs typeface="Arial Black"/>
                <a:sym typeface="Arial Black"/>
              </a:rPr>
              <a:t>$29.4B</a:t>
            </a:r>
            <a:endParaRPr b="0" i="0" sz="3600" u="none" cap="none" strike="noStrike">
              <a:solidFill>
                <a:schemeClr val="dk1"/>
              </a:solidFill>
              <a:latin typeface="Calibri"/>
              <a:ea typeface="Calibri"/>
              <a:cs typeface="Calibri"/>
              <a:sym typeface="Calibri"/>
            </a:endParaRPr>
          </a:p>
        </p:txBody>
      </p:sp>
      <p:sp>
        <p:nvSpPr>
          <p:cNvPr id="253" name="Google Shape;253;g3d76bd25326_0_198"/>
          <p:cNvSpPr/>
          <p:nvPr/>
        </p:nvSpPr>
        <p:spPr>
          <a:xfrm>
            <a:off x="4672577" y="2630158"/>
            <a:ext cx="1819800" cy="100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0E8F0"/>
              </a:buClr>
              <a:buSzPts val="1300"/>
              <a:buFont typeface="Arial"/>
              <a:buNone/>
            </a:pPr>
            <a:r>
              <a:rPr b="1" i="0" lang="en" sz="1200" u="none" cap="none" strike="noStrike">
                <a:solidFill>
                  <a:srgbClr val="E0E8F0"/>
                </a:solidFill>
                <a:latin typeface="Montserrat"/>
                <a:ea typeface="Montserrat"/>
                <a:cs typeface="Montserrat"/>
                <a:sym typeface="Montserrat"/>
              </a:rPr>
              <a:t>USSF FY25 Budget</a:t>
            </a:r>
            <a:endParaRPr i="0" sz="1200" u="none" cap="none" strike="noStrike">
              <a:solidFill>
                <a:schemeClr val="dk1"/>
              </a:solidFill>
              <a:latin typeface="Montserrat"/>
              <a:ea typeface="Montserrat"/>
              <a:cs typeface="Montserrat"/>
              <a:sym typeface="Montserrat"/>
            </a:endParaRPr>
          </a:p>
        </p:txBody>
      </p:sp>
      <p:sp>
        <p:nvSpPr>
          <p:cNvPr id="254" name="Google Shape;254;g3d76bd25326_0_198"/>
          <p:cNvSpPr/>
          <p:nvPr/>
        </p:nvSpPr>
        <p:spPr>
          <a:xfrm>
            <a:off x="4672577" y="3700152"/>
            <a:ext cx="1819800" cy="655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DA0B5"/>
              </a:buClr>
              <a:buSzPts val="900"/>
              <a:buFont typeface="Arial"/>
              <a:buNone/>
            </a:pPr>
            <a:r>
              <a:rPr i="1" lang="en" sz="1100" u="none" cap="none" strike="noStrike">
                <a:solidFill>
                  <a:srgbClr val="8DA0B5"/>
                </a:solidFill>
              </a:rPr>
              <a:t>DoD Budget Request</a:t>
            </a:r>
            <a:endParaRPr i="0" sz="1100" u="none" cap="none" strike="noStrike">
              <a:solidFill>
                <a:schemeClr val="dk1"/>
              </a:solidFill>
            </a:endParaRPr>
          </a:p>
        </p:txBody>
      </p:sp>
      <p:sp>
        <p:nvSpPr>
          <p:cNvPr id="255" name="Google Shape;255;g3d76bd25326_0_198"/>
          <p:cNvSpPr/>
          <p:nvPr/>
        </p:nvSpPr>
        <p:spPr>
          <a:xfrm>
            <a:off x="6693400" y="1042425"/>
            <a:ext cx="1965900" cy="3624300"/>
          </a:xfrm>
          <a:prstGeom prst="rect">
            <a:avLst/>
          </a:prstGeom>
          <a:solidFill>
            <a:srgbClr val="112240"/>
          </a:solidFill>
          <a:ln cap="flat" cmpd="sng" w="12700">
            <a:solidFill>
              <a:srgbClr val="1A3A5C"/>
            </a:solidFill>
            <a:prstDash val="solid"/>
            <a:round/>
            <a:headEnd len="sm" w="sm" type="none"/>
            <a:tailEnd len="sm" w="sm" type="none"/>
          </a:ln>
          <a:effectLst>
            <a:outerShdw blurRad="101600" rotWithShape="0" algn="bl" dir="8100000" dist="381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ontserrat"/>
              <a:ea typeface="Montserrat"/>
              <a:cs typeface="Montserrat"/>
              <a:sym typeface="Montserrat"/>
            </a:endParaRPr>
          </a:p>
        </p:txBody>
      </p:sp>
      <p:sp>
        <p:nvSpPr>
          <p:cNvPr id="256" name="Google Shape;256;g3d76bd25326_0_198"/>
          <p:cNvSpPr/>
          <p:nvPr/>
        </p:nvSpPr>
        <p:spPr>
          <a:xfrm>
            <a:off x="6693400" y="1042425"/>
            <a:ext cx="1965900" cy="68700"/>
          </a:xfrm>
          <a:prstGeom prst="rect">
            <a:avLst/>
          </a:prstGeom>
          <a:solidFill>
            <a:srgbClr val="FFB703"/>
          </a:solidFill>
          <a:ln cap="flat" cmpd="sng" w="12700">
            <a:solidFill>
              <a:srgbClr val="FFB70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3d76bd25326_0_198"/>
          <p:cNvSpPr/>
          <p:nvPr/>
        </p:nvSpPr>
        <p:spPr>
          <a:xfrm>
            <a:off x="6766552" y="1180489"/>
            <a:ext cx="1819800" cy="1345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B703"/>
              </a:buClr>
              <a:buSzPts val="3600"/>
              <a:buFont typeface="Arial Black"/>
              <a:buNone/>
            </a:pPr>
            <a:r>
              <a:rPr b="1" i="0" lang="en" sz="3600" u="none" cap="none" strike="noStrike">
                <a:solidFill>
                  <a:srgbClr val="FFB703"/>
                </a:solidFill>
                <a:latin typeface="Arial Black"/>
                <a:ea typeface="Arial Black"/>
                <a:cs typeface="Arial Black"/>
                <a:sym typeface="Arial Black"/>
              </a:rPr>
              <a:t>8%+</a:t>
            </a:r>
            <a:endParaRPr b="0" i="0" sz="3600" u="none" cap="none" strike="noStrike">
              <a:solidFill>
                <a:schemeClr val="dk1"/>
              </a:solidFill>
              <a:latin typeface="Calibri"/>
              <a:ea typeface="Calibri"/>
              <a:cs typeface="Calibri"/>
              <a:sym typeface="Calibri"/>
            </a:endParaRPr>
          </a:p>
        </p:txBody>
      </p:sp>
      <p:sp>
        <p:nvSpPr>
          <p:cNvPr id="258" name="Google Shape;258;g3d76bd25326_0_198"/>
          <p:cNvSpPr/>
          <p:nvPr/>
        </p:nvSpPr>
        <p:spPr>
          <a:xfrm>
            <a:off x="6766552" y="2630158"/>
            <a:ext cx="1819800" cy="100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0E8F0"/>
              </a:buClr>
              <a:buSzPts val="1300"/>
              <a:buFont typeface="Arial"/>
              <a:buNone/>
            </a:pPr>
            <a:r>
              <a:rPr b="1" i="0" lang="en" sz="1200" u="none" cap="none" strike="noStrike">
                <a:solidFill>
                  <a:srgbClr val="E0E8F0"/>
                </a:solidFill>
                <a:latin typeface="Montserrat"/>
                <a:ea typeface="Montserrat"/>
                <a:cs typeface="Montserrat"/>
                <a:sym typeface="Montserrat"/>
              </a:rPr>
              <a:t>Annual Growth Rate</a:t>
            </a:r>
            <a:endParaRPr i="0" sz="1200" u="none" cap="none" strike="noStrike">
              <a:solidFill>
                <a:schemeClr val="dk1"/>
              </a:solidFill>
              <a:latin typeface="Montserrat"/>
              <a:ea typeface="Montserrat"/>
              <a:cs typeface="Montserrat"/>
              <a:sym typeface="Montserrat"/>
            </a:endParaRPr>
          </a:p>
        </p:txBody>
      </p:sp>
      <p:sp>
        <p:nvSpPr>
          <p:cNvPr id="259" name="Google Shape;259;g3d76bd25326_0_198"/>
          <p:cNvSpPr/>
          <p:nvPr/>
        </p:nvSpPr>
        <p:spPr>
          <a:xfrm>
            <a:off x="6766552" y="3700152"/>
            <a:ext cx="1819800" cy="655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DA0B5"/>
              </a:buClr>
              <a:buSzPts val="900"/>
              <a:buFont typeface="Arial"/>
              <a:buNone/>
            </a:pPr>
            <a:r>
              <a:rPr i="1" lang="en" sz="1100" u="none" cap="none" strike="noStrike">
                <a:solidFill>
                  <a:srgbClr val="8DA0B5"/>
                </a:solidFill>
              </a:rPr>
              <a:t>Space Foundation 2024</a:t>
            </a:r>
            <a:endParaRPr i="0" sz="1100" u="none" cap="none" strike="noStrike">
              <a:solidFill>
                <a:schemeClr val="dk1"/>
              </a:solidFill>
            </a:endParaRPr>
          </a:p>
        </p:txBody>
      </p:sp>
      <p:sp>
        <p:nvSpPr>
          <p:cNvPr id="260" name="Google Shape;260;g3d76bd25326_0_198"/>
          <p:cNvSpPr/>
          <p:nvPr/>
        </p:nvSpPr>
        <p:spPr>
          <a:xfrm>
            <a:off x="411480" y="4910328"/>
            <a:ext cx="83211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8DA0B5"/>
              </a:buClr>
              <a:buSzPts val="750"/>
              <a:buFont typeface="Arial"/>
              <a:buNone/>
            </a:pPr>
            <a:r>
              <a:rPr b="0" i="1" lang="en" sz="750" u="none" cap="none" strike="noStrike">
                <a:solidFill>
                  <a:srgbClr val="8DA0B5"/>
                </a:solidFill>
                <a:latin typeface="Arial"/>
                <a:ea typeface="Arial"/>
                <a:cs typeface="Arial"/>
                <a:sym typeface="Arial"/>
              </a:rPr>
              <a:t>Sources: Space Foundation Space Report 2024 · Morgan Stanley (2020, updated) · DoD FY25 Budget Request · USSF Commercial Space Strategy April 2024</a:t>
            </a:r>
            <a:endParaRPr b="0" i="0" sz="750" u="none" cap="none" strike="noStrike">
              <a:solidFill>
                <a:schemeClr val="dk1"/>
              </a:solidFill>
              <a:latin typeface="Calibri"/>
              <a:ea typeface="Calibri"/>
              <a:cs typeface="Calibri"/>
              <a:sym typeface="Calibri"/>
            </a:endParaRPr>
          </a:p>
        </p:txBody>
      </p:sp>
      <p:sp>
        <p:nvSpPr>
          <p:cNvPr id="261" name="Google Shape;261;g3d76bd25326_0_198"/>
          <p:cNvSpPr txBox="1"/>
          <p:nvPr>
            <p:ph idx="12" type="sldNum"/>
          </p:nvPr>
        </p:nvSpPr>
        <p:spPr>
          <a:xfrm>
            <a:off x="8150398" y="4846780"/>
            <a:ext cx="912900" cy="296100"/>
          </a:xfrm>
          <a:prstGeom prst="rect">
            <a:avLst/>
          </a:prstGeom>
        </p:spPr>
        <p:txBody>
          <a:bodyPr anchorCtr="0" anchor="t" bIns="34275" lIns="68575" spcFirstLastPara="1" rIns="68575" wrap="square" tIns="34275">
            <a:normAutofit/>
          </a:bodyPr>
          <a:lstStyle/>
          <a:p>
            <a:pPr indent="0" lvl="0" marL="0" rtl="0" algn="r">
              <a:spcBef>
                <a:spcPts val="0"/>
              </a:spcBef>
              <a:spcAft>
                <a:spcPts val="0"/>
              </a:spcAft>
              <a:buClr>
                <a:srgbClr val="000000"/>
              </a:buClr>
              <a:buSzPts val="1400"/>
              <a:buFont typeface="Arial"/>
              <a:buNone/>
            </a:pPr>
            <a:fld id="{00000000-1234-1234-1234-123412341234}" type="slidenum">
              <a:rPr lang="en"/>
              <a:t>‹#›</a:t>
            </a:fld>
            <a:endParaRPr/>
          </a:p>
        </p:txBody>
      </p:sp>
      <p:sp>
        <p:nvSpPr>
          <p:cNvPr id="262" name="Google Shape;262;g3d76bd25326_0_198"/>
          <p:cNvSpPr txBox="1"/>
          <p:nvPr/>
        </p:nvSpPr>
        <p:spPr>
          <a:xfrm>
            <a:off x="411475" y="-6525"/>
            <a:ext cx="5655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lt1"/>
                </a:solidFill>
                <a:latin typeface="Arial Black"/>
                <a:ea typeface="Arial Black"/>
                <a:cs typeface="Arial Black"/>
                <a:sym typeface="Arial Black"/>
              </a:rPr>
              <a:t>WHY SPACE, WHY NOW</a:t>
            </a:r>
            <a:endParaRPr sz="30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90F"/>
        </a:solidFill>
      </p:bgPr>
    </p:bg>
    <p:spTree>
      <p:nvGrpSpPr>
        <p:cNvPr id="267" name="Shape 267"/>
        <p:cNvGrpSpPr/>
        <p:nvPr/>
      </p:nvGrpSpPr>
      <p:grpSpPr>
        <a:xfrm>
          <a:off x="0" y="0"/>
          <a:ext cx="0" cy="0"/>
          <a:chOff x="0" y="0"/>
          <a:chExt cx="0" cy="0"/>
        </a:xfrm>
      </p:grpSpPr>
      <p:sp>
        <p:nvSpPr>
          <p:cNvPr id="268" name="Google Shape;268;g3d76bd25326_0_243"/>
          <p:cNvSpPr/>
          <p:nvPr/>
        </p:nvSpPr>
        <p:spPr>
          <a:xfrm>
            <a:off x="0" y="0"/>
            <a:ext cx="9144000" cy="32100"/>
          </a:xfrm>
          <a:prstGeom prst="rect">
            <a:avLst/>
          </a:prstGeom>
          <a:solidFill>
            <a:srgbClr val="FFB703"/>
          </a:solidFill>
          <a:ln cap="flat" cmpd="sng" w="12700">
            <a:solidFill>
              <a:srgbClr val="FFB70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3d76bd25326_0_243"/>
          <p:cNvSpPr/>
          <p:nvPr/>
        </p:nvSpPr>
        <p:spPr>
          <a:xfrm>
            <a:off x="411480" y="118872"/>
            <a:ext cx="8321100" cy="502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2800"/>
              <a:buFont typeface="Arial Black"/>
              <a:buNone/>
            </a:pPr>
            <a:r>
              <a:rPr b="1" i="0" lang="en" sz="2800" u="none" cap="none" strike="noStrike">
                <a:solidFill>
                  <a:srgbClr val="FFFFFF"/>
                </a:solidFill>
                <a:latin typeface="Arial Black"/>
                <a:ea typeface="Arial Black"/>
                <a:cs typeface="Arial Black"/>
                <a:sym typeface="Arial Black"/>
              </a:rPr>
              <a:t>THE WEST TEXAS SPACE ADVANTAGE</a:t>
            </a:r>
            <a:endParaRPr b="0" i="0" sz="2800" u="none" cap="none" strike="noStrike">
              <a:solidFill>
                <a:schemeClr val="dk1"/>
              </a:solidFill>
              <a:latin typeface="Calibri"/>
              <a:ea typeface="Calibri"/>
              <a:cs typeface="Calibri"/>
              <a:sym typeface="Calibri"/>
            </a:endParaRPr>
          </a:p>
        </p:txBody>
      </p:sp>
      <p:sp>
        <p:nvSpPr>
          <p:cNvPr id="270" name="Google Shape;270;g3d76bd25326_0_243"/>
          <p:cNvSpPr/>
          <p:nvPr/>
        </p:nvSpPr>
        <p:spPr>
          <a:xfrm>
            <a:off x="411468" y="667499"/>
            <a:ext cx="8476500" cy="237600"/>
          </a:xfrm>
          <a:prstGeom prst="rect">
            <a:avLst/>
          </a:prstGeom>
          <a:solidFill>
            <a:srgbClr val="FFB703"/>
          </a:solidFill>
          <a:ln cap="flat" cmpd="sng" w="12700">
            <a:solidFill>
              <a:srgbClr val="FFB70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3d76bd25326_0_243"/>
          <p:cNvSpPr/>
          <p:nvPr/>
        </p:nvSpPr>
        <p:spPr>
          <a:xfrm>
            <a:off x="501600" y="667500"/>
            <a:ext cx="8386500" cy="23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D1B2A"/>
              </a:buClr>
              <a:buSzPts val="1100"/>
              <a:buFont typeface="Calibri"/>
              <a:buNone/>
            </a:pPr>
            <a:r>
              <a:rPr b="1" i="0" lang="en" sz="1100" u="none" cap="none" strike="noStrike">
                <a:solidFill>
                  <a:srgbClr val="0D1B2A"/>
                </a:solidFill>
                <a:latin typeface="Calibri"/>
                <a:ea typeface="Calibri"/>
                <a:cs typeface="Calibri"/>
                <a:sym typeface="Calibri"/>
              </a:rPr>
              <a:t>The Infrastructure Is Already Here</a:t>
            </a:r>
            <a:endParaRPr b="0" i="0" sz="1100" u="none" cap="none" strike="noStrike">
              <a:solidFill>
                <a:schemeClr val="dk1"/>
              </a:solidFill>
              <a:latin typeface="Calibri"/>
              <a:ea typeface="Calibri"/>
              <a:cs typeface="Calibri"/>
              <a:sym typeface="Calibri"/>
            </a:endParaRPr>
          </a:p>
        </p:txBody>
      </p:sp>
      <p:sp>
        <p:nvSpPr>
          <p:cNvPr id="272" name="Google Shape;272;g3d76bd25326_0_243"/>
          <p:cNvSpPr/>
          <p:nvPr/>
        </p:nvSpPr>
        <p:spPr>
          <a:xfrm>
            <a:off x="411480" y="1042416"/>
            <a:ext cx="4160400" cy="1664100"/>
          </a:xfrm>
          <a:prstGeom prst="rect">
            <a:avLst/>
          </a:prstGeom>
          <a:solidFill>
            <a:srgbClr val="112240"/>
          </a:solidFill>
          <a:ln cap="flat" cmpd="sng" w="12700">
            <a:solidFill>
              <a:srgbClr val="1A3A5C"/>
            </a:solidFill>
            <a:prstDash val="solid"/>
            <a:round/>
            <a:headEnd len="sm" w="sm" type="none"/>
            <a:tailEnd len="sm" w="sm" type="none"/>
          </a:ln>
          <a:effectLst>
            <a:outerShdw blurRad="101600" rotWithShape="0" algn="bl" dir="8100000" dist="381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3d76bd25326_0_243"/>
          <p:cNvSpPr/>
          <p:nvPr/>
        </p:nvSpPr>
        <p:spPr>
          <a:xfrm>
            <a:off x="411480" y="1042416"/>
            <a:ext cx="50400" cy="1664100"/>
          </a:xfrm>
          <a:prstGeom prst="rect">
            <a:avLst/>
          </a:prstGeom>
          <a:solidFill>
            <a:srgbClr val="FFB703"/>
          </a:solidFill>
          <a:ln cap="flat" cmpd="sng" w="12700">
            <a:solidFill>
              <a:srgbClr val="FFB70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74" name="Google Shape;274;g3d76bd25326_0_243"/>
          <p:cNvPicPr preferRelativeResize="0"/>
          <p:nvPr/>
        </p:nvPicPr>
        <p:blipFill rotWithShape="1">
          <a:blip r:embed="rId3">
            <a:alphaModFix/>
          </a:blip>
          <a:srcRect b="0" l="0" r="0" t="0"/>
          <a:stretch/>
        </p:blipFill>
        <p:spPr>
          <a:xfrm>
            <a:off x="557784" y="1243584"/>
            <a:ext cx="320040" cy="320040"/>
          </a:xfrm>
          <a:prstGeom prst="rect">
            <a:avLst/>
          </a:prstGeom>
          <a:noFill/>
          <a:ln>
            <a:noFill/>
          </a:ln>
        </p:spPr>
      </p:pic>
      <p:sp>
        <p:nvSpPr>
          <p:cNvPr id="275" name="Google Shape;275;g3d76bd25326_0_243"/>
          <p:cNvSpPr/>
          <p:nvPr/>
        </p:nvSpPr>
        <p:spPr>
          <a:xfrm>
            <a:off x="978408" y="1207008"/>
            <a:ext cx="3502200" cy="329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B703"/>
              </a:buClr>
              <a:buSzPts val="1250"/>
              <a:buFont typeface="Arial"/>
              <a:buNone/>
            </a:pPr>
            <a:r>
              <a:rPr b="1" i="0" lang="en" sz="1250" u="none" cap="none" strike="noStrike">
                <a:solidFill>
                  <a:srgbClr val="FFB703"/>
                </a:solidFill>
                <a:latin typeface="Arial"/>
                <a:ea typeface="Arial"/>
                <a:cs typeface="Arial"/>
                <a:sym typeface="Arial"/>
              </a:rPr>
              <a:t>SPACE PARK MIDLAND</a:t>
            </a:r>
            <a:endParaRPr b="0" i="0" sz="1250" u="none" cap="none" strike="noStrike">
              <a:solidFill>
                <a:schemeClr val="dk1"/>
              </a:solidFill>
              <a:latin typeface="Calibri"/>
              <a:ea typeface="Calibri"/>
              <a:cs typeface="Calibri"/>
              <a:sym typeface="Calibri"/>
            </a:endParaRPr>
          </a:p>
        </p:txBody>
      </p:sp>
      <p:sp>
        <p:nvSpPr>
          <p:cNvPr id="276" name="Google Shape;276;g3d76bd25326_0_243"/>
          <p:cNvSpPr/>
          <p:nvPr/>
        </p:nvSpPr>
        <p:spPr>
          <a:xfrm>
            <a:off x="566928" y="1673352"/>
            <a:ext cx="59400" cy="59400"/>
          </a:xfrm>
          <a:prstGeom prst="ellipse">
            <a:avLst/>
          </a:prstGeom>
          <a:solidFill>
            <a:srgbClr val="FFB703"/>
          </a:solidFill>
          <a:ln cap="flat" cmpd="sng" w="12700">
            <a:solidFill>
              <a:srgbClr val="FFB70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3d76bd25326_0_243"/>
          <p:cNvSpPr/>
          <p:nvPr/>
        </p:nvSpPr>
        <p:spPr>
          <a:xfrm>
            <a:off x="713232" y="1641348"/>
            <a:ext cx="37674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0E8F0"/>
              </a:buClr>
              <a:buSzPts val="1000"/>
              <a:buFont typeface="Arial"/>
              <a:buNone/>
            </a:pPr>
            <a:r>
              <a:rPr b="0" i="0" lang="en" sz="1000" u="none" cap="none" strike="noStrike">
                <a:solidFill>
                  <a:srgbClr val="E0E8F0"/>
                </a:solidFill>
                <a:latin typeface="Arial"/>
                <a:ea typeface="Arial"/>
                <a:cs typeface="Arial"/>
                <a:sym typeface="Arial"/>
              </a:rPr>
              <a:t>Lunar &amp; Mars analog test range in the Permian Basin</a:t>
            </a:r>
            <a:endParaRPr b="0" i="0" sz="1000" u="none" cap="none" strike="noStrike">
              <a:solidFill>
                <a:schemeClr val="dk1"/>
              </a:solidFill>
              <a:latin typeface="Calibri"/>
              <a:ea typeface="Calibri"/>
              <a:cs typeface="Calibri"/>
              <a:sym typeface="Calibri"/>
            </a:endParaRPr>
          </a:p>
        </p:txBody>
      </p:sp>
      <p:sp>
        <p:nvSpPr>
          <p:cNvPr id="278" name="Google Shape;278;g3d76bd25326_0_243"/>
          <p:cNvSpPr/>
          <p:nvPr/>
        </p:nvSpPr>
        <p:spPr>
          <a:xfrm>
            <a:off x="566928" y="1915668"/>
            <a:ext cx="59400" cy="59400"/>
          </a:xfrm>
          <a:prstGeom prst="ellipse">
            <a:avLst/>
          </a:prstGeom>
          <a:solidFill>
            <a:srgbClr val="FFB703"/>
          </a:solidFill>
          <a:ln cap="flat" cmpd="sng" w="12700">
            <a:solidFill>
              <a:srgbClr val="FFB70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3d76bd25326_0_243"/>
          <p:cNvSpPr/>
          <p:nvPr/>
        </p:nvSpPr>
        <p:spPr>
          <a:xfrm>
            <a:off x="713232" y="1883664"/>
            <a:ext cx="37674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0E8F0"/>
              </a:buClr>
              <a:buSzPts val="1000"/>
              <a:buFont typeface="Arial"/>
              <a:buNone/>
            </a:pPr>
            <a:r>
              <a:rPr b="0" i="0" lang="en" sz="1000" u="none" cap="none" strike="noStrike">
                <a:solidFill>
                  <a:srgbClr val="E0E8F0"/>
                </a:solidFill>
                <a:latin typeface="Arial"/>
                <a:ea typeface="Arial"/>
                <a:cs typeface="Arial"/>
                <a:sym typeface="Arial"/>
              </a:rPr>
              <a:t>One of very few surface mobility facilities in the country</a:t>
            </a:r>
            <a:endParaRPr b="0" i="0" sz="1000" u="none" cap="none" strike="noStrike">
              <a:solidFill>
                <a:schemeClr val="dk1"/>
              </a:solidFill>
              <a:latin typeface="Calibri"/>
              <a:ea typeface="Calibri"/>
              <a:cs typeface="Calibri"/>
              <a:sym typeface="Calibri"/>
            </a:endParaRPr>
          </a:p>
        </p:txBody>
      </p:sp>
      <p:sp>
        <p:nvSpPr>
          <p:cNvPr id="280" name="Google Shape;280;g3d76bd25326_0_243"/>
          <p:cNvSpPr/>
          <p:nvPr/>
        </p:nvSpPr>
        <p:spPr>
          <a:xfrm>
            <a:off x="566928" y="2157984"/>
            <a:ext cx="59400" cy="59400"/>
          </a:xfrm>
          <a:prstGeom prst="ellipse">
            <a:avLst/>
          </a:prstGeom>
          <a:solidFill>
            <a:srgbClr val="FFB703"/>
          </a:solidFill>
          <a:ln cap="flat" cmpd="sng" w="12700">
            <a:solidFill>
              <a:srgbClr val="FFB70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3d76bd25326_0_243"/>
          <p:cNvSpPr/>
          <p:nvPr/>
        </p:nvSpPr>
        <p:spPr>
          <a:xfrm>
            <a:off x="713232" y="2125980"/>
            <a:ext cx="37674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0E8F0"/>
              </a:buClr>
              <a:buSzPts val="1000"/>
              <a:buFont typeface="Arial"/>
              <a:buNone/>
            </a:pPr>
            <a:r>
              <a:rPr b="0" i="0" lang="en" sz="1000" u="none" cap="none" strike="noStrike">
                <a:solidFill>
                  <a:srgbClr val="E0E8F0"/>
                </a:solidFill>
                <a:latin typeface="Arial"/>
                <a:ea typeface="Arial"/>
                <a:cs typeface="Arial"/>
                <a:sym typeface="Arial"/>
              </a:rPr>
              <a:t>Attracts NASA, DoD, and commercial R&amp;D missions</a:t>
            </a:r>
            <a:endParaRPr b="0" i="0" sz="1000" u="none" cap="none" strike="noStrike">
              <a:solidFill>
                <a:schemeClr val="dk1"/>
              </a:solidFill>
              <a:latin typeface="Calibri"/>
              <a:ea typeface="Calibri"/>
              <a:cs typeface="Calibri"/>
              <a:sym typeface="Calibri"/>
            </a:endParaRPr>
          </a:p>
        </p:txBody>
      </p:sp>
      <p:sp>
        <p:nvSpPr>
          <p:cNvPr id="282" name="Google Shape;282;g3d76bd25326_0_243"/>
          <p:cNvSpPr/>
          <p:nvPr/>
        </p:nvSpPr>
        <p:spPr>
          <a:xfrm>
            <a:off x="4818888" y="1042416"/>
            <a:ext cx="4160400" cy="1664100"/>
          </a:xfrm>
          <a:prstGeom prst="rect">
            <a:avLst/>
          </a:prstGeom>
          <a:solidFill>
            <a:srgbClr val="112240"/>
          </a:solidFill>
          <a:ln cap="flat" cmpd="sng" w="12700">
            <a:solidFill>
              <a:srgbClr val="1A3A5C"/>
            </a:solidFill>
            <a:prstDash val="solid"/>
            <a:round/>
            <a:headEnd len="sm" w="sm" type="none"/>
            <a:tailEnd len="sm" w="sm" type="none"/>
          </a:ln>
          <a:effectLst>
            <a:outerShdw blurRad="101600" rotWithShape="0" algn="bl" dir="8100000" dist="381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3d76bd25326_0_243"/>
          <p:cNvSpPr/>
          <p:nvPr/>
        </p:nvSpPr>
        <p:spPr>
          <a:xfrm>
            <a:off x="4818888" y="1042416"/>
            <a:ext cx="50400" cy="1664100"/>
          </a:xfrm>
          <a:prstGeom prst="rect">
            <a:avLst/>
          </a:prstGeom>
          <a:solidFill>
            <a:srgbClr val="00C2D1"/>
          </a:solidFill>
          <a:ln cap="flat" cmpd="sng" w="12700">
            <a:solidFill>
              <a:srgbClr val="00C2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84" name="Google Shape;284;g3d76bd25326_0_243"/>
          <p:cNvPicPr preferRelativeResize="0"/>
          <p:nvPr/>
        </p:nvPicPr>
        <p:blipFill rotWithShape="1">
          <a:blip r:embed="rId4">
            <a:alphaModFix/>
          </a:blip>
          <a:srcRect b="0" l="0" r="0" t="0"/>
          <a:stretch/>
        </p:blipFill>
        <p:spPr>
          <a:xfrm>
            <a:off x="4965192" y="1243584"/>
            <a:ext cx="320040" cy="320040"/>
          </a:xfrm>
          <a:prstGeom prst="rect">
            <a:avLst/>
          </a:prstGeom>
          <a:noFill/>
          <a:ln>
            <a:noFill/>
          </a:ln>
        </p:spPr>
      </p:pic>
      <p:sp>
        <p:nvSpPr>
          <p:cNvPr id="285" name="Google Shape;285;g3d76bd25326_0_243"/>
          <p:cNvSpPr/>
          <p:nvPr/>
        </p:nvSpPr>
        <p:spPr>
          <a:xfrm>
            <a:off x="5385816" y="1207008"/>
            <a:ext cx="3502200" cy="329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0C2D1"/>
              </a:buClr>
              <a:buSzPts val="1250"/>
              <a:buFont typeface="Arial"/>
              <a:buNone/>
            </a:pPr>
            <a:r>
              <a:rPr b="1" i="0" lang="en" sz="1250" u="none" cap="none" strike="noStrike">
                <a:solidFill>
                  <a:srgbClr val="00C2D1"/>
                </a:solidFill>
                <a:latin typeface="Arial"/>
                <a:ea typeface="Arial"/>
                <a:cs typeface="Arial"/>
                <a:sym typeface="Arial"/>
              </a:rPr>
              <a:t>AST SPACEMOBILE</a:t>
            </a:r>
            <a:endParaRPr b="0" i="0" sz="1250" u="none" cap="none" strike="noStrike">
              <a:solidFill>
                <a:schemeClr val="dk1"/>
              </a:solidFill>
              <a:latin typeface="Calibri"/>
              <a:ea typeface="Calibri"/>
              <a:cs typeface="Calibri"/>
              <a:sym typeface="Calibri"/>
            </a:endParaRPr>
          </a:p>
        </p:txBody>
      </p:sp>
      <p:sp>
        <p:nvSpPr>
          <p:cNvPr id="286" name="Google Shape;286;g3d76bd25326_0_243"/>
          <p:cNvSpPr/>
          <p:nvPr/>
        </p:nvSpPr>
        <p:spPr>
          <a:xfrm>
            <a:off x="4974336" y="1673352"/>
            <a:ext cx="59400" cy="59400"/>
          </a:xfrm>
          <a:prstGeom prst="ellipse">
            <a:avLst/>
          </a:prstGeom>
          <a:solidFill>
            <a:srgbClr val="00C2D1"/>
          </a:solidFill>
          <a:ln cap="flat" cmpd="sng" w="12700">
            <a:solidFill>
              <a:srgbClr val="00C2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3d76bd25326_0_243"/>
          <p:cNvSpPr/>
          <p:nvPr/>
        </p:nvSpPr>
        <p:spPr>
          <a:xfrm>
            <a:off x="5120640" y="1641348"/>
            <a:ext cx="37674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0E8F0"/>
              </a:buClr>
              <a:buSzPts val="1000"/>
              <a:buFont typeface="Arial"/>
              <a:buNone/>
            </a:pPr>
            <a:r>
              <a:rPr b="0" i="0" lang="en" sz="1000" u="none" cap="none" strike="noStrike">
                <a:solidFill>
                  <a:srgbClr val="E0E8F0"/>
                </a:solidFill>
                <a:latin typeface="Arial"/>
                <a:ea typeface="Arial"/>
                <a:cs typeface="Arial"/>
                <a:sym typeface="Arial"/>
              </a:rPr>
              <a:t>Direct-to-cell broadband from orbit — no special hardware</a:t>
            </a:r>
            <a:endParaRPr b="0" i="0" sz="1000" u="none" cap="none" strike="noStrike">
              <a:solidFill>
                <a:schemeClr val="dk1"/>
              </a:solidFill>
              <a:latin typeface="Calibri"/>
              <a:ea typeface="Calibri"/>
              <a:cs typeface="Calibri"/>
              <a:sym typeface="Calibri"/>
            </a:endParaRPr>
          </a:p>
        </p:txBody>
      </p:sp>
      <p:sp>
        <p:nvSpPr>
          <p:cNvPr id="288" name="Google Shape;288;g3d76bd25326_0_243"/>
          <p:cNvSpPr/>
          <p:nvPr/>
        </p:nvSpPr>
        <p:spPr>
          <a:xfrm>
            <a:off x="4974336" y="1915668"/>
            <a:ext cx="59400" cy="59400"/>
          </a:xfrm>
          <a:prstGeom prst="ellipse">
            <a:avLst/>
          </a:prstGeom>
          <a:solidFill>
            <a:srgbClr val="00C2D1"/>
          </a:solidFill>
          <a:ln cap="flat" cmpd="sng" w="12700">
            <a:solidFill>
              <a:srgbClr val="00C2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3d76bd25326_0_243"/>
          <p:cNvSpPr/>
          <p:nvPr/>
        </p:nvSpPr>
        <p:spPr>
          <a:xfrm>
            <a:off x="5120640" y="1883664"/>
            <a:ext cx="37674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0E8F0"/>
              </a:buClr>
              <a:buSzPts val="1000"/>
              <a:buFont typeface="Arial"/>
              <a:buNone/>
            </a:pPr>
            <a:r>
              <a:rPr b="0" i="0" lang="en" sz="1000" u="none" cap="none" strike="noStrike">
                <a:solidFill>
                  <a:srgbClr val="E0E8F0"/>
                </a:solidFill>
                <a:latin typeface="Arial"/>
                <a:ea typeface="Arial"/>
                <a:cs typeface="Arial"/>
                <a:sym typeface="Arial"/>
              </a:rPr>
              <a:t>Publicly traded ($ASTS), HQ'd in Midland, TX</a:t>
            </a:r>
            <a:endParaRPr b="0" i="0" sz="1000" u="none" cap="none" strike="noStrike">
              <a:solidFill>
                <a:schemeClr val="dk1"/>
              </a:solidFill>
              <a:latin typeface="Calibri"/>
              <a:ea typeface="Calibri"/>
              <a:cs typeface="Calibri"/>
              <a:sym typeface="Calibri"/>
            </a:endParaRPr>
          </a:p>
        </p:txBody>
      </p:sp>
      <p:sp>
        <p:nvSpPr>
          <p:cNvPr id="290" name="Google Shape;290;g3d76bd25326_0_243"/>
          <p:cNvSpPr/>
          <p:nvPr/>
        </p:nvSpPr>
        <p:spPr>
          <a:xfrm>
            <a:off x="4974336" y="2157984"/>
            <a:ext cx="59400" cy="59400"/>
          </a:xfrm>
          <a:prstGeom prst="ellipse">
            <a:avLst/>
          </a:prstGeom>
          <a:solidFill>
            <a:srgbClr val="00C2D1"/>
          </a:solidFill>
          <a:ln cap="flat" cmpd="sng" w="12700">
            <a:solidFill>
              <a:srgbClr val="00C2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3d76bd25326_0_243"/>
          <p:cNvSpPr/>
          <p:nvPr/>
        </p:nvSpPr>
        <p:spPr>
          <a:xfrm>
            <a:off x="5120640" y="2125980"/>
            <a:ext cx="37674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0E8F0"/>
              </a:buClr>
              <a:buSzPts val="1000"/>
              <a:buFont typeface="Arial"/>
              <a:buNone/>
            </a:pPr>
            <a:r>
              <a:rPr b="0" i="0" lang="en" sz="1000" u="none" cap="none" strike="noStrike">
                <a:solidFill>
                  <a:srgbClr val="E0E8F0"/>
                </a:solidFill>
                <a:latin typeface="Arial"/>
                <a:ea typeface="Arial"/>
                <a:cs typeface="Arial"/>
                <a:sym typeface="Arial"/>
              </a:rPr>
              <a:t>Proof that a world-class space company belongs here</a:t>
            </a:r>
            <a:endParaRPr b="0" i="0" sz="1000" u="none" cap="none" strike="noStrike">
              <a:solidFill>
                <a:schemeClr val="dk1"/>
              </a:solidFill>
              <a:latin typeface="Calibri"/>
              <a:ea typeface="Calibri"/>
              <a:cs typeface="Calibri"/>
              <a:sym typeface="Calibri"/>
            </a:endParaRPr>
          </a:p>
        </p:txBody>
      </p:sp>
      <p:sp>
        <p:nvSpPr>
          <p:cNvPr id="292" name="Google Shape;292;g3d76bd25326_0_243"/>
          <p:cNvSpPr/>
          <p:nvPr/>
        </p:nvSpPr>
        <p:spPr>
          <a:xfrm>
            <a:off x="411480" y="2834640"/>
            <a:ext cx="4160400" cy="1664100"/>
          </a:xfrm>
          <a:prstGeom prst="rect">
            <a:avLst/>
          </a:prstGeom>
          <a:solidFill>
            <a:srgbClr val="112240"/>
          </a:solidFill>
          <a:ln cap="flat" cmpd="sng" w="12700">
            <a:solidFill>
              <a:srgbClr val="1A3A5C"/>
            </a:solidFill>
            <a:prstDash val="solid"/>
            <a:round/>
            <a:headEnd len="sm" w="sm" type="none"/>
            <a:tailEnd len="sm" w="sm" type="none"/>
          </a:ln>
          <a:effectLst>
            <a:outerShdw blurRad="101600" rotWithShape="0" algn="bl" dir="8100000" dist="381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3d76bd25326_0_243"/>
          <p:cNvSpPr/>
          <p:nvPr/>
        </p:nvSpPr>
        <p:spPr>
          <a:xfrm>
            <a:off x="411480" y="2834640"/>
            <a:ext cx="50400" cy="1664100"/>
          </a:xfrm>
          <a:prstGeom prst="rect">
            <a:avLst/>
          </a:prstGeom>
          <a:solidFill>
            <a:srgbClr val="00A896"/>
          </a:solidFill>
          <a:ln cap="flat" cmpd="sng" w="12700">
            <a:solidFill>
              <a:srgbClr val="00A8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94" name="Google Shape;294;g3d76bd25326_0_243"/>
          <p:cNvPicPr preferRelativeResize="0"/>
          <p:nvPr/>
        </p:nvPicPr>
        <p:blipFill rotWithShape="1">
          <a:blip r:embed="rId5">
            <a:alphaModFix/>
          </a:blip>
          <a:srcRect b="0" l="0" r="0" t="0"/>
          <a:stretch/>
        </p:blipFill>
        <p:spPr>
          <a:xfrm>
            <a:off x="557784" y="3035808"/>
            <a:ext cx="320040" cy="320040"/>
          </a:xfrm>
          <a:prstGeom prst="rect">
            <a:avLst/>
          </a:prstGeom>
          <a:noFill/>
          <a:ln>
            <a:noFill/>
          </a:ln>
        </p:spPr>
      </p:pic>
      <p:sp>
        <p:nvSpPr>
          <p:cNvPr id="295" name="Google Shape;295;g3d76bd25326_0_243"/>
          <p:cNvSpPr/>
          <p:nvPr/>
        </p:nvSpPr>
        <p:spPr>
          <a:xfrm>
            <a:off x="978408" y="2999232"/>
            <a:ext cx="3502200" cy="329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0A896"/>
              </a:buClr>
              <a:buSzPts val="1250"/>
              <a:buFont typeface="Arial"/>
              <a:buNone/>
            </a:pPr>
            <a:r>
              <a:rPr b="1" i="0" lang="en" sz="1250" u="none" cap="none" strike="noStrike">
                <a:solidFill>
                  <a:srgbClr val="00A896"/>
                </a:solidFill>
                <a:latin typeface="Arial"/>
                <a:ea typeface="Arial"/>
                <a:cs typeface="Arial"/>
                <a:sym typeface="Arial"/>
              </a:rPr>
              <a:t>ENGINEERING TALENT PIPELINE</a:t>
            </a:r>
            <a:endParaRPr b="0" i="0" sz="1250" u="none" cap="none" strike="noStrike">
              <a:solidFill>
                <a:schemeClr val="dk1"/>
              </a:solidFill>
              <a:latin typeface="Calibri"/>
              <a:ea typeface="Calibri"/>
              <a:cs typeface="Calibri"/>
              <a:sym typeface="Calibri"/>
            </a:endParaRPr>
          </a:p>
        </p:txBody>
      </p:sp>
      <p:sp>
        <p:nvSpPr>
          <p:cNvPr id="296" name="Google Shape;296;g3d76bd25326_0_243"/>
          <p:cNvSpPr/>
          <p:nvPr/>
        </p:nvSpPr>
        <p:spPr>
          <a:xfrm>
            <a:off x="566928" y="3465576"/>
            <a:ext cx="59400" cy="59400"/>
          </a:xfrm>
          <a:prstGeom prst="ellipse">
            <a:avLst/>
          </a:prstGeom>
          <a:solidFill>
            <a:srgbClr val="00A896"/>
          </a:solidFill>
          <a:ln cap="flat" cmpd="sng" w="12700">
            <a:solidFill>
              <a:srgbClr val="00A8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3d76bd25326_0_243"/>
          <p:cNvSpPr/>
          <p:nvPr/>
        </p:nvSpPr>
        <p:spPr>
          <a:xfrm>
            <a:off x="713232" y="3433572"/>
            <a:ext cx="37674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0E8F0"/>
              </a:buClr>
              <a:buSzPts val="1000"/>
              <a:buFont typeface="Arial"/>
              <a:buNone/>
            </a:pPr>
            <a:r>
              <a:rPr b="0" i="0" lang="en" sz="1000" u="none" cap="none" strike="noStrike">
                <a:solidFill>
                  <a:srgbClr val="E0E8F0"/>
                </a:solidFill>
                <a:latin typeface="Arial"/>
                <a:ea typeface="Arial"/>
                <a:cs typeface="Arial"/>
                <a:sym typeface="Arial"/>
              </a:rPr>
              <a:t>UTEP · NMSU · Texas Tech produce 000s of engineers/year</a:t>
            </a:r>
            <a:endParaRPr b="0" i="0" sz="1000" u="none" cap="none" strike="noStrike">
              <a:solidFill>
                <a:schemeClr val="dk1"/>
              </a:solidFill>
              <a:latin typeface="Calibri"/>
              <a:ea typeface="Calibri"/>
              <a:cs typeface="Calibri"/>
              <a:sym typeface="Calibri"/>
            </a:endParaRPr>
          </a:p>
        </p:txBody>
      </p:sp>
      <p:sp>
        <p:nvSpPr>
          <p:cNvPr id="298" name="Google Shape;298;g3d76bd25326_0_243"/>
          <p:cNvSpPr/>
          <p:nvPr/>
        </p:nvSpPr>
        <p:spPr>
          <a:xfrm>
            <a:off x="566928" y="3707892"/>
            <a:ext cx="59400" cy="59400"/>
          </a:xfrm>
          <a:prstGeom prst="ellipse">
            <a:avLst/>
          </a:prstGeom>
          <a:solidFill>
            <a:srgbClr val="00A896"/>
          </a:solidFill>
          <a:ln cap="flat" cmpd="sng" w="12700">
            <a:solidFill>
              <a:srgbClr val="00A8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3d76bd25326_0_243"/>
          <p:cNvSpPr/>
          <p:nvPr/>
        </p:nvSpPr>
        <p:spPr>
          <a:xfrm>
            <a:off x="713232" y="3675888"/>
            <a:ext cx="37674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0E8F0"/>
              </a:buClr>
              <a:buSzPts val="1000"/>
              <a:buFont typeface="Arial"/>
              <a:buNone/>
            </a:pPr>
            <a:r>
              <a:rPr b="0" i="0" lang="en" sz="1000" u="none" cap="none" strike="noStrike">
                <a:solidFill>
                  <a:srgbClr val="E0E8F0"/>
                </a:solidFill>
                <a:latin typeface="Arial"/>
                <a:ea typeface="Arial"/>
                <a:cs typeface="Arial"/>
                <a:sym typeface="Arial"/>
              </a:rPr>
              <a:t>Currently flowing to oil/gas, automation, light industrial</a:t>
            </a:r>
            <a:endParaRPr b="0" i="0" sz="1000" u="none" cap="none" strike="noStrike">
              <a:solidFill>
                <a:schemeClr val="dk1"/>
              </a:solidFill>
              <a:latin typeface="Calibri"/>
              <a:ea typeface="Calibri"/>
              <a:cs typeface="Calibri"/>
              <a:sym typeface="Calibri"/>
            </a:endParaRPr>
          </a:p>
        </p:txBody>
      </p:sp>
      <p:sp>
        <p:nvSpPr>
          <p:cNvPr id="300" name="Google Shape;300;g3d76bd25326_0_243"/>
          <p:cNvSpPr/>
          <p:nvPr/>
        </p:nvSpPr>
        <p:spPr>
          <a:xfrm>
            <a:off x="566928" y="3950208"/>
            <a:ext cx="59400" cy="59400"/>
          </a:xfrm>
          <a:prstGeom prst="ellipse">
            <a:avLst/>
          </a:prstGeom>
          <a:solidFill>
            <a:srgbClr val="00A896"/>
          </a:solidFill>
          <a:ln cap="flat" cmpd="sng" w="12700">
            <a:solidFill>
              <a:srgbClr val="00A8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3d76bd25326_0_243"/>
          <p:cNvSpPr/>
          <p:nvPr/>
        </p:nvSpPr>
        <p:spPr>
          <a:xfrm>
            <a:off x="713232" y="3918204"/>
            <a:ext cx="37674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0E8F0"/>
              </a:buClr>
              <a:buSzPts val="1000"/>
              <a:buFont typeface="Arial"/>
              <a:buNone/>
            </a:pPr>
            <a:r>
              <a:rPr b="0" i="0" lang="en" sz="1000" u="none" cap="none" strike="noStrike">
                <a:solidFill>
                  <a:srgbClr val="E0E8F0"/>
                </a:solidFill>
                <a:latin typeface="Arial"/>
                <a:ea typeface="Arial"/>
                <a:cs typeface="Arial"/>
                <a:sym typeface="Arial"/>
              </a:rPr>
              <a:t>Same skill sets space urgently needs (see next slide)</a:t>
            </a:r>
            <a:endParaRPr b="0" i="0" sz="1000" u="none" cap="none" strike="noStrike">
              <a:solidFill>
                <a:schemeClr val="dk1"/>
              </a:solidFill>
              <a:latin typeface="Calibri"/>
              <a:ea typeface="Calibri"/>
              <a:cs typeface="Calibri"/>
              <a:sym typeface="Calibri"/>
            </a:endParaRPr>
          </a:p>
        </p:txBody>
      </p:sp>
      <p:sp>
        <p:nvSpPr>
          <p:cNvPr id="302" name="Google Shape;302;g3d76bd25326_0_243"/>
          <p:cNvSpPr/>
          <p:nvPr/>
        </p:nvSpPr>
        <p:spPr>
          <a:xfrm>
            <a:off x="4818888" y="2834640"/>
            <a:ext cx="4160400" cy="1664100"/>
          </a:xfrm>
          <a:prstGeom prst="rect">
            <a:avLst/>
          </a:prstGeom>
          <a:solidFill>
            <a:srgbClr val="112240"/>
          </a:solidFill>
          <a:ln cap="flat" cmpd="sng" w="12700">
            <a:solidFill>
              <a:srgbClr val="1A3A5C"/>
            </a:solidFill>
            <a:prstDash val="solid"/>
            <a:round/>
            <a:headEnd len="sm" w="sm" type="none"/>
            <a:tailEnd len="sm" w="sm" type="none"/>
          </a:ln>
          <a:effectLst>
            <a:outerShdw blurRad="101600" rotWithShape="0" algn="bl" dir="8100000" dist="381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3d76bd25326_0_243"/>
          <p:cNvSpPr/>
          <p:nvPr/>
        </p:nvSpPr>
        <p:spPr>
          <a:xfrm>
            <a:off x="4818888" y="2834640"/>
            <a:ext cx="50400" cy="1664100"/>
          </a:xfrm>
          <a:prstGeom prst="rect">
            <a:avLst/>
          </a:prstGeom>
          <a:solidFill>
            <a:srgbClr val="E63946"/>
          </a:solidFill>
          <a:ln cap="flat" cmpd="sng" w="12700">
            <a:solidFill>
              <a:srgbClr val="E639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04" name="Google Shape;304;g3d76bd25326_0_243"/>
          <p:cNvPicPr preferRelativeResize="0"/>
          <p:nvPr/>
        </p:nvPicPr>
        <p:blipFill rotWithShape="1">
          <a:blip r:embed="rId6">
            <a:alphaModFix/>
          </a:blip>
          <a:srcRect b="0" l="0" r="0" t="0"/>
          <a:stretch/>
        </p:blipFill>
        <p:spPr>
          <a:xfrm>
            <a:off x="4965192" y="3035808"/>
            <a:ext cx="320040" cy="320040"/>
          </a:xfrm>
          <a:prstGeom prst="rect">
            <a:avLst/>
          </a:prstGeom>
          <a:noFill/>
          <a:ln>
            <a:noFill/>
          </a:ln>
        </p:spPr>
      </p:pic>
      <p:sp>
        <p:nvSpPr>
          <p:cNvPr id="305" name="Google Shape;305;g3d76bd25326_0_243"/>
          <p:cNvSpPr/>
          <p:nvPr/>
        </p:nvSpPr>
        <p:spPr>
          <a:xfrm>
            <a:off x="5385816" y="2999232"/>
            <a:ext cx="3502200" cy="329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63946"/>
              </a:buClr>
              <a:buSzPts val="1250"/>
              <a:buFont typeface="Arial"/>
              <a:buNone/>
            </a:pPr>
            <a:r>
              <a:rPr b="1" i="0" lang="en" sz="1250" u="none" cap="none" strike="noStrike">
                <a:solidFill>
                  <a:srgbClr val="E63946"/>
                </a:solidFill>
                <a:latin typeface="Arial"/>
                <a:ea typeface="Arial"/>
                <a:cs typeface="Arial"/>
                <a:sym typeface="Arial"/>
              </a:rPr>
              <a:t>LAUNCH CORRIDOR PROXIMITY</a:t>
            </a:r>
            <a:endParaRPr b="0" i="0" sz="1250" u="none" cap="none" strike="noStrike">
              <a:solidFill>
                <a:schemeClr val="dk1"/>
              </a:solidFill>
              <a:latin typeface="Calibri"/>
              <a:ea typeface="Calibri"/>
              <a:cs typeface="Calibri"/>
              <a:sym typeface="Calibri"/>
            </a:endParaRPr>
          </a:p>
        </p:txBody>
      </p:sp>
      <p:sp>
        <p:nvSpPr>
          <p:cNvPr id="306" name="Google Shape;306;g3d76bd25326_0_243"/>
          <p:cNvSpPr/>
          <p:nvPr/>
        </p:nvSpPr>
        <p:spPr>
          <a:xfrm>
            <a:off x="4974336" y="3465576"/>
            <a:ext cx="59400" cy="59400"/>
          </a:xfrm>
          <a:prstGeom prst="ellipse">
            <a:avLst/>
          </a:prstGeom>
          <a:solidFill>
            <a:srgbClr val="E63946"/>
          </a:solidFill>
          <a:ln cap="flat" cmpd="sng" w="12700">
            <a:solidFill>
              <a:srgbClr val="E639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3d76bd25326_0_243"/>
          <p:cNvSpPr/>
          <p:nvPr/>
        </p:nvSpPr>
        <p:spPr>
          <a:xfrm>
            <a:off x="5120640" y="3433572"/>
            <a:ext cx="37674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0E8F0"/>
              </a:buClr>
              <a:buSzPts val="1000"/>
              <a:buFont typeface="Arial"/>
              <a:buNone/>
            </a:pPr>
            <a:r>
              <a:rPr b="0" i="0" lang="en" sz="1000" u="none" cap="none" strike="noStrike">
                <a:solidFill>
                  <a:srgbClr val="E0E8F0"/>
                </a:solidFill>
                <a:latin typeface="Arial"/>
                <a:ea typeface="Arial"/>
                <a:cs typeface="Arial"/>
                <a:sym typeface="Arial"/>
              </a:rPr>
              <a:t>White Sands / Spaceport America: ~90 mi east</a:t>
            </a:r>
            <a:endParaRPr b="0" i="0" sz="1000" u="none" cap="none" strike="noStrike">
              <a:solidFill>
                <a:schemeClr val="dk1"/>
              </a:solidFill>
              <a:latin typeface="Calibri"/>
              <a:ea typeface="Calibri"/>
              <a:cs typeface="Calibri"/>
              <a:sym typeface="Calibri"/>
            </a:endParaRPr>
          </a:p>
        </p:txBody>
      </p:sp>
      <p:sp>
        <p:nvSpPr>
          <p:cNvPr id="308" name="Google Shape;308;g3d76bd25326_0_243"/>
          <p:cNvSpPr/>
          <p:nvPr/>
        </p:nvSpPr>
        <p:spPr>
          <a:xfrm>
            <a:off x="4974336" y="3707892"/>
            <a:ext cx="59400" cy="59400"/>
          </a:xfrm>
          <a:prstGeom prst="ellipse">
            <a:avLst/>
          </a:prstGeom>
          <a:solidFill>
            <a:srgbClr val="E63946"/>
          </a:solidFill>
          <a:ln cap="flat" cmpd="sng" w="12700">
            <a:solidFill>
              <a:srgbClr val="E639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3d76bd25326_0_243"/>
          <p:cNvSpPr/>
          <p:nvPr/>
        </p:nvSpPr>
        <p:spPr>
          <a:xfrm>
            <a:off x="5120640" y="3675888"/>
            <a:ext cx="37674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0E8F0"/>
              </a:buClr>
              <a:buSzPts val="1000"/>
              <a:buFont typeface="Arial"/>
              <a:buNone/>
            </a:pPr>
            <a:r>
              <a:rPr b="0" i="0" lang="en" sz="1000" u="none" cap="none" strike="noStrike">
                <a:solidFill>
                  <a:srgbClr val="E0E8F0"/>
                </a:solidFill>
                <a:latin typeface="Arial"/>
                <a:ea typeface="Arial"/>
                <a:cs typeface="Arial"/>
                <a:sym typeface="Arial"/>
              </a:rPr>
              <a:t>SpaceX Starbase (South Texas): ~5 hours south</a:t>
            </a:r>
            <a:endParaRPr b="0" i="0" sz="1000" u="none" cap="none" strike="noStrike">
              <a:solidFill>
                <a:schemeClr val="dk1"/>
              </a:solidFill>
              <a:latin typeface="Calibri"/>
              <a:ea typeface="Calibri"/>
              <a:cs typeface="Calibri"/>
              <a:sym typeface="Calibri"/>
            </a:endParaRPr>
          </a:p>
        </p:txBody>
      </p:sp>
      <p:sp>
        <p:nvSpPr>
          <p:cNvPr id="310" name="Google Shape;310;g3d76bd25326_0_243"/>
          <p:cNvSpPr/>
          <p:nvPr/>
        </p:nvSpPr>
        <p:spPr>
          <a:xfrm>
            <a:off x="4974336" y="3950208"/>
            <a:ext cx="59400" cy="59400"/>
          </a:xfrm>
          <a:prstGeom prst="ellipse">
            <a:avLst/>
          </a:prstGeom>
          <a:solidFill>
            <a:srgbClr val="E63946"/>
          </a:solidFill>
          <a:ln cap="flat" cmpd="sng" w="12700">
            <a:solidFill>
              <a:srgbClr val="E639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3d76bd25326_0_243"/>
          <p:cNvSpPr/>
          <p:nvPr/>
        </p:nvSpPr>
        <p:spPr>
          <a:xfrm>
            <a:off x="5120640" y="3918204"/>
            <a:ext cx="37674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0E8F0"/>
              </a:buClr>
              <a:buSzPts val="1000"/>
              <a:buFont typeface="Arial"/>
              <a:buNone/>
            </a:pPr>
            <a:r>
              <a:rPr b="0" i="0" lang="en" sz="1000" u="none" cap="none" strike="noStrike">
                <a:solidFill>
                  <a:srgbClr val="E0E8F0"/>
                </a:solidFill>
                <a:latin typeface="Arial"/>
                <a:ea typeface="Arial"/>
                <a:cs typeface="Arial"/>
                <a:sym typeface="Arial"/>
              </a:rPr>
              <a:t>Emerging need for ground support, logistics &amp; ISR infrastructure</a:t>
            </a:r>
            <a:endParaRPr b="0" i="0" sz="1000" u="none" cap="none" strike="noStrike">
              <a:solidFill>
                <a:schemeClr val="dk1"/>
              </a:solidFill>
              <a:latin typeface="Calibri"/>
              <a:ea typeface="Calibri"/>
              <a:cs typeface="Calibri"/>
              <a:sym typeface="Calibri"/>
            </a:endParaRPr>
          </a:p>
        </p:txBody>
      </p:sp>
      <p:sp>
        <p:nvSpPr>
          <p:cNvPr id="312" name="Google Shape;312;g3d76bd25326_0_243"/>
          <p:cNvSpPr/>
          <p:nvPr/>
        </p:nvSpPr>
        <p:spPr>
          <a:xfrm>
            <a:off x="411480" y="4910328"/>
            <a:ext cx="83211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8DA0B5"/>
              </a:buClr>
              <a:buSzPts val="750"/>
              <a:buFont typeface="Arial"/>
              <a:buNone/>
            </a:pPr>
            <a:r>
              <a:rPr b="0" i="1" lang="en" sz="750" u="none" cap="none" strike="noStrike">
                <a:solidFill>
                  <a:srgbClr val="8DA0B5"/>
                </a:solidFill>
                <a:latin typeface="Arial"/>
                <a:ea typeface="Arial"/>
                <a:cs typeface="Arial"/>
                <a:sym typeface="Arial"/>
              </a:rPr>
              <a:t>Distribution A. Approved for public release; distribution unlimited. AFRL-2025-3815</a:t>
            </a:r>
            <a:endParaRPr b="0" i="0" sz="750" u="none" cap="none" strike="noStrike">
              <a:solidFill>
                <a:schemeClr val="dk1"/>
              </a:solidFill>
              <a:latin typeface="Calibri"/>
              <a:ea typeface="Calibri"/>
              <a:cs typeface="Calibri"/>
              <a:sym typeface="Calibri"/>
            </a:endParaRPr>
          </a:p>
        </p:txBody>
      </p:sp>
      <p:sp>
        <p:nvSpPr>
          <p:cNvPr id="313" name="Google Shape;313;g3d76bd25326_0_243"/>
          <p:cNvSpPr txBox="1"/>
          <p:nvPr>
            <p:ph idx="12" type="sldNum"/>
          </p:nvPr>
        </p:nvSpPr>
        <p:spPr>
          <a:xfrm>
            <a:off x="8150398" y="4846780"/>
            <a:ext cx="912900" cy="296100"/>
          </a:xfrm>
          <a:prstGeom prst="rect">
            <a:avLst/>
          </a:prstGeom>
        </p:spPr>
        <p:txBody>
          <a:bodyPr anchorCtr="0" anchor="t" bIns="34275" lIns="68575" spcFirstLastPara="1" rIns="68575" wrap="square" tIns="34275">
            <a:normAutofit/>
          </a:bodyPr>
          <a:lstStyle/>
          <a:p>
            <a:pPr indent="0" lvl="0" marL="0" rtl="0" algn="r">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090F"/>
        </a:solidFill>
      </p:bgPr>
    </p:bg>
    <p:spTree>
      <p:nvGrpSpPr>
        <p:cNvPr id="318" name="Shape 318"/>
        <p:cNvGrpSpPr/>
        <p:nvPr/>
      </p:nvGrpSpPr>
      <p:grpSpPr>
        <a:xfrm>
          <a:off x="0" y="0"/>
          <a:ext cx="0" cy="0"/>
          <a:chOff x="0" y="0"/>
          <a:chExt cx="0" cy="0"/>
        </a:xfrm>
      </p:grpSpPr>
      <p:sp>
        <p:nvSpPr>
          <p:cNvPr id="319" name="Google Shape;319;g3d76bd25326_0_300"/>
          <p:cNvSpPr/>
          <p:nvPr/>
        </p:nvSpPr>
        <p:spPr>
          <a:xfrm>
            <a:off x="0" y="0"/>
            <a:ext cx="9144000" cy="32100"/>
          </a:xfrm>
          <a:prstGeom prst="rect">
            <a:avLst/>
          </a:prstGeom>
          <a:solidFill>
            <a:srgbClr val="00A896"/>
          </a:solidFill>
          <a:ln cap="flat" cmpd="sng" w="12700">
            <a:solidFill>
              <a:srgbClr val="00A8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3d76bd25326_0_300"/>
          <p:cNvSpPr/>
          <p:nvPr/>
        </p:nvSpPr>
        <p:spPr>
          <a:xfrm>
            <a:off x="411480" y="118872"/>
            <a:ext cx="8321100" cy="502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2800"/>
              <a:buFont typeface="Arial Black"/>
              <a:buNone/>
            </a:pPr>
            <a:r>
              <a:rPr b="1" i="0" lang="en" sz="2800" u="none" cap="none" strike="noStrike">
                <a:solidFill>
                  <a:srgbClr val="FFFFFF"/>
                </a:solidFill>
                <a:latin typeface="Arial Black"/>
                <a:ea typeface="Arial Black"/>
                <a:cs typeface="Arial Black"/>
                <a:sym typeface="Arial Black"/>
              </a:rPr>
              <a:t>YOUR SKILLS TRANSFER TO SPACE</a:t>
            </a:r>
            <a:endParaRPr b="0" i="0" sz="2800" u="none" cap="none" strike="noStrike">
              <a:solidFill>
                <a:schemeClr val="dk1"/>
              </a:solidFill>
              <a:latin typeface="Calibri"/>
              <a:ea typeface="Calibri"/>
              <a:cs typeface="Calibri"/>
              <a:sym typeface="Calibri"/>
            </a:endParaRPr>
          </a:p>
        </p:txBody>
      </p:sp>
      <p:sp>
        <p:nvSpPr>
          <p:cNvPr id="321" name="Google Shape;321;g3d76bd25326_0_300"/>
          <p:cNvSpPr/>
          <p:nvPr/>
        </p:nvSpPr>
        <p:spPr>
          <a:xfrm>
            <a:off x="411475" y="667500"/>
            <a:ext cx="8321100" cy="183000"/>
          </a:xfrm>
          <a:prstGeom prst="rect">
            <a:avLst/>
          </a:prstGeom>
          <a:solidFill>
            <a:srgbClr val="00A896"/>
          </a:solidFill>
          <a:ln cap="flat" cmpd="sng" w="12700">
            <a:solidFill>
              <a:srgbClr val="00A8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3d76bd25326_0_300"/>
          <p:cNvSpPr/>
          <p:nvPr/>
        </p:nvSpPr>
        <p:spPr>
          <a:xfrm>
            <a:off x="411475" y="667500"/>
            <a:ext cx="8321100" cy="18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D1B2A"/>
              </a:buClr>
              <a:buSzPts val="1050"/>
              <a:buFont typeface="Calibri"/>
              <a:buNone/>
            </a:pPr>
            <a:r>
              <a:rPr b="1" i="0" lang="en" sz="1050" u="none" cap="none" strike="noStrike">
                <a:solidFill>
                  <a:srgbClr val="0D1B2A"/>
                </a:solidFill>
                <a:latin typeface="Calibri"/>
                <a:ea typeface="Calibri"/>
                <a:cs typeface="Calibri"/>
                <a:sym typeface="Calibri"/>
              </a:rPr>
              <a:t>Oil &amp; Gas  ·  Automation  ·  Manufacturing   →   Space Force Capability</a:t>
            </a:r>
            <a:endParaRPr b="0" i="0" sz="1050" u="none" cap="none" strike="noStrike">
              <a:solidFill>
                <a:schemeClr val="dk1"/>
              </a:solidFill>
              <a:latin typeface="Calibri"/>
              <a:ea typeface="Calibri"/>
              <a:cs typeface="Calibri"/>
              <a:sym typeface="Calibri"/>
            </a:endParaRPr>
          </a:p>
        </p:txBody>
      </p:sp>
      <p:sp>
        <p:nvSpPr>
          <p:cNvPr id="323" name="Google Shape;323;g3d76bd25326_0_300"/>
          <p:cNvSpPr/>
          <p:nvPr/>
        </p:nvSpPr>
        <p:spPr>
          <a:xfrm>
            <a:off x="411480" y="1042416"/>
            <a:ext cx="4069200" cy="329100"/>
          </a:xfrm>
          <a:prstGeom prst="rect">
            <a:avLst/>
          </a:prstGeom>
          <a:solidFill>
            <a:srgbClr val="1B3B5A"/>
          </a:solidFill>
          <a:ln cap="flat" cmpd="sng" w="12700">
            <a:solidFill>
              <a:srgbClr val="0891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3d76bd25326_0_300"/>
          <p:cNvSpPr/>
          <p:nvPr/>
        </p:nvSpPr>
        <p:spPr>
          <a:xfrm>
            <a:off x="411480" y="1042416"/>
            <a:ext cx="4069200" cy="329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C2D1"/>
              </a:buClr>
              <a:buSzPts val="1200"/>
              <a:buFont typeface="Arial"/>
              <a:buNone/>
            </a:pPr>
            <a:r>
              <a:rPr b="1" i="0" lang="en" sz="1200" u="none" cap="none" strike="noStrike">
                <a:solidFill>
                  <a:srgbClr val="00C2D1"/>
                </a:solidFill>
                <a:latin typeface="Arial"/>
                <a:ea typeface="Arial"/>
                <a:cs typeface="Arial"/>
                <a:sym typeface="Arial"/>
              </a:rPr>
              <a:t>WEST TEXAS CAPABILITY</a:t>
            </a:r>
            <a:endParaRPr b="0" i="0" sz="1200" u="none" cap="none" strike="noStrike">
              <a:solidFill>
                <a:schemeClr val="dk1"/>
              </a:solidFill>
              <a:latin typeface="Calibri"/>
              <a:ea typeface="Calibri"/>
              <a:cs typeface="Calibri"/>
              <a:sym typeface="Calibri"/>
            </a:endParaRPr>
          </a:p>
        </p:txBody>
      </p:sp>
      <p:sp>
        <p:nvSpPr>
          <p:cNvPr id="325" name="Google Shape;325;g3d76bd25326_0_300"/>
          <p:cNvSpPr/>
          <p:nvPr/>
        </p:nvSpPr>
        <p:spPr>
          <a:xfrm>
            <a:off x="4663440" y="1042416"/>
            <a:ext cx="4069200" cy="329100"/>
          </a:xfrm>
          <a:prstGeom prst="rect">
            <a:avLst/>
          </a:prstGeom>
          <a:solidFill>
            <a:srgbClr val="0A2E1A"/>
          </a:solidFill>
          <a:ln cap="flat" cmpd="sng" w="12700">
            <a:solidFill>
              <a:srgbClr val="00A8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3d76bd25326_0_300"/>
          <p:cNvSpPr/>
          <p:nvPr/>
        </p:nvSpPr>
        <p:spPr>
          <a:xfrm>
            <a:off x="4663440" y="1042416"/>
            <a:ext cx="4069200" cy="329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A896"/>
              </a:buClr>
              <a:buSzPts val="1200"/>
              <a:buFont typeface="Arial"/>
              <a:buNone/>
            </a:pPr>
            <a:r>
              <a:rPr b="1" i="0" lang="en" sz="1200" u="none" cap="none" strike="noStrike">
                <a:solidFill>
                  <a:srgbClr val="00A896"/>
                </a:solidFill>
                <a:latin typeface="Arial"/>
                <a:ea typeface="Arial"/>
                <a:cs typeface="Arial"/>
                <a:sym typeface="Arial"/>
              </a:rPr>
              <a:t>SPACE FORCE APPLICATION</a:t>
            </a:r>
            <a:endParaRPr b="0" i="0" sz="1200" u="none" cap="none" strike="noStrike">
              <a:solidFill>
                <a:schemeClr val="dk1"/>
              </a:solidFill>
              <a:latin typeface="Calibri"/>
              <a:ea typeface="Calibri"/>
              <a:cs typeface="Calibri"/>
              <a:sym typeface="Calibri"/>
            </a:endParaRPr>
          </a:p>
        </p:txBody>
      </p:sp>
      <p:sp>
        <p:nvSpPr>
          <p:cNvPr id="327" name="Google Shape;327;g3d76bd25326_0_300"/>
          <p:cNvSpPr/>
          <p:nvPr/>
        </p:nvSpPr>
        <p:spPr>
          <a:xfrm>
            <a:off x="4180650" y="1065237"/>
            <a:ext cx="782700" cy="329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B703"/>
              </a:buClr>
              <a:buSzPts val="1600"/>
              <a:buFont typeface="Calibri"/>
              <a:buNone/>
            </a:pPr>
            <a:r>
              <a:rPr b="1" i="0" lang="en" sz="1600" u="none" cap="none" strike="noStrike">
                <a:solidFill>
                  <a:srgbClr val="FFB703"/>
                </a:solidFill>
                <a:latin typeface="Calibri"/>
                <a:ea typeface="Calibri"/>
                <a:cs typeface="Calibri"/>
                <a:sym typeface="Calibri"/>
              </a:rPr>
              <a:t>→</a:t>
            </a:r>
            <a:endParaRPr b="0" i="0" sz="1600" u="none" cap="none" strike="noStrike">
              <a:solidFill>
                <a:schemeClr val="dk1"/>
              </a:solidFill>
              <a:latin typeface="Calibri"/>
              <a:ea typeface="Calibri"/>
              <a:cs typeface="Calibri"/>
              <a:sym typeface="Calibri"/>
            </a:endParaRPr>
          </a:p>
        </p:txBody>
      </p:sp>
      <p:sp>
        <p:nvSpPr>
          <p:cNvPr id="328" name="Google Shape;328;g3d76bd25326_0_300"/>
          <p:cNvSpPr/>
          <p:nvPr/>
        </p:nvSpPr>
        <p:spPr>
          <a:xfrm>
            <a:off x="411480" y="1463040"/>
            <a:ext cx="4069200" cy="502800"/>
          </a:xfrm>
          <a:prstGeom prst="rect">
            <a:avLst/>
          </a:prstGeom>
          <a:solidFill>
            <a:srgbClr val="0D1B2A"/>
          </a:solidFill>
          <a:ln cap="flat" cmpd="sng" w="9525">
            <a:solidFill>
              <a:srgbClr val="1A3A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29" name="Google Shape;329;g3d76bd25326_0_300"/>
          <p:cNvPicPr preferRelativeResize="0"/>
          <p:nvPr/>
        </p:nvPicPr>
        <p:blipFill rotWithShape="1">
          <a:blip r:embed="rId3">
            <a:alphaModFix/>
          </a:blip>
          <a:srcRect b="0" l="0" r="0" t="0"/>
          <a:stretch/>
        </p:blipFill>
        <p:spPr>
          <a:xfrm>
            <a:off x="512064" y="1591056"/>
            <a:ext cx="256032" cy="256032"/>
          </a:xfrm>
          <a:prstGeom prst="rect">
            <a:avLst/>
          </a:prstGeom>
          <a:noFill/>
          <a:ln>
            <a:noFill/>
          </a:ln>
        </p:spPr>
      </p:pic>
      <p:sp>
        <p:nvSpPr>
          <p:cNvPr id="330" name="Google Shape;330;g3d76bd25326_0_300"/>
          <p:cNvSpPr/>
          <p:nvPr/>
        </p:nvSpPr>
        <p:spPr>
          <a:xfrm>
            <a:off x="868680" y="1554480"/>
            <a:ext cx="3529500" cy="375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0E8F0"/>
              </a:buClr>
              <a:buSzPts val="1100"/>
              <a:buFont typeface="Arial"/>
              <a:buNone/>
            </a:pPr>
            <a:r>
              <a:rPr b="0" i="0" lang="en" sz="1100" u="none" cap="none" strike="noStrike">
                <a:solidFill>
                  <a:srgbClr val="E0E8F0"/>
                </a:solidFill>
                <a:latin typeface="Arial"/>
                <a:ea typeface="Arial"/>
                <a:cs typeface="Arial"/>
                <a:sym typeface="Arial"/>
              </a:rPr>
              <a:t>Downhole drilling, pressure &amp; fluid systems</a:t>
            </a:r>
            <a:endParaRPr b="0" i="0" sz="1100" u="none" cap="none" strike="noStrike">
              <a:solidFill>
                <a:schemeClr val="dk1"/>
              </a:solidFill>
              <a:latin typeface="Calibri"/>
              <a:ea typeface="Calibri"/>
              <a:cs typeface="Calibri"/>
              <a:sym typeface="Calibri"/>
            </a:endParaRPr>
          </a:p>
        </p:txBody>
      </p:sp>
      <p:sp>
        <p:nvSpPr>
          <p:cNvPr id="331" name="Google Shape;331;g3d76bd25326_0_300"/>
          <p:cNvSpPr/>
          <p:nvPr/>
        </p:nvSpPr>
        <p:spPr>
          <a:xfrm>
            <a:off x="4663440" y="1463040"/>
            <a:ext cx="4069200" cy="502800"/>
          </a:xfrm>
          <a:prstGeom prst="rect">
            <a:avLst/>
          </a:prstGeom>
          <a:solidFill>
            <a:srgbClr val="0D1B2A"/>
          </a:solidFill>
          <a:ln cap="flat" cmpd="sng" w="9525">
            <a:solidFill>
              <a:srgbClr val="1A3A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3d76bd25326_0_300"/>
          <p:cNvSpPr/>
          <p:nvPr/>
        </p:nvSpPr>
        <p:spPr>
          <a:xfrm>
            <a:off x="4773168" y="1554480"/>
            <a:ext cx="3840600" cy="375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0A896"/>
              </a:buClr>
              <a:buSzPts val="1100"/>
              <a:buFont typeface="Arial"/>
              <a:buNone/>
            </a:pPr>
            <a:r>
              <a:rPr b="1" i="0" lang="en" sz="1100" u="none" cap="none" strike="noStrike">
                <a:solidFill>
                  <a:srgbClr val="00A896"/>
                </a:solidFill>
                <a:latin typeface="Arial"/>
                <a:ea typeface="Arial"/>
                <a:cs typeface="Arial"/>
                <a:sym typeface="Arial"/>
              </a:rPr>
              <a:t>Spacecraft propulsion &amp; fuel management</a:t>
            </a:r>
            <a:endParaRPr b="0" i="0" sz="1100" u="none" cap="none" strike="noStrike">
              <a:solidFill>
                <a:schemeClr val="dk1"/>
              </a:solidFill>
              <a:latin typeface="Calibri"/>
              <a:ea typeface="Calibri"/>
              <a:cs typeface="Calibri"/>
              <a:sym typeface="Calibri"/>
            </a:endParaRPr>
          </a:p>
        </p:txBody>
      </p:sp>
      <p:sp>
        <p:nvSpPr>
          <p:cNvPr id="333" name="Google Shape;333;g3d76bd25326_0_300"/>
          <p:cNvSpPr/>
          <p:nvPr/>
        </p:nvSpPr>
        <p:spPr>
          <a:xfrm>
            <a:off x="4465768" y="1609344"/>
            <a:ext cx="274200" cy="219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B703"/>
              </a:buClr>
              <a:buSzPts val="1200"/>
              <a:buFont typeface="Calibri"/>
              <a:buNone/>
            </a:pPr>
            <a:r>
              <a:rPr b="0" i="0" lang="en" sz="1200" u="none" cap="none" strike="noStrike">
                <a:solidFill>
                  <a:srgbClr val="FFB703"/>
                </a:solidFill>
                <a:latin typeface="Calibri"/>
                <a:ea typeface="Calibri"/>
                <a:cs typeface="Calibri"/>
                <a:sym typeface="Calibri"/>
              </a:rPr>
              <a:t>▶</a:t>
            </a:r>
            <a:endParaRPr b="0" i="0" sz="1200" u="none" cap="none" strike="noStrike">
              <a:solidFill>
                <a:schemeClr val="dk1"/>
              </a:solidFill>
              <a:latin typeface="Calibri"/>
              <a:ea typeface="Calibri"/>
              <a:cs typeface="Calibri"/>
              <a:sym typeface="Calibri"/>
            </a:endParaRPr>
          </a:p>
        </p:txBody>
      </p:sp>
      <p:sp>
        <p:nvSpPr>
          <p:cNvPr id="334" name="Google Shape;334;g3d76bd25326_0_300"/>
          <p:cNvSpPr/>
          <p:nvPr/>
        </p:nvSpPr>
        <p:spPr>
          <a:xfrm>
            <a:off x="411480" y="2002536"/>
            <a:ext cx="4069200" cy="502800"/>
          </a:xfrm>
          <a:prstGeom prst="rect">
            <a:avLst/>
          </a:prstGeom>
          <a:solidFill>
            <a:srgbClr val="112240"/>
          </a:solidFill>
          <a:ln cap="flat" cmpd="sng" w="9525">
            <a:solidFill>
              <a:srgbClr val="1A3A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35" name="Google Shape;335;g3d76bd25326_0_300"/>
          <p:cNvPicPr preferRelativeResize="0"/>
          <p:nvPr/>
        </p:nvPicPr>
        <p:blipFill rotWithShape="1">
          <a:blip r:embed="rId4">
            <a:alphaModFix/>
          </a:blip>
          <a:srcRect b="0" l="0" r="0" t="0"/>
          <a:stretch/>
        </p:blipFill>
        <p:spPr>
          <a:xfrm>
            <a:off x="512064" y="2130552"/>
            <a:ext cx="256032" cy="256032"/>
          </a:xfrm>
          <a:prstGeom prst="rect">
            <a:avLst/>
          </a:prstGeom>
          <a:noFill/>
          <a:ln>
            <a:noFill/>
          </a:ln>
        </p:spPr>
      </p:pic>
      <p:sp>
        <p:nvSpPr>
          <p:cNvPr id="336" name="Google Shape;336;g3d76bd25326_0_300"/>
          <p:cNvSpPr/>
          <p:nvPr/>
        </p:nvSpPr>
        <p:spPr>
          <a:xfrm>
            <a:off x="868680" y="2093976"/>
            <a:ext cx="3529500" cy="375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0E8F0"/>
              </a:buClr>
              <a:buSzPts val="1100"/>
              <a:buFont typeface="Arial"/>
              <a:buNone/>
            </a:pPr>
            <a:r>
              <a:rPr b="0" i="0" lang="en" sz="1100" u="none" cap="none" strike="noStrike">
                <a:solidFill>
                  <a:srgbClr val="E0E8F0"/>
                </a:solidFill>
                <a:latin typeface="Arial"/>
                <a:ea typeface="Arial"/>
                <a:cs typeface="Arial"/>
                <a:sym typeface="Arial"/>
              </a:rPr>
              <a:t>SCADA, remote monitoring &amp; industrial automation</a:t>
            </a:r>
            <a:endParaRPr b="0" i="0" sz="1100" u="none" cap="none" strike="noStrike">
              <a:solidFill>
                <a:schemeClr val="dk1"/>
              </a:solidFill>
              <a:latin typeface="Calibri"/>
              <a:ea typeface="Calibri"/>
              <a:cs typeface="Calibri"/>
              <a:sym typeface="Calibri"/>
            </a:endParaRPr>
          </a:p>
        </p:txBody>
      </p:sp>
      <p:sp>
        <p:nvSpPr>
          <p:cNvPr id="337" name="Google Shape;337;g3d76bd25326_0_300"/>
          <p:cNvSpPr/>
          <p:nvPr/>
        </p:nvSpPr>
        <p:spPr>
          <a:xfrm>
            <a:off x="4663440" y="2002536"/>
            <a:ext cx="4069200" cy="502800"/>
          </a:xfrm>
          <a:prstGeom prst="rect">
            <a:avLst/>
          </a:prstGeom>
          <a:solidFill>
            <a:srgbClr val="112240"/>
          </a:solidFill>
          <a:ln cap="flat" cmpd="sng" w="9525">
            <a:solidFill>
              <a:srgbClr val="1A3A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3d76bd25326_0_300"/>
          <p:cNvSpPr/>
          <p:nvPr/>
        </p:nvSpPr>
        <p:spPr>
          <a:xfrm>
            <a:off x="4773168" y="2093976"/>
            <a:ext cx="3840600" cy="375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0A896"/>
              </a:buClr>
              <a:buSzPts val="1100"/>
              <a:buFont typeface="Arial"/>
              <a:buNone/>
            </a:pPr>
            <a:r>
              <a:rPr b="1" i="0" lang="en" sz="1100" u="none" cap="none" strike="noStrike">
                <a:solidFill>
                  <a:srgbClr val="00A896"/>
                </a:solidFill>
                <a:latin typeface="Arial"/>
                <a:ea typeface="Arial"/>
                <a:cs typeface="Arial"/>
                <a:sym typeface="Arial"/>
              </a:rPr>
              <a:t>Satellite ground systems &amp; on-orbit operations</a:t>
            </a:r>
            <a:endParaRPr b="0" i="0" sz="1100" u="none" cap="none" strike="noStrike">
              <a:solidFill>
                <a:schemeClr val="dk1"/>
              </a:solidFill>
              <a:latin typeface="Calibri"/>
              <a:ea typeface="Calibri"/>
              <a:cs typeface="Calibri"/>
              <a:sym typeface="Calibri"/>
            </a:endParaRPr>
          </a:p>
        </p:txBody>
      </p:sp>
      <p:sp>
        <p:nvSpPr>
          <p:cNvPr id="339" name="Google Shape;339;g3d76bd25326_0_300"/>
          <p:cNvSpPr/>
          <p:nvPr/>
        </p:nvSpPr>
        <p:spPr>
          <a:xfrm>
            <a:off x="4465768" y="2148840"/>
            <a:ext cx="274200" cy="219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B703"/>
              </a:buClr>
              <a:buSzPts val="1200"/>
              <a:buFont typeface="Calibri"/>
              <a:buNone/>
            </a:pPr>
            <a:r>
              <a:rPr b="0" i="0" lang="en" sz="1200" u="none" cap="none" strike="noStrike">
                <a:solidFill>
                  <a:srgbClr val="FFB703"/>
                </a:solidFill>
                <a:latin typeface="Calibri"/>
                <a:ea typeface="Calibri"/>
                <a:cs typeface="Calibri"/>
                <a:sym typeface="Calibri"/>
              </a:rPr>
              <a:t>▶</a:t>
            </a:r>
            <a:endParaRPr b="0" i="0" sz="1200" u="none" cap="none" strike="noStrike">
              <a:solidFill>
                <a:schemeClr val="dk1"/>
              </a:solidFill>
              <a:latin typeface="Calibri"/>
              <a:ea typeface="Calibri"/>
              <a:cs typeface="Calibri"/>
              <a:sym typeface="Calibri"/>
            </a:endParaRPr>
          </a:p>
        </p:txBody>
      </p:sp>
      <p:sp>
        <p:nvSpPr>
          <p:cNvPr id="340" name="Google Shape;340;g3d76bd25326_0_300"/>
          <p:cNvSpPr/>
          <p:nvPr/>
        </p:nvSpPr>
        <p:spPr>
          <a:xfrm>
            <a:off x="411480" y="2542032"/>
            <a:ext cx="4069200" cy="502800"/>
          </a:xfrm>
          <a:prstGeom prst="rect">
            <a:avLst/>
          </a:prstGeom>
          <a:solidFill>
            <a:srgbClr val="0D1B2A"/>
          </a:solidFill>
          <a:ln cap="flat" cmpd="sng" w="9525">
            <a:solidFill>
              <a:srgbClr val="1A3A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41" name="Google Shape;341;g3d76bd25326_0_300"/>
          <p:cNvPicPr preferRelativeResize="0"/>
          <p:nvPr/>
        </p:nvPicPr>
        <p:blipFill rotWithShape="1">
          <a:blip r:embed="rId5">
            <a:alphaModFix/>
          </a:blip>
          <a:srcRect b="0" l="0" r="0" t="0"/>
          <a:stretch/>
        </p:blipFill>
        <p:spPr>
          <a:xfrm>
            <a:off x="512064" y="2670048"/>
            <a:ext cx="256032" cy="256032"/>
          </a:xfrm>
          <a:prstGeom prst="rect">
            <a:avLst/>
          </a:prstGeom>
          <a:noFill/>
          <a:ln>
            <a:noFill/>
          </a:ln>
        </p:spPr>
      </p:pic>
      <p:sp>
        <p:nvSpPr>
          <p:cNvPr id="342" name="Google Shape;342;g3d76bd25326_0_300"/>
          <p:cNvSpPr/>
          <p:nvPr/>
        </p:nvSpPr>
        <p:spPr>
          <a:xfrm>
            <a:off x="868680" y="2633472"/>
            <a:ext cx="3529500" cy="375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0E8F0"/>
              </a:buClr>
              <a:buSzPts val="1100"/>
              <a:buFont typeface="Arial"/>
              <a:buNone/>
            </a:pPr>
            <a:r>
              <a:rPr b="0" i="0" lang="en" sz="1100" u="none" cap="none" strike="noStrike">
                <a:solidFill>
                  <a:srgbClr val="E0E8F0"/>
                </a:solidFill>
                <a:latin typeface="Arial"/>
                <a:ea typeface="Arial"/>
                <a:cs typeface="Arial"/>
                <a:sym typeface="Arial"/>
              </a:rPr>
              <a:t>Precision machining &amp; advanced manufacturing</a:t>
            </a:r>
            <a:endParaRPr b="0" i="0" sz="1100" u="none" cap="none" strike="noStrike">
              <a:solidFill>
                <a:schemeClr val="dk1"/>
              </a:solidFill>
              <a:latin typeface="Calibri"/>
              <a:ea typeface="Calibri"/>
              <a:cs typeface="Calibri"/>
              <a:sym typeface="Calibri"/>
            </a:endParaRPr>
          </a:p>
        </p:txBody>
      </p:sp>
      <p:sp>
        <p:nvSpPr>
          <p:cNvPr id="343" name="Google Shape;343;g3d76bd25326_0_300"/>
          <p:cNvSpPr/>
          <p:nvPr/>
        </p:nvSpPr>
        <p:spPr>
          <a:xfrm>
            <a:off x="4663440" y="2542032"/>
            <a:ext cx="4069200" cy="502800"/>
          </a:xfrm>
          <a:prstGeom prst="rect">
            <a:avLst/>
          </a:prstGeom>
          <a:solidFill>
            <a:srgbClr val="0D1B2A"/>
          </a:solidFill>
          <a:ln cap="flat" cmpd="sng" w="9525">
            <a:solidFill>
              <a:srgbClr val="1A3A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3d76bd25326_0_300"/>
          <p:cNvSpPr/>
          <p:nvPr/>
        </p:nvSpPr>
        <p:spPr>
          <a:xfrm>
            <a:off x="4773168" y="2633472"/>
            <a:ext cx="3840600" cy="375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0A896"/>
              </a:buClr>
              <a:buSzPts val="1100"/>
              <a:buFont typeface="Arial"/>
              <a:buNone/>
            </a:pPr>
            <a:r>
              <a:rPr b="1" i="0" lang="en" sz="1100" u="none" cap="none" strike="noStrike">
                <a:solidFill>
                  <a:srgbClr val="00A896"/>
                </a:solidFill>
                <a:latin typeface="Arial"/>
                <a:ea typeface="Arial"/>
                <a:cs typeface="Arial"/>
                <a:sym typeface="Arial"/>
              </a:rPr>
              <a:t>Spacecraft structures, components &amp; payloads</a:t>
            </a:r>
            <a:endParaRPr b="0" i="0" sz="1100" u="none" cap="none" strike="noStrike">
              <a:solidFill>
                <a:schemeClr val="dk1"/>
              </a:solidFill>
              <a:latin typeface="Calibri"/>
              <a:ea typeface="Calibri"/>
              <a:cs typeface="Calibri"/>
              <a:sym typeface="Calibri"/>
            </a:endParaRPr>
          </a:p>
        </p:txBody>
      </p:sp>
      <p:sp>
        <p:nvSpPr>
          <p:cNvPr id="345" name="Google Shape;345;g3d76bd25326_0_300"/>
          <p:cNvSpPr/>
          <p:nvPr/>
        </p:nvSpPr>
        <p:spPr>
          <a:xfrm>
            <a:off x="4465768" y="2688336"/>
            <a:ext cx="274200" cy="219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B703"/>
              </a:buClr>
              <a:buSzPts val="1200"/>
              <a:buFont typeface="Calibri"/>
              <a:buNone/>
            </a:pPr>
            <a:r>
              <a:rPr b="0" i="0" lang="en" sz="1200" u="none" cap="none" strike="noStrike">
                <a:solidFill>
                  <a:srgbClr val="FFB703"/>
                </a:solidFill>
                <a:latin typeface="Calibri"/>
                <a:ea typeface="Calibri"/>
                <a:cs typeface="Calibri"/>
                <a:sym typeface="Calibri"/>
              </a:rPr>
              <a:t>▶</a:t>
            </a:r>
            <a:endParaRPr b="0" i="0" sz="1200" u="none" cap="none" strike="noStrike">
              <a:solidFill>
                <a:schemeClr val="dk1"/>
              </a:solidFill>
              <a:latin typeface="Calibri"/>
              <a:ea typeface="Calibri"/>
              <a:cs typeface="Calibri"/>
              <a:sym typeface="Calibri"/>
            </a:endParaRPr>
          </a:p>
        </p:txBody>
      </p:sp>
      <p:sp>
        <p:nvSpPr>
          <p:cNvPr id="346" name="Google Shape;346;g3d76bd25326_0_300"/>
          <p:cNvSpPr/>
          <p:nvPr/>
        </p:nvSpPr>
        <p:spPr>
          <a:xfrm>
            <a:off x="411480" y="3081528"/>
            <a:ext cx="4069200" cy="502800"/>
          </a:xfrm>
          <a:prstGeom prst="rect">
            <a:avLst/>
          </a:prstGeom>
          <a:solidFill>
            <a:srgbClr val="112240"/>
          </a:solidFill>
          <a:ln cap="flat" cmpd="sng" w="9525">
            <a:solidFill>
              <a:srgbClr val="1A3A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47" name="Google Shape;347;g3d76bd25326_0_300"/>
          <p:cNvPicPr preferRelativeResize="0"/>
          <p:nvPr/>
        </p:nvPicPr>
        <p:blipFill rotWithShape="1">
          <a:blip r:embed="rId6">
            <a:alphaModFix/>
          </a:blip>
          <a:srcRect b="0" l="0" r="0" t="0"/>
          <a:stretch/>
        </p:blipFill>
        <p:spPr>
          <a:xfrm>
            <a:off x="512064" y="3209544"/>
            <a:ext cx="256032" cy="256032"/>
          </a:xfrm>
          <a:prstGeom prst="rect">
            <a:avLst/>
          </a:prstGeom>
          <a:noFill/>
          <a:ln>
            <a:noFill/>
          </a:ln>
        </p:spPr>
      </p:pic>
      <p:sp>
        <p:nvSpPr>
          <p:cNvPr id="348" name="Google Shape;348;g3d76bd25326_0_300"/>
          <p:cNvSpPr/>
          <p:nvPr/>
        </p:nvSpPr>
        <p:spPr>
          <a:xfrm>
            <a:off x="868680" y="3172968"/>
            <a:ext cx="3529500" cy="375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0E8F0"/>
              </a:buClr>
              <a:buSzPts val="1100"/>
              <a:buFont typeface="Arial"/>
              <a:buNone/>
            </a:pPr>
            <a:r>
              <a:rPr b="0" i="0" lang="en" sz="1100" u="none" cap="none" strike="noStrike">
                <a:solidFill>
                  <a:srgbClr val="E0E8F0"/>
                </a:solidFill>
                <a:latin typeface="Arial"/>
                <a:ea typeface="Arial"/>
                <a:cs typeface="Arial"/>
                <a:sym typeface="Arial"/>
              </a:rPr>
              <a:t>Pipeline sensors, NDT &amp; anomaly detection AI/ML</a:t>
            </a:r>
            <a:endParaRPr b="0" i="0" sz="1100" u="none" cap="none" strike="noStrike">
              <a:solidFill>
                <a:schemeClr val="dk1"/>
              </a:solidFill>
              <a:latin typeface="Calibri"/>
              <a:ea typeface="Calibri"/>
              <a:cs typeface="Calibri"/>
              <a:sym typeface="Calibri"/>
            </a:endParaRPr>
          </a:p>
        </p:txBody>
      </p:sp>
      <p:sp>
        <p:nvSpPr>
          <p:cNvPr id="349" name="Google Shape;349;g3d76bd25326_0_300"/>
          <p:cNvSpPr/>
          <p:nvPr/>
        </p:nvSpPr>
        <p:spPr>
          <a:xfrm>
            <a:off x="4663440" y="3081528"/>
            <a:ext cx="4069200" cy="502800"/>
          </a:xfrm>
          <a:prstGeom prst="rect">
            <a:avLst/>
          </a:prstGeom>
          <a:solidFill>
            <a:srgbClr val="112240"/>
          </a:solidFill>
          <a:ln cap="flat" cmpd="sng" w="9525">
            <a:solidFill>
              <a:srgbClr val="1A3A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3d76bd25326_0_300"/>
          <p:cNvSpPr/>
          <p:nvPr/>
        </p:nvSpPr>
        <p:spPr>
          <a:xfrm>
            <a:off x="4773168" y="3172968"/>
            <a:ext cx="3840600" cy="375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0A896"/>
              </a:buClr>
              <a:buSzPts val="1100"/>
              <a:buFont typeface="Arial"/>
              <a:buNone/>
            </a:pPr>
            <a:r>
              <a:rPr b="1" i="0" lang="en" sz="1100" u="none" cap="none" strike="noStrike">
                <a:solidFill>
                  <a:srgbClr val="00A896"/>
                </a:solidFill>
                <a:latin typeface="Arial"/>
                <a:ea typeface="Arial"/>
                <a:cs typeface="Arial"/>
                <a:sym typeface="Arial"/>
              </a:rPr>
              <a:t>Space domain awareness &amp; pLEO constellation sensing</a:t>
            </a:r>
            <a:endParaRPr b="0" i="0" sz="1100" u="none" cap="none" strike="noStrike">
              <a:solidFill>
                <a:schemeClr val="dk1"/>
              </a:solidFill>
              <a:latin typeface="Calibri"/>
              <a:ea typeface="Calibri"/>
              <a:cs typeface="Calibri"/>
              <a:sym typeface="Calibri"/>
            </a:endParaRPr>
          </a:p>
        </p:txBody>
      </p:sp>
      <p:sp>
        <p:nvSpPr>
          <p:cNvPr id="351" name="Google Shape;351;g3d76bd25326_0_300"/>
          <p:cNvSpPr/>
          <p:nvPr/>
        </p:nvSpPr>
        <p:spPr>
          <a:xfrm>
            <a:off x="4465768" y="3227832"/>
            <a:ext cx="274200" cy="219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B703"/>
              </a:buClr>
              <a:buSzPts val="1200"/>
              <a:buFont typeface="Calibri"/>
              <a:buNone/>
            </a:pPr>
            <a:r>
              <a:rPr b="0" i="0" lang="en" sz="1200" u="none" cap="none" strike="noStrike">
                <a:solidFill>
                  <a:srgbClr val="FFB703"/>
                </a:solidFill>
                <a:latin typeface="Calibri"/>
                <a:ea typeface="Calibri"/>
                <a:cs typeface="Calibri"/>
                <a:sym typeface="Calibri"/>
              </a:rPr>
              <a:t>▶</a:t>
            </a:r>
            <a:endParaRPr b="0" i="0" sz="1200" u="none" cap="none" strike="noStrike">
              <a:solidFill>
                <a:schemeClr val="dk1"/>
              </a:solidFill>
              <a:latin typeface="Calibri"/>
              <a:ea typeface="Calibri"/>
              <a:cs typeface="Calibri"/>
              <a:sym typeface="Calibri"/>
            </a:endParaRPr>
          </a:p>
        </p:txBody>
      </p:sp>
      <p:sp>
        <p:nvSpPr>
          <p:cNvPr id="352" name="Google Shape;352;g3d76bd25326_0_300"/>
          <p:cNvSpPr/>
          <p:nvPr/>
        </p:nvSpPr>
        <p:spPr>
          <a:xfrm>
            <a:off x="411480" y="3621024"/>
            <a:ext cx="4069200" cy="502800"/>
          </a:xfrm>
          <a:prstGeom prst="rect">
            <a:avLst/>
          </a:prstGeom>
          <a:solidFill>
            <a:srgbClr val="0D1B2A"/>
          </a:solidFill>
          <a:ln cap="flat" cmpd="sng" w="9525">
            <a:solidFill>
              <a:srgbClr val="1A3A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53" name="Google Shape;353;g3d76bd25326_0_300"/>
          <p:cNvPicPr preferRelativeResize="0"/>
          <p:nvPr/>
        </p:nvPicPr>
        <p:blipFill rotWithShape="1">
          <a:blip r:embed="rId7">
            <a:alphaModFix/>
          </a:blip>
          <a:srcRect b="0" l="0" r="0" t="0"/>
          <a:stretch/>
        </p:blipFill>
        <p:spPr>
          <a:xfrm>
            <a:off x="512064" y="3749040"/>
            <a:ext cx="256032" cy="256032"/>
          </a:xfrm>
          <a:prstGeom prst="rect">
            <a:avLst/>
          </a:prstGeom>
          <a:noFill/>
          <a:ln>
            <a:noFill/>
          </a:ln>
        </p:spPr>
      </p:pic>
      <p:sp>
        <p:nvSpPr>
          <p:cNvPr id="354" name="Google Shape;354;g3d76bd25326_0_300"/>
          <p:cNvSpPr/>
          <p:nvPr/>
        </p:nvSpPr>
        <p:spPr>
          <a:xfrm>
            <a:off x="868680" y="3712464"/>
            <a:ext cx="3529500" cy="375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0E8F0"/>
              </a:buClr>
              <a:buSzPts val="1100"/>
              <a:buFont typeface="Arial"/>
              <a:buNone/>
            </a:pPr>
            <a:r>
              <a:rPr b="0" i="0" lang="en" sz="1100" u="none" cap="none" strike="noStrike">
                <a:solidFill>
                  <a:srgbClr val="E0E8F0"/>
                </a:solidFill>
                <a:latin typeface="Arial"/>
                <a:ea typeface="Arial"/>
                <a:cs typeface="Arial"/>
                <a:sym typeface="Arial"/>
              </a:rPr>
              <a:t>Industrial cybersecurity (OT/SCADA networks)</a:t>
            </a:r>
            <a:endParaRPr b="0" i="0" sz="1100" u="none" cap="none" strike="noStrike">
              <a:solidFill>
                <a:schemeClr val="dk1"/>
              </a:solidFill>
              <a:latin typeface="Calibri"/>
              <a:ea typeface="Calibri"/>
              <a:cs typeface="Calibri"/>
              <a:sym typeface="Calibri"/>
            </a:endParaRPr>
          </a:p>
        </p:txBody>
      </p:sp>
      <p:sp>
        <p:nvSpPr>
          <p:cNvPr id="355" name="Google Shape;355;g3d76bd25326_0_300"/>
          <p:cNvSpPr/>
          <p:nvPr/>
        </p:nvSpPr>
        <p:spPr>
          <a:xfrm>
            <a:off x="4663440" y="3621024"/>
            <a:ext cx="4069200" cy="502800"/>
          </a:xfrm>
          <a:prstGeom prst="rect">
            <a:avLst/>
          </a:prstGeom>
          <a:solidFill>
            <a:srgbClr val="0D1B2A"/>
          </a:solidFill>
          <a:ln cap="flat" cmpd="sng" w="9525">
            <a:solidFill>
              <a:srgbClr val="1A3A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3d76bd25326_0_300"/>
          <p:cNvSpPr/>
          <p:nvPr/>
        </p:nvSpPr>
        <p:spPr>
          <a:xfrm>
            <a:off x="4773168" y="3712464"/>
            <a:ext cx="3840600" cy="375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0A896"/>
              </a:buClr>
              <a:buSzPts val="1100"/>
              <a:buFont typeface="Arial"/>
              <a:buNone/>
            </a:pPr>
            <a:r>
              <a:rPr b="1" i="0" lang="en" sz="1100" u="none" cap="none" strike="noStrike">
                <a:solidFill>
                  <a:srgbClr val="00A896"/>
                </a:solidFill>
                <a:latin typeface="Arial"/>
                <a:ea typeface="Arial"/>
                <a:cs typeface="Arial"/>
                <a:sym typeface="Arial"/>
              </a:rPr>
              <a:t>Defensive cyber for Space Force satellite systems</a:t>
            </a:r>
            <a:endParaRPr b="0" i="0" sz="1100" u="none" cap="none" strike="noStrike">
              <a:solidFill>
                <a:schemeClr val="dk1"/>
              </a:solidFill>
              <a:latin typeface="Calibri"/>
              <a:ea typeface="Calibri"/>
              <a:cs typeface="Calibri"/>
              <a:sym typeface="Calibri"/>
            </a:endParaRPr>
          </a:p>
        </p:txBody>
      </p:sp>
      <p:sp>
        <p:nvSpPr>
          <p:cNvPr id="357" name="Google Shape;357;g3d76bd25326_0_300"/>
          <p:cNvSpPr/>
          <p:nvPr/>
        </p:nvSpPr>
        <p:spPr>
          <a:xfrm>
            <a:off x="4465768" y="3767328"/>
            <a:ext cx="274200" cy="219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B703"/>
              </a:buClr>
              <a:buSzPts val="1200"/>
              <a:buFont typeface="Calibri"/>
              <a:buNone/>
            </a:pPr>
            <a:r>
              <a:rPr b="0" i="0" lang="en" sz="1200" u="none" cap="none" strike="noStrike">
                <a:solidFill>
                  <a:srgbClr val="FFB703"/>
                </a:solidFill>
                <a:latin typeface="Calibri"/>
                <a:ea typeface="Calibri"/>
                <a:cs typeface="Calibri"/>
                <a:sym typeface="Calibri"/>
              </a:rPr>
              <a:t>▶</a:t>
            </a:r>
            <a:endParaRPr b="0" i="0" sz="1200" u="none" cap="none" strike="noStrike">
              <a:solidFill>
                <a:schemeClr val="dk1"/>
              </a:solidFill>
              <a:latin typeface="Calibri"/>
              <a:ea typeface="Calibri"/>
              <a:cs typeface="Calibri"/>
              <a:sym typeface="Calibri"/>
            </a:endParaRPr>
          </a:p>
        </p:txBody>
      </p:sp>
      <p:sp>
        <p:nvSpPr>
          <p:cNvPr id="358" name="Google Shape;358;g3d76bd25326_0_300"/>
          <p:cNvSpPr/>
          <p:nvPr/>
        </p:nvSpPr>
        <p:spPr>
          <a:xfrm>
            <a:off x="411480" y="4160520"/>
            <a:ext cx="4069200" cy="502800"/>
          </a:xfrm>
          <a:prstGeom prst="rect">
            <a:avLst/>
          </a:prstGeom>
          <a:solidFill>
            <a:srgbClr val="112240"/>
          </a:solidFill>
          <a:ln cap="flat" cmpd="sng" w="9525">
            <a:solidFill>
              <a:srgbClr val="1A3A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59" name="Google Shape;359;g3d76bd25326_0_300"/>
          <p:cNvPicPr preferRelativeResize="0"/>
          <p:nvPr/>
        </p:nvPicPr>
        <p:blipFill rotWithShape="1">
          <a:blip r:embed="rId8">
            <a:alphaModFix/>
          </a:blip>
          <a:srcRect b="0" l="0" r="0" t="0"/>
          <a:stretch/>
        </p:blipFill>
        <p:spPr>
          <a:xfrm>
            <a:off x="512064" y="4288536"/>
            <a:ext cx="256032" cy="256032"/>
          </a:xfrm>
          <a:prstGeom prst="rect">
            <a:avLst/>
          </a:prstGeom>
          <a:noFill/>
          <a:ln>
            <a:noFill/>
          </a:ln>
        </p:spPr>
      </p:pic>
      <p:sp>
        <p:nvSpPr>
          <p:cNvPr id="360" name="Google Shape;360;g3d76bd25326_0_300"/>
          <p:cNvSpPr/>
          <p:nvPr/>
        </p:nvSpPr>
        <p:spPr>
          <a:xfrm>
            <a:off x="868680" y="4251960"/>
            <a:ext cx="3529500" cy="375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0E8F0"/>
              </a:buClr>
              <a:buSzPts val="1100"/>
              <a:buFont typeface="Arial"/>
              <a:buNone/>
            </a:pPr>
            <a:r>
              <a:rPr b="0" i="0" lang="en" sz="1100" u="none" cap="none" strike="noStrike">
                <a:solidFill>
                  <a:srgbClr val="E0E8F0"/>
                </a:solidFill>
                <a:latin typeface="Arial"/>
                <a:ea typeface="Arial"/>
                <a:cs typeface="Arial"/>
                <a:sym typeface="Arial"/>
              </a:rPr>
              <a:t>Extreme environment operations (heat, dust, remote)</a:t>
            </a:r>
            <a:endParaRPr b="0" i="0" sz="1100" u="none" cap="none" strike="noStrike">
              <a:solidFill>
                <a:schemeClr val="dk1"/>
              </a:solidFill>
              <a:latin typeface="Calibri"/>
              <a:ea typeface="Calibri"/>
              <a:cs typeface="Calibri"/>
              <a:sym typeface="Calibri"/>
            </a:endParaRPr>
          </a:p>
        </p:txBody>
      </p:sp>
      <p:sp>
        <p:nvSpPr>
          <p:cNvPr id="361" name="Google Shape;361;g3d76bd25326_0_300"/>
          <p:cNvSpPr/>
          <p:nvPr/>
        </p:nvSpPr>
        <p:spPr>
          <a:xfrm>
            <a:off x="4663440" y="4160520"/>
            <a:ext cx="4069200" cy="502800"/>
          </a:xfrm>
          <a:prstGeom prst="rect">
            <a:avLst/>
          </a:prstGeom>
          <a:solidFill>
            <a:srgbClr val="112240"/>
          </a:solidFill>
          <a:ln cap="flat" cmpd="sng" w="9525">
            <a:solidFill>
              <a:srgbClr val="1A3A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3d76bd25326_0_300"/>
          <p:cNvSpPr/>
          <p:nvPr/>
        </p:nvSpPr>
        <p:spPr>
          <a:xfrm>
            <a:off x="4773168" y="4251960"/>
            <a:ext cx="3840600" cy="375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0A896"/>
              </a:buClr>
              <a:buSzPts val="1100"/>
              <a:buFont typeface="Arial"/>
              <a:buNone/>
            </a:pPr>
            <a:r>
              <a:rPr b="1" i="0" lang="en" sz="1100" u="none" cap="none" strike="noStrike">
                <a:solidFill>
                  <a:srgbClr val="00A896"/>
                </a:solidFill>
                <a:latin typeface="Arial"/>
                <a:ea typeface="Arial"/>
                <a:cs typeface="Arial"/>
                <a:sym typeface="Arial"/>
              </a:rPr>
              <a:t>Lunar/Mars surface systems &amp; EVA hardware</a:t>
            </a:r>
            <a:endParaRPr b="0" i="0" sz="1100" u="none" cap="none" strike="noStrike">
              <a:solidFill>
                <a:schemeClr val="dk1"/>
              </a:solidFill>
              <a:latin typeface="Calibri"/>
              <a:ea typeface="Calibri"/>
              <a:cs typeface="Calibri"/>
              <a:sym typeface="Calibri"/>
            </a:endParaRPr>
          </a:p>
        </p:txBody>
      </p:sp>
      <p:sp>
        <p:nvSpPr>
          <p:cNvPr id="363" name="Google Shape;363;g3d76bd25326_0_300"/>
          <p:cNvSpPr/>
          <p:nvPr/>
        </p:nvSpPr>
        <p:spPr>
          <a:xfrm>
            <a:off x="4465768" y="4306824"/>
            <a:ext cx="274200" cy="219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B703"/>
              </a:buClr>
              <a:buSzPts val="1200"/>
              <a:buFont typeface="Calibri"/>
              <a:buNone/>
            </a:pPr>
            <a:r>
              <a:rPr b="0" i="0" lang="en" sz="1200" u="none" cap="none" strike="noStrike">
                <a:solidFill>
                  <a:srgbClr val="FFB703"/>
                </a:solidFill>
                <a:latin typeface="Calibri"/>
                <a:ea typeface="Calibri"/>
                <a:cs typeface="Calibri"/>
                <a:sym typeface="Calibri"/>
              </a:rPr>
              <a:t>▶</a:t>
            </a:r>
            <a:endParaRPr b="0" i="0" sz="1200" u="none" cap="none" strike="noStrike">
              <a:solidFill>
                <a:schemeClr val="dk1"/>
              </a:solidFill>
              <a:latin typeface="Calibri"/>
              <a:ea typeface="Calibri"/>
              <a:cs typeface="Calibri"/>
              <a:sym typeface="Calibri"/>
            </a:endParaRPr>
          </a:p>
        </p:txBody>
      </p:sp>
      <p:sp>
        <p:nvSpPr>
          <p:cNvPr id="364" name="Google Shape;364;g3d76bd25326_0_300"/>
          <p:cNvSpPr/>
          <p:nvPr/>
        </p:nvSpPr>
        <p:spPr>
          <a:xfrm>
            <a:off x="411480" y="4910328"/>
            <a:ext cx="83211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8DA0B5"/>
              </a:buClr>
              <a:buSzPts val="750"/>
              <a:buFont typeface="Arial"/>
              <a:buNone/>
            </a:pPr>
            <a:r>
              <a:rPr b="0" i="1" lang="en" sz="750" u="none" cap="none" strike="noStrike">
                <a:solidFill>
                  <a:srgbClr val="8DA0B5"/>
                </a:solidFill>
                <a:latin typeface="Arial"/>
                <a:ea typeface="Arial"/>
                <a:cs typeface="Arial"/>
                <a:sym typeface="Arial"/>
              </a:rPr>
              <a:t>Distribution A. Approved for public release; distribution unlimited. AFRL-2025-3815</a:t>
            </a:r>
            <a:endParaRPr b="0" i="0" sz="750" u="none" cap="none" strike="noStrike">
              <a:solidFill>
                <a:schemeClr val="dk1"/>
              </a:solidFill>
              <a:latin typeface="Calibri"/>
              <a:ea typeface="Calibri"/>
              <a:cs typeface="Calibri"/>
              <a:sym typeface="Calibri"/>
            </a:endParaRPr>
          </a:p>
        </p:txBody>
      </p:sp>
      <p:sp>
        <p:nvSpPr>
          <p:cNvPr id="365" name="Google Shape;365;g3d76bd25326_0_300"/>
          <p:cNvSpPr txBox="1"/>
          <p:nvPr>
            <p:ph idx="12" type="sldNum"/>
          </p:nvPr>
        </p:nvSpPr>
        <p:spPr>
          <a:xfrm>
            <a:off x="8150398" y="4846780"/>
            <a:ext cx="912900" cy="296100"/>
          </a:xfrm>
          <a:prstGeom prst="rect">
            <a:avLst/>
          </a:prstGeom>
        </p:spPr>
        <p:txBody>
          <a:bodyPr anchorCtr="0" anchor="t" bIns="34275" lIns="68575" spcFirstLastPara="1" rIns="68575" wrap="square" tIns="34275">
            <a:normAutofit/>
          </a:bodyPr>
          <a:lstStyle/>
          <a:p>
            <a:pPr indent="0" lvl="0" marL="0" rtl="0" algn="r">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descr="2 people shaking hands as if business were concluded. One person is in a modern OCP pattern uniform, and the other is in a business uniform. Focus is on the handshake. Background is a technical abstract focus" id="370" name="Google Shape;370;g3d76bd25326_0_0"/>
          <p:cNvPicPr preferRelativeResize="0"/>
          <p:nvPr/>
        </p:nvPicPr>
        <p:blipFill rotWithShape="1">
          <a:blip r:embed="rId3">
            <a:alphaModFix/>
          </a:blip>
          <a:srcRect b="0" l="0" r="0" t="47449"/>
          <a:stretch/>
        </p:blipFill>
        <p:spPr>
          <a:xfrm>
            <a:off x="118850" y="912025"/>
            <a:ext cx="9025300" cy="4231475"/>
          </a:xfrm>
          <a:prstGeom prst="rect">
            <a:avLst/>
          </a:prstGeom>
          <a:noFill/>
          <a:ln>
            <a:noFill/>
          </a:ln>
        </p:spPr>
      </p:pic>
      <p:sp>
        <p:nvSpPr>
          <p:cNvPr id="371" name="Google Shape;371;g3d76bd25326_0_0"/>
          <p:cNvSpPr txBox="1"/>
          <p:nvPr>
            <p:ph type="title"/>
          </p:nvPr>
        </p:nvSpPr>
        <p:spPr>
          <a:xfrm>
            <a:off x="347475" y="266250"/>
            <a:ext cx="8796600" cy="315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2400"/>
              <a:buNone/>
            </a:pPr>
            <a:r>
              <a:rPr lang="en">
                <a:solidFill>
                  <a:srgbClr val="0F121C"/>
                </a:solidFill>
                <a:latin typeface="Montserrat ExtraBold"/>
                <a:ea typeface="Montserrat ExtraBold"/>
                <a:cs typeface="Montserrat ExtraBold"/>
                <a:sym typeface="Montserrat ExtraBold"/>
              </a:rPr>
              <a:t>SPACEWERX: </a:t>
            </a:r>
            <a:r>
              <a:rPr lang="en">
                <a:latin typeface="Montserrat ExtraBold"/>
                <a:ea typeface="Montserrat ExtraBold"/>
                <a:cs typeface="Montserrat ExtraBold"/>
                <a:sym typeface="Montserrat ExtraBold"/>
              </a:rPr>
              <a:t>DRIVING COMMERCIAL INNOVATION</a:t>
            </a:r>
            <a:endParaRPr>
              <a:solidFill>
                <a:srgbClr val="0F121C"/>
              </a:solidFill>
              <a:latin typeface="Montserrat ExtraBold"/>
              <a:ea typeface="Montserrat ExtraBold"/>
              <a:cs typeface="Montserrat ExtraBold"/>
              <a:sym typeface="Montserrat ExtraBold"/>
            </a:endParaRPr>
          </a:p>
        </p:txBody>
      </p:sp>
      <p:sp>
        <p:nvSpPr>
          <p:cNvPr id="372" name="Google Shape;372;g3d76bd25326_0_0"/>
          <p:cNvSpPr txBox="1"/>
          <p:nvPr>
            <p:ph idx="1" type="subTitle"/>
          </p:nvPr>
        </p:nvSpPr>
        <p:spPr>
          <a:xfrm>
            <a:off x="356579" y="564156"/>
            <a:ext cx="7886700" cy="199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800"/>
              </a:spcBef>
              <a:spcAft>
                <a:spcPts val="0"/>
              </a:spcAft>
              <a:buSzPts val="1600"/>
              <a:buNone/>
            </a:pPr>
            <a:r>
              <a:rPr lang="en">
                <a:solidFill>
                  <a:srgbClr val="0F121C"/>
                </a:solidFill>
              </a:rPr>
              <a:t>Where </a:t>
            </a:r>
            <a:r>
              <a:rPr lang="en"/>
              <a:t>Space Force Needs</a:t>
            </a:r>
            <a:r>
              <a:rPr lang="en">
                <a:solidFill>
                  <a:srgbClr val="0F121C"/>
                </a:solidFill>
              </a:rPr>
              <a:t> and Innovative Technologies Meet</a:t>
            </a:r>
            <a:endParaRPr>
              <a:solidFill>
                <a:srgbClr val="0F121C"/>
              </a:solidFill>
            </a:endParaRPr>
          </a:p>
        </p:txBody>
      </p:sp>
      <p:sp>
        <p:nvSpPr>
          <p:cNvPr id="373" name="Google Shape;373;g3d76bd25326_0_0"/>
          <p:cNvSpPr txBox="1"/>
          <p:nvPr/>
        </p:nvSpPr>
        <p:spPr>
          <a:xfrm>
            <a:off x="1535508" y="4907971"/>
            <a:ext cx="5317500" cy="2316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 sz="700" u="none" cap="none" strike="noStrike">
                <a:solidFill>
                  <a:srgbClr val="FFFFFF"/>
                </a:solidFill>
                <a:latin typeface="Montserrat Medium"/>
                <a:ea typeface="Montserrat Medium"/>
                <a:cs typeface="Montserrat Medium"/>
                <a:sym typeface="Montserrat Medium"/>
              </a:rPr>
              <a:t>Distribution A. Approved for public release; distribution unlimited. AFRL-2025-3815</a:t>
            </a:r>
            <a:endParaRPr b="0" i="0" sz="700" u="none" cap="none" strike="noStrike">
              <a:solidFill>
                <a:srgbClr val="FFFFFF"/>
              </a:solidFill>
              <a:latin typeface="Montserrat Medium"/>
              <a:ea typeface="Montserrat Medium"/>
              <a:cs typeface="Montserrat Medium"/>
              <a:sym typeface="Montserrat Medium"/>
            </a:endParaRPr>
          </a:p>
        </p:txBody>
      </p:sp>
      <p:sp>
        <p:nvSpPr>
          <p:cNvPr id="374" name="Google Shape;374;g3d76bd25326_0_0"/>
          <p:cNvSpPr/>
          <p:nvPr/>
        </p:nvSpPr>
        <p:spPr>
          <a:xfrm>
            <a:off x="13725" y="3030750"/>
            <a:ext cx="5541900" cy="1214700"/>
          </a:xfrm>
          <a:prstGeom prst="rect">
            <a:avLst/>
          </a:prstGeom>
          <a:solidFill>
            <a:srgbClr val="00AEEF">
              <a:alpha val="59609"/>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g3d76bd25326_0_0"/>
          <p:cNvSpPr/>
          <p:nvPr/>
        </p:nvSpPr>
        <p:spPr>
          <a:xfrm>
            <a:off x="3484950" y="3030750"/>
            <a:ext cx="5659200" cy="1214700"/>
          </a:xfrm>
          <a:prstGeom prst="rect">
            <a:avLst/>
          </a:prstGeom>
          <a:solidFill>
            <a:srgbClr val="2BB691">
              <a:alpha val="6000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g3d76bd25326_0_0"/>
          <p:cNvSpPr/>
          <p:nvPr/>
        </p:nvSpPr>
        <p:spPr>
          <a:xfrm>
            <a:off x="3484950" y="3030750"/>
            <a:ext cx="2070600" cy="1214700"/>
          </a:xfrm>
          <a:prstGeom prst="rect">
            <a:avLst/>
          </a:prstGeom>
          <a:solidFill>
            <a:srgbClr val="080808">
              <a:alpha val="7529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7" name="Google Shape;377;g3d76bd25326_0_0" title="AFWERX-SPACEWERX-Bug_White.png"/>
          <p:cNvPicPr preferRelativeResize="0"/>
          <p:nvPr/>
        </p:nvPicPr>
        <p:blipFill rotWithShape="1">
          <a:blip r:embed="rId4">
            <a:alphaModFix/>
          </a:blip>
          <a:srcRect b="0" l="59674" r="0" t="0"/>
          <a:stretch/>
        </p:blipFill>
        <p:spPr>
          <a:xfrm>
            <a:off x="4213901" y="3257575"/>
            <a:ext cx="612700" cy="736699"/>
          </a:xfrm>
          <a:prstGeom prst="rect">
            <a:avLst/>
          </a:prstGeom>
          <a:noFill/>
          <a:ln>
            <a:noFill/>
          </a:ln>
        </p:spPr>
      </p:pic>
      <p:sp>
        <p:nvSpPr>
          <p:cNvPr id="378" name="Google Shape;378;g3d76bd25326_0_0"/>
          <p:cNvSpPr txBox="1"/>
          <p:nvPr/>
        </p:nvSpPr>
        <p:spPr>
          <a:xfrm>
            <a:off x="272850" y="1170846"/>
            <a:ext cx="8598300" cy="692700"/>
          </a:xfrm>
          <a:prstGeom prst="rect">
            <a:avLst/>
          </a:prstGeom>
          <a:solidFill>
            <a:srgbClr val="0F182D">
              <a:alpha val="54509"/>
            </a:srgbClr>
          </a:solidFill>
          <a:ln cap="flat" cmpd="sng" w="38100">
            <a:solidFill>
              <a:srgbClr val="DDDDDD"/>
            </a:solidFill>
            <a:prstDash val="solid"/>
            <a:round/>
            <a:headEnd len="sm" w="sm" type="none"/>
            <a:tailEnd len="sm" w="sm" type="none"/>
          </a:ln>
        </p:spPr>
        <p:txBody>
          <a:bodyPr anchorCtr="0" anchor="ctr" bIns="0" lIns="182875" spcFirstLastPara="1" rIns="182875" wrap="square" tIns="0">
            <a:noAutofit/>
          </a:bodyPr>
          <a:lstStyle/>
          <a:p>
            <a:pPr indent="0" lvl="0" marL="0" rtl="0" algn="ctr">
              <a:spcBef>
                <a:spcPts val="0"/>
              </a:spcBef>
              <a:spcAft>
                <a:spcPts val="0"/>
              </a:spcAft>
              <a:buClr>
                <a:srgbClr val="000000"/>
              </a:buClr>
              <a:buSzPts val="1100"/>
              <a:buFont typeface="Arial"/>
              <a:buNone/>
            </a:pPr>
            <a:r>
              <a:rPr b="1" lang="en" sz="1500">
                <a:solidFill>
                  <a:srgbClr val="FFFFFF"/>
                </a:solidFill>
                <a:latin typeface="Montserrat"/>
                <a:ea typeface="Montserrat"/>
                <a:cs typeface="Montserrat"/>
                <a:sym typeface="Montserrat"/>
              </a:rPr>
              <a:t>S</a:t>
            </a:r>
            <a:r>
              <a:rPr b="1" lang="en" sz="1500">
                <a:solidFill>
                  <a:srgbClr val="FFFFFF"/>
                </a:solidFill>
                <a:latin typeface="Montserrat"/>
                <a:ea typeface="Montserrat"/>
                <a:cs typeface="Montserrat"/>
                <a:sym typeface="Montserrat"/>
              </a:rPr>
              <a:t>paceWERX strategically invests in small businesses to rapidly develop emerging space technology for the U.S. Space Force and the commercial market. </a:t>
            </a:r>
            <a:endParaRPr b="1" sz="1500">
              <a:solidFill>
                <a:srgbClr val="FFFFFF"/>
              </a:solidFill>
              <a:latin typeface="Montserrat"/>
              <a:ea typeface="Montserrat"/>
              <a:cs typeface="Montserrat"/>
              <a:sym typeface="Montserrat"/>
            </a:endParaRPr>
          </a:p>
        </p:txBody>
      </p:sp>
      <p:sp>
        <p:nvSpPr>
          <p:cNvPr id="379" name="Google Shape;379;g3d76bd25326_0_0"/>
          <p:cNvSpPr txBox="1"/>
          <p:nvPr/>
        </p:nvSpPr>
        <p:spPr>
          <a:xfrm>
            <a:off x="1263450" y="3256475"/>
            <a:ext cx="2157600" cy="738900"/>
          </a:xfrm>
          <a:prstGeom prst="rect">
            <a:avLst/>
          </a:prstGeom>
          <a:noFill/>
          <a:ln>
            <a:noFill/>
          </a:ln>
        </p:spPr>
        <p:txBody>
          <a:bodyPr anchorCtr="0" anchor="ctr" bIns="91425" lIns="91425" spcFirstLastPara="1" rIns="91425" wrap="square" tIns="91425">
            <a:spAutoFit/>
          </a:bodyPr>
          <a:lstStyle/>
          <a:p>
            <a:pPr indent="0" lvl="0" marL="0" rtl="0" algn="r">
              <a:spcBef>
                <a:spcPts val="0"/>
              </a:spcBef>
              <a:spcAft>
                <a:spcPts val="0"/>
              </a:spcAft>
              <a:buNone/>
            </a:pPr>
            <a:r>
              <a:rPr b="1" lang="en" sz="1800">
                <a:solidFill>
                  <a:schemeClr val="lt1"/>
                </a:solidFill>
                <a:latin typeface="Montserrat"/>
                <a:ea typeface="Montserrat"/>
                <a:cs typeface="Montserrat"/>
                <a:sym typeface="Montserrat"/>
              </a:rPr>
              <a:t>Space Force Capability Gaps</a:t>
            </a:r>
            <a:endParaRPr b="1" sz="1800">
              <a:solidFill>
                <a:schemeClr val="lt1"/>
              </a:solidFill>
              <a:latin typeface="Montserrat"/>
              <a:ea typeface="Montserrat"/>
              <a:cs typeface="Montserrat"/>
              <a:sym typeface="Montserrat"/>
            </a:endParaRPr>
          </a:p>
        </p:txBody>
      </p:sp>
      <p:sp>
        <p:nvSpPr>
          <p:cNvPr id="380" name="Google Shape;380;g3d76bd25326_0_0"/>
          <p:cNvSpPr txBox="1"/>
          <p:nvPr/>
        </p:nvSpPr>
        <p:spPr>
          <a:xfrm>
            <a:off x="5578502" y="3129501"/>
            <a:ext cx="2157600" cy="10158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Montserrat"/>
                <a:ea typeface="Montserrat"/>
                <a:cs typeface="Montserrat"/>
                <a:sym typeface="Montserrat"/>
              </a:rPr>
              <a:t>Innovative Commercial Technology</a:t>
            </a:r>
            <a:endParaRPr b="1" sz="1800">
              <a:solidFill>
                <a:schemeClr val="lt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3d76bd25326_0_363"/>
          <p:cNvSpPr txBox="1"/>
          <p:nvPr>
            <p:ph type="title"/>
          </p:nvPr>
        </p:nvSpPr>
        <p:spPr>
          <a:xfrm>
            <a:off x="347472" y="265176"/>
            <a:ext cx="7886700" cy="315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2400"/>
              <a:buNone/>
            </a:pPr>
            <a:r>
              <a:rPr lang="en"/>
              <a:t>SPACEWERX SBIR/STTR </a:t>
            </a:r>
            <a:r>
              <a:rPr lang="en" sz="2400"/>
              <a:t>BUDGET</a:t>
            </a:r>
            <a:endParaRPr sz="2400"/>
          </a:p>
        </p:txBody>
      </p:sp>
      <p:pic>
        <p:nvPicPr>
          <p:cNvPr id="386" name="Google Shape;386;g3d76bd25326_0_363" title="SpaceWERX_Budget Pie Chart.png"/>
          <p:cNvPicPr preferRelativeResize="0"/>
          <p:nvPr/>
        </p:nvPicPr>
        <p:blipFill rotWithShape="1">
          <a:blip r:embed="rId3">
            <a:alphaModFix/>
          </a:blip>
          <a:srcRect b="0" l="0" r="0" t="0"/>
          <a:stretch/>
        </p:blipFill>
        <p:spPr>
          <a:xfrm>
            <a:off x="3482600" y="1738675"/>
            <a:ext cx="2674301" cy="2674301"/>
          </a:xfrm>
          <a:prstGeom prst="rect">
            <a:avLst/>
          </a:prstGeom>
          <a:noFill/>
          <a:ln>
            <a:noFill/>
          </a:ln>
        </p:spPr>
      </p:pic>
      <p:sp>
        <p:nvSpPr>
          <p:cNvPr id="387" name="Google Shape;387;g3d76bd25326_0_363"/>
          <p:cNvSpPr txBox="1"/>
          <p:nvPr/>
        </p:nvSpPr>
        <p:spPr>
          <a:xfrm>
            <a:off x="4567925" y="3375925"/>
            <a:ext cx="618300" cy="35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Montserrat"/>
                <a:ea typeface="Montserrat"/>
                <a:cs typeface="Montserrat"/>
                <a:sym typeface="Montserrat"/>
              </a:rPr>
              <a:t>SBIR</a:t>
            </a:r>
            <a:endParaRPr b="1" i="0" sz="1200" u="none" cap="none" strike="noStrike">
              <a:solidFill>
                <a:schemeClr val="lt1"/>
              </a:solidFill>
              <a:latin typeface="Montserrat"/>
              <a:ea typeface="Montserrat"/>
              <a:cs typeface="Montserrat"/>
              <a:sym typeface="Montserrat"/>
            </a:endParaRPr>
          </a:p>
        </p:txBody>
      </p:sp>
      <p:sp>
        <p:nvSpPr>
          <p:cNvPr id="388" name="Google Shape;388;g3d76bd25326_0_363"/>
          <p:cNvSpPr txBox="1"/>
          <p:nvPr/>
        </p:nvSpPr>
        <p:spPr>
          <a:xfrm>
            <a:off x="4262850" y="1375525"/>
            <a:ext cx="618300" cy="234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Montserrat"/>
                <a:ea typeface="Montserrat"/>
                <a:cs typeface="Montserrat"/>
                <a:sym typeface="Montserrat"/>
              </a:rPr>
              <a:t>STTR</a:t>
            </a:r>
            <a:endParaRPr b="1" i="0" sz="1200" u="none" cap="none" strike="noStrike">
              <a:solidFill>
                <a:schemeClr val="lt1"/>
              </a:solidFill>
              <a:latin typeface="Montserrat"/>
              <a:ea typeface="Montserrat"/>
              <a:cs typeface="Montserrat"/>
              <a:sym typeface="Montserrat"/>
            </a:endParaRPr>
          </a:p>
        </p:txBody>
      </p:sp>
      <p:cxnSp>
        <p:nvCxnSpPr>
          <p:cNvPr id="389" name="Google Shape;389;g3d76bd25326_0_363"/>
          <p:cNvCxnSpPr>
            <a:stCxn id="388" idx="2"/>
          </p:cNvCxnSpPr>
          <p:nvPr/>
        </p:nvCxnSpPr>
        <p:spPr>
          <a:xfrm>
            <a:off x="4572000" y="1610425"/>
            <a:ext cx="89100" cy="423300"/>
          </a:xfrm>
          <a:prstGeom prst="straightConnector1">
            <a:avLst/>
          </a:prstGeom>
          <a:noFill/>
          <a:ln cap="flat" cmpd="sng" w="9525">
            <a:solidFill>
              <a:schemeClr val="lt1"/>
            </a:solidFill>
            <a:prstDash val="solid"/>
            <a:round/>
            <a:headEnd len="sm" w="sm" type="none"/>
            <a:tailEnd len="med" w="med" type="oval"/>
          </a:ln>
        </p:spPr>
      </p:cxnSp>
      <p:sp>
        <p:nvSpPr>
          <p:cNvPr id="390" name="Google Shape;390;g3d76bd25326_0_363"/>
          <p:cNvSpPr txBox="1"/>
          <p:nvPr>
            <p:ph idx="2" type="body"/>
          </p:nvPr>
        </p:nvSpPr>
        <p:spPr>
          <a:xfrm>
            <a:off x="6418575" y="3226050"/>
            <a:ext cx="2382000" cy="1179900"/>
          </a:xfrm>
          <a:prstGeom prst="rect">
            <a:avLst/>
          </a:prstGeom>
          <a:solidFill>
            <a:srgbClr val="0F182D">
              <a:alpha val="54509"/>
            </a:srgbClr>
          </a:solidFill>
          <a:ln cap="flat" cmpd="sng" w="38100">
            <a:solidFill>
              <a:srgbClr val="DDDDDD"/>
            </a:solidFill>
            <a:prstDash val="solid"/>
            <a:round/>
            <a:headEnd len="sm" w="sm" type="none"/>
            <a:tailEnd len="sm" w="sm" type="none"/>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dk1"/>
              </a:buClr>
              <a:buSzPts val="1100"/>
              <a:buFont typeface="Arial"/>
              <a:buNone/>
            </a:pPr>
            <a:r>
              <a:rPr b="1" lang="en" sz="1400"/>
              <a:t>FY25 Budget Summary</a:t>
            </a:r>
            <a:endParaRPr b="1" sz="1400"/>
          </a:p>
          <a:p>
            <a:pPr indent="0" lvl="0" marL="0" rtl="0" algn="ctr">
              <a:lnSpc>
                <a:spcPct val="100000"/>
              </a:lnSpc>
              <a:spcBef>
                <a:spcPts val="0"/>
              </a:spcBef>
              <a:spcAft>
                <a:spcPts val="0"/>
              </a:spcAft>
              <a:buClr>
                <a:schemeClr val="dk1"/>
              </a:buClr>
              <a:buSzPts val="1100"/>
              <a:buFont typeface="Arial"/>
              <a:buNone/>
            </a:pPr>
            <a:r>
              <a:rPr lang="en" sz="1400"/>
              <a:t>SBIR:  $443,032,596.91</a:t>
            </a:r>
            <a:endParaRPr sz="1400"/>
          </a:p>
          <a:p>
            <a:pPr indent="0" lvl="0" marL="0" rtl="0" algn="ctr">
              <a:lnSpc>
                <a:spcPct val="100000"/>
              </a:lnSpc>
              <a:spcBef>
                <a:spcPts val="0"/>
              </a:spcBef>
              <a:spcAft>
                <a:spcPts val="0"/>
              </a:spcAft>
              <a:buClr>
                <a:schemeClr val="dk1"/>
              </a:buClr>
              <a:buSzPts val="1100"/>
              <a:buFont typeface="Arial"/>
              <a:buNone/>
            </a:pPr>
            <a:r>
              <a:rPr lang="en" sz="1400"/>
              <a:t>STTR: $25,683,049.00</a:t>
            </a:r>
            <a:endParaRPr sz="1400"/>
          </a:p>
          <a:p>
            <a:pPr indent="0" lvl="0" marL="0" rtl="0" algn="ctr">
              <a:lnSpc>
                <a:spcPct val="100000"/>
              </a:lnSpc>
              <a:spcBef>
                <a:spcPts val="0"/>
              </a:spcBef>
              <a:spcAft>
                <a:spcPts val="0"/>
              </a:spcAft>
              <a:buSzPts val="1200"/>
              <a:buNone/>
            </a:pPr>
            <a:r>
              <a:rPr b="1" lang="en" sz="1400"/>
              <a:t>Total: $468,715,646.91</a:t>
            </a:r>
            <a:endParaRPr sz="1400"/>
          </a:p>
        </p:txBody>
      </p:sp>
      <p:sp>
        <p:nvSpPr>
          <p:cNvPr id="391" name="Google Shape;391;g3d76bd25326_0_363"/>
          <p:cNvSpPr txBox="1"/>
          <p:nvPr/>
        </p:nvSpPr>
        <p:spPr>
          <a:xfrm>
            <a:off x="1535508" y="4907971"/>
            <a:ext cx="5317500" cy="2316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 sz="700" u="none" cap="none" strike="noStrike">
                <a:solidFill>
                  <a:srgbClr val="FFFFFF"/>
                </a:solidFill>
                <a:latin typeface="Montserrat Medium"/>
                <a:ea typeface="Montserrat Medium"/>
                <a:cs typeface="Montserrat Medium"/>
                <a:sym typeface="Montserrat Medium"/>
              </a:rPr>
              <a:t>Distribution A. Approved for public release; distribution unlimited. AFRL-2025-3815</a:t>
            </a:r>
            <a:endParaRPr b="0" i="0" sz="700" u="none" cap="none" strike="noStrike">
              <a:solidFill>
                <a:srgbClr val="FFFFFF"/>
              </a:solidFill>
              <a:latin typeface="Montserrat Medium"/>
              <a:ea typeface="Montserrat Medium"/>
              <a:cs typeface="Montserrat Medium"/>
              <a:sym typeface="Montserrat Medium"/>
            </a:endParaRPr>
          </a:p>
        </p:txBody>
      </p:sp>
      <p:sp>
        <p:nvSpPr>
          <p:cNvPr id="392" name="Google Shape;392;g3d76bd25326_0_363"/>
          <p:cNvSpPr txBox="1"/>
          <p:nvPr/>
        </p:nvSpPr>
        <p:spPr>
          <a:xfrm>
            <a:off x="347471" y="581077"/>
            <a:ext cx="7886700" cy="1998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800"/>
              </a:spcBef>
              <a:spcAft>
                <a:spcPts val="0"/>
              </a:spcAft>
              <a:buClr>
                <a:srgbClr val="000000"/>
              </a:buClr>
              <a:buSzPts val="1600"/>
              <a:buFont typeface="Arial"/>
              <a:buNone/>
            </a:pPr>
            <a:r>
              <a:rPr b="0" i="0" lang="en" sz="1600" u="none" cap="none" strike="noStrike">
                <a:solidFill>
                  <a:srgbClr val="0F121C"/>
                </a:solidFill>
                <a:latin typeface="Montserrat"/>
                <a:ea typeface="Montserrat"/>
                <a:cs typeface="Montserrat"/>
                <a:sym typeface="Montserrat"/>
              </a:rPr>
              <a:t>Small Business Innovation Research/Small Business Technology Transfer</a:t>
            </a:r>
            <a:endParaRPr b="0" i="0" sz="1600" u="none" cap="none" strike="noStrike">
              <a:solidFill>
                <a:srgbClr val="0F121C"/>
              </a:solidFill>
              <a:latin typeface="Montserrat"/>
              <a:ea typeface="Montserrat"/>
              <a:cs typeface="Montserrat"/>
              <a:sym typeface="Montserrat"/>
            </a:endParaRPr>
          </a:p>
        </p:txBody>
      </p:sp>
      <p:sp>
        <p:nvSpPr>
          <p:cNvPr id="393" name="Google Shape;393;g3d76bd25326_0_363"/>
          <p:cNvSpPr txBox="1"/>
          <p:nvPr/>
        </p:nvSpPr>
        <p:spPr>
          <a:xfrm>
            <a:off x="229081" y="1148850"/>
            <a:ext cx="32535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700">
                <a:solidFill>
                  <a:srgbClr val="FFFFFF"/>
                </a:solidFill>
                <a:latin typeface="Montserrat"/>
                <a:ea typeface="Montserrat"/>
                <a:cs typeface="Montserrat"/>
                <a:sym typeface="Montserrat"/>
              </a:rPr>
              <a:t>$1.5B+</a:t>
            </a:r>
            <a:endParaRPr b="1" sz="2700">
              <a:solidFill>
                <a:srgbClr val="FFFFFF"/>
              </a:solidFill>
              <a:latin typeface="Montserrat"/>
              <a:ea typeface="Montserrat"/>
              <a:cs typeface="Montserrat"/>
              <a:sym typeface="Montserrat"/>
            </a:endParaRPr>
          </a:p>
          <a:p>
            <a:pPr indent="0" lvl="0" marL="0" rtl="0" algn="l">
              <a:spcBef>
                <a:spcPts val="0"/>
              </a:spcBef>
              <a:spcAft>
                <a:spcPts val="0"/>
              </a:spcAft>
              <a:buNone/>
            </a:pPr>
            <a:r>
              <a:rPr lang="en">
                <a:solidFill>
                  <a:srgbClr val="FFFFFF"/>
                </a:solidFill>
                <a:latin typeface="Montserrat"/>
                <a:ea typeface="Montserrat"/>
                <a:cs typeface="Montserrat"/>
                <a:sym typeface="Montserrat"/>
              </a:rPr>
              <a:t>Invested in commercial space innovation since 2019</a:t>
            </a:r>
            <a:endParaRPr>
              <a:solidFill>
                <a:srgbClr val="FFFFFF"/>
              </a:solidFill>
              <a:latin typeface="Montserrat"/>
              <a:ea typeface="Montserrat"/>
              <a:cs typeface="Montserrat"/>
              <a:sym typeface="Montserrat"/>
            </a:endParaRPr>
          </a:p>
        </p:txBody>
      </p:sp>
      <p:sp>
        <p:nvSpPr>
          <p:cNvPr id="394" name="Google Shape;394;g3d76bd25326_0_363"/>
          <p:cNvSpPr txBox="1"/>
          <p:nvPr/>
        </p:nvSpPr>
        <p:spPr>
          <a:xfrm>
            <a:off x="229081" y="2368050"/>
            <a:ext cx="32535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700">
                <a:solidFill>
                  <a:srgbClr val="FFFFFF"/>
                </a:solidFill>
                <a:latin typeface="Montserrat"/>
                <a:ea typeface="Montserrat"/>
                <a:cs typeface="Montserrat"/>
                <a:sym typeface="Montserrat"/>
              </a:rPr>
              <a:t>1400</a:t>
            </a:r>
            <a:endParaRPr b="1" sz="2700">
              <a:solidFill>
                <a:srgbClr val="FFFFFF"/>
              </a:solidFill>
              <a:latin typeface="Montserrat"/>
              <a:ea typeface="Montserrat"/>
              <a:cs typeface="Montserrat"/>
              <a:sym typeface="Montserrat"/>
            </a:endParaRPr>
          </a:p>
          <a:p>
            <a:pPr indent="0" lvl="0" marL="0" rtl="0" algn="l">
              <a:spcBef>
                <a:spcPts val="0"/>
              </a:spcBef>
              <a:spcAft>
                <a:spcPts val="0"/>
              </a:spcAft>
              <a:buNone/>
            </a:pPr>
            <a:r>
              <a:rPr lang="en">
                <a:solidFill>
                  <a:srgbClr val="FFFFFF"/>
                </a:solidFill>
                <a:latin typeface="Montserrat"/>
                <a:ea typeface="Montserrat"/>
                <a:cs typeface="Montserrat"/>
                <a:sym typeface="Montserrat"/>
              </a:rPr>
              <a:t>Companies awarded </a:t>
            </a:r>
            <a:endParaRPr>
              <a:solidFill>
                <a:srgbClr val="FFFFFF"/>
              </a:solidFill>
              <a:latin typeface="Montserrat"/>
              <a:ea typeface="Montserrat"/>
              <a:cs typeface="Montserrat"/>
              <a:sym typeface="Montserrat"/>
            </a:endParaRPr>
          </a:p>
        </p:txBody>
      </p:sp>
      <p:sp>
        <p:nvSpPr>
          <p:cNvPr id="395" name="Google Shape;395;g3d76bd25326_0_363"/>
          <p:cNvSpPr txBox="1"/>
          <p:nvPr/>
        </p:nvSpPr>
        <p:spPr>
          <a:xfrm>
            <a:off x="310675" y="3530473"/>
            <a:ext cx="32535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700">
                <a:solidFill>
                  <a:srgbClr val="FFFFFF"/>
                </a:solidFill>
                <a:latin typeface="Montserrat"/>
                <a:ea typeface="Montserrat"/>
                <a:cs typeface="Montserrat"/>
                <a:sym typeface="Montserrat"/>
              </a:rPr>
              <a:t>45%</a:t>
            </a:r>
            <a:endParaRPr b="1" sz="2700">
              <a:solidFill>
                <a:srgbClr val="FFFFFF"/>
              </a:solidFill>
              <a:latin typeface="Montserrat"/>
              <a:ea typeface="Montserrat"/>
              <a:cs typeface="Montserrat"/>
              <a:sym typeface="Montserrat"/>
            </a:endParaRPr>
          </a:p>
          <a:p>
            <a:pPr indent="0" lvl="0" marL="0" rtl="0" algn="l">
              <a:spcBef>
                <a:spcPts val="0"/>
              </a:spcBef>
              <a:spcAft>
                <a:spcPts val="0"/>
              </a:spcAft>
              <a:buNone/>
            </a:pPr>
            <a:r>
              <a:rPr lang="en">
                <a:solidFill>
                  <a:srgbClr val="FFFFFF"/>
                </a:solidFill>
                <a:latin typeface="Montserrat"/>
                <a:ea typeface="Montserrat"/>
                <a:cs typeface="Montserrat"/>
                <a:sym typeface="Montserrat"/>
              </a:rPr>
              <a:t>New to Government </a:t>
            </a:r>
            <a:endParaRPr>
              <a:solidFill>
                <a:srgbClr val="FFFFFF"/>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g37420d53c94_0_3239"/>
          <p:cNvPicPr preferRelativeResize="0"/>
          <p:nvPr/>
        </p:nvPicPr>
        <p:blipFill rotWithShape="1">
          <a:blip r:embed="rId3">
            <a:alphaModFix/>
          </a:blip>
          <a:srcRect b="470" l="99" r="109" t="18360"/>
          <a:stretch/>
        </p:blipFill>
        <p:spPr>
          <a:xfrm>
            <a:off x="25" y="948871"/>
            <a:ext cx="9144003" cy="4194631"/>
          </a:xfrm>
          <a:prstGeom prst="rect">
            <a:avLst/>
          </a:prstGeom>
          <a:noFill/>
          <a:ln>
            <a:noFill/>
          </a:ln>
        </p:spPr>
      </p:pic>
      <p:sp>
        <p:nvSpPr>
          <p:cNvPr id="401" name="Google Shape;401;g37420d53c94_0_3239"/>
          <p:cNvSpPr/>
          <p:nvPr/>
        </p:nvSpPr>
        <p:spPr>
          <a:xfrm>
            <a:off x="0" y="2800"/>
            <a:ext cx="119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2" name="Google Shape;402;g37420d53c94_0_3239"/>
          <p:cNvPicPr preferRelativeResize="0"/>
          <p:nvPr/>
        </p:nvPicPr>
        <p:blipFill rotWithShape="1">
          <a:blip r:embed="rId4">
            <a:alphaModFix/>
          </a:blip>
          <a:srcRect b="0" l="0" r="0" t="0"/>
          <a:stretch/>
        </p:blipFill>
        <p:spPr>
          <a:xfrm>
            <a:off x="4068512" y="2150788"/>
            <a:ext cx="1778253" cy="2228849"/>
          </a:xfrm>
          <a:prstGeom prst="rect">
            <a:avLst/>
          </a:prstGeom>
          <a:noFill/>
          <a:ln cap="flat" cmpd="sng" w="38100">
            <a:solidFill>
              <a:schemeClr val="lt1"/>
            </a:solidFill>
            <a:prstDash val="solid"/>
            <a:round/>
            <a:headEnd len="sm" w="sm" type="none"/>
            <a:tailEnd len="sm" w="sm" type="none"/>
          </a:ln>
        </p:spPr>
      </p:pic>
      <p:pic>
        <p:nvPicPr>
          <p:cNvPr id="403" name="Google Shape;403;g37420d53c94_0_3239"/>
          <p:cNvPicPr preferRelativeResize="0"/>
          <p:nvPr/>
        </p:nvPicPr>
        <p:blipFill rotWithShape="1">
          <a:blip r:embed="rId5">
            <a:alphaModFix/>
          </a:blip>
          <a:srcRect b="0" l="0" r="0" t="0"/>
          <a:stretch/>
        </p:blipFill>
        <p:spPr>
          <a:xfrm>
            <a:off x="5890975" y="1599376"/>
            <a:ext cx="2986975" cy="1077264"/>
          </a:xfrm>
          <a:prstGeom prst="rect">
            <a:avLst/>
          </a:prstGeom>
          <a:noFill/>
          <a:ln cap="flat" cmpd="sng" w="38100">
            <a:solidFill>
              <a:schemeClr val="lt1"/>
            </a:solidFill>
            <a:prstDash val="solid"/>
            <a:round/>
            <a:headEnd len="sm" w="sm" type="none"/>
            <a:tailEnd len="sm" w="sm" type="none"/>
          </a:ln>
        </p:spPr>
      </p:pic>
      <p:pic>
        <p:nvPicPr>
          <p:cNvPr id="404" name="Google Shape;404;g37420d53c94_0_3239"/>
          <p:cNvPicPr preferRelativeResize="0"/>
          <p:nvPr/>
        </p:nvPicPr>
        <p:blipFill rotWithShape="1">
          <a:blip r:embed="rId6">
            <a:alphaModFix/>
          </a:blip>
          <a:srcRect b="0" l="0" r="0" t="0"/>
          <a:stretch/>
        </p:blipFill>
        <p:spPr>
          <a:xfrm>
            <a:off x="5890975" y="3828150"/>
            <a:ext cx="2986975" cy="950703"/>
          </a:xfrm>
          <a:prstGeom prst="rect">
            <a:avLst/>
          </a:prstGeom>
          <a:noFill/>
          <a:ln cap="flat" cmpd="sng" w="38100">
            <a:solidFill>
              <a:schemeClr val="lt1"/>
            </a:solidFill>
            <a:prstDash val="solid"/>
            <a:round/>
            <a:headEnd len="sm" w="sm" type="none"/>
            <a:tailEnd len="sm" w="sm" type="none"/>
          </a:ln>
        </p:spPr>
      </p:pic>
      <p:sp>
        <p:nvSpPr>
          <p:cNvPr id="405" name="Google Shape;405;g37420d53c94_0_3239"/>
          <p:cNvSpPr/>
          <p:nvPr/>
        </p:nvSpPr>
        <p:spPr>
          <a:xfrm>
            <a:off x="3229200" y="1875963"/>
            <a:ext cx="769800" cy="524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6" name="Google Shape;406;g37420d53c94_0_3239"/>
          <p:cNvPicPr preferRelativeResize="0"/>
          <p:nvPr/>
        </p:nvPicPr>
        <p:blipFill rotWithShape="1">
          <a:blip r:embed="rId7">
            <a:alphaModFix/>
          </a:blip>
          <a:srcRect b="0" l="0" r="0" t="0"/>
          <a:stretch/>
        </p:blipFill>
        <p:spPr>
          <a:xfrm>
            <a:off x="4057525" y="669950"/>
            <a:ext cx="1800225" cy="1411875"/>
          </a:xfrm>
          <a:prstGeom prst="rect">
            <a:avLst/>
          </a:prstGeom>
          <a:noFill/>
          <a:ln cap="flat" cmpd="sng" w="38100">
            <a:solidFill>
              <a:schemeClr val="lt1"/>
            </a:solidFill>
            <a:prstDash val="solid"/>
            <a:round/>
            <a:headEnd len="sm" w="sm" type="none"/>
            <a:tailEnd len="sm" w="sm" type="none"/>
          </a:ln>
        </p:spPr>
      </p:pic>
      <p:pic>
        <p:nvPicPr>
          <p:cNvPr id="407" name="Google Shape;407;g37420d53c94_0_3239"/>
          <p:cNvPicPr preferRelativeResize="0"/>
          <p:nvPr/>
        </p:nvPicPr>
        <p:blipFill rotWithShape="1">
          <a:blip r:embed="rId8">
            <a:alphaModFix/>
          </a:blip>
          <a:srcRect b="0" l="0" r="0" t="0"/>
          <a:stretch/>
        </p:blipFill>
        <p:spPr>
          <a:xfrm>
            <a:off x="5890972" y="2744501"/>
            <a:ext cx="2986971" cy="1015800"/>
          </a:xfrm>
          <a:prstGeom prst="rect">
            <a:avLst/>
          </a:prstGeom>
          <a:noFill/>
          <a:ln cap="flat" cmpd="sng" w="38100">
            <a:solidFill>
              <a:schemeClr val="lt1"/>
            </a:solidFill>
            <a:prstDash val="solid"/>
            <a:round/>
            <a:headEnd len="sm" w="sm" type="none"/>
            <a:tailEnd len="sm" w="sm" type="none"/>
          </a:ln>
        </p:spPr>
      </p:pic>
      <p:pic>
        <p:nvPicPr>
          <p:cNvPr id="408" name="Google Shape;408;g37420d53c94_0_3239"/>
          <p:cNvPicPr preferRelativeResize="0"/>
          <p:nvPr/>
        </p:nvPicPr>
        <p:blipFill rotWithShape="1">
          <a:blip r:embed="rId9">
            <a:alphaModFix/>
          </a:blip>
          <a:srcRect b="0" l="0" r="0" t="0"/>
          <a:stretch/>
        </p:blipFill>
        <p:spPr>
          <a:xfrm>
            <a:off x="1141850" y="1086850"/>
            <a:ext cx="1800225" cy="2357055"/>
          </a:xfrm>
          <a:prstGeom prst="rect">
            <a:avLst/>
          </a:prstGeom>
          <a:noFill/>
          <a:ln cap="flat" cmpd="sng" w="38100">
            <a:solidFill>
              <a:schemeClr val="lt1"/>
            </a:solidFill>
            <a:prstDash val="solid"/>
            <a:round/>
            <a:headEnd len="sm" w="sm" type="none"/>
            <a:tailEnd len="sm" w="sm" type="none"/>
          </a:ln>
        </p:spPr>
      </p:pic>
      <p:sp>
        <p:nvSpPr>
          <p:cNvPr id="409" name="Google Shape;409;g37420d53c94_0_3239"/>
          <p:cNvSpPr txBox="1"/>
          <p:nvPr/>
        </p:nvSpPr>
        <p:spPr>
          <a:xfrm>
            <a:off x="197263" y="3561750"/>
            <a:ext cx="36894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1" lang="en" sz="800" u="none" cap="none" strike="noStrike">
                <a:solidFill>
                  <a:schemeClr val="lt1"/>
                </a:solidFill>
                <a:latin typeface="Arial"/>
                <a:ea typeface="Arial"/>
                <a:cs typeface="Arial"/>
                <a:sym typeface="Arial"/>
              </a:rPr>
              <a:t>For the purposes of this strategy, mission areas considered for commercial support will be subdivided into Space Domain Awareness (SDA); Satellite Communications (SATCOM); Space Access, Mobility, and Logistics (SAML); Intelligence, Surveillance, and Reconnaissance (ISR) – hereafter referred to as Tactical, Surveillance, Reconnaissance, and Tracking (TacSRT); Space based Environmental Monitoring (SBEM); Cyberspace Operations; Command and Control (C2); and Positioning, Navigation, and Timing (PNT).</a:t>
            </a:r>
            <a:br>
              <a:rPr b="0" i="1" lang="en" sz="800" u="none" cap="none" strike="noStrike">
                <a:solidFill>
                  <a:schemeClr val="lt1"/>
                </a:solidFill>
                <a:latin typeface="Arial"/>
                <a:ea typeface="Arial"/>
                <a:cs typeface="Arial"/>
                <a:sym typeface="Arial"/>
              </a:rPr>
            </a:br>
            <a:endParaRPr b="0" i="1" sz="800" u="none" cap="none" strike="noStrike">
              <a:solidFill>
                <a:schemeClr val="lt1"/>
              </a:solidFill>
              <a:latin typeface="Arial"/>
              <a:ea typeface="Arial"/>
              <a:cs typeface="Arial"/>
              <a:sym typeface="Arial"/>
            </a:endParaRPr>
          </a:p>
          <a:p>
            <a:pPr indent="-279400" lvl="0" marL="457200" marR="0" rtl="0" algn="l">
              <a:lnSpc>
                <a:spcPct val="100000"/>
              </a:lnSpc>
              <a:spcBef>
                <a:spcPts val="0"/>
              </a:spcBef>
              <a:spcAft>
                <a:spcPts val="0"/>
              </a:spcAft>
              <a:buClr>
                <a:schemeClr val="lt1"/>
              </a:buClr>
              <a:buSzPts val="800"/>
              <a:buFont typeface="Arial"/>
              <a:buChar char="-"/>
            </a:pPr>
            <a:r>
              <a:rPr b="1" i="0" lang="en" sz="800" u="none" cap="none" strike="noStrike">
                <a:solidFill>
                  <a:schemeClr val="lt1"/>
                </a:solidFill>
                <a:latin typeface="Arial"/>
                <a:ea typeface="Arial"/>
                <a:cs typeface="Arial"/>
                <a:sym typeface="Arial"/>
              </a:rPr>
              <a:t>USSF Commercial Space Strategy</a:t>
            </a:r>
            <a:endParaRPr b="0" i="0" sz="1300" u="none" cap="none" strike="noStrike">
              <a:solidFill>
                <a:schemeClr val="lt1"/>
              </a:solidFill>
              <a:latin typeface="Arial"/>
              <a:ea typeface="Arial"/>
              <a:cs typeface="Arial"/>
              <a:sym typeface="Arial"/>
            </a:endParaRPr>
          </a:p>
        </p:txBody>
      </p:sp>
      <p:grpSp>
        <p:nvGrpSpPr>
          <p:cNvPr id="410" name="Google Shape;410;g37420d53c94_0_3239"/>
          <p:cNvGrpSpPr/>
          <p:nvPr/>
        </p:nvGrpSpPr>
        <p:grpSpPr>
          <a:xfrm>
            <a:off x="6768476" y="4904390"/>
            <a:ext cx="2375566" cy="238771"/>
            <a:chOff x="6749925" y="4904125"/>
            <a:chExt cx="2394000" cy="240600"/>
          </a:xfrm>
        </p:grpSpPr>
        <p:sp>
          <p:nvSpPr>
            <p:cNvPr id="411" name="Google Shape;411;g37420d53c94_0_3239"/>
            <p:cNvSpPr/>
            <p:nvPr/>
          </p:nvSpPr>
          <p:spPr>
            <a:xfrm>
              <a:off x="6749925" y="4904125"/>
              <a:ext cx="2394000" cy="240600"/>
            </a:xfrm>
            <a:prstGeom prst="rect">
              <a:avLst/>
            </a:prstGeom>
            <a:solidFill>
              <a:srgbClr val="0F18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412" name="Google Shape;412;g37420d53c94_0_3239"/>
            <p:cNvSpPr txBox="1"/>
            <p:nvPr/>
          </p:nvSpPr>
          <p:spPr>
            <a:xfrm>
              <a:off x="8537875" y="4920400"/>
              <a:ext cx="383400" cy="207900"/>
            </a:xfrm>
            <a:prstGeom prst="rect">
              <a:avLst/>
            </a:prstGeom>
            <a:noFill/>
            <a:ln>
              <a:noFill/>
            </a:ln>
          </p:spPr>
          <p:txBody>
            <a:bodyPr anchorCtr="0" anchor="t" bIns="45700" lIns="91425" spcFirstLastPara="1" rIns="91425" wrap="square" tIns="45700">
              <a:normAutofit fontScale="47500" lnSpcReduction="20000"/>
            </a:bodyPr>
            <a:lstStyle/>
            <a:p>
              <a:pPr indent="0" lvl="0" marL="0" marR="0" rtl="0" algn="r">
                <a:lnSpc>
                  <a:spcPct val="100000"/>
                </a:lnSpc>
                <a:spcBef>
                  <a:spcPts val="0"/>
                </a:spcBef>
                <a:spcAft>
                  <a:spcPts val="0"/>
                </a:spcAft>
                <a:buClr>
                  <a:srgbClr val="000000"/>
                </a:buClr>
                <a:buSzPct val="100000"/>
                <a:buFont typeface="Arial"/>
                <a:buNone/>
              </a:pPr>
              <a:fld id="{00000000-1234-1234-1234-123412341234}" type="slidenum">
                <a:rPr b="1" i="0" lang="en" sz="1900" u="none" cap="none" strike="noStrike">
                  <a:solidFill>
                    <a:srgbClr val="FFFFFF"/>
                  </a:solidFill>
                  <a:latin typeface="Montserrat Black"/>
                  <a:ea typeface="Montserrat Black"/>
                  <a:cs typeface="Montserrat Black"/>
                  <a:sym typeface="Montserrat Black"/>
                </a:rPr>
                <a:t>‹#›</a:t>
              </a:fld>
              <a:endParaRPr b="1" i="0" sz="1900" u="none" cap="none" strike="noStrike">
                <a:solidFill>
                  <a:srgbClr val="FFFFFF"/>
                </a:solidFill>
                <a:latin typeface="Montserrat Black"/>
                <a:ea typeface="Montserrat Black"/>
                <a:cs typeface="Montserrat Black"/>
                <a:sym typeface="Montserrat Black"/>
              </a:endParaRPr>
            </a:p>
          </p:txBody>
        </p:sp>
      </p:grpSp>
      <p:pic>
        <p:nvPicPr>
          <p:cNvPr id="413" name="Google Shape;413;g37420d53c94_0_3239"/>
          <p:cNvPicPr preferRelativeResize="0"/>
          <p:nvPr/>
        </p:nvPicPr>
        <p:blipFill rotWithShape="1">
          <a:blip r:embed="rId10">
            <a:alphaModFix/>
          </a:blip>
          <a:srcRect b="0" l="0" r="0" t="0"/>
          <a:stretch/>
        </p:blipFill>
        <p:spPr>
          <a:xfrm>
            <a:off x="6886575" y="4981900"/>
            <a:ext cx="1714499" cy="83725"/>
          </a:xfrm>
          <a:prstGeom prst="rect">
            <a:avLst/>
          </a:prstGeom>
          <a:noFill/>
          <a:ln>
            <a:noFill/>
          </a:ln>
        </p:spPr>
      </p:pic>
      <p:sp>
        <p:nvSpPr>
          <p:cNvPr id="414" name="Google Shape;414;g37420d53c94_0_3239"/>
          <p:cNvSpPr txBox="1"/>
          <p:nvPr/>
        </p:nvSpPr>
        <p:spPr>
          <a:xfrm>
            <a:off x="25" y="4921250"/>
            <a:ext cx="6768600" cy="216600"/>
          </a:xfrm>
          <a:prstGeom prst="rect">
            <a:avLst/>
          </a:prstGeom>
          <a:noFill/>
          <a:ln>
            <a:noFill/>
          </a:ln>
        </p:spPr>
        <p:txBody>
          <a:bodyPr anchorCtr="0" anchor="ctr" bIns="25700" lIns="51425" spcFirstLastPara="1" rIns="51425" wrap="square" tIns="25700">
            <a:noAutofit/>
          </a:bodyPr>
          <a:lstStyle/>
          <a:p>
            <a:pPr indent="0" lvl="0" marL="88900" marR="0" rtl="0" algn="ctr">
              <a:lnSpc>
                <a:spcPct val="115000"/>
              </a:lnSpc>
              <a:spcBef>
                <a:spcPts val="0"/>
              </a:spcBef>
              <a:spcAft>
                <a:spcPts val="0"/>
              </a:spcAft>
              <a:buClr>
                <a:srgbClr val="000000"/>
              </a:buClr>
              <a:buSzPts val="600"/>
              <a:buFont typeface="Arial"/>
              <a:buNone/>
            </a:pPr>
            <a:r>
              <a:rPr b="0" i="0" lang="en" sz="600" u="none" cap="none" strike="noStrike">
                <a:solidFill>
                  <a:schemeClr val="lt1"/>
                </a:solidFill>
                <a:latin typeface="Montserrat"/>
                <a:ea typeface="Montserrat"/>
                <a:cs typeface="Montserrat"/>
                <a:sym typeface="Montserrat"/>
              </a:rPr>
              <a:t>DISTRIBUTION A. APPROVED FOR PUBLIC RELEASE; DISTRIBUTION UNLIMITED. AFRL-2025-2339</a:t>
            </a:r>
            <a:endParaRPr b="1" i="0" sz="600" u="none" cap="none" strike="noStrike">
              <a:solidFill>
                <a:schemeClr val="lt1"/>
              </a:solidFill>
              <a:latin typeface="Montserrat"/>
              <a:ea typeface="Montserrat"/>
              <a:cs typeface="Montserrat"/>
              <a:sym typeface="Montserrat"/>
            </a:endParaRPr>
          </a:p>
        </p:txBody>
      </p:sp>
      <p:sp>
        <p:nvSpPr>
          <p:cNvPr id="415" name="Google Shape;415;g37420d53c94_0_3239"/>
          <p:cNvSpPr txBox="1"/>
          <p:nvPr>
            <p:ph type="title"/>
          </p:nvPr>
        </p:nvSpPr>
        <p:spPr>
          <a:xfrm>
            <a:off x="297400" y="266250"/>
            <a:ext cx="7936800" cy="3159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SzPts val="2400"/>
              <a:buNone/>
            </a:pPr>
            <a:r>
              <a:rPr lang="en"/>
              <a:t>Focus on Critical Gaps</a:t>
            </a:r>
            <a:endParaRPr/>
          </a:p>
        </p:txBody>
      </p:sp>
      <p:pic>
        <p:nvPicPr>
          <p:cNvPr id="416" name="Google Shape;416;g37420d53c94_0_3239"/>
          <p:cNvPicPr preferRelativeResize="0"/>
          <p:nvPr/>
        </p:nvPicPr>
        <p:blipFill rotWithShape="1">
          <a:blip r:embed="rId11">
            <a:alphaModFix/>
          </a:blip>
          <a:srcRect b="0" l="0" r="0" t="0"/>
          <a:stretch/>
        </p:blipFill>
        <p:spPr>
          <a:xfrm>
            <a:off x="5891021" y="514976"/>
            <a:ext cx="2986931" cy="1016548"/>
          </a:xfrm>
          <a:prstGeom prst="rect">
            <a:avLst/>
          </a:prstGeom>
          <a:noFill/>
          <a:ln cap="flat" cmpd="sng" w="38100">
            <a:solidFill>
              <a:schemeClr val="lt1"/>
            </a:solidFill>
            <a:prstDash val="solid"/>
            <a:round/>
            <a:headEnd len="sm" w="sm" type="none"/>
            <a:tailEnd len="sm" w="sm" type="none"/>
          </a:ln>
        </p:spPr>
      </p:pic>
      <p:sp>
        <p:nvSpPr>
          <p:cNvPr id="417" name="Google Shape;417;g37420d53c94_0_3239"/>
          <p:cNvSpPr txBox="1"/>
          <p:nvPr>
            <p:ph idx="1" type="subTitle"/>
          </p:nvPr>
        </p:nvSpPr>
        <p:spPr>
          <a:xfrm>
            <a:off x="347479" y="625405"/>
            <a:ext cx="7886700" cy="199800"/>
          </a:xfrm>
          <a:prstGeom prst="rect">
            <a:avLst/>
          </a:prstGeom>
        </p:spPr>
        <p:txBody>
          <a:bodyPr anchorCtr="0" anchor="t" bIns="0" lIns="0" spcFirstLastPara="1" rIns="0" wrap="square" tIns="0">
            <a:noAutofit/>
          </a:bodyPr>
          <a:lstStyle/>
          <a:p>
            <a:pPr indent="0" lvl="0" marL="0" rtl="0" algn="l">
              <a:spcBef>
                <a:spcPts val="800"/>
              </a:spcBef>
              <a:spcAft>
                <a:spcPts val="0"/>
              </a:spcAft>
              <a:buNone/>
            </a:pPr>
            <a:r>
              <a:rPr lang="en"/>
              <a:t>Funding Priorities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grpSp>
        <p:nvGrpSpPr>
          <p:cNvPr id="423" name="Google Shape;423;g3d1ea1e174f_0_1016"/>
          <p:cNvGrpSpPr/>
          <p:nvPr/>
        </p:nvGrpSpPr>
        <p:grpSpPr>
          <a:xfrm>
            <a:off x="6768478" y="4904408"/>
            <a:ext cx="2375566" cy="242034"/>
            <a:chOff x="6749925" y="4904125"/>
            <a:chExt cx="2394000" cy="243888"/>
          </a:xfrm>
        </p:grpSpPr>
        <p:sp>
          <p:nvSpPr>
            <p:cNvPr id="424" name="Google Shape;424;g3d1ea1e174f_0_1016"/>
            <p:cNvSpPr/>
            <p:nvPr/>
          </p:nvSpPr>
          <p:spPr>
            <a:xfrm>
              <a:off x="6749925" y="4904125"/>
              <a:ext cx="2394000" cy="240600"/>
            </a:xfrm>
            <a:prstGeom prst="rect">
              <a:avLst/>
            </a:prstGeom>
            <a:solidFill>
              <a:srgbClr val="0F18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425" name="Google Shape;425;g3d1ea1e174f_0_1016"/>
            <p:cNvSpPr txBox="1"/>
            <p:nvPr/>
          </p:nvSpPr>
          <p:spPr>
            <a:xfrm>
              <a:off x="8537875" y="4920400"/>
              <a:ext cx="383400" cy="207900"/>
            </a:xfrm>
            <a:prstGeom prst="rect">
              <a:avLst/>
            </a:prstGeom>
            <a:noFill/>
            <a:ln>
              <a:noFill/>
            </a:ln>
          </p:spPr>
          <p:txBody>
            <a:bodyPr anchorCtr="0" anchor="t" bIns="45700" lIns="91425" spcFirstLastPara="1" rIns="91425" wrap="square" tIns="45700">
              <a:normAutofit fontScale="47500" lnSpcReduction="20000"/>
            </a:bodyPr>
            <a:lstStyle/>
            <a:p>
              <a:pPr indent="0" lvl="0" marL="0" marR="0" rtl="0" algn="r">
                <a:lnSpc>
                  <a:spcPct val="100000"/>
                </a:lnSpc>
                <a:spcBef>
                  <a:spcPts val="0"/>
                </a:spcBef>
                <a:spcAft>
                  <a:spcPts val="0"/>
                </a:spcAft>
                <a:buClr>
                  <a:srgbClr val="000000"/>
                </a:buClr>
                <a:buSzPct val="100000"/>
                <a:buFont typeface="Arial"/>
                <a:buNone/>
              </a:pPr>
              <a:fld id="{00000000-1234-1234-1234-123412341234}" type="slidenum">
                <a:rPr b="1" i="0" lang="en" sz="1900" u="none" cap="none" strike="noStrike">
                  <a:solidFill>
                    <a:srgbClr val="FFFFFF"/>
                  </a:solidFill>
                  <a:latin typeface="Montserrat Black"/>
                  <a:ea typeface="Montserrat Black"/>
                  <a:cs typeface="Montserrat Black"/>
                  <a:sym typeface="Montserrat Black"/>
                </a:rPr>
                <a:t>‹#›</a:t>
              </a:fld>
              <a:endParaRPr b="1" i="0" sz="1900" u="none" cap="none" strike="noStrike">
                <a:solidFill>
                  <a:srgbClr val="FFFFFF"/>
                </a:solidFill>
                <a:latin typeface="Montserrat Black"/>
                <a:ea typeface="Montserrat Black"/>
                <a:cs typeface="Montserrat Black"/>
                <a:sym typeface="Montserrat Black"/>
              </a:endParaRPr>
            </a:p>
          </p:txBody>
        </p:sp>
        <p:pic>
          <p:nvPicPr>
            <p:cNvPr id="426" name="Google Shape;426;g3d1ea1e174f_0_1016"/>
            <p:cNvPicPr preferRelativeResize="0"/>
            <p:nvPr/>
          </p:nvPicPr>
          <p:blipFill rotWithShape="1">
            <a:blip r:embed="rId3">
              <a:alphaModFix/>
            </a:blip>
            <a:srcRect b="0" l="0" r="0" t="0"/>
            <a:stretch/>
          </p:blipFill>
          <p:spPr>
            <a:xfrm>
              <a:off x="6870875" y="4907413"/>
              <a:ext cx="1606458" cy="240600"/>
            </a:xfrm>
            <a:prstGeom prst="rect">
              <a:avLst/>
            </a:prstGeom>
            <a:noFill/>
            <a:ln>
              <a:noFill/>
            </a:ln>
          </p:spPr>
        </p:pic>
      </p:grpSp>
      <p:sp>
        <p:nvSpPr>
          <p:cNvPr id="427" name="Google Shape;427;g3d1ea1e174f_0_1016"/>
          <p:cNvSpPr txBox="1"/>
          <p:nvPr>
            <p:ph type="title"/>
          </p:nvPr>
        </p:nvSpPr>
        <p:spPr>
          <a:xfrm>
            <a:off x="347472" y="266248"/>
            <a:ext cx="7886700" cy="3159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rgbClr val="000000"/>
              </a:buClr>
              <a:buSzPts val="2400"/>
              <a:buFont typeface="Arial"/>
              <a:buNone/>
            </a:pPr>
            <a:r>
              <a:rPr i="0" lang="en" u="none" cap="none" strike="noStrike">
                <a:solidFill>
                  <a:schemeClr val="dk1"/>
                </a:solidFill>
                <a:latin typeface="Montserrat"/>
                <a:ea typeface="Montserrat"/>
                <a:cs typeface="Montserrat"/>
                <a:sym typeface="Montserrat"/>
              </a:rPr>
              <a:t>Upcoming Areas of Investment </a:t>
            </a:r>
            <a:endParaRPr i="0" u="none" cap="none" strike="noStrike">
              <a:solidFill>
                <a:schemeClr val="dk1"/>
              </a:solidFill>
              <a:latin typeface="Montserrat"/>
              <a:ea typeface="Montserrat"/>
              <a:cs typeface="Montserrat"/>
              <a:sym typeface="Montserrat"/>
            </a:endParaRPr>
          </a:p>
        </p:txBody>
      </p:sp>
      <p:sp>
        <p:nvSpPr>
          <p:cNvPr id="428" name="Google Shape;428;g3d1ea1e174f_0_1016"/>
          <p:cNvSpPr txBox="1"/>
          <p:nvPr/>
        </p:nvSpPr>
        <p:spPr>
          <a:xfrm>
            <a:off x="433913" y="1068919"/>
            <a:ext cx="8456100" cy="3640800"/>
          </a:xfrm>
          <a:prstGeom prst="rect">
            <a:avLst/>
          </a:prstGeom>
          <a:noFill/>
          <a:ln>
            <a:noFill/>
          </a:ln>
        </p:spPr>
        <p:txBody>
          <a:bodyPr anchorCtr="0" anchor="t" bIns="68575" lIns="68575" spcFirstLastPara="1" rIns="68575" wrap="square" tIns="68575">
            <a:noAutofit/>
          </a:bodyPr>
          <a:lstStyle/>
          <a:p>
            <a:pPr indent="-254000" lvl="0" marL="342900" marR="0" rtl="0" algn="l">
              <a:lnSpc>
                <a:spcPct val="100000"/>
              </a:lnSpc>
              <a:spcBef>
                <a:spcPts val="0"/>
              </a:spcBef>
              <a:spcAft>
                <a:spcPts val="0"/>
              </a:spcAft>
              <a:buClr>
                <a:schemeClr val="dk1"/>
              </a:buClr>
              <a:buSzPts val="1400"/>
              <a:buFont typeface="Montserrat"/>
              <a:buChar char="➢"/>
            </a:pPr>
            <a:r>
              <a:rPr i="0" lang="en" u="none" cap="none" strike="noStrike">
                <a:solidFill>
                  <a:schemeClr val="dk1"/>
                </a:solidFill>
                <a:latin typeface="Montserrat"/>
                <a:ea typeface="Montserrat"/>
                <a:cs typeface="Montserrat"/>
                <a:sym typeface="Montserrat"/>
              </a:rPr>
              <a:t>Cis-lunar Space Domain Awareness</a:t>
            </a:r>
            <a:endParaRPr i="0" u="none" cap="none" strike="noStrike">
              <a:solidFill>
                <a:schemeClr val="dk1"/>
              </a:solidFill>
              <a:latin typeface="Montserrat"/>
              <a:ea typeface="Montserrat"/>
              <a:cs typeface="Montserrat"/>
              <a:sym typeface="Montserrat"/>
            </a:endParaRPr>
          </a:p>
          <a:p>
            <a:pPr indent="-254000" lvl="1" marL="685800" marR="0" rtl="0" algn="l">
              <a:lnSpc>
                <a:spcPct val="100000"/>
              </a:lnSpc>
              <a:spcBef>
                <a:spcPts val="0"/>
              </a:spcBef>
              <a:spcAft>
                <a:spcPts val="0"/>
              </a:spcAft>
              <a:buClr>
                <a:schemeClr val="dk1"/>
              </a:buClr>
              <a:buSzPts val="1400"/>
              <a:buFont typeface="Montserrat"/>
              <a:buChar char="○"/>
            </a:pPr>
            <a:r>
              <a:rPr i="0" lang="en" u="none" cap="none" strike="noStrike">
                <a:solidFill>
                  <a:schemeClr val="dk1"/>
                </a:solidFill>
                <a:latin typeface="Montserrat"/>
                <a:ea typeface="Montserrat"/>
                <a:cs typeface="Montserrat"/>
                <a:sym typeface="Montserrat"/>
              </a:rPr>
              <a:t>Object tracking in lunar or cis-lunar orbit</a:t>
            </a:r>
            <a:endParaRPr i="0" u="none" cap="none" strike="noStrike">
              <a:solidFill>
                <a:schemeClr val="dk1"/>
              </a:solidFill>
              <a:latin typeface="Montserrat"/>
              <a:ea typeface="Montserrat"/>
              <a:cs typeface="Montserrat"/>
              <a:sym typeface="Montserrat"/>
            </a:endParaRPr>
          </a:p>
          <a:p>
            <a:pPr indent="-254000" lvl="0" marL="342900" marR="0" rtl="0" algn="l">
              <a:lnSpc>
                <a:spcPct val="100000"/>
              </a:lnSpc>
              <a:spcBef>
                <a:spcPts val="0"/>
              </a:spcBef>
              <a:spcAft>
                <a:spcPts val="0"/>
              </a:spcAft>
              <a:buClr>
                <a:schemeClr val="dk1"/>
              </a:buClr>
              <a:buSzPts val="1400"/>
              <a:buFont typeface="Montserrat"/>
              <a:buChar char="➢"/>
            </a:pPr>
            <a:r>
              <a:rPr i="0" lang="en" u="none" cap="none" strike="noStrike">
                <a:solidFill>
                  <a:schemeClr val="dk1"/>
                </a:solidFill>
                <a:latin typeface="Montserrat"/>
                <a:ea typeface="Montserrat"/>
                <a:cs typeface="Montserrat"/>
                <a:sym typeface="Montserrat"/>
              </a:rPr>
              <a:t>In-orbit Logistics </a:t>
            </a:r>
            <a:endParaRPr i="0" u="none" cap="none" strike="noStrike">
              <a:solidFill>
                <a:schemeClr val="dk1"/>
              </a:solidFill>
              <a:latin typeface="Montserrat"/>
              <a:ea typeface="Montserrat"/>
              <a:cs typeface="Montserrat"/>
              <a:sym typeface="Montserrat"/>
            </a:endParaRPr>
          </a:p>
          <a:p>
            <a:pPr indent="-254000" lvl="1" marL="685800" marR="0" rtl="0" algn="l">
              <a:lnSpc>
                <a:spcPct val="100000"/>
              </a:lnSpc>
              <a:spcBef>
                <a:spcPts val="0"/>
              </a:spcBef>
              <a:spcAft>
                <a:spcPts val="0"/>
              </a:spcAft>
              <a:buClr>
                <a:schemeClr val="dk1"/>
              </a:buClr>
              <a:buSzPts val="1400"/>
              <a:buFont typeface="Montserrat"/>
              <a:buChar char="○"/>
            </a:pPr>
            <a:r>
              <a:rPr i="0" lang="en" u="none" cap="none" strike="noStrike">
                <a:solidFill>
                  <a:schemeClr val="dk1"/>
                </a:solidFill>
                <a:latin typeface="Montserrat"/>
                <a:ea typeface="Montserrat"/>
                <a:cs typeface="Montserrat"/>
                <a:sym typeface="Montserrat"/>
              </a:rPr>
              <a:t>Managing network of refueling and servicing satellites on orbit </a:t>
            </a:r>
            <a:endParaRPr i="0" u="none" cap="none" strike="noStrike">
              <a:solidFill>
                <a:schemeClr val="dk1"/>
              </a:solidFill>
              <a:latin typeface="Montserrat"/>
              <a:ea typeface="Montserrat"/>
              <a:cs typeface="Montserrat"/>
              <a:sym typeface="Montserrat"/>
            </a:endParaRPr>
          </a:p>
          <a:p>
            <a:pPr indent="-254000" lvl="0" marL="342900" marR="0" rtl="0" algn="l">
              <a:lnSpc>
                <a:spcPct val="100000"/>
              </a:lnSpc>
              <a:spcBef>
                <a:spcPts val="0"/>
              </a:spcBef>
              <a:spcAft>
                <a:spcPts val="0"/>
              </a:spcAft>
              <a:buClr>
                <a:schemeClr val="dk1"/>
              </a:buClr>
              <a:buSzPts val="1400"/>
              <a:buFont typeface="Montserrat"/>
              <a:buChar char="➢"/>
            </a:pPr>
            <a:r>
              <a:rPr i="0" lang="en" u="none" cap="none" strike="noStrike">
                <a:solidFill>
                  <a:schemeClr val="dk1"/>
                </a:solidFill>
                <a:latin typeface="Montserrat"/>
                <a:ea typeface="Montserrat"/>
                <a:cs typeface="Montserrat"/>
                <a:sym typeface="Montserrat"/>
              </a:rPr>
              <a:t>Novel Space and Ground Based Sensing</a:t>
            </a:r>
            <a:endParaRPr i="0" u="none" cap="none" strike="noStrike">
              <a:solidFill>
                <a:schemeClr val="dk1"/>
              </a:solidFill>
              <a:latin typeface="Montserrat"/>
              <a:ea typeface="Montserrat"/>
              <a:cs typeface="Montserrat"/>
              <a:sym typeface="Montserrat"/>
            </a:endParaRPr>
          </a:p>
          <a:p>
            <a:pPr indent="-254000" lvl="1" marL="685800" marR="0" rtl="0" algn="l">
              <a:lnSpc>
                <a:spcPct val="100000"/>
              </a:lnSpc>
              <a:spcBef>
                <a:spcPts val="0"/>
              </a:spcBef>
              <a:spcAft>
                <a:spcPts val="0"/>
              </a:spcAft>
              <a:buClr>
                <a:schemeClr val="dk1"/>
              </a:buClr>
              <a:buSzPts val="1400"/>
              <a:buFont typeface="Montserrat"/>
              <a:buChar char="○"/>
            </a:pPr>
            <a:r>
              <a:rPr i="0" lang="en" u="none" cap="none" strike="noStrike">
                <a:solidFill>
                  <a:schemeClr val="dk1"/>
                </a:solidFill>
                <a:latin typeface="Montserrat"/>
                <a:ea typeface="Montserrat"/>
                <a:cs typeface="Montserrat"/>
                <a:sym typeface="Montserrat"/>
              </a:rPr>
              <a:t>Proliferated dim target tracking </a:t>
            </a:r>
            <a:endParaRPr i="0" u="none" cap="none" strike="noStrike">
              <a:solidFill>
                <a:schemeClr val="dk1"/>
              </a:solidFill>
              <a:latin typeface="Montserrat"/>
              <a:ea typeface="Montserrat"/>
              <a:cs typeface="Montserrat"/>
              <a:sym typeface="Montserrat"/>
            </a:endParaRPr>
          </a:p>
          <a:p>
            <a:pPr indent="-254000" lvl="0" marL="342900" marR="0" rtl="0" algn="l">
              <a:lnSpc>
                <a:spcPct val="100000"/>
              </a:lnSpc>
              <a:spcBef>
                <a:spcPts val="0"/>
              </a:spcBef>
              <a:spcAft>
                <a:spcPts val="0"/>
              </a:spcAft>
              <a:buClr>
                <a:schemeClr val="dk1"/>
              </a:buClr>
              <a:buSzPts val="1400"/>
              <a:buFont typeface="Montserrat"/>
              <a:buChar char="➢"/>
            </a:pPr>
            <a:r>
              <a:rPr i="0" lang="en" u="none" cap="none" strike="noStrike">
                <a:solidFill>
                  <a:schemeClr val="dk1"/>
                </a:solidFill>
                <a:latin typeface="Montserrat"/>
                <a:ea typeface="Montserrat"/>
                <a:cs typeface="Montserrat"/>
                <a:sym typeface="Montserrat"/>
              </a:rPr>
              <a:t>Defensive Cyber Operations</a:t>
            </a:r>
            <a:endParaRPr i="0" u="none" cap="none" strike="noStrike">
              <a:solidFill>
                <a:schemeClr val="dk1"/>
              </a:solidFill>
              <a:latin typeface="Montserrat"/>
              <a:ea typeface="Montserrat"/>
              <a:cs typeface="Montserrat"/>
              <a:sym typeface="Montserrat"/>
            </a:endParaRPr>
          </a:p>
          <a:p>
            <a:pPr indent="-254000" lvl="1" marL="685800" marR="0" rtl="0" algn="l">
              <a:lnSpc>
                <a:spcPct val="100000"/>
              </a:lnSpc>
              <a:spcBef>
                <a:spcPts val="0"/>
              </a:spcBef>
              <a:spcAft>
                <a:spcPts val="0"/>
              </a:spcAft>
              <a:buClr>
                <a:schemeClr val="dk1"/>
              </a:buClr>
              <a:buSzPts val="1400"/>
              <a:buFont typeface="Montserrat"/>
              <a:buChar char="○"/>
            </a:pPr>
            <a:r>
              <a:rPr i="0" lang="en" u="none" cap="none" strike="noStrike">
                <a:solidFill>
                  <a:schemeClr val="dk1"/>
                </a:solidFill>
                <a:latin typeface="Montserrat"/>
                <a:ea typeface="Montserrat"/>
                <a:cs typeface="Montserrat"/>
                <a:sym typeface="Montserrat"/>
              </a:rPr>
              <a:t>New capability enabling protection of Space Force assets</a:t>
            </a:r>
            <a:endParaRPr i="0" u="none" cap="none" strike="noStrike">
              <a:solidFill>
                <a:schemeClr val="dk1"/>
              </a:solidFill>
              <a:latin typeface="Montserrat"/>
              <a:ea typeface="Montserrat"/>
              <a:cs typeface="Montserrat"/>
              <a:sym typeface="Montserrat"/>
            </a:endParaRPr>
          </a:p>
          <a:p>
            <a:pPr indent="-254000" lvl="0" marL="342900" marR="0" rtl="0" algn="l">
              <a:lnSpc>
                <a:spcPct val="100000"/>
              </a:lnSpc>
              <a:spcBef>
                <a:spcPts val="0"/>
              </a:spcBef>
              <a:spcAft>
                <a:spcPts val="0"/>
              </a:spcAft>
              <a:buClr>
                <a:schemeClr val="dk1"/>
              </a:buClr>
              <a:buSzPts val="1400"/>
              <a:buFont typeface="Montserrat"/>
              <a:buChar char="➢"/>
            </a:pPr>
            <a:r>
              <a:rPr i="0" lang="en" u="none" cap="none" strike="noStrike">
                <a:solidFill>
                  <a:schemeClr val="dk1"/>
                </a:solidFill>
                <a:latin typeface="Montserrat"/>
                <a:ea typeface="Montserrat"/>
                <a:cs typeface="Montserrat"/>
                <a:sym typeface="Montserrat"/>
              </a:rPr>
              <a:t>Space Manufacturing </a:t>
            </a:r>
            <a:endParaRPr i="0" u="none" cap="none" strike="noStrike">
              <a:solidFill>
                <a:schemeClr val="dk1"/>
              </a:solidFill>
              <a:latin typeface="Montserrat"/>
              <a:ea typeface="Montserrat"/>
              <a:cs typeface="Montserrat"/>
              <a:sym typeface="Montserrat"/>
            </a:endParaRPr>
          </a:p>
          <a:p>
            <a:pPr indent="-254000" lvl="1" marL="685800" marR="0" rtl="0" algn="l">
              <a:lnSpc>
                <a:spcPct val="100000"/>
              </a:lnSpc>
              <a:spcBef>
                <a:spcPts val="0"/>
              </a:spcBef>
              <a:spcAft>
                <a:spcPts val="0"/>
              </a:spcAft>
              <a:buClr>
                <a:schemeClr val="dk1"/>
              </a:buClr>
              <a:buSzPts val="1400"/>
              <a:buFont typeface="Montserrat"/>
              <a:buChar char="○"/>
            </a:pPr>
            <a:r>
              <a:rPr i="0" lang="en" u="none" cap="none" strike="noStrike">
                <a:solidFill>
                  <a:schemeClr val="dk1"/>
                </a:solidFill>
                <a:latin typeface="Montserrat"/>
                <a:ea typeface="Montserrat"/>
                <a:cs typeface="Montserrat"/>
                <a:sym typeface="Montserrat"/>
              </a:rPr>
              <a:t>Address bottlenecks in manufacturing for space technology (batteries, propulsion, etc)</a:t>
            </a:r>
            <a:endParaRPr i="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3d1ea1e174f_0_7675"/>
          <p:cNvSpPr txBox="1"/>
          <p:nvPr>
            <p:ph type="title"/>
          </p:nvPr>
        </p:nvSpPr>
        <p:spPr>
          <a:xfrm>
            <a:off x="347475" y="265175"/>
            <a:ext cx="8796600" cy="315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2400"/>
              <a:buNone/>
            </a:pPr>
            <a:r>
              <a:rPr lang="en"/>
              <a:t>SMALL BUSINESS INNOVATION RESEARCH</a:t>
            </a:r>
            <a:r>
              <a:rPr b="0" lang="en">
                <a:solidFill>
                  <a:schemeClr val="accent3"/>
                </a:solidFill>
              </a:rPr>
              <a:t> (SBIR)</a:t>
            </a:r>
            <a:endParaRPr/>
          </a:p>
        </p:txBody>
      </p:sp>
      <p:sp>
        <p:nvSpPr>
          <p:cNvPr id="434" name="Google Shape;434;g3d1ea1e174f_0_7675"/>
          <p:cNvSpPr txBox="1"/>
          <p:nvPr>
            <p:ph idx="2" type="body"/>
          </p:nvPr>
        </p:nvSpPr>
        <p:spPr>
          <a:xfrm>
            <a:off x="252675" y="4485050"/>
            <a:ext cx="6441600" cy="3750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200" u="none" cap="none" strike="noStrike">
                <a:solidFill>
                  <a:schemeClr val="lt1"/>
                </a:solidFill>
                <a:latin typeface="Montserrat ExtraBold"/>
                <a:ea typeface="Montserrat ExtraBold"/>
                <a:cs typeface="Montserrat ExtraBold"/>
                <a:sym typeface="Montserrat ExtraBold"/>
              </a:rPr>
              <a:t>***Be sure to read the full eligibility requirements on SBA.gov</a:t>
            </a:r>
            <a:endParaRPr b="0" i="0" sz="1200" u="none" cap="none" strike="noStrike">
              <a:solidFill>
                <a:schemeClr val="lt1"/>
              </a:solidFill>
              <a:latin typeface="Montserrat ExtraBold"/>
              <a:ea typeface="Montserrat ExtraBold"/>
              <a:cs typeface="Montserrat ExtraBold"/>
              <a:sym typeface="Montserrat ExtraBold"/>
            </a:endParaRPr>
          </a:p>
        </p:txBody>
      </p:sp>
      <p:pic>
        <p:nvPicPr>
          <p:cNvPr id="435" name="Google Shape;435;g3d1ea1e174f_0_7675" title="2024_FSN_Office Hours Meet8.JPG"/>
          <p:cNvPicPr preferRelativeResize="0"/>
          <p:nvPr/>
        </p:nvPicPr>
        <p:blipFill rotWithShape="1">
          <a:blip r:embed="rId3">
            <a:alphaModFix/>
          </a:blip>
          <a:srcRect b="4803" l="10028" r="8645" t="5591"/>
          <a:stretch/>
        </p:blipFill>
        <p:spPr>
          <a:xfrm>
            <a:off x="5187225" y="1102775"/>
            <a:ext cx="3793300" cy="2785549"/>
          </a:xfrm>
          <a:prstGeom prst="rect">
            <a:avLst/>
          </a:prstGeom>
          <a:noFill/>
          <a:ln>
            <a:noFill/>
          </a:ln>
        </p:spPr>
      </p:pic>
      <p:sp>
        <p:nvSpPr>
          <p:cNvPr id="436" name="Google Shape;436;g3d1ea1e174f_0_7675"/>
          <p:cNvSpPr txBox="1"/>
          <p:nvPr>
            <p:ph idx="1" type="subTitle"/>
          </p:nvPr>
        </p:nvSpPr>
        <p:spPr>
          <a:xfrm>
            <a:off x="347475" y="1102775"/>
            <a:ext cx="4490700" cy="3310200"/>
          </a:xfrm>
          <a:prstGeom prst="rect">
            <a:avLst/>
          </a:prstGeom>
          <a:solidFill>
            <a:srgbClr val="0F182D">
              <a:alpha val="54509"/>
            </a:srgbClr>
          </a:solidFill>
          <a:ln cap="flat" cmpd="sng" w="38100">
            <a:solidFill>
              <a:srgbClr val="DDDDDD"/>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lt1"/>
                </a:solidFill>
                <a:latin typeface="Montserrat ExtraBold"/>
                <a:ea typeface="Montserrat ExtraBold"/>
                <a:cs typeface="Montserrat ExtraBold"/>
                <a:sym typeface="Montserrat ExtraBold"/>
              </a:rPr>
              <a:t>The SpaceWERX SBIR program </a:t>
            </a:r>
            <a:r>
              <a:rPr lang="en" sz="1400">
                <a:solidFill>
                  <a:schemeClr val="lt1"/>
                </a:solidFill>
              </a:rPr>
              <a:t>awards funding to a Small Business Concern (SBC) for the purposes of Research, Development, Test, &amp; Evaluation (RDT&amp;E) to meet agency needs and missions.</a:t>
            </a:r>
            <a:endParaRPr sz="1400">
              <a:solidFill>
                <a:schemeClr val="lt1"/>
              </a:solidFill>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lt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400">
                <a:solidFill>
                  <a:schemeClr val="lt1"/>
                </a:solidFill>
                <a:latin typeface="Montserrat ExtraBold"/>
                <a:ea typeface="Montserrat ExtraBold"/>
                <a:cs typeface="Montserrat ExtraBold"/>
                <a:sym typeface="Montserrat ExtraBold"/>
              </a:rPr>
              <a:t>Eligibility for Award:</a:t>
            </a:r>
            <a:endParaRPr sz="1400">
              <a:solidFill>
                <a:schemeClr val="lt1"/>
              </a:solidFill>
              <a:latin typeface="Montserrat ExtraBold"/>
              <a:ea typeface="Montserrat ExtraBold"/>
              <a:cs typeface="Montserrat ExtraBold"/>
              <a:sym typeface="Montserrat ExtraBold"/>
            </a:endParaRPr>
          </a:p>
          <a:p>
            <a:pPr indent="-146050" lvl="0" marL="342900" rtl="0" algn="l">
              <a:lnSpc>
                <a:spcPct val="115000"/>
              </a:lnSpc>
              <a:spcBef>
                <a:spcPts val="0"/>
              </a:spcBef>
              <a:spcAft>
                <a:spcPts val="0"/>
              </a:spcAft>
              <a:buClr>
                <a:schemeClr val="lt1"/>
              </a:buClr>
              <a:buSzPts val="1400"/>
              <a:buFont typeface="Montserrat"/>
              <a:buChar char="●"/>
            </a:pPr>
            <a:r>
              <a:rPr lang="en" sz="1400">
                <a:solidFill>
                  <a:schemeClr val="lt1"/>
                </a:solidFill>
              </a:rPr>
              <a:t>Have 500 or fewer employees </a:t>
            </a:r>
            <a:endParaRPr sz="1400">
              <a:solidFill>
                <a:schemeClr val="lt1"/>
              </a:solidFill>
            </a:endParaRPr>
          </a:p>
          <a:p>
            <a:pPr indent="-146050" lvl="0" marL="342900" rtl="0" algn="l">
              <a:lnSpc>
                <a:spcPct val="115000"/>
              </a:lnSpc>
              <a:spcBef>
                <a:spcPts val="0"/>
              </a:spcBef>
              <a:spcAft>
                <a:spcPts val="0"/>
              </a:spcAft>
              <a:buClr>
                <a:schemeClr val="lt1"/>
              </a:buClr>
              <a:buSzPts val="1400"/>
              <a:buFont typeface="Montserrat"/>
              <a:buChar char="●"/>
            </a:pPr>
            <a:r>
              <a:rPr lang="en" sz="1400">
                <a:solidFill>
                  <a:schemeClr val="lt1"/>
                </a:solidFill>
              </a:rPr>
              <a:t>Be a for-profit company</a:t>
            </a:r>
            <a:endParaRPr sz="1400">
              <a:solidFill>
                <a:schemeClr val="lt1"/>
              </a:solidFill>
            </a:endParaRPr>
          </a:p>
          <a:p>
            <a:pPr indent="-146050" lvl="0" marL="342900" rtl="0" algn="l">
              <a:lnSpc>
                <a:spcPct val="115000"/>
              </a:lnSpc>
              <a:spcBef>
                <a:spcPts val="0"/>
              </a:spcBef>
              <a:spcAft>
                <a:spcPts val="0"/>
              </a:spcAft>
              <a:buClr>
                <a:schemeClr val="lt1"/>
              </a:buClr>
              <a:buSzPts val="1400"/>
              <a:buFont typeface="Montserrat"/>
              <a:buChar char="●"/>
            </a:pPr>
            <a:r>
              <a:rPr lang="en" sz="1400">
                <a:solidFill>
                  <a:schemeClr val="lt1"/>
                </a:solidFill>
              </a:rPr>
              <a:t>Primarily U.S. owned/based, at least 51% ownership by U.S. citizens and/or permanent resident aliens</a:t>
            </a:r>
            <a:endParaRPr b="1" sz="1400">
              <a:solidFill>
                <a:schemeClr val="lt1"/>
              </a:solidFill>
            </a:endParaRPr>
          </a:p>
        </p:txBody>
      </p:sp>
      <p:sp>
        <p:nvSpPr>
          <p:cNvPr id="437" name="Google Shape;437;g3d1ea1e174f_0_7675"/>
          <p:cNvSpPr txBox="1"/>
          <p:nvPr/>
        </p:nvSpPr>
        <p:spPr>
          <a:xfrm>
            <a:off x="1535508" y="4907971"/>
            <a:ext cx="5317500" cy="2316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00"/>
              <a:buFont typeface="Arial"/>
              <a:buNone/>
            </a:pPr>
            <a:r>
              <a:rPr b="0" i="0" lang="en" sz="700" u="none" cap="none" strike="noStrike">
                <a:solidFill>
                  <a:srgbClr val="FFFFFF"/>
                </a:solidFill>
                <a:latin typeface="Montserrat Medium"/>
                <a:ea typeface="Montserrat Medium"/>
                <a:cs typeface="Montserrat Medium"/>
                <a:sym typeface="Montserrat Medium"/>
              </a:rPr>
              <a:t>Distribution A. Approved for public release; distribution unlimited. AFRL-2025-3815</a:t>
            </a:r>
            <a:endParaRPr b="0" i="0" sz="700" u="none" cap="none" strike="noStrike">
              <a:solidFill>
                <a:srgbClr val="FFFFFF"/>
              </a:solidFill>
              <a:latin typeface="Montserrat Medium"/>
              <a:ea typeface="Montserrat Medium"/>
              <a:cs typeface="Montserrat Medium"/>
              <a:sym typeface="Montserrat Medium"/>
            </a:endParaRPr>
          </a:p>
        </p:txBody>
      </p:sp>
    </p:spTree>
  </p:cSld>
  <p:clrMapOvr>
    <a:masterClrMapping/>
  </p:clrMapOvr>
</p:sld>
</file>

<file path=ppt/theme/theme1.xml><?xml version="1.0" encoding="utf-8"?>
<a:theme xmlns:a="http://schemas.openxmlformats.org/drawingml/2006/main" xmlns:r="http://schemas.openxmlformats.org/officeDocument/2006/relationships" name="AFWERX">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