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Hearn" initials="C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8T12:44:48.141" idx="10">
    <p:pos x="10" y="10"/>
    <p:text>If the extremeties are unequal, document the highest score, make a note, and notify the provider.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7B16-FF17-4701-999D-B77FB2502470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BA55-1DA6-4A4B-A45F-3ED8F816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regimens</a:t>
            </a:r>
          </a:p>
          <a:p>
            <a:r>
              <a:rPr lang="en-US" dirty="0" smtClean="0"/>
              <a:t>Who wont get a PCEA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9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5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 assessed using appropriate scale q2hr or within hour with bolus/dose/rate/solution</a:t>
            </a:r>
            <a:r>
              <a:rPr lang="en-US" baseline="0" dirty="0" smtClean="0"/>
              <a:t> change at Duke</a:t>
            </a:r>
          </a:p>
          <a:p>
            <a:r>
              <a:rPr lang="en-US" baseline="0" dirty="0" smtClean="0"/>
              <a:t>RASS sedation scale used at Duke</a:t>
            </a:r>
          </a:p>
          <a:p>
            <a:r>
              <a:rPr lang="en-US" baseline="0" dirty="0" smtClean="0"/>
              <a:t>Motor scales: Bromage, Miller Hahn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1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Notify provider/IPS of any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2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you as the RN can do…</a:t>
            </a:r>
            <a:r>
              <a:rPr lang="en-US" baseline="0" dirty="0" smtClean="0"/>
              <a:t>it covering at all? One sided?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0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When treating nausea, the medications used in combination with opioids may increase the patient’s risk for sedation</a:t>
            </a:r>
          </a:p>
          <a:p>
            <a:r>
              <a:rPr lang="en-US" sz="1200" dirty="0" smtClean="0"/>
              <a:t>Opioid receptor antagonist-</a:t>
            </a:r>
            <a:r>
              <a:rPr lang="en-US" sz="1200" baseline="0" dirty="0" smtClean="0"/>
              <a:t> mu receptor antagonist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EB873-1057-4B4A-86EC-777F00010F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1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Cosyntropin and/or</a:t>
            </a:r>
            <a:r>
              <a:rPr lang="en-US" baseline="0" dirty="0" smtClean="0"/>
              <a:t> caffeine can be used to treat pdph too</a:t>
            </a:r>
          </a:p>
          <a:p>
            <a:r>
              <a:rPr lang="en-US" baseline="0" dirty="0" smtClean="0"/>
              <a:t>Pdph better when lying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6F1DC-0F44-4FCA-B9D5-8F1E5B3A6A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2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matri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2852928"/>
            <a:ext cx="8522208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New picture"/>
          <p:cNvPicPr/>
          <p:nvPr/>
        </p:nvPicPr>
        <p:blipFill dpi="0">
          <a:blip r:embed="rId3"/>
          <a:stretch/>
        </p:blipFill>
        <p:spPr>
          <a:xfrm>
            <a:off x="1422400" y="5524500"/>
            <a:ext cx="7315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4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7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4DC6-7BCE-4C06-A65E-DC9023CF2F39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36DB-47B3-4EA2-AA29-9B5D469CE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9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193C99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7B39-928A-461E-AEA9-C2719B65536E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F2F8-E8CC-4342-A423-008B0D1D8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94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041A-5318-4EF3-8971-C8E501BA9546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E560-AC09-4771-ADFE-834C68D1D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87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47F3-1836-4B34-BA23-6D002AF6A3C2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51CE-976E-418F-A8A8-CB5E10259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1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A729-9FF4-443C-B202-0912A5753D15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E822D-FC20-4D6F-A6AF-61597A572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806B-CB2C-49AF-BB83-96B73937D6E8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81E3-D166-4A64-8F86-E06280A6B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6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57150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2831-BA1B-47FB-84BF-8E13C2C2DF5C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09DB-EE17-484D-8CEF-71551BAF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5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05FC-8981-4A7F-BA34-F53568D3ED6B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B4BE-8D2C-424A-8C4F-D69BAA55B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3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7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7C04-3D06-436F-B0CF-BCEF3180804D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80FE-89C2-430C-9807-2BF16F61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51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DE67-1368-4869-8A62-178E3FD39D3D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4D6A0-E48F-471D-A72D-124777D4A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23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2118-4A83-4F34-86EE-216AD2FAB7D0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21A3-932F-4F7F-B9D3-790E35A1B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11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B02B-ECE4-443F-B981-3CB91D281DD0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699F4-BA5E-4998-A470-05B591818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2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5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5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3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_matrix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6559"/>
            <a:ext cx="10972800" cy="691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2F9F-7A0E-194A-BE01-1D02E367C6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63B1-7AC8-E144-A6E7-AC58FCFF4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/>
          <p:cNvSpPr txBox="1">
            <a:spLocks noChangeArrowheads="1"/>
          </p:cNvSpPr>
          <p:nvPr/>
        </p:nvSpPr>
        <p:spPr bwMode="auto">
          <a:xfrm>
            <a:off x="0" y="1"/>
            <a:ext cx="12192000" cy="1477963"/>
          </a:xfrm>
          <a:prstGeom prst="rect">
            <a:avLst/>
          </a:prstGeom>
          <a:solidFill>
            <a:srgbClr val="1946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defRPr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defRPr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defRPr/>
            </a:pPr>
            <a:endParaRPr lang="en-US" altLang="en-US" sz="1800" dirty="0" smtClean="0">
              <a:cs typeface="Arial" charset="0"/>
            </a:endParaRPr>
          </a:p>
          <a:p>
            <a:pPr eaLnBrk="1" hangingPunct="1">
              <a:defRPr/>
            </a:pPr>
            <a:endParaRPr lang="en-US" altLang="en-US" sz="1800" dirty="0" smtClean="0">
              <a:cs typeface="Arial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00C13-9215-4DA8-9553-1EC0102A368C}" type="datetimeFigureOut">
              <a:rPr lang="en-US"/>
              <a:pPr>
                <a:defRPr/>
              </a:pPr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6AA86A6-4D48-467F-A719-A2678D420B6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0" descr="CEPD for ppt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46672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Magnet Hallmark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1" y="6400800"/>
            <a:ext cx="151341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Epidural Catheters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Bromage Scale (Epidurals)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881554"/>
            <a:ext cx="8229600" cy="38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9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EPIDURAL DOCUMENTATION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Pain </a:t>
            </a:r>
            <a:r>
              <a:rPr lang="en-US" dirty="0"/>
              <a:t>score, RASS &amp; Respiratory rate Q2 hours </a:t>
            </a:r>
            <a:endParaRPr lang="en-US" dirty="0" smtClean="0"/>
          </a:p>
          <a:p>
            <a:pPr>
              <a:defRPr/>
            </a:pPr>
            <a:r>
              <a:rPr lang="en-US" dirty="0"/>
              <a:t>Reassess RASS, pain assessment and respiratory rate within 1 hour of bolus</a:t>
            </a:r>
          </a:p>
          <a:p>
            <a:pPr>
              <a:defRPr/>
            </a:pPr>
            <a:r>
              <a:rPr lang="en-US" dirty="0"/>
              <a:t>Vital signs as </a:t>
            </a:r>
            <a:r>
              <a:rPr lang="en-US" dirty="0" smtClean="0"/>
              <a:t>ordered</a:t>
            </a:r>
            <a:endParaRPr lang="en-US" dirty="0"/>
          </a:p>
          <a:p>
            <a:r>
              <a:rPr lang="en-US" dirty="0" smtClean="0"/>
              <a:t>Verification </a:t>
            </a:r>
            <a:r>
              <a:rPr lang="en-US" dirty="0"/>
              <a:t>of epidural medication and settings </a:t>
            </a:r>
          </a:p>
          <a:p>
            <a:r>
              <a:rPr lang="en-US" dirty="0" smtClean="0"/>
              <a:t>Adverse </a:t>
            </a:r>
            <a:r>
              <a:rPr lang="en-US" dirty="0"/>
              <a:t>effects r/t epidural therapy </a:t>
            </a:r>
          </a:p>
          <a:p>
            <a:r>
              <a:rPr lang="en-US" dirty="0" smtClean="0"/>
              <a:t>Site </a:t>
            </a:r>
            <a:r>
              <a:rPr lang="en-US" dirty="0"/>
              <a:t>assessment and dressing </a:t>
            </a:r>
          </a:p>
          <a:p>
            <a:r>
              <a:rPr lang="en-US" dirty="0" smtClean="0"/>
              <a:t>Motor </a:t>
            </a:r>
            <a:r>
              <a:rPr lang="en-US" dirty="0"/>
              <a:t>and/or sensory deficits </a:t>
            </a:r>
          </a:p>
          <a:p>
            <a:r>
              <a:rPr lang="en-US" dirty="0" smtClean="0"/>
              <a:t>Patient </a:t>
            </a:r>
            <a:r>
              <a:rPr lang="en-US" dirty="0"/>
              <a:t>teaching related to pain/epidural therapy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623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PATIENT/FAMILY EDUCATION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Ongoing </a:t>
            </a:r>
            <a:r>
              <a:rPr lang="en-US" dirty="0"/>
              <a:t>patient and family education is critical during every encounter with the patient to ensure safe, effective pain management using epidural medications. </a:t>
            </a:r>
          </a:p>
          <a:p>
            <a:r>
              <a:rPr lang="en-US" dirty="0" smtClean="0"/>
              <a:t>Topics </a:t>
            </a:r>
            <a:r>
              <a:rPr lang="en-US" dirty="0"/>
              <a:t>may include: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equipment of PCEA pump/button </a:t>
            </a:r>
          </a:p>
          <a:p>
            <a:pPr lvl="1"/>
            <a:r>
              <a:rPr lang="en-US" dirty="0" smtClean="0"/>
              <a:t>Side </a:t>
            </a:r>
            <a:r>
              <a:rPr lang="en-US" dirty="0"/>
              <a:t>effects and actions to address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non-opioid and non-pharmacologic pain interventions to address pain </a:t>
            </a:r>
          </a:p>
          <a:p>
            <a:pPr lvl="1"/>
            <a:r>
              <a:rPr lang="en-US" dirty="0" smtClean="0"/>
              <a:t>Patient/family </a:t>
            </a:r>
            <a:r>
              <a:rPr lang="en-US" dirty="0"/>
              <a:t>goals and desires for pain management 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/>
              <a:t>progression during post-surgical care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4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49861"/>
            <a:ext cx="8229600" cy="6910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Patient and Family Education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0532" y="808893"/>
            <a:ext cx="482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Available on CEPD Website, ExitCare, or Pain Champion SharePoint Site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1467" y="1600201"/>
            <a:ext cx="3298067" cy="45259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2722" y="1600201"/>
            <a:ext cx="34575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96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2" y="1747323"/>
            <a:ext cx="5837258" cy="4495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223" y="931985"/>
            <a:ext cx="655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Levels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2770" y="6242837"/>
            <a:ext cx="1327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Calibri"/>
              </a:rPr>
              <a:t>Google Images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28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86" y="1090246"/>
            <a:ext cx="6884376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47" y="1019908"/>
            <a:ext cx="7236069" cy="5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63" y="1055078"/>
            <a:ext cx="7192106" cy="5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CALL </a:t>
            </a:r>
            <a:r>
              <a:rPr lang="en-US" dirty="0" smtClean="0"/>
              <a:t>THE PROVIDER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9331"/>
            <a:ext cx="8229600" cy="4525963"/>
          </a:xfrm>
        </p:spPr>
        <p:txBody>
          <a:bodyPr>
            <a:normAutofit/>
          </a:bodyPr>
          <a:lstStyle/>
          <a:p>
            <a:r>
              <a:rPr lang="en-US" sz="2700" dirty="0"/>
              <a:t>Oversedation  (RASS &lt;-1) and/or mental status changes </a:t>
            </a:r>
          </a:p>
          <a:p>
            <a:r>
              <a:rPr lang="en-US" sz="2700" dirty="0"/>
              <a:t>Respiratory depression (RR&lt;10, hypercarbia) </a:t>
            </a:r>
          </a:p>
          <a:p>
            <a:r>
              <a:rPr lang="en-US" sz="2700" dirty="0"/>
              <a:t>Catheter concerns: tubing disconnect/break, dislodgement </a:t>
            </a:r>
          </a:p>
          <a:p>
            <a:r>
              <a:rPr lang="en-US" sz="2700" dirty="0"/>
              <a:t>New or worsening medication/epidural side effects </a:t>
            </a:r>
          </a:p>
          <a:p>
            <a:r>
              <a:rPr lang="en-US" sz="2700" dirty="0"/>
              <a:t>Motor blockade/weakness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3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Infusion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51816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800" dirty="0"/>
              <a:t>The CADD© Solis pump model 2100 is used to deliver epidural infusions at DUH.  With a competent preceptor, you will need demonstrate use of this pump.  This includes: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On/Off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Prime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Setting up a continuous infusion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Setting up PCEA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Increasing and decreasing rate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Clinician Bolus</a:t>
            </a:r>
          </a:p>
          <a:p>
            <a:pPr lvl="1" eaLnBrk="1" fontAlgn="auto" hangingPunct="1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altLang="en-US" sz="1800" dirty="0"/>
              <a:t>Starting and stopping infusions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76401"/>
            <a:ext cx="171926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EPIDURAL?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7830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Epidural </a:t>
            </a:r>
            <a:r>
              <a:rPr lang="en-US" dirty="0"/>
              <a:t>space is the empty area posterior to the spinal cord. </a:t>
            </a:r>
          </a:p>
          <a:p>
            <a:r>
              <a:rPr lang="en-US" dirty="0" smtClean="0"/>
              <a:t>Medications </a:t>
            </a:r>
            <a:r>
              <a:rPr lang="en-US" dirty="0"/>
              <a:t>administered to the epidural space absorb into the CSF for effect. </a:t>
            </a:r>
          </a:p>
          <a:p>
            <a:r>
              <a:rPr lang="en-US" dirty="0" smtClean="0"/>
              <a:t>Either </a:t>
            </a:r>
            <a:r>
              <a:rPr lang="en-US" dirty="0"/>
              <a:t>a single injection or an indwelling catheter can be used to dose the epidural space.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6916"/>
            <a:ext cx="4328746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1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Else </a:t>
            </a:r>
            <a:br>
              <a:rPr lang="en-US" dirty="0"/>
            </a:br>
            <a:r>
              <a:rPr lang="en-US" dirty="0"/>
              <a:t>Do I Need To </a:t>
            </a:r>
            <a:r>
              <a:rPr lang="en-US" dirty="0" smtClean="0"/>
              <a:t>Know about Epidurals?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886200" cy="4525963"/>
          </a:xfrm>
        </p:spPr>
        <p:txBody>
          <a:bodyPr/>
          <a:lstStyle/>
          <a:p>
            <a:pPr lvl="1" eaLnBrk="1" hangingPunct="1">
              <a:spcAft>
                <a:spcPct val="45000"/>
              </a:spcAft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en-US" altLang="en-US" sz="2000" b="1"/>
              <a:t>The Tubing . . .</a:t>
            </a:r>
          </a:p>
          <a:p>
            <a:pPr lvl="1" eaLnBrk="1" hangingPunct="1">
              <a:spcAft>
                <a:spcPct val="45000"/>
              </a:spcAft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en-US" altLang="en-US" sz="1800"/>
              <a:t>    Tubing Must </a:t>
            </a:r>
            <a:r>
              <a:rPr lang="en-US" altLang="en-US" sz="1800" b="1"/>
              <a:t>Not</a:t>
            </a:r>
            <a:r>
              <a:rPr lang="en-US" altLang="en-US" sz="1800"/>
              <a:t> be connected to any other line except the epidural catheter</a:t>
            </a:r>
          </a:p>
          <a:p>
            <a:pPr lvl="1" eaLnBrk="1" hangingPunct="1">
              <a:spcAft>
                <a:spcPct val="45000"/>
              </a:spcAft>
              <a:buClr>
                <a:srgbClr val="CCCC00"/>
              </a:buClr>
            </a:pPr>
            <a:r>
              <a:rPr lang="en-US" altLang="en-US" sz="1800"/>
              <a:t>The tubing has a yellow line in it and is port free</a:t>
            </a:r>
          </a:p>
          <a:p>
            <a:pPr lvl="1" eaLnBrk="1" hangingPunct="1">
              <a:spcAft>
                <a:spcPct val="45000"/>
              </a:spcAft>
              <a:buClr>
                <a:srgbClr val="CCCC00"/>
              </a:buClr>
            </a:pPr>
            <a:r>
              <a:rPr lang="en-US" altLang="en-US" sz="1800"/>
              <a:t>It is labeled with date, time and initials of change</a:t>
            </a:r>
          </a:p>
          <a:p>
            <a:pPr lvl="1" eaLnBrk="1" hangingPunct="1">
              <a:spcAft>
                <a:spcPct val="45000"/>
              </a:spcAft>
              <a:buClr>
                <a:srgbClr val="CCCC00"/>
              </a:buClr>
            </a:pPr>
            <a:r>
              <a:rPr lang="en-US" altLang="en-US" sz="1800"/>
              <a:t>Do not “cap” an epidural catheter unless instructed to do so by a Pain Service Provider </a:t>
            </a:r>
          </a:p>
          <a:p>
            <a:pPr marL="0" indent="0" eaLnBrk="1" hangingPunct="1">
              <a:buNone/>
            </a:pPr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3200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7588"/>
            <a:ext cx="26098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Why Use An Epidural?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An epidural is placed for the purpose of pain management.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Allows the patient to receive an effective dose of medication while minimizing side effects.  </a:t>
            </a:r>
          </a:p>
          <a:p>
            <a:pPr marL="214313" indent="-2143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This means: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Limited systemic opioid effects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Less sedation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Patient is more likely to ambulate earlier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600" dirty="0"/>
              <a:t>Patient is able to cough and deep breath more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2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Where Is It And When Is Commonly Used?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May be placed in the thoracic, lumbar or caudal regions</a:t>
            </a:r>
          </a:p>
          <a:p>
            <a:pPr eaLnBrk="1" hangingPunct="1"/>
            <a:r>
              <a:rPr lang="en-US" altLang="en-US" sz="2400" dirty="0"/>
              <a:t>Provide pain management for patients with medical, surgical or traumatic needs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placement of an epidural catheter procedure is done by anesthesia </a:t>
            </a: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 signed informed consent must be </a:t>
            </a:r>
            <a:r>
              <a:rPr lang="en-US" sz="2400" dirty="0">
                <a:solidFill>
                  <a:prstClr val="black"/>
                </a:solidFill>
              </a:rPr>
              <a:t>completed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/>
              <a:t>Some examples include</a:t>
            </a:r>
          </a:p>
          <a:p>
            <a:pPr lvl="1"/>
            <a:r>
              <a:rPr lang="en-US" altLang="en-US" sz="2200" dirty="0"/>
              <a:t>Thoracic surgery</a:t>
            </a:r>
          </a:p>
          <a:p>
            <a:pPr lvl="1"/>
            <a:r>
              <a:rPr lang="en-US" altLang="en-US" sz="2200" dirty="0"/>
              <a:t>Rib fractures</a:t>
            </a:r>
          </a:p>
          <a:p>
            <a:pPr lvl="1"/>
            <a:r>
              <a:rPr lang="en-US" altLang="en-US" sz="2200" dirty="0"/>
              <a:t>Chest tubes</a:t>
            </a:r>
          </a:p>
          <a:p>
            <a:pPr lvl="1"/>
            <a:r>
              <a:rPr lang="en-US" altLang="en-US" sz="2200" dirty="0"/>
              <a:t>Abdominal surgery</a:t>
            </a:r>
          </a:p>
          <a:p>
            <a:pPr lvl="1"/>
            <a:r>
              <a:rPr lang="en-US" altLang="en-US" sz="2200" dirty="0"/>
              <a:t>Lower extremity amputation</a:t>
            </a:r>
          </a:p>
          <a:p>
            <a:pPr lvl="1"/>
            <a:r>
              <a:rPr lang="en-US" altLang="en-US" sz="2200" dirty="0"/>
              <a:t>Lower extremity orthopedic surgery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55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Epidural Dressings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210" y="1635544"/>
            <a:ext cx="4038600" cy="41913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A </a:t>
            </a:r>
            <a:r>
              <a:rPr lang="en-US" altLang="en-US" dirty="0" smtClean="0">
                <a:solidFill>
                  <a:srgbClr val="000000"/>
                </a:solidFill>
              </a:rPr>
              <a:t>clear CHG dressing </a:t>
            </a:r>
            <a:r>
              <a:rPr lang="en-US" altLang="en-US" dirty="0">
                <a:solidFill>
                  <a:srgbClr val="000000"/>
                </a:solidFill>
              </a:rPr>
              <a:t>is used for visualization of the site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Assess for blood, </a:t>
            </a:r>
            <a:r>
              <a:rPr lang="en-US" altLang="en-US" dirty="0" smtClean="0">
                <a:solidFill>
                  <a:srgbClr val="000000"/>
                </a:solidFill>
              </a:rPr>
              <a:t>oozing, </a:t>
            </a:r>
            <a:r>
              <a:rPr lang="en-US" altLang="en-US" dirty="0">
                <a:solidFill>
                  <a:srgbClr val="000000"/>
                </a:solidFill>
              </a:rPr>
              <a:t>or tenderness and document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A small amount of blood at the site is common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7" y="1072097"/>
            <a:ext cx="2655277" cy="30551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3" y="4472781"/>
            <a:ext cx="1951893" cy="1487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3886" y="5910203"/>
            <a:ext cx="1406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Calibri"/>
              </a:rPr>
              <a:t>Google Images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4708" y="4092055"/>
            <a:ext cx="1090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Calibri"/>
              </a:rPr>
              <a:t>Google Images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69" y="5141215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medication can be delivered…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04342" y="1682950"/>
            <a:ext cx="7183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Various medications may be infused via the epidural catheter, usually local analgesics and opioids. To provide a synergistic effects, the combination of these is utilized.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12462"/>
            <a:ext cx="9144000" cy="3872976"/>
          </a:xfrm>
        </p:spPr>
      </p:pic>
    </p:spTree>
    <p:extLst>
      <p:ext uri="{BB962C8B-B14F-4D97-AF65-F5344CB8AC3E}">
        <p14:creationId xmlns:p14="http://schemas.microsoft.com/office/powerpoint/2010/main" val="280001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/>
              <a:t>Managing Pain Via Epidural:</a:t>
            </a:r>
            <a:br>
              <a:rPr lang="en-US" altLang="en-US" sz="2400" dirty="0"/>
            </a:br>
            <a:r>
              <a:rPr lang="en-US" altLang="en-US" sz="2400" dirty="0"/>
              <a:t>Continuous Infusion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934" y="4172286"/>
            <a:ext cx="2303583" cy="2246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2746" y="1613795"/>
            <a:ext cx="3705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Provider Orders for continuous epidural infusion will include:</a:t>
            </a:r>
          </a:p>
          <a:p>
            <a:pPr marL="257175" indent="-257175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Continuous rate</a:t>
            </a:r>
          </a:p>
          <a:p>
            <a:pPr marL="257175" indent="-257175" defTabSz="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PCEA (</a:t>
            </a:r>
            <a:r>
              <a:rPr lang="en-US" sz="20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optional)</a:t>
            </a: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600075" lvl="1" indent="-257175" defTabSz="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Patient bolus</a:t>
            </a:r>
          </a:p>
          <a:p>
            <a:pPr marL="600075" lvl="1" indent="-257175" defTabSz="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Bolus frequency</a:t>
            </a:r>
          </a:p>
          <a:p>
            <a:pPr marL="600075" lvl="1" indent="-257175" defTabSz="4572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hour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lockout</a:t>
            </a:r>
            <a:endParaRPr lang="en-US" sz="20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31" y="1417638"/>
            <a:ext cx="4062046" cy="377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5724" y="6392677"/>
            <a:ext cx="1257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Calibri"/>
              </a:rPr>
              <a:t>CADD Pump, W.Molasky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5192" y="5196254"/>
            <a:ext cx="1362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  <a:latin typeface="Calibri"/>
              </a:rPr>
              <a:t>Google Images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86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ASSESSMENT </a:t>
            </a:r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635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Q2 hours for 24 hours after initiation, increase in dose or bolus, change in solution, or reportable condition, then Q4 hours</a:t>
            </a:r>
          </a:p>
          <a:p>
            <a:pPr lvl="1"/>
            <a:r>
              <a:rPr lang="en-US" dirty="0" smtClean="0"/>
              <a:t>Pain score, scale, and pt satisfaction</a:t>
            </a:r>
          </a:p>
          <a:p>
            <a:pPr lvl="1"/>
            <a:r>
              <a:rPr lang="en-US" dirty="0" smtClean="0"/>
              <a:t>RASS</a:t>
            </a:r>
          </a:p>
          <a:p>
            <a:pPr lvl="1"/>
            <a:r>
              <a:rPr lang="en-US" dirty="0" smtClean="0"/>
              <a:t>Respiratory Rate</a:t>
            </a:r>
          </a:p>
          <a:p>
            <a:pPr lvl="1"/>
            <a:r>
              <a:rPr lang="en-US" dirty="0" smtClean="0"/>
              <a:t>Quality of Respirations</a:t>
            </a:r>
          </a:p>
          <a:p>
            <a:pPr lvl="1"/>
            <a:r>
              <a:rPr lang="en-US" dirty="0" smtClean="0"/>
              <a:t>O2 Sat</a:t>
            </a:r>
          </a:p>
          <a:p>
            <a:r>
              <a:rPr lang="en-US" dirty="0" smtClean="0"/>
              <a:t>Qshift</a:t>
            </a:r>
          </a:p>
          <a:p>
            <a:pPr lvl="1"/>
            <a:r>
              <a:rPr lang="en-US" dirty="0" smtClean="0"/>
              <a:t>Epidural site</a:t>
            </a:r>
          </a:p>
          <a:p>
            <a:pPr lvl="1"/>
            <a:r>
              <a:rPr lang="en-US" dirty="0" smtClean="0"/>
              <a:t>Bromage Scale, motor function</a:t>
            </a:r>
          </a:p>
          <a:p>
            <a:pPr lvl="1"/>
            <a:r>
              <a:rPr lang="en-US" dirty="0"/>
              <a:t>Local anesthetic </a:t>
            </a:r>
            <a:r>
              <a:rPr lang="en-US" dirty="0" smtClean="0"/>
              <a:t>toxicity</a:t>
            </a:r>
            <a:endParaRPr lang="en-US" dirty="0"/>
          </a:p>
          <a:p>
            <a:pPr lvl="1"/>
            <a:r>
              <a:rPr lang="en-US" dirty="0" smtClean="0"/>
              <a:t>Adverse Effects: N/V, itching </a:t>
            </a:r>
            <a:endParaRPr lang="en-US" dirty="0"/>
          </a:p>
          <a:p>
            <a:pPr lvl="1"/>
            <a:r>
              <a:rPr lang="en-US" dirty="0" smtClean="0"/>
              <a:t>Nausea/vomiting </a:t>
            </a:r>
            <a:endParaRPr lang="en-US" dirty="0"/>
          </a:p>
          <a:p>
            <a:pPr lvl="1"/>
            <a:r>
              <a:rPr lang="en-US" dirty="0" smtClean="0"/>
              <a:t>Pruritus </a:t>
            </a:r>
          </a:p>
          <a:p>
            <a:r>
              <a:rPr lang="en-US" dirty="0" smtClean="0"/>
              <a:t>Q4 hours</a:t>
            </a:r>
          </a:p>
          <a:p>
            <a:pPr lvl="1"/>
            <a:r>
              <a:rPr lang="en-US" dirty="0" smtClean="0"/>
              <a:t>Clear pump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87" y="3238878"/>
            <a:ext cx="304165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2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ASSESSMENT </a:t>
            </a:r>
            <a:r>
              <a:rPr lang="en-US" dirty="0" smtClean="0"/>
              <a:t>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</a:t>
            </a:r>
            <a:endParaRPr lang="en-US" dirty="0"/>
          </a:p>
          <a:p>
            <a:r>
              <a:rPr lang="en-US" dirty="0" smtClean="0"/>
              <a:t>Vital </a:t>
            </a:r>
            <a:r>
              <a:rPr lang="en-US" dirty="0"/>
              <a:t>signs, Pain </a:t>
            </a: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/>
              <a:t>status, </a:t>
            </a:r>
            <a:r>
              <a:rPr lang="en-US" dirty="0" smtClean="0"/>
              <a:t>Sedation</a:t>
            </a:r>
            <a:endParaRPr lang="en-US" dirty="0"/>
          </a:p>
          <a:p>
            <a:r>
              <a:rPr lang="en-US" dirty="0" smtClean="0"/>
              <a:t>Motor/sensory </a:t>
            </a:r>
            <a:r>
              <a:rPr lang="en-US" dirty="0"/>
              <a:t>assessment </a:t>
            </a:r>
          </a:p>
          <a:p>
            <a:r>
              <a:rPr lang="en-US" dirty="0" smtClean="0"/>
              <a:t>Adverse </a:t>
            </a:r>
            <a:r>
              <a:rPr lang="en-US" dirty="0"/>
              <a:t>Effects </a:t>
            </a:r>
          </a:p>
          <a:p>
            <a:r>
              <a:rPr lang="en-US" dirty="0" smtClean="0"/>
              <a:t>Abnormal </a:t>
            </a:r>
            <a:r>
              <a:rPr lang="en-US" dirty="0"/>
              <a:t>vital signs (BP, RR) </a:t>
            </a:r>
          </a:p>
          <a:p>
            <a:r>
              <a:rPr lang="en-US" dirty="0" smtClean="0"/>
              <a:t>Nausea/vomiting </a:t>
            </a:r>
            <a:endParaRPr lang="en-US" dirty="0"/>
          </a:p>
          <a:p>
            <a:r>
              <a:rPr lang="en-US" dirty="0" smtClean="0"/>
              <a:t>Pruritus </a:t>
            </a:r>
            <a:endParaRPr lang="en-US" dirty="0"/>
          </a:p>
          <a:p>
            <a:r>
              <a:rPr lang="en-US" dirty="0" smtClean="0"/>
              <a:t>Local </a:t>
            </a:r>
            <a:r>
              <a:rPr lang="en-US" dirty="0"/>
              <a:t>anesthetic toxicity </a:t>
            </a:r>
          </a:p>
        </p:txBody>
      </p:sp>
    </p:spTree>
    <p:extLst>
      <p:ext uri="{BB962C8B-B14F-4D97-AF65-F5344CB8AC3E}">
        <p14:creationId xmlns:p14="http://schemas.microsoft.com/office/powerpoint/2010/main" val="80860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rix_Template_Arial">
  <a:themeElements>
    <a:clrScheme name="Duke 1">
      <a:dk1>
        <a:sysClr val="windowText" lastClr="000000"/>
      </a:dk1>
      <a:lt1>
        <a:sysClr val="window" lastClr="FFFFFF"/>
      </a:lt1>
      <a:dk2>
        <a:srgbClr val="023873"/>
      </a:dk2>
      <a:lt2>
        <a:srgbClr val="EEECE1"/>
      </a:lt2>
      <a:accent1>
        <a:srgbClr val="3C3C3B"/>
      </a:accent1>
      <a:accent2>
        <a:srgbClr val="BE322E"/>
      </a:accent2>
      <a:accent3>
        <a:srgbClr val="DD6822"/>
      </a:accent3>
      <a:accent4>
        <a:srgbClr val="ECB955"/>
      </a:accent4>
      <a:accent5>
        <a:srgbClr val="458AAA"/>
      </a:accent5>
      <a:accent6>
        <a:srgbClr val="9CA94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E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129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Matrix_Template_Arial</vt:lpstr>
      <vt:lpstr>CEPD</vt:lpstr>
      <vt:lpstr>Epidural Catheters</vt:lpstr>
      <vt:lpstr>WHAT IS AN EPIDURAL?  </vt:lpstr>
      <vt:lpstr>Why Use An Epidural?</vt:lpstr>
      <vt:lpstr>Where Is It And When Is Commonly Used? </vt:lpstr>
      <vt:lpstr>Epidural Dressings</vt:lpstr>
      <vt:lpstr>Now medication can be delivered…</vt:lpstr>
      <vt:lpstr>Managing Pain Via Epidural: Continuous Infusion</vt:lpstr>
      <vt:lpstr>PATIENT ASSESSMENT OVERVIEW </vt:lpstr>
      <vt:lpstr>PATIENT ASSESSMENT OVERVIEW </vt:lpstr>
      <vt:lpstr>Bromage Scale (Epidurals)</vt:lpstr>
      <vt:lpstr>EPIDURAL DOCUMENTATION  </vt:lpstr>
      <vt:lpstr>PATIENT/FAMILY EDUCATION  </vt:lpstr>
      <vt:lpstr>Patient and Family Education </vt:lpstr>
      <vt:lpstr>PowerPoint Presentation</vt:lpstr>
      <vt:lpstr>PowerPoint Presentation</vt:lpstr>
      <vt:lpstr>PowerPoint Presentation</vt:lpstr>
      <vt:lpstr>PowerPoint Presentation</vt:lpstr>
      <vt:lpstr>WHEN TO CALL THE PROVIDER </vt:lpstr>
      <vt:lpstr>The Infusion Pump</vt:lpstr>
      <vt:lpstr>What Else  Do I Need To Know about Epidurals? </vt:lpstr>
    </vt:vector>
  </TitlesOfParts>
  <Company>Duke 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Epidural Catheters</dc:title>
  <dc:creator>Genericlocaluser</dc:creator>
  <cp:lastModifiedBy>Genericlocaluser</cp:lastModifiedBy>
  <cp:revision>1</cp:revision>
  <dcterms:created xsi:type="dcterms:W3CDTF">2019-08-15T19:04:55Z</dcterms:created>
  <dcterms:modified xsi:type="dcterms:W3CDTF">2019-08-15T19:05:13Z</dcterms:modified>
</cp:coreProperties>
</file>