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56" r:id="rId6"/>
    <p:sldId id="257" r:id="rId7"/>
    <p:sldId id="261" r:id="rId8"/>
    <p:sldId id="258" r:id="rId9"/>
    <p:sldId id="259" r:id="rId10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AF6BCC-B757-0BE3-0D5F-2325D7818513}" name="Elizabeth Teets" initials="ET" userId="S::eat30@duke.edu::a70be3c0-566b-4dde-808d-92a032d1d289" providerId="AD"/>
  <p188:author id="{AA9E9CD0-10FD-33C6-B9FF-946C3CF8EFF1}" name="Dr Adia Ross" initials="DR" userId="S::akb21@duke.edu::a6085b45-006c-4353-a868-10da4670f2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023EA-D916-7F36-3FE5-223350A52F6A}" v="164" dt="2022-11-11T19:57:53.904"/>
    <p1510:client id="{1525B9BF-3E52-4AB4-B10B-9F1D046EBA92}" v="1" dt="2022-04-08T14:25:27.219"/>
    <p1510:client id="{81B4D5A9-396C-F7DE-79E9-12FD61D49383}" v="2" dt="2022-11-14T15:23:17.774"/>
    <p1510:client id="{91DCB15F-AFDF-4715-A650-4CE1A765CAFF}" v="160" dt="2022-11-10T13:16:47.237"/>
    <p1510:client id="{D6E644AC-59AD-4949-888C-D4C6890F4320}" v="55" dt="2022-11-10T13:38:27.474"/>
    <p1510:client id="{E7952584-AC43-4979-AE37-4DC7DDF345D8}" v="133" dt="2022-11-15T13:14:29.066"/>
    <p1510:client id="{EB7E4600-8203-4636-9EA7-979ACD1AD7C4}" v="337" dt="2022-11-10T00:59:50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8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4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8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9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7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7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4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2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59E7C-7934-4595-93E1-AC974D67474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0AB28-E557-4985-8637-4AD917B4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4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3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sv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7" Type="http://schemas.openxmlformats.org/officeDocument/2006/relationships/image" Target="../media/image32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26.svg"/><Relationship Id="rId7" Type="http://schemas.openxmlformats.org/officeDocument/2006/relationships/image" Target="../media/image45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Relationship Id="rId9" Type="http://schemas.openxmlformats.org/officeDocument/2006/relationships/image" Target="../media/image4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1399206" y="-54279"/>
            <a:ext cx="39975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/>
              <a:t>Facilitator</a:t>
            </a:r>
          </a:p>
        </p:txBody>
      </p:sp>
      <p:pic>
        <p:nvPicPr>
          <p:cNvPr id="30" name="Graphic 29" descr="Director's Chair with solid fill">
            <a:extLst>
              <a:ext uri="{FF2B5EF4-FFF2-40B4-BE49-F238E27FC236}">
                <a16:creationId xmlns:a16="http://schemas.microsoft.com/office/drawing/2014/main" id="{30A5F827-41DD-4F7C-9D54-6D62C517E97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8049" y="1284590"/>
            <a:ext cx="567471" cy="5674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5035E4-36EB-400B-8E6C-06EB93977208}"/>
              </a:ext>
            </a:extLst>
          </p:cNvPr>
          <p:cNvSpPr txBox="1"/>
          <p:nvPr/>
        </p:nvSpPr>
        <p:spPr>
          <a:xfrm>
            <a:off x="2066059" y="1575532"/>
            <a:ext cx="437866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/>
              <a:t>Arrange seats/room according to participation order (if applicable)</a:t>
            </a:r>
          </a:p>
          <a:p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HM -&gt; RN -&gt; Rx -&gt; Rehab -&gt; CM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729EFE-239B-4D40-A851-3CE7191C4458}"/>
              </a:ext>
            </a:extLst>
          </p:cNvPr>
          <p:cNvSpPr txBox="1"/>
          <p:nvPr/>
        </p:nvSpPr>
        <p:spPr>
          <a:xfrm>
            <a:off x="1041230" y="1282758"/>
            <a:ext cx="1471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Before starting:</a:t>
            </a:r>
          </a:p>
        </p:txBody>
      </p:sp>
      <p:pic>
        <p:nvPicPr>
          <p:cNvPr id="18" name="Graphic 17" descr="Hourglass 60% with solid fill">
            <a:extLst>
              <a:ext uri="{FF2B5EF4-FFF2-40B4-BE49-F238E27FC236}">
                <a16:creationId xmlns:a16="http://schemas.microsoft.com/office/drawing/2014/main" id="{25AE6F34-E964-432E-8076-255AD7299A9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08049" y="2993547"/>
            <a:ext cx="567471" cy="56747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E8793EF-0E86-4548-8F3C-B9D9EFF31AD4}"/>
              </a:ext>
            </a:extLst>
          </p:cNvPr>
          <p:cNvSpPr txBox="1"/>
          <p:nvPr/>
        </p:nvSpPr>
        <p:spPr>
          <a:xfrm>
            <a:off x="1166960" y="3186025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Time: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EDE060-1A55-4FFA-B2FA-ED5ADA65F629}"/>
              </a:ext>
            </a:extLst>
          </p:cNvPr>
          <p:cNvSpPr txBox="1"/>
          <p:nvPr/>
        </p:nvSpPr>
        <p:spPr>
          <a:xfrm>
            <a:off x="2030481" y="3081612"/>
            <a:ext cx="470286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/>
              <a:t>Keep an eye on time. Keep the flow moving. Each patient should be covered in 2-3 minutes.</a:t>
            </a:r>
          </a:p>
          <a:p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	“Great discussion, can we parking lot this for after the rounds?”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pic>
        <p:nvPicPr>
          <p:cNvPr id="22" name="Graphic 21" descr="Exclamation mark with solid fill">
            <a:extLst>
              <a:ext uri="{FF2B5EF4-FFF2-40B4-BE49-F238E27FC236}">
                <a16:creationId xmlns:a16="http://schemas.microsoft.com/office/drawing/2014/main" id="{2CC69FAD-2418-44F0-8092-C6E3445B31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19479" y="3877428"/>
            <a:ext cx="567471" cy="56747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4E87E77-C2BC-49E0-BDA4-4830EACC3662}"/>
              </a:ext>
            </a:extLst>
          </p:cNvPr>
          <p:cNvSpPr txBox="1"/>
          <p:nvPr/>
        </p:nvSpPr>
        <p:spPr>
          <a:xfrm>
            <a:off x="1086950" y="3967036"/>
            <a:ext cx="861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Prompt: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544E03-19B7-4440-BB46-3E84155D2C49}"/>
              </a:ext>
            </a:extLst>
          </p:cNvPr>
          <p:cNvSpPr txBox="1"/>
          <p:nvPr/>
        </p:nvSpPr>
        <p:spPr>
          <a:xfrm>
            <a:off x="2025463" y="3878919"/>
            <a:ext cx="4092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When team members are skipped</a:t>
            </a:r>
          </a:p>
          <a:p>
            <a:r>
              <a:rPr lang="en-US" sz="1200"/>
              <a:t>When key items or people are not included in the flow</a:t>
            </a:r>
          </a:p>
          <a:p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	“Pharmacy, what input do you have around this issue?”</a:t>
            </a:r>
          </a:p>
        </p:txBody>
      </p:sp>
      <p:pic>
        <p:nvPicPr>
          <p:cNvPr id="29" name="Graphic 28" descr="User with solid fill">
            <a:extLst>
              <a:ext uri="{FF2B5EF4-FFF2-40B4-BE49-F238E27FC236}">
                <a16:creationId xmlns:a16="http://schemas.microsoft.com/office/drawing/2014/main" id="{431C8E72-80E7-4B61-B65F-A5FAA6C142D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507757" y="2065264"/>
            <a:ext cx="567471" cy="56747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7FD3CD-0E81-40B5-916B-9C75D9C8AEE8}"/>
              </a:ext>
            </a:extLst>
          </p:cNvPr>
          <p:cNvSpPr txBox="1"/>
          <p:nvPr/>
        </p:nvSpPr>
        <p:spPr>
          <a:xfrm>
            <a:off x="1036905" y="2225420"/>
            <a:ext cx="642676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600" dirty="0"/>
              <a:t>Intro: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4C592A-F3D5-44BA-9332-6FC6D2E00409}"/>
              </a:ext>
            </a:extLst>
          </p:cNvPr>
          <p:cNvSpPr txBox="1"/>
          <p:nvPr/>
        </p:nvSpPr>
        <p:spPr>
          <a:xfrm>
            <a:off x="2065971" y="2140186"/>
            <a:ext cx="383054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/>
              <a:t>When there are new team members, do: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/>
              <a:t>quick introduction</a:t>
            </a:r>
            <a:endParaRPr lang="en-US" sz="1200"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/>
              <a:t>introduce standard work</a:t>
            </a:r>
            <a:endParaRPr lang="en-US" sz="1200">
              <a:cs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D6517E-CE2E-4A6D-A873-A7B547A71290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D057A3-311B-4618-B4F1-419A36CB0EE5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CC9F8B-004C-40D2-93DF-2EC0EB9CC068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Purpose: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Team members are aligned on a plan to meet patient goals.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                            Updated: 11/15/22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F9EA08-E46F-27CC-5B5A-4E13AF699EC9}"/>
              </a:ext>
            </a:extLst>
          </p:cNvPr>
          <p:cNvSpPr txBox="1"/>
          <p:nvPr/>
        </p:nvSpPr>
        <p:spPr>
          <a:xfrm>
            <a:off x="454429" y="832582"/>
            <a:ext cx="627604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/>
              <a:t>Every unit must choose a facilitator. The person recommended for this role is the Charge Nurse or a Case Manager.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0313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2642567" y="-118533"/>
            <a:ext cx="15728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>
                <a:solidFill>
                  <a:schemeClr val="accent1"/>
                </a:solidFill>
              </a:rPr>
              <a:t>HM</a:t>
            </a:r>
          </a:p>
        </p:txBody>
      </p:sp>
      <p:pic>
        <p:nvPicPr>
          <p:cNvPr id="4" name="Graphic 3" descr="Puzzle pieces with solid fill">
            <a:extLst>
              <a:ext uri="{FF2B5EF4-FFF2-40B4-BE49-F238E27FC236}">
                <a16:creationId xmlns:a16="http://schemas.microsoft.com/office/drawing/2014/main" id="{26858332-272A-4DAC-9CCF-29626EE3A4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800" y="3786580"/>
            <a:ext cx="914400" cy="914400"/>
          </a:xfrm>
          <a:prstGeom prst="rect">
            <a:avLst/>
          </a:prstGeom>
        </p:spPr>
      </p:pic>
      <p:pic>
        <p:nvPicPr>
          <p:cNvPr id="6" name="Graphic 5" descr="Puzzle with solid fill">
            <a:extLst>
              <a:ext uri="{FF2B5EF4-FFF2-40B4-BE49-F238E27FC236}">
                <a16:creationId xmlns:a16="http://schemas.microsoft.com/office/drawing/2014/main" id="{711D516A-FD89-4F60-A4B2-2CDE08BA6B0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800" y="2413429"/>
            <a:ext cx="914400" cy="914400"/>
          </a:xfrm>
          <a:prstGeom prst="rect">
            <a:avLst/>
          </a:prstGeom>
        </p:spPr>
      </p:pic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17E0516D-088D-46C6-87E1-F7C208DA9E4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7800" y="978177"/>
            <a:ext cx="914400" cy="914400"/>
          </a:xfrm>
          <a:prstGeom prst="rect">
            <a:avLst/>
          </a:prstGeom>
        </p:spPr>
      </p:pic>
      <p:pic>
        <p:nvPicPr>
          <p:cNvPr id="14" name="Graphic 13" descr="House with solid fill">
            <a:extLst>
              <a:ext uri="{FF2B5EF4-FFF2-40B4-BE49-F238E27FC236}">
                <a16:creationId xmlns:a16="http://schemas.microsoft.com/office/drawing/2014/main" id="{A94A9DB5-1B9D-472C-8392-F71AC992C5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7800" y="6212954"/>
            <a:ext cx="914400" cy="914400"/>
          </a:xfrm>
          <a:prstGeom prst="rect">
            <a:avLst/>
          </a:prstGeom>
        </p:spPr>
      </p:pic>
      <p:pic>
        <p:nvPicPr>
          <p:cNvPr id="16" name="Graphic 15" descr="Hourglass Finished with solid fill">
            <a:extLst>
              <a:ext uri="{FF2B5EF4-FFF2-40B4-BE49-F238E27FC236}">
                <a16:creationId xmlns:a16="http://schemas.microsoft.com/office/drawing/2014/main" id="{D4A91C18-F7C9-4452-92DB-FF8C4EAD516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05022" y="5221650"/>
            <a:ext cx="759956" cy="75995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A22F158-7918-465E-B10A-D87CEBC7DCE8}"/>
              </a:ext>
            </a:extLst>
          </p:cNvPr>
          <p:cNvSpPr txBox="1"/>
          <p:nvPr/>
        </p:nvSpPr>
        <p:spPr>
          <a:xfrm>
            <a:off x="1242200" y="973426"/>
            <a:ext cx="53866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Patient room #</a:t>
            </a:r>
          </a:p>
          <a:p>
            <a:r>
              <a:rPr lang="en-US" sz="2400"/>
              <a:t>Principal medical problem being cared for</a:t>
            </a:r>
          </a:p>
        </p:txBody>
      </p:sp>
      <p:pic>
        <p:nvPicPr>
          <p:cNvPr id="19" name="Graphic 18" descr="Repeat outline">
            <a:extLst>
              <a:ext uri="{FF2B5EF4-FFF2-40B4-BE49-F238E27FC236}">
                <a16:creationId xmlns:a16="http://schemas.microsoft.com/office/drawing/2014/main" id="{230F578A-C06C-431E-8F96-11EBFD8CB0B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6399" y="7567339"/>
            <a:ext cx="643889" cy="64388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A142D47-7234-4716-B4CD-E174CB4C35BE}"/>
              </a:ext>
            </a:extLst>
          </p:cNvPr>
          <p:cNvSpPr txBox="1"/>
          <p:nvPr/>
        </p:nvSpPr>
        <p:spPr>
          <a:xfrm>
            <a:off x="1242200" y="2455284"/>
            <a:ext cx="4433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Interventions planned for the day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7174DB-5888-4F0B-9423-61C66C83EEEA}"/>
              </a:ext>
            </a:extLst>
          </p:cNvPr>
          <p:cNvSpPr txBox="1"/>
          <p:nvPr/>
        </p:nvSpPr>
        <p:spPr>
          <a:xfrm>
            <a:off x="1343800" y="4042014"/>
            <a:ext cx="2748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Hospitalization goals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07ED94-92C8-4D7C-A9A0-3D2648798211}"/>
              </a:ext>
            </a:extLst>
          </p:cNvPr>
          <p:cNvSpPr txBox="1"/>
          <p:nvPr/>
        </p:nvSpPr>
        <p:spPr>
          <a:xfrm>
            <a:off x="1343800" y="6439321"/>
            <a:ext cx="3156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Estimate discharge date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CFEBA6-5FE5-40F1-949E-9D3A5D5C6DEF}"/>
              </a:ext>
            </a:extLst>
          </p:cNvPr>
          <p:cNvSpPr txBox="1"/>
          <p:nvPr/>
        </p:nvSpPr>
        <p:spPr>
          <a:xfrm>
            <a:off x="1343799" y="5093006"/>
            <a:ext cx="598241" cy="132343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>
                <a:solidFill>
                  <a:schemeClr val="accent5">
                    <a:lumMod val="60000"/>
                    <a:lumOff val="40000"/>
                  </a:schemeClr>
                </a:solidFill>
              </a:rPr>
              <a:t>RN </a:t>
            </a:r>
          </a:p>
          <a:p>
            <a:r>
              <a:rPr lang="en-US" sz="2000">
                <a:solidFill>
                  <a:schemeClr val="bg2">
                    <a:lumMod val="60000"/>
                    <a:lumOff val="40000"/>
                  </a:schemeClr>
                </a:solidFill>
              </a:rPr>
              <a:t>Rx</a:t>
            </a:r>
            <a:br>
              <a:rPr lang="en-US" sz="200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2000">
                <a:solidFill>
                  <a:schemeClr val="accent2">
                    <a:lumMod val="60000"/>
                    <a:lumOff val="40000"/>
                  </a:schemeClr>
                </a:solidFill>
              </a:rPr>
              <a:t>PT</a:t>
            </a: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endParaRPr lang="en-US" sz="200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en-US" sz="2000">
                <a:solidFill>
                  <a:srgbClr val="A162D0"/>
                </a:solidFill>
              </a:rPr>
              <a:t>CM</a:t>
            </a: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endParaRPr lang="en-US" sz="200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B60E117-0B2A-46E2-8111-8DF4E1600377}"/>
              </a:ext>
            </a:extLst>
          </p:cNvPr>
          <p:cNvSpPr txBox="1"/>
          <p:nvPr/>
        </p:nvSpPr>
        <p:spPr>
          <a:xfrm>
            <a:off x="1343799" y="7658450"/>
            <a:ext cx="1733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Next patient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1445A6-1674-469E-A046-8E3B9525857A}"/>
              </a:ext>
            </a:extLst>
          </p:cNvPr>
          <p:cNvSpPr txBox="1"/>
          <p:nvPr/>
        </p:nvSpPr>
        <p:spPr>
          <a:xfrm>
            <a:off x="97714" y="12090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9F44F-2663-4116-B443-E35B1AB53E3C}"/>
              </a:ext>
            </a:extLst>
          </p:cNvPr>
          <p:cNvSpPr txBox="1"/>
          <p:nvPr/>
        </p:nvSpPr>
        <p:spPr>
          <a:xfrm>
            <a:off x="97714" y="2603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562F1-88F4-42DA-8D8D-84F0DD777E36}"/>
              </a:ext>
            </a:extLst>
          </p:cNvPr>
          <p:cNvSpPr txBox="1"/>
          <p:nvPr/>
        </p:nvSpPr>
        <p:spPr>
          <a:xfrm>
            <a:off x="1807285" y="1763029"/>
            <a:ext cx="2748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Symptoms X caused by pathology Y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20CE-9139-4AEC-B618-94E7CC262CFD}"/>
              </a:ext>
            </a:extLst>
          </p:cNvPr>
          <p:cNvSpPr txBox="1"/>
          <p:nvPr/>
        </p:nvSpPr>
        <p:spPr>
          <a:xfrm>
            <a:off x="1807285" y="2840976"/>
            <a:ext cx="4105676" cy="113447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Top parameters being monitored today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Procedure/tests needed today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Times New Roman"/>
              </a:rPr>
              <a:t>IV medications and when converted to oral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Expected outcome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cs typeface="Times New Roman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019FDE-ACB3-4043-BE95-802F16B75B7D}"/>
              </a:ext>
            </a:extLst>
          </p:cNvPr>
          <p:cNvSpPr txBox="1"/>
          <p:nvPr/>
        </p:nvSpPr>
        <p:spPr>
          <a:xfrm>
            <a:off x="1396597" y="4363937"/>
            <a:ext cx="4857592" cy="8710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Share clinical milestones for the hospitalization with expected progress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timeline. 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Times New Roman"/>
              </a:rPr>
              <a:t>Discuss what is currently keeping them in the hospital.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E2EA07E-7AA9-4D07-956D-E4A066080372}"/>
              </a:ext>
            </a:extLst>
          </p:cNvPr>
          <p:cNvSpPr txBox="1"/>
          <p:nvPr/>
        </p:nvSpPr>
        <p:spPr>
          <a:xfrm>
            <a:off x="1807285" y="6851636"/>
            <a:ext cx="4432557" cy="6075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Give an actual date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 and</a:t>
            </a:r>
            <a:r>
              <a:rPr lang="en-US" sz="1600" dirty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Times New Roman"/>
              </a:rPr>
              <a:t>% certainty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Times New Roman"/>
              </a:rPr>
              <a:t>Address high cost/high DC needs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CFEF3E7-4402-4027-ACF5-76BD814D765A}"/>
              </a:ext>
            </a:extLst>
          </p:cNvPr>
          <p:cNvSpPr txBox="1"/>
          <p:nvPr/>
        </p:nvSpPr>
        <p:spPr>
          <a:xfrm>
            <a:off x="1887729" y="7967933"/>
            <a:ext cx="4432557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in ascending bed order</a:t>
            </a:r>
          </a:p>
        </p:txBody>
      </p:sp>
      <p:pic>
        <p:nvPicPr>
          <p:cNvPr id="35" name="Graphic 34" descr="Puzzle pieces with solid fill">
            <a:extLst>
              <a:ext uri="{FF2B5EF4-FFF2-40B4-BE49-F238E27FC236}">
                <a16:creationId xmlns:a16="http://schemas.microsoft.com/office/drawing/2014/main" id="{9BF2205F-9B1A-41EA-AB97-808225D8199E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327800" y="3786666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6004 w 914400"/>
              <a:gd name="connsiteY1" fmla="*/ 0 h 914400"/>
              <a:gd name="connsiteX2" fmla="*/ 401327 w 914400"/>
              <a:gd name="connsiteY2" fmla="*/ 404893 h 914400"/>
              <a:gd name="connsiteX3" fmla="*/ 788679 w 914400"/>
              <a:gd name="connsiteY3" fmla="*/ 457200 h 914400"/>
              <a:gd name="connsiteX4" fmla="*/ 850419 w 914400"/>
              <a:gd name="connsiteY4" fmla="*/ 0 h 914400"/>
              <a:gd name="connsiteX5" fmla="*/ 914400 w 914400"/>
              <a:gd name="connsiteY5" fmla="*/ 0 h 914400"/>
              <a:gd name="connsiteX6" fmla="*/ 914400 w 914400"/>
              <a:gd name="connsiteY6" fmla="*/ 914400 h 914400"/>
              <a:gd name="connsiteX7" fmla="*/ 0 w 914400"/>
              <a:gd name="connsiteY7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456004" y="0"/>
                </a:lnTo>
                <a:lnTo>
                  <a:pt x="401327" y="404893"/>
                </a:lnTo>
                <a:lnTo>
                  <a:pt x="788679" y="457200"/>
                </a:lnTo>
                <a:lnTo>
                  <a:pt x="850419" y="0"/>
                </a:ln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0795175-52BA-4256-9B7E-9D09C41BFE02}"/>
              </a:ext>
            </a:extLst>
          </p:cNvPr>
          <p:cNvSpPr txBox="1"/>
          <p:nvPr/>
        </p:nvSpPr>
        <p:spPr>
          <a:xfrm>
            <a:off x="1685752" y="5751094"/>
            <a:ext cx="1489648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(if applicable)</a:t>
            </a:r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79FB09-5C0D-4AC8-88BE-DE12371D6D7B}"/>
              </a:ext>
            </a:extLst>
          </p:cNvPr>
          <p:cNvSpPr txBox="1"/>
          <p:nvPr/>
        </p:nvSpPr>
        <p:spPr>
          <a:xfrm>
            <a:off x="103781" y="4105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71F114-2F9A-490A-AAEE-342BF5A64A2E}"/>
              </a:ext>
            </a:extLst>
          </p:cNvPr>
          <p:cNvSpPr txBox="1"/>
          <p:nvPr/>
        </p:nvSpPr>
        <p:spPr>
          <a:xfrm>
            <a:off x="35539" y="6497061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2C569B-CDC9-4976-953E-172333A13211}"/>
              </a:ext>
            </a:extLst>
          </p:cNvPr>
          <p:cNvSpPr txBox="1"/>
          <p:nvPr/>
        </p:nvSpPr>
        <p:spPr>
          <a:xfrm>
            <a:off x="45272" y="7750783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AA5713D-82F0-4C08-9538-E7D14C1E136C}"/>
              </a:ext>
            </a:extLst>
          </p:cNvPr>
          <p:cNvSpPr txBox="1"/>
          <p:nvPr/>
        </p:nvSpPr>
        <p:spPr>
          <a:xfrm>
            <a:off x="55189" y="5104848"/>
            <a:ext cx="513410" cy="421077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B49FC5-DDE6-4CCD-B0B8-8A4B84574C1D}"/>
              </a:ext>
            </a:extLst>
          </p:cNvPr>
          <p:cNvSpPr txBox="1"/>
          <p:nvPr/>
        </p:nvSpPr>
        <p:spPr>
          <a:xfrm>
            <a:off x="126158" y="5484001"/>
            <a:ext cx="513410" cy="251031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BA8B64-439B-472D-875F-0DF62676FD63}"/>
              </a:ext>
            </a:extLst>
          </p:cNvPr>
          <p:cNvSpPr txBox="1"/>
          <p:nvPr/>
        </p:nvSpPr>
        <p:spPr>
          <a:xfrm>
            <a:off x="80367" y="5687042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04008A-099E-4131-AB56-146EFDA97B8A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members are aligned on a plan to meet patient goals.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7BCFBE5-2DE0-4622-BE65-166748CFF357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1DFB9A-45C5-4D6B-9A2E-1969A7158AD6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397457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2642567" y="-118533"/>
            <a:ext cx="1311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>
                <a:solidFill>
                  <a:schemeClr val="accent5"/>
                </a:solidFill>
              </a:rPr>
              <a:t>RN</a:t>
            </a:r>
          </a:p>
        </p:txBody>
      </p:sp>
      <p:pic>
        <p:nvPicPr>
          <p:cNvPr id="4" name="Graphic 3" descr="Fire Extinguisher with solid fill">
            <a:extLst>
              <a:ext uri="{FF2B5EF4-FFF2-40B4-BE49-F238E27FC236}">
                <a16:creationId xmlns:a16="http://schemas.microsoft.com/office/drawing/2014/main" id="{26858332-272A-4DAC-9CCF-29626EE3A46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7800" y="4542933"/>
            <a:ext cx="914400" cy="914400"/>
          </a:xfrm>
          <a:prstGeom prst="rect">
            <a:avLst/>
          </a:prstGeom>
        </p:spPr>
      </p:pic>
      <p:pic>
        <p:nvPicPr>
          <p:cNvPr id="6" name="Graphic 5" descr="Daily calendar with solid fill">
            <a:extLst>
              <a:ext uri="{FF2B5EF4-FFF2-40B4-BE49-F238E27FC236}">
                <a16:creationId xmlns:a16="http://schemas.microsoft.com/office/drawing/2014/main" id="{711D516A-FD89-4F60-A4B2-2CDE08BA6B0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27800" y="2989155"/>
            <a:ext cx="914400" cy="914400"/>
          </a:xfrm>
          <a:prstGeom prst="rect">
            <a:avLst/>
          </a:prstGeom>
        </p:spPr>
      </p:pic>
      <p:pic>
        <p:nvPicPr>
          <p:cNvPr id="12" name="Graphic 11" descr="Inpatient with solid fill">
            <a:extLst>
              <a:ext uri="{FF2B5EF4-FFF2-40B4-BE49-F238E27FC236}">
                <a16:creationId xmlns:a16="http://schemas.microsoft.com/office/drawing/2014/main" id="{17E0516D-088D-46C6-87E1-F7C208DA9E4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27800" y="1435377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A22F158-7918-465E-B10A-D87CEBC7DCE8}"/>
              </a:ext>
            </a:extLst>
          </p:cNvPr>
          <p:cNvSpPr txBox="1"/>
          <p:nvPr/>
        </p:nvSpPr>
        <p:spPr>
          <a:xfrm>
            <a:off x="1242200" y="1430626"/>
            <a:ext cx="4298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Feedback/status of plan set forth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142D47-7234-4716-B4CD-E174CB4C35BE}"/>
              </a:ext>
            </a:extLst>
          </p:cNvPr>
          <p:cNvSpPr txBox="1"/>
          <p:nvPr/>
        </p:nvSpPr>
        <p:spPr>
          <a:xfrm>
            <a:off x="1242200" y="3031010"/>
            <a:ext cx="3315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Timeline of interventions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7174DB-5888-4F0B-9423-61C66C83EEEA}"/>
              </a:ext>
            </a:extLst>
          </p:cNvPr>
          <p:cNvSpPr txBox="1"/>
          <p:nvPr/>
        </p:nvSpPr>
        <p:spPr>
          <a:xfrm>
            <a:off x="1343800" y="4798367"/>
            <a:ext cx="5402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Top 2-3 information team needs to know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1445A6-1674-469E-A046-8E3B9525857A}"/>
              </a:ext>
            </a:extLst>
          </p:cNvPr>
          <p:cNvSpPr txBox="1"/>
          <p:nvPr/>
        </p:nvSpPr>
        <p:spPr>
          <a:xfrm>
            <a:off x="97714" y="16662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9F44F-2663-4116-B443-E35B1AB53E3C}"/>
              </a:ext>
            </a:extLst>
          </p:cNvPr>
          <p:cNvSpPr txBox="1"/>
          <p:nvPr/>
        </p:nvSpPr>
        <p:spPr>
          <a:xfrm>
            <a:off x="97714" y="31789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562F1-88F4-42DA-8D8D-84F0DD777E36}"/>
              </a:ext>
            </a:extLst>
          </p:cNvPr>
          <p:cNvSpPr txBox="1"/>
          <p:nvPr/>
        </p:nvSpPr>
        <p:spPr>
          <a:xfrm>
            <a:off x="1730811" y="1763828"/>
            <a:ext cx="4027256" cy="123155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physical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psychological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social</a:t>
            </a:r>
          </a:p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Focus on changes from baseline or </a:t>
            </a: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day-to-day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"/>
              <a:cs typeface="Times New Roman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20CE-9139-4AEC-B618-94E7CC262CFD}"/>
              </a:ext>
            </a:extLst>
          </p:cNvPr>
          <p:cNvSpPr txBox="1"/>
          <p:nvPr/>
        </p:nvSpPr>
        <p:spPr>
          <a:xfrm>
            <a:off x="1454084" y="3416702"/>
            <a:ext cx="4232853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Infusion schedule that is long (pharmacy) or </a:t>
            </a:r>
          </a:p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quantity, </a:t>
            </a:r>
          </a:p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procedures timing…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019FDE-ACB3-4043-BE95-802F16B75B7D}"/>
              </a:ext>
            </a:extLst>
          </p:cNvPr>
          <p:cNvSpPr txBox="1"/>
          <p:nvPr/>
        </p:nvSpPr>
        <p:spPr>
          <a:xfrm>
            <a:off x="1887730" y="5164938"/>
            <a:ext cx="1224567" cy="3440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Examples</a:t>
            </a: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79FB09-5C0D-4AC8-88BE-DE12371D6D7B}"/>
              </a:ext>
            </a:extLst>
          </p:cNvPr>
          <p:cNvSpPr txBox="1"/>
          <p:nvPr/>
        </p:nvSpPr>
        <p:spPr>
          <a:xfrm>
            <a:off x="103781" y="48622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pic>
        <p:nvPicPr>
          <p:cNvPr id="33" name="Graphic 32" descr="Run with solid fill">
            <a:extLst>
              <a:ext uri="{FF2B5EF4-FFF2-40B4-BE49-F238E27FC236}">
                <a16:creationId xmlns:a16="http://schemas.microsoft.com/office/drawing/2014/main" id="{EA5F8FCD-5ED1-48D5-A261-929FCCFABB6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27800" y="6593949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FEEB97E9-7C2E-4CFD-9333-95EA642510CD}"/>
              </a:ext>
            </a:extLst>
          </p:cNvPr>
          <p:cNvSpPr txBox="1"/>
          <p:nvPr/>
        </p:nvSpPr>
        <p:spPr>
          <a:xfrm>
            <a:off x="1242200" y="6820316"/>
            <a:ext cx="1273234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Rx’s turn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3865E5-3201-433E-B132-8B13D49719A3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140613-F2A3-4989-A047-BA94840B0B03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5A6C44-90AC-48B2-9B7B-2C634E0C91EC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members are aligned on a plan to meet patient goals.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59BDA6-FDC9-49EB-A9F9-241D42A73DCD}"/>
              </a:ext>
            </a:extLst>
          </p:cNvPr>
          <p:cNvSpPr txBox="1"/>
          <p:nvPr/>
        </p:nvSpPr>
        <p:spPr>
          <a:xfrm>
            <a:off x="1213811" y="816368"/>
            <a:ext cx="4278094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400">
                <a:solidFill>
                  <a:schemeClr val="accent6"/>
                </a:solidFill>
              </a:rPr>
              <a:t>(When primary RN is not present, charge RN will sub in 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DD7349-15BC-4CA9-A083-F9E14DAB9737}"/>
              </a:ext>
            </a:extLst>
          </p:cNvPr>
          <p:cNvSpPr txBox="1"/>
          <p:nvPr/>
        </p:nvSpPr>
        <p:spPr>
          <a:xfrm>
            <a:off x="2779030" y="5172025"/>
            <a:ext cx="3751170" cy="16614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Mobility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Food intake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Tele, Foley, Central Lines, Oxygen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Restraints, Fall precaution, Isolations, IVF when patient is eating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47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2867943" y="-90090"/>
            <a:ext cx="1128835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7200" b="1">
                <a:solidFill>
                  <a:schemeClr val="bg2">
                    <a:lumMod val="60000"/>
                    <a:lumOff val="40000"/>
                  </a:schemeClr>
                </a:solidFill>
              </a:rPr>
              <a:t>Rx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22F158-7918-465E-B10A-D87CEBC7DCE8}"/>
              </a:ext>
            </a:extLst>
          </p:cNvPr>
          <p:cNvSpPr txBox="1"/>
          <p:nvPr/>
        </p:nvSpPr>
        <p:spPr>
          <a:xfrm>
            <a:off x="1204865" y="1157966"/>
            <a:ext cx="1961947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/>
              <a:t>Profile Review</a:t>
            </a:r>
            <a:endParaRPr lang="en-US" sz="2400"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142D47-7234-4716-B4CD-E174CB4C35BE}"/>
              </a:ext>
            </a:extLst>
          </p:cNvPr>
          <p:cNvSpPr txBox="1"/>
          <p:nvPr/>
        </p:nvSpPr>
        <p:spPr>
          <a:xfrm>
            <a:off x="1242200" y="2405722"/>
            <a:ext cx="742639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/>
              <a:t>Labs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1445A6-1674-469E-A046-8E3B9525857A}"/>
              </a:ext>
            </a:extLst>
          </p:cNvPr>
          <p:cNvSpPr txBox="1"/>
          <p:nvPr/>
        </p:nvSpPr>
        <p:spPr>
          <a:xfrm>
            <a:off x="97714" y="1209009"/>
            <a:ext cx="30008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9F44F-2663-4116-B443-E35B1AB53E3C}"/>
              </a:ext>
            </a:extLst>
          </p:cNvPr>
          <p:cNvSpPr txBox="1"/>
          <p:nvPr/>
        </p:nvSpPr>
        <p:spPr>
          <a:xfrm>
            <a:off x="97714" y="2497603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20CE-9139-4AEC-B618-94E7CC262CFD}"/>
              </a:ext>
            </a:extLst>
          </p:cNvPr>
          <p:cNvSpPr txBox="1"/>
          <p:nvPr/>
        </p:nvSpPr>
        <p:spPr>
          <a:xfrm>
            <a:off x="1672814" y="6074737"/>
            <a:ext cx="2164182" cy="60753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 panose="020F0502020204030204" pitchFamily="34" charset="0"/>
                <a:cs typeface="Times New Roman"/>
              </a:rPr>
              <a:t>- Home medications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Times New Roman"/>
              </a:rPr>
              <a:t>- Discharge medications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" name="Graphic 32" descr="Gears with solid fill">
            <a:extLst>
              <a:ext uri="{FF2B5EF4-FFF2-40B4-BE49-F238E27FC236}">
                <a16:creationId xmlns:a16="http://schemas.microsoft.com/office/drawing/2014/main" id="{EA5F8FCD-5ED1-48D5-A261-929FCCFABB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3830" y="7121314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FEEB97E9-7C2E-4CFD-9333-95EA642510CD}"/>
              </a:ext>
            </a:extLst>
          </p:cNvPr>
          <p:cNvSpPr txBox="1"/>
          <p:nvPr/>
        </p:nvSpPr>
        <p:spPr>
          <a:xfrm>
            <a:off x="1152553" y="7347681"/>
            <a:ext cx="442512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7030A0"/>
                </a:solidFill>
              </a:rPr>
              <a:t>Rehab’s turn (if applicable, or CM)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82F014-FA04-4EE4-A92D-24CDF7B426BA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7E1F83-A57F-440D-B32E-08B4A5F6E68C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96550A-B7F5-493F-ACD1-197957D28C5F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members are aligned on a plan to meet patient goals.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BD7F00-5863-4141-B27C-1B784808549C}"/>
              </a:ext>
            </a:extLst>
          </p:cNvPr>
          <p:cNvSpPr txBox="1"/>
          <p:nvPr/>
        </p:nvSpPr>
        <p:spPr>
          <a:xfrm>
            <a:off x="97714" y="4839715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937AD7-5074-E718-D7EF-10EDA80C36E8}"/>
              </a:ext>
            </a:extLst>
          </p:cNvPr>
          <p:cNvSpPr txBox="1"/>
          <p:nvPr/>
        </p:nvSpPr>
        <p:spPr>
          <a:xfrm>
            <a:off x="1242200" y="3761634"/>
            <a:ext cx="2593339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/>
              <a:t>Discontinued Meds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4EC81-8C39-9F2D-61C1-77B3D18625E8}"/>
              </a:ext>
            </a:extLst>
          </p:cNvPr>
          <p:cNvSpPr txBox="1"/>
          <p:nvPr/>
        </p:nvSpPr>
        <p:spPr>
          <a:xfrm>
            <a:off x="1242199" y="4837397"/>
            <a:ext cx="4040273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/>
              <a:t>Physican/Pharmacy Comments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A8E334-F425-22F2-13C5-90E748741E7E}"/>
              </a:ext>
            </a:extLst>
          </p:cNvPr>
          <p:cNvSpPr txBox="1"/>
          <p:nvPr/>
        </p:nvSpPr>
        <p:spPr>
          <a:xfrm>
            <a:off x="1242200" y="5722662"/>
            <a:ext cx="162790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/>
              <a:t>Discharge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25AD3-4574-37DC-98A8-C4D51EB6EE0F}"/>
              </a:ext>
            </a:extLst>
          </p:cNvPr>
          <p:cNvSpPr txBox="1"/>
          <p:nvPr/>
        </p:nvSpPr>
        <p:spPr>
          <a:xfrm>
            <a:off x="97714" y="3808774"/>
            <a:ext cx="30008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310572-8024-B981-3F24-768B02908CE7}"/>
              </a:ext>
            </a:extLst>
          </p:cNvPr>
          <p:cNvSpPr txBox="1"/>
          <p:nvPr/>
        </p:nvSpPr>
        <p:spPr>
          <a:xfrm>
            <a:off x="41684" y="5893067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11</a:t>
            </a:r>
          </a:p>
        </p:txBody>
      </p:sp>
      <p:pic>
        <p:nvPicPr>
          <p:cNvPr id="10" name="Picture 10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D1712584-0C76-D083-6CA2-1662CB6C0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569" y="1023657"/>
            <a:ext cx="731744" cy="720538"/>
          </a:xfrm>
          <a:prstGeom prst="rect">
            <a:avLst/>
          </a:prstGeom>
        </p:spPr>
      </p:pic>
      <p:pic>
        <p:nvPicPr>
          <p:cNvPr id="11" name="Picture 12" descr="A picture containing text, light&#10;&#10;Description automatically generated">
            <a:extLst>
              <a:ext uri="{FF2B5EF4-FFF2-40B4-BE49-F238E27FC236}">
                <a16:creationId xmlns:a16="http://schemas.microsoft.com/office/drawing/2014/main" id="{66B679E4-4DFA-C7F9-316E-F274FB5C7B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893" y="2222687"/>
            <a:ext cx="911038" cy="911038"/>
          </a:xfrm>
          <a:prstGeom prst="rect">
            <a:avLst/>
          </a:prstGeom>
        </p:spPr>
      </p:pic>
      <p:pic>
        <p:nvPicPr>
          <p:cNvPr id="13" name="Picture 13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8F9A993D-DF28-C6D3-6EB9-7129F5A491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187" y="3657040"/>
            <a:ext cx="731744" cy="754155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560E8D53-BDB4-DBE1-8A4A-AB50BEC8CF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893" y="4564716"/>
            <a:ext cx="911037" cy="866214"/>
          </a:xfrm>
          <a:prstGeom prst="rect">
            <a:avLst/>
          </a:prstGeom>
        </p:spPr>
      </p:pic>
      <p:pic>
        <p:nvPicPr>
          <p:cNvPr id="15" name="Picture 22" descr="Icon&#10;&#10;Description automatically generated">
            <a:extLst>
              <a:ext uri="{FF2B5EF4-FFF2-40B4-BE49-F238E27FC236}">
                <a16:creationId xmlns:a16="http://schemas.microsoft.com/office/drawing/2014/main" id="{850DD0C1-B550-B20C-D622-C291D1E6B5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364" y="5774951"/>
            <a:ext cx="810185" cy="79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2128355" y="-67678"/>
            <a:ext cx="26012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>
                <a:solidFill>
                  <a:schemeClr val="accent3">
                    <a:lumMod val="75000"/>
                  </a:schemeClr>
                </a:solidFill>
              </a:rPr>
              <a:t>Rehab</a:t>
            </a:r>
          </a:p>
        </p:txBody>
      </p:sp>
      <p:pic>
        <p:nvPicPr>
          <p:cNvPr id="6" name="Graphic 5" descr="Target outline">
            <a:extLst>
              <a:ext uri="{FF2B5EF4-FFF2-40B4-BE49-F238E27FC236}">
                <a16:creationId xmlns:a16="http://schemas.microsoft.com/office/drawing/2014/main" id="{711D516A-FD89-4F60-A4B2-2CDE08BA6B0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7800" y="2531955"/>
            <a:ext cx="914400" cy="914400"/>
          </a:xfrm>
          <a:prstGeom prst="rect">
            <a:avLst/>
          </a:prstGeom>
        </p:spPr>
      </p:pic>
      <p:pic>
        <p:nvPicPr>
          <p:cNvPr id="12" name="Graphic 11" descr="Run with solid fill">
            <a:extLst>
              <a:ext uri="{FF2B5EF4-FFF2-40B4-BE49-F238E27FC236}">
                <a16:creationId xmlns:a16="http://schemas.microsoft.com/office/drawing/2014/main" id="{17E0516D-088D-46C6-87E1-F7C208DA9E4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27800" y="978177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A22F158-7918-465E-B10A-D87CEBC7DCE8}"/>
              </a:ext>
            </a:extLst>
          </p:cNvPr>
          <p:cNvSpPr txBox="1"/>
          <p:nvPr/>
        </p:nvSpPr>
        <p:spPr>
          <a:xfrm>
            <a:off x="1204865" y="1157966"/>
            <a:ext cx="4006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Baseline and current condition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142D47-7234-4716-B4CD-E174CB4C35BE}"/>
              </a:ext>
            </a:extLst>
          </p:cNvPr>
          <p:cNvSpPr txBox="1"/>
          <p:nvPr/>
        </p:nvSpPr>
        <p:spPr>
          <a:xfrm>
            <a:off x="1242200" y="2573810"/>
            <a:ext cx="1581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Rehab plan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1445A6-1674-469E-A046-8E3B9525857A}"/>
              </a:ext>
            </a:extLst>
          </p:cNvPr>
          <p:cNvSpPr txBox="1"/>
          <p:nvPr/>
        </p:nvSpPr>
        <p:spPr>
          <a:xfrm>
            <a:off x="97714" y="1209009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9F44F-2663-4116-B443-E35B1AB53E3C}"/>
              </a:ext>
            </a:extLst>
          </p:cNvPr>
          <p:cNvSpPr txBox="1"/>
          <p:nvPr/>
        </p:nvSpPr>
        <p:spPr>
          <a:xfrm>
            <a:off x="97714" y="2721721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20CE-9139-4AEC-B618-94E7CC262CFD}"/>
              </a:ext>
            </a:extLst>
          </p:cNvPr>
          <p:cNvSpPr txBox="1"/>
          <p:nvPr/>
        </p:nvSpPr>
        <p:spPr>
          <a:xfrm>
            <a:off x="1807285" y="2959502"/>
            <a:ext cx="2033955" cy="607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 visits frequency</a:t>
            </a:r>
          </a:p>
          <a:p>
            <a:pPr lvl="0">
              <a:lnSpc>
                <a:spcPct val="107000"/>
              </a:lnSpc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Anticipated DC needs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3" name="Graphic 32" descr="Gears with solid fill">
            <a:extLst>
              <a:ext uri="{FF2B5EF4-FFF2-40B4-BE49-F238E27FC236}">
                <a16:creationId xmlns:a16="http://schemas.microsoft.com/office/drawing/2014/main" id="{EA5F8FCD-5ED1-48D5-A261-929FCCFABB6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27800" y="4174167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FEEB97E9-7C2E-4CFD-9333-95EA642510CD}"/>
              </a:ext>
            </a:extLst>
          </p:cNvPr>
          <p:cNvSpPr txBox="1"/>
          <p:nvPr/>
        </p:nvSpPr>
        <p:spPr>
          <a:xfrm>
            <a:off x="1242200" y="4400534"/>
            <a:ext cx="1392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7030A0"/>
                </a:solidFill>
              </a:rPr>
              <a:t>CM’s turn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82F014-FA04-4EE4-A92D-24CDF7B426BA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7E1F83-A57F-440D-B32E-08B4A5F6E68C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96550A-B7F5-493F-ACD1-197957D28C5F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members are aligned on a plan to meet patient goals.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17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5DEC-5D16-4821-AF56-6C8A8F6E7413}"/>
              </a:ext>
            </a:extLst>
          </p:cNvPr>
          <p:cNvSpPr txBox="1"/>
          <p:nvPr/>
        </p:nvSpPr>
        <p:spPr>
          <a:xfrm>
            <a:off x="2642567" y="-118533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>
                <a:solidFill>
                  <a:srgbClr val="7030A0"/>
                </a:solidFill>
              </a:rPr>
              <a:t>CM</a:t>
            </a:r>
          </a:p>
        </p:txBody>
      </p:sp>
      <p:pic>
        <p:nvPicPr>
          <p:cNvPr id="6" name="Graphic 5" descr="Daily calendar with solid fill">
            <a:extLst>
              <a:ext uri="{FF2B5EF4-FFF2-40B4-BE49-F238E27FC236}">
                <a16:creationId xmlns:a16="http://schemas.microsoft.com/office/drawing/2014/main" id="{711D516A-FD89-4F60-A4B2-2CDE08BA6B0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7800" y="2531955"/>
            <a:ext cx="914400" cy="914400"/>
          </a:xfrm>
          <a:prstGeom prst="rect">
            <a:avLst/>
          </a:prstGeom>
        </p:spPr>
      </p:pic>
      <p:pic>
        <p:nvPicPr>
          <p:cNvPr id="12" name="Graphic 11" descr="Playbook with solid fill">
            <a:extLst>
              <a:ext uri="{FF2B5EF4-FFF2-40B4-BE49-F238E27FC236}">
                <a16:creationId xmlns:a16="http://schemas.microsoft.com/office/drawing/2014/main" id="{17E0516D-088D-46C6-87E1-F7C208DA9E4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27800" y="978177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A22F158-7918-465E-B10A-D87CEBC7DCE8}"/>
              </a:ext>
            </a:extLst>
          </p:cNvPr>
          <p:cNvSpPr txBox="1"/>
          <p:nvPr/>
        </p:nvSpPr>
        <p:spPr>
          <a:xfrm>
            <a:off x="1242200" y="973426"/>
            <a:ext cx="228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Social challenges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142D47-7234-4716-B4CD-E174CB4C35BE}"/>
              </a:ext>
            </a:extLst>
          </p:cNvPr>
          <p:cNvSpPr txBox="1"/>
          <p:nvPr/>
        </p:nvSpPr>
        <p:spPr>
          <a:xfrm>
            <a:off x="1242200" y="2573810"/>
            <a:ext cx="175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Post DC plan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1445A6-1674-469E-A046-8E3B9525857A}"/>
              </a:ext>
            </a:extLst>
          </p:cNvPr>
          <p:cNvSpPr txBox="1"/>
          <p:nvPr/>
        </p:nvSpPr>
        <p:spPr>
          <a:xfrm>
            <a:off x="97714" y="1209009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9F44F-2663-4116-B443-E35B1AB53E3C}"/>
              </a:ext>
            </a:extLst>
          </p:cNvPr>
          <p:cNvSpPr txBox="1"/>
          <p:nvPr/>
        </p:nvSpPr>
        <p:spPr>
          <a:xfrm>
            <a:off x="97714" y="2721721"/>
            <a:ext cx="4187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C562F1-88F4-42DA-8D8D-84F0DD777E36}"/>
              </a:ext>
            </a:extLst>
          </p:cNvPr>
          <p:cNvSpPr txBox="1"/>
          <p:nvPr/>
        </p:nvSpPr>
        <p:spPr>
          <a:xfrm>
            <a:off x="1391505" y="1284779"/>
            <a:ext cx="5466495" cy="1134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 issues when insurance might not cover patients’ needs. Offer alternatives options.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should be brief, to the point without sharing stories about how the patient got to where they are.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20CE-9139-4AEC-B618-94E7CC262CFD}"/>
              </a:ext>
            </a:extLst>
          </p:cNvPr>
          <p:cNvSpPr txBox="1"/>
          <p:nvPr/>
        </p:nvSpPr>
        <p:spPr>
          <a:xfrm>
            <a:off x="1807285" y="2959502"/>
            <a:ext cx="3738588" cy="871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 delivery location and timing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Facility acceptance status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Anticipate needed paperwork timing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3" name="Graphic 32" descr="First aid kit with solid fill">
            <a:extLst>
              <a:ext uri="{FF2B5EF4-FFF2-40B4-BE49-F238E27FC236}">
                <a16:creationId xmlns:a16="http://schemas.microsoft.com/office/drawing/2014/main" id="{EA5F8FCD-5ED1-48D5-A261-929FCCFABB6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99400" y="4064507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FEEB97E9-7C2E-4CFD-9333-95EA642510CD}"/>
              </a:ext>
            </a:extLst>
          </p:cNvPr>
          <p:cNvSpPr txBox="1"/>
          <p:nvPr/>
        </p:nvSpPr>
        <p:spPr>
          <a:xfrm>
            <a:off x="1313800" y="4290874"/>
            <a:ext cx="162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Back to HM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D6517E-CE2E-4A6D-A873-A7B547A71290}"/>
              </a:ext>
            </a:extLst>
          </p:cNvPr>
          <p:cNvSpPr txBox="1"/>
          <p:nvPr/>
        </p:nvSpPr>
        <p:spPr>
          <a:xfrm>
            <a:off x="161940" y="8735171"/>
            <a:ext cx="3451578" cy="416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Hospitalist:</a:t>
            </a:r>
            <a:r>
              <a:rPr lang="en-US" sz="500">
                <a:solidFill>
                  <a:srgbClr val="78880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working direction for care team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Nurse:</a:t>
            </a:r>
            <a:r>
              <a:rPr lang="en-US" sz="500">
                <a:solidFill>
                  <a:srgbClr val="33989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input to help hospitalist adjust plan. Update team about plan execution details.</a:t>
            </a:r>
          </a:p>
          <a:p>
            <a:pPr>
              <a:lnSpc>
                <a:spcPct val="107000"/>
              </a:lnSpc>
            </a:pPr>
            <a:r>
              <a:rPr lang="en-US" sz="500" b="1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PT/OT:</a:t>
            </a:r>
            <a:r>
              <a:rPr lang="en-US" sz="500">
                <a:solidFill>
                  <a:srgbClr val="B4731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functional status/needs input</a:t>
            </a:r>
            <a:r>
              <a:rPr lang="en-US" sz="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" b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Manager</a:t>
            </a:r>
            <a:r>
              <a:rPr lang="en-US" sz="50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rounds. Promote timely transition to outpatient setting while supporting patients’ medical needs.</a:t>
            </a:r>
            <a:endParaRPr lang="en-US" sz="5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D057A3-311B-4618-B4F1-419A36CB0EE5}"/>
              </a:ext>
            </a:extLst>
          </p:cNvPr>
          <p:cNvSpPr txBox="1"/>
          <p:nvPr/>
        </p:nvSpPr>
        <p:spPr>
          <a:xfrm rot="16200000">
            <a:off x="-113235" y="8812500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Roles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CC9F8B-004C-40D2-93DF-2EC0EB9CC068}"/>
              </a:ext>
            </a:extLst>
          </p:cNvPr>
          <p:cNvSpPr txBox="1"/>
          <p:nvPr/>
        </p:nvSpPr>
        <p:spPr>
          <a:xfrm>
            <a:off x="-44804" y="8392664"/>
            <a:ext cx="67906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clear plan of care for each patient for each day, and throughout the patient’s hospitalization</a:t>
            </a:r>
          </a:p>
          <a:p>
            <a:r>
              <a:rPr lang="en-US" sz="1100" b="1">
                <a:solidFill>
                  <a:schemeClr val="bg1">
                    <a:lumMod val="50000"/>
                  </a:schemeClr>
                </a:solidFill>
              </a:rPr>
              <a:t>Expected outcome: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members are aligned on a plan to meet patient goals.</a:t>
            </a:r>
          </a:p>
        </p:txBody>
      </p:sp>
      <p:pic>
        <p:nvPicPr>
          <p:cNvPr id="4" name="Graphic 3" descr="Warning with solid fill">
            <a:extLst>
              <a:ext uri="{FF2B5EF4-FFF2-40B4-BE49-F238E27FC236}">
                <a16:creationId xmlns:a16="http://schemas.microsoft.com/office/drawing/2014/main" id="{CF1220D8-B833-4315-9391-F93E27662966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9763" y="3713273"/>
            <a:ext cx="567471" cy="567471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3E6CB11D-B525-457B-8BE4-D67C74A67B87}"/>
              </a:ext>
            </a:extLst>
          </p:cNvPr>
          <p:cNvSpPr txBox="1"/>
          <p:nvPr/>
        </p:nvSpPr>
        <p:spPr>
          <a:xfrm>
            <a:off x="-44804" y="-38535"/>
            <a:ext cx="198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Multidisciplinary Rounds</a:t>
            </a:r>
            <a:br>
              <a:rPr lang="en-US" sz="100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Cheat Sheets by Role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65274C-EA17-4E61-8921-82CD65C36678}"/>
              </a:ext>
            </a:extLst>
          </p:cNvPr>
          <p:cNvSpPr txBox="1"/>
          <p:nvPr/>
        </p:nvSpPr>
        <p:spPr>
          <a:xfrm>
            <a:off x="5285134" y="0"/>
            <a:ext cx="1572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Location: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Time: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900" b="1">
                <a:solidFill>
                  <a:schemeClr val="bg1">
                    <a:lumMod val="50000"/>
                  </a:schemeClr>
                </a:solidFill>
              </a:rPr>
              <a:t>Length: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uke">
      <a:dk1>
        <a:sysClr val="windowText" lastClr="000000"/>
      </a:dk1>
      <a:lt1>
        <a:sysClr val="window" lastClr="FFFFFF"/>
      </a:lt1>
      <a:dk2>
        <a:srgbClr val="012169"/>
      </a:dk2>
      <a:lt2>
        <a:srgbClr val="00539B"/>
      </a:lt2>
      <a:accent1>
        <a:srgbClr val="C84E00"/>
      </a:accent1>
      <a:accent2>
        <a:srgbClr val="E89923"/>
      </a:accent2>
      <a:accent3>
        <a:srgbClr val="FFD960"/>
      </a:accent3>
      <a:accent4>
        <a:srgbClr val="A1B70D"/>
      </a:accent4>
      <a:accent5>
        <a:srgbClr val="339898"/>
      </a:accent5>
      <a:accent6>
        <a:srgbClr val="1D6363"/>
      </a:accent6>
      <a:hlink>
        <a:srgbClr val="0577B1"/>
      </a:hlink>
      <a:folHlink>
        <a:srgbClr val="9933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94D0AB4E8BD4F919867E0DD05C3DF" ma:contentTypeVersion="9" ma:contentTypeDescription="Create a new document." ma:contentTypeScope="" ma:versionID="d69596466dbdf6ad397acaed6d0102d0">
  <xsd:schema xmlns:xsd="http://www.w3.org/2001/XMLSchema" xmlns:xs="http://www.w3.org/2001/XMLSchema" xmlns:p="http://schemas.microsoft.com/office/2006/metadata/properties" xmlns:ns2="751929a0-e162-4a53-b059-65eef37d75d8" xmlns:ns3="819cbc7d-7310-4653-93a4-2a082f417e72" targetNamespace="http://schemas.microsoft.com/office/2006/metadata/properties" ma:root="true" ma:fieldsID="cd8c1d45ab9656dfd10667069a14ce5a" ns2:_="" ns3:_="">
    <xsd:import namespace="751929a0-e162-4a53-b059-65eef37d75d8"/>
    <xsd:import namespace="819cbc7d-7310-4653-93a4-2a082f417e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929a0-e162-4a53-b059-65eef37d7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3de6858-8a92-4ea2-93bf-f9910da23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cbc7d-7310-4653-93a4-2a082f417e7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392658f-9e68-4753-a06e-9879b10eb3bc}" ma:internalName="TaxCatchAll" ma:showField="CatchAllData" ma:web="819cbc7d-7310-4653-93a4-2a082f417e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9cbc7d-7310-4653-93a4-2a082f417e72" xsi:nil="true"/>
    <lcf76f155ced4ddcb4097134ff3c332f xmlns="751929a0-e162-4a53-b059-65eef37d75d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822424-F392-4762-924F-481DF69123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D15773-11E0-4D12-9E08-C85F21CF7DE1}">
  <ds:schemaRefs>
    <ds:schemaRef ds:uri="751929a0-e162-4a53-b059-65eef37d75d8"/>
    <ds:schemaRef ds:uri="819cbc7d-7310-4653-93a4-2a082f417e7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4AAED77-3FE2-4FFF-968F-CA597D9B2A8D}">
  <ds:schemaRefs>
    <ds:schemaRef ds:uri="751929a0-e162-4a53-b059-65eef37d75d8"/>
    <ds:schemaRef ds:uri="819cbc7d-7310-4653-93a4-2a082f417e72"/>
    <ds:schemaRef ds:uri="e7b35795-88e6-448b-97a7-4b837858188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Letter Paper (8.5x11 in)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Eliseu Chuang</dc:creator>
  <cp:revision>44</cp:revision>
  <cp:lastPrinted>2021-10-12T19:55:22Z</cp:lastPrinted>
  <dcterms:created xsi:type="dcterms:W3CDTF">2021-10-08T13:05:59Z</dcterms:created>
  <dcterms:modified xsi:type="dcterms:W3CDTF">2022-11-17T20:46:49Z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0x010100D6894D0AB4E8BD4F919867E0DD05C3DF</vt:lpwstr>
  </property>
  <property fmtid="{D5CDD505-2E9C-101B-9397-08002B2CF9AE}" pid="3" name="Order">
    <vt:r8>10400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