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Poppins"/>
      <p:regular r:id="rId13"/>
      <p:bold r:id="rId14"/>
      <p:italic r:id="rId15"/>
      <p:boldItalic r:id="rId16"/>
    </p:embeddedFont>
    <p:embeddedFont>
      <p:font typeface="Poppins Light"/>
      <p:regular r:id="rId17"/>
      <p:bold r:id="rId18"/>
      <p:italic r:id="rId19"/>
      <p:boldItalic r:id="rId20"/>
    </p:embeddedFont>
    <p:embeddedFont>
      <p:font typeface="Poppins Medium"/>
      <p:regular r:id="rId21"/>
      <p:bold r:id="rId22"/>
      <p:italic r:id="rId23"/>
      <p:boldItalic r:id="rId24"/>
    </p:embeddedFont>
    <p:embeddedFont>
      <p:font typeface="Poppins SemiBold"/>
      <p:regular r:id="rId25"/>
      <p:bold r:id="rId26"/>
      <p:italic r:id="rId27"/>
      <p:boldItalic r:id="rId28"/>
    </p:embeddedFont>
    <p:embeddedFont>
      <p:font typeface="Poppins Extra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36">
          <p15:clr>
            <a:srgbClr val="A4A3A4"/>
          </p15:clr>
        </p15:guide>
        <p15:guide id="2" pos="864">
          <p15:clr>
            <a:srgbClr val="A4A3A4"/>
          </p15:clr>
        </p15:guide>
        <p15:guide id="3" orient="horz" pos="2160">
          <p15:clr>
            <a:srgbClr val="A4A3A4"/>
          </p15:clr>
        </p15:guide>
      </p15:sldGuideLst>
    </p:ext>
    <p:ext uri="GoogleSlidesCustomDataVersion2">
      <go:slidesCustomData xmlns:go="http://customooxmlschemas.google.com/" r:id="rId33" roundtripDataSignature="AMtx7mh6r6NrxXfbhprzmALy5MBc9+H+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
        <p:guide pos="864"/>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Light-boldItalic.fntdata"/><Relationship Id="rId22" Type="http://schemas.openxmlformats.org/officeDocument/2006/relationships/font" Target="fonts/PoppinsMedium-bold.fntdata"/><Relationship Id="rId21" Type="http://schemas.openxmlformats.org/officeDocument/2006/relationships/font" Target="fonts/PoppinsMedium-regular.fntdata"/><Relationship Id="rId24" Type="http://schemas.openxmlformats.org/officeDocument/2006/relationships/font" Target="fonts/PoppinsMedium-boldItalic.fntdata"/><Relationship Id="rId23" Type="http://schemas.openxmlformats.org/officeDocument/2006/relationships/font" Target="fonts/Poppins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SemiBold-bold.fntdata"/><Relationship Id="rId25" Type="http://schemas.openxmlformats.org/officeDocument/2006/relationships/font" Target="fonts/PoppinsSemiBold-regular.fntdata"/><Relationship Id="rId28" Type="http://schemas.openxmlformats.org/officeDocument/2006/relationships/font" Target="fonts/PoppinsSemiBold-boldItalic.fntdata"/><Relationship Id="rId27" Type="http://schemas.openxmlformats.org/officeDocument/2006/relationships/font" Target="fonts/PoppinsSemi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Extra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ExtraLight-italic.fntdata"/><Relationship Id="rId30" Type="http://schemas.openxmlformats.org/officeDocument/2006/relationships/font" Target="fonts/PoppinsExtraLight-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PoppinsExtraLight-boldItalic.fntdata"/><Relationship Id="rId13" Type="http://schemas.openxmlformats.org/officeDocument/2006/relationships/font" Target="fonts/Poppins-regular.fntdata"/><Relationship Id="rId12" Type="http://schemas.openxmlformats.org/officeDocument/2006/relationships/slide" Target="slides/slide7.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Light-regular.fntdata"/><Relationship Id="rId16" Type="http://schemas.openxmlformats.org/officeDocument/2006/relationships/font" Target="fonts/Poppins-boldItalic.fntdata"/><Relationship Id="rId19" Type="http://schemas.openxmlformats.org/officeDocument/2006/relationships/font" Target="fonts/PoppinsLight-italic.fntdata"/><Relationship Id="rId18" Type="http://schemas.openxmlformats.org/officeDocument/2006/relationships/font" Target="fonts/PoppinsLigh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Poppins"/>
                <a:ea typeface="Poppins"/>
                <a:cs typeface="Poppins"/>
                <a:sym typeface="Poppins"/>
              </a:rPr>
              <a:t>‹#›</a:t>
            </a:fld>
            <a:endParaRPr b="0" i="0" sz="1200" u="none" cap="none" strike="noStrike">
              <a:solidFill>
                <a:schemeClr val="dk1"/>
              </a:solidFill>
              <a:latin typeface="Poppins"/>
              <a:ea typeface="Poppins"/>
              <a:cs typeface="Poppins"/>
              <a:sym typeface="Poppi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5" name="Shape 75"/>
        <p:cNvGrpSpPr/>
        <p:nvPr/>
      </p:nvGrpSpPr>
      <p:grpSpPr>
        <a:xfrm>
          <a:off x="0" y="0"/>
          <a:ext cx="0" cy="0"/>
          <a:chOff x="0" y="0"/>
          <a:chExt cx="0" cy="0"/>
        </a:xfrm>
      </p:grpSpPr>
      <p:sp>
        <p:nvSpPr>
          <p:cNvPr id="76" name="Google Shape;7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79" name="Shape 79"/>
        <p:cNvGrpSpPr/>
        <p:nvPr/>
      </p:nvGrpSpPr>
      <p:grpSpPr>
        <a:xfrm>
          <a:off x="0" y="0"/>
          <a:ext cx="0" cy="0"/>
          <a:chOff x="0" y="0"/>
          <a:chExt cx="0" cy="0"/>
        </a:xfrm>
      </p:grpSpPr>
      <p:sp>
        <p:nvSpPr>
          <p:cNvPr id="80" name="Google Shape;80;p1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
        <p:nvSpPr>
          <p:cNvPr id="81" name="Google Shape;81;p18"/>
          <p:cNvSpPr/>
          <p:nvPr/>
        </p:nvSpPr>
        <p:spPr>
          <a:xfrm>
            <a:off x="0" y="0"/>
            <a:ext cx="12192000" cy="6858000"/>
          </a:xfrm>
          <a:prstGeom prst="rect">
            <a:avLst/>
          </a:prstGeom>
          <a:gradFill>
            <a:gsLst>
              <a:gs pos="0">
                <a:schemeClr val="dk1"/>
              </a:gs>
              <a:gs pos="100000">
                <a:srgbClr val="000000">
                  <a:alpha val="70588"/>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pic>
        <p:nvPicPr>
          <p:cNvPr descr="Diagram, schematic&#10;&#10;Description automatically generated" id="82" name="Google Shape;82;p18"/>
          <p:cNvPicPr preferRelativeResize="0"/>
          <p:nvPr/>
        </p:nvPicPr>
        <p:blipFill rotWithShape="1">
          <a:blip r:embed="rId3">
            <a:alphaModFix/>
          </a:blip>
          <a:srcRect b="0" l="0" r="0" t="0"/>
          <a:stretch/>
        </p:blipFill>
        <p:spPr>
          <a:xfrm>
            <a:off x="10940229" y="289719"/>
            <a:ext cx="1000068" cy="598362"/>
          </a:xfrm>
          <a:prstGeom prst="rect">
            <a:avLst/>
          </a:prstGeom>
          <a:noFill/>
          <a:ln>
            <a:noFill/>
          </a:ln>
        </p:spPr>
      </p:pic>
      <p:pic>
        <p:nvPicPr>
          <p:cNvPr id="83" name="Google Shape;83;p18"/>
          <p:cNvPicPr preferRelativeResize="0"/>
          <p:nvPr/>
        </p:nvPicPr>
        <p:blipFill rotWithShape="1">
          <a:blip r:embed="rId4">
            <a:alphaModFix/>
          </a:blip>
          <a:srcRect b="0" l="0" r="0" t="0"/>
          <a:stretch/>
        </p:blipFill>
        <p:spPr>
          <a:xfrm>
            <a:off x="11358157" y="5963478"/>
            <a:ext cx="833843" cy="894522"/>
          </a:xfrm>
          <a:prstGeom prst="rect">
            <a:avLst/>
          </a:prstGeom>
          <a:noFill/>
          <a:ln>
            <a:noFill/>
          </a:ln>
        </p:spPr>
      </p:pic>
      <p:sp>
        <p:nvSpPr>
          <p:cNvPr id="84" name="Google Shape;8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8"/>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87" name="Google Shape;87;p18"/>
          <p:cNvSpPr txBox="1"/>
          <p:nvPr/>
        </p:nvSpPr>
        <p:spPr>
          <a:xfrm flipH="1">
            <a:off x="10087981" y="6422898"/>
            <a:ext cx="1358538"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Poppins"/>
                <a:ea typeface="Poppins"/>
                <a:cs typeface="Poppins"/>
                <a:sym typeface="Poppins"/>
              </a:rPr>
              <a:t>Page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88" name="Shape 88"/>
        <p:cNvGrpSpPr/>
        <p:nvPr/>
      </p:nvGrpSpPr>
      <p:grpSpPr>
        <a:xfrm>
          <a:off x="0" y="0"/>
          <a:ext cx="0" cy="0"/>
          <a:chOff x="0" y="0"/>
          <a:chExt cx="0" cy="0"/>
        </a:xfrm>
      </p:grpSpPr>
      <p:sp>
        <p:nvSpPr>
          <p:cNvPr id="89" name="Google Shape;89;p19"/>
          <p:cNvSpPr/>
          <p:nvPr/>
        </p:nvSpPr>
        <p:spPr>
          <a:xfrm>
            <a:off x="-25313" y="0"/>
            <a:ext cx="12217313" cy="6858000"/>
          </a:xfrm>
          <a:prstGeom prst="roundRect">
            <a:avLst>
              <a:gd fmla="val 0" name="adj"/>
            </a:avLst>
          </a:prstGeom>
          <a:solidFill>
            <a:srgbClr val="FFA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pic>
        <p:nvPicPr>
          <p:cNvPr descr="Diagram, schematic&#10;&#10;Description automatically generated" id="90" name="Google Shape;90;p19"/>
          <p:cNvPicPr preferRelativeResize="0"/>
          <p:nvPr/>
        </p:nvPicPr>
        <p:blipFill rotWithShape="1">
          <a:blip r:embed="rId2">
            <a:alphaModFix/>
          </a:blip>
          <a:srcRect b="0" l="0" r="0" t="0"/>
          <a:stretch/>
        </p:blipFill>
        <p:spPr>
          <a:xfrm>
            <a:off x="10940229" y="289719"/>
            <a:ext cx="1000068" cy="598362"/>
          </a:xfrm>
          <a:prstGeom prst="rect">
            <a:avLst/>
          </a:prstGeom>
          <a:noFill/>
          <a:ln>
            <a:noFill/>
          </a:ln>
        </p:spPr>
      </p:pic>
      <p:pic>
        <p:nvPicPr>
          <p:cNvPr id="91" name="Google Shape;91;p19"/>
          <p:cNvPicPr preferRelativeResize="0"/>
          <p:nvPr/>
        </p:nvPicPr>
        <p:blipFill rotWithShape="1">
          <a:blip r:embed="rId3">
            <a:alphaModFix/>
          </a:blip>
          <a:srcRect b="0" l="0" r="0" t="0"/>
          <a:stretch/>
        </p:blipFill>
        <p:spPr>
          <a:xfrm>
            <a:off x="11358157" y="5963478"/>
            <a:ext cx="833843" cy="894522"/>
          </a:xfrm>
          <a:prstGeom prst="rect">
            <a:avLst/>
          </a:prstGeom>
          <a:noFill/>
          <a:ln>
            <a:noFill/>
          </a:ln>
        </p:spPr>
      </p:pic>
      <p:sp>
        <p:nvSpPr>
          <p:cNvPr id="92" name="Google Shape;9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9"/>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95" name="Google Shape;95;p19"/>
          <p:cNvSpPr txBox="1"/>
          <p:nvPr/>
        </p:nvSpPr>
        <p:spPr>
          <a:xfrm flipH="1">
            <a:off x="10087981" y="6422898"/>
            <a:ext cx="1358538"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Poppins"/>
                <a:ea typeface="Poppins"/>
                <a:cs typeface="Poppins"/>
                <a:sym typeface="Poppins"/>
              </a:rPr>
              <a:t>Page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96" name="Shape 96"/>
        <p:cNvGrpSpPr/>
        <p:nvPr/>
      </p:nvGrpSpPr>
      <p:grpSpPr>
        <a:xfrm>
          <a:off x="0" y="0"/>
          <a:ext cx="0" cy="0"/>
          <a:chOff x="0" y="0"/>
          <a:chExt cx="0" cy="0"/>
        </a:xfrm>
      </p:grpSpPr>
      <p:sp>
        <p:nvSpPr>
          <p:cNvPr id="97" name="Google Shape;97;p20"/>
          <p:cNvSpPr/>
          <p:nvPr/>
        </p:nvSpPr>
        <p:spPr>
          <a:xfrm flipH="1">
            <a:off x="6542662" y="0"/>
            <a:ext cx="5649338" cy="6877318"/>
          </a:xfrm>
          <a:custGeom>
            <a:rect b="b" l="l" r="r" t="t"/>
            <a:pathLst>
              <a:path extrusionOk="0" h="6877318" w="8839200">
                <a:moveTo>
                  <a:pt x="85859" y="0"/>
                </a:moveTo>
                <a:lnTo>
                  <a:pt x="5400541" y="0"/>
                </a:lnTo>
                <a:cubicBezTo>
                  <a:pt x="7299660" y="0"/>
                  <a:pt x="8839200" y="1539540"/>
                  <a:pt x="8839200" y="3438659"/>
                </a:cubicBezTo>
                <a:cubicBezTo>
                  <a:pt x="8839200" y="5337778"/>
                  <a:pt x="7299660" y="6877318"/>
                  <a:pt x="5400541" y="6877318"/>
                </a:cubicBezTo>
                <a:lnTo>
                  <a:pt x="85859" y="6877318"/>
                </a:lnTo>
                <a:lnTo>
                  <a:pt x="0" y="6875147"/>
                </a:lnTo>
                <a:lnTo>
                  <a:pt x="0" y="2171"/>
                </a:lnTo>
                <a:close/>
              </a:path>
            </a:pathLst>
          </a:custGeom>
          <a:solidFill>
            <a:srgbClr val="FFAF00"/>
          </a:solidFill>
          <a:ln>
            <a:noFill/>
          </a:ln>
          <a:effectLst>
            <a:outerShdw blurRad="304800" sx="102000" rotWithShape="0" algn="ctr" sy="102000">
              <a:srgbClr val="000000">
                <a:alpha val="1529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98" name="Google Shape;98;p20"/>
          <p:cNvSpPr/>
          <p:nvPr/>
        </p:nvSpPr>
        <p:spPr>
          <a:xfrm flipH="1">
            <a:off x="6542662" y="0"/>
            <a:ext cx="5649338" cy="6877318"/>
          </a:xfrm>
          <a:custGeom>
            <a:rect b="b" l="l" r="r" t="t"/>
            <a:pathLst>
              <a:path extrusionOk="0" h="6877318" w="8839200">
                <a:moveTo>
                  <a:pt x="85859" y="0"/>
                </a:moveTo>
                <a:lnTo>
                  <a:pt x="5400541" y="0"/>
                </a:lnTo>
                <a:cubicBezTo>
                  <a:pt x="7299660" y="0"/>
                  <a:pt x="8839200" y="1539540"/>
                  <a:pt x="8839200" y="3438659"/>
                </a:cubicBezTo>
                <a:cubicBezTo>
                  <a:pt x="8839200" y="5337778"/>
                  <a:pt x="7299660" y="6877318"/>
                  <a:pt x="5400541" y="6877318"/>
                </a:cubicBezTo>
                <a:lnTo>
                  <a:pt x="85859" y="6877318"/>
                </a:lnTo>
                <a:lnTo>
                  <a:pt x="0" y="6875147"/>
                </a:lnTo>
                <a:lnTo>
                  <a:pt x="0" y="2171"/>
                </a:lnTo>
                <a:close/>
              </a:path>
            </a:pathLst>
          </a:custGeom>
          <a:blipFill rotWithShape="1">
            <a:blip r:embed="rId2">
              <a:alphaModFix amt="15000"/>
            </a:blip>
            <a:stretch>
              <a:fillRect b="-27912" l="-103083" r="-54914" t="-26429"/>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99" name="Google Shape;99;p20"/>
          <p:cNvSpPr/>
          <p:nvPr/>
        </p:nvSpPr>
        <p:spPr>
          <a:xfrm>
            <a:off x="5508184" y="2019830"/>
            <a:ext cx="2799022" cy="2799022"/>
          </a:xfrm>
          <a:prstGeom prst="ellipse">
            <a:avLst/>
          </a:prstGeom>
          <a:solidFill>
            <a:schemeClr val="lt1"/>
          </a:solidFill>
          <a:ln cap="flat" cmpd="sng" w="12700">
            <a:solidFill>
              <a:schemeClr val="lt1"/>
            </a:solidFill>
            <a:prstDash val="solid"/>
            <a:miter lim="800000"/>
            <a:headEnd len="sm" w="sm" type="none"/>
            <a:tailEnd len="sm" w="sm" type="none"/>
          </a:ln>
          <a:effectLst>
            <a:outerShdw blurRad="266700" sx="102000" rotWithShape="0" algn="ctr" sy="102000">
              <a:srgbClr val="000000">
                <a:alpha val="1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pic>
        <p:nvPicPr>
          <p:cNvPr id="100" name="Google Shape;100;p20"/>
          <p:cNvPicPr preferRelativeResize="0"/>
          <p:nvPr/>
        </p:nvPicPr>
        <p:blipFill rotWithShape="1">
          <a:blip r:embed="rId3">
            <a:alphaModFix/>
          </a:blip>
          <a:srcRect b="0" l="0" r="0" t="0"/>
          <a:stretch/>
        </p:blipFill>
        <p:spPr>
          <a:xfrm>
            <a:off x="11358157" y="5963478"/>
            <a:ext cx="833843" cy="894522"/>
          </a:xfrm>
          <a:prstGeom prst="rect">
            <a:avLst/>
          </a:prstGeom>
          <a:noFill/>
          <a:ln>
            <a:noFill/>
          </a:ln>
        </p:spPr>
      </p:pic>
      <p:sp>
        <p:nvSpPr>
          <p:cNvPr id="101" name="Google Shape;10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0"/>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04" name="Google Shape;104;p20"/>
          <p:cNvSpPr txBox="1"/>
          <p:nvPr/>
        </p:nvSpPr>
        <p:spPr>
          <a:xfrm flipH="1">
            <a:off x="10087981" y="6422898"/>
            <a:ext cx="1358538"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Poppins"/>
                <a:ea typeface="Poppins"/>
                <a:cs typeface="Poppins"/>
                <a:sym typeface="Poppins"/>
              </a:rPr>
              <a:t>Page </a:t>
            </a:r>
            <a:endParaRPr b="0" i="0" sz="1400" u="none" cap="none" strike="noStrike">
              <a:solidFill>
                <a:srgbClr val="000000"/>
              </a:solidFill>
              <a:latin typeface="Arial"/>
              <a:ea typeface="Arial"/>
              <a:cs typeface="Arial"/>
              <a:sym typeface="Arial"/>
            </a:endParaRPr>
          </a:p>
        </p:txBody>
      </p:sp>
      <p:pic>
        <p:nvPicPr>
          <p:cNvPr descr="Shape&#10;&#10;Description automatically generated with low confidence" id="105" name="Google Shape;105;p20"/>
          <p:cNvPicPr preferRelativeResize="0"/>
          <p:nvPr/>
        </p:nvPicPr>
        <p:blipFill rotWithShape="1">
          <a:blip r:embed="rId4">
            <a:alphaModFix/>
          </a:blip>
          <a:srcRect b="0" l="0" r="0" t="0"/>
          <a:stretch/>
        </p:blipFill>
        <p:spPr>
          <a:xfrm>
            <a:off x="5438735" y="1996658"/>
            <a:ext cx="2957284" cy="295728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06" name="Shape 106"/>
        <p:cNvGrpSpPr/>
        <p:nvPr/>
      </p:nvGrpSpPr>
      <p:grpSpPr>
        <a:xfrm>
          <a:off x="0" y="0"/>
          <a:ext cx="0" cy="0"/>
          <a:chOff x="0" y="0"/>
          <a:chExt cx="0" cy="0"/>
        </a:xfrm>
      </p:grpSpPr>
      <p:sp>
        <p:nvSpPr>
          <p:cNvPr id="107" name="Google Shape;107;p2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108" name="Google Shape;108;p21"/>
          <p:cNvSpPr/>
          <p:nvPr/>
        </p:nvSpPr>
        <p:spPr>
          <a:xfrm>
            <a:off x="4444913" y="-1"/>
            <a:ext cx="7772400" cy="6858001"/>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109" name="Google Shape;109;p21"/>
          <p:cNvSpPr/>
          <p:nvPr/>
        </p:nvSpPr>
        <p:spPr>
          <a:xfrm>
            <a:off x="-1" y="-2"/>
            <a:ext cx="12217313" cy="6858000"/>
          </a:xfrm>
          <a:prstGeom prst="rect">
            <a:avLst/>
          </a:prstGeom>
          <a:gradFill>
            <a:gsLst>
              <a:gs pos="0">
                <a:schemeClr val="dk1"/>
              </a:gs>
              <a:gs pos="100000">
                <a:srgbClr val="000000">
                  <a:alpha val="8549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pic>
        <p:nvPicPr>
          <p:cNvPr descr="Diagram, schematic&#10;&#10;Description automatically generated" id="110" name="Google Shape;110;p21"/>
          <p:cNvPicPr preferRelativeResize="0"/>
          <p:nvPr/>
        </p:nvPicPr>
        <p:blipFill rotWithShape="1">
          <a:blip r:embed="rId4">
            <a:alphaModFix/>
          </a:blip>
          <a:srcRect b="0" l="0" r="0" t="0"/>
          <a:stretch/>
        </p:blipFill>
        <p:spPr>
          <a:xfrm>
            <a:off x="10940229" y="289719"/>
            <a:ext cx="1000068" cy="598362"/>
          </a:xfrm>
          <a:prstGeom prst="rect">
            <a:avLst/>
          </a:prstGeom>
          <a:noFill/>
          <a:ln>
            <a:noFill/>
          </a:ln>
        </p:spPr>
      </p:pic>
      <p:pic>
        <p:nvPicPr>
          <p:cNvPr id="111" name="Google Shape;111;p21"/>
          <p:cNvPicPr preferRelativeResize="0"/>
          <p:nvPr/>
        </p:nvPicPr>
        <p:blipFill rotWithShape="1">
          <a:blip r:embed="rId5">
            <a:alphaModFix/>
          </a:blip>
          <a:srcRect b="0" l="0" r="0" t="0"/>
          <a:stretch/>
        </p:blipFill>
        <p:spPr>
          <a:xfrm>
            <a:off x="11358157" y="5963478"/>
            <a:ext cx="833843" cy="894522"/>
          </a:xfrm>
          <a:prstGeom prst="rect">
            <a:avLst/>
          </a:prstGeom>
          <a:noFill/>
          <a:ln>
            <a:noFill/>
          </a:ln>
        </p:spPr>
      </p:pic>
      <p:sp>
        <p:nvSpPr>
          <p:cNvPr id="112" name="Google Shape;1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1"/>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15" name="Google Shape;115;p21"/>
          <p:cNvSpPr txBox="1"/>
          <p:nvPr/>
        </p:nvSpPr>
        <p:spPr>
          <a:xfrm flipH="1">
            <a:off x="10087981" y="6422898"/>
            <a:ext cx="1358538"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Poppins"/>
                <a:ea typeface="Poppins"/>
                <a:cs typeface="Poppins"/>
                <a:sym typeface="Poppins"/>
              </a:rPr>
              <a:t>Page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116" name="Shape 116"/>
        <p:cNvGrpSpPr/>
        <p:nvPr/>
      </p:nvGrpSpPr>
      <p:grpSpPr>
        <a:xfrm>
          <a:off x="0" y="0"/>
          <a:ext cx="0" cy="0"/>
          <a:chOff x="0" y="0"/>
          <a:chExt cx="0" cy="0"/>
        </a:xfrm>
      </p:grpSpPr>
      <p:sp>
        <p:nvSpPr>
          <p:cNvPr id="117" name="Google Shape;117;p2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118" name="Google Shape;118;p22"/>
          <p:cNvSpPr/>
          <p:nvPr/>
        </p:nvSpPr>
        <p:spPr>
          <a:xfrm>
            <a:off x="0" y="-1"/>
            <a:ext cx="12217313" cy="6858001"/>
          </a:xfrm>
          <a:prstGeom prst="rect">
            <a:avLst/>
          </a:prstGeom>
          <a:blipFill rotWithShape="1">
            <a:blip r:embed="rId3">
              <a:alphaModFix/>
            </a:blip>
            <a:stretch>
              <a:fillRect b="-57114" l="154" r="-466" t="-551"/>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119" name="Google Shape;119;p22"/>
          <p:cNvSpPr/>
          <p:nvPr/>
        </p:nvSpPr>
        <p:spPr>
          <a:xfrm>
            <a:off x="-1" y="0"/>
            <a:ext cx="12217313" cy="6858000"/>
          </a:xfrm>
          <a:prstGeom prst="rect">
            <a:avLst/>
          </a:prstGeom>
          <a:gradFill>
            <a:gsLst>
              <a:gs pos="0">
                <a:srgbClr val="000000">
                  <a:alpha val="83529"/>
                </a:srgbClr>
              </a:gs>
              <a:gs pos="100000">
                <a:srgbClr val="000000">
                  <a:alpha val="70588"/>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pic>
        <p:nvPicPr>
          <p:cNvPr descr="Diagram, schematic&#10;&#10;Description automatically generated" id="120" name="Google Shape;120;p22"/>
          <p:cNvPicPr preferRelativeResize="0"/>
          <p:nvPr/>
        </p:nvPicPr>
        <p:blipFill rotWithShape="1">
          <a:blip r:embed="rId4">
            <a:alphaModFix/>
          </a:blip>
          <a:srcRect b="0" l="0" r="0" t="0"/>
          <a:stretch/>
        </p:blipFill>
        <p:spPr>
          <a:xfrm>
            <a:off x="10940229" y="289719"/>
            <a:ext cx="1000068" cy="598362"/>
          </a:xfrm>
          <a:prstGeom prst="rect">
            <a:avLst/>
          </a:prstGeom>
          <a:noFill/>
          <a:ln>
            <a:noFill/>
          </a:ln>
        </p:spPr>
      </p:pic>
      <p:pic>
        <p:nvPicPr>
          <p:cNvPr id="121" name="Google Shape;121;p22"/>
          <p:cNvPicPr preferRelativeResize="0"/>
          <p:nvPr/>
        </p:nvPicPr>
        <p:blipFill rotWithShape="1">
          <a:blip r:embed="rId5">
            <a:alphaModFix/>
          </a:blip>
          <a:srcRect b="0" l="0" r="0" t="0"/>
          <a:stretch/>
        </p:blipFill>
        <p:spPr>
          <a:xfrm>
            <a:off x="11358157" y="5963478"/>
            <a:ext cx="833843" cy="894522"/>
          </a:xfrm>
          <a:prstGeom prst="rect">
            <a:avLst/>
          </a:prstGeom>
          <a:noFill/>
          <a:ln>
            <a:noFill/>
          </a:ln>
        </p:spPr>
      </p:pic>
      <p:sp>
        <p:nvSpPr>
          <p:cNvPr id="122" name="Google Shape;12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2"/>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25" name="Google Shape;125;p22"/>
          <p:cNvSpPr txBox="1"/>
          <p:nvPr/>
        </p:nvSpPr>
        <p:spPr>
          <a:xfrm flipH="1">
            <a:off x="10087981" y="6422898"/>
            <a:ext cx="1358538"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Poppins"/>
                <a:ea typeface="Poppins"/>
                <a:cs typeface="Poppins"/>
                <a:sym typeface="Poppins"/>
              </a:rPr>
              <a:t>Page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126" name="Shape 126"/>
        <p:cNvGrpSpPr/>
        <p:nvPr/>
      </p:nvGrpSpPr>
      <p:grpSpPr>
        <a:xfrm>
          <a:off x="0" y="0"/>
          <a:ext cx="0" cy="0"/>
          <a:chOff x="0" y="0"/>
          <a:chExt cx="0" cy="0"/>
        </a:xfrm>
      </p:grpSpPr>
      <p:sp>
        <p:nvSpPr>
          <p:cNvPr id="127" name="Google Shape;127;p2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128" name="Google Shape;128;p23"/>
          <p:cNvSpPr/>
          <p:nvPr/>
        </p:nvSpPr>
        <p:spPr>
          <a:xfrm>
            <a:off x="0" y="-1"/>
            <a:ext cx="12217313" cy="6858001"/>
          </a:xfrm>
          <a:prstGeom prst="rect">
            <a:avLst/>
          </a:prstGeom>
          <a:blipFill rotWithShape="1">
            <a:blip r:embed="rId3">
              <a:alphaModFix/>
            </a:blip>
            <a:stretch>
              <a:fillRect b="-57114" l="154" r="-466" t="-551"/>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129" name="Google Shape;129;p23"/>
          <p:cNvSpPr/>
          <p:nvPr/>
        </p:nvSpPr>
        <p:spPr>
          <a:xfrm>
            <a:off x="-1" y="0"/>
            <a:ext cx="12217313" cy="6858000"/>
          </a:xfrm>
          <a:prstGeom prst="rect">
            <a:avLst/>
          </a:prstGeom>
          <a:gradFill>
            <a:gsLst>
              <a:gs pos="0">
                <a:srgbClr val="000000">
                  <a:alpha val="83529"/>
                </a:srgbClr>
              </a:gs>
              <a:gs pos="100000">
                <a:srgbClr val="000000">
                  <a:alpha val="70588"/>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130" name="Google Shape;1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3"/>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33" name="Google Shape;133;p23"/>
          <p:cNvSpPr txBox="1"/>
          <p:nvPr/>
        </p:nvSpPr>
        <p:spPr>
          <a:xfrm flipH="1">
            <a:off x="10087981" y="6422898"/>
            <a:ext cx="1358538"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Poppins"/>
                <a:ea typeface="Poppins"/>
                <a:cs typeface="Poppins"/>
                <a:sym typeface="Poppins"/>
              </a:rPr>
              <a:t>Page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134" name="Shape 134"/>
        <p:cNvGrpSpPr/>
        <p:nvPr/>
      </p:nvGrpSpPr>
      <p:grpSpPr>
        <a:xfrm>
          <a:off x="0" y="0"/>
          <a:ext cx="0" cy="0"/>
          <a:chOff x="0" y="0"/>
          <a:chExt cx="0" cy="0"/>
        </a:xfrm>
      </p:grpSpPr>
      <p:sp>
        <p:nvSpPr>
          <p:cNvPr id="135" name="Google Shape;135;p2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136" name="Google Shape;136;p24"/>
          <p:cNvSpPr/>
          <p:nvPr/>
        </p:nvSpPr>
        <p:spPr>
          <a:xfrm>
            <a:off x="0" y="-1"/>
            <a:ext cx="12217313" cy="6858001"/>
          </a:xfrm>
          <a:prstGeom prst="rect">
            <a:avLst/>
          </a:prstGeom>
          <a:blipFill rotWithShape="1">
            <a:blip r:embed="rId3">
              <a:alphaModFix/>
            </a:blip>
            <a:stretch>
              <a:fillRect b="-57114" l="154" r="-466" t="-551"/>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137" name="Google Shape;137;p24"/>
          <p:cNvSpPr/>
          <p:nvPr/>
        </p:nvSpPr>
        <p:spPr>
          <a:xfrm>
            <a:off x="-1" y="0"/>
            <a:ext cx="12217313" cy="6858000"/>
          </a:xfrm>
          <a:prstGeom prst="rect">
            <a:avLst/>
          </a:prstGeom>
          <a:gradFill>
            <a:gsLst>
              <a:gs pos="0">
                <a:srgbClr val="000000">
                  <a:alpha val="83529"/>
                </a:srgbClr>
              </a:gs>
              <a:gs pos="100000">
                <a:srgbClr val="000000">
                  <a:alpha val="8000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pic>
        <p:nvPicPr>
          <p:cNvPr descr="Diagram, schematic&#10;&#10;Description automatically generated" id="138" name="Google Shape;138;p24"/>
          <p:cNvPicPr preferRelativeResize="0"/>
          <p:nvPr/>
        </p:nvPicPr>
        <p:blipFill rotWithShape="1">
          <a:blip r:embed="rId4">
            <a:alphaModFix/>
          </a:blip>
          <a:srcRect b="0" l="0" r="0" t="0"/>
          <a:stretch/>
        </p:blipFill>
        <p:spPr>
          <a:xfrm>
            <a:off x="10940229" y="289719"/>
            <a:ext cx="1000068" cy="598362"/>
          </a:xfrm>
          <a:prstGeom prst="rect">
            <a:avLst/>
          </a:prstGeom>
          <a:noFill/>
          <a:ln>
            <a:noFill/>
          </a:ln>
        </p:spPr>
      </p:pic>
      <p:pic>
        <p:nvPicPr>
          <p:cNvPr id="139" name="Google Shape;139;p24"/>
          <p:cNvPicPr preferRelativeResize="0"/>
          <p:nvPr/>
        </p:nvPicPr>
        <p:blipFill rotWithShape="1">
          <a:blip r:embed="rId5">
            <a:alphaModFix/>
          </a:blip>
          <a:srcRect b="0" l="0" r="0" t="0"/>
          <a:stretch/>
        </p:blipFill>
        <p:spPr>
          <a:xfrm>
            <a:off x="11358157" y="5963478"/>
            <a:ext cx="833843" cy="894522"/>
          </a:xfrm>
          <a:prstGeom prst="rect">
            <a:avLst/>
          </a:prstGeom>
          <a:noFill/>
          <a:ln>
            <a:noFill/>
          </a:ln>
        </p:spPr>
      </p:pic>
      <p:sp>
        <p:nvSpPr>
          <p:cNvPr id="140" name="Google Shape;14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4"/>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43" name="Google Shape;143;p24"/>
          <p:cNvSpPr txBox="1"/>
          <p:nvPr/>
        </p:nvSpPr>
        <p:spPr>
          <a:xfrm flipH="1">
            <a:off x="10087981" y="6422898"/>
            <a:ext cx="1358538"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Poppins"/>
                <a:ea typeface="Poppins"/>
                <a:cs typeface="Poppins"/>
                <a:sym typeface="Poppins"/>
              </a:rPr>
              <a:t>Page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44" name="Shape 144"/>
        <p:cNvGrpSpPr/>
        <p:nvPr/>
      </p:nvGrpSpPr>
      <p:grpSpPr>
        <a:xfrm>
          <a:off x="0" y="0"/>
          <a:ext cx="0" cy="0"/>
          <a:chOff x="0" y="0"/>
          <a:chExt cx="0" cy="0"/>
        </a:xfrm>
      </p:grpSpPr>
      <p:pic>
        <p:nvPicPr>
          <p:cNvPr id="145" name="Google Shape;145;p25"/>
          <p:cNvPicPr preferRelativeResize="0"/>
          <p:nvPr/>
        </p:nvPicPr>
        <p:blipFill rotWithShape="1">
          <a:blip r:embed="rId2">
            <a:alphaModFix/>
          </a:blip>
          <a:srcRect b="0" l="0" r="0" t="0"/>
          <a:stretch/>
        </p:blipFill>
        <p:spPr>
          <a:xfrm>
            <a:off x="10439400" y="4967923"/>
            <a:ext cx="1752600" cy="1880138"/>
          </a:xfrm>
          <a:prstGeom prst="rect">
            <a:avLst/>
          </a:prstGeom>
          <a:noFill/>
          <a:ln>
            <a:noFill/>
          </a:ln>
        </p:spPr>
      </p:pic>
      <p:sp>
        <p:nvSpPr>
          <p:cNvPr id="146" name="Google Shape;1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5"/>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49" name="Google Shape;149;p25"/>
          <p:cNvSpPr txBox="1"/>
          <p:nvPr/>
        </p:nvSpPr>
        <p:spPr>
          <a:xfrm flipH="1">
            <a:off x="10087981" y="6422898"/>
            <a:ext cx="1358538"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rgbClr val="595959"/>
                </a:solidFill>
                <a:latin typeface="Poppins"/>
                <a:ea typeface="Poppins"/>
                <a:cs typeface="Poppins"/>
                <a:sym typeface="Poppins"/>
              </a:rPr>
              <a:t>Page </a:t>
            </a:r>
            <a:endParaRPr b="0" i="0" sz="1400" u="none" cap="none" strike="noStrike">
              <a:solidFill>
                <a:srgbClr val="000000"/>
              </a:solidFill>
              <a:latin typeface="Arial"/>
              <a:ea typeface="Arial"/>
              <a:cs typeface="Arial"/>
              <a:sym typeface="Arial"/>
            </a:endParaRPr>
          </a:p>
        </p:txBody>
      </p:sp>
      <p:pic>
        <p:nvPicPr>
          <p:cNvPr id="150" name="Google Shape;150;p25"/>
          <p:cNvPicPr preferRelativeResize="0"/>
          <p:nvPr/>
        </p:nvPicPr>
        <p:blipFill rotWithShape="1">
          <a:blip r:embed="rId3">
            <a:alphaModFix/>
          </a:blip>
          <a:srcRect b="-13625" l="-19064" r="-13627" t="-19066"/>
          <a:stretch/>
        </p:blipFill>
        <p:spPr>
          <a:xfrm>
            <a:off x="10896680" y="269759"/>
            <a:ext cx="1003973" cy="60121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51" name="Shape 151"/>
        <p:cNvGrpSpPr/>
        <p:nvPr/>
      </p:nvGrpSpPr>
      <p:grpSpPr>
        <a:xfrm>
          <a:off x="0" y="0"/>
          <a:ext cx="0" cy="0"/>
          <a:chOff x="0" y="0"/>
          <a:chExt cx="0" cy="0"/>
        </a:xfrm>
      </p:grpSpPr>
      <p:sp>
        <p:nvSpPr>
          <p:cNvPr id="152" name="Google Shape;152;p26"/>
          <p:cNvSpPr/>
          <p:nvPr/>
        </p:nvSpPr>
        <p:spPr>
          <a:xfrm>
            <a:off x="0" y="1947137"/>
            <a:ext cx="12192000" cy="4910863"/>
          </a:xfrm>
          <a:prstGeom prst="rect">
            <a:avLst/>
          </a:prstGeom>
          <a:solidFill>
            <a:srgbClr val="FFA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
        <p:nvSpPr>
          <p:cNvPr id="153" name="Google Shape;153;p26"/>
          <p:cNvSpPr/>
          <p:nvPr/>
        </p:nvSpPr>
        <p:spPr>
          <a:xfrm>
            <a:off x="287189" y="1414023"/>
            <a:ext cx="11617622" cy="5164278"/>
          </a:xfrm>
          <a:prstGeom prst="roundRect">
            <a:avLst>
              <a:gd fmla="val 4516" name="adj"/>
            </a:avLst>
          </a:prstGeom>
          <a:solidFill>
            <a:schemeClr val="lt1"/>
          </a:solidFill>
          <a:ln>
            <a:noFill/>
          </a:ln>
          <a:effectLst>
            <a:outerShdw blurRad="355600" rotWithShape="0" algn="ctr" dir="5400000" dist="50800">
              <a:srgbClr val="000000">
                <a:alpha val="2627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pic>
        <p:nvPicPr>
          <p:cNvPr id="154" name="Google Shape;154;p26"/>
          <p:cNvPicPr preferRelativeResize="0"/>
          <p:nvPr/>
        </p:nvPicPr>
        <p:blipFill rotWithShape="1">
          <a:blip r:embed="rId2">
            <a:alphaModFix/>
          </a:blip>
          <a:srcRect b="-13625" l="-19064" r="-13627" t="-19066"/>
          <a:stretch/>
        </p:blipFill>
        <p:spPr>
          <a:xfrm>
            <a:off x="10896680" y="279699"/>
            <a:ext cx="1003973" cy="601210"/>
          </a:xfrm>
          <a:prstGeom prst="rect">
            <a:avLst/>
          </a:prstGeom>
          <a:noFill/>
          <a:ln>
            <a:noFill/>
          </a:ln>
        </p:spPr>
      </p:pic>
      <p:sp>
        <p:nvSpPr>
          <p:cNvPr id="155" name="Google Shape;1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6"/>
          <p:cNvSpPr txBox="1"/>
          <p:nvPr>
            <p:ph idx="12" type="sldNum"/>
          </p:nvPr>
        </p:nvSpPr>
        <p:spPr>
          <a:xfrm>
            <a:off x="11427358" y="6200639"/>
            <a:ext cx="47971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158" name="Google Shape;158;p26"/>
          <p:cNvSpPr txBox="1"/>
          <p:nvPr/>
        </p:nvSpPr>
        <p:spPr>
          <a:xfrm flipH="1">
            <a:off x="10296700" y="6283752"/>
            <a:ext cx="1358538"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rgbClr val="595959"/>
                </a:solidFill>
                <a:latin typeface="Poppins"/>
                <a:ea typeface="Poppins"/>
                <a:cs typeface="Poppins"/>
                <a:sym typeface="Poppins"/>
              </a:rPr>
              <a:t>Page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type="blank">
  <p:cSld name="BLANK">
    <p:spTree>
      <p:nvGrpSpPr>
        <p:cNvPr id="21" name="Shape 21"/>
        <p:cNvGrpSpPr/>
        <p:nvPr/>
      </p:nvGrpSpPr>
      <p:grpSpPr>
        <a:xfrm>
          <a:off x="0" y="0"/>
          <a:ext cx="0" cy="0"/>
          <a:chOff x="0" y="0"/>
          <a:chExt cx="0" cy="0"/>
        </a:xfrm>
      </p:grpSpPr>
      <p:sp>
        <p:nvSpPr>
          <p:cNvPr id="22" name="Google Shape;22;p9"/>
          <p:cNvSpPr/>
          <p:nvPr/>
        </p:nvSpPr>
        <p:spPr>
          <a:xfrm flipH="1">
            <a:off x="6542662" y="0"/>
            <a:ext cx="5649338" cy="6877318"/>
          </a:xfrm>
          <a:custGeom>
            <a:rect b="b" l="l" r="r" t="t"/>
            <a:pathLst>
              <a:path extrusionOk="0" h="6877318" w="8839200">
                <a:moveTo>
                  <a:pt x="85859" y="0"/>
                </a:moveTo>
                <a:lnTo>
                  <a:pt x="5400541" y="0"/>
                </a:lnTo>
                <a:cubicBezTo>
                  <a:pt x="7299660" y="0"/>
                  <a:pt x="8839200" y="1539540"/>
                  <a:pt x="8839200" y="3438659"/>
                </a:cubicBezTo>
                <a:cubicBezTo>
                  <a:pt x="8839200" y="5337778"/>
                  <a:pt x="7299660" y="6877318"/>
                  <a:pt x="5400541" y="6877318"/>
                </a:cubicBezTo>
                <a:lnTo>
                  <a:pt x="85859" y="6877318"/>
                </a:lnTo>
                <a:lnTo>
                  <a:pt x="0" y="6875147"/>
                </a:lnTo>
                <a:lnTo>
                  <a:pt x="0" y="2171"/>
                </a:lnTo>
                <a:close/>
              </a:path>
            </a:pathLst>
          </a:custGeom>
          <a:solidFill>
            <a:srgbClr val="FFAF00"/>
          </a:solidFill>
          <a:ln>
            <a:noFill/>
          </a:ln>
          <a:effectLst>
            <a:outerShdw blurRad="304800" sx="102000" rotWithShape="0" algn="ctr" sy="102000">
              <a:srgbClr val="000000">
                <a:alpha val="1529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23" name="Google Shape;23;p9"/>
          <p:cNvSpPr/>
          <p:nvPr/>
        </p:nvSpPr>
        <p:spPr>
          <a:xfrm flipH="1">
            <a:off x="6542662" y="0"/>
            <a:ext cx="5649338" cy="6877318"/>
          </a:xfrm>
          <a:custGeom>
            <a:rect b="b" l="l" r="r" t="t"/>
            <a:pathLst>
              <a:path extrusionOk="0" h="6877318" w="8839200">
                <a:moveTo>
                  <a:pt x="85859" y="0"/>
                </a:moveTo>
                <a:lnTo>
                  <a:pt x="5400541" y="0"/>
                </a:lnTo>
                <a:cubicBezTo>
                  <a:pt x="7299660" y="0"/>
                  <a:pt x="8839200" y="1539540"/>
                  <a:pt x="8839200" y="3438659"/>
                </a:cubicBezTo>
                <a:cubicBezTo>
                  <a:pt x="8839200" y="5337778"/>
                  <a:pt x="7299660" y="6877318"/>
                  <a:pt x="5400541" y="6877318"/>
                </a:cubicBezTo>
                <a:lnTo>
                  <a:pt x="85859" y="6877318"/>
                </a:lnTo>
                <a:lnTo>
                  <a:pt x="0" y="6875147"/>
                </a:lnTo>
                <a:lnTo>
                  <a:pt x="0" y="2171"/>
                </a:lnTo>
                <a:close/>
              </a:path>
            </a:pathLst>
          </a:custGeom>
          <a:blipFill rotWithShape="1">
            <a:blip r:embed="rId2">
              <a:alphaModFix amt="15000"/>
            </a:blip>
            <a:stretch>
              <a:fillRect b="-27912" l="-103083" r="-54914" t="-26429"/>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24" name="Google Shape;24;p9"/>
          <p:cNvSpPr/>
          <p:nvPr/>
        </p:nvSpPr>
        <p:spPr>
          <a:xfrm>
            <a:off x="5508184" y="2019830"/>
            <a:ext cx="2799022" cy="2799022"/>
          </a:xfrm>
          <a:prstGeom prst="ellipse">
            <a:avLst/>
          </a:prstGeom>
          <a:solidFill>
            <a:schemeClr val="lt1"/>
          </a:solidFill>
          <a:ln cap="flat" cmpd="sng" w="12700">
            <a:solidFill>
              <a:schemeClr val="lt1"/>
            </a:solidFill>
            <a:prstDash val="solid"/>
            <a:miter lim="800000"/>
            <a:headEnd len="sm" w="sm" type="none"/>
            <a:tailEnd len="sm" w="sm" type="none"/>
          </a:ln>
          <a:effectLst>
            <a:outerShdw blurRad="266700" sx="102000" rotWithShape="0" algn="ctr" sy="102000">
              <a:srgbClr val="000000">
                <a:alpha val="1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pic>
        <p:nvPicPr>
          <p:cNvPr descr="Diagram, schematic&#10;&#10;Description automatically generated" id="25" name="Google Shape;25;p9"/>
          <p:cNvPicPr preferRelativeResize="0"/>
          <p:nvPr/>
        </p:nvPicPr>
        <p:blipFill rotWithShape="1">
          <a:blip r:embed="rId3">
            <a:alphaModFix/>
          </a:blip>
          <a:srcRect b="0" l="0" r="0" t="0"/>
          <a:stretch/>
        </p:blipFill>
        <p:spPr>
          <a:xfrm>
            <a:off x="10940229" y="289719"/>
            <a:ext cx="1000068" cy="598362"/>
          </a:xfrm>
          <a:prstGeom prst="rect">
            <a:avLst/>
          </a:prstGeom>
          <a:noFill/>
          <a:ln>
            <a:noFill/>
          </a:ln>
        </p:spPr>
      </p:pic>
      <p:pic>
        <p:nvPicPr>
          <p:cNvPr id="26" name="Google Shape;26;p9"/>
          <p:cNvPicPr preferRelativeResize="0"/>
          <p:nvPr/>
        </p:nvPicPr>
        <p:blipFill rotWithShape="1">
          <a:blip r:embed="rId4">
            <a:alphaModFix/>
          </a:blip>
          <a:srcRect b="0" l="0" r="0" t="0"/>
          <a:stretch/>
        </p:blipFill>
        <p:spPr>
          <a:xfrm>
            <a:off x="11358157" y="5963478"/>
            <a:ext cx="833843" cy="894522"/>
          </a:xfrm>
          <a:prstGeom prst="rect">
            <a:avLst/>
          </a:prstGeom>
          <a:noFill/>
          <a:ln>
            <a:noFill/>
          </a:ln>
        </p:spPr>
      </p:pic>
      <p:sp>
        <p:nvSpPr>
          <p:cNvPr id="27" name="Google Shape;2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9"/>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lt1"/>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30" name="Google Shape;30;p9"/>
          <p:cNvSpPr txBox="1"/>
          <p:nvPr/>
        </p:nvSpPr>
        <p:spPr>
          <a:xfrm flipH="1">
            <a:off x="10087981" y="6422898"/>
            <a:ext cx="1358538"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Poppins"/>
                <a:ea typeface="Poppins"/>
                <a:cs typeface="Poppins"/>
                <a:sym typeface="Poppins"/>
              </a:rPr>
              <a:t>Page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9" name="Shape 159"/>
        <p:cNvGrpSpPr/>
        <p:nvPr/>
      </p:nvGrpSpPr>
      <p:grpSpPr>
        <a:xfrm>
          <a:off x="0" y="0"/>
          <a:ext cx="0" cy="0"/>
          <a:chOff x="0" y="0"/>
          <a:chExt cx="0" cy="0"/>
        </a:xfrm>
      </p:grpSpPr>
      <p:sp>
        <p:nvSpPr>
          <p:cNvPr id="160" name="Google Shape;160;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oppi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2" name="Google Shape;162;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3" name="Google Shape;16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6" name="Shape 166"/>
        <p:cNvGrpSpPr/>
        <p:nvPr/>
      </p:nvGrpSpPr>
      <p:grpSpPr>
        <a:xfrm>
          <a:off x="0" y="0"/>
          <a:ext cx="0" cy="0"/>
          <a:chOff x="0" y="0"/>
          <a:chExt cx="0" cy="0"/>
        </a:xfrm>
      </p:grpSpPr>
      <p:sp>
        <p:nvSpPr>
          <p:cNvPr id="167" name="Google Shape;167;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oppi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28"/>
          <p:cNvSpPr/>
          <p:nvPr>
            <p:ph idx="2" type="pic"/>
          </p:nvPr>
        </p:nvSpPr>
        <p:spPr>
          <a:xfrm>
            <a:off x="5183188" y="987425"/>
            <a:ext cx="6172200" cy="4873625"/>
          </a:xfrm>
          <a:prstGeom prst="rect">
            <a:avLst/>
          </a:prstGeom>
          <a:noFill/>
          <a:ln>
            <a:noFill/>
          </a:ln>
        </p:spPr>
      </p:sp>
      <p:sp>
        <p:nvSpPr>
          <p:cNvPr id="169" name="Google Shape;169;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0" name="Google Shape;17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3" name="Shape 173"/>
        <p:cNvGrpSpPr/>
        <p:nvPr/>
      </p:nvGrpSpPr>
      <p:grpSpPr>
        <a:xfrm>
          <a:off x="0" y="0"/>
          <a:ext cx="0" cy="0"/>
          <a:chOff x="0" y="0"/>
          <a:chExt cx="0" cy="0"/>
        </a:xfrm>
      </p:grpSpPr>
      <p:sp>
        <p:nvSpPr>
          <p:cNvPr id="174" name="Google Shape;17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9" name="Shape 179"/>
        <p:cNvGrpSpPr/>
        <p:nvPr/>
      </p:nvGrpSpPr>
      <p:grpSpPr>
        <a:xfrm>
          <a:off x="0" y="0"/>
          <a:ext cx="0" cy="0"/>
          <a:chOff x="0" y="0"/>
          <a:chExt cx="0" cy="0"/>
        </a:xfrm>
      </p:grpSpPr>
      <p:sp>
        <p:nvSpPr>
          <p:cNvPr id="180" name="Google Shape;180;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31" name="Shape 31"/>
        <p:cNvGrpSpPr/>
        <p:nvPr/>
      </p:nvGrpSpPr>
      <p:grpSpPr>
        <a:xfrm>
          <a:off x="0" y="0"/>
          <a:ext cx="0" cy="0"/>
          <a:chOff x="0" y="0"/>
          <a:chExt cx="0" cy="0"/>
        </a:xfrm>
      </p:grpSpPr>
      <p:sp>
        <p:nvSpPr>
          <p:cNvPr id="32" name="Google Shape;3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0"/>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595959"/>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US"/>
              <a:t>‹#›</a:t>
            </a:fld>
            <a:endParaRPr/>
          </a:p>
        </p:txBody>
      </p:sp>
      <p:sp>
        <p:nvSpPr>
          <p:cNvPr id="35" name="Google Shape;35;p10"/>
          <p:cNvSpPr txBox="1"/>
          <p:nvPr/>
        </p:nvSpPr>
        <p:spPr>
          <a:xfrm flipH="1">
            <a:off x="10087981" y="6422898"/>
            <a:ext cx="1358538"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rgbClr val="595959"/>
                </a:solidFill>
                <a:latin typeface="Poppins"/>
                <a:ea typeface="Poppins"/>
                <a:cs typeface="Poppins"/>
                <a:sym typeface="Poppins"/>
              </a:rPr>
              <a:t>Page </a:t>
            </a:r>
            <a:endParaRPr b="0" i="0" sz="1400" u="none" cap="none" strike="noStrike">
              <a:solidFill>
                <a:srgbClr val="000000"/>
              </a:solidFill>
              <a:latin typeface="Arial"/>
              <a:ea typeface="Arial"/>
              <a:cs typeface="Arial"/>
              <a:sym typeface="Arial"/>
            </a:endParaRPr>
          </a:p>
        </p:txBody>
      </p:sp>
      <p:pic>
        <p:nvPicPr>
          <p:cNvPr id="36" name="Google Shape;36;p10"/>
          <p:cNvPicPr preferRelativeResize="0"/>
          <p:nvPr/>
        </p:nvPicPr>
        <p:blipFill rotWithShape="1">
          <a:blip r:embed="rId2">
            <a:alphaModFix/>
          </a:blip>
          <a:srcRect b="-13625" l="-19064" r="-13627" t="-19066"/>
          <a:stretch/>
        </p:blipFill>
        <p:spPr>
          <a:xfrm>
            <a:off x="10896680" y="269759"/>
            <a:ext cx="1003973" cy="601210"/>
          </a:xfrm>
          <a:prstGeom prst="rect">
            <a:avLst/>
          </a:prstGeom>
          <a:noFill/>
          <a:ln>
            <a:noFill/>
          </a:ln>
        </p:spPr>
      </p:pic>
      <p:pic>
        <p:nvPicPr>
          <p:cNvPr id="37" name="Google Shape;37;p10"/>
          <p:cNvPicPr preferRelativeResize="0"/>
          <p:nvPr/>
        </p:nvPicPr>
        <p:blipFill rotWithShape="1">
          <a:blip r:embed="rId3">
            <a:alphaModFix/>
          </a:blip>
          <a:srcRect b="0" l="0" r="0" t="0"/>
          <a:stretch/>
        </p:blipFill>
        <p:spPr>
          <a:xfrm>
            <a:off x="11504712" y="6120698"/>
            <a:ext cx="687287" cy="737301"/>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38" name="Shape 38"/>
        <p:cNvGrpSpPr/>
        <p:nvPr/>
      </p:nvGrpSpPr>
      <p:grpSpPr>
        <a:xfrm>
          <a:off x="0" y="0"/>
          <a:ext cx="0" cy="0"/>
          <a:chOff x="0" y="0"/>
          <a:chExt cx="0" cy="0"/>
        </a:xfrm>
      </p:grpSpPr>
      <p:sp>
        <p:nvSpPr>
          <p:cNvPr id="39" name="Google Shape;39;p1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40" name="Google Shape;40;p11"/>
          <p:cNvSpPr/>
          <p:nvPr/>
        </p:nvSpPr>
        <p:spPr>
          <a:xfrm>
            <a:off x="0" y="-1"/>
            <a:ext cx="12217313" cy="6858001"/>
          </a:xfrm>
          <a:prstGeom prst="rect">
            <a:avLst/>
          </a:prstGeom>
          <a:blipFill rotWithShape="1">
            <a:blip r:embed="rId3">
              <a:alphaModFix/>
            </a:blip>
            <a:stretch>
              <a:fillRect b="-57114" l="154" r="-466" t="-551"/>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41" name="Google Shape;41;p11"/>
          <p:cNvSpPr/>
          <p:nvPr/>
        </p:nvSpPr>
        <p:spPr>
          <a:xfrm>
            <a:off x="-1" y="0"/>
            <a:ext cx="12217313" cy="6858000"/>
          </a:xfrm>
          <a:prstGeom prst="rect">
            <a:avLst/>
          </a:prstGeom>
          <a:gradFill>
            <a:gsLst>
              <a:gs pos="0">
                <a:srgbClr val="000000">
                  <a:alpha val="83529"/>
                </a:srgbClr>
              </a:gs>
              <a:gs pos="100000">
                <a:srgbClr val="000000">
                  <a:alpha val="8000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oppi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 name="Google Shape;4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oppi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oppins"/>
              <a:buNone/>
              <a:defRPr b="0" i="0" sz="4400" u="none" cap="none" strike="noStrike">
                <a:solidFill>
                  <a:schemeClr val="dk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Poppins"/>
                <a:ea typeface="Poppins"/>
                <a:cs typeface="Poppins"/>
                <a:sym typeface="Poppi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oppins"/>
                <a:ea typeface="Poppins"/>
                <a:cs typeface="Poppins"/>
                <a:sym typeface="Poppi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sp>
        <p:nvSpPr>
          <p:cNvPr id="12" name="Google Shape;1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9pPr>
          </a:lstStyle>
          <a:p/>
        </p:txBody>
      </p:sp>
      <p:sp>
        <p:nvSpPr>
          <p:cNvPr id="14" name="Google Shape;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24.png"/><Relationship Id="rId6"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
          <p:cNvSpPr/>
          <p:nvPr/>
        </p:nvSpPr>
        <p:spPr>
          <a:xfrm rot="-874713">
            <a:off x="-1279915" y="-1098369"/>
            <a:ext cx="10785280" cy="6927694"/>
          </a:xfrm>
          <a:custGeom>
            <a:rect b="b" l="l" r="r" t="t"/>
            <a:pathLst>
              <a:path extrusionOk="0" h="6927694" w="10785280">
                <a:moveTo>
                  <a:pt x="1733532" y="0"/>
                </a:moveTo>
                <a:lnTo>
                  <a:pt x="10785280" y="2354185"/>
                </a:lnTo>
                <a:lnTo>
                  <a:pt x="8498525" y="6927694"/>
                </a:lnTo>
                <a:lnTo>
                  <a:pt x="131167" y="6927694"/>
                </a:lnTo>
                <a:lnTo>
                  <a:pt x="0" y="6665359"/>
                </a:ln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190" name="Google Shape;190;p1"/>
          <p:cNvSpPr/>
          <p:nvPr/>
        </p:nvSpPr>
        <p:spPr>
          <a:xfrm rot="-874713">
            <a:off x="-1303176" y="-1080002"/>
            <a:ext cx="10678109" cy="6830117"/>
          </a:xfrm>
          <a:custGeom>
            <a:rect b="b" l="l" r="r" t="t"/>
            <a:pathLst>
              <a:path extrusionOk="0" h="6830117" w="10678109">
                <a:moveTo>
                  <a:pt x="10678109" y="2322898"/>
                </a:moveTo>
                <a:lnTo>
                  <a:pt x="8424499" y="6830117"/>
                </a:lnTo>
                <a:lnTo>
                  <a:pt x="57141" y="6830117"/>
                </a:lnTo>
                <a:lnTo>
                  <a:pt x="0" y="6715835"/>
                </a:lnTo>
                <a:lnTo>
                  <a:pt x="1746660" y="0"/>
                </a:lnTo>
                <a:close/>
              </a:path>
            </a:pathLst>
          </a:cu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pic>
        <p:nvPicPr>
          <p:cNvPr id="191" name="Google Shape;191;p1"/>
          <p:cNvPicPr preferRelativeResize="0"/>
          <p:nvPr/>
        </p:nvPicPr>
        <p:blipFill rotWithShape="1">
          <a:blip r:embed="rId3">
            <a:alphaModFix/>
          </a:blip>
          <a:srcRect b="0" l="0" r="25941" t="0"/>
          <a:stretch/>
        </p:blipFill>
        <p:spPr>
          <a:xfrm>
            <a:off x="-283310" y="-65822"/>
            <a:ext cx="9202129" cy="6989274"/>
          </a:xfrm>
          <a:custGeom>
            <a:rect b="b" l="l" r="r" t="t"/>
            <a:pathLst>
              <a:path extrusionOk="0" h="6989274" w="9202129">
                <a:moveTo>
                  <a:pt x="0" y="0"/>
                </a:moveTo>
                <a:lnTo>
                  <a:pt x="9202129" y="0"/>
                </a:lnTo>
                <a:lnTo>
                  <a:pt x="8155576" y="4929352"/>
                </a:lnTo>
                <a:lnTo>
                  <a:pt x="235257" y="6989274"/>
                </a:lnTo>
                <a:lnTo>
                  <a:pt x="17253" y="6989274"/>
                </a:lnTo>
                <a:lnTo>
                  <a:pt x="0" y="6969528"/>
                </a:lnTo>
                <a:close/>
              </a:path>
            </a:pathLst>
          </a:custGeom>
          <a:noFill/>
          <a:ln>
            <a:noFill/>
          </a:ln>
        </p:spPr>
      </p:pic>
      <p:grpSp>
        <p:nvGrpSpPr>
          <p:cNvPr id="192" name="Google Shape;192;p1"/>
          <p:cNvGrpSpPr/>
          <p:nvPr/>
        </p:nvGrpSpPr>
        <p:grpSpPr>
          <a:xfrm>
            <a:off x="7721861" y="4668724"/>
            <a:ext cx="339618" cy="339618"/>
            <a:chOff x="7590632" y="3406759"/>
            <a:chExt cx="321564" cy="321564"/>
          </a:xfrm>
        </p:grpSpPr>
        <p:sp>
          <p:nvSpPr>
            <p:cNvPr id="193" name="Google Shape;193;p1"/>
            <p:cNvSpPr/>
            <p:nvPr/>
          </p:nvSpPr>
          <p:spPr>
            <a:xfrm>
              <a:off x="7613283" y="3429334"/>
              <a:ext cx="276225" cy="276225"/>
            </a:xfrm>
            <a:custGeom>
              <a:rect b="b" l="l" r="r" t="t"/>
              <a:pathLst>
                <a:path extrusionOk="0" h="276225" w="276225">
                  <a:moveTo>
                    <a:pt x="276225" y="138112"/>
                  </a:moveTo>
                  <a:cubicBezTo>
                    <a:pt x="276225" y="214390"/>
                    <a:pt x="214390" y="276225"/>
                    <a:pt x="138112" y="276225"/>
                  </a:cubicBezTo>
                  <a:cubicBezTo>
                    <a:pt x="61835" y="276225"/>
                    <a:pt x="0" y="214390"/>
                    <a:pt x="0" y="138112"/>
                  </a:cubicBezTo>
                  <a:cubicBezTo>
                    <a:pt x="0" y="61835"/>
                    <a:pt x="61835" y="0"/>
                    <a:pt x="138112" y="0"/>
                  </a:cubicBezTo>
                  <a:cubicBezTo>
                    <a:pt x="214390" y="0"/>
                    <a:pt x="276225" y="61835"/>
                    <a:pt x="276225" y="138112"/>
                  </a:cubicBezTo>
                  <a:close/>
                </a:path>
              </a:pathLst>
            </a:custGeom>
            <a:solidFill>
              <a:srgbClr val="FBB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94" name="Google Shape;194;p1"/>
            <p:cNvSpPr/>
            <p:nvPr/>
          </p:nvSpPr>
          <p:spPr>
            <a:xfrm>
              <a:off x="7590632" y="3406759"/>
              <a:ext cx="321564" cy="321564"/>
            </a:xfrm>
            <a:custGeom>
              <a:rect b="b" l="l" r="r" t="t"/>
              <a:pathLst>
                <a:path extrusionOk="0" h="321564" w="321564">
                  <a:moveTo>
                    <a:pt x="160688" y="-57"/>
                  </a:moveTo>
                  <a:cubicBezTo>
                    <a:pt x="249490" y="-67"/>
                    <a:pt x="321480" y="71914"/>
                    <a:pt x="321489" y="160706"/>
                  </a:cubicBezTo>
                  <a:cubicBezTo>
                    <a:pt x="321499" y="249507"/>
                    <a:pt x="249518" y="321497"/>
                    <a:pt x="160726" y="321507"/>
                  </a:cubicBezTo>
                  <a:cubicBezTo>
                    <a:pt x="71925" y="321516"/>
                    <a:pt x="-65" y="249536"/>
                    <a:pt x="-75" y="160744"/>
                  </a:cubicBezTo>
                  <a:cubicBezTo>
                    <a:pt x="-84" y="118072"/>
                    <a:pt x="16880" y="77152"/>
                    <a:pt x="47055" y="46996"/>
                  </a:cubicBezTo>
                  <a:cubicBezTo>
                    <a:pt x="77192" y="16850"/>
                    <a:pt x="118064" y="-76"/>
                    <a:pt x="160688" y="-57"/>
                  </a:cubicBezTo>
                  <a:close/>
                  <a:moveTo>
                    <a:pt x="242318" y="79095"/>
                  </a:moveTo>
                  <a:cubicBezTo>
                    <a:pt x="197264" y="33909"/>
                    <a:pt x="124112" y="33794"/>
                    <a:pt x="78925" y="78848"/>
                  </a:cubicBezTo>
                  <a:cubicBezTo>
                    <a:pt x="33729" y="123901"/>
                    <a:pt x="33625" y="197063"/>
                    <a:pt x="78678" y="242249"/>
                  </a:cubicBezTo>
                  <a:cubicBezTo>
                    <a:pt x="123731" y="287436"/>
                    <a:pt x="196883" y="287541"/>
                    <a:pt x="242070" y="242487"/>
                  </a:cubicBezTo>
                  <a:cubicBezTo>
                    <a:pt x="263806" y="220827"/>
                    <a:pt x="276017" y="191405"/>
                    <a:pt x="276036" y="160725"/>
                  </a:cubicBezTo>
                  <a:cubicBezTo>
                    <a:pt x="276084" y="130121"/>
                    <a:pt x="263949" y="100746"/>
                    <a:pt x="242318" y="79095"/>
                  </a:cubicBezTo>
                  <a:close/>
                </a:path>
              </a:pathLst>
            </a:custGeom>
            <a:solidFill>
              <a:srgbClr val="FFA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grpSp>
        <p:nvGrpSpPr>
          <p:cNvPr id="195" name="Google Shape;195;p1"/>
          <p:cNvGrpSpPr/>
          <p:nvPr/>
        </p:nvGrpSpPr>
        <p:grpSpPr>
          <a:xfrm>
            <a:off x="-411620" y="5685133"/>
            <a:ext cx="2082297" cy="2082297"/>
            <a:chOff x="6135792" y="3964734"/>
            <a:chExt cx="555688" cy="555688"/>
          </a:xfrm>
        </p:grpSpPr>
        <p:sp>
          <p:nvSpPr>
            <p:cNvPr id="196" name="Google Shape;196;p1"/>
            <p:cNvSpPr/>
            <p:nvPr/>
          </p:nvSpPr>
          <p:spPr>
            <a:xfrm>
              <a:off x="6152719" y="3981688"/>
              <a:ext cx="521779" cy="521779"/>
            </a:xfrm>
            <a:custGeom>
              <a:rect b="b" l="l" r="r" t="t"/>
              <a:pathLst>
                <a:path extrusionOk="0" h="521779" w="521779">
                  <a:moveTo>
                    <a:pt x="521779" y="260890"/>
                  </a:moveTo>
                  <a:cubicBezTo>
                    <a:pt x="521779" y="404975"/>
                    <a:pt x="404975" y="521780"/>
                    <a:pt x="260890" y="521780"/>
                  </a:cubicBezTo>
                  <a:cubicBezTo>
                    <a:pt x="116804" y="521780"/>
                    <a:pt x="0" y="404975"/>
                    <a:pt x="0" y="260890"/>
                  </a:cubicBezTo>
                  <a:cubicBezTo>
                    <a:pt x="0" y="116804"/>
                    <a:pt x="116804" y="0"/>
                    <a:pt x="260890" y="0"/>
                  </a:cubicBezTo>
                  <a:cubicBezTo>
                    <a:pt x="404975" y="0"/>
                    <a:pt x="521779" y="116804"/>
                    <a:pt x="521779" y="2608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197" name="Google Shape;197;p1"/>
            <p:cNvSpPr/>
            <p:nvPr/>
          </p:nvSpPr>
          <p:spPr>
            <a:xfrm>
              <a:off x="6135792" y="3964734"/>
              <a:ext cx="555688" cy="555688"/>
            </a:xfrm>
            <a:custGeom>
              <a:rect b="b" l="l" r="r" t="t"/>
              <a:pathLst>
                <a:path extrusionOk="0" h="555688" w="555688">
                  <a:moveTo>
                    <a:pt x="277740" y="-57"/>
                  </a:moveTo>
                  <a:cubicBezTo>
                    <a:pt x="431188" y="-66"/>
                    <a:pt x="555594" y="124311"/>
                    <a:pt x="555613" y="277759"/>
                  </a:cubicBezTo>
                  <a:cubicBezTo>
                    <a:pt x="555623" y="431216"/>
                    <a:pt x="431236" y="555622"/>
                    <a:pt x="277788" y="555632"/>
                  </a:cubicBezTo>
                  <a:cubicBezTo>
                    <a:pt x="124341" y="555641"/>
                    <a:pt x="-66" y="431264"/>
                    <a:pt x="-75" y="277816"/>
                  </a:cubicBezTo>
                  <a:cubicBezTo>
                    <a:pt x="-85" y="204140"/>
                    <a:pt x="29167" y="133493"/>
                    <a:pt x="81240" y="81382"/>
                  </a:cubicBezTo>
                  <a:cubicBezTo>
                    <a:pt x="133303" y="29185"/>
                    <a:pt x="204017" y="-124"/>
                    <a:pt x="277740" y="-57"/>
                  </a:cubicBezTo>
                  <a:close/>
                  <a:moveTo>
                    <a:pt x="450238" y="105385"/>
                  </a:moveTo>
                  <a:cubicBezTo>
                    <a:pt x="355007" y="10173"/>
                    <a:pt x="200607" y="10182"/>
                    <a:pt x="105395" y="105423"/>
                  </a:cubicBezTo>
                  <a:cubicBezTo>
                    <a:pt x="10183" y="200654"/>
                    <a:pt x="10202" y="355044"/>
                    <a:pt x="105433" y="450266"/>
                  </a:cubicBezTo>
                  <a:cubicBezTo>
                    <a:pt x="200664" y="545478"/>
                    <a:pt x="355064" y="545459"/>
                    <a:pt x="450276" y="450228"/>
                  </a:cubicBezTo>
                  <a:cubicBezTo>
                    <a:pt x="495977" y="404517"/>
                    <a:pt x="521656" y="342519"/>
                    <a:pt x="521676" y="277883"/>
                  </a:cubicBezTo>
                  <a:cubicBezTo>
                    <a:pt x="521742" y="213170"/>
                    <a:pt x="496034" y="151095"/>
                    <a:pt x="450238" y="105385"/>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grpSp>
        <p:nvGrpSpPr>
          <p:cNvPr id="198" name="Google Shape;198;p1"/>
          <p:cNvGrpSpPr/>
          <p:nvPr/>
        </p:nvGrpSpPr>
        <p:grpSpPr>
          <a:xfrm>
            <a:off x="8261611" y="-467948"/>
            <a:ext cx="1504378" cy="1504378"/>
            <a:chOff x="6135792" y="3964734"/>
            <a:chExt cx="555688" cy="555688"/>
          </a:xfrm>
        </p:grpSpPr>
        <p:sp>
          <p:nvSpPr>
            <p:cNvPr id="199" name="Google Shape;199;p1"/>
            <p:cNvSpPr/>
            <p:nvPr/>
          </p:nvSpPr>
          <p:spPr>
            <a:xfrm>
              <a:off x="6152719" y="3981688"/>
              <a:ext cx="521779" cy="521779"/>
            </a:xfrm>
            <a:custGeom>
              <a:rect b="b" l="l" r="r" t="t"/>
              <a:pathLst>
                <a:path extrusionOk="0" h="521779" w="521779">
                  <a:moveTo>
                    <a:pt x="521779" y="260890"/>
                  </a:moveTo>
                  <a:cubicBezTo>
                    <a:pt x="521779" y="404975"/>
                    <a:pt x="404975" y="521780"/>
                    <a:pt x="260890" y="521780"/>
                  </a:cubicBezTo>
                  <a:cubicBezTo>
                    <a:pt x="116804" y="521780"/>
                    <a:pt x="0" y="404975"/>
                    <a:pt x="0" y="260890"/>
                  </a:cubicBezTo>
                  <a:cubicBezTo>
                    <a:pt x="0" y="116804"/>
                    <a:pt x="116804" y="0"/>
                    <a:pt x="260890" y="0"/>
                  </a:cubicBezTo>
                  <a:cubicBezTo>
                    <a:pt x="404975" y="0"/>
                    <a:pt x="521779" y="116804"/>
                    <a:pt x="521779" y="2608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Poppins"/>
                <a:buNone/>
              </a:pPr>
              <a:r>
                <a:t/>
              </a:r>
              <a:endParaRPr b="0" i="0" sz="1800" u="none" cap="none" strike="noStrike">
                <a:solidFill>
                  <a:srgbClr val="000000"/>
                </a:solidFill>
                <a:latin typeface="Poppins"/>
                <a:ea typeface="Poppins"/>
                <a:cs typeface="Poppins"/>
                <a:sym typeface="Poppins"/>
              </a:endParaRPr>
            </a:p>
          </p:txBody>
        </p:sp>
        <p:sp>
          <p:nvSpPr>
            <p:cNvPr id="200" name="Google Shape;200;p1"/>
            <p:cNvSpPr/>
            <p:nvPr/>
          </p:nvSpPr>
          <p:spPr>
            <a:xfrm>
              <a:off x="6135792" y="3964734"/>
              <a:ext cx="555688" cy="555688"/>
            </a:xfrm>
            <a:custGeom>
              <a:rect b="b" l="l" r="r" t="t"/>
              <a:pathLst>
                <a:path extrusionOk="0" h="555688" w="555688">
                  <a:moveTo>
                    <a:pt x="277740" y="-57"/>
                  </a:moveTo>
                  <a:cubicBezTo>
                    <a:pt x="431188" y="-66"/>
                    <a:pt x="555594" y="124311"/>
                    <a:pt x="555613" y="277759"/>
                  </a:cubicBezTo>
                  <a:cubicBezTo>
                    <a:pt x="555623" y="431216"/>
                    <a:pt x="431236" y="555622"/>
                    <a:pt x="277788" y="555632"/>
                  </a:cubicBezTo>
                  <a:cubicBezTo>
                    <a:pt x="124341" y="555641"/>
                    <a:pt x="-66" y="431264"/>
                    <a:pt x="-75" y="277816"/>
                  </a:cubicBezTo>
                  <a:cubicBezTo>
                    <a:pt x="-85" y="204140"/>
                    <a:pt x="29167" y="133493"/>
                    <a:pt x="81240" y="81382"/>
                  </a:cubicBezTo>
                  <a:cubicBezTo>
                    <a:pt x="133303" y="29185"/>
                    <a:pt x="204017" y="-124"/>
                    <a:pt x="277740" y="-57"/>
                  </a:cubicBezTo>
                  <a:close/>
                  <a:moveTo>
                    <a:pt x="450238" y="105385"/>
                  </a:moveTo>
                  <a:cubicBezTo>
                    <a:pt x="355007" y="10173"/>
                    <a:pt x="200607" y="10182"/>
                    <a:pt x="105395" y="105423"/>
                  </a:cubicBezTo>
                  <a:cubicBezTo>
                    <a:pt x="10183" y="200654"/>
                    <a:pt x="10202" y="355044"/>
                    <a:pt x="105433" y="450266"/>
                  </a:cubicBezTo>
                  <a:cubicBezTo>
                    <a:pt x="200664" y="545478"/>
                    <a:pt x="355064" y="545459"/>
                    <a:pt x="450276" y="450228"/>
                  </a:cubicBezTo>
                  <a:cubicBezTo>
                    <a:pt x="495977" y="404517"/>
                    <a:pt x="521656" y="342519"/>
                    <a:pt x="521676" y="277883"/>
                  </a:cubicBezTo>
                  <a:cubicBezTo>
                    <a:pt x="521742" y="213170"/>
                    <a:pt x="496034" y="151095"/>
                    <a:pt x="450238" y="105385"/>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Poppins"/>
                <a:buNone/>
              </a:pPr>
              <a:r>
                <a:t/>
              </a:r>
              <a:endParaRPr b="0" i="0" sz="1800" u="none" cap="none" strike="noStrike">
                <a:solidFill>
                  <a:srgbClr val="000000"/>
                </a:solidFill>
                <a:latin typeface="Poppins"/>
                <a:ea typeface="Poppins"/>
                <a:cs typeface="Poppins"/>
                <a:sym typeface="Poppins"/>
              </a:endParaRPr>
            </a:p>
          </p:txBody>
        </p:sp>
      </p:grpSp>
      <p:grpSp>
        <p:nvGrpSpPr>
          <p:cNvPr id="201" name="Google Shape;201;p1"/>
          <p:cNvGrpSpPr/>
          <p:nvPr/>
        </p:nvGrpSpPr>
        <p:grpSpPr>
          <a:xfrm>
            <a:off x="734469" y="1198363"/>
            <a:ext cx="5817159" cy="3393957"/>
            <a:chOff x="734469" y="675123"/>
            <a:chExt cx="5817159" cy="3393957"/>
          </a:xfrm>
        </p:grpSpPr>
        <p:sp>
          <p:nvSpPr>
            <p:cNvPr id="202" name="Google Shape;202;p1"/>
            <p:cNvSpPr txBox="1"/>
            <p:nvPr/>
          </p:nvSpPr>
          <p:spPr>
            <a:xfrm>
              <a:off x="734469" y="675123"/>
              <a:ext cx="4205674" cy="6597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FFAF00"/>
                </a:buClr>
                <a:buSzPts val="4100"/>
                <a:buFont typeface="Poppins"/>
                <a:buNone/>
              </a:pPr>
              <a:r>
                <a:rPr b="1" i="0" lang="en-US" sz="4800" u="none" cap="none" strike="noStrike">
                  <a:solidFill>
                    <a:srgbClr val="FFAF00"/>
                  </a:solidFill>
                  <a:latin typeface="Poppins"/>
                  <a:ea typeface="Poppins"/>
                  <a:cs typeface="Poppins"/>
                  <a:sym typeface="Poppins"/>
                </a:rPr>
                <a:t>Simplifying </a:t>
              </a:r>
              <a:endParaRPr b="0" i="0" sz="1400" u="none" cap="none" strike="noStrike">
                <a:solidFill>
                  <a:srgbClr val="000000"/>
                </a:solidFill>
                <a:latin typeface="Arial"/>
                <a:ea typeface="Arial"/>
                <a:cs typeface="Arial"/>
                <a:sym typeface="Arial"/>
              </a:endParaRPr>
            </a:p>
          </p:txBody>
        </p:sp>
        <p:sp>
          <p:nvSpPr>
            <p:cNvPr id="203" name="Google Shape;203;p1"/>
            <p:cNvSpPr txBox="1"/>
            <p:nvPr/>
          </p:nvSpPr>
          <p:spPr>
            <a:xfrm>
              <a:off x="734469" y="1447800"/>
              <a:ext cx="5817159" cy="2621280"/>
            </a:xfrm>
            <a:prstGeom prst="rect">
              <a:avLst/>
            </a:prstGeom>
            <a:noFill/>
            <a:ln>
              <a:noFill/>
            </a:ln>
          </p:spPr>
          <p:txBody>
            <a:bodyPr anchorCtr="0" anchor="t" bIns="34275" lIns="68575" spcFirstLastPara="1" rIns="68575" wrap="square" tIns="34275">
              <a:noAutofit/>
            </a:bodyPr>
            <a:lstStyle/>
            <a:p>
              <a:pPr indent="0" lvl="0" marL="38100" marR="0" rtl="0" algn="l">
                <a:lnSpc>
                  <a:spcPct val="100000"/>
                </a:lnSpc>
                <a:spcBef>
                  <a:spcPts val="800"/>
                </a:spcBef>
                <a:spcAft>
                  <a:spcPts val="0"/>
                </a:spcAft>
                <a:buClr>
                  <a:srgbClr val="FFFFFF"/>
                </a:buClr>
                <a:buSzPts val="2300"/>
                <a:buFont typeface="Arial"/>
                <a:buNone/>
              </a:pPr>
              <a:r>
                <a:rPr b="0" i="0" lang="en-US" sz="4400" u="none" cap="none" strike="noStrike">
                  <a:solidFill>
                    <a:srgbClr val="FFFFFF"/>
                  </a:solidFill>
                  <a:latin typeface="Poppins Medium"/>
                  <a:ea typeface="Poppins Medium"/>
                  <a:cs typeface="Poppins Medium"/>
                  <a:sym typeface="Poppins Medium"/>
                </a:rPr>
                <a:t>Governance </a:t>
              </a:r>
              <a:endParaRPr b="0" i="0" sz="1400" u="none" cap="none" strike="noStrike">
                <a:solidFill>
                  <a:srgbClr val="000000"/>
                </a:solidFill>
                <a:latin typeface="Arial"/>
                <a:ea typeface="Arial"/>
                <a:cs typeface="Arial"/>
                <a:sym typeface="Arial"/>
              </a:endParaRPr>
            </a:p>
            <a:p>
              <a:pPr indent="0" lvl="0" marL="38100" marR="0" rtl="0" algn="l">
                <a:lnSpc>
                  <a:spcPct val="100000"/>
                </a:lnSpc>
                <a:spcBef>
                  <a:spcPts val="800"/>
                </a:spcBef>
                <a:spcAft>
                  <a:spcPts val="0"/>
                </a:spcAft>
                <a:buClr>
                  <a:srgbClr val="FFFFFF"/>
                </a:buClr>
                <a:buSzPts val="2300"/>
                <a:buFont typeface="Arial"/>
                <a:buNone/>
              </a:pPr>
              <a:r>
                <a:rPr b="0" i="0" lang="en-US" sz="4400" u="none" cap="none" strike="noStrike">
                  <a:solidFill>
                    <a:srgbClr val="FFFFFF"/>
                  </a:solidFill>
                  <a:latin typeface="Poppins Medium"/>
                  <a:ea typeface="Poppins Medium"/>
                  <a:cs typeface="Poppins Medium"/>
                  <a:sym typeface="Poppins Medium"/>
                </a:rPr>
                <a:t>Risk</a:t>
              </a:r>
              <a:endParaRPr b="0" i="0" sz="1400" u="none" cap="none" strike="noStrike">
                <a:solidFill>
                  <a:srgbClr val="000000"/>
                </a:solidFill>
                <a:latin typeface="Arial"/>
                <a:ea typeface="Arial"/>
                <a:cs typeface="Arial"/>
                <a:sym typeface="Arial"/>
              </a:endParaRPr>
            </a:p>
            <a:p>
              <a:pPr indent="0" lvl="0" marL="38100" marR="0" rtl="0" algn="l">
                <a:lnSpc>
                  <a:spcPct val="100000"/>
                </a:lnSpc>
                <a:spcBef>
                  <a:spcPts val="800"/>
                </a:spcBef>
                <a:spcAft>
                  <a:spcPts val="0"/>
                </a:spcAft>
                <a:buClr>
                  <a:srgbClr val="FFFFFF"/>
                </a:buClr>
                <a:buSzPts val="2300"/>
                <a:buFont typeface="Arial"/>
                <a:buNone/>
              </a:pPr>
              <a:r>
                <a:rPr b="0" i="0" lang="en-US" sz="4400" u="none" cap="none" strike="noStrike">
                  <a:solidFill>
                    <a:srgbClr val="FFFFFF"/>
                  </a:solidFill>
                  <a:latin typeface="Poppins Medium"/>
                  <a:ea typeface="Poppins Medium"/>
                  <a:cs typeface="Poppins Medium"/>
                  <a:sym typeface="Poppins Medium"/>
                </a:rPr>
                <a:t>Compliance</a:t>
              </a:r>
              <a:endParaRPr b="0" i="0" sz="4400" u="none" cap="none" strike="noStrike">
                <a:solidFill>
                  <a:srgbClr val="FFFFFF"/>
                </a:solidFill>
                <a:latin typeface="Poppins Medium"/>
                <a:ea typeface="Poppins Medium"/>
                <a:cs typeface="Poppins Medium"/>
                <a:sym typeface="Poppins Medium"/>
              </a:endParaRPr>
            </a:p>
          </p:txBody>
        </p:sp>
      </p:grpSp>
      <p:sp>
        <p:nvSpPr>
          <p:cNvPr id="204" name="Google Shape;204;p1"/>
          <p:cNvSpPr txBox="1"/>
          <p:nvPr/>
        </p:nvSpPr>
        <p:spPr>
          <a:xfrm>
            <a:off x="8585830" y="2872974"/>
            <a:ext cx="3835082" cy="40007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Poppins"/>
                <a:ea typeface="Poppins"/>
                <a:cs typeface="Poppins"/>
                <a:sym typeface="Poppins"/>
              </a:rPr>
              <a:t>Investment Pitch Deck - </a:t>
            </a:r>
            <a:r>
              <a:rPr b="1" i="0" lang="en-US" sz="1400" u="none" cap="none" strike="noStrike">
                <a:solidFill>
                  <a:srgbClr val="FFFFFF"/>
                </a:solidFill>
                <a:latin typeface="Poppins"/>
                <a:ea typeface="Poppins"/>
                <a:cs typeface="Poppins"/>
                <a:sym typeface="Poppins"/>
              </a:rPr>
              <a:t>February 2023</a:t>
            </a:r>
            <a:endParaRPr b="1" i="0" sz="1400" u="none" cap="none" strike="noStrike">
              <a:solidFill>
                <a:srgbClr val="FFFFFF"/>
              </a:solidFill>
              <a:latin typeface="Poppins"/>
              <a:ea typeface="Poppins"/>
              <a:cs typeface="Poppins"/>
              <a:sym typeface="Poppins"/>
            </a:endParaRPr>
          </a:p>
        </p:txBody>
      </p:sp>
      <p:pic>
        <p:nvPicPr>
          <p:cNvPr id="205" name="Google Shape;205;p1"/>
          <p:cNvPicPr preferRelativeResize="0"/>
          <p:nvPr/>
        </p:nvPicPr>
        <p:blipFill rotWithShape="1">
          <a:blip r:embed="rId4">
            <a:alphaModFix/>
          </a:blip>
          <a:srcRect b="0" l="0" r="0" t="0"/>
          <a:stretch/>
        </p:blipFill>
        <p:spPr>
          <a:xfrm>
            <a:off x="9222368" y="1090960"/>
            <a:ext cx="2562005" cy="1534206"/>
          </a:xfrm>
          <a:prstGeom prst="rect">
            <a:avLst/>
          </a:prstGeom>
          <a:noFill/>
          <a:ln>
            <a:noFill/>
          </a:ln>
        </p:spPr>
      </p:pic>
      <p:sp>
        <p:nvSpPr>
          <p:cNvPr id="206" name="Google Shape;206;p1"/>
          <p:cNvSpPr txBox="1"/>
          <p:nvPr/>
        </p:nvSpPr>
        <p:spPr>
          <a:xfrm>
            <a:off x="7476757" y="5644838"/>
            <a:ext cx="4135864"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Poppins"/>
                <a:ea typeface="Poppins"/>
                <a:cs typeface="Poppins"/>
                <a:sym typeface="Poppins"/>
              </a:rPr>
              <a:t>Case Studies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Poppins"/>
                <a:ea typeface="Poppins"/>
                <a:cs typeface="Poppins"/>
                <a:sym typeface="Poppins"/>
              </a:rPr>
              <a:t>April 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grpSp>
        <p:nvGrpSpPr>
          <p:cNvPr id="212" name="Google Shape;212;p2"/>
          <p:cNvGrpSpPr/>
          <p:nvPr/>
        </p:nvGrpSpPr>
        <p:grpSpPr>
          <a:xfrm>
            <a:off x="8642629" y="880160"/>
            <a:ext cx="3463500" cy="5630089"/>
            <a:chOff x="8595204" y="1429733"/>
            <a:chExt cx="3463500" cy="5630089"/>
          </a:xfrm>
        </p:grpSpPr>
        <p:sp>
          <p:nvSpPr>
            <p:cNvPr id="213" name="Google Shape;213;p2"/>
            <p:cNvSpPr txBox="1"/>
            <p:nvPr/>
          </p:nvSpPr>
          <p:spPr>
            <a:xfrm>
              <a:off x="8595204" y="2678556"/>
              <a:ext cx="3463500" cy="178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800"/>
                </a:spcBef>
                <a:spcAft>
                  <a:spcPts val="0"/>
                </a:spcAft>
                <a:buClr>
                  <a:srgbClr val="000000"/>
                </a:buClr>
                <a:buSzPts val="2000"/>
                <a:buFont typeface="Arial"/>
                <a:buNone/>
              </a:pPr>
              <a:r>
                <a:rPr b="1" i="0" lang="en-US" sz="2000" u="none" cap="none" strike="noStrike">
                  <a:solidFill>
                    <a:schemeClr val="lt1"/>
                  </a:solidFill>
                  <a:latin typeface="Poppins"/>
                  <a:ea typeface="Poppins"/>
                  <a:cs typeface="Poppins"/>
                  <a:sym typeface="Poppins"/>
                </a:rPr>
                <a:t>800 + </a:t>
              </a:r>
              <a:r>
                <a:rPr b="0" i="0" lang="en-US" sz="1400" u="none" cap="none" strike="noStrike">
                  <a:solidFill>
                    <a:srgbClr val="000000"/>
                  </a:solidFill>
                  <a:latin typeface="Poppins"/>
                  <a:ea typeface="Poppins"/>
                  <a:cs typeface="Poppins"/>
                  <a:sym typeface="Poppins"/>
                </a:rPr>
                <a:t>Assessment have been performed within the system for Data Protection Impact Assessments, (DPIAs), DPIAs Pre-Assessment Evaluation, Legitimate Interest Assessments, Compliance Assessments</a:t>
              </a:r>
              <a:endParaRPr b="0" i="0" sz="1400" u="none" cap="none" strike="noStrike">
                <a:solidFill>
                  <a:srgbClr val="000000"/>
                </a:solidFill>
                <a:latin typeface="Arial"/>
                <a:ea typeface="Arial"/>
                <a:cs typeface="Arial"/>
                <a:sym typeface="Arial"/>
              </a:endParaRPr>
            </a:p>
          </p:txBody>
        </p:sp>
        <p:sp>
          <p:nvSpPr>
            <p:cNvPr id="214" name="Google Shape;214;p2"/>
            <p:cNvSpPr txBox="1"/>
            <p:nvPr/>
          </p:nvSpPr>
          <p:spPr>
            <a:xfrm>
              <a:off x="8595204" y="1429733"/>
              <a:ext cx="3241200" cy="113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800"/>
                </a:spcBef>
                <a:spcAft>
                  <a:spcPts val="0"/>
                </a:spcAft>
                <a:buClr>
                  <a:srgbClr val="000000"/>
                </a:buClr>
                <a:buSzPts val="2000"/>
                <a:buFont typeface="Arial"/>
                <a:buNone/>
              </a:pPr>
              <a:r>
                <a:rPr b="1" i="0" lang="en-US" sz="2000" u="none" cap="none" strike="noStrike">
                  <a:solidFill>
                    <a:schemeClr val="lt1"/>
                  </a:solidFill>
                  <a:latin typeface="Poppins"/>
                  <a:ea typeface="Poppins"/>
                  <a:cs typeface="Poppins"/>
                  <a:sym typeface="Poppins"/>
                </a:rPr>
                <a:t>500+ </a:t>
              </a:r>
              <a:r>
                <a:rPr b="0" i="0" lang="en-US" sz="1400" u="none" cap="none" strike="noStrike">
                  <a:solidFill>
                    <a:srgbClr val="000000"/>
                  </a:solidFill>
                  <a:latin typeface="Poppins"/>
                  <a:ea typeface="Poppins"/>
                  <a:cs typeface="Poppins"/>
                  <a:sym typeface="Poppins"/>
                </a:rPr>
                <a:t>Processing Activities have been recorded since </a:t>
              </a:r>
              <a:r>
                <a:rPr b="1" i="0" lang="en-US" sz="1400" u="none" cap="none" strike="noStrike">
                  <a:solidFill>
                    <a:srgbClr val="000000"/>
                  </a:solidFill>
                  <a:latin typeface="Poppins"/>
                  <a:ea typeface="Poppins"/>
                  <a:cs typeface="Poppins"/>
                  <a:sym typeface="Poppins"/>
                </a:rPr>
                <a:t>June 2020 </a:t>
              </a:r>
              <a:r>
                <a:rPr b="0" i="0" lang="en-US" sz="1400" u="none" cap="none" strike="noStrike">
                  <a:solidFill>
                    <a:srgbClr val="000000"/>
                  </a:solidFill>
                  <a:latin typeface="Poppins"/>
                  <a:ea typeface="Poppins"/>
                  <a:cs typeface="Poppins"/>
                  <a:sym typeface="Poppins"/>
                </a:rPr>
                <a:t>and constantly updated by the Bank’s employees.</a:t>
              </a:r>
              <a:endParaRPr b="0" i="0" sz="1400" u="none" cap="none" strike="noStrike">
                <a:solidFill>
                  <a:srgbClr val="000000"/>
                </a:solidFill>
                <a:latin typeface="Poppins"/>
                <a:ea typeface="Poppins"/>
                <a:cs typeface="Poppins"/>
                <a:sym typeface="Poppins"/>
              </a:endParaRPr>
            </a:p>
          </p:txBody>
        </p:sp>
        <p:sp>
          <p:nvSpPr>
            <p:cNvPr id="215" name="Google Shape;215;p2"/>
            <p:cNvSpPr txBox="1"/>
            <p:nvPr/>
          </p:nvSpPr>
          <p:spPr>
            <a:xfrm>
              <a:off x="8595205" y="4566222"/>
              <a:ext cx="32412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800"/>
                </a:spcBef>
                <a:spcAft>
                  <a:spcPts val="0"/>
                </a:spcAft>
                <a:buClr>
                  <a:srgbClr val="000000"/>
                </a:buClr>
                <a:buSzPts val="2000"/>
                <a:buFont typeface="Arial"/>
                <a:buNone/>
              </a:pPr>
              <a:r>
                <a:rPr b="1" i="0" lang="en-US" sz="2000" u="none" cap="none" strike="noStrike">
                  <a:solidFill>
                    <a:schemeClr val="lt1"/>
                  </a:solidFill>
                  <a:latin typeface="Poppins"/>
                  <a:ea typeface="Poppins"/>
                  <a:cs typeface="Poppins"/>
                  <a:sym typeface="Poppins"/>
                </a:rPr>
                <a:t>3 Years + 3 Years renewal which </a:t>
              </a:r>
              <a:r>
                <a:rPr b="0" i="0" lang="en-US" sz="1400" u="none" cap="none" strike="noStrike">
                  <a:solidFill>
                    <a:srgbClr val="000000"/>
                  </a:solidFill>
                  <a:latin typeface="Poppins"/>
                  <a:ea typeface="Poppins"/>
                  <a:cs typeface="Poppins"/>
                  <a:sym typeface="Poppins"/>
                </a:rPr>
                <a:t>validates Enactia and assures the value added to the Organization</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800"/>
                </a:spcBef>
                <a:spcAft>
                  <a:spcPts val="0"/>
                </a:spcAft>
                <a:buClr>
                  <a:srgbClr val="000000"/>
                </a:buClr>
                <a:buSzPts val="2000"/>
                <a:buFont typeface="Arial"/>
                <a:buNone/>
              </a:pPr>
              <a:r>
                <a:t/>
              </a:r>
              <a:endParaRPr>
                <a:latin typeface="Poppins"/>
                <a:ea typeface="Poppins"/>
                <a:cs typeface="Poppins"/>
                <a:sym typeface="Poppins"/>
              </a:endParaRPr>
            </a:p>
            <a:p>
              <a:pPr indent="0" lvl="0" marL="0" rtl="0" algn="l">
                <a:spcBef>
                  <a:spcPts val="800"/>
                </a:spcBef>
                <a:spcAft>
                  <a:spcPts val="0"/>
                </a:spcAft>
                <a:buClr>
                  <a:schemeClr val="dk1"/>
                </a:buClr>
                <a:buSzPts val="2000"/>
                <a:buFont typeface="Arial"/>
                <a:buNone/>
              </a:pPr>
              <a:r>
                <a:rPr b="1" lang="en-US" sz="2000">
                  <a:solidFill>
                    <a:schemeClr val="lt1"/>
                  </a:solidFill>
                  <a:latin typeface="Poppins"/>
                  <a:ea typeface="Poppins"/>
                  <a:cs typeface="Poppins"/>
                  <a:sym typeface="Poppins"/>
                </a:rPr>
                <a:t>Return of Investment</a:t>
              </a:r>
              <a:r>
                <a:rPr b="1" lang="en-US" sz="2000">
                  <a:solidFill>
                    <a:schemeClr val="lt1"/>
                  </a:solidFill>
                  <a:latin typeface="Poppins"/>
                  <a:ea typeface="Poppins"/>
                  <a:cs typeface="Poppins"/>
                  <a:sym typeface="Poppins"/>
                </a:rPr>
                <a:t> </a:t>
              </a:r>
              <a:endParaRPr>
                <a:solidFill>
                  <a:schemeClr val="dk1"/>
                </a:solidFill>
                <a:latin typeface="Poppins"/>
                <a:ea typeface="Poppins"/>
                <a:cs typeface="Poppins"/>
                <a:sym typeface="Poppins"/>
              </a:endParaRPr>
            </a:p>
            <a:p>
              <a:pPr indent="0" lvl="0" marL="0" rtl="0" algn="l">
                <a:spcBef>
                  <a:spcPts val="800"/>
                </a:spcBef>
                <a:spcAft>
                  <a:spcPts val="0"/>
                </a:spcAft>
                <a:buClr>
                  <a:schemeClr val="dk1"/>
                </a:buClr>
                <a:buSzPts val="2000"/>
                <a:buFont typeface="Arial"/>
                <a:buNone/>
              </a:pPr>
              <a:r>
                <a:rPr lang="en-US">
                  <a:solidFill>
                    <a:schemeClr val="dk1"/>
                  </a:solidFill>
                  <a:latin typeface="Poppins"/>
                  <a:ea typeface="Poppins"/>
                  <a:cs typeface="Poppins"/>
                  <a:sym typeface="Poppins"/>
                </a:rPr>
                <a:t>5x less cost in Compliance since using Enactia</a:t>
              </a:r>
              <a:endParaRPr>
                <a:solidFill>
                  <a:schemeClr val="dk1"/>
                </a:solidFill>
                <a:latin typeface="Poppins"/>
                <a:ea typeface="Poppins"/>
                <a:cs typeface="Poppins"/>
                <a:sym typeface="Poppins"/>
              </a:endParaRPr>
            </a:p>
          </p:txBody>
        </p:sp>
      </p:grpSp>
      <p:sp>
        <p:nvSpPr>
          <p:cNvPr id="216" name="Google Shape;216;p2"/>
          <p:cNvSpPr txBox="1"/>
          <p:nvPr/>
        </p:nvSpPr>
        <p:spPr>
          <a:xfrm>
            <a:off x="445686" y="365886"/>
            <a:ext cx="7336705" cy="6597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FFAF00"/>
              </a:buClr>
              <a:buSzPts val="4100"/>
              <a:buFont typeface="Poppins"/>
              <a:buNone/>
            </a:pPr>
            <a:r>
              <a:rPr b="1" i="0" lang="en-US" sz="3600" u="none" cap="none" strike="noStrike">
                <a:solidFill>
                  <a:srgbClr val="0C0C0C"/>
                </a:solidFill>
                <a:latin typeface="Poppins"/>
                <a:ea typeface="Poppins"/>
                <a:cs typeface="Poppins"/>
                <a:sym typeface="Poppins"/>
              </a:rPr>
              <a:t>Customer</a:t>
            </a:r>
            <a:r>
              <a:rPr b="1" i="0" lang="en-US" sz="3600" u="none" cap="none" strike="noStrike">
                <a:solidFill>
                  <a:srgbClr val="FFAF00"/>
                </a:solidFill>
                <a:latin typeface="Poppins"/>
                <a:ea typeface="Poppins"/>
                <a:cs typeface="Poppins"/>
                <a:sym typeface="Poppins"/>
              </a:rPr>
              <a:t> Success Story</a:t>
            </a:r>
            <a:endParaRPr b="0" i="0" sz="1400" u="none" cap="none" strike="noStrike">
              <a:solidFill>
                <a:srgbClr val="000000"/>
              </a:solidFill>
              <a:latin typeface="Arial"/>
              <a:ea typeface="Arial"/>
              <a:cs typeface="Arial"/>
              <a:sym typeface="Arial"/>
            </a:endParaRPr>
          </a:p>
        </p:txBody>
      </p:sp>
      <p:sp>
        <p:nvSpPr>
          <p:cNvPr id="217" name="Google Shape;217;p2"/>
          <p:cNvSpPr/>
          <p:nvPr/>
        </p:nvSpPr>
        <p:spPr>
          <a:xfrm>
            <a:off x="435652" y="1028950"/>
            <a:ext cx="5268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AF00"/>
                </a:solidFill>
                <a:latin typeface="Poppins SemiBold"/>
                <a:ea typeface="Poppins SemiBold"/>
                <a:cs typeface="Poppins SemiBold"/>
                <a:sym typeface="Poppins SemiBold"/>
              </a:rPr>
              <a:t>Hellenic Bank: </a:t>
            </a:r>
            <a:r>
              <a:rPr b="1" i="0" lang="en-US" sz="1800" u="none" cap="none" strike="noStrike">
                <a:solidFill>
                  <a:srgbClr val="3F3F3F"/>
                </a:solidFill>
                <a:latin typeface="Poppins SemiBold"/>
                <a:ea typeface="Poppins SemiBold"/>
                <a:cs typeface="Poppins SemiBold"/>
                <a:sym typeface="Poppins SemiBold"/>
              </a:rPr>
              <a:t>Largest Bank in Cyprus</a:t>
            </a:r>
            <a:endParaRPr b="1" i="0" sz="1800" u="none" cap="none" strike="noStrike">
              <a:solidFill>
                <a:srgbClr val="3F3F3F"/>
              </a:solidFill>
              <a:latin typeface="Poppins SemiBold"/>
              <a:ea typeface="Poppins SemiBold"/>
              <a:cs typeface="Poppins SemiBold"/>
              <a:sym typeface="Poppins SemiBold"/>
            </a:endParaRPr>
          </a:p>
        </p:txBody>
      </p:sp>
      <p:sp>
        <p:nvSpPr>
          <p:cNvPr id="218" name="Google Shape;218;p2"/>
          <p:cNvSpPr/>
          <p:nvPr/>
        </p:nvSpPr>
        <p:spPr>
          <a:xfrm>
            <a:off x="445674" y="4330600"/>
            <a:ext cx="5206500" cy="2340300"/>
          </a:xfrm>
          <a:prstGeom prst="rect">
            <a:avLst/>
          </a:prstGeom>
          <a:noFill/>
          <a:ln>
            <a:noFill/>
          </a:ln>
        </p:spPr>
        <p:txBody>
          <a:bodyPr anchorCtr="0" anchor="t" bIns="45700" lIns="91425" spcFirstLastPara="1" rIns="91425" wrap="square" tIns="45700">
            <a:spAutoFit/>
          </a:bodyPr>
          <a:lstStyle/>
          <a:p>
            <a:pPr indent="0" lvl="0" marL="0" marR="0" rtl="0" algn="just">
              <a:lnSpc>
                <a:spcPct val="145454"/>
              </a:lnSpc>
              <a:spcBef>
                <a:spcPts val="0"/>
              </a:spcBef>
              <a:spcAft>
                <a:spcPts val="0"/>
              </a:spcAft>
              <a:buClr>
                <a:srgbClr val="000000"/>
              </a:buClr>
              <a:buSzPts val="1100"/>
              <a:buFont typeface="Arial"/>
              <a:buNone/>
            </a:pPr>
            <a:r>
              <a:rPr b="0" i="0" lang="en-US" sz="1100" u="none" cap="none" strike="noStrike">
                <a:solidFill>
                  <a:srgbClr val="3F3F3F"/>
                </a:solidFill>
                <a:latin typeface="Poppins"/>
                <a:ea typeface="Poppins"/>
                <a:cs typeface="Poppins"/>
                <a:sym typeface="Poppins"/>
              </a:rPr>
              <a:t>One of the greatest challenges faced by the bank was automating their internal procedures to document all business processes involving the processing of personal data, ensuring compliance with the Data Protection Law (GDPR) requirements. Initially, during the early stages of GDPR enforcement, this documentation was manually handled using spreadsheets. However, the bank later decided to adopt a digital solution to streamline this process. Today, Enactia serves as the bank's core solution for governing privacy and cybersecurity compliance. It automates previously manual procedures and facilitates collaboration among all departmental heads and management staff.</a:t>
            </a:r>
            <a:endParaRPr b="0" i="0" sz="1100" u="none" cap="none" strike="noStrike">
              <a:solidFill>
                <a:srgbClr val="3F3F3F"/>
              </a:solidFill>
              <a:latin typeface="Poppins"/>
              <a:ea typeface="Poppins"/>
              <a:cs typeface="Poppins"/>
              <a:sym typeface="Poppins"/>
            </a:endParaRPr>
          </a:p>
        </p:txBody>
      </p:sp>
      <p:pic>
        <p:nvPicPr>
          <p:cNvPr descr="Hellenic Bank" id="219" name="Google Shape;219;p2"/>
          <p:cNvPicPr preferRelativeResize="0"/>
          <p:nvPr/>
        </p:nvPicPr>
        <p:blipFill rotWithShape="1">
          <a:blip r:embed="rId3">
            <a:alphaModFix/>
          </a:blip>
          <a:srcRect b="33888" l="0" r="0" t="44516"/>
          <a:stretch/>
        </p:blipFill>
        <p:spPr>
          <a:xfrm>
            <a:off x="5589995" y="3254835"/>
            <a:ext cx="2701067" cy="329012"/>
          </a:xfrm>
          <a:prstGeom prst="rect">
            <a:avLst/>
          </a:prstGeom>
          <a:noFill/>
          <a:ln>
            <a:noFill/>
          </a:ln>
        </p:spPr>
      </p:pic>
      <p:sp>
        <p:nvSpPr>
          <p:cNvPr id="220" name="Google Shape;220;p2"/>
          <p:cNvSpPr/>
          <p:nvPr/>
        </p:nvSpPr>
        <p:spPr>
          <a:xfrm>
            <a:off x="435638" y="3777224"/>
            <a:ext cx="42741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F3F3F"/>
                </a:solidFill>
                <a:latin typeface="Poppins Medium"/>
                <a:ea typeface="Poppins Medium"/>
                <a:cs typeface="Poppins Medium"/>
                <a:sym typeface="Poppins Medium"/>
              </a:rPr>
              <a:t>The </a:t>
            </a:r>
            <a:r>
              <a:rPr b="1" i="0" lang="en-US" sz="1400" u="none" cap="none" strike="noStrike">
                <a:solidFill>
                  <a:srgbClr val="3F3F3F"/>
                </a:solidFill>
                <a:latin typeface="Poppins"/>
                <a:ea typeface="Poppins"/>
                <a:cs typeface="Poppins"/>
                <a:sym typeface="Poppins"/>
              </a:rPr>
              <a:t>problem &amp; challenge </a:t>
            </a:r>
            <a:r>
              <a:rPr b="0" i="0" lang="en-US" sz="1400" u="none" cap="none" strike="noStrike">
                <a:solidFill>
                  <a:srgbClr val="3F3F3F"/>
                </a:solidFill>
                <a:latin typeface="Poppins Medium"/>
                <a:ea typeface="Poppins Medium"/>
                <a:cs typeface="Poppins Medium"/>
                <a:sym typeface="Poppins Medium"/>
              </a:rPr>
              <a:t>phased by the Organization and </a:t>
            </a:r>
            <a:r>
              <a:rPr b="1" i="0" lang="en-US" sz="1400" u="none" cap="none" strike="noStrike">
                <a:solidFill>
                  <a:srgbClr val="3F3F3F"/>
                </a:solidFill>
                <a:latin typeface="Poppins Medium"/>
                <a:ea typeface="Poppins Medium"/>
                <a:cs typeface="Poppins Medium"/>
                <a:sym typeface="Poppins Medium"/>
              </a:rPr>
              <a:t>how Enactia supported</a:t>
            </a:r>
            <a:endParaRPr b="0" i="0" sz="1400" u="none" cap="none" strike="noStrike">
              <a:solidFill>
                <a:srgbClr val="000000"/>
              </a:solidFill>
              <a:latin typeface="Arial"/>
              <a:ea typeface="Arial"/>
              <a:cs typeface="Arial"/>
              <a:sym typeface="Arial"/>
            </a:endParaRPr>
          </a:p>
        </p:txBody>
      </p:sp>
      <p:sp>
        <p:nvSpPr>
          <p:cNvPr id="221" name="Google Shape;221;p2"/>
          <p:cNvSpPr/>
          <p:nvPr/>
        </p:nvSpPr>
        <p:spPr>
          <a:xfrm>
            <a:off x="435637" y="1398288"/>
            <a:ext cx="4908739" cy="1930016"/>
          </a:xfrm>
          <a:prstGeom prst="rect">
            <a:avLst/>
          </a:prstGeom>
          <a:noFill/>
          <a:ln>
            <a:noFill/>
          </a:ln>
        </p:spPr>
        <p:txBody>
          <a:bodyPr anchorCtr="0" anchor="t" bIns="45700" lIns="91425" spcFirstLastPara="1" rIns="91425" wrap="square" tIns="45700">
            <a:spAutoFit/>
          </a:bodyPr>
          <a:lstStyle/>
          <a:p>
            <a:pPr indent="0" lvl="0" marL="0" marR="0" rtl="0" algn="just">
              <a:lnSpc>
                <a:spcPct val="145454"/>
              </a:lnSpc>
              <a:spcBef>
                <a:spcPts val="0"/>
              </a:spcBef>
              <a:spcAft>
                <a:spcPts val="0"/>
              </a:spcAft>
              <a:buClr>
                <a:srgbClr val="000000"/>
              </a:buClr>
              <a:buSzPts val="1100"/>
              <a:buFont typeface="Arial"/>
              <a:buNone/>
            </a:pPr>
            <a:r>
              <a:rPr b="0" i="0" lang="en-US" sz="1100" u="none" cap="none" strike="noStrike">
                <a:solidFill>
                  <a:srgbClr val="3F3F3F"/>
                </a:solidFill>
                <a:latin typeface="Poppins"/>
                <a:ea typeface="Poppins"/>
                <a:cs typeface="Poppins"/>
                <a:sym typeface="Poppins"/>
              </a:rPr>
              <a:t>Hellenic Bank is one of the largest banking and financial institutions in Cyprus. Established in 1976, it serves both individual customers and businesses, providing solutions like loans, deposits, payment services, and internet banking. Over the years, Hellenic Bank has grown significantly, marked by strategic acquisitions and an expanding presence in the Cypriot market. The bank is known for its commitment to innovation and has been a frontrunner in adopting digital banking technologies to enhance customer experience and operational efficiency.</a:t>
            </a:r>
            <a:endParaRPr b="0" i="0" sz="1400" u="none" cap="none" strike="noStrike">
              <a:solidFill>
                <a:srgbClr val="000000"/>
              </a:solidFill>
              <a:latin typeface="Arial"/>
              <a:ea typeface="Arial"/>
              <a:cs typeface="Arial"/>
              <a:sym typeface="Arial"/>
            </a:endParaRPr>
          </a:p>
        </p:txBody>
      </p:sp>
      <p:sp>
        <p:nvSpPr>
          <p:cNvPr id="222" name="Google Shape;222;p2"/>
          <p:cNvSpPr txBox="1"/>
          <p:nvPr/>
        </p:nvSpPr>
        <p:spPr>
          <a:xfrm>
            <a:off x="5954308" y="3786134"/>
            <a:ext cx="197244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Poppins"/>
                <a:ea typeface="Poppins"/>
                <a:cs typeface="Poppins"/>
                <a:sym typeface="Poppins"/>
              </a:rPr>
              <a:t>www.hellenicbank.com</a:t>
            </a:r>
            <a:endParaRPr b="0" i="0" sz="1100" u="none" cap="none" strike="noStrike">
              <a:solidFill>
                <a:schemeClr val="dk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grpSp>
        <p:nvGrpSpPr>
          <p:cNvPr id="228" name="Google Shape;228;p3"/>
          <p:cNvGrpSpPr/>
          <p:nvPr/>
        </p:nvGrpSpPr>
        <p:grpSpPr>
          <a:xfrm>
            <a:off x="8576154" y="1007960"/>
            <a:ext cx="3241201" cy="5801771"/>
            <a:chOff x="8595204" y="1429733"/>
            <a:chExt cx="3241201" cy="5801771"/>
          </a:xfrm>
        </p:grpSpPr>
        <p:sp>
          <p:nvSpPr>
            <p:cNvPr id="229" name="Google Shape;229;p3"/>
            <p:cNvSpPr txBox="1"/>
            <p:nvPr/>
          </p:nvSpPr>
          <p:spPr>
            <a:xfrm>
              <a:off x="8595204" y="2678556"/>
              <a:ext cx="32412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800"/>
                </a:spcBef>
                <a:spcAft>
                  <a:spcPts val="0"/>
                </a:spcAft>
                <a:buClr>
                  <a:srgbClr val="000000"/>
                </a:buClr>
                <a:buSzPts val="2000"/>
                <a:buFont typeface="Arial"/>
                <a:buNone/>
              </a:pPr>
              <a:r>
                <a:rPr b="1" i="0" lang="en-US" sz="2000" u="none" cap="none" strike="noStrike">
                  <a:solidFill>
                    <a:schemeClr val="lt1"/>
                  </a:solidFill>
                  <a:latin typeface="Poppins"/>
                  <a:ea typeface="Poppins"/>
                  <a:cs typeface="Poppins"/>
                  <a:sym typeface="Poppins"/>
                </a:rPr>
                <a:t>4000 + </a:t>
              </a:r>
              <a:r>
                <a:rPr b="0" i="0" lang="en-US" sz="1400" u="none" cap="none" strike="noStrike">
                  <a:solidFill>
                    <a:srgbClr val="000000"/>
                  </a:solidFill>
                  <a:latin typeface="Poppins"/>
                  <a:ea typeface="Poppins"/>
                  <a:cs typeface="Poppins"/>
                  <a:sym typeface="Poppins"/>
                </a:rPr>
                <a:t>handled requests from individuals (Data Subject Request) that exercised their rights for data handling, alteration, deletion on time and according to Privacy Regulations </a:t>
              </a:r>
              <a:endParaRPr b="0" i="0" sz="1400" u="none" cap="none" strike="noStrike">
                <a:solidFill>
                  <a:srgbClr val="000000"/>
                </a:solidFill>
                <a:latin typeface="Arial"/>
                <a:ea typeface="Arial"/>
                <a:cs typeface="Arial"/>
                <a:sym typeface="Arial"/>
              </a:endParaRPr>
            </a:p>
          </p:txBody>
        </p:sp>
        <p:sp>
          <p:nvSpPr>
            <p:cNvPr id="230" name="Google Shape;230;p3"/>
            <p:cNvSpPr txBox="1"/>
            <p:nvPr/>
          </p:nvSpPr>
          <p:spPr>
            <a:xfrm>
              <a:off x="8595204" y="1429733"/>
              <a:ext cx="3241200" cy="113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800"/>
                </a:spcBef>
                <a:spcAft>
                  <a:spcPts val="0"/>
                </a:spcAft>
                <a:buClr>
                  <a:srgbClr val="000000"/>
                </a:buClr>
                <a:buSzPts val="2000"/>
                <a:buFont typeface="Arial"/>
                <a:buNone/>
              </a:pPr>
              <a:r>
                <a:rPr b="1" i="0" lang="en-US" sz="2000" u="none" cap="none" strike="noStrike">
                  <a:solidFill>
                    <a:schemeClr val="lt1"/>
                  </a:solidFill>
                  <a:latin typeface="Poppins"/>
                  <a:ea typeface="Poppins"/>
                  <a:cs typeface="Poppins"/>
                  <a:sym typeface="Poppins"/>
                </a:rPr>
                <a:t>425+ </a:t>
              </a:r>
              <a:r>
                <a:rPr b="0" i="0" lang="en-US" sz="1400" u="none" cap="none" strike="noStrike">
                  <a:solidFill>
                    <a:srgbClr val="000000"/>
                  </a:solidFill>
                  <a:latin typeface="Poppins"/>
                  <a:ea typeface="Poppins"/>
                  <a:cs typeface="Poppins"/>
                  <a:sym typeface="Poppins"/>
                </a:rPr>
                <a:t>Processing Activities have been recorded since </a:t>
              </a:r>
              <a:r>
                <a:rPr b="1" i="0" lang="en-US" sz="1400" u="none" cap="none" strike="noStrike">
                  <a:solidFill>
                    <a:srgbClr val="000000"/>
                  </a:solidFill>
                  <a:latin typeface="Poppins"/>
                  <a:ea typeface="Poppins"/>
                  <a:cs typeface="Poppins"/>
                  <a:sym typeface="Poppins"/>
                </a:rPr>
                <a:t>Jan 2023 </a:t>
              </a:r>
              <a:r>
                <a:rPr b="0" i="0" lang="en-US" sz="1400" u="none" cap="none" strike="noStrike">
                  <a:solidFill>
                    <a:srgbClr val="000000"/>
                  </a:solidFill>
                  <a:latin typeface="Poppins"/>
                  <a:ea typeface="Poppins"/>
                  <a:cs typeface="Poppins"/>
                  <a:sym typeface="Poppins"/>
                </a:rPr>
                <a:t>and constantly updated by the Bank’s employees</a:t>
              </a:r>
              <a:endParaRPr b="0" i="0" sz="1400" u="none" cap="none" strike="noStrike">
                <a:solidFill>
                  <a:srgbClr val="000000"/>
                </a:solidFill>
                <a:latin typeface="Poppins"/>
                <a:ea typeface="Poppins"/>
                <a:cs typeface="Poppins"/>
                <a:sym typeface="Poppins"/>
              </a:endParaRPr>
            </a:p>
          </p:txBody>
        </p:sp>
        <p:sp>
          <p:nvSpPr>
            <p:cNvPr id="231" name="Google Shape;231;p3"/>
            <p:cNvSpPr txBox="1"/>
            <p:nvPr/>
          </p:nvSpPr>
          <p:spPr>
            <a:xfrm>
              <a:off x="8595205" y="4307104"/>
              <a:ext cx="3241200" cy="292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800"/>
                </a:spcBef>
                <a:spcAft>
                  <a:spcPts val="0"/>
                </a:spcAft>
                <a:buClr>
                  <a:srgbClr val="000000"/>
                </a:buClr>
                <a:buSzPts val="2000"/>
                <a:buFont typeface="Arial"/>
                <a:buNone/>
              </a:pPr>
              <a:r>
                <a:rPr b="1" i="0" lang="en-US" sz="2000" u="none" cap="none" strike="noStrike">
                  <a:solidFill>
                    <a:schemeClr val="lt1"/>
                  </a:solidFill>
                  <a:latin typeface="Poppins"/>
                  <a:ea typeface="Poppins"/>
                  <a:cs typeface="Poppins"/>
                  <a:sym typeface="Poppins"/>
                </a:rPr>
                <a:t>1 Years + 1 Years renewal which </a:t>
              </a:r>
              <a:r>
                <a:rPr b="0" i="0" lang="en-US" sz="1400" u="none" cap="none" strike="noStrike">
                  <a:solidFill>
                    <a:srgbClr val="000000"/>
                  </a:solidFill>
                  <a:latin typeface="Poppins"/>
                  <a:ea typeface="Poppins"/>
                  <a:cs typeface="Poppins"/>
                  <a:sym typeface="Poppins"/>
                </a:rPr>
                <a:t>validates Enactia and assures the value added to the Organization</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800"/>
                </a:spcBef>
                <a:spcAft>
                  <a:spcPts val="0"/>
                </a:spcAft>
                <a:buClr>
                  <a:srgbClr val="000000"/>
                </a:buClr>
                <a:buSzPts val="2000"/>
                <a:buFont typeface="Arial"/>
                <a:buNone/>
              </a:pPr>
              <a:r>
                <a:t/>
              </a:r>
              <a:endParaRPr>
                <a:latin typeface="Poppins"/>
                <a:ea typeface="Poppins"/>
                <a:cs typeface="Poppins"/>
                <a:sym typeface="Poppins"/>
              </a:endParaRPr>
            </a:p>
            <a:p>
              <a:pPr indent="0" lvl="0" marL="0" rtl="0" algn="l">
                <a:spcBef>
                  <a:spcPts val="800"/>
                </a:spcBef>
                <a:spcAft>
                  <a:spcPts val="0"/>
                </a:spcAft>
                <a:buClr>
                  <a:schemeClr val="dk1"/>
                </a:buClr>
                <a:buSzPts val="2000"/>
                <a:buFont typeface="Arial"/>
                <a:buNone/>
              </a:pPr>
              <a:r>
                <a:rPr b="1" lang="en-US" sz="2000">
                  <a:solidFill>
                    <a:schemeClr val="lt1"/>
                  </a:solidFill>
                  <a:latin typeface="Poppins"/>
                  <a:ea typeface="Poppins"/>
                  <a:cs typeface="Poppins"/>
                  <a:sym typeface="Poppins"/>
                </a:rPr>
                <a:t>Return of Investment</a:t>
              </a:r>
              <a:r>
                <a:rPr b="1" lang="en-US" sz="2000">
                  <a:solidFill>
                    <a:schemeClr val="lt1"/>
                  </a:solidFill>
                  <a:latin typeface="Poppins"/>
                  <a:ea typeface="Poppins"/>
                  <a:cs typeface="Poppins"/>
                  <a:sym typeface="Poppins"/>
                </a:rPr>
                <a:t> </a:t>
              </a:r>
              <a:endParaRPr b="1" sz="2000">
                <a:solidFill>
                  <a:schemeClr val="lt1"/>
                </a:solidFill>
                <a:latin typeface="Poppins"/>
                <a:ea typeface="Poppins"/>
                <a:cs typeface="Poppins"/>
                <a:sym typeface="Poppins"/>
              </a:endParaRPr>
            </a:p>
            <a:p>
              <a:pPr indent="0" lvl="0" marL="0" rtl="0" algn="l">
                <a:spcBef>
                  <a:spcPts val="800"/>
                </a:spcBef>
                <a:spcAft>
                  <a:spcPts val="0"/>
                </a:spcAft>
                <a:buClr>
                  <a:schemeClr val="dk1"/>
                </a:buClr>
                <a:buSzPts val="2000"/>
                <a:buFont typeface="Arial"/>
                <a:buNone/>
              </a:pPr>
              <a:r>
                <a:rPr lang="en-US">
                  <a:solidFill>
                    <a:schemeClr val="dk1"/>
                  </a:solidFill>
                  <a:latin typeface="Poppins"/>
                  <a:ea typeface="Poppins"/>
                  <a:cs typeface="Poppins"/>
                  <a:sym typeface="Poppins"/>
                </a:rPr>
                <a:t>A team of more than 50 people using Enactia saves the company several hundreds of thousands per annum </a:t>
              </a:r>
              <a:endParaRPr>
                <a:latin typeface="Poppins"/>
                <a:ea typeface="Poppins"/>
                <a:cs typeface="Poppins"/>
                <a:sym typeface="Poppins"/>
              </a:endParaRPr>
            </a:p>
          </p:txBody>
        </p:sp>
      </p:grpSp>
      <p:sp>
        <p:nvSpPr>
          <p:cNvPr id="232" name="Google Shape;232;p3"/>
          <p:cNvSpPr txBox="1"/>
          <p:nvPr/>
        </p:nvSpPr>
        <p:spPr>
          <a:xfrm>
            <a:off x="445686" y="361066"/>
            <a:ext cx="7336705" cy="6597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FFAF00"/>
              </a:buClr>
              <a:buSzPts val="4100"/>
              <a:buFont typeface="Poppins"/>
              <a:buNone/>
            </a:pPr>
            <a:r>
              <a:rPr b="1" i="0" lang="en-US" sz="3600" u="none" cap="none" strike="noStrike">
                <a:solidFill>
                  <a:srgbClr val="0C0C0C"/>
                </a:solidFill>
                <a:latin typeface="Poppins"/>
                <a:ea typeface="Poppins"/>
                <a:cs typeface="Poppins"/>
                <a:sym typeface="Poppins"/>
              </a:rPr>
              <a:t>Customer</a:t>
            </a:r>
            <a:r>
              <a:rPr b="1" i="0" lang="en-US" sz="3600" u="none" cap="none" strike="noStrike">
                <a:solidFill>
                  <a:srgbClr val="FFAF00"/>
                </a:solidFill>
                <a:latin typeface="Poppins"/>
                <a:ea typeface="Poppins"/>
                <a:cs typeface="Poppins"/>
                <a:sym typeface="Poppins"/>
              </a:rPr>
              <a:t> Success Story</a:t>
            </a:r>
            <a:endParaRPr b="0" i="0" sz="1400" u="none" cap="none" strike="noStrike">
              <a:solidFill>
                <a:srgbClr val="000000"/>
              </a:solidFill>
              <a:latin typeface="Arial"/>
              <a:ea typeface="Arial"/>
              <a:cs typeface="Arial"/>
              <a:sym typeface="Arial"/>
            </a:endParaRPr>
          </a:p>
        </p:txBody>
      </p:sp>
      <p:sp>
        <p:nvSpPr>
          <p:cNvPr id="233" name="Google Shape;233;p3"/>
          <p:cNvSpPr/>
          <p:nvPr/>
        </p:nvSpPr>
        <p:spPr>
          <a:xfrm>
            <a:off x="435638" y="1036724"/>
            <a:ext cx="627928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AF00"/>
                </a:solidFill>
                <a:latin typeface="Poppins SemiBold"/>
                <a:ea typeface="Poppins SemiBold"/>
                <a:cs typeface="Poppins SemiBold"/>
                <a:sym typeface="Poppins SemiBold"/>
              </a:rPr>
              <a:t>Tegus: </a:t>
            </a:r>
            <a:r>
              <a:rPr b="1" i="0" lang="en-US" sz="1800" u="none" cap="none" strike="noStrike">
                <a:solidFill>
                  <a:srgbClr val="3F3F3F"/>
                </a:solidFill>
                <a:latin typeface="Poppins SemiBold"/>
                <a:ea typeface="Poppins SemiBold"/>
                <a:cs typeface="Poppins SemiBold"/>
                <a:sym typeface="Poppins SemiBold"/>
              </a:rPr>
              <a:t>US based entity with international presence</a:t>
            </a:r>
            <a:endParaRPr b="0" i="0" sz="1400" u="none" cap="none" strike="noStrike">
              <a:solidFill>
                <a:srgbClr val="000000"/>
              </a:solidFill>
              <a:latin typeface="Arial"/>
              <a:ea typeface="Arial"/>
              <a:cs typeface="Arial"/>
              <a:sym typeface="Arial"/>
            </a:endParaRPr>
          </a:p>
        </p:txBody>
      </p:sp>
      <p:sp>
        <p:nvSpPr>
          <p:cNvPr id="234" name="Google Shape;234;p3"/>
          <p:cNvSpPr/>
          <p:nvPr/>
        </p:nvSpPr>
        <p:spPr>
          <a:xfrm>
            <a:off x="435638" y="3362122"/>
            <a:ext cx="42741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F3F3F"/>
                </a:solidFill>
                <a:latin typeface="Poppins Medium"/>
                <a:ea typeface="Poppins Medium"/>
                <a:cs typeface="Poppins Medium"/>
                <a:sym typeface="Poppins Medium"/>
              </a:rPr>
              <a:t>The </a:t>
            </a:r>
            <a:r>
              <a:rPr b="1" i="0" lang="en-US" sz="1400" u="none" cap="none" strike="noStrike">
                <a:solidFill>
                  <a:srgbClr val="3F3F3F"/>
                </a:solidFill>
                <a:latin typeface="Poppins"/>
                <a:ea typeface="Poppins"/>
                <a:cs typeface="Poppins"/>
                <a:sym typeface="Poppins"/>
              </a:rPr>
              <a:t>problem &amp; challenge </a:t>
            </a:r>
            <a:r>
              <a:rPr b="0" i="0" lang="en-US" sz="1400" u="none" cap="none" strike="noStrike">
                <a:solidFill>
                  <a:srgbClr val="3F3F3F"/>
                </a:solidFill>
                <a:latin typeface="Poppins Medium"/>
                <a:ea typeface="Poppins Medium"/>
                <a:cs typeface="Poppins Medium"/>
                <a:sym typeface="Poppins Medium"/>
              </a:rPr>
              <a:t>phased by the Organization and </a:t>
            </a:r>
            <a:r>
              <a:rPr b="1" i="0" lang="en-US" sz="1400" u="none" cap="none" strike="noStrike">
                <a:solidFill>
                  <a:srgbClr val="3F3F3F"/>
                </a:solidFill>
                <a:latin typeface="Poppins Medium"/>
                <a:ea typeface="Poppins Medium"/>
                <a:cs typeface="Poppins Medium"/>
                <a:sym typeface="Poppins Medium"/>
              </a:rPr>
              <a:t>how Enactia supported</a:t>
            </a:r>
            <a:endParaRPr b="0" i="0" sz="1400" u="none" cap="none" strike="noStrike">
              <a:solidFill>
                <a:srgbClr val="000000"/>
              </a:solidFill>
              <a:latin typeface="Arial"/>
              <a:ea typeface="Arial"/>
              <a:cs typeface="Arial"/>
              <a:sym typeface="Arial"/>
            </a:endParaRPr>
          </a:p>
        </p:txBody>
      </p:sp>
      <p:sp>
        <p:nvSpPr>
          <p:cNvPr id="235" name="Google Shape;235;p3"/>
          <p:cNvSpPr/>
          <p:nvPr/>
        </p:nvSpPr>
        <p:spPr>
          <a:xfrm>
            <a:off x="435651" y="3911150"/>
            <a:ext cx="5216400" cy="2955900"/>
          </a:xfrm>
          <a:prstGeom prst="rect">
            <a:avLst/>
          </a:prstGeom>
          <a:noFill/>
          <a:ln>
            <a:noFill/>
          </a:ln>
        </p:spPr>
        <p:txBody>
          <a:bodyPr anchorCtr="0" anchor="t" bIns="45700" lIns="91425" spcFirstLastPara="1" rIns="91425" wrap="square" tIns="45700">
            <a:spAutoFit/>
          </a:bodyPr>
          <a:lstStyle/>
          <a:p>
            <a:pPr indent="0" lvl="0" marL="0" marR="0" rtl="0" algn="just">
              <a:lnSpc>
                <a:spcPct val="145454"/>
              </a:lnSpc>
              <a:spcBef>
                <a:spcPts val="0"/>
              </a:spcBef>
              <a:spcAft>
                <a:spcPts val="0"/>
              </a:spcAft>
              <a:buClr>
                <a:srgbClr val="000000"/>
              </a:buClr>
              <a:buSzPts val="1100"/>
              <a:buFont typeface="Arial"/>
              <a:buNone/>
            </a:pPr>
            <a:r>
              <a:rPr b="0" i="0" lang="en-US" sz="1050" u="none" cap="none" strike="noStrike">
                <a:solidFill>
                  <a:srgbClr val="3F3F3F"/>
                </a:solidFill>
                <a:latin typeface="Poppins"/>
                <a:ea typeface="Poppins"/>
                <a:cs typeface="Poppins"/>
                <a:sym typeface="Poppins"/>
              </a:rPr>
              <a:t>The organization faced significant challenges in monitoring compliance with diverse privacy laws across multiple jurisdictions, including Australia, Europe, and the USA. To address this complex issue, they selected Enactia over other market-leading tools due to its robust capabilities and superior user experience. Enactia has empowered them to efficiently manage thousands of data subject requests (alter data, delete data, etc.) globally, handle supplier and third-party relationships, and monitor associated risks. Moreover, Enactia has enhanced collaboration among employees, fostering teamwork and facilitating a comprehensive approach to achieving compliance objectives. Enactia has enabled the organization to maintain high standards of privacy and data protection in a multi-regulatory environment.</a:t>
            </a:r>
            <a:endParaRPr b="0" i="0" sz="1050" u="none" cap="none" strike="noStrike">
              <a:solidFill>
                <a:srgbClr val="000000"/>
              </a:solidFill>
              <a:latin typeface="Arial"/>
              <a:ea typeface="Arial"/>
              <a:cs typeface="Arial"/>
              <a:sym typeface="Arial"/>
            </a:endParaRPr>
          </a:p>
        </p:txBody>
      </p:sp>
      <p:pic>
        <p:nvPicPr>
          <p:cNvPr descr="Tegus Logo PNG vector in SVG, PDF, AI, CDR format" id="236" name="Google Shape;236;p3"/>
          <p:cNvPicPr preferRelativeResize="0"/>
          <p:nvPr/>
        </p:nvPicPr>
        <p:blipFill rotWithShape="1">
          <a:blip r:embed="rId3">
            <a:alphaModFix/>
          </a:blip>
          <a:srcRect b="0" l="0" r="0" t="0"/>
          <a:stretch/>
        </p:blipFill>
        <p:spPr>
          <a:xfrm>
            <a:off x="5869657" y="2741154"/>
            <a:ext cx="1832982" cy="1375692"/>
          </a:xfrm>
          <a:prstGeom prst="rect">
            <a:avLst/>
          </a:prstGeom>
          <a:noFill/>
          <a:ln>
            <a:noFill/>
          </a:ln>
        </p:spPr>
      </p:pic>
      <p:sp>
        <p:nvSpPr>
          <p:cNvPr id="237" name="Google Shape;237;p3"/>
          <p:cNvSpPr txBox="1"/>
          <p:nvPr/>
        </p:nvSpPr>
        <p:spPr>
          <a:xfrm>
            <a:off x="445675" y="1444500"/>
            <a:ext cx="5070000" cy="1739400"/>
          </a:xfrm>
          <a:prstGeom prst="rect">
            <a:avLst/>
          </a:prstGeom>
          <a:noFill/>
          <a:ln>
            <a:noFill/>
          </a:ln>
        </p:spPr>
        <p:txBody>
          <a:bodyPr anchorCtr="0" anchor="t" bIns="45700" lIns="91425" spcFirstLastPara="1" rIns="91425" wrap="square" tIns="45700">
            <a:spAutoFit/>
          </a:bodyPr>
          <a:lstStyle/>
          <a:p>
            <a:pPr indent="0" lvl="0" marL="0" marR="0" rtl="0" algn="just">
              <a:lnSpc>
                <a:spcPct val="145454"/>
              </a:lnSpc>
              <a:spcBef>
                <a:spcPts val="0"/>
              </a:spcBef>
              <a:spcAft>
                <a:spcPts val="0"/>
              </a:spcAft>
              <a:buClr>
                <a:srgbClr val="000000"/>
              </a:buClr>
              <a:buSzPts val="1100"/>
              <a:buFont typeface="Arial"/>
              <a:buNone/>
            </a:pPr>
            <a:r>
              <a:rPr b="0" i="0" lang="en-US" sz="1100" u="none" cap="none" strike="noStrike">
                <a:solidFill>
                  <a:srgbClr val="3F3F3F"/>
                </a:solidFill>
                <a:latin typeface="Poppins"/>
                <a:ea typeface="Poppins"/>
                <a:cs typeface="Poppins"/>
                <a:sym typeface="Poppins"/>
              </a:rPr>
              <a:t>Tegus Inc. is a leading platform that specializes in providing comprehensive qualitative insights for investment professionals. It offers a vast database of expert interviews and industry analyses, facilitating deeper understanding and more informed decision-making in the investment process. Tegus helps investors, analysts, and other financial professionals stay ahead in a rapidly evolving economic landscape.</a:t>
            </a:r>
            <a:endParaRPr b="0" i="0" sz="1400" u="none" cap="none" strike="noStrike">
              <a:solidFill>
                <a:srgbClr val="000000"/>
              </a:solidFill>
              <a:latin typeface="Arial"/>
              <a:ea typeface="Arial"/>
              <a:cs typeface="Arial"/>
              <a:sym typeface="Arial"/>
            </a:endParaRPr>
          </a:p>
        </p:txBody>
      </p:sp>
      <p:sp>
        <p:nvSpPr>
          <p:cNvPr id="238" name="Google Shape;238;p3"/>
          <p:cNvSpPr txBox="1"/>
          <p:nvPr/>
        </p:nvSpPr>
        <p:spPr>
          <a:xfrm>
            <a:off x="5917966" y="3986041"/>
            <a:ext cx="197244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Poppins"/>
                <a:ea typeface="Poppins"/>
                <a:cs typeface="Poppins"/>
                <a:sym typeface="Poppins"/>
              </a:rPr>
              <a:t>www.tegus.com</a:t>
            </a:r>
            <a:endParaRPr b="0" i="0" sz="1100" u="none" cap="none" strike="noStrike">
              <a:solidFill>
                <a:schemeClr val="dk1"/>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grpSp>
        <p:nvGrpSpPr>
          <p:cNvPr id="244" name="Google Shape;244;p31"/>
          <p:cNvGrpSpPr/>
          <p:nvPr/>
        </p:nvGrpSpPr>
        <p:grpSpPr>
          <a:xfrm>
            <a:off x="8576153" y="1406015"/>
            <a:ext cx="3343200" cy="5004327"/>
            <a:chOff x="8595203" y="834729"/>
            <a:chExt cx="3343200" cy="5004327"/>
          </a:xfrm>
        </p:grpSpPr>
        <p:sp>
          <p:nvSpPr>
            <p:cNvPr id="245" name="Google Shape;245;p31"/>
            <p:cNvSpPr txBox="1"/>
            <p:nvPr/>
          </p:nvSpPr>
          <p:spPr>
            <a:xfrm>
              <a:off x="8595203" y="2678556"/>
              <a:ext cx="3343200" cy="316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800"/>
                </a:spcBef>
                <a:spcAft>
                  <a:spcPts val="0"/>
                </a:spcAft>
                <a:buClr>
                  <a:srgbClr val="000000"/>
                </a:buClr>
                <a:buSzPts val="2000"/>
                <a:buFont typeface="Arial"/>
                <a:buNone/>
              </a:pPr>
              <a:r>
                <a:rPr b="1" i="0" lang="en-US" sz="2000" u="none" cap="none" strike="noStrike">
                  <a:solidFill>
                    <a:schemeClr val="lt1"/>
                  </a:solidFill>
                  <a:latin typeface="Poppins"/>
                  <a:ea typeface="Poppins"/>
                  <a:cs typeface="Poppins"/>
                  <a:sym typeface="Poppins"/>
                </a:rPr>
                <a:t>Privacy &amp; Cybersecurity </a:t>
              </a:r>
              <a:r>
                <a:rPr b="0" i="0" lang="en-US" sz="1400" u="none" cap="none" strike="noStrike">
                  <a:solidFill>
                    <a:srgbClr val="000000"/>
                  </a:solidFill>
                  <a:latin typeface="Poppins"/>
                  <a:ea typeface="Poppins"/>
                  <a:cs typeface="Poppins"/>
                  <a:sym typeface="Poppins"/>
                </a:rPr>
                <a:t>Creating appropriate governance structures to ensure compliance, reduce risks, and enhance resilience.</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800"/>
                </a:spcBef>
                <a:spcAft>
                  <a:spcPts val="0"/>
                </a:spcAft>
                <a:buClr>
                  <a:srgbClr val="000000"/>
                </a:buClr>
                <a:buSzPts val="2000"/>
                <a:buFont typeface="Arial"/>
                <a:buNone/>
              </a:pPr>
              <a:r>
                <a:t/>
              </a:r>
              <a:endParaRPr>
                <a:latin typeface="Poppins"/>
                <a:ea typeface="Poppins"/>
                <a:cs typeface="Poppins"/>
                <a:sym typeface="Poppins"/>
              </a:endParaRPr>
            </a:p>
            <a:p>
              <a:pPr indent="0" lvl="0" marL="0" rtl="0" algn="l">
                <a:spcBef>
                  <a:spcPts val="800"/>
                </a:spcBef>
                <a:spcAft>
                  <a:spcPts val="0"/>
                </a:spcAft>
                <a:buClr>
                  <a:schemeClr val="dk1"/>
                </a:buClr>
                <a:buSzPts val="2000"/>
                <a:buFont typeface="Arial"/>
                <a:buNone/>
              </a:pPr>
              <a:r>
                <a:rPr b="1" lang="en-US" sz="2000">
                  <a:solidFill>
                    <a:schemeClr val="lt1"/>
                  </a:solidFill>
                  <a:latin typeface="Poppins"/>
                  <a:ea typeface="Poppins"/>
                  <a:cs typeface="Poppins"/>
                  <a:sym typeface="Poppins"/>
                </a:rPr>
                <a:t>Return of Investment </a:t>
              </a:r>
              <a:r>
                <a:rPr lang="en-US">
                  <a:solidFill>
                    <a:schemeClr val="dk1"/>
                  </a:solidFill>
                  <a:latin typeface="Poppins"/>
                  <a:ea typeface="Poppins"/>
                  <a:cs typeface="Poppins"/>
                  <a:sym typeface="Poppins"/>
                </a:rPr>
                <a:t>Company is looking to optimize its internal processes according to several frameworks for saving </a:t>
              </a:r>
              <a:r>
                <a:rPr lang="en-US">
                  <a:solidFill>
                    <a:schemeClr val="dk1"/>
                  </a:solidFill>
                  <a:latin typeface="Poppins"/>
                  <a:ea typeface="Poppins"/>
                  <a:cs typeface="Poppins"/>
                  <a:sym typeface="Poppins"/>
                </a:rPr>
                <a:t>money</a:t>
              </a:r>
              <a:r>
                <a:rPr lang="en-US">
                  <a:solidFill>
                    <a:schemeClr val="dk1"/>
                  </a:solidFill>
                  <a:latin typeface="Poppins"/>
                  <a:ea typeface="Poppins"/>
                  <a:cs typeface="Poppins"/>
                  <a:sym typeface="Poppins"/>
                </a:rPr>
                <a:t> and time while it excels in compliance and risk management</a:t>
              </a:r>
              <a:endParaRPr>
                <a:latin typeface="Poppins"/>
                <a:ea typeface="Poppins"/>
                <a:cs typeface="Poppins"/>
                <a:sym typeface="Poppins"/>
              </a:endParaRPr>
            </a:p>
          </p:txBody>
        </p:sp>
        <p:sp>
          <p:nvSpPr>
            <p:cNvPr id="246" name="Google Shape;246;p31"/>
            <p:cNvSpPr txBox="1"/>
            <p:nvPr/>
          </p:nvSpPr>
          <p:spPr>
            <a:xfrm>
              <a:off x="8595204" y="1429733"/>
              <a:ext cx="3122199" cy="12413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800"/>
                </a:spcBef>
                <a:spcAft>
                  <a:spcPts val="0"/>
                </a:spcAft>
                <a:buClr>
                  <a:srgbClr val="000000"/>
                </a:buClr>
                <a:buSzPts val="2000"/>
                <a:buFont typeface="Arial"/>
                <a:buNone/>
              </a:pPr>
              <a:r>
                <a:rPr b="1" i="0" lang="en-US" sz="2000" u="none" cap="none" strike="noStrike">
                  <a:solidFill>
                    <a:schemeClr val="lt1"/>
                  </a:solidFill>
                  <a:latin typeface="Poppins"/>
                  <a:ea typeface="Poppins"/>
                  <a:cs typeface="Poppins"/>
                  <a:sym typeface="Poppins"/>
                </a:rPr>
                <a:t>CISO &amp; DPO  </a:t>
              </a:r>
              <a:r>
                <a:rPr b="0" i="0" lang="en-US" sz="1400" u="none" cap="none" strike="noStrike">
                  <a:solidFill>
                    <a:srgbClr val="000000"/>
                  </a:solidFill>
                  <a:latin typeface="Poppins"/>
                  <a:ea typeface="Poppins"/>
                  <a:cs typeface="Poppins"/>
                  <a:sym typeface="Poppins"/>
                </a:rPr>
                <a:t>Assisting the CISO and DPO of the organization with their daily tasks and responsibilities.</a:t>
              </a:r>
              <a:endParaRPr/>
            </a:p>
          </p:txBody>
        </p:sp>
        <p:sp>
          <p:nvSpPr>
            <p:cNvPr id="247" name="Google Shape;247;p31"/>
            <p:cNvSpPr txBox="1"/>
            <p:nvPr/>
          </p:nvSpPr>
          <p:spPr>
            <a:xfrm>
              <a:off x="8595205" y="834729"/>
              <a:ext cx="3241188" cy="59500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800"/>
                </a:spcBef>
                <a:spcAft>
                  <a:spcPts val="0"/>
                </a:spcAft>
                <a:buClr>
                  <a:srgbClr val="000000"/>
                </a:buClr>
                <a:buSzPts val="2000"/>
                <a:buFont typeface="Arial"/>
                <a:buNone/>
              </a:pPr>
              <a:r>
                <a:rPr b="1" i="0" lang="en-US" sz="2000" u="none" cap="none" strike="noStrike">
                  <a:solidFill>
                    <a:schemeClr val="lt1"/>
                  </a:solidFill>
                  <a:latin typeface="Poppins"/>
                  <a:ea typeface="Poppins"/>
                  <a:cs typeface="Poppins"/>
                  <a:sym typeface="Poppins"/>
                </a:rPr>
                <a:t>New Win - April 2024</a:t>
              </a:r>
              <a:endParaRPr b="0" i="0" sz="1600" u="none" cap="none" strike="noStrike">
                <a:solidFill>
                  <a:srgbClr val="000000"/>
                </a:solidFill>
                <a:latin typeface="Poppins"/>
                <a:ea typeface="Poppins"/>
                <a:cs typeface="Poppins"/>
                <a:sym typeface="Poppins"/>
              </a:endParaRPr>
            </a:p>
          </p:txBody>
        </p:sp>
      </p:grpSp>
      <p:sp>
        <p:nvSpPr>
          <p:cNvPr id="248" name="Google Shape;248;p31"/>
          <p:cNvSpPr txBox="1"/>
          <p:nvPr/>
        </p:nvSpPr>
        <p:spPr>
          <a:xfrm>
            <a:off x="445686" y="361066"/>
            <a:ext cx="7336705" cy="6597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FFAF00"/>
              </a:buClr>
              <a:buSzPts val="4100"/>
              <a:buFont typeface="Poppins"/>
              <a:buNone/>
            </a:pPr>
            <a:r>
              <a:rPr b="1" i="0" lang="en-US" sz="3600" u="none" cap="none" strike="noStrike">
                <a:solidFill>
                  <a:srgbClr val="0C0C0C"/>
                </a:solidFill>
                <a:latin typeface="Poppins"/>
                <a:ea typeface="Poppins"/>
                <a:cs typeface="Poppins"/>
                <a:sym typeface="Poppins"/>
              </a:rPr>
              <a:t>Customer</a:t>
            </a:r>
            <a:r>
              <a:rPr b="1" i="0" lang="en-US" sz="3600" u="none" cap="none" strike="noStrike">
                <a:solidFill>
                  <a:srgbClr val="FFAF00"/>
                </a:solidFill>
                <a:latin typeface="Poppins"/>
                <a:ea typeface="Poppins"/>
                <a:cs typeface="Poppins"/>
                <a:sym typeface="Poppins"/>
              </a:rPr>
              <a:t> Success Story</a:t>
            </a:r>
            <a:endParaRPr b="0" i="0" sz="1400" u="none" cap="none" strike="noStrike">
              <a:solidFill>
                <a:srgbClr val="000000"/>
              </a:solidFill>
              <a:latin typeface="Arial"/>
              <a:ea typeface="Arial"/>
              <a:cs typeface="Arial"/>
              <a:sym typeface="Arial"/>
            </a:endParaRPr>
          </a:p>
        </p:txBody>
      </p:sp>
      <p:sp>
        <p:nvSpPr>
          <p:cNvPr id="249" name="Google Shape;249;p31"/>
          <p:cNvSpPr/>
          <p:nvPr/>
        </p:nvSpPr>
        <p:spPr>
          <a:xfrm>
            <a:off x="435638" y="1011522"/>
            <a:ext cx="6279283"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AF00"/>
                </a:solidFill>
                <a:latin typeface="Poppins SemiBold"/>
                <a:ea typeface="Poppins SemiBold"/>
                <a:cs typeface="Poppins SemiBold"/>
                <a:sym typeface="Poppins SemiBold"/>
              </a:rPr>
              <a:t>Remedica: </a:t>
            </a:r>
            <a:r>
              <a:rPr b="1" i="0" lang="en-US" sz="1800" u="none" cap="none" strike="noStrike">
                <a:solidFill>
                  <a:srgbClr val="3F3F3F"/>
                </a:solidFill>
                <a:latin typeface="Poppins SemiBold"/>
                <a:ea typeface="Poppins SemiBold"/>
                <a:cs typeface="Poppins SemiBold"/>
                <a:sym typeface="Poppins SemiBold"/>
              </a:rPr>
              <a:t>Pharmaceutical Company</a:t>
            </a:r>
            <a:endParaRPr b="0" i="0" sz="1400" u="none" cap="none" strike="noStrike">
              <a:solidFill>
                <a:srgbClr val="000000"/>
              </a:solidFill>
              <a:latin typeface="Arial"/>
              <a:ea typeface="Arial"/>
              <a:cs typeface="Arial"/>
              <a:sym typeface="Arial"/>
            </a:endParaRPr>
          </a:p>
        </p:txBody>
      </p:sp>
      <p:sp>
        <p:nvSpPr>
          <p:cNvPr id="250" name="Google Shape;250;p31"/>
          <p:cNvSpPr/>
          <p:nvPr/>
        </p:nvSpPr>
        <p:spPr>
          <a:xfrm>
            <a:off x="465028" y="3581327"/>
            <a:ext cx="42741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F3F3F"/>
                </a:solidFill>
                <a:latin typeface="Poppins Medium"/>
                <a:ea typeface="Poppins Medium"/>
                <a:cs typeface="Poppins Medium"/>
                <a:sym typeface="Poppins Medium"/>
              </a:rPr>
              <a:t>The </a:t>
            </a:r>
            <a:r>
              <a:rPr b="1" i="0" lang="en-US" sz="1400" u="none" cap="none" strike="noStrike">
                <a:solidFill>
                  <a:srgbClr val="3F3F3F"/>
                </a:solidFill>
                <a:latin typeface="Poppins"/>
                <a:ea typeface="Poppins"/>
                <a:cs typeface="Poppins"/>
                <a:sym typeface="Poppins"/>
              </a:rPr>
              <a:t>problem &amp; challenge </a:t>
            </a:r>
            <a:r>
              <a:rPr b="0" i="0" lang="en-US" sz="1400" u="none" cap="none" strike="noStrike">
                <a:solidFill>
                  <a:srgbClr val="3F3F3F"/>
                </a:solidFill>
                <a:latin typeface="Poppins Medium"/>
                <a:ea typeface="Poppins Medium"/>
                <a:cs typeface="Poppins Medium"/>
                <a:sym typeface="Poppins Medium"/>
              </a:rPr>
              <a:t>phased by the Organization and </a:t>
            </a:r>
            <a:r>
              <a:rPr b="1" i="0" lang="en-US" sz="1400" u="none" cap="none" strike="noStrike">
                <a:solidFill>
                  <a:srgbClr val="3F3F3F"/>
                </a:solidFill>
                <a:latin typeface="Poppins Medium"/>
                <a:ea typeface="Poppins Medium"/>
                <a:cs typeface="Poppins Medium"/>
                <a:sym typeface="Poppins Medium"/>
              </a:rPr>
              <a:t>how Enactia supported</a:t>
            </a:r>
            <a:endParaRPr b="0" i="0" sz="1400" u="none" cap="none" strike="noStrike">
              <a:solidFill>
                <a:srgbClr val="000000"/>
              </a:solidFill>
              <a:latin typeface="Arial"/>
              <a:ea typeface="Arial"/>
              <a:cs typeface="Arial"/>
              <a:sym typeface="Arial"/>
            </a:endParaRPr>
          </a:p>
        </p:txBody>
      </p:sp>
      <p:sp>
        <p:nvSpPr>
          <p:cNvPr id="251" name="Google Shape;251;p31"/>
          <p:cNvSpPr/>
          <p:nvPr/>
        </p:nvSpPr>
        <p:spPr>
          <a:xfrm>
            <a:off x="445675" y="4103916"/>
            <a:ext cx="5248194" cy="2669537"/>
          </a:xfrm>
          <a:prstGeom prst="rect">
            <a:avLst/>
          </a:prstGeom>
          <a:noFill/>
          <a:ln>
            <a:noFill/>
          </a:ln>
        </p:spPr>
        <p:txBody>
          <a:bodyPr anchorCtr="0" anchor="t" bIns="45700" lIns="91425" spcFirstLastPara="1" rIns="91425" wrap="square" tIns="45700">
            <a:spAutoFit/>
          </a:bodyPr>
          <a:lstStyle/>
          <a:p>
            <a:pPr indent="0" lvl="0" marL="0" marR="0" rtl="0" algn="just">
              <a:lnSpc>
                <a:spcPct val="145454"/>
              </a:lnSpc>
              <a:spcBef>
                <a:spcPts val="0"/>
              </a:spcBef>
              <a:spcAft>
                <a:spcPts val="0"/>
              </a:spcAft>
              <a:buClr>
                <a:srgbClr val="000000"/>
              </a:buClr>
              <a:buSzPts val="1100"/>
              <a:buFont typeface="Arial"/>
              <a:buNone/>
            </a:pPr>
            <a:r>
              <a:rPr b="0" i="0" lang="en-US" sz="1050" u="none" cap="none" strike="noStrike">
                <a:solidFill>
                  <a:srgbClr val="3F3F3F"/>
                </a:solidFill>
                <a:latin typeface="Poppins"/>
                <a:ea typeface="Poppins"/>
                <a:cs typeface="Poppins"/>
                <a:sym typeface="Poppins"/>
              </a:rPr>
              <a:t>Remedica is embarking on a comprehensive digital transformation journey aimed at enhancing its operational efficiencies and compliance with various legal and regulatory frameworks. As part of this transformative initiative, Remedica is digitizing its compliance and governance to meet multiple obligations, including Good Manufacturing Practice (GMP), cybersecurity, and data protection. This also includes a wholesale infrastructure transformation, such as moving its operations to the cloud. To support this extensive digital overhaul, Remedica has selected Enactia as the solution of choice. Enactia will facilitate a more transparent approach to risk identification and monitoring, thereby ensuring Remedica achieves and maintains compliance across its operations.</a:t>
            </a:r>
            <a:endParaRPr b="0" i="0" sz="1050" u="none" cap="none" strike="noStrike">
              <a:solidFill>
                <a:srgbClr val="000000"/>
              </a:solidFill>
              <a:latin typeface="Arial"/>
              <a:ea typeface="Arial"/>
              <a:cs typeface="Arial"/>
              <a:sym typeface="Arial"/>
            </a:endParaRPr>
          </a:p>
        </p:txBody>
      </p:sp>
      <p:sp>
        <p:nvSpPr>
          <p:cNvPr id="252" name="Google Shape;252;p31"/>
          <p:cNvSpPr txBox="1"/>
          <p:nvPr/>
        </p:nvSpPr>
        <p:spPr>
          <a:xfrm>
            <a:off x="445675" y="1343992"/>
            <a:ext cx="5070000" cy="2055907"/>
          </a:xfrm>
          <a:prstGeom prst="rect">
            <a:avLst/>
          </a:prstGeom>
          <a:noFill/>
          <a:ln>
            <a:noFill/>
          </a:ln>
        </p:spPr>
        <p:txBody>
          <a:bodyPr anchorCtr="0" anchor="t" bIns="45700" lIns="91425" spcFirstLastPara="1" rIns="91425" wrap="square" tIns="45700">
            <a:spAutoFit/>
          </a:bodyPr>
          <a:lstStyle/>
          <a:p>
            <a:pPr indent="0" lvl="0" marL="0" marR="0" rtl="0" algn="just">
              <a:lnSpc>
                <a:spcPct val="145454"/>
              </a:lnSpc>
              <a:spcBef>
                <a:spcPts val="0"/>
              </a:spcBef>
              <a:spcAft>
                <a:spcPts val="0"/>
              </a:spcAft>
              <a:buClr>
                <a:srgbClr val="000000"/>
              </a:buClr>
              <a:buSzPts val="1100"/>
              <a:buFont typeface="Arial"/>
              <a:buNone/>
            </a:pPr>
            <a:r>
              <a:rPr b="0" i="0" lang="en-US" sz="1100" u="none" cap="none" strike="noStrike">
                <a:solidFill>
                  <a:srgbClr val="3F3F3F"/>
                </a:solidFill>
                <a:latin typeface="Poppins"/>
                <a:ea typeface="Poppins"/>
                <a:cs typeface="Poppins"/>
                <a:sym typeface="Poppins"/>
              </a:rPr>
              <a:t>Remedica is a pharmaceutical company based in Cyprus, known for producing high-quality generic pharmaceutical products. The company specializes in a range of therapeutic categories, including cardiovascular, infections, psychiatric, neurological, and oncological diseases. Remedica has a significant international presence, exporting to over 100 countries across Africa, the Middle East, Europe, and Asia. They play a crucial role in supplying affordable medications to developing markets, supporting local healthcare systems.</a:t>
            </a:r>
            <a:endParaRPr b="0" i="0" sz="1400" u="none" cap="none" strike="noStrike">
              <a:solidFill>
                <a:srgbClr val="000000"/>
              </a:solidFill>
              <a:latin typeface="Arial"/>
              <a:ea typeface="Arial"/>
              <a:cs typeface="Arial"/>
              <a:sym typeface="Arial"/>
            </a:endParaRPr>
          </a:p>
        </p:txBody>
      </p:sp>
      <p:sp>
        <p:nvSpPr>
          <p:cNvPr id="253" name="Google Shape;253;p31"/>
          <p:cNvSpPr txBox="1"/>
          <p:nvPr/>
        </p:nvSpPr>
        <p:spPr>
          <a:xfrm>
            <a:off x="5874424" y="4015069"/>
            <a:ext cx="1972440"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Poppins"/>
                <a:ea typeface="Poppins"/>
                <a:cs typeface="Poppins"/>
                <a:sym typeface="Poppins"/>
              </a:rPr>
              <a:t>www.remedica.eu</a:t>
            </a:r>
            <a:endParaRPr b="0" i="0" sz="1100" u="none" cap="none" strike="noStrike">
              <a:solidFill>
                <a:schemeClr val="dk1"/>
              </a:solidFill>
              <a:latin typeface="Poppins"/>
              <a:ea typeface="Poppins"/>
              <a:cs typeface="Poppins"/>
              <a:sym typeface="Poppins"/>
            </a:endParaRPr>
          </a:p>
        </p:txBody>
      </p:sp>
      <p:pic>
        <p:nvPicPr>
          <p:cNvPr descr="About REMEDICA LTD." id="254" name="Google Shape;254;p31"/>
          <p:cNvPicPr preferRelativeResize="0"/>
          <p:nvPr/>
        </p:nvPicPr>
        <p:blipFill rotWithShape="1">
          <a:blip r:embed="rId3">
            <a:alphaModFix/>
          </a:blip>
          <a:srcRect b="16377" l="0" r="0" t="10582"/>
          <a:stretch/>
        </p:blipFill>
        <p:spPr>
          <a:xfrm>
            <a:off x="6201179" y="2428681"/>
            <a:ext cx="1368205" cy="14131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grpSp>
        <p:nvGrpSpPr>
          <p:cNvPr id="260" name="Google Shape;260;p4"/>
          <p:cNvGrpSpPr/>
          <p:nvPr/>
        </p:nvGrpSpPr>
        <p:grpSpPr>
          <a:xfrm>
            <a:off x="398053" y="605224"/>
            <a:ext cx="10401246" cy="5647552"/>
            <a:chOff x="950952" y="858765"/>
            <a:chExt cx="10401246" cy="5647552"/>
          </a:xfrm>
        </p:grpSpPr>
        <p:sp>
          <p:nvSpPr>
            <p:cNvPr id="261" name="Google Shape;261;p4"/>
            <p:cNvSpPr/>
            <p:nvPr/>
          </p:nvSpPr>
          <p:spPr>
            <a:xfrm>
              <a:off x="950953" y="1620130"/>
              <a:ext cx="10361054" cy="116955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400"/>
                <a:buFont typeface="Poppins"/>
                <a:buNone/>
              </a:pPr>
              <a:r>
                <a:rPr b="0" i="0" lang="en-US" sz="1400" u="none" cap="none" strike="noStrike">
                  <a:solidFill>
                    <a:srgbClr val="262626"/>
                  </a:solidFill>
                  <a:latin typeface="Poppins"/>
                  <a:ea typeface="Poppins"/>
                  <a:cs typeface="Poppins"/>
                  <a:sym typeface="Poppins"/>
                </a:rPr>
                <a:t>“Enactia is a user-friendly solution assisting the Bank to comply with its regulatory obligation to maintain a record of its processing activities. Through the solution we also carry out the necessary assessments required under GDPR. It offers a holistic management of all the processing activities of the Bank. Enactia team has been really supportive in setting up the Bank’s specific parameters and met our expectations duly and with the utmost professionalism.”</a:t>
              </a:r>
              <a:endParaRPr b="0" i="0" sz="1400" u="none" cap="none" strike="noStrike">
                <a:solidFill>
                  <a:srgbClr val="000000"/>
                </a:solidFill>
                <a:latin typeface="Arial"/>
                <a:ea typeface="Arial"/>
                <a:cs typeface="Arial"/>
                <a:sym typeface="Arial"/>
              </a:endParaRPr>
            </a:p>
          </p:txBody>
        </p:sp>
        <p:sp>
          <p:nvSpPr>
            <p:cNvPr id="262" name="Google Shape;262;p4"/>
            <p:cNvSpPr txBox="1"/>
            <p:nvPr/>
          </p:nvSpPr>
          <p:spPr>
            <a:xfrm>
              <a:off x="950952" y="858765"/>
              <a:ext cx="6154310" cy="6597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FFAF00"/>
                </a:buClr>
                <a:buSzPts val="4100"/>
                <a:buFont typeface="Poppins"/>
                <a:buNone/>
              </a:pPr>
              <a:r>
                <a:rPr b="1" i="0" lang="en-US" sz="3600" u="none" cap="none" strike="noStrike">
                  <a:solidFill>
                    <a:srgbClr val="262626"/>
                  </a:solidFill>
                  <a:latin typeface="Poppins"/>
                  <a:ea typeface="Poppins"/>
                  <a:cs typeface="Poppins"/>
                  <a:sym typeface="Poppins"/>
                </a:rPr>
                <a:t>Customer </a:t>
              </a:r>
              <a:r>
                <a:rPr b="1" i="0" lang="en-US" sz="3600" u="none" cap="none" strike="noStrike">
                  <a:solidFill>
                    <a:srgbClr val="FFAF00"/>
                  </a:solidFill>
                  <a:latin typeface="Poppins"/>
                  <a:ea typeface="Poppins"/>
                  <a:cs typeface="Poppins"/>
                  <a:sym typeface="Poppins"/>
                </a:rPr>
                <a:t>Testimonials</a:t>
              </a:r>
              <a:endParaRPr b="0" i="0" sz="1400" u="none" cap="none" strike="noStrike">
                <a:solidFill>
                  <a:srgbClr val="000000"/>
                </a:solidFill>
                <a:latin typeface="Arial"/>
                <a:ea typeface="Arial"/>
                <a:cs typeface="Arial"/>
                <a:sym typeface="Arial"/>
              </a:endParaRPr>
            </a:p>
          </p:txBody>
        </p:sp>
        <p:sp>
          <p:nvSpPr>
            <p:cNvPr id="263" name="Google Shape;263;p4"/>
            <p:cNvSpPr/>
            <p:nvPr/>
          </p:nvSpPr>
          <p:spPr>
            <a:xfrm>
              <a:off x="950952" y="3945271"/>
              <a:ext cx="10401246" cy="16004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400"/>
                <a:buFont typeface="Poppins"/>
                <a:buNone/>
              </a:pPr>
              <a:r>
                <a:rPr b="0" i="0" lang="en-US" sz="1400" u="none" cap="none" strike="noStrike">
                  <a:solidFill>
                    <a:srgbClr val="262626"/>
                  </a:solidFill>
                  <a:latin typeface="Poppins"/>
                  <a:ea typeface="Poppins"/>
                  <a:cs typeface="Poppins"/>
                  <a:sym typeface="Poppins"/>
                </a:rPr>
                <a:t>"Enactia UI is extremely intuitive, making it easy for even novice and experienced users to navigate and interact with the various features. The in-depth knowledge base and the helpful Enactia Team further enhance the user experience, providing valuable resources for those looking to fully utilize the capabilities of the software. One of the standout features of this software is its ability to address risk and compliance challenges. The built-in controls, automation, alerting, assessment templates and monitoring tools help ensure that all actions taken within the software adhere to relevant regulations and policies, providing a high level of assurance for users and their organizations."</a:t>
              </a:r>
              <a:endParaRPr b="0" i="0" sz="1400" u="none" cap="none" strike="noStrike">
                <a:solidFill>
                  <a:srgbClr val="000000"/>
                </a:solidFill>
                <a:latin typeface="Arial"/>
                <a:ea typeface="Arial"/>
                <a:cs typeface="Arial"/>
                <a:sym typeface="Arial"/>
              </a:endParaRPr>
            </a:p>
          </p:txBody>
        </p:sp>
        <p:sp>
          <p:nvSpPr>
            <p:cNvPr id="264" name="Google Shape;264;p4"/>
            <p:cNvSpPr/>
            <p:nvPr/>
          </p:nvSpPr>
          <p:spPr>
            <a:xfrm>
              <a:off x="950952" y="2874085"/>
              <a:ext cx="10361054" cy="851618"/>
            </a:xfrm>
            <a:prstGeom prst="roundRect">
              <a:avLst>
                <a:gd fmla="val 4803" name="adj"/>
              </a:avLst>
            </a:prstGeom>
            <a:solidFill>
              <a:schemeClr val="lt1"/>
            </a:solidFill>
            <a:ln>
              <a:noFill/>
            </a:ln>
            <a:effectLst>
              <a:outerShdw blurRad="3810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265" name="Google Shape;265;p4"/>
            <p:cNvSpPr/>
            <p:nvPr/>
          </p:nvSpPr>
          <p:spPr>
            <a:xfrm>
              <a:off x="1176783" y="3066095"/>
              <a:ext cx="71188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AF00"/>
                </a:buClr>
                <a:buSzPts val="1400"/>
                <a:buFont typeface="Poppins"/>
                <a:buNone/>
              </a:pPr>
              <a:r>
                <a:rPr b="1" i="0" lang="en-US" sz="1400" u="none" cap="none" strike="noStrike">
                  <a:solidFill>
                    <a:srgbClr val="FFAF00"/>
                  </a:solidFill>
                  <a:latin typeface="Poppins"/>
                  <a:ea typeface="Poppins"/>
                  <a:cs typeface="Poppins"/>
                  <a:sym typeface="Poppins"/>
                </a:rPr>
                <a:t>Maria Aristidou Demetriou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Poppins"/>
                <a:buNone/>
              </a:pPr>
              <a:r>
                <a:rPr b="1" i="0" lang="en-US" sz="1400" u="none" cap="none" strike="noStrike">
                  <a:solidFill>
                    <a:srgbClr val="000000"/>
                  </a:solidFill>
                  <a:latin typeface="Poppins"/>
                  <a:ea typeface="Poppins"/>
                  <a:cs typeface="Poppins"/>
                  <a:sym typeface="Poppins"/>
                </a:rPr>
                <a:t>Data Protection Officer (DPO)</a:t>
              </a:r>
              <a:endParaRPr b="0" i="0" sz="1400" u="none" cap="none" strike="noStrike">
                <a:solidFill>
                  <a:srgbClr val="000000"/>
                </a:solidFill>
                <a:latin typeface="Arial"/>
                <a:ea typeface="Arial"/>
                <a:cs typeface="Arial"/>
                <a:sym typeface="Arial"/>
              </a:endParaRPr>
            </a:p>
          </p:txBody>
        </p:sp>
        <p:sp>
          <p:nvSpPr>
            <p:cNvPr id="266" name="Google Shape;266;p4"/>
            <p:cNvSpPr/>
            <p:nvPr/>
          </p:nvSpPr>
          <p:spPr>
            <a:xfrm>
              <a:off x="950952" y="5654699"/>
              <a:ext cx="10361054" cy="851618"/>
            </a:xfrm>
            <a:prstGeom prst="roundRect">
              <a:avLst>
                <a:gd fmla="val 4803" name="adj"/>
              </a:avLst>
            </a:prstGeom>
            <a:solidFill>
              <a:schemeClr val="lt1"/>
            </a:solidFill>
            <a:ln>
              <a:noFill/>
            </a:ln>
            <a:effectLst>
              <a:outerShdw blurRad="3810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267" name="Google Shape;267;p4"/>
            <p:cNvSpPr/>
            <p:nvPr/>
          </p:nvSpPr>
          <p:spPr>
            <a:xfrm>
              <a:off x="1176782" y="5580901"/>
              <a:ext cx="7118873"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Poppins"/>
                <a:buNone/>
              </a:pPr>
              <a:r>
                <a:t/>
              </a:r>
              <a:endParaRPr b="1" i="0" sz="1400" u="none" cap="none" strike="noStrike">
                <a:solidFill>
                  <a:srgbClr val="FFAF00"/>
                </a:solidFill>
                <a:latin typeface="Poppins"/>
                <a:ea typeface="Poppins"/>
                <a:cs typeface="Poppins"/>
                <a:sym typeface="Poppins"/>
              </a:endParaRPr>
            </a:p>
            <a:p>
              <a:pPr indent="0" lvl="0" marL="0" marR="0" rtl="0" algn="l">
                <a:lnSpc>
                  <a:spcPct val="100000"/>
                </a:lnSpc>
                <a:spcBef>
                  <a:spcPts val="0"/>
                </a:spcBef>
                <a:spcAft>
                  <a:spcPts val="0"/>
                </a:spcAft>
                <a:buClr>
                  <a:srgbClr val="FFAF00"/>
                </a:buClr>
                <a:buSzPts val="1400"/>
                <a:buFont typeface="Poppins"/>
                <a:buNone/>
              </a:pPr>
              <a:r>
                <a:rPr b="1" i="0" lang="en-US" sz="1400" u="none" cap="none" strike="noStrike">
                  <a:solidFill>
                    <a:srgbClr val="FFAF00"/>
                  </a:solidFill>
                  <a:latin typeface="Poppins"/>
                  <a:ea typeface="Poppins"/>
                  <a:cs typeface="Poppins"/>
                  <a:sym typeface="Poppins"/>
                </a:rPr>
                <a:t>Costas Tziazas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Poppins"/>
                <a:buNone/>
              </a:pPr>
              <a:r>
                <a:rPr b="1" i="0" lang="en-US" sz="1400" u="none" cap="none" strike="noStrike">
                  <a:solidFill>
                    <a:srgbClr val="000000"/>
                  </a:solidFill>
                  <a:latin typeface="Poppins"/>
                  <a:ea typeface="Poppins"/>
                  <a:cs typeface="Poppins"/>
                  <a:sym typeface="Poppins"/>
                </a:rPr>
                <a:t>Chief Information Security Officer (CISO)</a:t>
              </a:r>
              <a:endParaRPr b="0" i="0" sz="1400" u="none" cap="none" strike="noStrike">
                <a:solidFill>
                  <a:srgbClr val="000000"/>
                </a:solidFill>
                <a:latin typeface="Arial"/>
                <a:ea typeface="Arial"/>
                <a:cs typeface="Arial"/>
                <a:sym typeface="Arial"/>
              </a:endParaRPr>
            </a:p>
          </p:txBody>
        </p:sp>
        <p:pic>
          <p:nvPicPr>
            <p:cNvPr id="268" name="Google Shape;268;p4"/>
            <p:cNvPicPr preferRelativeResize="0"/>
            <p:nvPr/>
          </p:nvPicPr>
          <p:blipFill rotWithShape="1">
            <a:blip r:embed="rId3">
              <a:alphaModFix/>
            </a:blip>
            <a:srcRect b="0" l="0" r="0" t="0"/>
            <a:stretch/>
          </p:blipFill>
          <p:spPr>
            <a:xfrm>
              <a:off x="9918288" y="5790804"/>
              <a:ext cx="1074787" cy="564255"/>
            </a:xfrm>
            <a:prstGeom prst="rect">
              <a:avLst/>
            </a:prstGeom>
            <a:noFill/>
            <a:ln>
              <a:noFill/>
            </a:ln>
          </p:spPr>
        </p:pic>
      </p:grpSp>
      <p:pic>
        <p:nvPicPr>
          <p:cNvPr id="269" name="Google Shape;269;p4"/>
          <p:cNvPicPr preferRelativeResize="0"/>
          <p:nvPr/>
        </p:nvPicPr>
        <p:blipFill rotWithShape="1">
          <a:blip r:embed="rId4">
            <a:alphaModFix/>
          </a:blip>
          <a:srcRect b="0" l="0" r="0" t="0"/>
          <a:stretch/>
        </p:blipFill>
        <p:spPr>
          <a:xfrm>
            <a:off x="8008680" y="2797953"/>
            <a:ext cx="2551036" cy="496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
          <p:cNvSpPr txBox="1"/>
          <p:nvPr>
            <p:ph idx="12" type="sldNum"/>
          </p:nvPr>
        </p:nvSpPr>
        <p:spPr>
          <a:xfrm>
            <a:off x="11218639" y="6339785"/>
            <a:ext cx="47971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grpSp>
        <p:nvGrpSpPr>
          <p:cNvPr id="275" name="Google Shape;275;p5"/>
          <p:cNvGrpSpPr/>
          <p:nvPr/>
        </p:nvGrpSpPr>
        <p:grpSpPr>
          <a:xfrm>
            <a:off x="398053" y="605224"/>
            <a:ext cx="10401246" cy="5647552"/>
            <a:chOff x="950952" y="858765"/>
            <a:chExt cx="10401246" cy="5647552"/>
          </a:xfrm>
        </p:grpSpPr>
        <p:sp>
          <p:nvSpPr>
            <p:cNvPr id="276" name="Google Shape;276;p5"/>
            <p:cNvSpPr/>
            <p:nvPr/>
          </p:nvSpPr>
          <p:spPr>
            <a:xfrm>
              <a:off x="950953" y="1620130"/>
              <a:ext cx="10361054"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400"/>
                <a:buFont typeface="Poppins"/>
                <a:buNone/>
              </a:pPr>
              <a:r>
                <a:rPr b="0" i="0" lang="en-US" sz="1400" u="none" cap="none" strike="noStrike">
                  <a:solidFill>
                    <a:srgbClr val="262626"/>
                  </a:solidFill>
                  <a:latin typeface="Poppins"/>
                  <a:ea typeface="Poppins"/>
                  <a:cs typeface="Poppins"/>
                  <a:sym typeface="Poppins"/>
                </a:rPr>
                <a:t>“Digitalization of our Compliance with the use of Enactia, helped our organization maintain compliance effortlessly and enhanced foster collaboration with the Information Security, Risk management and Privacy functions. With Enactia we have access to a plethora of compliance assessments (ISO Frameworks, GDPR, NIS Directive, SOC2) with the flexibility of customization”.</a:t>
              </a:r>
              <a:endParaRPr b="0" i="0" sz="1400" u="none" cap="none" strike="noStrike">
                <a:solidFill>
                  <a:srgbClr val="000000"/>
                </a:solidFill>
                <a:latin typeface="Arial"/>
                <a:ea typeface="Arial"/>
                <a:cs typeface="Arial"/>
                <a:sym typeface="Arial"/>
              </a:endParaRPr>
            </a:p>
          </p:txBody>
        </p:sp>
        <p:sp>
          <p:nvSpPr>
            <p:cNvPr id="277" name="Google Shape;277;p5"/>
            <p:cNvSpPr txBox="1"/>
            <p:nvPr/>
          </p:nvSpPr>
          <p:spPr>
            <a:xfrm>
              <a:off x="950952" y="858765"/>
              <a:ext cx="6154310" cy="6597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FFAF00"/>
                </a:buClr>
                <a:buSzPts val="4100"/>
                <a:buFont typeface="Poppins"/>
                <a:buNone/>
              </a:pPr>
              <a:r>
                <a:rPr b="1" i="0" lang="en-US" sz="3600" u="none" cap="none" strike="noStrike">
                  <a:solidFill>
                    <a:srgbClr val="262626"/>
                  </a:solidFill>
                  <a:latin typeface="Poppins"/>
                  <a:ea typeface="Poppins"/>
                  <a:cs typeface="Poppins"/>
                  <a:sym typeface="Poppins"/>
                </a:rPr>
                <a:t>Customer </a:t>
              </a:r>
              <a:r>
                <a:rPr b="1" i="0" lang="en-US" sz="3600" u="none" cap="none" strike="noStrike">
                  <a:solidFill>
                    <a:srgbClr val="FFAF00"/>
                  </a:solidFill>
                  <a:latin typeface="Poppins"/>
                  <a:ea typeface="Poppins"/>
                  <a:cs typeface="Poppins"/>
                  <a:sym typeface="Poppins"/>
                </a:rPr>
                <a:t>Testimonials</a:t>
              </a:r>
              <a:endParaRPr b="0" i="0" sz="1400" u="none" cap="none" strike="noStrike">
                <a:solidFill>
                  <a:srgbClr val="000000"/>
                </a:solidFill>
                <a:latin typeface="Arial"/>
                <a:ea typeface="Arial"/>
                <a:cs typeface="Arial"/>
                <a:sym typeface="Arial"/>
              </a:endParaRPr>
            </a:p>
          </p:txBody>
        </p:sp>
        <p:sp>
          <p:nvSpPr>
            <p:cNvPr id="278" name="Google Shape;278;p5"/>
            <p:cNvSpPr/>
            <p:nvPr/>
          </p:nvSpPr>
          <p:spPr>
            <a:xfrm>
              <a:off x="950952" y="4206070"/>
              <a:ext cx="10401246" cy="116955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400"/>
                <a:buFont typeface="Poppins"/>
                <a:buNone/>
              </a:pPr>
              <a:r>
                <a:rPr b="0" i="0" lang="en-US" sz="1400" u="none" cap="none" strike="noStrike">
                  <a:solidFill>
                    <a:srgbClr val="262626"/>
                  </a:solidFill>
                  <a:latin typeface="Poppins"/>
                  <a:ea typeface="Poppins"/>
                  <a:cs typeface="Poppins"/>
                  <a:sym typeface="Poppins"/>
                </a:rPr>
                <a:t>“Eurobank Cyprus faces a variety of challenges  based on the various regulatory obligations and GRC frameworks they need to abide by. As such, it is essential to have a centralized way of monitoring and managing control effectiveness. Enactia platform makes it easier for a business to stay in control of these challenges from a process standpoint. The platform also facilitates risk management processes by highlighting what risks each business unit is exposed to, by providing controls to mitigate risks and by assigning responsibilities to different owners”.</a:t>
              </a:r>
              <a:endParaRPr b="0" i="0" sz="1400" u="none" cap="none" strike="noStrike">
                <a:solidFill>
                  <a:srgbClr val="000000"/>
                </a:solidFill>
                <a:latin typeface="Arial"/>
                <a:ea typeface="Arial"/>
                <a:cs typeface="Arial"/>
                <a:sym typeface="Arial"/>
              </a:endParaRPr>
            </a:p>
          </p:txBody>
        </p:sp>
        <p:sp>
          <p:nvSpPr>
            <p:cNvPr id="279" name="Google Shape;279;p5"/>
            <p:cNvSpPr/>
            <p:nvPr/>
          </p:nvSpPr>
          <p:spPr>
            <a:xfrm>
              <a:off x="950952" y="2733203"/>
              <a:ext cx="10361054" cy="851618"/>
            </a:xfrm>
            <a:prstGeom prst="roundRect">
              <a:avLst>
                <a:gd fmla="val 4803" name="adj"/>
              </a:avLst>
            </a:prstGeom>
            <a:solidFill>
              <a:schemeClr val="lt1"/>
            </a:solidFill>
            <a:ln>
              <a:noFill/>
            </a:ln>
            <a:effectLst>
              <a:outerShdw blurRad="3810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sp>
          <p:nvSpPr>
            <p:cNvPr id="280" name="Google Shape;280;p5"/>
            <p:cNvSpPr/>
            <p:nvPr/>
          </p:nvSpPr>
          <p:spPr>
            <a:xfrm>
              <a:off x="950952" y="5654699"/>
              <a:ext cx="10361054" cy="851618"/>
            </a:xfrm>
            <a:prstGeom prst="roundRect">
              <a:avLst>
                <a:gd fmla="val 4803" name="adj"/>
              </a:avLst>
            </a:prstGeom>
            <a:solidFill>
              <a:schemeClr val="lt1"/>
            </a:solidFill>
            <a:ln>
              <a:noFill/>
            </a:ln>
            <a:effectLst>
              <a:outerShdw blurRad="3810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a:buNone/>
              </a:pPr>
              <a:r>
                <a:t/>
              </a:r>
              <a:endParaRPr b="0" i="0" sz="1800" u="none" cap="none" strike="noStrike">
                <a:solidFill>
                  <a:srgbClr val="FFFFFF"/>
                </a:solidFill>
                <a:latin typeface="Poppins"/>
                <a:ea typeface="Poppins"/>
                <a:cs typeface="Poppins"/>
                <a:sym typeface="Poppins"/>
              </a:endParaRPr>
            </a:p>
          </p:txBody>
        </p:sp>
      </p:grpSp>
      <p:pic>
        <p:nvPicPr>
          <p:cNvPr id="281" name="Google Shape;281;p5"/>
          <p:cNvPicPr preferRelativeResize="0"/>
          <p:nvPr/>
        </p:nvPicPr>
        <p:blipFill rotWithShape="1">
          <a:blip r:embed="rId3">
            <a:alphaModFix/>
          </a:blip>
          <a:srcRect b="21473" l="0" r="0" t="26353"/>
          <a:stretch/>
        </p:blipFill>
        <p:spPr>
          <a:xfrm>
            <a:off x="8801217" y="2713344"/>
            <a:ext cx="1577319" cy="457201"/>
          </a:xfrm>
          <a:prstGeom prst="rect">
            <a:avLst/>
          </a:prstGeom>
          <a:noFill/>
          <a:ln>
            <a:noFill/>
          </a:ln>
        </p:spPr>
      </p:pic>
      <p:sp>
        <p:nvSpPr>
          <p:cNvPr id="282" name="Google Shape;282;p5"/>
          <p:cNvSpPr/>
          <p:nvPr/>
        </p:nvSpPr>
        <p:spPr>
          <a:xfrm>
            <a:off x="520384" y="2647325"/>
            <a:ext cx="71188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AF00"/>
              </a:buClr>
              <a:buSzPts val="1400"/>
              <a:buFont typeface="Poppins"/>
              <a:buNone/>
            </a:pPr>
            <a:r>
              <a:rPr b="1" i="0" lang="en-US" sz="1400" u="none" cap="none" strike="noStrike">
                <a:solidFill>
                  <a:srgbClr val="FFAF00"/>
                </a:solidFill>
                <a:latin typeface="Poppins"/>
                <a:ea typeface="Poppins"/>
                <a:cs typeface="Poppins"/>
                <a:sym typeface="Poppins"/>
              </a:rPr>
              <a:t>Anna Papaonisiforou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Poppins SemiBold"/>
              <a:buNone/>
            </a:pPr>
            <a:r>
              <a:rPr b="0" i="0" lang="en-US" sz="1400" u="none" cap="none" strike="noStrike">
                <a:solidFill>
                  <a:srgbClr val="000000"/>
                </a:solidFill>
                <a:latin typeface="Poppins SemiBold"/>
                <a:ea typeface="Poppins SemiBold"/>
                <a:cs typeface="Poppins SemiBold"/>
                <a:sym typeface="Poppins SemiBold"/>
              </a:rPr>
              <a:t>Senior Manager, Digital Risk | Advisory</a:t>
            </a:r>
            <a:endParaRPr b="0" i="0" sz="1400" u="none" cap="none" strike="noStrike">
              <a:solidFill>
                <a:srgbClr val="000000"/>
              </a:solidFill>
              <a:latin typeface="Arial"/>
              <a:ea typeface="Arial"/>
              <a:cs typeface="Arial"/>
              <a:sym typeface="Arial"/>
            </a:endParaRPr>
          </a:p>
        </p:txBody>
      </p:sp>
      <p:sp>
        <p:nvSpPr>
          <p:cNvPr id="283" name="Google Shape;283;p5"/>
          <p:cNvSpPr/>
          <p:nvPr/>
        </p:nvSpPr>
        <p:spPr>
          <a:xfrm>
            <a:off x="520383" y="5557780"/>
            <a:ext cx="71188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AF00"/>
              </a:buClr>
              <a:buSzPts val="1400"/>
              <a:buFont typeface="Poppins"/>
              <a:buNone/>
            </a:pPr>
            <a:r>
              <a:rPr b="1" i="0" lang="en-US" sz="1400" u="none" cap="none" strike="noStrike">
                <a:solidFill>
                  <a:srgbClr val="FFAF00"/>
                </a:solidFill>
                <a:latin typeface="Poppins"/>
                <a:ea typeface="Poppins"/>
                <a:cs typeface="Poppins"/>
                <a:sym typeface="Poppins"/>
              </a:rPr>
              <a:t>Christina Georghiadou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Poppins SemiBold"/>
              <a:buNone/>
            </a:pPr>
            <a:r>
              <a:rPr b="0" i="0" lang="en-US" sz="1400" u="none" cap="none" strike="noStrike">
                <a:solidFill>
                  <a:srgbClr val="000000"/>
                </a:solidFill>
                <a:latin typeface="Poppins SemiBold"/>
                <a:ea typeface="Poppins SemiBold"/>
                <a:cs typeface="Poppins SemiBold"/>
                <a:sym typeface="Poppins SemiBold"/>
              </a:rPr>
              <a:t>Information Security Officer and Data Protection Officer</a:t>
            </a:r>
            <a:endParaRPr b="0" i="0" sz="1400" u="none" cap="none" strike="noStrike">
              <a:solidFill>
                <a:srgbClr val="000000"/>
              </a:solidFill>
              <a:latin typeface="Arial"/>
              <a:ea typeface="Arial"/>
              <a:cs typeface="Arial"/>
              <a:sym typeface="Arial"/>
            </a:endParaRPr>
          </a:p>
        </p:txBody>
      </p:sp>
      <p:pic>
        <p:nvPicPr>
          <p:cNvPr id="284" name="Google Shape;284;p5"/>
          <p:cNvPicPr preferRelativeResize="0"/>
          <p:nvPr/>
        </p:nvPicPr>
        <p:blipFill rotWithShape="1">
          <a:blip r:embed="rId4">
            <a:alphaModFix/>
          </a:blip>
          <a:srcRect b="0" l="0" r="0" t="0"/>
          <a:stretch/>
        </p:blipFill>
        <p:spPr>
          <a:xfrm>
            <a:off x="8980086" y="5515692"/>
            <a:ext cx="1398450" cy="7866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pic>
        <p:nvPicPr>
          <p:cNvPr descr="Diagram, schematic&#10;&#10;Description automatically generated" id="289" name="Google Shape;289;p6"/>
          <p:cNvPicPr preferRelativeResize="0"/>
          <p:nvPr/>
        </p:nvPicPr>
        <p:blipFill rotWithShape="1">
          <a:blip r:embed="rId3">
            <a:alphaModFix/>
          </a:blip>
          <a:srcRect b="0" l="0" r="0" t="0"/>
          <a:stretch/>
        </p:blipFill>
        <p:spPr>
          <a:xfrm>
            <a:off x="359658" y="430094"/>
            <a:ext cx="3887023" cy="2325688"/>
          </a:xfrm>
          <a:prstGeom prst="rect">
            <a:avLst/>
          </a:prstGeom>
          <a:noFill/>
          <a:ln>
            <a:noFill/>
          </a:ln>
        </p:spPr>
      </p:pic>
      <p:sp>
        <p:nvSpPr>
          <p:cNvPr id="290" name="Google Shape;290;p6"/>
          <p:cNvSpPr txBox="1"/>
          <p:nvPr/>
        </p:nvSpPr>
        <p:spPr>
          <a:xfrm>
            <a:off x="876674" y="4730030"/>
            <a:ext cx="4781551" cy="33931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None/>
            </a:pPr>
            <a:r>
              <a:rPr b="0" i="0" lang="en-US" sz="1400" u="none" cap="none" strike="noStrike">
                <a:solidFill>
                  <a:schemeClr val="lt1"/>
                </a:solidFill>
                <a:latin typeface="Poppins"/>
                <a:ea typeface="Poppins"/>
                <a:cs typeface="Poppins"/>
                <a:sym typeface="Poppins"/>
              </a:rPr>
              <a:t>E: </a:t>
            </a:r>
            <a:r>
              <a:rPr b="0" i="0" lang="en-US" sz="1400" u="none" cap="none" strike="noStrike">
                <a:solidFill>
                  <a:srgbClr val="A8A8A8"/>
                </a:solidFill>
                <a:latin typeface="Poppins"/>
                <a:ea typeface="Poppins"/>
                <a:cs typeface="Poppins"/>
                <a:sym typeface="Poppins"/>
              </a:rPr>
              <a:t>team@enactia.com </a:t>
            </a:r>
            <a:r>
              <a:rPr b="0" i="0" lang="en-US" sz="1400" u="none" cap="none" strike="noStrike">
                <a:solidFill>
                  <a:schemeClr val="accent4"/>
                </a:solidFill>
                <a:latin typeface="Poppins"/>
                <a:ea typeface="Poppins"/>
                <a:cs typeface="Poppins"/>
                <a:sym typeface="Poppins"/>
              </a:rPr>
              <a:t>| </a:t>
            </a:r>
            <a:r>
              <a:rPr b="0" i="0" lang="en-US" sz="1400" u="none" cap="none" strike="noStrike">
                <a:solidFill>
                  <a:schemeClr val="lt2"/>
                </a:solidFill>
                <a:latin typeface="Poppins"/>
                <a:ea typeface="Poppins"/>
                <a:cs typeface="Poppins"/>
                <a:sym typeface="Poppins"/>
              </a:rPr>
              <a:t>W: </a:t>
            </a:r>
            <a:r>
              <a:rPr b="0" i="0" lang="en-US" sz="1400" u="none" cap="none" strike="noStrike">
                <a:solidFill>
                  <a:srgbClr val="A8A8A8"/>
                </a:solidFill>
                <a:latin typeface="Poppins"/>
                <a:ea typeface="Poppins"/>
                <a:cs typeface="Poppins"/>
                <a:sym typeface="Poppins"/>
              </a:rPr>
              <a:t>www.enactia.com</a:t>
            </a:r>
            <a:endParaRPr b="0" i="0" sz="1400" u="none" cap="none" strike="noStrike">
              <a:solidFill>
                <a:schemeClr val="dk1"/>
              </a:solidFill>
              <a:latin typeface="Poppins"/>
              <a:ea typeface="Poppins"/>
              <a:cs typeface="Poppins"/>
              <a:sym typeface="Poppins"/>
            </a:endParaRPr>
          </a:p>
        </p:txBody>
      </p:sp>
      <p:grpSp>
        <p:nvGrpSpPr>
          <p:cNvPr id="291" name="Google Shape;291;p6"/>
          <p:cNvGrpSpPr/>
          <p:nvPr/>
        </p:nvGrpSpPr>
        <p:grpSpPr>
          <a:xfrm>
            <a:off x="2303170" y="5200810"/>
            <a:ext cx="1169166" cy="253916"/>
            <a:chOff x="913172" y="3358930"/>
            <a:chExt cx="1169166" cy="253916"/>
          </a:xfrm>
        </p:grpSpPr>
        <p:pic>
          <p:nvPicPr>
            <p:cNvPr descr="Logo, icon&#10;&#10;Description automatically generated" id="292" name="Google Shape;292;p6"/>
            <p:cNvPicPr preferRelativeResize="0"/>
            <p:nvPr/>
          </p:nvPicPr>
          <p:blipFill rotWithShape="1">
            <a:blip r:embed="rId4">
              <a:alphaModFix/>
            </a:blip>
            <a:srcRect b="0" l="0" r="0" t="0"/>
            <a:stretch/>
          </p:blipFill>
          <p:spPr>
            <a:xfrm>
              <a:off x="913172" y="3375601"/>
              <a:ext cx="220297" cy="220574"/>
            </a:xfrm>
            <a:prstGeom prst="rect">
              <a:avLst/>
            </a:prstGeom>
            <a:noFill/>
            <a:ln>
              <a:noFill/>
            </a:ln>
          </p:spPr>
        </p:pic>
        <p:sp>
          <p:nvSpPr>
            <p:cNvPr id="293" name="Google Shape;293;p6"/>
            <p:cNvSpPr txBox="1"/>
            <p:nvPr/>
          </p:nvSpPr>
          <p:spPr>
            <a:xfrm>
              <a:off x="1133472" y="3358930"/>
              <a:ext cx="948866"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A8A8A8"/>
                  </a:solidFill>
                  <a:latin typeface="Poppins Light"/>
                  <a:ea typeface="Poppins Light"/>
                  <a:cs typeface="Poppins Light"/>
                  <a:sym typeface="Poppins Light"/>
                </a:rPr>
                <a:t>@enactia</a:t>
              </a:r>
              <a:endParaRPr b="0" i="0" sz="1050" u="none" cap="none" strike="noStrike">
                <a:solidFill>
                  <a:srgbClr val="A8A8A8"/>
                </a:solidFill>
                <a:latin typeface="Poppins Light"/>
                <a:ea typeface="Poppins Light"/>
                <a:cs typeface="Poppins Light"/>
                <a:sym typeface="Poppins Light"/>
              </a:endParaRPr>
            </a:p>
          </p:txBody>
        </p:sp>
      </p:grpSp>
      <p:grpSp>
        <p:nvGrpSpPr>
          <p:cNvPr id="294" name="Google Shape;294;p6"/>
          <p:cNvGrpSpPr/>
          <p:nvPr/>
        </p:nvGrpSpPr>
        <p:grpSpPr>
          <a:xfrm>
            <a:off x="937645" y="5200810"/>
            <a:ext cx="1106590" cy="253916"/>
            <a:chOff x="913173" y="3054518"/>
            <a:chExt cx="1106590" cy="253916"/>
          </a:xfrm>
        </p:grpSpPr>
        <p:pic>
          <p:nvPicPr>
            <p:cNvPr descr="Icon&#10;&#10;Description automatically generated" id="295" name="Google Shape;295;p6"/>
            <p:cNvPicPr preferRelativeResize="0"/>
            <p:nvPr/>
          </p:nvPicPr>
          <p:blipFill rotWithShape="1">
            <a:blip r:embed="rId5">
              <a:alphaModFix/>
            </a:blip>
            <a:srcRect b="0" l="0" r="0" t="0"/>
            <a:stretch/>
          </p:blipFill>
          <p:spPr>
            <a:xfrm>
              <a:off x="913173" y="3071189"/>
              <a:ext cx="220298" cy="220575"/>
            </a:xfrm>
            <a:prstGeom prst="rect">
              <a:avLst/>
            </a:prstGeom>
            <a:noFill/>
            <a:ln>
              <a:noFill/>
            </a:ln>
          </p:spPr>
        </p:pic>
        <p:sp>
          <p:nvSpPr>
            <p:cNvPr id="296" name="Google Shape;296;p6"/>
            <p:cNvSpPr txBox="1"/>
            <p:nvPr/>
          </p:nvSpPr>
          <p:spPr>
            <a:xfrm>
              <a:off x="1133472" y="3054518"/>
              <a:ext cx="886291"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A8A8A8"/>
                  </a:solidFill>
                  <a:latin typeface="Poppins Light"/>
                  <a:ea typeface="Poppins Light"/>
                  <a:cs typeface="Poppins Light"/>
                  <a:sym typeface="Poppins Light"/>
                </a:rPr>
                <a:t>enactia</a:t>
              </a:r>
              <a:endParaRPr b="0" i="0" sz="1050" u="none" cap="none" strike="noStrike">
                <a:solidFill>
                  <a:srgbClr val="A8A8A8"/>
                </a:solidFill>
                <a:latin typeface="Poppins Light"/>
                <a:ea typeface="Poppins Light"/>
                <a:cs typeface="Poppins Light"/>
                <a:sym typeface="Poppins Light"/>
              </a:endParaRPr>
            </a:p>
          </p:txBody>
        </p:sp>
      </p:grpSp>
      <p:grpSp>
        <p:nvGrpSpPr>
          <p:cNvPr id="297" name="Google Shape;297;p6"/>
          <p:cNvGrpSpPr/>
          <p:nvPr/>
        </p:nvGrpSpPr>
        <p:grpSpPr>
          <a:xfrm>
            <a:off x="3895587" y="5200810"/>
            <a:ext cx="1106589" cy="253916"/>
            <a:chOff x="913174" y="3675839"/>
            <a:chExt cx="1106589" cy="253916"/>
          </a:xfrm>
        </p:grpSpPr>
        <p:pic>
          <p:nvPicPr>
            <p:cNvPr descr="Logo, icon&#10;&#10;Description automatically generated" id="298" name="Google Shape;298;p6"/>
            <p:cNvPicPr preferRelativeResize="0"/>
            <p:nvPr/>
          </p:nvPicPr>
          <p:blipFill rotWithShape="1">
            <a:blip r:embed="rId6">
              <a:alphaModFix/>
            </a:blip>
            <a:srcRect b="0" l="0" r="0" t="0"/>
            <a:stretch/>
          </p:blipFill>
          <p:spPr>
            <a:xfrm>
              <a:off x="913174" y="3692510"/>
              <a:ext cx="220298" cy="220574"/>
            </a:xfrm>
            <a:prstGeom prst="rect">
              <a:avLst/>
            </a:prstGeom>
            <a:noFill/>
            <a:ln>
              <a:noFill/>
            </a:ln>
          </p:spPr>
        </p:pic>
        <p:sp>
          <p:nvSpPr>
            <p:cNvPr id="299" name="Google Shape;299;p6"/>
            <p:cNvSpPr txBox="1"/>
            <p:nvPr/>
          </p:nvSpPr>
          <p:spPr>
            <a:xfrm>
              <a:off x="1133472" y="3675839"/>
              <a:ext cx="886291"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A8A8A8"/>
                  </a:solidFill>
                  <a:latin typeface="Poppins Light"/>
                  <a:ea typeface="Poppins Light"/>
                  <a:cs typeface="Poppins Light"/>
                  <a:sym typeface="Poppins Light"/>
                </a:rPr>
                <a:t>EnactiaLtd</a:t>
              </a:r>
              <a:endParaRPr b="0" i="0" sz="1050" u="none" cap="none" strike="noStrike">
                <a:solidFill>
                  <a:srgbClr val="A8A8A8"/>
                </a:solidFill>
                <a:latin typeface="Poppins Light"/>
                <a:ea typeface="Poppins Light"/>
                <a:cs typeface="Poppins Light"/>
                <a:sym typeface="Poppins Light"/>
              </a:endParaRPr>
            </a:p>
          </p:txBody>
        </p:sp>
      </p:grpSp>
      <p:sp>
        <p:nvSpPr>
          <p:cNvPr id="300" name="Google Shape;300;p6"/>
          <p:cNvSpPr txBox="1"/>
          <p:nvPr/>
        </p:nvSpPr>
        <p:spPr>
          <a:xfrm>
            <a:off x="876674" y="3429000"/>
            <a:ext cx="9528908" cy="1184956"/>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D8D8D8"/>
              </a:buClr>
              <a:buSzPts val="2400"/>
              <a:buFont typeface="Arial"/>
              <a:buNone/>
            </a:pPr>
            <a:r>
              <a:rPr b="0" i="0" lang="en-US" sz="2400" u="none" cap="none" strike="noStrike">
                <a:solidFill>
                  <a:srgbClr val="D8D8D8"/>
                </a:solidFill>
                <a:latin typeface="Poppins ExtraLight"/>
                <a:ea typeface="Poppins ExtraLight"/>
                <a:cs typeface="Poppins ExtraLight"/>
                <a:sym typeface="Poppins ExtraLight"/>
              </a:rPr>
              <a:t>Empowering individuals and encouraging businesses across the globe to respect privacy, build trust and safeguard data.</a:t>
            </a:r>
            <a:endParaRPr b="0" i="0" sz="2400" u="none" cap="none" strike="noStrike">
              <a:solidFill>
                <a:srgbClr val="D8D8D8"/>
              </a:solidFill>
              <a:latin typeface="Poppins ExtraLight"/>
              <a:ea typeface="Poppins ExtraLight"/>
              <a:cs typeface="Poppins ExtraLight"/>
              <a:sym typeface="Poppins ExtraLigh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2023-01-13T05:57:03Z</dcterms:created>
  <dc:creator>Roshni khan</dc:creator>
</cp:coreProperties>
</file>