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34"/>
  </p:notesMasterIdLst>
  <p:handoutMasterIdLst>
    <p:handoutMasterId r:id="rId35"/>
  </p:handoutMasterIdLst>
  <p:sldIdLst>
    <p:sldId id="573" r:id="rId2"/>
    <p:sldId id="637" r:id="rId3"/>
    <p:sldId id="609" r:id="rId4"/>
    <p:sldId id="606" r:id="rId5"/>
    <p:sldId id="605" r:id="rId6"/>
    <p:sldId id="607" r:id="rId7"/>
    <p:sldId id="610" r:id="rId8"/>
    <p:sldId id="600" r:id="rId9"/>
    <p:sldId id="601" r:id="rId10"/>
    <p:sldId id="621" r:id="rId11"/>
    <p:sldId id="589" r:id="rId12"/>
    <p:sldId id="602" r:id="rId13"/>
    <p:sldId id="603" r:id="rId14"/>
    <p:sldId id="612" r:id="rId15"/>
    <p:sldId id="611" r:id="rId16"/>
    <p:sldId id="616" r:id="rId17"/>
    <p:sldId id="617" r:id="rId18"/>
    <p:sldId id="618" r:id="rId19"/>
    <p:sldId id="619" r:id="rId20"/>
    <p:sldId id="635" r:id="rId21"/>
    <p:sldId id="622" r:id="rId22"/>
    <p:sldId id="624" r:id="rId23"/>
    <p:sldId id="625" r:id="rId24"/>
    <p:sldId id="626" r:id="rId25"/>
    <p:sldId id="634" r:id="rId26"/>
    <p:sldId id="620" r:id="rId27"/>
    <p:sldId id="633" r:id="rId28"/>
    <p:sldId id="629" r:id="rId29"/>
    <p:sldId id="628" r:id="rId30"/>
    <p:sldId id="631" r:id="rId31"/>
    <p:sldId id="632" r:id="rId32"/>
    <p:sldId id="636" r:id="rId33"/>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BEB"/>
    <a:srgbClr val="663366"/>
    <a:srgbClr val="D2CCD2"/>
    <a:srgbClr val="7F7F7F"/>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88343" autoAdjust="0"/>
  </p:normalViewPr>
  <p:slideViewPr>
    <p:cSldViewPr>
      <p:cViewPr varScale="1">
        <p:scale>
          <a:sx n="64" d="100"/>
          <a:sy n="64" d="100"/>
        </p:scale>
        <p:origin x="1128"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9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135171" name="Rectangle 3"/>
          <p:cNvSpPr>
            <a:spLocks noGrp="1" noChangeArrowheads="1"/>
          </p:cNvSpPr>
          <p:nvPr>
            <p:ph type="dt" sz="quarter" idx="1"/>
          </p:nvPr>
        </p:nvSpPr>
        <p:spPr bwMode="auto">
          <a:xfrm>
            <a:off x="3850245"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0"/>
                <a:cs typeface="+mn-cs"/>
              </a:defRPr>
            </a:lvl1pPr>
          </a:lstStyle>
          <a:p>
            <a:pPr>
              <a:defRPr/>
            </a:pPr>
            <a:endParaRPr lang="en-US"/>
          </a:p>
        </p:txBody>
      </p:sp>
      <p:sp>
        <p:nvSpPr>
          <p:cNvPr id="135172" name="Rectangle 4"/>
          <p:cNvSpPr>
            <a:spLocks noGrp="1" noChangeArrowheads="1"/>
          </p:cNvSpPr>
          <p:nvPr>
            <p:ph type="ftr" sz="quarter" idx="2"/>
          </p:nvPr>
        </p:nvSpPr>
        <p:spPr bwMode="auto">
          <a:xfrm>
            <a:off x="0"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135173" name="Rectangle 5"/>
          <p:cNvSpPr>
            <a:spLocks noGrp="1" noChangeArrowheads="1"/>
          </p:cNvSpPr>
          <p:nvPr>
            <p:ph type="sldNum" sz="quarter" idx="3"/>
          </p:nvPr>
        </p:nvSpPr>
        <p:spPr bwMode="auto">
          <a:xfrm>
            <a:off x="3850245"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algn="r" defTabSz="966788" eaLnBrk="1" hangingPunct="1">
              <a:defRPr sz="1300" smtClean="0">
                <a:latin typeface="Arial" pitchFamily="34" charset="0"/>
              </a:defRPr>
            </a:lvl1pPr>
          </a:lstStyle>
          <a:p>
            <a:pPr>
              <a:defRPr/>
            </a:pPr>
            <a:fld id="{1BF088ED-1075-4510-950D-405061569821}" type="slidenum">
              <a:rPr lang="en-US"/>
              <a:pPr>
                <a:defRPr/>
              </a:pPr>
              <a:t>‹#›</a:t>
            </a:fld>
            <a:endParaRPr lang="en-US"/>
          </a:p>
        </p:txBody>
      </p:sp>
    </p:spTree>
    <p:extLst>
      <p:ext uri="{BB962C8B-B14F-4D97-AF65-F5344CB8AC3E}">
        <p14:creationId xmlns:p14="http://schemas.microsoft.com/office/powerpoint/2010/main" val="3688581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43011" name="Rectangle 3"/>
          <p:cNvSpPr>
            <a:spLocks noGrp="1" noChangeArrowheads="1"/>
          </p:cNvSpPr>
          <p:nvPr>
            <p:ph type="dt" idx="1"/>
          </p:nvPr>
        </p:nvSpPr>
        <p:spPr bwMode="auto">
          <a:xfrm>
            <a:off x="3850245"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0"/>
                <a:cs typeface="+mn-cs"/>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680063" y="4716236"/>
            <a:ext cx="5437550" cy="446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43015" name="Rectangle 7"/>
          <p:cNvSpPr>
            <a:spLocks noGrp="1" noChangeArrowheads="1"/>
          </p:cNvSpPr>
          <p:nvPr>
            <p:ph type="sldNum" sz="quarter" idx="5"/>
          </p:nvPr>
        </p:nvSpPr>
        <p:spPr bwMode="auto">
          <a:xfrm>
            <a:off x="3850245"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algn="r" defTabSz="966788" eaLnBrk="1" hangingPunct="1">
              <a:defRPr sz="1300" smtClean="0">
                <a:latin typeface="Arial" pitchFamily="34" charset="0"/>
              </a:defRPr>
            </a:lvl1pPr>
          </a:lstStyle>
          <a:p>
            <a:pPr>
              <a:defRPr/>
            </a:pPr>
            <a:fld id="{93263F81-AB1F-4B51-A4CA-047E49299C68}" type="slidenum">
              <a:rPr lang="en-US"/>
              <a:pPr>
                <a:defRPr/>
              </a:pPr>
              <a:t>‹#›</a:t>
            </a:fld>
            <a:endParaRPr lang="en-US"/>
          </a:p>
        </p:txBody>
      </p:sp>
    </p:spTree>
    <p:extLst>
      <p:ext uri="{BB962C8B-B14F-4D97-AF65-F5344CB8AC3E}">
        <p14:creationId xmlns:p14="http://schemas.microsoft.com/office/powerpoint/2010/main" val="4181851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0"/>
                <a:cs typeface="+mn-cs"/>
              </a:rPr>
              <a:t>Good assessment must contain information (see </a:t>
            </a:r>
            <a:r>
              <a:rPr lang="en-GB" sz="800" kern="1200" dirty="0" smtClean="0">
                <a:solidFill>
                  <a:schemeClr val="tx1"/>
                </a:solidFill>
                <a:latin typeface="Arial" charset="0"/>
                <a:ea typeface="MS PGothic" pitchFamily="34" charset="-128"/>
                <a:cs typeface="ＭＳ Ｐゴシック" charset="0"/>
              </a:rPr>
              <a:t>cem.org/blog) but how much information does a typical assessment contain? In particular, single-question</a:t>
            </a:r>
            <a:r>
              <a:rPr lang="en-GB" sz="800" kern="1200" baseline="0" dirty="0" smtClean="0">
                <a:solidFill>
                  <a:schemeClr val="tx1"/>
                </a:solidFill>
                <a:latin typeface="Arial" charset="0"/>
                <a:ea typeface="MS PGothic" pitchFamily="34" charset="-128"/>
                <a:cs typeface="ＭＳ Ｐゴシック" charset="0"/>
              </a:rPr>
              <a:t> assessments such as hinge questions or exit tickets may not actually tell us as much as we might think. In this session I will outline how a little knowledge of assessment theory could enable us to be more realistic in our expectations and help us to design and use assessments that maximise information.</a:t>
            </a:r>
            <a:endParaRPr lang="en-US" dirty="0" smtClean="0">
              <a:ea typeface="ＭＳ Ｐゴシック" charset="0"/>
              <a:cs typeface="+mn-cs"/>
            </a:endParaRPr>
          </a:p>
        </p:txBody>
      </p:sp>
      <p:sp>
        <p:nvSpPr>
          <p:cNvPr id="4" name="Slide Number Placeholder 3"/>
          <p:cNvSpPr>
            <a:spLocks noGrp="1"/>
          </p:cNvSpPr>
          <p:nvPr>
            <p:ph type="sldNum" sz="quarter" idx="5"/>
          </p:nvPr>
        </p:nvSpPr>
        <p:spPr/>
        <p:txBody>
          <a:bodyPr/>
          <a:lstStyle>
            <a:lvl1pPr defTabSz="966788">
              <a:defRPr sz="2400">
                <a:solidFill>
                  <a:schemeClr val="tx1"/>
                </a:solidFill>
                <a:latin typeface="Times" charset="0"/>
                <a:ea typeface="MS PGothic" pitchFamily="34" charset="-128"/>
              </a:defRPr>
            </a:lvl1pPr>
            <a:lvl2pPr marL="742950" indent="-285750" defTabSz="966788">
              <a:defRPr sz="2400">
                <a:solidFill>
                  <a:schemeClr val="tx1"/>
                </a:solidFill>
                <a:latin typeface="Times" charset="0"/>
                <a:ea typeface="MS PGothic" pitchFamily="34" charset="-128"/>
              </a:defRPr>
            </a:lvl2pPr>
            <a:lvl3pPr marL="1143000" indent="-228600" defTabSz="966788">
              <a:defRPr sz="2400">
                <a:solidFill>
                  <a:schemeClr val="tx1"/>
                </a:solidFill>
                <a:latin typeface="Times" charset="0"/>
                <a:ea typeface="MS PGothic" pitchFamily="34" charset="-128"/>
              </a:defRPr>
            </a:lvl3pPr>
            <a:lvl4pPr marL="1600200" indent="-228600" defTabSz="966788">
              <a:defRPr sz="2400">
                <a:solidFill>
                  <a:schemeClr val="tx1"/>
                </a:solidFill>
                <a:latin typeface="Times" charset="0"/>
                <a:ea typeface="MS PGothic" pitchFamily="34" charset="-128"/>
              </a:defRPr>
            </a:lvl4pPr>
            <a:lvl5pPr marL="2057400" indent="-228600" defTabSz="966788">
              <a:defRPr sz="2400">
                <a:solidFill>
                  <a:schemeClr val="tx1"/>
                </a:solidFill>
                <a:latin typeface="Times"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71DBB4A3-201D-4925-A692-121D9E154EC2}" type="slidenum">
              <a:rPr lang="en-US" sz="1300" smtClean="0">
                <a:latin typeface="Arial" pitchFamily="34" charset="0"/>
              </a:rPr>
              <a:pPr>
                <a:defRPr/>
              </a:pPr>
              <a:t>1</a:t>
            </a:fld>
            <a:endParaRPr lang="en-US" sz="1300" smtClean="0">
              <a:latin typeface="Arial" pitchFamily="34" charset="0"/>
            </a:endParaRPr>
          </a:p>
        </p:txBody>
      </p:sp>
    </p:spTree>
    <p:extLst>
      <p:ext uri="{BB962C8B-B14F-4D97-AF65-F5344CB8AC3E}">
        <p14:creationId xmlns:p14="http://schemas.microsoft.com/office/powerpoint/2010/main" val="1228069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Standard Error(individual score)</a:t>
            </a:r>
            <a:r>
              <a:rPr lang="en-GB" baseline="0" dirty="0" smtClean="0"/>
              <a:t> = SD x √(1- reliability) = 5 x √0.3 = 5 x 0.55 = 2.74</a:t>
            </a:r>
          </a:p>
          <a:p>
            <a:r>
              <a:rPr lang="en-GB" baseline="0" dirty="0" smtClean="0"/>
              <a:t>Standard Error(difference of two scores) = √2 x SE = √2 x 2.74 = 3.87</a:t>
            </a:r>
          </a:p>
          <a:p>
            <a:r>
              <a:rPr lang="en-GB" baseline="0" dirty="0" smtClean="0"/>
              <a:t>95% confidence interval for difference = ±1.96 x SE = 1.96 x 3.87 = 7.59</a:t>
            </a:r>
          </a:p>
          <a:p>
            <a:r>
              <a:rPr lang="en-GB" baseline="0" dirty="0" smtClean="0"/>
              <a:t>Hence two scores must be 8 marks apart to be statistically significantly different (p&lt;0.05)</a:t>
            </a:r>
          </a:p>
          <a:p>
            <a:endParaRPr lang="en-GB" baseline="0" dirty="0" smtClean="0"/>
          </a:p>
          <a:p>
            <a:r>
              <a:rPr lang="en-GB" baseline="0" dirty="0" smtClean="0"/>
              <a:t>If the items fit the </a:t>
            </a:r>
            <a:r>
              <a:rPr lang="en-GB" baseline="0" dirty="0" err="1" smtClean="0"/>
              <a:t>Rasch</a:t>
            </a:r>
            <a:r>
              <a:rPr lang="en-GB" baseline="0" dirty="0" smtClean="0"/>
              <a:t> model, simulation suggests the minimum difference between observed scores for confident separation is 5-6 marks, though it depends on the spread of item facilities.</a:t>
            </a: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4</a:t>
            </a:fld>
            <a:endParaRPr lang="en-US"/>
          </a:p>
        </p:txBody>
      </p:sp>
    </p:spTree>
    <p:extLst>
      <p:ext uri="{BB962C8B-B14F-4D97-AF65-F5344CB8AC3E}">
        <p14:creationId xmlns:p14="http://schemas.microsoft.com/office/powerpoint/2010/main" val="268104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S PGothic" pitchFamily="34" charset="-128"/>
                <a:cs typeface="ＭＳ Ｐゴシック" charset="0"/>
              </a:rPr>
              <a:t>This assumes item fit to </a:t>
            </a:r>
            <a:r>
              <a:rPr lang="en-GB" sz="1200" kern="1200" dirty="0" err="1" smtClean="0">
                <a:solidFill>
                  <a:schemeClr val="tx1"/>
                </a:solidFill>
                <a:effectLst/>
                <a:latin typeface="Arial" charset="0"/>
                <a:ea typeface="MS PGothic" pitchFamily="34" charset="-128"/>
                <a:cs typeface="ＭＳ Ｐゴシック" charset="0"/>
              </a:rPr>
              <a:t>Rasch</a:t>
            </a:r>
            <a:r>
              <a:rPr lang="en-GB" sz="1200" kern="1200" dirty="0" smtClean="0">
                <a:solidFill>
                  <a:schemeClr val="tx1"/>
                </a:solidFill>
                <a:effectLst/>
                <a:latin typeface="Arial" charset="0"/>
                <a:ea typeface="MS PGothic" pitchFamily="34" charset="-128"/>
                <a:cs typeface="ＭＳ Ｐゴシック" charset="0"/>
              </a:rPr>
              <a:t> model and uses Bayes’ Theorem to estimate probabilities. ‘Mastery’ of topic</a:t>
            </a:r>
            <a:r>
              <a:rPr lang="en-GB" sz="1200" kern="1200" baseline="0" dirty="0" smtClean="0">
                <a:solidFill>
                  <a:schemeClr val="tx1"/>
                </a:solidFill>
                <a:effectLst/>
                <a:latin typeface="Arial" charset="0"/>
                <a:ea typeface="MS PGothic" pitchFamily="34" charset="-128"/>
                <a:cs typeface="ＭＳ Ｐゴシック" charset="0"/>
              </a:rPr>
              <a:t> operationalised as</a:t>
            </a:r>
            <a:r>
              <a:rPr lang="en-GB" sz="1200" kern="1200" dirty="0" smtClean="0">
                <a:solidFill>
                  <a:schemeClr val="tx1"/>
                </a:solidFill>
                <a:effectLst/>
                <a:latin typeface="Arial" charset="0"/>
                <a:ea typeface="MS PGothic" pitchFamily="34" charset="-128"/>
                <a:cs typeface="ＭＳ Ｐゴシック" charset="0"/>
              </a:rPr>
              <a:t> being above a particular threshold on a continuum of understanding that corresponds</a:t>
            </a:r>
            <a:r>
              <a:rPr lang="en-GB" sz="1200" kern="1200" baseline="0" dirty="0" smtClean="0">
                <a:solidFill>
                  <a:schemeClr val="tx1"/>
                </a:solidFill>
                <a:effectLst/>
                <a:latin typeface="Arial" charset="0"/>
                <a:ea typeface="MS PGothic" pitchFamily="34" charset="-128"/>
                <a:cs typeface="ＭＳ Ｐゴシック" charset="0"/>
              </a:rPr>
              <a:t> to 80% probability of answering hinge question correctly. Prior estimate of pupil’s location is subject to error (quantified as its standard error in logit units)</a:t>
            </a:r>
            <a:endParaRPr lang="en-GB" sz="1200" kern="1200" dirty="0" smtClean="0">
              <a:solidFill>
                <a:schemeClr val="tx1"/>
              </a:solidFill>
              <a:effectLst/>
              <a:latin typeface="Arial" charset="0"/>
              <a:ea typeface="MS PGothic" pitchFamily="34" charset="-128"/>
              <a:cs typeface="ＭＳ Ｐゴシック" charset="0"/>
            </a:endParaRPr>
          </a:p>
          <a:p>
            <a:r>
              <a:rPr lang="en-GB" sz="1200" kern="1200" dirty="0" smtClean="0">
                <a:solidFill>
                  <a:schemeClr val="tx1"/>
                </a:solidFill>
                <a:effectLst/>
                <a:latin typeface="Arial" charset="0"/>
                <a:ea typeface="MS PGothic" pitchFamily="34" charset="-128"/>
                <a:cs typeface="ＭＳ Ｐゴシック" charset="0"/>
              </a:rPr>
              <a:t>Three cases modelled: </a:t>
            </a:r>
          </a:p>
          <a:p>
            <a:pPr marL="228600" indent="-228600">
              <a:buAutoNum type="arabicPeriod"/>
            </a:pPr>
            <a:r>
              <a:rPr lang="en-GB" sz="1200" kern="1200" dirty="0" smtClean="0">
                <a:solidFill>
                  <a:schemeClr val="tx1"/>
                </a:solidFill>
                <a:effectLst/>
                <a:latin typeface="Arial" charset="0"/>
                <a:ea typeface="MS PGothic" pitchFamily="34" charset="-128"/>
                <a:cs typeface="ＭＳ Ｐゴシック" charset="0"/>
              </a:rPr>
              <a:t>No prior information,</a:t>
            </a:r>
            <a:r>
              <a:rPr lang="en-GB" sz="1200" kern="1200" baseline="0" dirty="0" smtClean="0">
                <a:solidFill>
                  <a:schemeClr val="tx1"/>
                </a:solidFill>
                <a:effectLst/>
                <a:latin typeface="Arial" charset="0"/>
                <a:ea typeface="MS PGothic" pitchFamily="34" charset="-128"/>
                <a:cs typeface="ＭＳ Ｐゴシック" charset="0"/>
              </a:rPr>
              <a:t> other than that pupil is of secondary school age (uncertainty SE taken as 2 logits). From 80% initial confidence, wrong answer reduces this to 63%</a:t>
            </a:r>
          </a:p>
          <a:p>
            <a:pPr marL="228600" indent="-228600">
              <a:buAutoNum type="arabicPeriod"/>
            </a:pPr>
            <a:r>
              <a:rPr lang="en-GB" sz="1200" kern="1200" dirty="0" smtClean="0">
                <a:solidFill>
                  <a:schemeClr val="tx1"/>
                </a:solidFill>
                <a:effectLst/>
                <a:latin typeface="Arial" charset="0"/>
                <a:ea typeface="MS PGothic" pitchFamily="34" charset="-128"/>
                <a:cs typeface="ＭＳ Ｐゴシック" charset="0"/>
              </a:rPr>
              <a:t>Pupil prior attainment data available, but not specific to topic (</a:t>
            </a:r>
            <a:r>
              <a:rPr lang="en-GB" sz="1200" kern="1200" baseline="0" dirty="0" smtClean="0">
                <a:solidFill>
                  <a:schemeClr val="tx1"/>
                </a:solidFill>
                <a:effectLst/>
                <a:latin typeface="Arial" charset="0"/>
                <a:ea typeface="MS PGothic" pitchFamily="34" charset="-128"/>
                <a:cs typeface="ＭＳ Ｐゴシック" charset="0"/>
              </a:rPr>
              <a:t>uncertainty SE taken as 1 logit, based on correlation of 0.8 between prior and ‘mastery’ measure). From initial 80% confidence, wrong answer reduces this to 67%</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kern="1200" baseline="0" dirty="0" smtClean="0">
                <a:solidFill>
                  <a:schemeClr val="tx1"/>
                </a:solidFill>
                <a:effectLst/>
                <a:latin typeface="Arial" charset="0"/>
                <a:ea typeface="MS PGothic" pitchFamily="34" charset="-128"/>
                <a:cs typeface="ＭＳ Ｐゴシック" charset="0"/>
              </a:rPr>
              <a:t>Specific information on topic knowledge reduces standard error of teacher estimate to 0.5 logits. From initial 80% confidence, wrong answer reduces this to 72%</a:t>
            </a:r>
          </a:p>
          <a:p>
            <a:pPr marL="228600" indent="-228600">
              <a:buAutoNum type="arabicPeriod"/>
            </a:pPr>
            <a:endParaRPr lang="en-GB" sz="1200" kern="1200" dirty="0" smtClean="0">
              <a:solidFill>
                <a:schemeClr val="tx1"/>
              </a:solidFill>
              <a:effectLst/>
              <a:latin typeface="Arial"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5</a:t>
            </a:fld>
            <a:endParaRPr lang="en-US"/>
          </a:p>
        </p:txBody>
      </p:sp>
    </p:spTree>
    <p:extLst>
      <p:ext uri="{BB962C8B-B14F-4D97-AF65-F5344CB8AC3E}">
        <p14:creationId xmlns:p14="http://schemas.microsoft.com/office/powerpoint/2010/main" val="65297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17</a:t>
            </a:fld>
            <a:endParaRPr lang="en-US"/>
          </a:p>
        </p:txBody>
      </p:sp>
    </p:spTree>
    <p:extLst>
      <p:ext uri="{BB962C8B-B14F-4D97-AF65-F5344CB8AC3E}">
        <p14:creationId xmlns:p14="http://schemas.microsoft.com/office/powerpoint/2010/main" val="299369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Bramley, T. and Wilson, F. (2016). Maintaining test standards by expert judgement of item difficulty. Research Matters: A Cambridge Assessment publication, 21, 48-54. http://www.cambridgeassessment.org.uk/our-research/all-published-resources/research-matters/rm-21/ </a:t>
            </a:r>
          </a:p>
          <a:p>
            <a:endParaRPr lang="en-GB" dirty="0" smtClean="0"/>
          </a:p>
          <a:p>
            <a:r>
              <a:rPr lang="en-GB" dirty="0" err="1" smtClean="0"/>
              <a:t>Attali</a:t>
            </a:r>
            <a:r>
              <a:rPr lang="en-GB" dirty="0" smtClean="0"/>
              <a:t>, Y., </a:t>
            </a:r>
            <a:r>
              <a:rPr lang="en-GB" dirty="0" err="1" smtClean="0"/>
              <a:t>Saldivia</a:t>
            </a:r>
            <a:r>
              <a:rPr lang="en-GB" dirty="0" smtClean="0"/>
              <a:t>, L., Jackson, C., </a:t>
            </a:r>
            <a:r>
              <a:rPr lang="en-GB" dirty="0" err="1" smtClean="0"/>
              <a:t>Schuppan</a:t>
            </a:r>
            <a:r>
              <a:rPr lang="en-GB" dirty="0" smtClean="0"/>
              <a:t>, F., &amp; Wanamaker, W. (2014). Estimating item difficulty with comparative judgments. ETS Research Report Series, 2014(2), 1-8. https://onlinelibrary.wiley.com/doi/full/10.1002/ets2.12042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19</a:t>
            </a:fld>
            <a:endParaRPr lang="en-US"/>
          </a:p>
        </p:txBody>
      </p:sp>
    </p:spTree>
    <p:extLst>
      <p:ext uri="{BB962C8B-B14F-4D97-AF65-F5344CB8AC3E}">
        <p14:creationId xmlns:p14="http://schemas.microsoft.com/office/powerpoint/2010/main" val="365988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S PGothic" pitchFamily="34" charset="-128"/>
                <a:cs typeface="ＭＳ Ｐゴシック" charset="0"/>
              </a:rPr>
              <a:t>This assumes item fit to </a:t>
            </a:r>
            <a:r>
              <a:rPr lang="en-GB" sz="1200" kern="1200" dirty="0" err="1" smtClean="0">
                <a:solidFill>
                  <a:schemeClr val="tx1"/>
                </a:solidFill>
                <a:effectLst/>
                <a:latin typeface="Arial" charset="0"/>
                <a:ea typeface="MS PGothic" pitchFamily="34" charset="-128"/>
                <a:cs typeface="ＭＳ Ｐゴシック" charset="0"/>
              </a:rPr>
              <a:t>Rasch</a:t>
            </a:r>
            <a:r>
              <a:rPr lang="en-GB" sz="1200" kern="1200" dirty="0" smtClean="0">
                <a:solidFill>
                  <a:schemeClr val="tx1"/>
                </a:solidFill>
                <a:effectLst/>
                <a:latin typeface="Arial" charset="0"/>
                <a:ea typeface="MS PGothic" pitchFamily="34" charset="-128"/>
                <a:cs typeface="ＭＳ Ｐゴシック" charset="0"/>
              </a:rPr>
              <a:t> model and uses Bayes’ Theorem to estimate probabilities. ‘Mastery’ of topic</a:t>
            </a:r>
            <a:r>
              <a:rPr lang="en-GB" sz="1200" kern="1200" baseline="0" dirty="0" smtClean="0">
                <a:solidFill>
                  <a:schemeClr val="tx1"/>
                </a:solidFill>
                <a:effectLst/>
                <a:latin typeface="Arial" charset="0"/>
                <a:ea typeface="MS PGothic" pitchFamily="34" charset="-128"/>
                <a:cs typeface="ＭＳ Ｐゴシック" charset="0"/>
              </a:rPr>
              <a:t> operationalised as</a:t>
            </a:r>
            <a:r>
              <a:rPr lang="en-GB" sz="1200" kern="1200" dirty="0" smtClean="0">
                <a:solidFill>
                  <a:schemeClr val="tx1"/>
                </a:solidFill>
                <a:effectLst/>
                <a:latin typeface="Arial" charset="0"/>
                <a:ea typeface="MS PGothic" pitchFamily="34" charset="-128"/>
                <a:cs typeface="ＭＳ Ｐゴシック" charset="0"/>
              </a:rPr>
              <a:t> being above a particular threshold on a continuum of understanding that corresponds</a:t>
            </a:r>
            <a:r>
              <a:rPr lang="en-GB" sz="1200" kern="1200" baseline="0" dirty="0" smtClean="0">
                <a:solidFill>
                  <a:schemeClr val="tx1"/>
                </a:solidFill>
                <a:effectLst/>
                <a:latin typeface="Arial" charset="0"/>
                <a:ea typeface="MS PGothic" pitchFamily="34" charset="-128"/>
                <a:cs typeface="ＭＳ Ｐゴシック" charset="0"/>
              </a:rPr>
              <a:t> to 80% probability of answering hinge question correctly. Prior estimate of pupil’s location is subject to error (quantified as its standard error in logit units)</a:t>
            </a:r>
            <a:endParaRPr lang="en-GB" sz="1200" kern="1200" dirty="0" smtClean="0">
              <a:solidFill>
                <a:schemeClr val="tx1"/>
              </a:solidFill>
              <a:effectLst/>
              <a:latin typeface="Arial" charset="0"/>
              <a:ea typeface="MS PGothic" pitchFamily="34" charset="-128"/>
              <a:cs typeface="ＭＳ Ｐゴシック" charset="0"/>
            </a:endParaRPr>
          </a:p>
          <a:p>
            <a:r>
              <a:rPr lang="en-GB" sz="1200" kern="1200" dirty="0" smtClean="0">
                <a:solidFill>
                  <a:schemeClr val="tx1"/>
                </a:solidFill>
                <a:effectLst/>
                <a:latin typeface="Arial" charset="0"/>
                <a:ea typeface="MS PGothic" pitchFamily="34" charset="-128"/>
                <a:cs typeface="ＭＳ Ｐゴシック" charset="0"/>
              </a:rPr>
              <a:t>Three cases modelled: </a:t>
            </a:r>
          </a:p>
          <a:p>
            <a:pPr marL="228600" indent="-228600">
              <a:buAutoNum type="arabicPeriod"/>
            </a:pPr>
            <a:r>
              <a:rPr lang="en-GB" sz="1200" kern="1200" dirty="0" smtClean="0">
                <a:solidFill>
                  <a:schemeClr val="tx1"/>
                </a:solidFill>
                <a:effectLst/>
                <a:latin typeface="Arial" charset="0"/>
                <a:ea typeface="MS PGothic" pitchFamily="34" charset="-128"/>
                <a:cs typeface="ＭＳ Ｐゴシック" charset="0"/>
              </a:rPr>
              <a:t>No prior information,</a:t>
            </a:r>
            <a:r>
              <a:rPr lang="en-GB" sz="1200" kern="1200" baseline="0" dirty="0" smtClean="0">
                <a:solidFill>
                  <a:schemeClr val="tx1"/>
                </a:solidFill>
                <a:effectLst/>
                <a:latin typeface="Arial" charset="0"/>
                <a:ea typeface="MS PGothic" pitchFamily="34" charset="-128"/>
                <a:cs typeface="ＭＳ Ｐゴシック" charset="0"/>
              </a:rPr>
              <a:t> other than that pupil is of secondary school age (uncertainty SE taken as 2 logits). From 80% initial confidence, wrong answer reduces this to 63%</a:t>
            </a:r>
          </a:p>
          <a:p>
            <a:pPr marL="228600" indent="-228600">
              <a:buAutoNum type="arabicPeriod"/>
            </a:pPr>
            <a:r>
              <a:rPr lang="en-GB" sz="1200" kern="1200" dirty="0" smtClean="0">
                <a:solidFill>
                  <a:schemeClr val="tx1"/>
                </a:solidFill>
                <a:effectLst/>
                <a:latin typeface="Arial" charset="0"/>
                <a:ea typeface="MS PGothic" pitchFamily="34" charset="-128"/>
                <a:cs typeface="ＭＳ Ｐゴシック" charset="0"/>
              </a:rPr>
              <a:t>Pupil prior attainment data available, but not specific to topic (</a:t>
            </a:r>
            <a:r>
              <a:rPr lang="en-GB" sz="1200" kern="1200" baseline="0" dirty="0" smtClean="0">
                <a:solidFill>
                  <a:schemeClr val="tx1"/>
                </a:solidFill>
                <a:effectLst/>
                <a:latin typeface="Arial" charset="0"/>
                <a:ea typeface="MS PGothic" pitchFamily="34" charset="-128"/>
                <a:cs typeface="ＭＳ Ｐゴシック" charset="0"/>
              </a:rPr>
              <a:t>uncertainty SE taken as 1 logit, based on correlation of 0.8 between prior and ‘mastery’ measure). From initial 80% confidence, wrong answer reduces this to 67%</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kern="1200" baseline="0" dirty="0" smtClean="0">
                <a:solidFill>
                  <a:schemeClr val="tx1"/>
                </a:solidFill>
                <a:effectLst/>
                <a:latin typeface="Arial" charset="0"/>
                <a:ea typeface="MS PGothic" pitchFamily="34" charset="-128"/>
                <a:cs typeface="ＭＳ Ｐゴシック" charset="0"/>
              </a:rPr>
              <a:t>Specific information on topic knowledge reduces standard error of teacher estimate to 0.5 logits. From initial 80% confidence, wrong answer reduces this to 72%</a:t>
            </a:r>
          </a:p>
          <a:p>
            <a:pPr marL="228600" indent="-228600">
              <a:buAutoNum type="arabicPeriod"/>
            </a:pPr>
            <a:endParaRPr lang="en-GB" sz="1200" kern="1200" dirty="0" smtClean="0">
              <a:solidFill>
                <a:schemeClr val="tx1"/>
              </a:solidFill>
              <a:effectLst/>
              <a:latin typeface="Arial"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25</a:t>
            </a:fld>
            <a:endParaRPr lang="en-US"/>
          </a:p>
        </p:txBody>
      </p:sp>
    </p:spTree>
    <p:extLst>
      <p:ext uri="{BB962C8B-B14F-4D97-AF65-F5344CB8AC3E}">
        <p14:creationId xmlns:p14="http://schemas.microsoft.com/office/powerpoint/2010/main" val="36746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Standard Error(individual score)</a:t>
            </a:r>
            <a:r>
              <a:rPr lang="en-GB" baseline="0" dirty="0" smtClean="0"/>
              <a:t> = SD x √(1- reliability) = 5 x √0.3 = 5 x 0.55 = 2.74</a:t>
            </a:r>
          </a:p>
          <a:p>
            <a:r>
              <a:rPr lang="en-GB" baseline="0" dirty="0" smtClean="0"/>
              <a:t>Standard Error(difference of two scores) = √2 x SE = √2 x 2.74 = 3.87</a:t>
            </a:r>
          </a:p>
          <a:p>
            <a:r>
              <a:rPr lang="en-GB" baseline="0" dirty="0" smtClean="0"/>
              <a:t>95% confidence interval for difference = ±1.96 x SE = 1.96 x 3.87 = 7.59</a:t>
            </a:r>
          </a:p>
          <a:p>
            <a:r>
              <a:rPr lang="en-GB" baseline="0" dirty="0" smtClean="0"/>
              <a:t>Hence two scores must be 8 marks apart to be statistically significantly different (p&lt;0.05)</a:t>
            </a:r>
          </a:p>
          <a:p>
            <a:endParaRPr lang="en-GB" baseline="0" dirty="0" smtClean="0"/>
          </a:p>
          <a:p>
            <a:r>
              <a:rPr lang="en-GB" baseline="0" dirty="0" smtClean="0"/>
              <a:t>If the items fit the </a:t>
            </a:r>
            <a:r>
              <a:rPr lang="en-GB" baseline="0" dirty="0" err="1" smtClean="0"/>
              <a:t>Rasch</a:t>
            </a:r>
            <a:r>
              <a:rPr lang="en-GB" baseline="0" dirty="0" smtClean="0"/>
              <a:t> model, simulation suggests the minimum difference between observed scores for confident separation is 5-6 marks, though it depends on the spread of item facilities.</a:t>
            </a: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27</a:t>
            </a:fld>
            <a:endParaRPr lang="en-US"/>
          </a:p>
        </p:txBody>
      </p:sp>
    </p:spTree>
    <p:extLst>
      <p:ext uri="{BB962C8B-B14F-4D97-AF65-F5344CB8AC3E}">
        <p14:creationId xmlns:p14="http://schemas.microsoft.com/office/powerpoint/2010/main" val="102890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28</a:t>
            </a:fld>
            <a:endParaRPr lang="en-US"/>
          </a:p>
        </p:txBody>
      </p:sp>
    </p:spTree>
    <p:extLst>
      <p:ext uri="{BB962C8B-B14F-4D97-AF65-F5344CB8AC3E}">
        <p14:creationId xmlns:p14="http://schemas.microsoft.com/office/powerpoint/2010/main" val="204986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smtClean="0">
                <a:solidFill>
                  <a:schemeClr val="tx1"/>
                </a:solidFill>
                <a:effectLst/>
                <a:latin typeface="Arial" charset="0"/>
                <a:ea typeface="MS PGothic" pitchFamily="34" charset="-128"/>
                <a:cs typeface="ＭＳ Ｐゴシック" charset="0"/>
              </a:rPr>
              <a:t>Wright, B. D., &amp; Masters, G. N. (1982, pp. 92, 105-106). Rating scale analysis: </a:t>
            </a:r>
            <a:r>
              <a:rPr lang="en-GB" sz="1200" b="0" i="1" kern="1200" dirty="0" err="1" smtClean="0">
                <a:solidFill>
                  <a:schemeClr val="tx1"/>
                </a:solidFill>
                <a:effectLst/>
                <a:latin typeface="Arial" charset="0"/>
                <a:ea typeface="MS PGothic" pitchFamily="34" charset="-128"/>
                <a:cs typeface="ＭＳ Ｐゴシック" charset="0"/>
              </a:rPr>
              <a:t>Rasch</a:t>
            </a:r>
            <a:r>
              <a:rPr lang="en-GB" sz="1200" b="0" i="1" kern="1200" dirty="0" smtClean="0">
                <a:solidFill>
                  <a:schemeClr val="tx1"/>
                </a:solidFill>
                <a:effectLst/>
                <a:latin typeface="Arial" charset="0"/>
                <a:ea typeface="MS PGothic" pitchFamily="34" charset="-128"/>
                <a:cs typeface="ＭＳ Ｐゴシック" charset="0"/>
              </a:rPr>
              <a:t> measurement. Chicago, Illinois: MESA Press.</a:t>
            </a:r>
            <a:endParaRPr lang="en-GB" sz="1200" b="0" i="0" kern="1200" dirty="0" smtClean="0">
              <a:solidFill>
                <a:schemeClr val="tx1"/>
              </a:solidFill>
              <a:effectLst/>
              <a:latin typeface="Arial" charset="0"/>
              <a:ea typeface="MS PGothic" pitchFamily="34" charset="-128"/>
              <a:cs typeface="ＭＳ Ｐゴシック" charset="0"/>
            </a:endParaRPr>
          </a:p>
          <a:p>
            <a:r>
              <a:rPr lang="en-GB" dirty="0" smtClean="0"/>
              <a:t>https://www.rasch.org/rmt/rmt163f.htm</a:t>
            </a: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30</a:t>
            </a:fld>
            <a:endParaRPr lang="en-US"/>
          </a:p>
        </p:txBody>
      </p:sp>
    </p:spTree>
    <p:extLst>
      <p:ext uri="{BB962C8B-B14F-4D97-AF65-F5344CB8AC3E}">
        <p14:creationId xmlns:p14="http://schemas.microsoft.com/office/powerpoint/2010/main" val="135239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5516563"/>
          </a:xfrm>
          <a:prstGeom prst="rect">
            <a:avLst/>
          </a:prstGeom>
          <a:solidFill>
            <a:srgbClr val="66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a:solidFill>
                <a:srgbClr val="663366"/>
              </a:solidFill>
              <a:ea typeface="ＭＳ Ｐゴシック" charset="0"/>
            </a:endParaRP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5843588"/>
            <a:ext cx="1943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Z:\cem logos\Alternative file formats\08 CEM (white cem-outline tic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115888"/>
            <a:ext cx="330358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5"/>
          <p:cNvSpPr>
            <a:spLocks noGrp="1" noChangeArrowheads="1"/>
          </p:cNvSpPr>
          <p:nvPr>
            <p:ph type="ctrTitle" sz="quarter"/>
          </p:nvPr>
        </p:nvSpPr>
        <p:spPr>
          <a:xfrm>
            <a:off x="755576" y="2276872"/>
            <a:ext cx="7632848" cy="1584176"/>
          </a:xfrm>
        </p:spPr>
        <p:txBody>
          <a:bodyPr/>
          <a:lstStyle>
            <a:lvl1pPr>
              <a:defRPr>
                <a:solidFill>
                  <a:schemeClr val="bg1"/>
                </a:solidFill>
                <a:latin typeface="+mn-lt"/>
              </a:defRPr>
            </a:lvl1pPr>
          </a:lstStyle>
          <a:p>
            <a:pPr lvl="0"/>
            <a:r>
              <a:rPr lang="en-US" noProof="0" smtClean="0"/>
              <a:t>Click to edit Master title style</a:t>
            </a:r>
            <a:endParaRPr lang="en-US" noProof="0" dirty="0" smtClean="0"/>
          </a:p>
        </p:txBody>
      </p:sp>
      <p:sp>
        <p:nvSpPr>
          <p:cNvPr id="126982" name="Rectangle 6"/>
          <p:cNvSpPr>
            <a:spLocks noGrp="1" noChangeArrowheads="1"/>
          </p:cNvSpPr>
          <p:nvPr>
            <p:ph type="subTitle" sz="quarter" idx="1"/>
          </p:nvPr>
        </p:nvSpPr>
        <p:spPr>
          <a:xfrm>
            <a:off x="755576" y="4437112"/>
            <a:ext cx="7597055" cy="744538"/>
          </a:xfrm>
        </p:spPr>
        <p:txBody>
          <a:bodyPr/>
          <a:lstStyle>
            <a:lvl1pPr marL="0" indent="0">
              <a:defRPr b="1">
                <a:solidFill>
                  <a:schemeClr val="bg1"/>
                </a:solidFill>
              </a:defRPr>
            </a:lvl1pPr>
          </a:lstStyle>
          <a:p>
            <a:pPr lvl="0"/>
            <a:r>
              <a:rPr lang="en-US" noProof="0" smtClean="0"/>
              <a:t>Click to edit Master subtitle style</a:t>
            </a:r>
            <a:endParaRPr lang="en-US" noProof="0" dirty="0" smtClean="0"/>
          </a:p>
        </p:txBody>
      </p:sp>
      <p:sp>
        <p:nvSpPr>
          <p:cNvPr id="7" name="Rectangle 2"/>
          <p:cNvSpPr>
            <a:spLocks noGrp="1" noChangeArrowheads="1"/>
          </p:cNvSpPr>
          <p:nvPr>
            <p:ph type="sldNum" sz="quarter" idx="10"/>
          </p:nvPr>
        </p:nvSpPr>
        <p:spPr>
          <a:xfrm>
            <a:off x="6553200" y="6245225"/>
            <a:ext cx="2133600" cy="476250"/>
          </a:xfrm>
        </p:spPr>
        <p:txBody>
          <a:bodyPr/>
          <a:lstStyle>
            <a:lvl1pPr>
              <a:defRPr smtClean="0"/>
            </a:lvl1pPr>
          </a:lstStyle>
          <a:p>
            <a:pPr>
              <a:defRPr/>
            </a:pPr>
            <a:fld id="{27BB49CB-6F09-4D0E-89AC-31683FA3456E}" type="slidenum">
              <a:rPr lang="en-US"/>
              <a:pPr>
                <a:defRPr/>
              </a:pPr>
              <a:t>‹#›</a:t>
            </a:fld>
            <a:endParaRPr lang="en-US"/>
          </a:p>
        </p:txBody>
      </p:sp>
    </p:spTree>
    <p:extLst>
      <p:ext uri="{BB962C8B-B14F-4D97-AF65-F5344CB8AC3E}">
        <p14:creationId xmlns:p14="http://schemas.microsoft.com/office/powerpoint/2010/main" val="93037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EBAB5640-9DA8-40DF-9002-742E0A82D613}" type="slidenum">
              <a:rPr lang="en-US"/>
              <a:pPr>
                <a:defRPr/>
              </a:pPr>
              <a:t>‹#›</a:t>
            </a:fld>
            <a:endParaRPr lang="en-US"/>
          </a:p>
        </p:txBody>
      </p:sp>
    </p:spTree>
    <p:extLst>
      <p:ext uri="{BB962C8B-B14F-4D97-AF65-F5344CB8AC3E}">
        <p14:creationId xmlns:p14="http://schemas.microsoft.com/office/powerpoint/2010/main" val="78655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95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609600"/>
            <a:ext cx="5678487" cy="5195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FB232313-E69E-47A9-9C49-1883B917CA21}" type="slidenum">
              <a:rPr lang="en-US"/>
              <a:pPr>
                <a:defRPr/>
              </a:pPr>
              <a:t>‹#›</a:t>
            </a:fld>
            <a:endParaRPr lang="en-US"/>
          </a:p>
        </p:txBody>
      </p:sp>
    </p:spTree>
    <p:extLst>
      <p:ext uri="{BB962C8B-B14F-4D97-AF65-F5344CB8AC3E}">
        <p14:creationId xmlns:p14="http://schemas.microsoft.com/office/powerpoint/2010/main" val="1069472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989138"/>
            <a:ext cx="7772400" cy="3816350"/>
          </a:xfrm>
        </p:spPr>
        <p:txBody>
          <a:bodyPr/>
          <a:lstStyle/>
          <a:p>
            <a:pPr lvl="0"/>
            <a:r>
              <a:rPr lang="en-US" noProof="0" smtClean="0"/>
              <a:t>Click icon to add table</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6A63FD46-EB12-4CB1-962C-48781B94C5A2}" type="slidenum">
              <a:rPr lang="en-US"/>
              <a:pPr>
                <a:defRPr/>
              </a:pPr>
              <a:t>‹#›</a:t>
            </a:fld>
            <a:endParaRPr lang="en-US"/>
          </a:p>
        </p:txBody>
      </p:sp>
    </p:spTree>
    <p:extLst>
      <p:ext uri="{BB962C8B-B14F-4D97-AF65-F5344CB8AC3E}">
        <p14:creationId xmlns:p14="http://schemas.microsoft.com/office/powerpoint/2010/main" val="152325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84213" y="1844824"/>
            <a:ext cx="7772400" cy="3960664"/>
          </a:xfrm>
        </p:spPr>
        <p:txBody>
          <a:bodyPr/>
          <a:lstStyle>
            <a:lvl1pPr marL="457200" indent="-457200">
              <a:buFont typeface="Wingdings" pitchFamily="2" charset="2"/>
              <a:buChar cha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B8CE7F47-FE1A-48F9-9977-E098381F23D1}" type="slidenum">
              <a:rPr lang="en-US"/>
              <a:pPr>
                <a:defRPr/>
              </a:pPr>
              <a:t>‹#›</a:t>
            </a:fld>
            <a:endParaRPr lang="en-US"/>
          </a:p>
        </p:txBody>
      </p:sp>
    </p:spTree>
    <p:extLst>
      <p:ext uri="{BB962C8B-B14F-4D97-AF65-F5344CB8AC3E}">
        <p14:creationId xmlns:p14="http://schemas.microsoft.com/office/powerpoint/2010/main" val="190952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EC65F98A-EE3A-40E7-B8DF-E462FAD71960}" type="slidenum">
              <a:rPr lang="en-US"/>
              <a:pPr>
                <a:defRPr/>
              </a:pPr>
              <a:t>‹#›</a:t>
            </a:fld>
            <a:endParaRPr lang="en-US"/>
          </a:p>
        </p:txBody>
      </p:sp>
    </p:spTree>
    <p:extLst>
      <p:ext uri="{BB962C8B-B14F-4D97-AF65-F5344CB8AC3E}">
        <p14:creationId xmlns:p14="http://schemas.microsoft.com/office/powerpoint/2010/main" val="387799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B9330AE0-9927-4D9C-AEE3-F952C8D787BF}" type="slidenum">
              <a:rPr lang="en-US"/>
              <a:pPr>
                <a:defRPr/>
              </a:pPr>
              <a:t>‹#›</a:t>
            </a:fld>
            <a:endParaRPr lang="en-US"/>
          </a:p>
        </p:txBody>
      </p:sp>
    </p:spTree>
    <p:extLst>
      <p:ext uri="{BB962C8B-B14F-4D97-AF65-F5344CB8AC3E}">
        <p14:creationId xmlns:p14="http://schemas.microsoft.com/office/powerpoint/2010/main" val="192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7544" y="112474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44824"/>
            <a:ext cx="4040188" cy="4281339"/>
          </a:xfrm>
        </p:spPr>
        <p:txBody>
          <a:bodyPr/>
          <a:lstStyle>
            <a:lvl1pPr marL="342900" indent="-342900">
              <a:buFont typeface="Wingdings"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5369" y="112474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44824"/>
            <a:ext cx="4041775" cy="4281339"/>
          </a:xfrm>
        </p:spPr>
        <p:txBody>
          <a:bodyPr/>
          <a:lstStyle>
            <a:lvl1pPr>
              <a:buFont typeface="Wingdings"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fld id="{6AECE814-C2DC-45CE-93EA-D4C220B08F56}" type="slidenum">
              <a:rPr lang="en-US"/>
              <a:pPr>
                <a:defRPr/>
              </a:pPr>
              <a:t>‹#›</a:t>
            </a:fld>
            <a:endParaRPr lang="en-US"/>
          </a:p>
        </p:txBody>
      </p:sp>
    </p:spTree>
    <p:extLst>
      <p:ext uri="{BB962C8B-B14F-4D97-AF65-F5344CB8AC3E}">
        <p14:creationId xmlns:p14="http://schemas.microsoft.com/office/powerpoint/2010/main" val="7431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smtClean="0"/>
            </a:lvl1pPr>
          </a:lstStyle>
          <a:p>
            <a:pPr>
              <a:defRPr/>
            </a:pPr>
            <a:fld id="{A3038223-DECD-4EC9-9F4B-7F71D767292E}" type="slidenum">
              <a:rPr lang="en-US"/>
              <a:pPr>
                <a:defRPr/>
              </a:pPr>
              <a:t>‹#›</a:t>
            </a:fld>
            <a:endParaRPr lang="en-US"/>
          </a:p>
        </p:txBody>
      </p:sp>
    </p:spTree>
    <p:extLst>
      <p:ext uri="{BB962C8B-B14F-4D97-AF65-F5344CB8AC3E}">
        <p14:creationId xmlns:p14="http://schemas.microsoft.com/office/powerpoint/2010/main" val="187172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p>
        </p:txBody>
      </p:sp>
      <p:sp>
        <p:nvSpPr>
          <p:cNvPr id="3"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4" name="Rectangle 8"/>
          <p:cNvSpPr>
            <a:spLocks noGrp="1" noChangeArrowheads="1"/>
          </p:cNvSpPr>
          <p:nvPr>
            <p:ph type="sldNum" sz="quarter" idx="12"/>
          </p:nvPr>
        </p:nvSpPr>
        <p:spPr/>
        <p:txBody>
          <a:bodyPr/>
          <a:lstStyle>
            <a:lvl1pPr>
              <a:defRPr smtClean="0"/>
            </a:lvl1pPr>
          </a:lstStyle>
          <a:p>
            <a:pPr>
              <a:defRPr/>
            </a:pPr>
            <a:fld id="{FAC4787A-4008-4335-9C24-D5BB6A74119F}" type="slidenum">
              <a:rPr lang="en-US"/>
              <a:pPr>
                <a:defRPr/>
              </a:pPr>
              <a:t>‹#›</a:t>
            </a:fld>
            <a:endParaRPr lang="en-US"/>
          </a:p>
        </p:txBody>
      </p:sp>
    </p:spTree>
    <p:extLst>
      <p:ext uri="{BB962C8B-B14F-4D97-AF65-F5344CB8AC3E}">
        <p14:creationId xmlns:p14="http://schemas.microsoft.com/office/powerpoint/2010/main" val="26516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2D3364FD-A49C-4D3E-8965-9CF90CEE5D9F}" type="slidenum">
              <a:rPr lang="en-US"/>
              <a:pPr>
                <a:defRPr/>
              </a:pPr>
              <a:t>‹#›</a:t>
            </a:fld>
            <a:endParaRPr lang="en-US"/>
          </a:p>
        </p:txBody>
      </p:sp>
    </p:spTree>
    <p:extLst>
      <p:ext uri="{BB962C8B-B14F-4D97-AF65-F5344CB8AC3E}">
        <p14:creationId xmlns:p14="http://schemas.microsoft.com/office/powerpoint/2010/main" val="237985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B50510A3-9DA2-4580-8E5A-7565003A241B}" type="slidenum">
              <a:rPr lang="en-US"/>
              <a:pPr>
                <a:defRPr/>
              </a:pPr>
              <a:t>‹#›</a:t>
            </a:fld>
            <a:endParaRPr lang="en-US"/>
          </a:p>
        </p:txBody>
      </p:sp>
    </p:spTree>
    <p:extLst>
      <p:ext uri="{BB962C8B-B14F-4D97-AF65-F5344CB8AC3E}">
        <p14:creationId xmlns:p14="http://schemas.microsoft.com/office/powerpoint/2010/main" val="221711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0"/>
            <a:ext cx="9140825" cy="6873875"/>
          </a:xfrm>
          <a:prstGeom prst="rect">
            <a:avLst/>
          </a:prstGeom>
          <a:solidFill>
            <a:srgbClr val="66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663366"/>
                </a:solidFill>
              </a:rPr>
              <a:t>∂</a:t>
            </a:r>
          </a:p>
        </p:txBody>
      </p:sp>
      <p:sp>
        <p:nvSpPr>
          <p:cNvPr id="125955" name="Rectangle 3"/>
          <p:cNvSpPr>
            <a:spLocks noChangeArrowheads="1"/>
          </p:cNvSpPr>
          <p:nvPr/>
        </p:nvSpPr>
        <p:spPr bwMode="auto">
          <a:xfrm>
            <a:off x="107950" y="107950"/>
            <a:ext cx="8924925" cy="6657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a:solidFill>
                <a:srgbClr val="663366"/>
              </a:solidFill>
              <a:ea typeface="ＭＳ Ｐゴシック" charset="0"/>
            </a:endParaRPr>
          </a:p>
        </p:txBody>
      </p:sp>
      <p:sp>
        <p:nvSpPr>
          <p:cNvPr id="125956" name="Rectangle 4"/>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Heading style</a:t>
            </a:r>
          </a:p>
        </p:txBody>
      </p:sp>
      <p:sp>
        <p:nvSpPr>
          <p:cNvPr id="125957" name="Rectangle 5"/>
          <p:cNvSpPr>
            <a:spLocks noGrp="1" noChangeArrowheads="1"/>
          </p:cNvSpPr>
          <p:nvPr>
            <p:ph type="body" idx="1"/>
          </p:nvPr>
        </p:nvSpPr>
        <p:spPr bwMode="auto">
          <a:xfrm>
            <a:off x="684213" y="1989138"/>
            <a:ext cx="77724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5958"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ea typeface="ＭＳ Ｐゴシック" charset="0"/>
                <a:cs typeface="+mn-cs"/>
              </a:defRPr>
            </a:lvl1pPr>
          </a:lstStyle>
          <a:p>
            <a:pPr>
              <a:defRPr/>
            </a:pPr>
            <a:endParaRPr lang="en-US"/>
          </a:p>
        </p:txBody>
      </p:sp>
      <p:sp>
        <p:nvSpPr>
          <p:cNvPr id="125960" name="Rectangle 8"/>
          <p:cNvSpPr>
            <a:spLocks noGrp="1" noChangeArrowheads="1"/>
          </p:cNvSpPr>
          <p:nvPr>
            <p:ph type="sldNum" sz="quarter" idx="4"/>
          </p:nvPr>
        </p:nvSpPr>
        <p:spPr bwMode="auto">
          <a:xfrm>
            <a:off x="3849688" y="6275388"/>
            <a:ext cx="19050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AC3F4881-37B4-4727-BDA1-C4F696BB1AD9}" type="slidenum">
              <a:rPr lang="en-US"/>
              <a:pPr>
                <a:defRPr/>
              </a:pPr>
              <a:t>‹#›</a:t>
            </a:fld>
            <a:endParaRPr lang="en-US"/>
          </a:p>
        </p:txBody>
      </p:sp>
      <p:sp>
        <p:nvSpPr>
          <p:cNvPr id="1032" name="Rectangle 9"/>
          <p:cNvSpPr>
            <a:spLocks noChangeArrowheads="1"/>
          </p:cNvSpPr>
          <p:nvPr/>
        </p:nvSpPr>
        <p:spPr bwMode="auto">
          <a:xfrm>
            <a:off x="790575" y="611188"/>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z="4400">
              <a:solidFill>
                <a:schemeClr val="bg1"/>
              </a:solidFill>
            </a:endParaRPr>
          </a:p>
        </p:txBody>
      </p:sp>
      <p:sp>
        <p:nvSpPr>
          <p:cNvPr id="1033" name="Rectangle 10"/>
          <p:cNvSpPr>
            <a:spLocks noChangeArrowheads="1"/>
          </p:cNvSpPr>
          <p:nvPr/>
        </p:nvSpPr>
        <p:spPr bwMode="auto">
          <a:xfrm>
            <a:off x="790575" y="1798638"/>
            <a:ext cx="8024813" cy="381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1800" b="1">
              <a:solidFill>
                <a:schemeClr val="bg1"/>
              </a:solidFill>
              <a:latin typeface="Arial" pitchFamily="34" charset="0"/>
            </a:endParaRPr>
          </a:p>
        </p:txBody>
      </p:sp>
      <p:pic>
        <p:nvPicPr>
          <p:cNvPr id="1034"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 y="5843588"/>
            <a:ext cx="1943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8663" y="5665788"/>
            <a:ext cx="16525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ftr="0" dt="0"/>
  <p:txStyles>
    <p:titleStyle>
      <a:lvl1pPr algn="l" rtl="0" eaLnBrk="1" fontAlgn="base" hangingPunct="1">
        <a:spcBef>
          <a:spcPct val="0"/>
        </a:spcBef>
        <a:spcAft>
          <a:spcPct val="0"/>
        </a:spcAft>
        <a:defRPr sz="4400">
          <a:solidFill>
            <a:srgbClr val="663366"/>
          </a:solidFill>
          <a:latin typeface="+mj-lt"/>
          <a:ea typeface="MS PGothic" pitchFamily="34" charset="-128"/>
          <a:cs typeface="ＭＳ Ｐゴシック" charset="0"/>
        </a:defRPr>
      </a:lvl1pPr>
      <a:lvl2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2pPr>
      <a:lvl3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3pPr>
      <a:lvl4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4pPr>
      <a:lvl5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5pPr>
      <a:lvl6pPr marL="457200" algn="l" rtl="0" eaLnBrk="1" fontAlgn="base" hangingPunct="1">
        <a:spcBef>
          <a:spcPct val="0"/>
        </a:spcBef>
        <a:spcAft>
          <a:spcPct val="0"/>
        </a:spcAft>
        <a:defRPr sz="4400">
          <a:solidFill>
            <a:srgbClr val="663366"/>
          </a:solidFill>
          <a:latin typeface="Times" charset="0"/>
          <a:ea typeface="ＭＳ Ｐゴシック" charset="0"/>
        </a:defRPr>
      </a:lvl6pPr>
      <a:lvl7pPr marL="914400" algn="l" rtl="0" eaLnBrk="1" fontAlgn="base" hangingPunct="1">
        <a:spcBef>
          <a:spcPct val="0"/>
        </a:spcBef>
        <a:spcAft>
          <a:spcPct val="0"/>
        </a:spcAft>
        <a:defRPr sz="4400">
          <a:solidFill>
            <a:srgbClr val="663366"/>
          </a:solidFill>
          <a:latin typeface="Times" charset="0"/>
          <a:ea typeface="ＭＳ Ｐゴシック" charset="0"/>
        </a:defRPr>
      </a:lvl7pPr>
      <a:lvl8pPr marL="1371600" algn="l" rtl="0" eaLnBrk="1" fontAlgn="base" hangingPunct="1">
        <a:spcBef>
          <a:spcPct val="0"/>
        </a:spcBef>
        <a:spcAft>
          <a:spcPct val="0"/>
        </a:spcAft>
        <a:defRPr sz="4400">
          <a:solidFill>
            <a:srgbClr val="663366"/>
          </a:solidFill>
          <a:latin typeface="Times" charset="0"/>
          <a:ea typeface="ＭＳ Ｐゴシック" charset="0"/>
        </a:defRPr>
      </a:lvl8pPr>
      <a:lvl9pPr marL="1828800" algn="l" rtl="0" eaLnBrk="1" fontAlgn="base" hangingPunct="1">
        <a:spcBef>
          <a:spcPct val="0"/>
        </a:spcBef>
        <a:spcAft>
          <a:spcPct val="0"/>
        </a:spcAft>
        <a:defRPr sz="4400">
          <a:solidFill>
            <a:srgbClr val="663366"/>
          </a:solidFill>
          <a:latin typeface="Times" charset="0"/>
          <a:ea typeface="ＭＳ Ｐゴシック" charset="0"/>
        </a:defRPr>
      </a:lvl9pPr>
    </p:titleStyle>
    <p:bodyStyle>
      <a:lvl1pPr marL="342900" indent="-342900" algn="l" rtl="0" eaLnBrk="1" fontAlgn="base" hangingPunct="1">
        <a:spcBef>
          <a:spcPct val="20000"/>
        </a:spcBef>
        <a:spcAft>
          <a:spcPct val="0"/>
        </a:spcAft>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12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12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hebigevidencedebate.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684213" y="2204865"/>
            <a:ext cx="7772400" cy="2087736"/>
          </a:xfrm>
        </p:spPr>
        <p:txBody>
          <a:bodyPr/>
          <a:lstStyle/>
          <a:p>
            <a:pPr>
              <a:defRPr/>
            </a:pPr>
            <a:r>
              <a:rPr lang="en-GB" dirty="0" smtClean="0"/>
              <a:t>Why assessment may tell you less than you think</a:t>
            </a:r>
            <a:endParaRPr lang="en-GB" sz="4000" dirty="0" smtClean="0"/>
          </a:p>
        </p:txBody>
      </p:sp>
      <p:sp>
        <p:nvSpPr>
          <p:cNvPr id="3" name="Subtitle 2"/>
          <p:cNvSpPr>
            <a:spLocks noGrp="1"/>
          </p:cNvSpPr>
          <p:nvPr>
            <p:ph type="subTitle" sz="quarter" idx="1"/>
          </p:nvPr>
        </p:nvSpPr>
        <p:spPr>
          <a:xfrm>
            <a:off x="755650" y="4437112"/>
            <a:ext cx="7596188" cy="1079452"/>
          </a:xfrm>
        </p:spPr>
        <p:txBody>
          <a:bodyPr/>
          <a:lstStyle/>
          <a:p>
            <a:pPr>
              <a:defRPr/>
            </a:pPr>
            <a:r>
              <a:rPr lang="en-GB" sz="2800" dirty="0" smtClean="0"/>
              <a:t>Robert Coe, Durham University</a:t>
            </a:r>
          </a:p>
          <a:p>
            <a:pPr>
              <a:defRPr/>
            </a:pPr>
            <a:r>
              <a:rPr lang="en-GB" dirty="0" err="1" smtClean="0"/>
              <a:t>researchED</a:t>
            </a:r>
            <a:r>
              <a:rPr lang="en-GB" dirty="0" smtClean="0"/>
              <a:t> Durham, November 2018</a:t>
            </a:r>
            <a:endParaRPr lang="en-GB" dirty="0"/>
          </a:p>
        </p:txBody>
      </p:sp>
      <p:pic>
        <p:nvPicPr>
          <p:cNvPr id="4" name="Picture 2"/>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backgroundRemoval t="10000" b="90000" l="10000" r="90000">
                        <a14:foregroundMark x1="32667" y1="43667" x2="54667" y2="52000"/>
                        <a14:foregroundMark x1="45667" y1="53000" x2="49000" y2="61333"/>
                      </a14:backgroundRemoval>
                    </a14:imgEffect>
                  </a14:imgLayer>
                </a14:imgProps>
              </a:ext>
              <a:ext uri="{28A0092B-C50C-407E-A947-70E740481C1C}">
                <a14:useLocalDpi xmlns:a14="http://schemas.microsoft.com/office/drawing/2010/main" val="0"/>
              </a:ext>
            </a:extLst>
          </a:blip>
          <a:srcRect/>
          <a:stretch>
            <a:fillRect/>
          </a:stretch>
        </p:blipFill>
        <p:spPr bwMode="auto">
          <a:xfrm>
            <a:off x="5720680" y="236662"/>
            <a:ext cx="636662" cy="63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56176" y="260648"/>
            <a:ext cx="1867819" cy="523220"/>
          </a:xfrm>
          <a:prstGeom prst="rect">
            <a:avLst/>
          </a:prstGeom>
        </p:spPr>
        <p:txBody>
          <a:bodyPr wrap="none">
            <a:spAutoFit/>
          </a:bodyPr>
          <a:lstStyle/>
          <a:p>
            <a:r>
              <a:rPr lang="en-GB" sz="2800" dirty="0">
                <a:solidFill>
                  <a:schemeClr val="bg1"/>
                </a:solidFill>
                <a:latin typeface="+mn-lt"/>
              </a:rPr>
              <a:t>@</a:t>
            </a:r>
            <a:r>
              <a:rPr lang="en-GB" sz="2800" dirty="0" err="1">
                <a:solidFill>
                  <a:schemeClr val="bg1"/>
                </a:solidFill>
                <a:latin typeface="+mn-lt"/>
              </a:rPr>
              <a:t>ProfCoe</a:t>
            </a:r>
            <a:endParaRPr lang="en-GB" sz="2800" dirty="0">
              <a:latin typeface="+mn-lt"/>
            </a:endParaRPr>
          </a:p>
        </p:txBody>
      </p:sp>
    </p:spTree>
    <p:extLst>
      <p:ext uri="{BB962C8B-B14F-4D97-AF65-F5344CB8AC3E}">
        <p14:creationId xmlns:p14="http://schemas.microsoft.com/office/powerpoint/2010/main" val="2226154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10</a:t>
            </a:fld>
            <a:endParaRPr lang="en-US"/>
          </a:p>
        </p:txBody>
      </p:sp>
      <p:pic>
        <p:nvPicPr>
          <p:cNvPr id="6" name="Picture 5"/>
          <p:cNvPicPr>
            <a:picLocks noChangeAspect="1"/>
          </p:cNvPicPr>
          <p:nvPr/>
        </p:nvPicPr>
        <p:blipFill>
          <a:blip r:embed="rId2"/>
          <a:stretch>
            <a:fillRect/>
          </a:stretch>
        </p:blipFill>
        <p:spPr>
          <a:xfrm>
            <a:off x="179512" y="404664"/>
            <a:ext cx="8754402" cy="6214392"/>
          </a:xfrm>
          <a:prstGeom prst="rect">
            <a:avLst/>
          </a:prstGeom>
        </p:spPr>
      </p:pic>
    </p:spTree>
    <p:extLst>
      <p:ext uri="{BB962C8B-B14F-4D97-AF65-F5344CB8AC3E}">
        <p14:creationId xmlns:p14="http://schemas.microsoft.com/office/powerpoint/2010/main" val="4265145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601" y="1556792"/>
            <a:ext cx="4103811" cy="3960664"/>
          </a:xfrm>
        </p:spPr>
        <p:txBody>
          <a:bodyPr/>
          <a:lstStyle/>
          <a:p>
            <a:r>
              <a:rPr lang="en-GB" dirty="0"/>
              <a:t>Assessment </a:t>
            </a:r>
            <a:r>
              <a:rPr lang="en-GB" dirty="0" smtClean="0"/>
              <a:t/>
            </a:r>
            <a:br>
              <a:rPr lang="en-GB" dirty="0" smtClean="0"/>
            </a:br>
            <a:r>
              <a:rPr lang="en-GB" dirty="0" smtClean="0"/>
              <a:t>must be</a:t>
            </a:r>
          </a:p>
          <a:p>
            <a:pPr lvl="1"/>
            <a:r>
              <a:rPr lang="en-GB" dirty="0" smtClean="0"/>
              <a:t>Informative</a:t>
            </a:r>
          </a:p>
          <a:p>
            <a:pPr lvl="1"/>
            <a:r>
              <a:rPr lang="en-GB" dirty="0" smtClean="0"/>
              <a:t>Accurate</a:t>
            </a:r>
          </a:p>
          <a:p>
            <a:pPr lvl="1"/>
            <a:r>
              <a:rPr lang="en-GB" dirty="0" smtClean="0"/>
              <a:t>Independent</a:t>
            </a:r>
          </a:p>
          <a:p>
            <a:pPr lvl="1"/>
            <a:r>
              <a:rPr lang="en-GB" dirty="0" err="1" smtClean="0"/>
              <a:t>Generalisable</a:t>
            </a:r>
            <a:endParaRPr lang="en-GB" dirty="0" smtClean="0"/>
          </a:p>
          <a:p>
            <a:pPr lvl="1"/>
            <a:r>
              <a:rPr lang="en-GB" dirty="0" smtClean="0"/>
              <a:t>Replicable</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11</a:t>
            </a:fld>
            <a:endParaRPr lang="en-US"/>
          </a:p>
        </p:txBody>
      </p:sp>
      <p:sp>
        <p:nvSpPr>
          <p:cNvPr id="5" name="Rectangle 4"/>
          <p:cNvSpPr/>
          <p:nvPr/>
        </p:nvSpPr>
        <p:spPr>
          <a:xfrm>
            <a:off x="372949" y="692696"/>
            <a:ext cx="7730642" cy="461665"/>
          </a:xfrm>
          <a:prstGeom prst="rect">
            <a:avLst/>
          </a:prstGeom>
        </p:spPr>
        <p:txBody>
          <a:bodyPr wrap="none">
            <a:spAutoFit/>
          </a:bodyPr>
          <a:lstStyle/>
          <a:p>
            <a:r>
              <a:rPr lang="en-GB" dirty="0">
                <a:latin typeface="+mn-lt"/>
              </a:rPr>
              <a:t>http://www.cem.org/blog/but-that-is-not-an-assessment/</a:t>
            </a:r>
          </a:p>
        </p:txBody>
      </p:sp>
      <p:pic>
        <p:nvPicPr>
          <p:cNvPr id="2" name="Picture 1"/>
          <p:cNvPicPr>
            <a:picLocks noChangeAspect="1"/>
          </p:cNvPicPr>
          <p:nvPr/>
        </p:nvPicPr>
        <p:blipFill>
          <a:blip r:embed="rId2"/>
          <a:stretch>
            <a:fillRect/>
          </a:stretch>
        </p:blipFill>
        <p:spPr>
          <a:xfrm>
            <a:off x="4238270" y="1556792"/>
            <a:ext cx="4260724" cy="40770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38057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864096"/>
          </a:xfrm>
        </p:spPr>
        <p:txBody>
          <a:bodyPr/>
          <a:lstStyle/>
          <a:p>
            <a:r>
              <a:rPr lang="en-GB" dirty="0" smtClean="0"/>
              <a:t>A bit of assessment theory …</a:t>
            </a:r>
            <a:endParaRPr lang="en-GB" dirty="0"/>
          </a:p>
        </p:txBody>
      </p:sp>
      <p:sp>
        <p:nvSpPr>
          <p:cNvPr id="3" name="Content Placeholder 2"/>
          <p:cNvSpPr>
            <a:spLocks noGrp="1"/>
          </p:cNvSpPr>
          <p:nvPr>
            <p:ph idx="1"/>
          </p:nvPr>
        </p:nvSpPr>
        <p:spPr>
          <a:xfrm>
            <a:off x="684213" y="1556792"/>
            <a:ext cx="7772400" cy="4248696"/>
          </a:xfrm>
        </p:spPr>
        <p:txBody>
          <a:bodyPr>
            <a:normAutofit fontScale="92500" lnSpcReduction="20000"/>
          </a:bodyPr>
          <a:lstStyle/>
          <a:p>
            <a:r>
              <a:rPr lang="en-GB" dirty="0" smtClean="0"/>
              <a:t>Assessment is the process of capturing and scoring aspects of task performance in order to support inferences</a:t>
            </a:r>
          </a:p>
          <a:p>
            <a:r>
              <a:rPr lang="en-GB" dirty="0" smtClean="0"/>
              <a:t>Inferences are usually about a person and are time-bound</a:t>
            </a:r>
          </a:p>
          <a:p>
            <a:pPr lvl="1"/>
            <a:r>
              <a:rPr lang="en-GB" dirty="0" smtClean="0"/>
              <a:t>‘She doesn’t currently understand this’</a:t>
            </a:r>
          </a:p>
          <a:p>
            <a:pPr lvl="1"/>
            <a:r>
              <a:rPr lang="en-GB" dirty="0" smtClean="0"/>
              <a:t>‘He will make a good employee’</a:t>
            </a:r>
          </a:p>
          <a:p>
            <a:r>
              <a:rPr lang="en-GB" dirty="0" smtClean="0"/>
              <a:t>Decisions may be informed by those inferences</a:t>
            </a:r>
          </a:p>
          <a:p>
            <a:pPr lvl="1"/>
            <a:r>
              <a:rPr lang="en-GB" dirty="0" smtClean="0"/>
              <a:t>‘I need to re-teach it’</a:t>
            </a:r>
          </a:p>
          <a:p>
            <a:pPr lvl="1"/>
            <a:r>
              <a:rPr lang="en-GB" dirty="0" smtClean="0"/>
              <a:t>‘Offer him the job’</a:t>
            </a:r>
          </a:p>
          <a:p>
            <a:r>
              <a:rPr lang="en-GB" dirty="0" smtClean="0"/>
              <a:t>A binary distinction between ‘formative’ and ‘summative’ is pretty much nonsense</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12</a:t>
            </a:fld>
            <a:endParaRPr lang="en-US"/>
          </a:p>
        </p:txBody>
      </p:sp>
    </p:spTree>
    <p:extLst>
      <p:ext uri="{BB962C8B-B14F-4D97-AF65-F5344CB8AC3E}">
        <p14:creationId xmlns:p14="http://schemas.microsoft.com/office/powerpoint/2010/main" val="3335797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576064"/>
          </a:xfrm>
        </p:spPr>
        <p:txBody>
          <a:bodyPr/>
          <a:lstStyle/>
          <a:p>
            <a:r>
              <a:rPr lang="en-GB" dirty="0" smtClean="0"/>
              <a:t>Myths about assessment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1330746"/>
              </p:ext>
            </p:extLst>
          </p:nvPr>
        </p:nvGraphicFramePr>
        <p:xfrm>
          <a:off x="684213" y="1196753"/>
          <a:ext cx="7772400" cy="4680519"/>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652481640"/>
                    </a:ext>
                  </a:extLst>
                </a:gridCol>
                <a:gridCol w="3886200">
                  <a:extLst>
                    <a:ext uri="{9D8B030D-6E8A-4147-A177-3AD203B41FA5}">
                      <a16:colId xmlns:a16="http://schemas.microsoft.com/office/drawing/2014/main" val="508215037"/>
                    </a:ext>
                  </a:extLst>
                </a:gridCol>
              </a:tblGrid>
              <a:tr h="403398">
                <a:tc>
                  <a:txBody>
                    <a:bodyPr/>
                    <a:lstStyle/>
                    <a:p>
                      <a:r>
                        <a:rPr lang="en-GB" dirty="0" smtClean="0"/>
                        <a:t>Common sense view</a:t>
                      </a:r>
                      <a:endParaRPr lang="en-GB" dirty="0"/>
                    </a:p>
                  </a:txBody>
                  <a:tcPr/>
                </a:tc>
                <a:tc>
                  <a:txBody>
                    <a:bodyPr/>
                    <a:lstStyle/>
                    <a:p>
                      <a:r>
                        <a:rPr lang="en-GB" dirty="0" smtClean="0"/>
                        <a:t>Reality</a:t>
                      </a:r>
                      <a:endParaRPr lang="en-GB" dirty="0"/>
                    </a:p>
                  </a:txBody>
                  <a:tcPr/>
                </a:tc>
                <a:extLst>
                  <a:ext uri="{0D108BD9-81ED-4DB2-BD59-A6C34878D82A}">
                    <a16:rowId xmlns:a16="http://schemas.microsoft.com/office/drawing/2014/main" val="1460624529"/>
                  </a:ext>
                </a:extLst>
              </a:tr>
              <a:tr h="994679">
                <a:tc>
                  <a:txBody>
                    <a:bodyPr/>
                    <a:lstStyle/>
                    <a:p>
                      <a:r>
                        <a:rPr lang="en-GB" dirty="0" smtClean="0"/>
                        <a:t>Learners either understand something or they don’t, in a binary sort</a:t>
                      </a:r>
                      <a:r>
                        <a:rPr lang="en-GB" baseline="0" dirty="0" smtClean="0"/>
                        <a:t> of way</a:t>
                      </a:r>
                      <a:endParaRPr lang="en-GB" dirty="0"/>
                    </a:p>
                  </a:txBody>
                  <a:tcPr/>
                </a:tc>
                <a:tc>
                  <a:txBody>
                    <a:bodyPr/>
                    <a:lstStyle/>
                    <a:p>
                      <a:r>
                        <a:rPr lang="en-GB" dirty="0" smtClean="0"/>
                        <a:t>Understanding</a:t>
                      </a:r>
                      <a:r>
                        <a:rPr lang="en-GB" baseline="0" dirty="0" smtClean="0"/>
                        <a:t> is best seen as a continuum, imperfectly observed</a:t>
                      </a:r>
                      <a:endParaRPr lang="en-GB" dirty="0"/>
                    </a:p>
                  </a:txBody>
                  <a:tcPr/>
                </a:tc>
                <a:extLst>
                  <a:ext uri="{0D108BD9-81ED-4DB2-BD59-A6C34878D82A}">
                    <a16:rowId xmlns:a16="http://schemas.microsoft.com/office/drawing/2014/main" val="407005716"/>
                  </a:ext>
                </a:extLst>
              </a:tr>
              <a:tr h="994679">
                <a:tc>
                  <a:txBody>
                    <a:bodyPr/>
                    <a:lstStyle/>
                    <a:p>
                      <a:r>
                        <a:rPr lang="en-GB" dirty="0" smtClean="0"/>
                        <a:t>Once you ‘get it’ you never go back (threshold concepts)</a:t>
                      </a:r>
                      <a:endParaRPr lang="en-GB" dirty="0"/>
                    </a:p>
                  </a:txBody>
                  <a:tcPr/>
                </a:tc>
                <a:tc>
                  <a:txBody>
                    <a:bodyPr/>
                    <a:lstStyle/>
                    <a:p>
                      <a:r>
                        <a:rPr lang="en-GB" dirty="0" smtClean="0"/>
                        <a:t>There is no observable behaviour that corresponds</a:t>
                      </a:r>
                      <a:r>
                        <a:rPr lang="en-GB" baseline="0" dirty="0" smtClean="0"/>
                        <a:t> to having ‘got it’, but what is observable is very erratic</a:t>
                      </a:r>
                      <a:endParaRPr lang="en-GB" dirty="0"/>
                    </a:p>
                  </a:txBody>
                  <a:tcPr/>
                </a:tc>
                <a:extLst>
                  <a:ext uri="{0D108BD9-81ED-4DB2-BD59-A6C34878D82A}">
                    <a16:rowId xmlns:a16="http://schemas.microsoft.com/office/drawing/2014/main" val="1054840841"/>
                  </a:ext>
                </a:extLst>
              </a:tr>
              <a:tr h="696276">
                <a:tc>
                  <a:txBody>
                    <a:bodyPr/>
                    <a:lstStyle/>
                    <a:p>
                      <a:r>
                        <a:rPr lang="en-GB" dirty="0" smtClean="0"/>
                        <a:t>The subjective feeling of ‘mastery’ is a good guide to learning</a:t>
                      </a:r>
                      <a:endParaRPr lang="en-GB" dirty="0"/>
                    </a:p>
                  </a:txBody>
                  <a:tcPr/>
                </a:tc>
                <a:tc>
                  <a:txBody>
                    <a:bodyPr/>
                    <a:lstStyle/>
                    <a:p>
                      <a:r>
                        <a:rPr lang="en-GB" dirty="0" smtClean="0"/>
                        <a:t>It just isn’t</a:t>
                      </a:r>
                      <a:endParaRPr lang="en-GB" dirty="0"/>
                    </a:p>
                  </a:txBody>
                  <a:tcPr/>
                </a:tc>
                <a:extLst>
                  <a:ext uri="{0D108BD9-81ED-4DB2-BD59-A6C34878D82A}">
                    <a16:rowId xmlns:a16="http://schemas.microsoft.com/office/drawing/2014/main" val="1305326859"/>
                  </a:ext>
                </a:extLst>
              </a:tr>
              <a:tr h="1591487">
                <a:tc>
                  <a:txBody>
                    <a:bodyPr/>
                    <a:lstStyle/>
                    <a:p>
                      <a:r>
                        <a:rPr lang="en-GB" dirty="0" smtClean="0"/>
                        <a:t>Whether someone</a:t>
                      </a:r>
                      <a:r>
                        <a:rPr lang="en-GB" baseline="0" dirty="0" smtClean="0"/>
                        <a:t> gets a question right or completes a task satisfactorily mostly depends on their knowledge, understanding, competence, </a:t>
                      </a:r>
                      <a:r>
                        <a:rPr lang="en-GB" baseline="0" dirty="0" err="1" smtClean="0"/>
                        <a:t>etc</a:t>
                      </a:r>
                      <a:endParaRPr lang="en-GB" dirty="0"/>
                    </a:p>
                  </a:txBody>
                  <a:tcPr/>
                </a:tc>
                <a:tc>
                  <a:txBody>
                    <a:bodyPr/>
                    <a:lstStyle/>
                    <a:p>
                      <a:r>
                        <a:rPr lang="en-GB" dirty="0" smtClean="0"/>
                        <a:t>So many other factors affect responses and scores.</a:t>
                      </a:r>
                      <a:r>
                        <a:rPr lang="en-GB" baseline="0" dirty="0" smtClean="0"/>
                        <a:t> </a:t>
                      </a:r>
                      <a:r>
                        <a:rPr lang="en-GB" baseline="0" dirty="0" err="1" smtClean="0"/>
                        <a:t>Signal:noise</a:t>
                      </a:r>
                      <a:r>
                        <a:rPr lang="en-GB" baseline="0" dirty="0" smtClean="0"/>
                        <a:t> ratio is often woeful</a:t>
                      </a:r>
                      <a:endParaRPr lang="en-GB" dirty="0"/>
                    </a:p>
                  </a:txBody>
                  <a:tcPr/>
                </a:tc>
                <a:extLst>
                  <a:ext uri="{0D108BD9-81ED-4DB2-BD59-A6C34878D82A}">
                    <a16:rowId xmlns:a16="http://schemas.microsoft.com/office/drawing/2014/main" val="640432853"/>
                  </a:ext>
                </a:extLst>
              </a:tr>
            </a:tbl>
          </a:graphicData>
        </a:graphic>
      </p:graphicFrame>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13</a:t>
            </a:fld>
            <a:endParaRPr lang="en-US"/>
          </a:p>
        </p:txBody>
      </p:sp>
    </p:spTree>
    <p:extLst>
      <p:ext uri="{BB962C8B-B14F-4D97-AF65-F5344CB8AC3E}">
        <p14:creationId xmlns:p14="http://schemas.microsoft.com/office/powerpoint/2010/main" val="4195408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all questions are assessment</a:t>
            </a:r>
            <a:endParaRPr lang="en-GB" dirty="0"/>
          </a:p>
        </p:txBody>
      </p:sp>
      <p:sp>
        <p:nvSpPr>
          <p:cNvPr id="3" name="Content Placeholder 2"/>
          <p:cNvSpPr>
            <a:spLocks noGrp="1"/>
          </p:cNvSpPr>
          <p:nvPr>
            <p:ph idx="1"/>
          </p:nvPr>
        </p:nvSpPr>
        <p:spPr/>
        <p:txBody>
          <a:bodyPr/>
          <a:lstStyle/>
          <a:p>
            <a:pPr marL="0" indent="0">
              <a:buNone/>
            </a:pPr>
            <a:r>
              <a:rPr lang="en-GB" dirty="0" smtClean="0"/>
              <a:t>Questions may not be intended to provide information as a basis for inference or decision-making</a:t>
            </a:r>
          </a:p>
          <a:p>
            <a:pPr lvl="1"/>
            <a:r>
              <a:rPr lang="en-GB" dirty="0" smtClean="0"/>
              <a:t>Rhetorical device</a:t>
            </a:r>
          </a:p>
          <a:p>
            <a:pPr lvl="1"/>
            <a:r>
              <a:rPr lang="en-GB" dirty="0" smtClean="0"/>
              <a:t>Pedagogical device</a:t>
            </a:r>
          </a:p>
          <a:p>
            <a:pPr lvl="2"/>
            <a:r>
              <a:rPr lang="en-GB" dirty="0"/>
              <a:t>R</a:t>
            </a:r>
            <a:r>
              <a:rPr lang="en-GB" dirty="0" smtClean="0"/>
              <a:t>etrieval practice</a:t>
            </a:r>
          </a:p>
          <a:p>
            <a:pPr lvl="2"/>
            <a:r>
              <a:rPr lang="en-GB" dirty="0" smtClean="0"/>
              <a:t>Maintain attention</a:t>
            </a:r>
          </a:p>
          <a:p>
            <a:pPr lvl="1"/>
            <a:r>
              <a:rPr lang="en-GB" dirty="0" smtClean="0"/>
              <a:t>To elicit thinking</a:t>
            </a:r>
          </a:p>
          <a:p>
            <a:pPr lvl="1"/>
            <a:r>
              <a:rPr lang="en-GB" dirty="0" smtClean="0"/>
              <a:t>To provoke dialogue</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14</a:t>
            </a:fld>
            <a:endParaRPr lang="en-US"/>
          </a:p>
        </p:txBody>
      </p:sp>
    </p:spTree>
    <p:extLst>
      <p:ext uri="{BB962C8B-B14F-4D97-AF65-F5344CB8AC3E}">
        <p14:creationId xmlns:p14="http://schemas.microsoft.com/office/powerpoint/2010/main" val="59200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GB" dirty="0"/>
              <a:t>Test </a:t>
            </a:r>
            <a:r>
              <a:rPr lang="en-GB" dirty="0" smtClean="0"/>
              <a:t>information, accuracy, reliability and generalisability</a:t>
            </a:r>
            <a:endParaRPr lang="en-GB" dirty="0"/>
          </a:p>
        </p:txBody>
      </p:sp>
      <p:sp>
        <p:nvSpPr>
          <p:cNvPr id="6" name="Subtitle 5"/>
          <p:cNvSpPr>
            <a:spLocks noGrp="1"/>
          </p:cNvSpPr>
          <p:nvPr>
            <p:ph type="subTitle" sz="quarter"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15</a:t>
            </a:fld>
            <a:endParaRPr lang="en-US"/>
          </a:p>
        </p:txBody>
      </p:sp>
    </p:spTree>
    <p:extLst>
      <p:ext uri="{BB962C8B-B14F-4D97-AF65-F5344CB8AC3E}">
        <p14:creationId xmlns:p14="http://schemas.microsoft.com/office/powerpoint/2010/main" val="331312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exit tickets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If 25 out of 30 get a question right, what does this tell us about their true knowledge/understanding?</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16</a:t>
            </a:fld>
            <a:endParaRPr lang="en-US"/>
          </a:p>
        </p:txBody>
      </p:sp>
    </p:spTree>
    <p:extLst>
      <p:ext uri="{BB962C8B-B14F-4D97-AF65-F5344CB8AC3E}">
        <p14:creationId xmlns:p14="http://schemas.microsoft.com/office/powerpoint/2010/main" val="3842990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17</a:t>
            </a:fld>
            <a:endParaRPr lang="en-US"/>
          </a:p>
        </p:txBody>
      </p:sp>
      <p:pic>
        <p:nvPicPr>
          <p:cNvPr id="8" name="Picture 7"/>
          <p:cNvPicPr>
            <a:picLocks noChangeAspect="1"/>
          </p:cNvPicPr>
          <p:nvPr/>
        </p:nvPicPr>
        <p:blipFill>
          <a:blip r:embed="rId3"/>
          <a:stretch>
            <a:fillRect/>
          </a:stretch>
        </p:blipFill>
        <p:spPr>
          <a:xfrm>
            <a:off x="212189" y="141279"/>
            <a:ext cx="8715157" cy="6570268"/>
          </a:xfrm>
          <a:prstGeom prst="rect">
            <a:avLst/>
          </a:prstGeom>
        </p:spPr>
      </p:pic>
      <p:sp>
        <p:nvSpPr>
          <p:cNvPr id="9" name="Freeform 8"/>
          <p:cNvSpPr/>
          <p:nvPr/>
        </p:nvSpPr>
        <p:spPr>
          <a:xfrm>
            <a:off x="1181567" y="3426413"/>
            <a:ext cx="7241242" cy="825500"/>
          </a:xfrm>
          <a:custGeom>
            <a:avLst/>
            <a:gdLst>
              <a:gd name="connsiteX0" fmla="*/ 0 w 7356081"/>
              <a:gd name="connsiteY0" fmla="*/ 688387 h 688387"/>
              <a:gd name="connsiteX1" fmla="*/ 860612 w 7356081"/>
              <a:gd name="connsiteY1" fmla="*/ 459787 h 688387"/>
              <a:gd name="connsiteX2" fmla="*/ 1748118 w 7356081"/>
              <a:gd name="connsiteY2" fmla="*/ 325316 h 688387"/>
              <a:gd name="connsiteX3" fmla="*/ 2985247 w 7356081"/>
              <a:gd name="connsiteY3" fmla="*/ 190846 h 688387"/>
              <a:gd name="connsiteX4" fmla="*/ 4881283 w 7356081"/>
              <a:gd name="connsiteY4" fmla="*/ 56375 h 688387"/>
              <a:gd name="connsiteX5" fmla="*/ 6441142 w 7356081"/>
              <a:gd name="connsiteY5" fmla="*/ 29481 h 688387"/>
              <a:gd name="connsiteX6" fmla="*/ 7207624 w 7356081"/>
              <a:gd name="connsiteY6" fmla="*/ 2587 h 688387"/>
              <a:gd name="connsiteX7" fmla="*/ 7355542 w 7356081"/>
              <a:gd name="connsiteY7" fmla="*/ 2587 h 688387"/>
              <a:gd name="connsiteX0" fmla="*/ 0 w 7356081"/>
              <a:gd name="connsiteY0" fmla="*/ 688387 h 688387"/>
              <a:gd name="connsiteX1" fmla="*/ 860612 w 7356081"/>
              <a:gd name="connsiteY1" fmla="*/ 459787 h 688387"/>
              <a:gd name="connsiteX2" fmla="*/ 1748118 w 7356081"/>
              <a:gd name="connsiteY2" fmla="*/ 287216 h 688387"/>
              <a:gd name="connsiteX3" fmla="*/ 2985247 w 7356081"/>
              <a:gd name="connsiteY3" fmla="*/ 190846 h 688387"/>
              <a:gd name="connsiteX4" fmla="*/ 4881283 w 7356081"/>
              <a:gd name="connsiteY4" fmla="*/ 56375 h 688387"/>
              <a:gd name="connsiteX5" fmla="*/ 6441142 w 7356081"/>
              <a:gd name="connsiteY5" fmla="*/ 29481 h 688387"/>
              <a:gd name="connsiteX6" fmla="*/ 7207624 w 7356081"/>
              <a:gd name="connsiteY6" fmla="*/ 2587 h 688387"/>
              <a:gd name="connsiteX7" fmla="*/ 7355542 w 7356081"/>
              <a:gd name="connsiteY7" fmla="*/ 2587 h 688387"/>
              <a:gd name="connsiteX0" fmla="*/ 0 w 7356081"/>
              <a:gd name="connsiteY0" fmla="*/ 688387 h 688387"/>
              <a:gd name="connsiteX1" fmla="*/ 860612 w 7356081"/>
              <a:gd name="connsiteY1" fmla="*/ 459787 h 688387"/>
              <a:gd name="connsiteX2" fmla="*/ 1748118 w 7356081"/>
              <a:gd name="connsiteY2" fmla="*/ 287216 h 688387"/>
              <a:gd name="connsiteX3" fmla="*/ 2985247 w 7356081"/>
              <a:gd name="connsiteY3" fmla="*/ 165446 h 688387"/>
              <a:gd name="connsiteX4" fmla="*/ 4881283 w 7356081"/>
              <a:gd name="connsiteY4" fmla="*/ 56375 h 688387"/>
              <a:gd name="connsiteX5" fmla="*/ 6441142 w 7356081"/>
              <a:gd name="connsiteY5" fmla="*/ 29481 h 688387"/>
              <a:gd name="connsiteX6" fmla="*/ 7207624 w 7356081"/>
              <a:gd name="connsiteY6" fmla="*/ 2587 h 688387"/>
              <a:gd name="connsiteX7" fmla="*/ 7355542 w 7356081"/>
              <a:gd name="connsiteY7" fmla="*/ 2587 h 688387"/>
              <a:gd name="connsiteX0" fmla="*/ 0 w 7364443"/>
              <a:gd name="connsiteY0" fmla="*/ 687528 h 687528"/>
              <a:gd name="connsiteX1" fmla="*/ 860612 w 7364443"/>
              <a:gd name="connsiteY1" fmla="*/ 458928 h 687528"/>
              <a:gd name="connsiteX2" fmla="*/ 1748118 w 7364443"/>
              <a:gd name="connsiteY2" fmla="*/ 286357 h 687528"/>
              <a:gd name="connsiteX3" fmla="*/ 2985247 w 7364443"/>
              <a:gd name="connsiteY3" fmla="*/ 164587 h 687528"/>
              <a:gd name="connsiteX4" fmla="*/ 4881283 w 7364443"/>
              <a:gd name="connsiteY4" fmla="*/ 55516 h 687528"/>
              <a:gd name="connsiteX5" fmla="*/ 6110942 w 7364443"/>
              <a:gd name="connsiteY5" fmla="*/ 15922 h 687528"/>
              <a:gd name="connsiteX6" fmla="*/ 7207624 w 7364443"/>
              <a:gd name="connsiteY6" fmla="*/ 1728 h 687528"/>
              <a:gd name="connsiteX7" fmla="*/ 7355542 w 7364443"/>
              <a:gd name="connsiteY7" fmla="*/ 1728 h 687528"/>
              <a:gd name="connsiteX0" fmla="*/ 0 w 7364443"/>
              <a:gd name="connsiteY0" fmla="*/ 687528 h 687528"/>
              <a:gd name="connsiteX1" fmla="*/ 860612 w 7364443"/>
              <a:gd name="connsiteY1" fmla="*/ 458928 h 687528"/>
              <a:gd name="connsiteX2" fmla="*/ 1913218 w 7364443"/>
              <a:gd name="connsiteY2" fmla="*/ 299057 h 687528"/>
              <a:gd name="connsiteX3" fmla="*/ 2985247 w 7364443"/>
              <a:gd name="connsiteY3" fmla="*/ 164587 h 687528"/>
              <a:gd name="connsiteX4" fmla="*/ 4881283 w 7364443"/>
              <a:gd name="connsiteY4" fmla="*/ 55516 h 687528"/>
              <a:gd name="connsiteX5" fmla="*/ 6110942 w 7364443"/>
              <a:gd name="connsiteY5" fmla="*/ 15922 h 687528"/>
              <a:gd name="connsiteX6" fmla="*/ 7207624 w 7364443"/>
              <a:gd name="connsiteY6" fmla="*/ 1728 h 687528"/>
              <a:gd name="connsiteX7" fmla="*/ 7355542 w 7364443"/>
              <a:gd name="connsiteY7" fmla="*/ 1728 h 687528"/>
              <a:gd name="connsiteX0" fmla="*/ 0 w 7364443"/>
              <a:gd name="connsiteY0" fmla="*/ 687528 h 687528"/>
              <a:gd name="connsiteX1" fmla="*/ 835212 w 7364443"/>
              <a:gd name="connsiteY1" fmla="*/ 522428 h 687528"/>
              <a:gd name="connsiteX2" fmla="*/ 1913218 w 7364443"/>
              <a:gd name="connsiteY2" fmla="*/ 299057 h 687528"/>
              <a:gd name="connsiteX3" fmla="*/ 2985247 w 7364443"/>
              <a:gd name="connsiteY3" fmla="*/ 164587 h 687528"/>
              <a:gd name="connsiteX4" fmla="*/ 4881283 w 7364443"/>
              <a:gd name="connsiteY4" fmla="*/ 55516 h 687528"/>
              <a:gd name="connsiteX5" fmla="*/ 6110942 w 7364443"/>
              <a:gd name="connsiteY5" fmla="*/ 15922 h 687528"/>
              <a:gd name="connsiteX6" fmla="*/ 7207624 w 7364443"/>
              <a:gd name="connsiteY6" fmla="*/ 1728 h 687528"/>
              <a:gd name="connsiteX7" fmla="*/ 7355542 w 7364443"/>
              <a:gd name="connsiteY7" fmla="*/ 1728 h 687528"/>
              <a:gd name="connsiteX0" fmla="*/ 0 w 7262843"/>
              <a:gd name="connsiteY0" fmla="*/ 751028 h 751028"/>
              <a:gd name="connsiteX1" fmla="*/ 733612 w 7262843"/>
              <a:gd name="connsiteY1" fmla="*/ 522428 h 751028"/>
              <a:gd name="connsiteX2" fmla="*/ 1811618 w 7262843"/>
              <a:gd name="connsiteY2" fmla="*/ 299057 h 751028"/>
              <a:gd name="connsiteX3" fmla="*/ 2883647 w 7262843"/>
              <a:gd name="connsiteY3" fmla="*/ 164587 h 751028"/>
              <a:gd name="connsiteX4" fmla="*/ 4779683 w 7262843"/>
              <a:gd name="connsiteY4" fmla="*/ 55516 h 751028"/>
              <a:gd name="connsiteX5" fmla="*/ 6009342 w 7262843"/>
              <a:gd name="connsiteY5" fmla="*/ 15922 h 751028"/>
              <a:gd name="connsiteX6" fmla="*/ 7106024 w 7262843"/>
              <a:gd name="connsiteY6" fmla="*/ 1728 h 751028"/>
              <a:gd name="connsiteX7" fmla="*/ 7253942 w 7262843"/>
              <a:gd name="connsiteY7" fmla="*/ 1728 h 751028"/>
              <a:gd name="connsiteX0" fmla="*/ 0 w 7262843"/>
              <a:gd name="connsiteY0" fmla="*/ 773206 h 773206"/>
              <a:gd name="connsiteX1" fmla="*/ 733612 w 7262843"/>
              <a:gd name="connsiteY1" fmla="*/ 544606 h 773206"/>
              <a:gd name="connsiteX2" fmla="*/ 1811618 w 7262843"/>
              <a:gd name="connsiteY2" fmla="*/ 321235 h 773206"/>
              <a:gd name="connsiteX3" fmla="*/ 2883647 w 7262843"/>
              <a:gd name="connsiteY3" fmla="*/ 186765 h 773206"/>
              <a:gd name="connsiteX4" fmla="*/ 4779683 w 7262843"/>
              <a:gd name="connsiteY4" fmla="*/ 77694 h 773206"/>
              <a:gd name="connsiteX5" fmla="*/ 6009342 w 7262843"/>
              <a:gd name="connsiteY5" fmla="*/ 0 h 773206"/>
              <a:gd name="connsiteX6" fmla="*/ 7106024 w 7262843"/>
              <a:gd name="connsiteY6" fmla="*/ 23906 h 773206"/>
              <a:gd name="connsiteX7" fmla="*/ 7253942 w 7262843"/>
              <a:gd name="connsiteY7" fmla="*/ 23906 h 773206"/>
              <a:gd name="connsiteX0" fmla="*/ 0 w 7253972"/>
              <a:gd name="connsiteY0" fmla="*/ 800100 h 800100"/>
              <a:gd name="connsiteX1" fmla="*/ 733612 w 7253972"/>
              <a:gd name="connsiteY1" fmla="*/ 571500 h 800100"/>
              <a:gd name="connsiteX2" fmla="*/ 1811618 w 7253972"/>
              <a:gd name="connsiteY2" fmla="*/ 348129 h 800100"/>
              <a:gd name="connsiteX3" fmla="*/ 2883647 w 7253972"/>
              <a:gd name="connsiteY3" fmla="*/ 213659 h 800100"/>
              <a:gd name="connsiteX4" fmla="*/ 4779683 w 7253972"/>
              <a:gd name="connsiteY4" fmla="*/ 104588 h 800100"/>
              <a:gd name="connsiteX5" fmla="*/ 6009342 w 7253972"/>
              <a:gd name="connsiteY5" fmla="*/ 26894 h 800100"/>
              <a:gd name="connsiteX6" fmla="*/ 6928224 w 7253972"/>
              <a:gd name="connsiteY6" fmla="*/ 0 h 800100"/>
              <a:gd name="connsiteX7" fmla="*/ 7253942 w 7253972"/>
              <a:gd name="connsiteY7" fmla="*/ 50800 h 800100"/>
              <a:gd name="connsiteX0" fmla="*/ 0 w 7241275"/>
              <a:gd name="connsiteY0" fmla="*/ 825682 h 825682"/>
              <a:gd name="connsiteX1" fmla="*/ 733612 w 7241275"/>
              <a:gd name="connsiteY1" fmla="*/ 597082 h 825682"/>
              <a:gd name="connsiteX2" fmla="*/ 1811618 w 7241275"/>
              <a:gd name="connsiteY2" fmla="*/ 373711 h 825682"/>
              <a:gd name="connsiteX3" fmla="*/ 2883647 w 7241275"/>
              <a:gd name="connsiteY3" fmla="*/ 239241 h 825682"/>
              <a:gd name="connsiteX4" fmla="*/ 4779683 w 7241275"/>
              <a:gd name="connsiteY4" fmla="*/ 130170 h 825682"/>
              <a:gd name="connsiteX5" fmla="*/ 6009342 w 7241275"/>
              <a:gd name="connsiteY5" fmla="*/ 52476 h 825682"/>
              <a:gd name="connsiteX6" fmla="*/ 6928224 w 7241275"/>
              <a:gd name="connsiteY6" fmla="*/ 25582 h 825682"/>
              <a:gd name="connsiteX7" fmla="*/ 7241242 w 7241275"/>
              <a:gd name="connsiteY7" fmla="*/ 182 h 825682"/>
              <a:gd name="connsiteX0" fmla="*/ 0 w 7241275"/>
              <a:gd name="connsiteY0" fmla="*/ 825682 h 825682"/>
              <a:gd name="connsiteX1" fmla="*/ 733612 w 7241275"/>
              <a:gd name="connsiteY1" fmla="*/ 597082 h 825682"/>
              <a:gd name="connsiteX2" fmla="*/ 1811618 w 7241275"/>
              <a:gd name="connsiteY2" fmla="*/ 373711 h 825682"/>
              <a:gd name="connsiteX3" fmla="*/ 2883647 w 7241275"/>
              <a:gd name="connsiteY3" fmla="*/ 239241 h 825682"/>
              <a:gd name="connsiteX4" fmla="*/ 4322483 w 7241275"/>
              <a:gd name="connsiteY4" fmla="*/ 130170 h 825682"/>
              <a:gd name="connsiteX5" fmla="*/ 6009342 w 7241275"/>
              <a:gd name="connsiteY5" fmla="*/ 52476 h 825682"/>
              <a:gd name="connsiteX6" fmla="*/ 6928224 w 7241275"/>
              <a:gd name="connsiteY6" fmla="*/ 25582 h 825682"/>
              <a:gd name="connsiteX7" fmla="*/ 7241242 w 7241275"/>
              <a:gd name="connsiteY7" fmla="*/ 182 h 825682"/>
              <a:gd name="connsiteX0" fmla="*/ 0 w 7241289"/>
              <a:gd name="connsiteY0" fmla="*/ 825667 h 825667"/>
              <a:gd name="connsiteX1" fmla="*/ 733612 w 7241289"/>
              <a:gd name="connsiteY1" fmla="*/ 597067 h 825667"/>
              <a:gd name="connsiteX2" fmla="*/ 1811618 w 7241289"/>
              <a:gd name="connsiteY2" fmla="*/ 373696 h 825667"/>
              <a:gd name="connsiteX3" fmla="*/ 2883647 w 7241289"/>
              <a:gd name="connsiteY3" fmla="*/ 239226 h 825667"/>
              <a:gd name="connsiteX4" fmla="*/ 4322483 w 7241289"/>
              <a:gd name="connsiteY4" fmla="*/ 130155 h 825667"/>
              <a:gd name="connsiteX5" fmla="*/ 5806142 w 7241289"/>
              <a:gd name="connsiteY5" fmla="*/ 39761 h 825667"/>
              <a:gd name="connsiteX6" fmla="*/ 6928224 w 7241289"/>
              <a:gd name="connsiteY6" fmla="*/ 25567 h 825667"/>
              <a:gd name="connsiteX7" fmla="*/ 7241242 w 7241289"/>
              <a:gd name="connsiteY7" fmla="*/ 167 h 825667"/>
              <a:gd name="connsiteX0" fmla="*/ 0 w 7241255"/>
              <a:gd name="connsiteY0" fmla="*/ 825667 h 825667"/>
              <a:gd name="connsiteX1" fmla="*/ 733612 w 7241255"/>
              <a:gd name="connsiteY1" fmla="*/ 597067 h 825667"/>
              <a:gd name="connsiteX2" fmla="*/ 1811618 w 7241255"/>
              <a:gd name="connsiteY2" fmla="*/ 373696 h 825667"/>
              <a:gd name="connsiteX3" fmla="*/ 2883647 w 7241255"/>
              <a:gd name="connsiteY3" fmla="*/ 239226 h 825667"/>
              <a:gd name="connsiteX4" fmla="*/ 4322483 w 7241255"/>
              <a:gd name="connsiteY4" fmla="*/ 130155 h 825667"/>
              <a:gd name="connsiteX5" fmla="*/ 5806142 w 7241255"/>
              <a:gd name="connsiteY5" fmla="*/ 39761 h 825667"/>
              <a:gd name="connsiteX6" fmla="*/ 6725024 w 7241255"/>
              <a:gd name="connsiteY6" fmla="*/ 25567 h 825667"/>
              <a:gd name="connsiteX7" fmla="*/ 7241242 w 7241255"/>
              <a:gd name="connsiteY7" fmla="*/ 167 h 825667"/>
              <a:gd name="connsiteX0" fmla="*/ 0 w 7241242"/>
              <a:gd name="connsiteY0" fmla="*/ 825500 h 825500"/>
              <a:gd name="connsiteX1" fmla="*/ 733612 w 7241242"/>
              <a:gd name="connsiteY1" fmla="*/ 596900 h 825500"/>
              <a:gd name="connsiteX2" fmla="*/ 1811618 w 7241242"/>
              <a:gd name="connsiteY2" fmla="*/ 373529 h 825500"/>
              <a:gd name="connsiteX3" fmla="*/ 2883647 w 7241242"/>
              <a:gd name="connsiteY3" fmla="*/ 239059 h 825500"/>
              <a:gd name="connsiteX4" fmla="*/ 4322483 w 7241242"/>
              <a:gd name="connsiteY4" fmla="*/ 129988 h 825500"/>
              <a:gd name="connsiteX5" fmla="*/ 5806142 w 7241242"/>
              <a:gd name="connsiteY5" fmla="*/ 39594 h 825500"/>
              <a:gd name="connsiteX6" fmla="*/ 6686924 w 7241242"/>
              <a:gd name="connsiteY6" fmla="*/ 12700 h 825500"/>
              <a:gd name="connsiteX7" fmla="*/ 7241242 w 7241242"/>
              <a:gd name="connsiteY7" fmla="*/ 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1242" h="825500">
                <a:moveTo>
                  <a:pt x="0" y="825500"/>
                </a:moveTo>
                <a:cubicBezTo>
                  <a:pt x="284629" y="741456"/>
                  <a:pt x="431676" y="672229"/>
                  <a:pt x="733612" y="596900"/>
                </a:cubicBezTo>
                <a:cubicBezTo>
                  <a:pt x="1035548" y="521571"/>
                  <a:pt x="1453279" y="433169"/>
                  <a:pt x="1811618" y="373529"/>
                </a:cubicBezTo>
                <a:cubicBezTo>
                  <a:pt x="2169957" y="313889"/>
                  <a:pt x="2465170" y="279649"/>
                  <a:pt x="2883647" y="239059"/>
                </a:cubicBezTo>
                <a:cubicBezTo>
                  <a:pt x="3302125" y="198469"/>
                  <a:pt x="3835401" y="163232"/>
                  <a:pt x="4322483" y="129988"/>
                </a:cubicBezTo>
                <a:lnTo>
                  <a:pt x="5806142" y="39594"/>
                </a:lnTo>
                <a:cubicBezTo>
                  <a:pt x="6200215" y="20046"/>
                  <a:pt x="6447741" y="19299"/>
                  <a:pt x="6686924" y="12700"/>
                </a:cubicBezTo>
                <a:lnTo>
                  <a:pt x="7241242" y="0"/>
                </a:lnTo>
              </a:path>
            </a:pathLst>
          </a:custGeom>
          <a:noFill/>
          <a:ln>
            <a:solidFill>
              <a:srgbClr val="00B05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0" name="TextBox 9"/>
          <p:cNvSpPr txBox="1"/>
          <p:nvPr/>
        </p:nvSpPr>
        <p:spPr>
          <a:xfrm rot="20795818">
            <a:off x="943982" y="3652424"/>
            <a:ext cx="1978601" cy="707886"/>
          </a:xfrm>
          <a:prstGeom prst="rect">
            <a:avLst/>
          </a:prstGeom>
          <a:noFill/>
        </p:spPr>
        <p:txBody>
          <a:bodyPr wrap="square" rtlCol="0">
            <a:spAutoFit/>
          </a:bodyPr>
          <a:lstStyle/>
          <a:p>
            <a:pPr algn="r"/>
            <a:r>
              <a:rPr lang="en-GB" sz="2000" dirty="0" smtClean="0">
                <a:solidFill>
                  <a:srgbClr val="00B050"/>
                </a:solidFill>
                <a:latin typeface="+mn-lt"/>
              </a:rPr>
              <a:t>Probability of correct answer</a:t>
            </a:r>
            <a:endParaRPr lang="en-GB" sz="2000" dirty="0">
              <a:solidFill>
                <a:srgbClr val="00B050"/>
              </a:solidFill>
              <a:latin typeface="+mn-lt"/>
            </a:endParaRPr>
          </a:p>
        </p:txBody>
      </p:sp>
      <p:sp>
        <p:nvSpPr>
          <p:cNvPr id="18" name="Rectangle 17"/>
          <p:cNvSpPr/>
          <p:nvPr/>
        </p:nvSpPr>
        <p:spPr>
          <a:xfrm>
            <a:off x="3733800" y="914400"/>
            <a:ext cx="4800600" cy="4845049"/>
          </a:xfrm>
          <a:prstGeom prst="rect">
            <a:avLst/>
          </a:prstGeom>
          <a:solidFill>
            <a:srgbClr val="D6BBEB">
              <a:alpha val="25000"/>
            </a:srgbClr>
          </a:solidFill>
        </p:spPr>
        <p:txBody>
          <a:bodyPr wrap="square" rtlCol="0" anchor="ctr">
            <a:spAutoFit/>
          </a:bodyPr>
          <a:lstStyle/>
          <a:p>
            <a:pPr algn="ctr"/>
            <a:endParaRPr lang="en-GB" dirty="0">
              <a:latin typeface="+mn-lt"/>
            </a:endParaRPr>
          </a:p>
        </p:txBody>
      </p:sp>
      <p:sp>
        <p:nvSpPr>
          <p:cNvPr id="17" name="TextBox 16"/>
          <p:cNvSpPr txBox="1"/>
          <p:nvPr/>
        </p:nvSpPr>
        <p:spPr>
          <a:xfrm>
            <a:off x="5285973" y="4061313"/>
            <a:ext cx="2662952" cy="461665"/>
          </a:xfrm>
          <a:prstGeom prst="rect">
            <a:avLst/>
          </a:prstGeom>
          <a:noFill/>
        </p:spPr>
        <p:txBody>
          <a:bodyPr wrap="square" rtlCol="0">
            <a:spAutoFit/>
          </a:bodyPr>
          <a:lstStyle/>
          <a:p>
            <a:r>
              <a:rPr lang="en-GB" dirty="0" smtClean="0">
                <a:solidFill>
                  <a:srgbClr val="7030A0"/>
                </a:solidFill>
                <a:latin typeface="+mn-lt"/>
              </a:rPr>
              <a:t>Actual ‘mastery’</a:t>
            </a:r>
            <a:endParaRPr lang="en-GB" dirty="0">
              <a:solidFill>
                <a:srgbClr val="7030A0"/>
              </a:solidFill>
              <a:latin typeface="+mn-lt"/>
            </a:endParaRPr>
          </a:p>
        </p:txBody>
      </p:sp>
    </p:spTree>
    <p:extLst>
      <p:ext uri="{BB962C8B-B14F-4D97-AF65-F5344CB8AC3E}">
        <p14:creationId xmlns:p14="http://schemas.microsoft.com/office/powerpoint/2010/main" val="279616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8"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exit tickets</a:t>
            </a:r>
            <a:endParaRPr lang="en-GB" dirty="0"/>
          </a:p>
        </p:txBody>
      </p:sp>
      <p:sp>
        <p:nvSpPr>
          <p:cNvPr id="3" name="Content Placeholder 2"/>
          <p:cNvSpPr>
            <a:spLocks noGrp="1"/>
          </p:cNvSpPr>
          <p:nvPr>
            <p:ph idx="1"/>
          </p:nvPr>
        </p:nvSpPr>
        <p:spPr/>
        <p:txBody>
          <a:bodyPr/>
          <a:lstStyle/>
          <a:p>
            <a:pPr marL="514350" indent="-514350">
              <a:buFont typeface="+mj-lt"/>
              <a:buAutoNum type="arabicPeriod" startAt="2"/>
            </a:pPr>
            <a:r>
              <a:rPr lang="en-GB" dirty="0" smtClean="0"/>
              <a:t>If 25 out of 30 get a question right, it might tell you that</a:t>
            </a:r>
          </a:p>
          <a:p>
            <a:pPr marL="800100" lvl="1" indent="-514350">
              <a:buFont typeface="+mj-lt"/>
              <a:buAutoNum type="alphaLcParenR"/>
            </a:pPr>
            <a:r>
              <a:rPr lang="en-GB" dirty="0" smtClean="0"/>
              <a:t>25 of 30 have reached the required level</a:t>
            </a:r>
          </a:p>
          <a:p>
            <a:pPr marL="800100" lvl="1" indent="-514350">
              <a:buFont typeface="+mj-lt"/>
              <a:buAutoNum type="alphaLcParenR"/>
            </a:pPr>
            <a:r>
              <a:rPr lang="en-GB" dirty="0" smtClean="0"/>
              <a:t>The question was easier than you thought (so the number who have actually reached the required level is lower than 25)</a:t>
            </a:r>
          </a:p>
          <a:p>
            <a:pPr marL="800100" lvl="1" indent="-514350">
              <a:buFont typeface="+mj-lt"/>
              <a:buAutoNum type="alphaLcParenR"/>
            </a:pPr>
            <a:r>
              <a:rPr lang="en-GB" dirty="0"/>
              <a:t>The question was </a:t>
            </a:r>
            <a:r>
              <a:rPr lang="en-GB" dirty="0" smtClean="0"/>
              <a:t>harder </a:t>
            </a:r>
            <a:r>
              <a:rPr lang="en-GB" dirty="0"/>
              <a:t>than you thought (so the number who have actually reached the required level is </a:t>
            </a:r>
            <a:r>
              <a:rPr lang="en-GB" dirty="0" smtClean="0"/>
              <a:t>higher </a:t>
            </a:r>
            <a:r>
              <a:rPr lang="en-GB" dirty="0"/>
              <a:t>than 25</a:t>
            </a:r>
            <a:r>
              <a:rPr lang="en-GB" dirty="0" smtClean="0"/>
              <a:t>)</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18</a:t>
            </a:fld>
            <a:endParaRPr lang="en-US"/>
          </a:p>
        </p:txBody>
      </p:sp>
    </p:spTree>
    <p:extLst>
      <p:ext uri="{BB962C8B-B14F-4D97-AF65-F5344CB8AC3E}">
        <p14:creationId xmlns:p14="http://schemas.microsoft.com/office/powerpoint/2010/main" val="3943668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9738"/>
            <a:ext cx="7772400" cy="1143000"/>
          </a:xfrm>
        </p:spPr>
        <p:txBody>
          <a:bodyPr>
            <a:normAutofit fontScale="90000"/>
          </a:bodyPr>
          <a:lstStyle/>
          <a:p>
            <a:r>
              <a:rPr lang="en-GB" dirty="0" smtClean="0"/>
              <a:t>How well can teachers estimate the difficulty of a question?</a:t>
            </a:r>
            <a:endParaRPr lang="en-GB" dirty="0"/>
          </a:p>
        </p:txBody>
      </p:sp>
      <p:sp>
        <p:nvSpPr>
          <p:cNvPr id="3" name="Content Placeholder 2"/>
          <p:cNvSpPr>
            <a:spLocks noGrp="1"/>
          </p:cNvSpPr>
          <p:nvPr>
            <p:ph idx="1"/>
          </p:nvPr>
        </p:nvSpPr>
        <p:spPr>
          <a:xfrm>
            <a:off x="539552" y="1916832"/>
            <a:ext cx="3024336" cy="3621460"/>
          </a:xfrm>
        </p:spPr>
        <p:txBody>
          <a:bodyPr/>
          <a:lstStyle/>
          <a:p>
            <a:pPr marL="0" indent="0">
              <a:buNone/>
            </a:pPr>
            <a:r>
              <a:rPr lang="en-GB" dirty="0" smtClean="0"/>
              <a:t>Correlations between estimated and actual facility often 0.2 – 0.3</a:t>
            </a:r>
            <a:br>
              <a:rPr lang="en-GB" dirty="0" smtClean="0"/>
            </a:br>
            <a:endParaRPr lang="en-GB" dirty="0" smtClean="0"/>
          </a:p>
          <a:p>
            <a:pPr marL="0" indent="0">
              <a:buNone/>
            </a:pPr>
            <a:r>
              <a:rPr lang="en-GB" sz="1800" dirty="0" smtClean="0"/>
              <a:t>(Bramley &amp; Wilson, 2016; </a:t>
            </a:r>
            <a:r>
              <a:rPr lang="en-GB" sz="1800" dirty="0" err="1" smtClean="0"/>
              <a:t>Attali</a:t>
            </a:r>
            <a:r>
              <a:rPr lang="en-GB" sz="1800" dirty="0" smtClean="0"/>
              <a:t> et al, 2014)</a:t>
            </a:r>
            <a:endParaRPr lang="en-GB" sz="18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19</a:t>
            </a:fld>
            <a:endParaRPr lang="en-US"/>
          </a:p>
        </p:txBody>
      </p:sp>
      <p:pic>
        <p:nvPicPr>
          <p:cNvPr id="5" name="Picture 4"/>
          <p:cNvPicPr>
            <a:picLocks noChangeAspect="1"/>
          </p:cNvPicPr>
          <p:nvPr/>
        </p:nvPicPr>
        <p:blipFill>
          <a:blip r:embed="rId3"/>
          <a:stretch>
            <a:fillRect/>
          </a:stretch>
        </p:blipFill>
        <p:spPr>
          <a:xfrm>
            <a:off x="3707904" y="1558334"/>
            <a:ext cx="5153401" cy="5147266"/>
          </a:xfrm>
          <a:prstGeom prst="rect">
            <a:avLst/>
          </a:prstGeom>
        </p:spPr>
      </p:pic>
    </p:spTree>
    <p:extLst>
      <p:ext uri="{BB962C8B-B14F-4D97-AF65-F5344CB8AC3E}">
        <p14:creationId xmlns:p14="http://schemas.microsoft.com/office/powerpoint/2010/main" val="1290162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192" y="980728"/>
            <a:ext cx="2664296" cy="3168352"/>
          </a:xfrm>
        </p:spPr>
        <p:txBody>
          <a:bodyPr>
            <a:noAutofit/>
          </a:bodyPr>
          <a:lstStyle/>
          <a:p>
            <a:r>
              <a:rPr lang="en-GB" sz="3200" dirty="0" smtClean="0"/>
              <a:t>How should we be using meta-analysis and effect </a:t>
            </a:r>
            <a:r>
              <a:rPr lang="en-GB" sz="3200" dirty="0"/>
              <a:t>sizes</a:t>
            </a:r>
            <a:r>
              <a:rPr lang="en-GB" sz="3200" dirty="0" smtClean="0"/>
              <a:t>?</a:t>
            </a:r>
            <a:endParaRPr lang="en-GB" sz="3200" dirty="0"/>
          </a:p>
        </p:txBody>
      </p:sp>
      <p:pic>
        <p:nvPicPr>
          <p:cNvPr id="5" name="Content Placeholder 4"/>
          <p:cNvPicPr>
            <a:picLocks noGrp="1" noChangeAspect="1"/>
          </p:cNvPicPr>
          <p:nvPr>
            <p:ph idx="1"/>
          </p:nvPr>
        </p:nvPicPr>
        <p:blipFill>
          <a:blip r:embed="rId2"/>
          <a:stretch>
            <a:fillRect/>
          </a:stretch>
        </p:blipFill>
        <p:spPr>
          <a:xfrm>
            <a:off x="323528" y="332656"/>
            <a:ext cx="5617887" cy="3960813"/>
          </a:xfrm>
          <a:prstGeom prst="rect">
            <a:avLst/>
          </a:prstGeom>
        </p:spPr>
      </p:pic>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a:t>
            </a:fld>
            <a:endParaRPr lang="en-US"/>
          </a:p>
        </p:txBody>
      </p:sp>
      <p:sp>
        <p:nvSpPr>
          <p:cNvPr id="6" name="Rectangle 5"/>
          <p:cNvSpPr/>
          <p:nvPr/>
        </p:nvSpPr>
        <p:spPr>
          <a:xfrm>
            <a:off x="2393131" y="4509120"/>
            <a:ext cx="4818114" cy="1200329"/>
          </a:xfrm>
          <a:prstGeom prst="rect">
            <a:avLst/>
          </a:prstGeom>
        </p:spPr>
        <p:txBody>
          <a:bodyPr wrap="none">
            <a:spAutoFit/>
          </a:bodyPr>
          <a:lstStyle/>
          <a:p>
            <a:pPr algn="ctr"/>
            <a:r>
              <a:rPr lang="en-GB" dirty="0">
                <a:latin typeface="Tahoma" panose="020B0604030504040204" pitchFamily="34" charset="0"/>
                <a:ea typeface="Tahoma" panose="020B0604030504040204" pitchFamily="34" charset="0"/>
                <a:cs typeface="Tahoma" panose="020B0604030504040204" pitchFamily="34" charset="0"/>
                <a:hlinkClick r:id="rId3"/>
              </a:rPr>
              <a:t>http://thebigevidencedebate.com</a:t>
            </a:r>
            <a:r>
              <a:rPr lang="en-GB" dirty="0" smtClean="0">
                <a:latin typeface="Tahoma" panose="020B0604030504040204" pitchFamily="34" charset="0"/>
                <a:ea typeface="Tahoma" panose="020B0604030504040204" pitchFamily="34" charset="0"/>
                <a:cs typeface="Tahoma" panose="020B0604030504040204" pitchFamily="34" charset="0"/>
                <a:hlinkClick r:id="rId3"/>
              </a:rPr>
              <a:t>/</a:t>
            </a:r>
            <a:endParaRPr lang="en-GB"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algn="ctr"/>
            <a:r>
              <a:rPr lang="en-GB" sz="3200" dirty="0" smtClean="0">
                <a:latin typeface="Tahoma" panose="020B0604030504040204" pitchFamily="34" charset="0"/>
                <a:ea typeface="Tahoma" panose="020B0604030504040204" pitchFamily="34" charset="0"/>
                <a:cs typeface="Tahoma" panose="020B0604030504040204" pitchFamily="34" charset="0"/>
              </a:rPr>
              <a:t>4 June 2019, Durham</a:t>
            </a:r>
          </a:p>
        </p:txBody>
      </p:sp>
    </p:spTree>
    <p:extLst>
      <p:ext uri="{BB962C8B-B14F-4D97-AF65-F5344CB8AC3E}">
        <p14:creationId xmlns:p14="http://schemas.microsoft.com/office/powerpoint/2010/main" val="2510491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197" y="27537"/>
            <a:ext cx="8460432" cy="1025199"/>
          </a:xfrm>
        </p:spPr>
        <p:txBody>
          <a:bodyPr/>
          <a:lstStyle/>
          <a:p>
            <a:r>
              <a:rPr lang="en-GB" sz="3600" dirty="0" smtClean="0"/>
              <a:t>How should you respond to an exit ticket?</a:t>
            </a:r>
            <a:endParaRPr lang="en-GB" sz="3600" dirty="0"/>
          </a:p>
        </p:txBody>
      </p:sp>
      <p:sp>
        <p:nvSpPr>
          <p:cNvPr id="3" name="Content Placeholder 2"/>
          <p:cNvSpPr>
            <a:spLocks noGrp="1"/>
          </p:cNvSpPr>
          <p:nvPr>
            <p:ph idx="1"/>
          </p:nvPr>
        </p:nvSpPr>
        <p:spPr>
          <a:xfrm>
            <a:off x="684213" y="1052736"/>
            <a:ext cx="7772400" cy="4752752"/>
          </a:xfrm>
        </p:spPr>
        <p:txBody>
          <a:bodyPr>
            <a:normAutofit fontScale="92500" lnSpcReduction="10000"/>
          </a:bodyPr>
          <a:lstStyle/>
          <a:p>
            <a:pPr marL="514350" indent="-514350">
              <a:buFont typeface="+mj-lt"/>
              <a:buAutoNum type="arabicPeriod" startAt="3"/>
            </a:pPr>
            <a:r>
              <a:rPr lang="en-GB" dirty="0" smtClean="0"/>
              <a:t>You ask a question as an exit ticket at the end of a lesson. 25 of a class of 30 get it right. Next lesson, would you</a:t>
            </a:r>
          </a:p>
          <a:p>
            <a:pPr marL="1528763" lvl="1" indent="-457200">
              <a:buFont typeface="+mj-lt"/>
              <a:buAutoNum type="alphaLcParenR"/>
            </a:pPr>
            <a:r>
              <a:rPr lang="en-GB" dirty="0" smtClean="0"/>
              <a:t>Move on (maybe review/revisit later)</a:t>
            </a:r>
          </a:p>
          <a:p>
            <a:pPr marL="1528763" lvl="1" indent="-457200">
              <a:buFont typeface="+mj-lt"/>
              <a:buAutoNum type="alphaLcParenR"/>
            </a:pPr>
            <a:r>
              <a:rPr lang="en-GB" dirty="0" smtClean="0"/>
              <a:t>Re-teach to all</a:t>
            </a:r>
          </a:p>
          <a:p>
            <a:pPr marL="1528763" lvl="1" indent="-457200">
              <a:buFont typeface="+mj-lt"/>
              <a:buAutoNum type="alphaLcParenR"/>
            </a:pPr>
            <a:r>
              <a:rPr lang="en-GB" dirty="0" smtClean="0"/>
              <a:t>Re-teach to those who got it wrong</a:t>
            </a:r>
          </a:p>
          <a:p>
            <a:pPr marL="1528763" lvl="1" indent="-457200">
              <a:buFont typeface="+mj-lt"/>
              <a:buAutoNum type="alphaLcParenR"/>
            </a:pPr>
            <a:r>
              <a:rPr lang="en-GB" dirty="0" smtClean="0"/>
              <a:t>Do none of these (</a:t>
            </a:r>
            <a:r>
              <a:rPr lang="en-GB" dirty="0" err="1" smtClean="0"/>
              <a:t>ie</a:t>
            </a:r>
            <a:r>
              <a:rPr lang="en-GB" dirty="0" smtClean="0"/>
              <a:t> something else)</a:t>
            </a:r>
          </a:p>
          <a:p>
            <a:pPr marL="514350" indent="-514350">
              <a:buFont typeface="+mj-lt"/>
              <a:buAutoNum type="arabicPeriod" startAt="4"/>
            </a:pPr>
            <a:r>
              <a:rPr lang="en-GB" dirty="0" smtClean="0"/>
              <a:t>If the number getting it right had been lower than 25, would you have done something different? </a:t>
            </a:r>
          </a:p>
          <a:p>
            <a:pPr marL="514350" indent="-514350">
              <a:buFont typeface="+mj-lt"/>
              <a:buAutoNum type="arabicPeriod" startAt="4"/>
            </a:pPr>
            <a:r>
              <a:rPr lang="en-GB" dirty="0" smtClean="0"/>
              <a:t>How much lower would it have to be to change your response?</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20</a:t>
            </a:fld>
            <a:endParaRPr lang="en-US"/>
          </a:p>
        </p:txBody>
      </p:sp>
    </p:spTree>
    <p:extLst>
      <p:ext uri="{BB962C8B-B14F-4D97-AF65-F5344CB8AC3E}">
        <p14:creationId xmlns:p14="http://schemas.microsoft.com/office/powerpoint/2010/main" val="3728312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Hinge questions</a:t>
            </a:r>
            <a:endParaRPr lang="en-GB" dirty="0"/>
          </a:p>
        </p:txBody>
      </p:sp>
      <p:sp>
        <p:nvSpPr>
          <p:cNvPr id="3" name="Content Placeholder 2"/>
          <p:cNvSpPr>
            <a:spLocks noGrp="1"/>
          </p:cNvSpPr>
          <p:nvPr>
            <p:ph idx="1"/>
          </p:nvPr>
        </p:nvSpPr>
        <p:spPr/>
        <p:txBody>
          <a:bodyPr>
            <a:normAutofit lnSpcReduction="10000"/>
          </a:bodyPr>
          <a:lstStyle/>
          <a:p>
            <a:r>
              <a:rPr lang="en-GB" dirty="0" smtClean="0"/>
              <a:t>Bayes’ Theorem</a:t>
            </a:r>
          </a:p>
          <a:p>
            <a:pPr lvl="1"/>
            <a:r>
              <a:rPr lang="en-GB" dirty="0" smtClean="0"/>
              <a:t>If they understand it, what is the chance they will get a question right?</a:t>
            </a:r>
          </a:p>
          <a:p>
            <a:pPr lvl="1"/>
            <a:r>
              <a:rPr lang="en-GB" dirty="0" smtClean="0"/>
              <a:t>If they got the question right, what is the probability they understand it?</a:t>
            </a:r>
          </a:p>
          <a:p>
            <a:r>
              <a:rPr lang="en-GB" dirty="0" smtClean="0"/>
              <a:t>We have to start with a ‘prior’:</a:t>
            </a:r>
          </a:p>
          <a:p>
            <a:pPr lvl="1"/>
            <a:r>
              <a:rPr lang="en-GB" dirty="0" smtClean="0"/>
              <a:t>Before we find out whether they got the question right, what is our estimate of the probability they understand it?</a:t>
            </a:r>
          </a:p>
          <a:p>
            <a:pPr lvl="1"/>
            <a:r>
              <a:rPr lang="en-GB" dirty="0" smtClean="0"/>
              <a:t>How confident/precise are we about this?</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21</a:t>
            </a:fld>
            <a:endParaRPr lang="en-US"/>
          </a:p>
        </p:txBody>
      </p:sp>
    </p:spTree>
    <p:extLst>
      <p:ext uri="{BB962C8B-B14F-4D97-AF65-F5344CB8AC3E}">
        <p14:creationId xmlns:p14="http://schemas.microsoft.com/office/powerpoint/2010/main" val="3767705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712968" cy="1944216"/>
          </a:xfrm>
        </p:spPr>
        <p:txBody>
          <a:bodyPr>
            <a:normAutofit fontScale="90000"/>
          </a:bodyPr>
          <a:lstStyle/>
          <a:p>
            <a:r>
              <a:rPr lang="en-GB" dirty="0" smtClean="0"/>
              <a:t>Hinge questions</a:t>
            </a:r>
            <a:br>
              <a:rPr lang="en-GB" dirty="0" smtClean="0"/>
            </a:br>
            <a:r>
              <a:rPr lang="en-GB" sz="3100" dirty="0" smtClean="0"/>
              <a:t>How much does a correct/incorrect answer affect your estimate of whether a student has ‘mastered’ the concept?</a:t>
            </a:r>
            <a:br>
              <a:rPr lang="en-GB" sz="3100" dirty="0" smtClean="0"/>
            </a:br>
            <a:r>
              <a:rPr lang="en-GB" sz="3100" dirty="0" smtClean="0"/>
              <a:t>Case 1: You know nothing about the student before asking</a:t>
            </a:r>
            <a:endParaRPr lang="en-GB" sz="31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22</a:t>
            </a:fld>
            <a:endParaRPr lang="en-US"/>
          </a:p>
        </p:txBody>
      </p:sp>
      <p:pic>
        <p:nvPicPr>
          <p:cNvPr id="12" name="Picture 11"/>
          <p:cNvPicPr>
            <a:picLocks noChangeAspect="1"/>
          </p:cNvPicPr>
          <p:nvPr/>
        </p:nvPicPr>
        <p:blipFill>
          <a:blip r:embed="rId2"/>
          <a:stretch>
            <a:fillRect/>
          </a:stretch>
        </p:blipFill>
        <p:spPr>
          <a:xfrm>
            <a:off x="970274" y="2513830"/>
            <a:ext cx="7419475" cy="3761558"/>
          </a:xfrm>
          <a:prstGeom prst="rect">
            <a:avLst/>
          </a:prstGeom>
        </p:spPr>
      </p:pic>
    </p:spTree>
    <p:extLst>
      <p:ext uri="{BB962C8B-B14F-4D97-AF65-F5344CB8AC3E}">
        <p14:creationId xmlns:p14="http://schemas.microsoft.com/office/powerpoint/2010/main" val="2846608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712968" cy="1944216"/>
          </a:xfrm>
        </p:spPr>
        <p:txBody>
          <a:bodyPr>
            <a:normAutofit fontScale="90000"/>
          </a:bodyPr>
          <a:lstStyle/>
          <a:p>
            <a:r>
              <a:rPr lang="en-GB" dirty="0" smtClean="0"/>
              <a:t>Hinge questions</a:t>
            </a:r>
            <a:br>
              <a:rPr lang="en-GB" dirty="0" smtClean="0"/>
            </a:br>
            <a:r>
              <a:rPr lang="en-GB" sz="3100" dirty="0" smtClean="0"/>
              <a:t>How much does a correct/incorrect answer affect your estimate of whether a student has ‘mastered’ the concept?</a:t>
            </a:r>
            <a:br>
              <a:rPr lang="en-GB" sz="3100" dirty="0" smtClean="0"/>
            </a:br>
            <a:r>
              <a:rPr lang="en-GB" sz="3100" dirty="0" smtClean="0"/>
              <a:t>Case 2: You have good prior attainment data</a:t>
            </a:r>
            <a:endParaRPr lang="en-GB" sz="31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23</a:t>
            </a:fld>
            <a:endParaRPr lang="en-US"/>
          </a:p>
        </p:txBody>
      </p:sp>
      <p:pic>
        <p:nvPicPr>
          <p:cNvPr id="3" name="Picture 2"/>
          <p:cNvPicPr>
            <a:picLocks noChangeAspect="1"/>
          </p:cNvPicPr>
          <p:nvPr/>
        </p:nvPicPr>
        <p:blipFill>
          <a:blip r:embed="rId2"/>
          <a:stretch>
            <a:fillRect/>
          </a:stretch>
        </p:blipFill>
        <p:spPr>
          <a:xfrm>
            <a:off x="970274" y="2513830"/>
            <a:ext cx="7419475" cy="3761558"/>
          </a:xfrm>
          <a:prstGeom prst="rect">
            <a:avLst/>
          </a:prstGeom>
        </p:spPr>
      </p:pic>
    </p:spTree>
    <p:extLst>
      <p:ext uri="{BB962C8B-B14F-4D97-AF65-F5344CB8AC3E}">
        <p14:creationId xmlns:p14="http://schemas.microsoft.com/office/powerpoint/2010/main" val="904124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712968" cy="2160240"/>
          </a:xfrm>
        </p:spPr>
        <p:txBody>
          <a:bodyPr>
            <a:normAutofit fontScale="90000"/>
          </a:bodyPr>
          <a:lstStyle/>
          <a:p>
            <a:r>
              <a:rPr lang="en-GB" dirty="0" smtClean="0"/>
              <a:t>Hinge questions</a:t>
            </a:r>
            <a:br>
              <a:rPr lang="en-GB" dirty="0" smtClean="0"/>
            </a:br>
            <a:r>
              <a:rPr lang="en-GB" sz="3100" dirty="0" smtClean="0"/>
              <a:t>How much does a correct/incorrect answer affect your estimate of whether a student has ‘mastered’ the concept?</a:t>
            </a:r>
            <a:br>
              <a:rPr lang="en-GB" sz="3100" dirty="0" smtClean="0"/>
            </a:br>
            <a:r>
              <a:rPr lang="en-GB" sz="3100" dirty="0" smtClean="0"/>
              <a:t>Case 3</a:t>
            </a:r>
            <a:r>
              <a:rPr lang="en-GB" sz="3100" dirty="0"/>
              <a:t>: You have good feedback about </a:t>
            </a:r>
            <a:r>
              <a:rPr lang="en-GB" sz="3100" dirty="0" smtClean="0"/>
              <a:t>the student’s </a:t>
            </a:r>
            <a:r>
              <a:rPr lang="en-GB" sz="3100" dirty="0"/>
              <a:t>learning of this concept</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24</a:t>
            </a:fld>
            <a:endParaRPr lang="en-US"/>
          </a:p>
        </p:txBody>
      </p:sp>
      <p:pic>
        <p:nvPicPr>
          <p:cNvPr id="5" name="Picture 4"/>
          <p:cNvPicPr>
            <a:picLocks noChangeAspect="1"/>
          </p:cNvPicPr>
          <p:nvPr/>
        </p:nvPicPr>
        <p:blipFill>
          <a:blip r:embed="rId2"/>
          <a:stretch>
            <a:fillRect/>
          </a:stretch>
        </p:blipFill>
        <p:spPr>
          <a:xfrm>
            <a:off x="970274" y="2513830"/>
            <a:ext cx="7419475" cy="3761558"/>
          </a:xfrm>
          <a:prstGeom prst="rect">
            <a:avLst/>
          </a:prstGeom>
        </p:spPr>
      </p:pic>
    </p:spTree>
    <p:extLst>
      <p:ext uri="{BB962C8B-B14F-4D97-AF65-F5344CB8AC3E}">
        <p14:creationId xmlns:p14="http://schemas.microsoft.com/office/powerpoint/2010/main" val="370259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information is there in a ‘hinge question’?</a:t>
            </a:r>
            <a:endParaRPr lang="en-GB" dirty="0"/>
          </a:p>
        </p:txBody>
      </p:sp>
      <p:sp>
        <p:nvSpPr>
          <p:cNvPr id="3" name="Content Placeholder 2"/>
          <p:cNvSpPr>
            <a:spLocks noGrp="1"/>
          </p:cNvSpPr>
          <p:nvPr>
            <p:ph idx="1"/>
          </p:nvPr>
        </p:nvSpPr>
        <p:spPr/>
        <p:txBody>
          <a:bodyPr/>
          <a:lstStyle/>
          <a:p>
            <a:pPr marL="514350" indent="-514350">
              <a:buFont typeface="+mj-lt"/>
              <a:buAutoNum type="arabicPeriod" startAt="2"/>
            </a:pPr>
            <a:r>
              <a:rPr lang="en-GB" dirty="0" smtClean="0"/>
              <a:t>You have taught and seen a student working on this topic and estimate their probability of mastery at 80%, but they get the hinge question wrong.</a:t>
            </a:r>
            <a:br>
              <a:rPr lang="en-GB" dirty="0" smtClean="0"/>
            </a:br>
            <a:r>
              <a:rPr lang="en-GB" dirty="0" smtClean="0"/>
              <a:t>What is your new estimate of their probability of mastery of the concept?</a:t>
            </a:r>
          </a:p>
          <a:p>
            <a:pPr marL="1800225" lvl="1" indent="-457200">
              <a:buFont typeface="+mj-lt"/>
              <a:buAutoNum type="alphaLcParenR"/>
            </a:pPr>
            <a:r>
              <a:rPr lang="en-GB" dirty="0" smtClean="0"/>
              <a:t>20%</a:t>
            </a:r>
          </a:p>
          <a:p>
            <a:pPr marL="1800225" lvl="1" indent="-457200">
              <a:buFont typeface="+mj-lt"/>
              <a:buAutoNum type="alphaLcParenR"/>
            </a:pPr>
            <a:r>
              <a:rPr lang="en-GB" dirty="0" smtClean="0"/>
              <a:t>50%</a:t>
            </a:r>
          </a:p>
          <a:p>
            <a:pPr marL="1800225" lvl="1" indent="-457200">
              <a:buFont typeface="+mj-lt"/>
              <a:buAutoNum type="alphaLcParenR"/>
            </a:pPr>
            <a:r>
              <a:rPr lang="en-GB" dirty="0" smtClean="0"/>
              <a:t>70%</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25</a:t>
            </a:fld>
            <a:endParaRPr lang="en-US"/>
          </a:p>
        </p:txBody>
      </p:sp>
    </p:spTree>
    <p:extLst>
      <p:ext uri="{BB962C8B-B14F-4D97-AF65-F5344CB8AC3E}">
        <p14:creationId xmlns:p14="http://schemas.microsoft.com/office/powerpoint/2010/main" val="2324554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Hinge questions and exit tickets</a:t>
            </a:r>
            <a:endParaRPr lang="en-GB" dirty="0"/>
          </a:p>
        </p:txBody>
      </p:sp>
      <p:sp>
        <p:nvSpPr>
          <p:cNvPr id="3" name="Content Placeholder 2"/>
          <p:cNvSpPr>
            <a:spLocks noGrp="1"/>
          </p:cNvSpPr>
          <p:nvPr>
            <p:ph idx="1"/>
          </p:nvPr>
        </p:nvSpPr>
        <p:spPr/>
        <p:txBody>
          <a:bodyPr/>
          <a:lstStyle/>
          <a:p>
            <a:r>
              <a:rPr lang="en-GB" dirty="0" smtClean="0"/>
              <a:t>May be valuable for </a:t>
            </a:r>
          </a:p>
          <a:p>
            <a:pPr lvl="1"/>
            <a:r>
              <a:rPr lang="en-GB" dirty="0" smtClean="0"/>
              <a:t>Provoking thinking and discussion</a:t>
            </a:r>
          </a:p>
          <a:p>
            <a:pPr lvl="1"/>
            <a:r>
              <a:rPr lang="en-GB" dirty="0" smtClean="0"/>
              <a:t>Giving insight into students’ thinking</a:t>
            </a:r>
          </a:p>
          <a:p>
            <a:pPr lvl="1"/>
            <a:r>
              <a:rPr lang="en-GB" dirty="0" smtClean="0"/>
              <a:t>Maintaining students’ attention</a:t>
            </a:r>
          </a:p>
          <a:p>
            <a:r>
              <a:rPr lang="en-GB" dirty="0" smtClean="0"/>
              <a:t>Is there ever a time when you should base a decision about what to do on the outcomes of a single question?</a:t>
            </a:r>
          </a:p>
          <a:p>
            <a:pPr lvl="1"/>
            <a:r>
              <a:rPr lang="en-GB" dirty="0" smtClean="0"/>
              <a:t>No </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26</a:t>
            </a:fld>
            <a:endParaRPr lang="en-US"/>
          </a:p>
        </p:txBody>
      </p:sp>
    </p:spTree>
    <p:extLst>
      <p:ext uri="{BB962C8B-B14F-4D97-AF65-F5344CB8AC3E}">
        <p14:creationId xmlns:p14="http://schemas.microsoft.com/office/powerpoint/2010/main" val="4226060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precise is a test score?</a:t>
            </a:r>
            <a:endParaRPr lang="en-GB" dirty="0"/>
          </a:p>
        </p:txBody>
      </p:sp>
      <p:sp>
        <p:nvSpPr>
          <p:cNvPr id="3" name="Content Placeholder 2"/>
          <p:cNvSpPr>
            <a:spLocks noGrp="1"/>
          </p:cNvSpPr>
          <p:nvPr>
            <p:ph idx="1"/>
          </p:nvPr>
        </p:nvSpPr>
        <p:spPr>
          <a:xfrm>
            <a:off x="684213" y="1547664"/>
            <a:ext cx="7772400" cy="4041576"/>
          </a:xfrm>
        </p:spPr>
        <p:txBody>
          <a:bodyPr>
            <a:normAutofit lnSpcReduction="10000"/>
          </a:bodyPr>
          <a:lstStyle/>
          <a:p>
            <a:pPr marL="514350" indent="-514350">
              <a:buFont typeface="+mj-lt"/>
              <a:buAutoNum type="arabicPeriod"/>
            </a:pPr>
            <a:r>
              <a:rPr lang="en-GB" dirty="0" smtClean="0"/>
              <a:t>You have created a </a:t>
            </a:r>
            <a:r>
              <a:rPr lang="en-GB" dirty="0"/>
              <a:t>2</a:t>
            </a:r>
            <a:r>
              <a:rPr lang="en-GB" dirty="0" smtClean="0"/>
              <a:t>0-item right-wrong test and given it to your class of 30 pupils. How far apart do two scores have to be before you can be confident one is really better than the other?</a:t>
            </a:r>
          </a:p>
          <a:p>
            <a:pPr marL="1800225" lvl="1" indent="-457200">
              <a:buFont typeface="+mj-lt"/>
              <a:buAutoNum type="alphaLcParenR"/>
            </a:pPr>
            <a:r>
              <a:rPr lang="en-GB" dirty="0" smtClean="0"/>
              <a:t>3 marks</a:t>
            </a:r>
          </a:p>
          <a:p>
            <a:pPr marL="1800225" lvl="1" indent="-457200">
              <a:buFont typeface="+mj-lt"/>
              <a:buAutoNum type="alphaLcParenR"/>
            </a:pPr>
            <a:r>
              <a:rPr lang="en-GB" dirty="0" smtClean="0"/>
              <a:t>6 marks</a:t>
            </a:r>
          </a:p>
          <a:p>
            <a:pPr marL="1800225" lvl="1" indent="-457200">
              <a:buFont typeface="+mj-lt"/>
              <a:buAutoNum type="alphaLcParenR"/>
            </a:pPr>
            <a:r>
              <a:rPr lang="en-GB" dirty="0" smtClean="0"/>
              <a:t>8 marks</a:t>
            </a:r>
          </a:p>
          <a:p>
            <a:pPr marL="66675" indent="0">
              <a:buNone/>
            </a:pPr>
            <a:endParaRPr lang="en-GB" sz="1800" dirty="0" smtClean="0"/>
          </a:p>
          <a:p>
            <a:pPr marL="66675" indent="0">
              <a:buNone/>
            </a:pPr>
            <a:r>
              <a:rPr lang="en-GB" sz="1800" dirty="0" smtClean="0"/>
              <a:t>(Assume scores cover the full range 0-20, SD=5, Cronbach alpha = 0.7)</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27</a:t>
            </a:fld>
            <a:endParaRPr lang="en-US"/>
          </a:p>
        </p:txBody>
      </p:sp>
    </p:spTree>
    <p:extLst>
      <p:ext uri="{BB962C8B-B14F-4D97-AF65-F5344CB8AC3E}">
        <p14:creationId xmlns:p14="http://schemas.microsoft.com/office/powerpoint/2010/main" val="273330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Reliability</a:t>
            </a:r>
            <a:endParaRPr lang="en-GB" dirty="0"/>
          </a:p>
        </p:txBody>
      </p:sp>
      <p:sp>
        <p:nvSpPr>
          <p:cNvPr id="3" name="Content Placeholder 2"/>
          <p:cNvSpPr>
            <a:spLocks noGrp="1"/>
          </p:cNvSpPr>
          <p:nvPr>
            <p:ph idx="1"/>
          </p:nvPr>
        </p:nvSpPr>
        <p:spPr>
          <a:xfrm>
            <a:off x="684213" y="1691680"/>
            <a:ext cx="7772400" cy="4113808"/>
          </a:xfrm>
        </p:spPr>
        <p:txBody>
          <a:bodyPr/>
          <a:lstStyle/>
          <a:p>
            <a:pPr marL="0" indent="0">
              <a:buNone/>
            </a:pPr>
            <a:r>
              <a:rPr lang="en-GB" dirty="0" smtClean="0"/>
              <a:t>Reliability can be </a:t>
            </a:r>
            <a:br>
              <a:rPr lang="en-GB" dirty="0" smtClean="0"/>
            </a:br>
            <a:r>
              <a:rPr lang="en-GB" dirty="0" smtClean="0"/>
              <a:t>interpreted as</a:t>
            </a:r>
          </a:p>
          <a:p>
            <a:pPr lvl="1"/>
            <a:r>
              <a:rPr lang="en-GB" b="1" dirty="0" smtClean="0"/>
              <a:t>Replicability</a:t>
            </a:r>
            <a:r>
              <a:rPr lang="en-GB" dirty="0" smtClean="0"/>
              <a:t>: how consistently would an observed score be reproduced if elements of the measurement process that we wish to treat as arbitrary, unimportant and interchangeable were changed? (</a:t>
            </a:r>
            <a:r>
              <a:rPr lang="en-GB" dirty="0" err="1" smtClean="0"/>
              <a:t>eg</a:t>
            </a:r>
            <a:r>
              <a:rPr lang="en-GB" dirty="0" smtClean="0"/>
              <a:t> when taken, which paper sat, which questions came up, who marked it, </a:t>
            </a:r>
            <a:r>
              <a:rPr lang="en-GB" dirty="0" err="1" smtClean="0"/>
              <a:t>etc</a:t>
            </a:r>
            <a:r>
              <a:rPr lang="en-GB" dirty="0" smtClean="0"/>
              <a:t>)</a:t>
            </a:r>
          </a:p>
          <a:p>
            <a:pPr lvl="1"/>
            <a:r>
              <a:rPr lang="en-GB" b="1" dirty="0" smtClean="0"/>
              <a:t>Accuracy</a:t>
            </a:r>
            <a:r>
              <a:rPr lang="en-GB" dirty="0" smtClean="0"/>
              <a:t>: with what precision can an observed score be taken as an estimate of a true score?</a:t>
            </a:r>
          </a:p>
        </p:txBody>
      </p:sp>
      <p:sp>
        <p:nvSpPr>
          <p:cNvPr id="4" name="Slide Number Placeholder 3"/>
          <p:cNvSpPr>
            <a:spLocks noGrp="1"/>
          </p:cNvSpPr>
          <p:nvPr>
            <p:ph type="sldNum" sz="quarter" idx="12"/>
          </p:nvPr>
        </p:nvSpPr>
        <p:spPr/>
        <p:txBody>
          <a:bodyPr/>
          <a:lstStyle/>
          <a:p>
            <a:pPr>
              <a:defRPr/>
            </a:pPr>
            <a:fld id="{02A1ED45-D0FA-4792-81FA-8DE070B961D8}" type="slidenum">
              <a:rPr lang="en-GB" smtClean="0"/>
              <a:pPr>
                <a:defRPr/>
              </a:pPr>
              <a:t>28</a:t>
            </a:fld>
            <a:endParaRPr lang="en-GB"/>
          </a:p>
        </p:txBody>
      </p:sp>
      <p:pic>
        <p:nvPicPr>
          <p:cNvPr id="6" name="Picture 5"/>
          <p:cNvPicPr>
            <a:picLocks noChangeAspect="1"/>
          </p:cNvPicPr>
          <p:nvPr/>
        </p:nvPicPr>
        <p:blipFill>
          <a:blip r:embed="rId3"/>
          <a:stretch>
            <a:fillRect/>
          </a:stretch>
        </p:blipFill>
        <p:spPr>
          <a:xfrm>
            <a:off x="4355976" y="260648"/>
            <a:ext cx="4542284" cy="2068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9243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186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675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GB" dirty="0" smtClean="0"/>
              <a:t>Quiz</a:t>
            </a:r>
            <a:endParaRPr lang="en-GB" dirty="0"/>
          </a:p>
        </p:txBody>
      </p:sp>
      <p:sp>
        <p:nvSpPr>
          <p:cNvPr id="6" name="Subtitle 5"/>
          <p:cNvSpPr>
            <a:spLocks noGrp="1"/>
          </p:cNvSpPr>
          <p:nvPr>
            <p:ph type="subTitle" sz="quarter"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3</a:t>
            </a:fld>
            <a:endParaRPr lang="en-US"/>
          </a:p>
        </p:txBody>
      </p:sp>
    </p:spTree>
    <p:extLst>
      <p:ext uri="{BB962C8B-B14F-4D97-AF65-F5344CB8AC3E}">
        <p14:creationId xmlns:p14="http://schemas.microsoft.com/office/powerpoint/2010/main" val="2172832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655" y="133931"/>
            <a:ext cx="9145016" cy="659160"/>
          </a:xfrm>
        </p:spPr>
        <p:txBody>
          <a:bodyPr>
            <a:noAutofit/>
          </a:bodyPr>
          <a:lstStyle/>
          <a:p>
            <a:r>
              <a:rPr lang="en-GB" sz="2800" dirty="0" smtClean="0"/>
              <a:t>How </a:t>
            </a:r>
            <a:r>
              <a:rPr lang="en-GB" sz="2800" dirty="0"/>
              <a:t>many strata can </a:t>
            </a:r>
            <a:r>
              <a:rPr lang="en-GB" sz="2800" dirty="0" smtClean="0"/>
              <a:t>persons </a:t>
            </a:r>
            <a:r>
              <a:rPr lang="en-GB" sz="2800" dirty="0"/>
              <a:t>be confidently separated into?</a:t>
            </a:r>
          </a:p>
        </p:txBody>
      </p:sp>
      <p:sp>
        <p:nvSpPr>
          <p:cNvPr id="2" name="Slide Number Placeholder 1"/>
          <p:cNvSpPr>
            <a:spLocks noGrp="1"/>
          </p:cNvSpPr>
          <p:nvPr>
            <p:ph type="sldNum" sz="quarter" idx="12"/>
          </p:nvPr>
        </p:nvSpPr>
        <p:spPr/>
        <p:txBody>
          <a:bodyPr/>
          <a:lstStyle/>
          <a:p>
            <a:pPr>
              <a:defRPr/>
            </a:pPr>
            <a:fld id="{FAC4787A-4008-4335-9C24-D5BB6A74119F}" type="slidenum">
              <a:rPr lang="en-US" smtClean="0"/>
              <a:pPr>
                <a:defRPr/>
              </a:pPr>
              <a:t>30</a:t>
            </a:fld>
            <a:endParaRPr lang="en-US"/>
          </a:p>
        </p:txBody>
      </p:sp>
      <p:pic>
        <p:nvPicPr>
          <p:cNvPr id="5" name="Picture 4"/>
          <p:cNvPicPr>
            <a:picLocks noChangeAspect="1"/>
          </p:cNvPicPr>
          <p:nvPr/>
        </p:nvPicPr>
        <p:blipFill>
          <a:blip r:embed="rId3"/>
          <a:stretch>
            <a:fillRect/>
          </a:stretch>
        </p:blipFill>
        <p:spPr>
          <a:xfrm>
            <a:off x="395536" y="758394"/>
            <a:ext cx="8052337" cy="5912509"/>
          </a:xfrm>
          <a:prstGeom prst="rect">
            <a:avLst/>
          </a:prstGeom>
        </p:spPr>
      </p:pic>
      <p:sp>
        <p:nvSpPr>
          <p:cNvPr id="4" name="TextBox 3"/>
          <p:cNvSpPr txBox="1"/>
          <p:nvPr/>
        </p:nvSpPr>
        <p:spPr>
          <a:xfrm>
            <a:off x="6084168" y="6275388"/>
            <a:ext cx="2888824" cy="369332"/>
          </a:xfrm>
          <a:prstGeom prst="rect">
            <a:avLst/>
          </a:prstGeom>
          <a:solidFill>
            <a:schemeClr val="bg1"/>
          </a:solidFill>
        </p:spPr>
        <p:txBody>
          <a:bodyPr wrap="square" rtlCol="0">
            <a:spAutoFit/>
          </a:bodyPr>
          <a:lstStyle/>
          <a:p>
            <a:pPr algn="r"/>
            <a:r>
              <a:rPr lang="en-GB" sz="1800" dirty="0" smtClean="0">
                <a:latin typeface="+mn-lt"/>
              </a:rPr>
              <a:t>Wright and Masters (1982)</a:t>
            </a:r>
          </a:p>
        </p:txBody>
      </p:sp>
    </p:spTree>
    <p:extLst>
      <p:ext uri="{BB962C8B-B14F-4D97-AF65-F5344CB8AC3E}">
        <p14:creationId xmlns:p14="http://schemas.microsoft.com/office/powerpoint/2010/main" val="3426145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Test reliability and precision</a:t>
            </a:r>
            <a:endParaRPr lang="en-GB" dirty="0"/>
          </a:p>
        </p:txBody>
      </p:sp>
      <p:sp>
        <p:nvSpPr>
          <p:cNvPr id="4" name="Content Placeholder 3"/>
          <p:cNvSpPr>
            <a:spLocks noGrp="1"/>
          </p:cNvSpPr>
          <p:nvPr>
            <p:ph idx="1"/>
          </p:nvPr>
        </p:nvSpPr>
        <p:spPr/>
        <p:txBody>
          <a:bodyPr/>
          <a:lstStyle/>
          <a:p>
            <a:r>
              <a:rPr lang="en-GB" dirty="0" smtClean="0"/>
              <a:t>Cronbach’s alpha (and other indices of ‘internal consistency’) estimate the variation due to arbitrary selection of questions. Many other factors can arbitrarily affect scores (</a:t>
            </a:r>
            <a:r>
              <a:rPr lang="en-GB" dirty="0" err="1" smtClean="0"/>
              <a:t>eg</a:t>
            </a:r>
            <a:r>
              <a:rPr lang="en-GB" dirty="0" smtClean="0"/>
              <a:t> occasion, marker). These should be added to the error variance</a:t>
            </a:r>
          </a:p>
          <a:p>
            <a:r>
              <a:rPr lang="en-GB" dirty="0" smtClean="0"/>
              <a:t>Even good classroom tests can only separate respondents confidently into 2-3 categories </a:t>
            </a:r>
            <a:endParaRPr lang="en-GB" dirty="0"/>
          </a:p>
        </p:txBody>
      </p:sp>
      <p:sp>
        <p:nvSpPr>
          <p:cNvPr id="2" name="Slide Number Placeholder 1"/>
          <p:cNvSpPr>
            <a:spLocks noGrp="1"/>
          </p:cNvSpPr>
          <p:nvPr>
            <p:ph type="sldNum" sz="quarter" idx="12"/>
          </p:nvPr>
        </p:nvSpPr>
        <p:spPr/>
        <p:txBody>
          <a:bodyPr/>
          <a:lstStyle/>
          <a:p>
            <a:pPr>
              <a:defRPr/>
            </a:pPr>
            <a:fld id="{FAC4787A-4008-4335-9C24-D5BB6A74119F}" type="slidenum">
              <a:rPr lang="en-US" smtClean="0"/>
              <a:pPr>
                <a:defRPr/>
              </a:pPr>
              <a:t>31</a:t>
            </a:fld>
            <a:endParaRPr lang="en-US"/>
          </a:p>
        </p:txBody>
      </p:sp>
    </p:spTree>
    <p:extLst>
      <p:ext uri="{BB962C8B-B14F-4D97-AF65-F5344CB8AC3E}">
        <p14:creationId xmlns:p14="http://schemas.microsoft.com/office/powerpoint/2010/main" val="3406668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pPr marL="0" indent="0">
              <a:buNone/>
            </a:pPr>
            <a:r>
              <a:rPr lang="en-GB" dirty="0"/>
              <a:t>People who use assessments (</a:t>
            </a:r>
            <a:r>
              <a:rPr lang="en-GB" dirty="0" err="1"/>
              <a:t>ie</a:t>
            </a:r>
            <a:r>
              <a:rPr lang="en-GB" dirty="0"/>
              <a:t> teachers) and those who help them to design and use assessment better (</a:t>
            </a:r>
            <a:r>
              <a:rPr lang="en-GB" dirty="0" err="1"/>
              <a:t>ie</a:t>
            </a:r>
            <a:r>
              <a:rPr lang="en-GB" dirty="0"/>
              <a:t> school assessment leads and those who train and support them) need to understand some of the limitations of what assessment can and cannot tell you. </a:t>
            </a:r>
            <a:endParaRPr lang="en-GB" dirty="0" smtClean="0"/>
          </a:p>
          <a:p>
            <a:pPr marL="0" indent="0">
              <a:buNone/>
            </a:pPr>
            <a:r>
              <a:rPr lang="en-GB" dirty="0" smtClean="0"/>
              <a:t>Often</a:t>
            </a:r>
            <a:r>
              <a:rPr lang="en-GB" dirty="0"/>
              <a:t>, it tells you less than you think.</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32</a:t>
            </a:fld>
            <a:endParaRPr lang="en-US"/>
          </a:p>
        </p:txBody>
      </p:sp>
    </p:spTree>
    <p:extLst>
      <p:ext uri="{BB962C8B-B14F-4D97-AF65-F5344CB8AC3E}">
        <p14:creationId xmlns:p14="http://schemas.microsoft.com/office/powerpoint/2010/main" val="420984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precise is a test score?</a:t>
            </a:r>
            <a:endParaRPr lang="en-GB" dirty="0"/>
          </a:p>
        </p:txBody>
      </p:sp>
      <p:sp>
        <p:nvSpPr>
          <p:cNvPr id="3" name="Content Placeholder 2"/>
          <p:cNvSpPr>
            <a:spLocks noGrp="1"/>
          </p:cNvSpPr>
          <p:nvPr>
            <p:ph idx="1"/>
          </p:nvPr>
        </p:nvSpPr>
        <p:spPr>
          <a:xfrm>
            <a:off x="684213" y="1547664"/>
            <a:ext cx="7772400" cy="4041576"/>
          </a:xfrm>
        </p:spPr>
        <p:txBody>
          <a:bodyPr>
            <a:normAutofit lnSpcReduction="10000"/>
          </a:bodyPr>
          <a:lstStyle/>
          <a:p>
            <a:pPr marL="514350" indent="-514350">
              <a:buFont typeface="+mj-lt"/>
              <a:buAutoNum type="arabicPeriod"/>
            </a:pPr>
            <a:r>
              <a:rPr lang="en-GB" dirty="0" smtClean="0"/>
              <a:t>You have created a </a:t>
            </a:r>
            <a:r>
              <a:rPr lang="en-GB" dirty="0"/>
              <a:t>2</a:t>
            </a:r>
            <a:r>
              <a:rPr lang="en-GB" dirty="0" smtClean="0"/>
              <a:t>0-item right-wrong test and given it to your class of 30 pupils. How far apart do two scores have to be before you can be confident one is really better than the other?</a:t>
            </a:r>
          </a:p>
          <a:p>
            <a:pPr marL="1800225" lvl="1" indent="-457200">
              <a:buFont typeface="+mj-lt"/>
              <a:buAutoNum type="alphaLcParenR"/>
            </a:pPr>
            <a:r>
              <a:rPr lang="en-GB" dirty="0" smtClean="0"/>
              <a:t>3 marks</a:t>
            </a:r>
          </a:p>
          <a:p>
            <a:pPr marL="1800225" lvl="1" indent="-457200">
              <a:buFont typeface="+mj-lt"/>
              <a:buAutoNum type="alphaLcParenR"/>
            </a:pPr>
            <a:r>
              <a:rPr lang="en-GB" dirty="0" smtClean="0"/>
              <a:t>6 marks</a:t>
            </a:r>
          </a:p>
          <a:p>
            <a:pPr marL="1800225" lvl="1" indent="-457200">
              <a:buFont typeface="+mj-lt"/>
              <a:buAutoNum type="alphaLcParenR"/>
            </a:pPr>
            <a:r>
              <a:rPr lang="en-GB" dirty="0" smtClean="0"/>
              <a:t>8 marks</a:t>
            </a:r>
          </a:p>
          <a:p>
            <a:pPr marL="66675" indent="0">
              <a:buNone/>
            </a:pPr>
            <a:endParaRPr lang="en-GB" sz="1800" dirty="0" smtClean="0"/>
          </a:p>
          <a:p>
            <a:pPr marL="66675" indent="0">
              <a:buNone/>
            </a:pPr>
            <a:r>
              <a:rPr lang="en-GB" sz="1800" dirty="0" smtClean="0"/>
              <a:t>(Assume scores cover the full range 0-20, SD=5, Cronbach alpha = 0.7)</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4</a:t>
            </a:fld>
            <a:endParaRPr lang="en-US"/>
          </a:p>
        </p:txBody>
      </p:sp>
    </p:spTree>
    <p:extLst>
      <p:ext uri="{BB962C8B-B14F-4D97-AF65-F5344CB8AC3E}">
        <p14:creationId xmlns:p14="http://schemas.microsoft.com/office/powerpoint/2010/main" val="2849376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information is there in a ‘hinge question’?</a:t>
            </a:r>
            <a:endParaRPr lang="en-GB" dirty="0"/>
          </a:p>
        </p:txBody>
      </p:sp>
      <p:sp>
        <p:nvSpPr>
          <p:cNvPr id="3" name="Content Placeholder 2"/>
          <p:cNvSpPr>
            <a:spLocks noGrp="1"/>
          </p:cNvSpPr>
          <p:nvPr>
            <p:ph idx="1"/>
          </p:nvPr>
        </p:nvSpPr>
        <p:spPr/>
        <p:txBody>
          <a:bodyPr/>
          <a:lstStyle/>
          <a:p>
            <a:pPr marL="514350" indent="-514350">
              <a:buFont typeface="+mj-lt"/>
              <a:buAutoNum type="arabicPeriod" startAt="2"/>
            </a:pPr>
            <a:r>
              <a:rPr lang="en-GB" dirty="0" smtClean="0"/>
              <a:t>You have taught and seen a student working on this topic and estimate their probability of mastery at 80%, but they get the hinge question wrong.</a:t>
            </a:r>
            <a:br>
              <a:rPr lang="en-GB" dirty="0" smtClean="0"/>
            </a:br>
            <a:r>
              <a:rPr lang="en-GB" dirty="0" smtClean="0"/>
              <a:t>What is your new estimate of their probability of mastery of the concept?</a:t>
            </a:r>
          </a:p>
          <a:p>
            <a:pPr marL="1800225" lvl="1" indent="-457200">
              <a:buFont typeface="+mj-lt"/>
              <a:buAutoNum type="alphaLcParenR"/>
            </a:pPr>
            <a:r>
              <a:rPr lang="en-GB" dirty="0" smtClean="0"/>
              <a:t>20%</a:t>
            </a:r>
          </a:p>
          <a:p>
            <a:pPr marL="1800225" lvl="1" indent="-457200">
              <a:buFont typeface="+mj-lt"/>
              <a:buAutoNum type="alphaLcParenR"/>
            </a:pPr>
            <a:r>
              <a:rPr lang="en-GB" dirty="0" smtClean="0"/>
              <a:t>50%</a:t>
            </a:r>
          </a:p>
          <a:p>
            <a:pPr marL="1800225" lvl="1" indent="-457200">
              <a:buFont typeface="+mj-lt"/>
              <a:buAutoNum type="alphaLcParenR"/>
            </a:pPr>
            <a:r>
              <a:rPr lang="en-GB" dirty="0" smtClean="0"/>
              <a:t>70%</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5</a:t>
            </a:fld>
            <a:endParaRPr lang="en-US"/>
          </a:p>
        </p:txBody>
      </p:sp>
    </p:spTree>
    <p:extLst>
      <p:ext uri="{BB962C8B-B14F-4D97-AF65-F5344CB8AC3E}">
        <p14:creationId xmlns:p14="http://schemas.microsoft.com/office/powerpoint/2010/main" val="3076329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197" y="27537"/>
            <a:ext cx="8460432" cy="1025199"/>
          </a:xfrm>
        </p:spPr>
        <p:txBody>
          <a:bodyPr/>
          <a:lstStyle/>
          <a:p>
            <a:r>
              <a:rPr lang="en-GB" sz="3600" dirty="0" smtClean="0"/>
              <a:t>How should you respond to an exit ticket?</a:t>
            </a:r>
            <a:endParaRPr lang="en-GB" sz="3600" dirty="0"/>
          </a:p>
        </p:txBody>
      </p:sp>
      <p:sp>
        <p:nvSpPr>
          <p:cNvPr id="3" name="Content Placeholder 2"/>
          <p:cNvSpPr>
            <a:spLocks noGrp="1"/>
          </p:cNvSpPr>
          <p:nvPr>
            <p:ph idx="1"/>
          </p:nvPr>
        </p:nvSpPr>
        <p:spPr>
          <a:xfrm>
            <a:off x="684213" y="1052736"/>
            <a:ext cx="7772400" cy="4752752"/>
          </a:xfrm>
        </p:spPr>
        <p:txBody>
          <a:bodyPr>
            <a:normAutofit fontScale="92500" lnSpcReduction="10000"/>
          </a:bodyPr>
          <a:lstStyle/>
          <a:p>
            <a:pPr marL="514350" indent="-514350">
              <a:buFont typeface="+mj-lt"/>
              <a:buAutoNum type="arabicPeriod" startAt="3"/>
            </a:pPr>
            <a:r>
              <a:rPr lang="en-GB" dirty="0" smtClean="0"/>
              <a:t>You ask a question as an exit ticket at the end of a lesson. 25 of a class of 30 get it right. Next lesson, would you</a:t>
            </a:r>
          </a:p>
          <a:p>
            <a:pPr marL="1528763" lvl="1" indent="-457200">
              <a:buFont typeface="+mj-lt"/>
              <a:buAutoNum type="alphaLcParenR"/>
            </a:pPr>
            <a:r>
              <a:rPr lang="en-GB" dirty="0" smtClean="0"/>
              <a:t>Move on (maybe review/revisit later)</a:t>
            </a:r>
          </a:p>
          <a:p>
            <a:pPr marL="1528763" lvl="1" indent="-457200">
              <a:buFont typeface="+mj-lt"/>
              <a:buAutoNum type="alphaLcParenR"/>
            </a:pPr>
            <a:r>
              <a:rPr lang="en-GB" dirty="0" smtClean="0"/>
              <a:t>Re-teach to all</a:t>
            </a:r>
          </a:p>
          <a:p>
            <a:pPr marL="1528763" lvl="1" indent="-457200">
              <a:buFont typeface="+mj-lt"/>
              <a:buAutoNum type="alphaLcParenR"/>
            </a:pPr>
            <a:r>
              <a:rPr lang="en-GB" dirty="0" smtClean="0"/>
              <a:t>Re-teach to those who got it wrong</a:t>
            </a:r>
          </a:p>
          <a:p>
            <a:pPr marL="1528763" lvl="1" indent="-457200">
              <a:buFont typeface="+mj-lt"/>
              <a:buAutoNum type="alphaLcParenR"/>
            </a:pPr>
            <a:r>
              <a:rPr lang="en-GB" dirty="0" smtClean="0"/>
              <a:t>Do none of these (</a:t>
            </a:r>
            <a:r>
              <a:rPr lang="en-GB" dirty="0" err="1" smtClean="0"/>
              <a:t>ie</a:t>
            </a:r>
            <a:r>
              <a:rPr lang="en-GB" dirty="0" smtClean="0"/>
              <a:t> something else)</a:t>
            </a:r>
          </a:p>
          <a:p>
            <a:pPr marL="514350" indent="-514350">
              <a:buFont typeface="+mj-lt"/>
              <a:buAutoNum type="arabicPeriod" startAt="4"/>
            </a:pPr>
            <a:r>
              <a:rPr lang="en-GB" dirty="0" smtClean="0"/>
              <a:t>If the number getting it right had been lower than 25, would you have done something different? </a:t>
            </a:r>
          </a:p>
          <a:p>
            <a:pPr marL="514350" indent="-514350">
              <a:buFont typeface="+mj-lt"/>
              <a:buAutoNum type="arabicPeriod" startAt="4"/>
            </a:pPr>
            <a:r>
              <a:rPr lang="en-GB" dirty="0" smtClean="0"/>
              <a:t>How much lower would it have to be to change your response?</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6</a:t>
            </a:fld>
            <a:endParaRPr lang="en-US"/>
          </a:p>
        </p:txBody>
      </p:sp>
    </p:spTree>
    <p:extLst>
      <p:ext uri="{BB962C8B-B14F-4D97-AF65-F5344CB8AC3E}">
        <p14:creationId xmlns:p14="http://schemas.microsoft.com/office/powerpoint/2010/main" val="2081927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GB" dirty="0" smtClean="0"/>
              <a:t>Why does this matter?</a:t>
            </a:r>
            <a:endParaRPr lang="en-GB" dirty="0"/>
          </a:p>
        </p:txBody>
      </p:sp>
      <p:sp>
        <p:nvSpPr>
          <p:cNvPr id="6" name="Subtitle 5"/>
          <p:cNvSpPr>
            <a:spLocks noGrp="1"/>
          </p:cNvSpPr>
          <p:nvPr>
            <p:ph type="subTitle" sz="quarter"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7</a:t>
            </a:fld>
            <a:endParaRPr lang="en-US"/>
          </a:p>
        </p:txBody>
      </p:sp>
    </p:spTree>
    <p:extLst>
      <p:ext uri="{BB962C8B-B14F-4D97-AF65-F5344CB8AC3E}">
        <p14:creationId xmlns:p14="http://schemas.microsoft.com/office/powerpoint/2010/main" val="2260214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093449" y="273050"/>
            <a:ext cx="4074952" cy="5853113"/>
          </a:xfrm>
          <a:prstGeom prst="rect">
            <a:avLst/>
          </a:prstGeom>
        </p:spPr>
      </p:pic>
      <p:sp>
        <p:nvSpPr>
          <p:cNvPr id="7" name="Text Placeholder 6"/>
          <p:cNvSpPr>
            <a:spLocks noGrp="1"/>
          </p:cNvSpPr>
          <p:nvPr>
            <p:ph type="body" sz="half" idx="2"/>
          </p:nvPr>
        </p:nvSpPr>
        <p:spPr/>
        <p:txBody>
          <a:bodyPr/>
          <a:lstStyle/>
          <a:p>
            <a:r>
              <a:rPr lang="en-GB" sz="2400" dirty="0" smtClean="0"/>
              <a:t>A chapter each on </a:t>
            </a:r>
          </a:p>
          <a:p>
            <a:pPr marL="285750" indent="-285750">
              <a:buFont typeface="Arial" panose="020B0604020202020204" pitchFamily="34" charset="0"/>
              <a:buChar char="•"/>
            </a:pPr>
            <a:r>
              <a:rPr lang="en-GB" sz="2400" dirty="0" smtClean="0"/>
              <a:t>Hinge questions</a:t>
            </a:r>
          </a:p>
          <a:p>
            <a:pPr marL="285750" indent="-285750">
              <a:buFont typeface="Arial" panose="020B0604020202020204" pitchFamily="34" charset="0"/>
              <a:buChar char="•"/>
            </a:pPr>
            <a:r>
              <a:rPr lang="en-GB" sz="2400" dirty="0" smtClean="0"/>
              <a:t>Exit tickets</a:t>
            </a:r>
            <a:endParaRPr lang="en-GB" sz="24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8</a:t>
            </a:fld>
            <a:endParaRPr lang="en-US"/>
          </a:p>
        </p:txBody>
      </p:sp>
    </p:spTree>
    <p:extLst>
      <p:ext uri="{BB962C8B-B14F-4D97-AF65-F5344CB8AC3E}">
        <p14:creationId xmlns:p14="http://schemas.microsoft.com/office/powerpoint/2010/main" val="883009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404664"/>
            <a:ext cx="7772400" cy="720080"/>
          </a:xfrm>
        </p:spPr>
        <p:txBody>
          <a:bodyPr/>
          <a:lstStyle/>
          <a:p>
            <a:r>
              <a:rPr lang="en-GB" dirty="0" smtClean="0"/>
              <a:t>Item Characteristic Curve</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8784976" cy="535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765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U CEM">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dirty="0" smtClean="0">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veloping Great Teaching NLanarkshireLF Workshop 18May16.pptx" id="{9E4936D5-4F02-4B58-B304-E32AE41284B7}" vid="{C8B0E577-3307-488F-914D-B433C6643E3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CEM DU</Template>
  <TotalTime>9342</TotalTime>
  <Words>1901</Words>
  <Application>Microsoft Office PowerPoint</Application>
  <PresentationFormat>On-screen Show (4:3)</PresentationFormat>
  <Paragraphs>198</Paragraphs>
  <Slides>32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MS PGothic</vt:lpstr>
      <vt:lpstr>MS PGothic</vt:lpstr>
      <vt:lpstr>Arial</vt:lpstr>
      <vt:lpstr>Tahoma</vt:lpstr>
      <vt:lpstr>Times</vt:lpstr>
      <vt:lpstr>Wingdings</vt:lpstr>
      <vt:lpstr>DU CEM</vt:lpstr>
      <vt:lpstr>Why assessment may tell you less than you think</vt:lpstr>
      <vt:lpstr>How should we be using meta-analysis and effect sizes?</vt:lpstr>
      <vt:lpstr>Quiz</vt:lpstr>
      <vt:lpstr>How precise is a test score?</vt:lpstr>
      <vt:lpstr>How much information is there in a ‘hinge question’?</vt:lpstr>
      <vt:lpstr>How should you respond to an exit ticket?</vt:lpstr>
      <vt:lpstr>Why does this matter?</vt:lpstr>
      <vt:lpstr>PowerPoint Presentation</vt:lpstr>
      <vt:lpstr>Item Characteristic Curve</vt:lpstr>
      <vt:lpstr>PowerPoint Presentation</vt:lpstr>
      <vt:lpstr>PowerPoint Presentation</vt:lpstr>
      <vt:lpstr>A bit of assessment theory …</vt:lpstr>
      <vt:lpstr>Myths about assessment</vt:lpstr>
      <vt:lpstr>Not all questions are assessment</vt:lpstr>
      <vt:lpstr>Test information, accuracy, reliability and generalisability</vt:lpstr>
      <vt:lpstr>Problems with exit tickets</vt:lpstr>
      <vt:lpstr>PowerPoint Presentation</vt:lpstr>
      <vt:lpstr>Problems with exit tickets</vt:lpstr>
      <vt:lpstr>How well can teachers estimate the difficulty of a question?</vt:lpstr>
      <vt:lpstr>How should you respond to an exit ticket?</vt:lpstr>
      <vt:lpstr>Hinge questions</vt:lpstr>
      <vt:lpstr>Hinge questions How much does a correct/incorrect answer affect your estimate of whether a student has ‘mastered’ the concept? Case 1: You know nothing about the student before asking</vt:lpstr>
      <vt:lpstr>Hinge questions How much does a correct/incorrect answer affect your estimate of whether a student has ‘mastered’ the concept? Case 2: You have good prior attainment data</vt:lpstr>
      <vt:lpstr>Hinge questions How much does a correct/incorrect answer affect your estimate of whether a student has ‘mastered’ the concept? Case 3: You have good feedback about the student’s learning of this concept</vt:lpstr>
      <vt:lpstr>How much information is there in a ‘hinge question’?</vt:lpstr>
      <vt:lpstr>Hinge questions and exit tickets</vt:lpstr>
      <vt:lpstr>How precise is a test score?</vt:lpstr>
      <vt:lpstr>Reliability</vt:lpstr>
      <vt:lpstr>PowerPoint Presentation</vt:lpstr>
      <vt:lpstr>How many strata can persons be confidently separated into?</vt:lpstr>
      <vt:lpstr>Test reliability and precision</vt:lpstr>
      <vt:lpstr>Summary</vt:lpstr>
    </vt:vector>
  </TitlesOfParts>
  <Company>CEM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dc:title>
  <dc:creator>Robert Coe</dc:creator>
  <cp:lastModifiedBy>Robert Coe</cp:lastModifiedBy>
  <cp:revision>83</cp:revision>
  <cp:lastPrinted>2013-06-27T14:32:48Z</cp:lastPrinted>
  <dcterms:created xsi:type="dcterms:W3CDTF">2018-06-19T14:51:49Z</dcterms:created>
  <dcterms:modified xsi:type="dcterms:W3CDTF">2018-11-23T10:57:09Z</dcterms:modified>
</cp:coreProperties>
</file>