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290" r:id="rId2"/>
    <p:sldId id="541" r:id="rId3"/>
    <p:sldId id="514" r:id="rId4"/>
    <p:sldId id="528" r:id="rId5"/>
    <p:sldId id="532" r:id="rId6"/>
    <p:sldId id="499" r:id="rId7"/>
    <p:sldId id="505" r:id="rId8"/>
    <p:sldId id="504" r:id="rId9"/>
    <p:sldId id="533" r:id="rId10"/>
    <p:sldId id="534" r:id="rId11"/>
    <p:sldId id="540" r:id="rId12"/>
    <p:sldId id="535" r:id="rId13"/>
    <p:sldId id="537" r:id="rId14"/>
    <p:sldId id="538" r:id="rId15"/>
    <p:sldId id="539" r:id="rId16"/>
    <p:sldId id="515" r:id="rId17"/>
    <p:sldId id="507" r:id="rId18"/>
    <p:sldId id="513" r:id="rId19"/>
    <p:sldId id="516" r:id="rId20"/>
    <p:sldId id="508" r:id="rId21"/>
    <p:sldId id="536" r:id="rId22"/>
    <p:sldId id="517" r:id="rId23"/>
    <p:sldId id="518" r:id="rId24"/>
    <p:sldId id="520" r:id="rId25"/>
    <p:sldId id="542" r:id="rId26"/>
    <p:sldId id="523" r:id="rId27"/>
    <p:sldId id="519" r:id="rId28"/>
    <p:sldId id="531" r:id="rId29"/>
    <p:sldId id="524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D2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4" autoAdjust="0"/>
    <p:restoredTop sz="77669" autoAdjust="0"/>
  </p:normalViewPr>
  <p:slideViewPr>
    <p:cSldViewPr>
      <p:cViewPr varScale="1">
        <p:scale>
          <a:sx n="90" d="100"/>
          <a:sy n="90" d="100"/>
        </p:scale>
        <p:origin x="75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.org/pdfs/americaneducator/spring2012/Rosenshine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be.unesco.org/fileadmin/user_upload/Publications/Educational_Practices/EdPractices_21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dtrust.org/about/dgt/" TargetMode="External"/><Relationship Id="rId5" Type="http://schemas.openxmlformats.org/officeDocument/2006/relationships/hyperlink" Target="http://deansforimpact.org/pdfs/The_Science_of_Learning.pdf" TargetMode="External"/><Relationship Id="rId4" Type="http://schemas.openxmlformats.org/officeDocument/2006/relationships/hyperlink" Target="http://www.aft.org/pdfs/americaneducator/spring2012/Rosenshine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The 2014 report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“What makes Great Teaching?” is core reading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TeachFirst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teachers, but plenty of new research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has emerged since – and besides, that report missed a whole lot of stuff!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How would a 2019 version be different? What do we really know about what ‘Great Teaching’ is, how we would know it if we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saw it and, most importantly, how to get more of it? What would an evidence-based programme for early-career teacher professional learning look like?</a:t>
            </a: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1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http://www.cem.org/blog/414/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Rosenshine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B. (2012) Principles of Instruction: Research based principles that all teachers should know. 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American Educator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Spring 2012.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http://www.aft.org/pdfs/americaneducator/spring2012/Rosenshine.pdf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Rosenshine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B. (2010) Principles of Instruction. International Academy of Education, UNESCO. Geneva: International Bureau of Education.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4"/>
              </a:rPr>
              <a:t>http://www.ibe.unesco.org/fileadmin/user_upload/Publications/Educational_Practices/EdPractices_21.pdf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What makes great teaching?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ffectLst/>
              </a:rPr>
              <a:t>Rosenshine</a:t>
            </a:r>
            <a:r>
              <a:rPr lang="en-GB" dirty="0" smtClean="0">
                <a:effectLst/>
              </a:rPr>
              <a:t>, B. (2012) </a:t>
            </a:r>
            <a:r>
              <a:rPr lang="en-GB" b="1" dirty="0" smtClean="0">
                <a:effectLst/>
              </a:rPr>
              <a:t>Principles of Instruction: Research based principles that all teachers should know</a:t>
            </a:r>
            <a:r>
              <a:rPr lang="en-GB" dirty="0" smtClean="0">
                <a:effectLst/>
              </a:rPr>
              <a:t>.  American Educator, Spring 2012. </a:t>
            </a:r>
            <a:r>
              <a:rPr lang="en-GB" dirty="0" smtClean="0">
                <a:effectLst/>
                <a:hlinkClick r:id="rId4"/>
              </a:rPr>
              <a:t>http://www.aft.org/pdfs/americaneducator/spring2012/Rosenshine.pdf</a:t>
            </a:r>
            <a:r>
              <a:rPr lang="en-GB" dirty="0" smtClean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effectLst/>
              </a:rPr>
              <a:t>Deans for Impact</a:t>
            </a:r>
            <a:r>
              <a:rPr lang="en-GB" dirty="0" smtClean="0">
                <a:effectLst/>
              </a:rPr>
              <a:t> (2015). The Science of Learning. Austin, TX: Deans for Impact. </a:t>
            </a:r>
            <a:r>
              <a:rPr lang="en-GB" dirty="0" smtClean="0">
                <a:effectLst/>
                <a:hlinkClick r:id="rId5"/>
              </a:rPr>
              <a:t>http://deansforimpact.org/pdfs/The_Science_of_Learning.pdf</a:t>
            </a:r>
            <a:r>
              <a:rPr lang="en-GB" dirty="0" smtClean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Developing Great Teaching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6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4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https://www.gov.uk/government/publications/ofsted-research-on-lesson-observation-models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https://www.gov.uk/government/publications/standard-for-teachers-professional-development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Tschannen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-Moran, M., &amp; Hoy, W. K. (2000). A multidisciplinary analysis of the nature,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meaning, and measurement of trust.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70(4), 547-593.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0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Ericsson, K. A. &amp; Pool, R. (2016). </a:t>
            </a:r>
            <a:r>
              <a:rPr lang="en-GB" b="1" dirty="0" smtClean="0"/>
              <a:t>Peak: Secrets from the New Science of Expertise</a:t>
            </a:r>
            <a:r>
              <a:rPr lang="en-GB" dirty="0" smtClean="0"/>
              <a:t>. Boston, MA: Houghton Mifflin Harcourt</a:t>
            </a:r>
          </a:p>
          <a:p>
            <a:endParaRPr lang="en-GB" dirty="0" smtClean="0"/>
          </a:p>
          <a:p>
            <a:r>
              <a:rPr lang="en-GB" dirty="0" smtClean="0"/>
              <a:t>Deans for Impact (2016). </a:t>
            </a:r>
            <a:r>
              <a:rPr lang="en-GB" b="1" dirty="0" smtClean="0"/>
              <a:t>Practice with Purpose: The Emerging Science of Teacher Expertise</a:t>
            </a:r>
            <a:r>
              <a:rPr lang="en-GB" dirty="0" smtClean="0"/>
              <a:t>. Austin, TX: Deans for Impact.</a:t>
            </a:r>
          </a:p>
          <a:p>
            <a:r>
              <a:rPr lang="en-GB" dirty="0" smtClean="0"/>
              <a:t>https://deansforimpact.org/resources/practice-with-purpose/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cem logos\Alternative file formats\08 CEM (white cem-outline tick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3303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76872"/>
            <a:ext cx="7632848" cy="1584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437112"/>
            <a:ext cx="7597055" cy="744538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49CB-6F09-4D0E-89AC-31683FA3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665788"/>
            <a:ext cx="1652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.org/blog/why-assessment-may-tell-you-less-than-you-think-part-1/" TargetMode="External"/><Relationship Id="rId2" Type="http://schemas.openxmlformats.org/officeDocument/2006/relationships/hyperlink" Target="http://www.cem.org/blog/but-that-is-not-an-assess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head.com/2017/06/03/teaching-and-learning-research-summaries-a-collection-for-easy-access/" TargetMode="External"/><Relationship Id="rId2" Type="http://schemas.openxmlformats.org/officeDocument/2006/relationships/hyperlink" Target="http://cem.org/blog/what-is-worth-reading-for-teachers-interested-in-re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starlearningexperiences.wordpress.com/2017/02/28/seminal-papers-in-educational-psychology/" TargetMode="External"/><Relationship Id="rId5" Type="http://schemas.openxmlformats.org/officeDocument/2006/relationships/hyperlink" Target="https://www.tes.com/news/tes-magazine/tes-magazine/are-these-7-pillars-classroom-practice?amp" TargetMode="External"/><Relationship Id="rId4" Type="http://schemas.openxmlformats.org/officeDocument/2006/relationships/hyperlink" Target="https://improvingteaching.co.uk/2017/06/04/a-reading-list-learning-teaching-professional-developmen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4865"/>
            <a:ext cx="7772400" cy="208773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Understanding, developing and assessing great teaching</a:t>
            </a:r>
            <a:endParaRPr lang="en-GB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653136"/>
            <a:ext cx="7992814" cy="863428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Robert Coe, Durham University</a:t>
            </a:r>
          </a:p>
          <a:p>
            <a:pPr>
              <a:defRPr/>
            </a:pPr>
            <a:r>
              <a:rPr lang="en-GB" sz="1600" dirty="0" err="1" smtClean="0"/>
              <a:t>TeachFirst</a:t>
            </a:r>
            <a:r>
              <a:rPr lang="en-GB" sz="1600" dirty="0"/>
              <a:t>  Initial Teacher Education </a:t>
            </a:r>
            <a:r>
              <a:rPr lang="en-GB" sz="1600" dirty="0" smtClean="0"/>
              <a:t>Conference, January 2019</a:t>
            </a: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7" y1="43667" x2="54667" y2="52000"/>
                        <a14:foregroundMark x1="45667" y1="53000" x2="49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6662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26064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of teacher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/>
          <a:lstStyle/>
          <a:p>
            <a:r>
              <a:rPr lang="en-GB" dirty="0" smtClean="0"/>
              <a:t>Ofsted seminar Nov 2017 ‘Six models of lesson observation’</a:t>
            </a:r>
          </a:p>
          <a:p>
            <a:r>
              <a:rPr lang="en-GB" dirty="0" smtClean="0"/>
              <a:t>German research (</a:t>
            </a:r>
            <a:r>
              <a:rPr lang="en-GB" dirty="0" err="1" smtClean="0"/>
              <a:t>Klieme</a:t>
            </a:r>
            <a:r>
              <a:rPr lang="en-GB" dirty="0" smtClean="0"/>
              <a:t>, Baumert)</a:t>
            </a:r>
          </a:p>
          <a:p>
            <a:pPr lvl="1"/>
            <a:r>
              <a:rPr lang="en-GB" dirty="0" smtClean="0"/>
              <a:t>CK &amp; PCK</a:t>
            </a:r>
          </a:p>
          <a:p>
            <a:pPr lvl="1"/>
            <a:r>
              <a:rPr lang="en-GB" dirty="0" smtClean="0"/>
              <a:t>3 dimensions of classroom practice</a:t>
            </a:r>
          </a:p>
          <a:p>
            <a:pPr lvl="2"/>
            <a:r>
              <a:rPr lang="en-GB" dirty="0" smtClean="0"/>
              <a:t>Cognitive activation</a:t>
            </a:r>
          </a:p>
          <a:p>
            <a:pPr lvl="2"/>
            <a:r>
              <a:rPr lang="en-GB" dirty="0" smtClean="0"/>
              <a:t>Student support</a:t>
            </a:r>
          </a:p>
          <a:p>
            <a:pPr lvl="2"/>
            <a:r>
              <a:rPr lang="en-GB" dirty="0" smtClean="0"/>
              <a:t>Classroom management</a:t>
            </a:r>
          </a:p>
          <a:p>
            <a:r>
              <a:rPr lang="en-GB" dirty="0" smtClean="0"/>
              <a:t>Still a case (probably) for teacher knowledge and professionalism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3927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develop a list of teacher abilities (skill</a:t>
            </a:r>
            <a:r>
              <a:rPr lang="en-GB" dirty="0"/>
              <a:t>, knowledge, </a:t>
            </a:r>
            <a:r>
              <a:rPr lang="en-GB" dirty="0" smtClean="0"/>
              <a:t>competence, behaviour, attitude, </a:t>
            </a:r>
            <a:r>
              <a:rPr lang="en-GB" dirty="0" err="1" smtClean="0"/>
              <a:t>etc</a:t>
            </a:r>
            <a:r>
              <a:rPr lang="en-GB" dirty="0" smtClean="0"/>
              <a:t>) whose elements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Include everything you might want to use to evaluate or improve teaching quality (</a:t>
            </a:r>
            <a:r>
              <a:rPr lang="en-GB" dirty="0" err="1" smtClean="0"/>
              <a:t>eg</a:t>
            </a:r>
            <a:r>
              <a:rPr lang="en-GB" dirty="0" smtClean="0"/>
              <a:t> for recruitment, retention, performance management, professional development,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Are supported by evidence and theory as related to learner outcomes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Are well-defined and observable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Can be learnt/improved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sz="3600" i="1" dirty="0" smtClean="0"/>
              <a:t>Elements of Great Teaching (1)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Curriculum-related content knowledge</a:t>
            </a:r>
          </a:p>
          <a:p>
            <a:pPr lvl="1"/>
            <a:r>
              <a:rPr lang="en-GB" dirty="0" smtClean="0"/>
              <a:t>Deep subject knowledge</a:t>
            </a:r>
          </a:p>
          <a:p>
            <a:pPr lvl="1"/>
            <a:r>
              <a:rPr lang="en-GB" dirty="0" smtClean="0"/>
              <a:t>Knowledge of curriculum tasks and activities</a:t>
            </a:r>
          </a:p>
          <a:p>
            <a:pPr lvl="1"/>
            <a:r>
              <a:rPr lang="en-GB" dirty="0" smtClean="0"/>
              <a:t>Knowledge of student thinking</a:t>
            </a:r>
          </a:p>
          <a:p>
            <a:pPr lvl="1"/>
            <a:r>
              <a:rPr lang="en-GB" smtClean="0"/>
              <a:t>Broad instructional </a:t>
            </a:r>
            <a:r>
              <a:rPr lang="en-GB" dirty="0" smtClean="0"/>
              <a:t>repertoire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Cognitive activation</a:t>
            </a:r>
          </a:p>
          <a:p>
            <a:pPr lvl="1"/>
            <a:r>
              <a:rPr lang="en-GB" dirty="0" smtClean="0"/>
              <a:t>Presentation of new material</a:t>
            </a:r>
          </a:p>
          <a:p>
            <a:pPr lvl="1"/>
            <a:r>
              <a:rPr lang="en-GB" dirty="0" smtClean="0"/>
              <a:t>Use of challenging tasks and questions</a:t>
            </a:r>
          </a:p>
          <a:p>
            <a:pPr lvl="1"/>
            <a:r>
              <a:rPr lang="en-GB" dirty="0" smtClean="0"/>
              <a:t>Getting feedback for teaching (responsive teaching)</a:t>
            </a:r>
          </a:p>
          <a:p>
            <a:pPr lvl="1"/>
            <a:r>
              <a:rPr lang="en-GB" dirty="0" smtClean="0"/>
              <a:t>Guiding learning</a:t>
            </a:r>
          </a:p>
          <a:p>
            <a:pPr lvl="1"/>
            <a:r>
              <a:rPr lang="en-GB" dirty="0" smtClean="0"/>
              <a:t>Embedding learning securely</a:t>
            </a:r>
          </a:p>
          <a:p>
            <a:pPr lvl="1"/>
            <a:r>
              <a:rPr lang="en-GB" dirty="0" smtClean="0"/>
              <a:t>Helping students manage/regulate/monitor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sz="3600" i="1" dirty="0" smtClean="0"/>
              <a:t>Elements of Great Teaching (2)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49767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24869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/>
              <a:t>Classroom </a:t>
            </a:r>
            <a:r>
              <a:rPr lang="en-GB" dirty="0" smtClean="0"/>
              <a:t>management</a:t>
            </a:r>
          </a:p>
          <a:p>
            <a:pPr lvl="1"/>
            <a:r>
              <a:rPr lang="en-GB" dirty="0"/>
              <a:t>Classroom </a:t>
            </a:r>
            <a:r>
              <a:rPr lang="en-GB" dirty="0" smtClean="0"/>
              <a:t>efficiency</a:t>
            </a:r>
          </a:p>
          <a:p>
            <a:pPr lvl="1"/>
            <a:r>
              <a:rPr lang="en-GB" dirty="0"/>
              <a:t>Rules and </a:t>
            </a:r>
            <a:r>
              <a:rPr lang="en-GB" dirty="0" smtClean="0"/>
              <a:t>routines</a:t>
            </a:r>
          </a:p>
          <a:p>
            <a:pPr lvl="1"/>
            <a:r>
              <a:rPr lang="en-GB" dirty="0"/>
              <a:t>Managing </a:t>
            </a:r>
            <a:r>
              <a:rPr lang="en-GB" dirty="0" smtClean="0"/>
              <a:t>disruption</a:t>
            </a:r>
          </a:p>
          <a:p>
            <a:pPr lvl="1"/>
            <a:r>
              <a:rPr lang="en-GB" dirty="0"/>
              <a:t>Classroom </a:t>
            </a:r>
            <a:r>
              <a:rPr lang="en-GB" dirty="0" smtClean="0"/>
              <a:t>awareness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Classroom culture and </a:t>
            </a:r>
            <a:r>
              <a:rPr lang="en-GB" dirty="0" smtClean="0"/>
              <a:t>relationships</a:t>
            </a:r>
          </a:p>
          <a:p>
            <a:pPr lvl="1"/>
            <a:r>
              <a:rPr lang="en-GB" dirty="0"/>
              <a:t>Personal </a:t>
            </a:r>
            <a:r>
              <a:rPr lang="en-GB" dirty="0" smtClean="0"/>
              <a:t>relationships</a:t>
            </a:r>
          </a:p>
          <a:p>
            <a:pPr lvl="1"/>
            <a:r>
              <a:rPr lang="en-GB" dirty="0"/>
              <a:t>Classroom learning </a:t>
            </a:r>
            <a:r>
              <a:rPr lang="en-GB" dirty="0" smtClean="0"/>
              <a:t>culture</a:t>
            </a:r>
          </a:p>
          <a:p>
            <a:pPr lvl="1"/>
            <a:r>
              <a:rPr lang="en-GB" dirty="0"/>
              <a:t>Lived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sz="3600" i="1" dirty="0" smtClean="0"/>
              <a:t>Elements of Great Teaching (3 &amp; 4)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16212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46472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GB" dirty="0"/>
              <a:t>Teacher knowledge about </a:t>
            </a:r>
            <a:r>
              <a:rPr lang="en-GB" dirty="0" smtClean="0"/>
              <a:t>education</a:t>
            </a:r>
          </a:p>
          <a:p>
            <a:pPr lvl="1"/>
            <a:r>
              <a:rPr lang="en-GB" dirty="0"/>
              <a:t>Pedagogic </a:t>
            </a:r>
            <a:r>
              <a:rPr lang="en-GB" dirty="0" smtClean="0"/>
              <a:t>principles</a:t>
            </a:r>
          </a:p>
          <a:p>
            <a:pPr lvl="1"/>
            <a:r>
              <a:rPr lang="en-GB" dirty="0"/>
              <a:t>Theory of learning (cognitive psychology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Assessment</a:t>
            </a:r>
          </a:p>
          <a:p>
            <a:pPr lvl="1"/>
            <a:r>
              <a:rPr lang="en-GB" dirty="0"/>
              <a:t>Knowledge of education </a:t>
            </a:r>
            <a:r>
              <a:rPr lang="en-GB" dirty="0" smtClean="0"/>
              <a:t>research</a:t>
            </a:r>
          </a:p>
          <a:p>
            <a:pPr lvl="1"/>
            <a:r>
              <a:rPr lang="en-GB" dirty="0"/>
              <a:t>Knowledge of school </a:t>
            </a:r>
            <a:r>
              <a:rPr lang="en-GB" dirty="0" smtClean="0"/>
              <a:t>organisation/policy</a:t>
            </a:r>
            <a:endParaRPr lang="en-GB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GB" dirty="0"/>
              <a:t>Teacher </a:t>
            </a:r>
            <a:r>
              <a:rPr lang="en-GB" dirty="0" smtClean="0"/>
              <a:t>professionalism</a:t>
            </a:r>
          </a:p>
          <a:p>
            <a:pPr lvl="1"/>
            <a:r>
              <a:rPr lang="en-GB" dirty="0"/>
              <a:t>Supporting </a:t>
            </a:r>
            <a:r>
              <a:rPr lang="en-GB" dirty="0" smtClean="0"/>
              <a:t>colleagues</a:t>
            </a:r>
          </a:p>
          <a:p>
            <a:pPr lvl="1"/>
            <a:r>
              <a:rPr lang="en-GB" dirty="0"/>
              <a:t>Commitment to constant </a:t>
            </a:r>
            <a:r>
              <a:rPr lang="en-GB" dirty="0" smtClean="0"/>
              <a:t>improvement</a:t>
            </a:r>
          </a:p>
          <a:p>
            <a:pPr lvl="1"/>
            <a:r>
              <a:rPr lang="en-GB" dirty="0"/>
              <a:t>Relationships with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sz="3600" i="1" dirty="0" smtClean="0"/>
              <a:t>Elements of Great Teaching (5 &amp; 6)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339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780928"/>
            <a:ext cx="7632848" cy="2232248"/>
          </a:xfrm>
        </p:spPr>
        <p:txBody>
          <a:bodyPr/>
          <a:lstStyle/>
          <a:p>
            <a:r>
              <a:rPr lang="en-GB" i="1" dirty="0" smtClean="0"/>
              <a:t>Changing practice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136" y="150308"/>
            <a:ext cx="231024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 smtClean="0">
                <a:solidFill>
                  <a:schemeClr val="bg1"/>
                </a:solidFill>
              </a:rPr>
              <a:t>III</a:t>
            </a:r>
            <a:endParaRPr lang="en-GB" sz="16600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279718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27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5783536" y="976815"/>
            <a:ext cx="2959533" cy="4238344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08844"/>
            <a:ext cx="3770706" cy="529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29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pitfalls of professional </a:t>
            </a:r>
            <a:r>
              <a:rPr lang="en-GB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53" y="1844824"/>
            <a:ext cx="7772400" cy="39606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spend time trying to learn something that will make no difference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Don’t assume that </a:t>
            </a:r>
            <a:r>
              <a:rPr lang="en-GB" dirty="0" smtClean="0"/>
              <a:t>teachers </a:t>
            </a:r>
            <a:br>
              <a:rPr lang="en-GB" dirty="0" smtClean="0"/>
            </a:br>
            <a:r>
              <a:rPr lang="en-GB" dirty="0" smtClean="0"/>
              <a:t>learn </a:t>
            </a:r>
            <a:r>
              <a:rPr lang="en-GB" dirty="0"/>
              <a:t>differently from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other people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underestimate the </a:t>
            </a:r>
            <a:br>
              <a:rPr lang="en-GB" dirty="0" smtClean="0"/>
            </a:br>
            <a:r>
              <a:rPr lang="en-GB" dirty="0" smtClean="0"/>
              <a:t>importance of trust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expect genuine </a:t>
            </a:r>
            <a:br>
              <a:rPr lang="en-GB" dirty="0" smtClean="0"/>
            </a:br>
            <a:r>
              <a:rPr lang="en-GB" dirty="0" smtClean="0"/>
              <a:t>change to be quick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 descr="Image result for pitfal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708920"/>
            <a:ext cx="3240360" cy="28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1. Learn something that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/>
              <a:t>Choose from the </a:t>
            </a:r>
            <a:br>
              <a:rPr lang="en-GB" sz="4000" dirty="0" smtClean="0"/>
            </a:br>
            <a:r>
              <a:rPr lang="en-GB" sz="4000" dirty="0" smtClean="0"/>
              <a:t>Elements of Great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already know about ‘What makes great teaching’?</a:t>
            </a:r>
          </a:p>
          <a:p>
            <a:r>
              <a:rPr lang="en-GB" dirty="0" smtClean="0"/>
              <a:t>Updates and reframing: a list of behaviours and characteristics that define ‘quality teaching’</a:t>
            </a:r>
          </a:p>
          <a:p>
            <a:r>
              <a:rPr lang="en-GB" dirty="0" smtClean="0"/>
              <a:t>How do we help teachers to learn to do these things better?</a:t>
            </a:r>
          </a:p>
          <a:p>
            <a:r>
              <a:rPr lang="en-GB" dirty="0" smtClean="0"/>
              <a:t>How can we evaluate </a:t>
            </a:r>
            <a:r>
              <a:rPr lang="en-GB" dirty="0"/>
              <a:t>‘quality teaching’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368152"/>
          </a:xfrm>
        </p:spPr>
        <p:txBody>
          <a:bodyPr/>
          <a:lstStyle/>
          <a:p>
            <a:r>
              <a:rPr lang="en-GB" dirty="0" smtClean="0"/>
              <a:t>2. </a:t>
            </a:r>
            <a:r>
              <a:rPr lang="en-GB" dirty="0"/>
              <a:t>T</a:t>
            </a:r>
            <a:r>
              <a:rPr lang="en-GB" dirty="0" smtClean="0"/>
              <a:t>eachers learn just like normal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2060848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 smtClean="0"/>
              <a:t>You’re a teacher. </a:t>
            </a:r>
          </a:p>
          <a:p>
            <a:pPr marL="0" indent="0">
              <a:buNone/>
            </a:pPr>
            <a:r>
              <a:rPr lang="en-GB" sz="4400" b="1" dirty="0" smtClean="0"/>
              <a:t>You know how to help </a:t>
            </a:r>
            <a:br>
              <a:rPr lang="en-GB" sz="4400" b="1" dirty="0" smtClean="0"/>
            </a:br>
            <a:r>
              <a:rPr lang="en-GB" sz="4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4400" b="1" dirty="0" smtClean="0"/>
              <a:t>Do that.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All good learning &amp; teaching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Takes you from where you are at</a:t>
            </a:r>
          </a:p>
          <a:p>
            <a:r>
              <a:rPr lang="en-GB" dirty="0" smtClean="0"/>
              <a:t>Is clear what success looks like</a:t>
            </a:r>
          </a:p>
          <a:p>
            <a:r>
              <a:rPr lang="en-GB" dirty="0" smtClean="0"/>
              <a:t>Creates challenging expectations</a:t>
            </a:r>
          </a:p>
          <a:p>
            <a:r>
              <a:rPr lang="en-GB" dirty="0" smtClean="0"/>
              <a:t>Assesses and feeds back on the gap</a:t>
            </a:r>
          </a:p>
          <a:p>
            <a:r>
              <a:rPr lang="en-GB" dirty="0" smtClean="0"/>
              <a:t>Requires exposition, modelling, scaffolding and guidance from an expert</a:t>
            </a:r>
          </a:p>
          <a:p>
            <a:r>
              <a:rPr lang="en-GB" dirty="0" smtClean="0"/>
              <a:t>Requires a coaching &amp; mentoring role</a:t>
            </a:r>
          </a:p>
          <a:p>
            <a:r>
              <a:rPr lang="en-GB" dirty="0" smtClean="0"/>
              <a:t>Benefits from peer support</a:t>
            </a:r>
          </a:p>
          <a:p>
            <a:r>
              <a:rPr lang="en-GB" dirty="0" smtClean="0"/>
              <a:t>Requires trust: ‘OK to fail’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3. Learning requires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66322"/>
            <a:ext cx="4176464" cy="5126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smtClean="0"/>
              <a:t>willingness to </a:t>
            </a:r>
            <a:r>
              <a:rPr lang="en-GB" dirty="0"/>
              <a:t>be vulnerable to another party based on the confidence that the latter </a:t>
            </a:r>
            <a:r>
              <a:rPr lang="en-GB" dirty="0" smtClean="0"/>
              <a:t>party is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a) benevolent,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b) reliable,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c) </a:t>
            </a:r>
            <a:r>
              <a:rPr lang="en-GB" dirty="0" smtClean="0"/>
              <a:t>competent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d) honest,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e) open” 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 smtClean="0"/>
              <a:t>Tschannen</a:t>
            </a:r>
            <a:r>
              <a:rPr lang="en-GB" sz="2000" dirty="0" smtClean="0"/>
              <a:t>-Moran &amp; Hoy, 2000)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572" y="2147999"/>
            <a:ext cx="1944216" cy="864096"/>
          </a:xfrm>
          <a:prstGeom prst="wedgeRoundRectCallout">
            <a:avLst>
              <a:gd name="adj1" fmla="val 75894"/>
              <a:gd name="adj2" fmla="val -4529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anxiety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7802" y="966322"/>
            <a:ext cx="2071950" cy="1094526"/>
          </a:xfrm>
          <a:prstGeom prst="wedgeRoundRectCallout">
            <a:avLst>
              <a:gd name="adj1" fmla="val 68467"/>
              <a:gd name="adj2" fmla="val 1528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Inter-dependence,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 of harm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48263" y="1902426"/>
            <a:ext cx="1905789" cy="1480417"/>
          </a:xfrm>
          <a:prstGeom prst="wedgeRoundRectCallout">
            <a:avLst>
              <a:gd name="adj1" fmla="val -152125"/>
              <a:gd name="adj2" fmla="val 52314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intentions, would not exploit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72572" y="3209566"/>
            <a:ext cx="1944216" cy="1296144"/>
          </a:xfrm>
          <a:prstGeom prst="wedgeRoundRectCallout">
            <a:avLst>
              <a:gd name="adj1" fmla="val 74272"/>
              <a:gd name="adj2" fmla="val -635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Predictability, consistency of behaviour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789" y="3537012"/>
            <a:ext cx="2376264" cy="936104"/>
          </a:xfrm>
          <a:prstGeom prst="wedgeRoundRectCallout">
            <a:avLst>
              <a:gd name="adj1" fmla="val -115562"/>
              <a:gd name="adj2" fmla="val 23905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Skills, abilities,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77789" y="4653136"/>
            <a:ext cx="2376264" cy="1224136"/>
          </a:xfrm>
          <a:prstGeom prst="wedgeRoundRectCallout">
            <a:avLst>
              <a:gd name="adj1" fmla="val -138784"/>
              <a:gd name="adj2" fmla="val -50792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character, integrity,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authenticity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67802" y="4611778"/>
            <a:ext cx="1944216" cy="1553526"/>
          </a:xfrm>
          <a:prstGeom prst="wedgeRoundRectCallout">
            <a:avLst>
              <a:gd name="adj1" fmla="val 73461"/>
              <a:gd name="adj2" fmla="val -16501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Willing to share (personal) information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976664" cy="1296144"/>
          </a:xfrm>
        </p:spPr>
        <p:txBody>
          <a:bodyPr/>
          <a:lstStyle/>
          <a:p>
            <a:r>
              <a:rPr lang="en-GB" dirty="0" smtClean="0"/>
              <a:t>4. You have to work at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361" y="2348880"/>
            <a:ext cx="4889252" cy="3456608"/>
          </a:xfrm>
        </p:spPr>
        <p:txBody>
          <a:bodyPr/>
          <a:lstStyle/>
          <a:p>
            <a:r>
              <a:rPr lang="en-GB" dirty="0"/>
              <a:t>Deliberate practice</a:t>
            </a:r>
          </a:p>
          <a:p>
            <a:pPr lvl="1"/>
            <a:r>
              <a:rPr lang="en-GB" dirty="0" smtClean="0"/>
              <a:t>Challenge </a:t>
            </a:r>
          </a:p>
          <a:p>
            <a:pPr lvl="1"/>
            <a:r>
              <a:rPr lang="en-GB" dirty="0" smtClean="0"/>
              <a:t>Specific goals</a:t>
            </a:r>
          </a:p>
          <a:p>
            <a:pPr lvl="1"/>
            <a:r>
              <a:rPr lang="en-GB" dirty="0" smtClean="0"/>
              <a:t>Focus on sub-tasks</a:t>
            </a:r>
          </a:p>
          <a:p>
            <a:pPr lvl="1"/>
            <a:r>
              <a:rPr lang="en-GB" dirty="0" smtClean="0"/>
              <a:t>Feedback</a:t>
            </a:r>
          </a:p>
          <a:p>
            <a:pPr lvl="1"/>
            <a:r>
              <a:rPr lang="en-GB" dirty="0" smtClean="0"/>
              <a:t>Mental representations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2019697" cy="302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0" y="3637558"/>
            <a:ext cx="2227584" cy="285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664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780928"/>
            <a:ext cx="7632848" cy="2232248"/>
          </a:xfrm>
        </p:spPr>
        <p:txBody>
          <a:bodyPr/>
          <a:lstStyle/>
          <a:p>
            <a:r>
              <a:rPr lang="en-GB" dirty="0" smtClean="0"/>
              <a:t>Can </a:t>
            </a:r>
            <a:r>
              <a:rPr lang="en-GB" dirty="0"/>
              <a:t>we evaluate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‘</a:t>
            </a:r>
            <a:r>
              <a:rPr lang="en-GB" dirty="0"/>
              <a:t>quality teaching</a:t>
            </a:r>
            <a:r>
              <a:rPr lang="en-GB" dirty="0" smtClean="0"/>
              <a:t>’?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136" y="150308"/>
            <a:ext cx="21932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 smtClean="0">
                <a:solidFill>
                  <a:schemeClr val="bg1"/>
                </a:solidFill>
              </a:rPr>
              <a:t>IV</a:t>
            </a:r>
            <a:endParaRPr lang="en-GB" sz="16600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279718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6489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Indicators of quality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772400" cy="4104456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Real-time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 smtClean="0"/>
              <a:t>Teacher </a:t>
            </a:r>
            <a:r>
              <a:rPr lang="en-GB" sz="2200" dirty="0"/>
              <a:t>assessment (</a:t>
            </a:r>
            <a:r>
              <a:rPr lang="en-GB" sz="2200" dirty="0" err="1"/>
              <a:t>eg</a:t>
            </a:r>
            <a:r>
              <a:rPr lang="en-GB" sz="2200" dirty="0"/>
              <a:t> of content knowledge)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/>
              <a:t>Teacher self-report (</a:t>
            </a:r>
            <a:r>
              <a:rPr lang="en-GB" sz="2200" dirty="0" smtClean="0"/>
              <a:t>questionnaire / interview</a:t>
            </a:r>
            <a:r>
              <a:rPr lang="en-GB" sz="2200" dirty="0"/>
              <a:t>)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/>
              <a:t>Pupil voice (</a:t>
            </a:r>
            <a:r>
              <a:rPr lang="en-GB" sz="2200" dirty="0" smtClean="0"/>
              <a:t>questionnaire / focus group / interview</a:t>
            </a:r>
            <a:r>
              <a:rPr lang="en-GB" sz="2200" dirty="0"/>
              <a:t>)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/>
              <a:t>Pupil work (book scrutiny)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/>
              <a:t>Classroom observation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/>
              <a:t>Documents (</a:t>
            </a:r>
            <a:r>
              <a:rPr lang="en-GB" sz="2200" dirty="0" err="1"/>
              <a:t>eg</a:t>
            </a:r>
            <a:r>
              <a:rPr lang="en-GB" sz="2200" dirty="0"/>
              <a:t> lesson, unit &amp; termly plans)</a:t>
            </a:r>
          </a:p>
          <a:p>
            <a:pPr marL="0" indent="0">
              <a:buNone/>
            </a:pPr>
            <a:r>
              <a:rPr lang="en-GB" dirty="0" smtClean="0"/>
              <a:t>Post hoc</a:t>
            </a:r>
          </a:p>
          <a:p>
            <a:pPr marL="800100" lvl="1" indent="-514350">
              <a:buFont typeface="+mj-lt"/>
              <a:buAutoNum type="alphaUcPeriod"/>
            </a:pPr>
            <a:r>
              <a:rPr lang="en-GB" sz="2200" dirty="0" smtClean="0"/>
              <a:t>Pupil assessment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8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745" r="11468"/>
          <a:stretch/>
        </p:blipFill>
        <p:spPr bwMode="auto">
          <a:xfrm>
            <a:off x="228047" y="2852936"/>
            <a:ext cx="8563458" cy="56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2932"/>
            <a:ext cx="7988424" cy="2115948"/>
          </a:xfrm>
        </p:spPr>
        <p:txBody>
          <a:bodyPr>
            <a:normAutofit/>
          </a:bodyPr>
          <a:lstStyle/>
          <a:p>
            <a:r>
              <a:rPr lang="en-GB" dirty="0" smtClean="0"/>
              <a:t>Lesson observation:</a:t>
            </a:r>
            <a:br>
              <a:rPr lang="en-GB" dirty="0" smtClean="0"/>
            </a:br>
            <a:r>
              <a:rPr lang="en-GB" dirty="0" smtClean="0"/>
              <a:t>It’s harder than </a:t>
            </a:r>
            <a:br>
              <a:rPr lang="en-GB" dirty="0" smtClean="0"/>
            </a:br>
            <a:r>
              <a:rPr lang="en-GB" dirty="0" smtClean="0"/>
              <a:t>you think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47" y="1124744"/>
            <a:ext cx="4281729" cy="42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How good do you think your assessment is?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3812"/>
            <a:ext cx="6069012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41741"/>
            <a:ext cx="4103811" cy="4536504"/>
          </a:xfrm>
        </p:spPr>
        <p:txBody>
          <a:bodyPr/>
          <a:lstStyle/>
          <a:p>
            <a:r>
              <a:rPr lang="en-GB" dirty="0"/>
              <a:t>Assessment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must be</a:t>
            </a:r>
          </a:p>
          <a:p>
            <a:pPr lvl="1"/>
            <a:r>
              <a:rPr lang="en-GB" dirty="0" smtClean="0"/>
              <a:t>Informative</a:t>
            </a:r>
          </a:p>
          <a:p>
            <a:pPr lvl="1"/>
            <a:r>
              <a:rPr lang="en-GB" dirty="0" smtClean="0"/>
              <a:t>Accurate</a:t>
            </a:r>
          </a:p>
          <a:p>
            <a:pPr lvl="1"/>
            <a:r>
              <a:rPr lang="en-GB" dirty="0" smtClean="0"/>
              <a:t>Independent</a:t>
            </a:r>
          </a:p>
          <a:p>
            <a:pPr lvl="1"/>
            <a:r>
              <a:rPr lang="en-GB" dirty="0" err="1" smtClean="0"/>
              <a:t>Generalisable</a:t>
            </a:r>
            <a:endParaRPr lang="en-GB" dirty="0" smtClean="0"/>
          </a:p>
          <a:p>
            <a:pPr lvl="1"/>
            <a:r>
              <a:rPr lang="en-GB" dirty="0" smtClean="0"/>
              <a:t>Replicable</a:t>
            </a:r>
          </a:p>
          <a:p>
            <a:r>
              <a:rPr lang="en-GB" dirty="0" smtClean="0"/>
              <a:t>Assessment may</a:t>
            </a:r>
            <a:br>
              <a:rPr lang="en-GB" dirty="0" smtClean="0"/>
            </a:br>
            <a:r>
              <a:rPr lang="en-GB" dirty="0" smtClean="0"/>
              <a:t>be less precise</a:t>
            </a:r>
            <a:br>
              <a:rPr lang="en-GB" dirty="0" smtClean="0"/>
            </a:br>
            <a:r>
              <a:rPr lang="en-GB" dirty="0" smtClean="0"/>
              <a:t>than you think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45" y="95542"/>
            <a:ext cx="8533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+mn-lt"/>
                <a:hlinkClick r:id="rId2"/>
              </a:rPr>
              <a:t>http://www.cem.org/blog/but-that-is-not-an-assessment</a:t>
            </a:r>
            <a:r>
              <a:rPr lang="en-GB" sz="1800" dirty="0" smtClean="0">
                <a:latin typeface="+mn-lt"/>
                <a:hlinkClick r:id="rId2"/>
              </a:rPr>
              <a:t>/</a:t>
            </a:r>
            <a:endParaRPr lang="en-GB" sz="1800" dirty="0" smtClean="0">
              <a:latin typeface="+mn-lt"/>
            </a:endParaRPr>
          </a:p>
          <a:p>
            <a:r>
              <a:rPr lang="en-GB" sz="1800" dirty="0">
                <a:latin typeface="+mn-lt"/>
                <a:hlinkClick r:id="rId3"/>
              </a:rPr>
              <a:t>http://www.cem.org/blog/why-assessment-may-tell-you-less-than-you-think-part-1</a:t>
            </a:r>
            <a:r>
              <a:rPr lang="en-GB" sz="1800" dirty="0" smtClean="0">
                <a:latin typeface="+mn-lt"/>
                <a:hlinkClick r:id="rId3"/>
              </a:rPr>
              <a:t>/</a:t>
            </a:r>
            <a:endParaRPr lang="en-GB" sz="18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099736"/>
            <a:ext cx="4260724" cy="4077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6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know enough to create (at least partially) evidence-based frameworks for teaching quality</a:t>
            </a:r>
            <a:endParaRPr lang="en-GB" dirty="0" smtClean="0"/>
          </a:p>
          <a:p>
            <a:r>
              <a:rPr lang="en-GB" dirty="0" smtClean="0"/>
              <a:t>There is so much for teachers to master!</a:t>
            </a:r>
            <a:endParaRPr lang="en-GB" dirty="0" smtClean="0"/>
          </a:p>
          <a:p>
            <a:r>
              <a:rPr lang="en-GB" dirty="0" smtClean="0"/>
              <a:t>Professional learning needs support, time, expertise, </a:t>
            </a:r>
            <a:r>
              <a:rPr lang="en-GB" dirty="0" err="1" smtClean="0"/>
              <a:t>etc</a:t>
            </a:r>
            <a:r>
              <a:rPr lang="en-GB" dirty="0" smtClean="0"/>
              <a:t> (just like other learning)</a:t>
            </a:r>
          </a:p>
          <a:p>
            <a:r>
              <a:rPr lang="en-GB" dirty="0" smtClean="0"/>
              <a:t>Evaluating the quality of teaching is tricky (but necessary)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780928"/>
            <a:ext cx="7632848" cy="2232248"/>
          </a:xfrm>
        </p:spPr>
        <p:txBody>
          <a:bodyPr/>
          <a:lstStyle/>
          <a:p>
            <a:r>
              <a:rPr lang="en-GB" i="1" dirty="0" smtClean="0"/>
              <a:t>Already familiar </a:t>
            </a:r>
            <a:br>
              <a:rPr lang="en-GB" i="1" dirty="0" smtClean="0"/>
            </a:br>
            <a:r>
              <a:rPr lang="en-GB" i="1" dirty="0" smtClean="0"/>
              <a:t>(to a sophisticated audience)</a:t>
            </a:r>
            <a:endParaRPr lang="en-GB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136" y="150308"/>
            <a:ext cx="89319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 smtClean="0">
                <a:solidFill>
                  <a:schemeClr val="bg1"/>
                </a:solidFill>
              </a:rPr>
              <a:t>I</a:t>
            </a:r>
            <a:endParaRPr lang="en-GB" sz="16600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279718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93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517" y="188640"/>
            <a:ext cx="8342451" cy="864096"/>
          </a:xfrm>
        </p:spPr>
        <p:txBody>
          <a:bodyPr/>
          <a:lstStyle/>
          <a:p>
            <a:r>
              <a:rPr lang="en-GB" dirty="0" smtClean="0"/>
              <a:t>Impact </a:t>
            </a:r>
            <a:r>
              <a:rPr lang="en-GB" dirty="0" err="1" smtClean="0"/>
              <a:t>vs</a:t>
            </a:r>
            <a:r>
              <a:rPr lang="en-GB" dirty="0" smtClean="0"/>
              <a:t> cost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92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1658319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17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402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2793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9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£1000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51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83284" y="2117934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Meta-cognitive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00188" y="2761589"/>
            <a:ext cx="151852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Early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3979" y="2847814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1-1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(Secondary)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26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After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70424" y="4857971"/>
            <a:ext cx="123936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89902" y="4848268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Mentoring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61845" y="4487528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Summer schools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1650" y="5267763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Aspirations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25502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3207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33093" y="542397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79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  <a:endParaRPr lang="en-GB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6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  <a:endParaRPr lang="en-GB" sz="2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0066" y="4644175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  <a:endParaRPr lang="en-GB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53438" y="1874630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Feedback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4283" y="384105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27145" y="4921358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(Primary)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829" y="3451905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Collaborative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84355" y="3751129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</a:t>
            </a:r>
            <a:r>
              <a:rPr lang="en-GB" sz="1600" dirty="0" err="1" smtClean="0">
                <a:solidFill>
                  <a:schemeClr val="tx1"/>
                </a:solidFill>
              </a:rPr>
              <a:t>gp</a:t>
            </a:r>
            <a:r>
              <a:rPr lang="en-GB" sz="1600" dirty="0" smtClean="0">
                <a:solidFill>
                  <a:schemeClr val="tx1"/>
                </a:solidFill>
              </a:rPr>
              <a:t>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4949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84355" y="455875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86483" y="4298255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99164" y="358594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Behaviour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4283" y="4325418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10" y="116632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sz="1800" dirty="0"/>
          </a:p>
        </p:txBody>
      </p:sp>
      <p:sp>
        <p:nvSpPr>
          <p:cNvPr id="50" name="Rounded Rectangle 49"/>
          <p:cNvSpPr/>
          <p:nvPr/>
        </p:nvSpPr>
        <p:spPr>
          <a:xfrm>
            <a:off x="8028384" y="6384456"/>
            <a:ext cx="1285705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Repeating a year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67959" y="2511339"/>
            <a:ext cx="1185479" cy="3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Mastery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1992" y="3128213"/>
            <a:ext cx="192943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Reading </a:t>
            </a:r>
            <a:r>
              <a:rPr lang="en-GB" sz="1600" dirty="0" err="1">
                <a:solidFill>
                  <a:schemeClr val="tx1"/>
                </a:solidFill>
              </a:rPr>
              <a:t>c</a:t>
            </a:r>
            <a:r>
              <a:rPr lang="en-GB" sz="1600" dirty="0" err="1" smtClean="0">
                <a:solidFill>
                  <a:schemeClr val="tx1"/>
                </a:solidFill>
              </a:rPr>
              <a:t>omprn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504949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great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6048672" cy="417646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(Pedagogical) content </a:t>
            </a:r>
            <a:r>
              <a:rPr lang="en-GB" dirty="0" smtClean="0"/>
              <a:t>knowledge (PCK)</a:t>
            </a:r>
            <a:endParaRPr lang="en-GB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Quality of instruction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Classroom management / behaviour / control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Classroom </a:t>
            </a:r>
            <a:r>
              <a:rPr lang="en-GB" dirty="0"/>
              <a:t>climate / relationships / expectations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Beliefs (theory) about subject, learning &amp; teaching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Wider professional elements: collegiality, PD, stakeholder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6039277" y="1681642"/>
            <a:ext cx="3141262" cy="389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4448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Principles of Instruction</a:t>
            </a:r>
            <a:r>
              <a:rPr lang="en-GB" sz="3200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Rosenshine</a:t>
            </a:r>
            <a:r>
              <a:rPr lang="en-GB" sz="2400" dirty="0" smtClean="0"/>
              <a:t>, 2010)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52736"/>
            <a:ext cx="8136259" cy="49685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Begin </a:t>
            </a:r>
            <a:r>
              <a:rPr lang="en-GB" dirty="0"/>
              <a:t>a lesson with a short review of previous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Present </a:t>
            </a:r>
            <a:r>
              <a:rPr lang="en-GB" dirty="0"/>
              <a:t>new material in small steps, with student practice after each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Ask </a:t>
            </a:r>
            <a:r>
              <a:rPr lang="en-GB" dirty="0"/>
              <a:t>a large number of questions and check the responses of all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Provide models </a:t>
            </a:r>
            <a:r>
              <a:rPr lang="en-GB" dirty="0"/>
              <a:t>for problem solving and worked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Guide </a:t>
            </a:r>
            <a:r>
              <a:rPr lang="en-GB" dirty="0"/>
              <a:t>student </a:t>
            </a:r>
            <a:r>
              <a:rPr lang="en-GB" dirty="0" smtClean="0"/>
              <a:t>practice and rehearsal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</a:t>
            </a:r>
            <a:r>
              <a:rPr lang="en-GB" dirty="0"/>
              <a:t>for student understanding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Obtain </a:t>
            </a:r>
            <a:r>
              <a:rPr lang="en-GB" dirty="0"/>
              <a:t>a high success </a:t>
            </a:r>
            <a:r>
              <a:rPr lang="en-GB" dirty="0" smtClean="0"/>
              <a:t>rate (80%)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Provide </a:t>
            </a:r>
            <a:r>
              <a:rPr lang="en-GB" dirty="0"/>
              <a:t>scaffolds for difficult tasks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 </a:t>
            </a:r>
            <a:r>
              <a:rPr lang="en-GB" dirty="0"/>
              <a:t>and monitor independent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Engage </a:t>
            </a:r>
            <a:r>
              <a:rPr lang="en-GB" dirty="0"/>
              <a:t>students in weekly and monthly </a:t>
            </a:r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356992"/>
            <a:ext cx="121542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29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50" y="236000"/>
            <a:ext cx="5524738" cy="571500"/>
          </a:xfrm>
        </p:spPr>
        <p:txBody>
          <a:bodyPr/>
          <a:lstStyle/>
          <a:p>
            <a:r>
              <a:rPr lang="en-GB" dirty="0" smtClean="0"/>
              <a:t>Starter pack: 50 pages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-75185" y="1280779"/>
            <a:ext cx="3338304" cy="4137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055118"/>
            <a:ext cx="2345747" cy="3057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7">
            <a:off x="5943259" y="232818"/>
            <a:ext cx="2352974" cy="3049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6416840" y="3532005"/>
            <a:ext cx="2110122" cy="3021904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en-GB" dirty="0" smtClean="0"/>
              <a:t>Further reading lists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6085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Rob Coe (@</a:t>
            </a:r>
            <a:r>
              <a:rPr lang="en-GB" dirty="0" err="1" smtClean="0"/>
              <a:t>ProfCoe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cem.org/blog/what-is-worth-reading-for-teachers-interested-in-research</a:t>
            </a:r>
            <a:r>
              <a:rPr lang="en-GB" dirty="0" smtClean="0"/>
              <a:t> </a:t>
            </a:r>
          </a:p>
          <a:p>
            <a:r>
              <a:rPr lang="en-GB" dirty="0" smtClean="0"/>
              <a:t>Tom Sherrington (@</a:t>
            </a:r>
            <a:r>
              <a:rPr lang="en-GB" dirty="0" err="1" smtClean="0"/>
              <a:t>Teacherhead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3"/>
              </a:rPr>
              <a:t>https://teacherhead.com/2017/06/03/teaching-and-learning-research-summaries-a-collection-for-easy-access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Harry Fletcher-Wood (@</a:t>
            </a:r>
            <a:r>
              <a:rPr lang="en-GB" dirty="0" err="1" smtClean="0"/>
              <a:t>HFletcherWood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4"/>
              </a:rPr>
              <a:t>https://improvingteaching.co.uk/2017/06/04/a-reading-list-learning-teaching-professional-development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Nick Rose (@</a:t>
            </a:r>
            <a:r>
              <a:rPr lang="en-GB" dirty="0" err="1" smtClean="0"/>
              <a:t>Nick_J_Rose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www.tes.com/news/tes-magazine/tes-magazine/are-these-7-pillars-classroom-practice?amp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Paul </a:t>
            </a:r>
            <a:r>
              <a:rPr lang="en-GB" dirty="0" err="1" smtClean="0"/>
              <a:t>Kirschner</a:t>
            </a:r>
            <a:r>
              <a:rPr lang="en-GB" dirty="0" smtClean="0"/>
              <a:t> (@</a:t>
            </a:r>
            <a:r>
              <a:rPr lang="en-GB" dirty="0" err="1" smtClean="0"/>
              <a:t>P_A_Kirschner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6"/>
              </a:rPr>
              <a:t>https://3starlearningexperiences.wordpress.com/2017/02/28/seminal-papers-in-educational-psychology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0AE0-9927-4D9C-AEE3-F952C8D787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780928"/>
            <a:ext cx="7632848" cy="2232248"/>
          </a:xfrm>
        </p:spPr>
        <p:txBody>
          <a:bodyPr/>
          <a:lstStyle/>
          <a:p>
            <a:r>
              <a:rPr lang="en-GB" i="1" dirty="0" smtClean="0"/>
              <a:t>Update and </a:t>
            </a:r>
            <a:r>
              <a:rPr lang="en-GB" i="1" dirty="0" err="1" smtClean="0"/>
              <a:t>reconceptualisation</a:t>
            </a:r>
            <a:endParaRPr lang="en-GB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136" y="150308"/>
            <a:ext cx="16017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i="1" dirty="0" smtClean="0">
                <a:solidFill>
                  <a:schemeClr val="bg1"/>
                </a:solidFill>
              </a:rPr>
              <a:t>II</a:t>
            </a:r>
            <a:endParaRPr lang="en-GB" sz="16600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2797186"/>
            <a:ext cx="83632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85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None/>
          <a:defRPr sz="36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 CEM</Template>
  <TotalTime>23174</TotalTime>
  <Words>1459</Words>
  <Application>Microsoft Office PowerPoint</Application>
  <PresentationFormat>On-screen Show (4:3)</PresentationFormat>
  <Paragraphs>260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MS PGothic</vt:lpstr>
      <vt:lpstr>Arial</vt:lpstr>
      <vt:lpstr>Tahoma</vt:lpstr>
      <vt:lpstr>Times</vt:lpstr>
      <vt:lpstr>Wingdings</vt:lpstr>
      <vt:lpstr>DU CEM</vt:lpstr>
      <vt:lpstr>Understanding, developing and assessing great teaching</vt:lpstr>
      <vt:lpstr>Outline</vt:lpstr>
      <vt:lpstr>Already familiar  (to a sophisticated audience)</vt:lpstr>
      <vt:lpstr>Impact vs cost</vt:lpstr>
      <vt:lpstr>Dimensions of great teaching</vt:lpstr>
      <vt:lpstr>Principles of Instruction (Rosenshine, 2010)</vt:lpstr>
      <vt:lpstr>Starter pack: 50 pages </vt:lpstr>
      <vt:lpstr>Further reading lists</vt:lpstr>
      <vt:lpstr>Update and reconceptualisation</vt:lpstr>
      <vt:lpstr>Models of teacher quality</vt:lpstr>
      <vt:lpstr>The challenge</vt:lpstr>
      <vt:lpstr>Elements of Great Teaching (1)</vt:lpstr>
      <vt:lpstr>Elements of Great Teaching (2)</vt:lpstr>
      <vt:lpstr>Elements of Great Teaching (3 &amp; 4)</vt:lpstr>
      <vt:lpstr>Elements of Great Teaching (5 &amp; 6)</vt:lpstr>
      <vt:lpstr>Changing practice</vt:lpstr>
      <vt:lpstr>PowerPoint Presentation</vt:lpstr>
      <vt:lpstr>Some pitfalls of professional learning</vt:lpstr>
      <vt:lpstr>1. Learn something that matters</vt:lpstr>
      <vt:lpstr>2. Teachers learn just like normal people</vt:lpstr>
      <vt:lpstr>All good learning &amp; teaching …</vt:lpstr>
      <vt:lpstr>3. Learning requires trust</vt:lpstr>
      <vt:lpstr>4. You have to work at it</vt:lpstr>
      <vt:lpstr>Can we evaluate  ‘quality teaching’?</vt:lpstr>
      <vt:lpstr>Indicators of quality teaching</vt:lpstr>
      <vt:lpstr>Lesson observation: It’s harder than  you think</vt:lpstr>
      <vt:lpstr>How good do you think your assessment is?</vt:lpstr>
      <vt:lpstr>PowerPoint Presentation</vt:lpstr>
      <vt:lpstr>Summary</vt:lpstr>
    </vt:vector>
  </TitlesOfParts>
  <Company>CEM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will it take…to develop great teaching?</dc:title>
  <dc:creator>Robert Coe</dc:creator>
  <cp:lastModifiedBy>Robert Coe</cp:lastModifiedBy>
  <cp:revision>155</cp:revision>
  <dcterms:created xsi:type="dcterms:W3CDTF">2015-10-13T13:03:46Z</dcterms:created>
  <dcterms:modified xsi:type="dcterms:W3CDTF">2018-12-20T14:20:24Z</dcterms:modified>
</cp:coreProperties>
</file>