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26"/>
  </p:notesMasterIdLst>
  <p:handoutMasterIdLst>
    <p:handoutMasterId r:id="rId27"/>
  </p:handoutMasterIdLst>
  <p:sldIdLst>
    <p:sldId id="573" r:id="rId2"/>
    <p:sldId id="574" r:id="rId3"/>
    <p:sldId id="578" r:id="rId4"/>
    <p:sldId id="576" r:id="rId5"/>
    <p:sldId id="579" r:id="rId6"/>
    <p:sldId id="580" r:id="rId7"/>
    <p:sldId id="581" r:id="rId8"/>
    <p:sldId id="584" r:id="rId9"/>
    <p:sldId id="582" r:id="rId10"/>
    <p:sldId id="585" r:id="rId11"/>
    <p:sldId id="583" r:id="rId12"/>
    <p:sldId id="586" r:id="rId13"/>
    <p:sldId id="587" r:id="rId14"/>
    <p:sldId id="588" r:id="rId15"/>
    <p:sldId id="589" r:id="rId16"/>
    <p:sldId id="591" r:id="rId17"/>
    <p:sldId id="593" r:id="rId18"/>
    <p:sldId id="594" r:id="rId19"/>
    <p:sldId id="595" r:id="rId20"/>
    <p:sldId id="592" r:id="rId21"/>
    <p:sldId id="597" r:id="rId22"/>
    <p:sldId id="590" r:id="rId23"/>
    <p:sldId id="596" r:id="rId24"/>
    <p:sldId id="598" r:id="rId25"/>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BEB"/>
    <a:srgbClr val="663366"/>
    <a:srgbClr val="D2CCD2"/>
    <a:srgbClr val="7F7F7F"/>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69151" autoAdjust="0"/>
  </p:normalViewPr>
  <p:slideViewPr>
    <p:cSldViewPr>
      <p:cViewPr varScale="1">
        <p:scale>
          <a:sx n="46" d="100"/>
          <a:sy n="46" d="100"/>
        </p:scale>
        <p:origin x="1690" y="29"/>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5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135171" name="Rectangle 3"/>
          <p:cNvSpPr>
            <a:spLocks noGrp="1" noChangeArrowheads="1"/>
          </p:cNvSpPr>
          <p:nvPr>
            <p:ph type="dt" sz="quarter"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mn-cs"/>
              </a:defRPr>
            </a:lvl1pPr>
          </a:lstStyle>
          <a:p>
            <a:pPr>
              <a:defRPr/>
            </a:pPr>
            <a:endParaRPr lang="en-US"/>
          </a:p>
        </p:txBody>
      </p:sp>
      <p:sp>
        <p:nvSpPr>
          <p:cNvPr id="135172" name="Rectangle 4"/>
          <p:cNvSpPr>
            <a:spLocks noGrp="1" noChangeArrowheads="1"/>
          </p:cNvSpPr>
          <p:nvPr>
            <p:ph type="ftr" sz="quarter" idx="2"/>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135173" name="Rectangle 5"/>
          <p:cNvSpPr>
            <a:spLocks noGrp="1" noChangeArrowheads="1"/>
          </p:cNvSpPr>
          <p:nvPr>
            <p:ph type="sldNum" sz="quarter" idx="3"/>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algn="r" defTabSz="966788" eaLnBrk="1" hangingPunct="1">
              <a:defRPr sz="1300" smtClean="0">
                <a:latin typeface="Arial" pitchFamily="34" charset="0"/>
              </a:defRPr>
            </a:lvl1pPr>
          </a:lstStyle>
          <a:p>
            <a:pPr>
              <a:defRPr/>
            </a:pPr>
            <a:fld id="{1BF088ED-1075-4510-950D-405061569821}" type="slidenum">
              <a:rPr lang="en-US"/>
              <a:pPr>
                <a:defRPr/>
              </a:pPr>
              <a:t>‹#›</a:t>
            </a:fld>
            <a:endParaRPr lang="en-US"/>
          </a:p>
        </p:txBody>
      </p:sp>
    </p:spTree>
    <p:extLst>
      <p:ext uri="{BB962C8B-B14F-4D97-AF65-F5344CB8AC3E}">
        <p14:creationId xmlns:p14="http://schemas.microsoft.com/office/powerpoint/2010/main" val="3688581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43011" name="Rectangle 3"/>
          <p:cNvSpPr>
            <a:spLocks noGrp="1" noChangeArrowheads="1"/>
          </p:cNvSpPr>
          <p:nvPr>
            <p:ph type="dt"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80063" y="4716236"/>
            <a:ext cx="5437550" cy="446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43015" name="Rectangle 7"/>
          <p:cNvSpPr>
            <a:spLocks noGrp="1" noChangeArrowheads="1"/>
          </p:cNvSpPr>
          <p:nvPr>
            <p:ph type="sldNum" sz="quarter" idx="5"/>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algn="r" defTabSz="966788" eaLnBrk="1" hangingPunct="1">
              <a:defRPr sz="1300" smtClean="0">
                <a:latin typeface="Arial" pitchFamily="34" charset="0"/>
              </a:defRPr>
            </a:lvl1pPr>
          </a:lstStyle>
          <a:p>
            <a:pPr>
              <a:defRPr/>
            </a:pPr>
            <a:fld id="{93263F81-AB1F-4B51-A4CA-047E49299C68}" type="slidenum">
              <a:rPr lang="en-US"/>
              <a:pPr>
                <a:defRPr/>
              </a:pPr>
              <a:t>‹#›</a:t>
            </a:fld>
            <a:endParaRPr lang="en-US"/>
          </a:p>
        </p:txBody>
      </p:sp>
    </p:spTree>
    <p:extLst>
      <p:ext uri="{BB962C8B-B14F-4D97-AF65-F5344CB8AC3E}">
        <p14:creationId xmlns:p14="http://schemas.microsoft.com/office/powerpoint/2010/main" val="4181851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61224/SFR50_2016_Text.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gov.uk/government/uploads/system/uploads/attachment_data/file/577806/SFR42_Phonics_KS1_2016.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uttontrust.com/researcharchive/great-teachin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tdtrust.org/about/dgt/" TargetMode="External"/><Relationship Id="rId5" Type="http://schemas.openxmlformats.org/officeDocument/2006/relationships/hyperlink" Target="http://deansforimpact.org/pdfs/The_Science_of_Learning.pdf" TargetMode="External"/><Relationship Id="rId4" Type="http://schemas.openxmlformats.org/officeDocument/2006/relationships/hyperlink" Target="http://www.aft.org/pdfs/americaneducator/spring2012/Rosenshin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ducationendowmentfoundation.org.uk/library/diy-evaluation-gui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ea typeface="ＭＳ Ｐゴシック" charset="0"/>
              <a:cs typeface="+mn-cs"/>
            </a:endParaRPr>
          </a:p>
        </p:txBody>
      </p:sp>
      <p:sp>
        <p:nvSpPr>
          <p:cNvPr id="4" name="Slide Number Placeholder 3"/>
          <p:cNvSpPr>
            <a:spLocks noGrp="1"/>
          </p:cNvSpPr>
          <p:nvPr>
            <p:ph type="sldNum" sz="quarter" idx="5"/>
          </p:nvPr>
        </p:nvSpPr>
        <p:spPr/>
        <p:txBody>
          <a:bodyPr/>
          <a:lstStyle>
            <a:lvl1pPr defTabSz="966788">
              <a:defRPr sz="2400">
                <a:solidFill>
                  <a:schemeClr val="tx1"/>
                </a:solidFill>
                <a:latin typeface="Times" charset="0"/>
                <a:ea typeface="MS PGothic" pitchFamily="34" charset="-128"/>
              </a:defRPr>
            </a:lvl1pPr>
            <a:lvl2pPr marL="742950" indent="-285750" defTabSz="966788">
              <a:defRPr sz="2400">
                <a:solidFill>
                  <a:schemeClr val="tx1"/>
                </a:solidFill>
                <a:latin typeface="Times" charset="0"/>
                <a:ea typeface="MS PGothic" pitchFamily="34" charset="-128"/>
              </a:defRPr>
            </a:lvl2pPr>
            <a:lvl3pPr marL="1143000" indent="-228600" defTabSz="966788">
              <a:defRPr sz="2400">
                <a:solidFill>
                  <a:schemeClr val="tx1"/>
                </a:solidFill>
                <a:latin typeface="Times" charset="0"/>
                <a:ea typeface="MS PGothic" pitchFamily="34" charset="-128"/>
              </a:defRPr>
            </a:lvl3pPr>
            <a:lvl4pPr marL="1600200" indent="-228600" defTabSz="966788">
              <a:defRPr sz="2400">
                <a:solidFill>
                  <a:schemeClr val="tx1"/>
                </a:solidFill>
                <a:latin typeface="Times" charset="0"/>
                <a:ea typeface="MS PGothic" pitchFamily="34" charset="-128"/>
              </a:defRPr>
            </a:lvl4pPr>
            <a:lvl5pPr marL="2057400" indent="-228600" defTabSz="966788">
              <a:defRPr sz="2400">
                <a:solidFill>
                  <a:schemeClr val="tx1"/>
                </a:solidFill>
                <a:latin typeface="Times"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71DBB4A3-201D-4925-A692-121D9E154EC2}" type="slidenum">
              <a:rPr lang="en-US" sz="1300" smtClean="0">
                <a:latin typeface="Arial" pitchFamily="34" charset="0"/>
              </a:rPr>
              <a:pPr>
                <a:defRPr/>
              </a:pPr>
              <a:t>1</a:t>
            </a:fld>
            <a:endParaRPr lang="en-US" sz="1300" smtClean="0">
              <a:latin typeface="Arial" pitchFamily="34" charset="0"/>
            </a:endParaRPr>
          </a:p>
        </p:txBody>
      </p:sp>
    </p:spTree>
    <p:extLst>
      <p:ext uri="{BB962C8B-B14F-4D97-AF65-F5344CB8AC3E}">
        <p14:creationId xmlns:p14="http://schemas.microsoft.com/office/powerpoint/2010/main" val="1228069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S PGothic" pitchFamily="34" charset="-128"/>
                <a:cs typeface="ＭＳ Ｐゴシック" charset="0"/>
              </a:rPr>
              <a:t>EYFSP: Figure E in </a:t>
            </a:r>
            <a:r>
              <a:rPr lang="en-GB" sz="1200" u="sng" kern="1200" dirty="0" smtClean="0">
                <a:solidFill>
                  <a:schemeClr val="tx1"/>
                </a:solidFill>
                <a:effectLst/>
                <a:latin typeface="Arial" charset="0"/>
                <a:ea typeface="MS PGothic" pitchFamily="34" charset="-128"/>
                <a:cs typeface="ＭＳ Ｐゴシック" charset="0"/>
                <a:hlinkClick r:id="rId3"/>
              </a:rPr>
              <a:t>https://www.gov.uk/government/uploads/system/uploads/attachment_data/file/561224/SFR50_2016_Text.pdf</a:t>
            </a:r>
            <a:endParaRPr lang="en-GB" sz="1200" kern="1200" dirty="0" smtClean="0">
              <a:solidFill>
                <a:schemeClr val="tx1"/>
              </a:solidFill>
              <a:effectLst/>
              <a:latin typeface="Arial" charset="0"/>
              <a:ea typeface="MS PGothic" pitchFamily="34" charset="-128"/>
              <a:cs typeface="ＭＳ Ｐゴシック" charset="0"/>
            </a:endParaRPr>
          </a:p>
          <a:p>
            <a:r>
              <a:rPr lang="en-GB" sz="1200" kern="1200" dirty="0" smtClean="0">
                <a:solidFill>
                  <a:schemeClr val="tx1"/>
                </a:solidFill>
                <a:effectLst/>
                <a:latin typeface="Arial" charset="0"/>
                <a:ea typeface="MS PGothic" pitchFamily="34" charset="-128"/>
                <a:cs typeface="ＭＳ Ｐゴシック" charset="0"/>
              </a:rPr>
              <a:t>Phonics check: Figure 1 in </a:t>
            </a:r>
            <a:r>
              <a:rPr lang="en-GB" sz="1200" u="sng" kern="1200" dirty="0" smtClean="0">
                <a:solidFill>
                  <a:schemeClr val="tx1"/>
                </a:solidFill>
                <a:effectLst/>
                <a:latin typeface="Arial" charset="0"/>
                <a:ea typeface="MS PGothic" pitchFamily="34" charset="-128"/>
                <a:cs typeface="ＭＳ Ｐゴシック" charset="0"/>
                <a:hlinkClick r:id="rId4"/>
              </a:rPr>
              <a:t>https://www.gov.uk/government/uploads/system/uploads/attachment_data/file/577806/SFR42_Phonics_KS1_2016.pdf</a:t>
            </a:r>
            <a:endParaRPr lang="en-GB" sz="1200" u="sng" kern="1200" dirty="0" smtClean="0">
              <a:solidFill>
                <a:schemeClr val="tx1"/>
              </a:solidFill>
              <a:effectLst/>
              <a:latin typeface="Arial" charset="0"/>
              <a:ea typeface="MS PGothic" pitchFamily="34" charset="-128"/>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21</a:t>
            </a:fld>
            <a:endParaRPr lang="en-US"/>
          </a:p>
        </p:txBody>
      </p:sp>
    </p:spTree>
    <p:extLst>
      <p:ext uri="{BB962C8B-B14F-4D97-AF65-F5344CB8AC3E}">
        <p14:creationId xmlns:p14="http://schemas.microsoft.com/office/powerpoint/2010/main" val="71885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4</a:t>
            </a:fld>
            <a:endParaRPr lang="en-US"/>
          </a:p>
        </p:txBody>
      </p:sp>
    </p:spTree>
    <p:extLst>
      <p:ext uri="{BB962C8B-B14F-4D97-AF65-F5344CB8AC3E}">
        <p14:creationId xmlns:p14="http://schemas.microsoft.com/office/powerpoint/2010/main" val="42193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S PGothic" pitchFamily="34" charset="-128"/>
                <a:cs typeface="ＭＳ Ｐゴシック" charset="0"/>
              </a:rPr>
              <a:t>Coe, R., </a:t>
            </a:r>
            <a:r>
              <a:rPr lang="en-GB" sz="1200" kern="1200" dirty="0" err="1" smtClean="0">
                <a:solidFill>
                  <a:schemeClr val="tx1"/>
                </a:solidFill>
                <a:effectLst/>
                <a:latin typeface="Arial" charset="0"/>
                <a:ea typeface="MS PGothic" pitchFamily="34" charset="-128"/>
                <a:cs typeface="ＭＳ Ｐゴシック" charset="0"/>
              </a:rPr>
              <a:t>Aloisi</a:t>
            </a:r>
            <a:r>
              <a:rPr lang="en-GB" sz="1200" kern="1200" dirty="0" smtClean="0">
                <a:solidFill>
                  <a:schemeClr val="tx1"/>
                </a:solidFill>
                <a:effectLst/>
                <a:latin typeface="Arial" charset="0"/>
                <a:ea typeface="MS PGothic" pitchFamily="34" charset="-128"/>
                <a:cs typeface="ＭＳ Ｐゴシック" charset="0"/>
              </a:rPr>
              <a:t>, C., Higgins, S. and Elliot Major, L. (2014) ‘</a:t>
            </a:r>
            <a:r>
              <a:rPr lang="en-GB" sz="1200" b="1" kern="1200" dirty="0" smtClean="0">
                <a:solidFill>
                  <a:schemeClr val="tx1"/>
                </a:solidFill>
                <a:effectLst/>
                <a:latin typeface="Arial" charset="0"/>
                <a:ea typeface="MS PGothic" pitchFamily="34" charset="-128"/>
                <a:cs typeface="ＭＳ Ｐゴシック" charset="0"/>
              </a:rPr>
              <a:t>What makes great teaching? </a:t>
            </a:r>
            <a:r>
              <a:rPr lang="en-GB" sz="1200" kern="1200" dirty="0" smtClean="0">
                <a:solidFill>
                  <a:schemeClr val="tx1"/>
                </a:solidFill>
                <a:effectLst/>
                <a:latin typeface="Arial" charset="0"/>
                <a:ea typeface="MS PGothic" pitchFamily="34" charset="-128"/>
                <a:cs typeface="ＭＳ Ｐゴシック" charset="0"/>
              </a:rPr>
              <a:t>Review of the underpinning research’. Sutton Trust, October 2014 </a:t>
            </a:r>
            <a:r>
              <a:rPr lang="en-GB" sz="1200" u="sng" kern="1200" dirty="0" smtClean="0">
                <a:solidFill>
                  <a:schemeClr val="tx1"/>
                </a:solidFill>
                <a:effectLst/>
                <a:latin typeface="Arial" charset="0"/>
                <a:ea typeface="MS PGothic" pitchFamily="34" charset="-128"/>
                <a:cs typeface="ＭＳ Ｐゴシック" charset="0"/>
                <a:hlinkClick r:id="rId3"/>
              </a:rPr>
              <a:t>http://www.suttontrust.com/researcharchive/great-teaching/</a:t>
            </a:r>
            <a:r>
              <a:rPr lang="en-GB" sz="1200" kern="1200" dirty="0" smtClean="0">
                <a:solidFill>
                  <a:schemeClr val="tx1"/>
                </a:solidFill>
                <a:effectLst/>
                <a:latin typeface="Arial" charset="0"/>
                <a:ea typeface="MS PGothic" pitchFamily="34" charset="-128"/>
                <a:cs typeface="ＭＳ Ｐゴシック"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S PGothic"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smtClean="0">
                <a:effectLst/>
              </a:rPr>
              <a:t>Rosenshine</a:t>
            </a:r>
            <a:r>
              <a:rPr lang="en-GB" dirty="0" smtClean="0">
                <a:effectLst/>
              </a:rPr>
              <a:t>, B. (2012) </a:t>
            </a:r>
            <a:r>
              <a:rPr lang="en-GB" b="1" dirty="0" smtClean="0">
                <a:effectLst/>
              </a:rPr>
              <a:t>Principles of Instruction: Research based principles that all teachers should know</a:t>
            </a:r>
            <a:r>
              <a:rPr lang="en-GB" dirty="0" smtClean="0">
                <a:effectLst/>
              </a:rPr>
              <a:t>.  American Educator, Spring 2012. </a:t>
            </a:r>
            <a:r>
              <a:rPr lang="en-GB" dirty="0" smtClean="0">
                <a:effectLst/>
                <a:hlinkClick r:id="rId4"/>
              </a:rPr>
              <a:t>http://www.aft.org/pdfs/americaneducator/spring2012/Rosenshine.pdf</a:t>
            </a:r>
            <a:r>
              <a:rPr lang="en-GB" dirty="0" smtClean="0">
                <a:effectLst/>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smtClean="0">
                <a:effectLst/>
              </a:rPr>
              <a:t>Deans for Impact</a:t>
            </a:r>
            <a:r>
              <a:rPr lang="en-GB" dirty="0" smtClean="0">
                <a:effectLst/>
              </a:rPr>
              <a:t> (2015). The Science of Learning. Austin, TX: Deans for Impact. </a:t>
            </a:r>
            <a:r>
              <a:rPr lang="en-GB" dirty="0" smtClean="0">
                <a:effectLst/>
                <a:hlinkClick r:id="rId5"/>
              </a:rPr>
              <a:t>http://deansforimpact.org/pdfs/The_Science_of_Learning.pdf</a:t>
            </a:r>
            <a:r>
              <a:rPr lang="en-GB" dirty="0" smtClean="0">
                <a:effectLst/>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S PGothic" pitchFamily="34" charset="-128"/>
                <a:cs typeface="ＭＳ Ｐゴシック" charset="0"/>
              </a:rPr>
              <a:t>Cordingley</a:t>
            </a:r>
            <a:r>
              <a:rPr lang="en-GB" sz="1200" kern="1200" dirty="0" smtClean="0">
                <a:solidFill>
                  <a:schemeClr val="tx1"/>
                </a:solidFill>
                <a:effectLst/>
                <a:latin typeface="Arial" charset="0"/>
                <a:ea typeface="MS PGothic" pitchFamily="34" charset="-128"/>
                <a:cs typeface="ＭＳ Ｐゴシック" charset="0"/>
              </a:rPr>
              <a:t>, P., Higgins, S., </a:t>
            </a:r>
            <a:r>
              <a:rPr lang="en-GB" sz="1200" kern="1200" dirty="0" err="1" smtClean="0">
                <a:solidFill>
                  <a:schemeClr val="tx1"/>
                </a:solidFill>
                <a:effectLst/>
                <a:latin typeface="Arial" charset="0"/>
                <a:ea typeface="MS PGothic" pitchFamily="34" charset="-128"/>
                <a:cs typeface="ＭＳ Ｐゴシック" charset="0"/>
              </a:rPr>
              <a:t>Greany</a:t>
            </a:r>
            <a:r>
              <a:rPr lang="en-GB" sz="1200" kern="1200" dirty="0" smtClean="0">
                <a:solidFill>
                  <a:schemeClr val="tx1"/>
                </a:solidFill>
                <a:effectLst/>
                <a:latin typeface="Arial" charset="0"/>
                <a:ea typeface="MS PGothic" pitchFamily="34" charset="-128"/>
                <a:cs typeface="ＭＳ Ｐゴシック" charset="0"/>
              </a:rPr>
              <a:t>, T., Buckler, N., Coles-Jordan, D., Crisp, B., Saunders, L., Coe, R. (2015) </a:t>
            </a:r>
            <a:r>
              <a:rPr lang="en-GB" sz="1200" b="1" kern="1200" dirty="0" smtClean="0">
                <a:solidFill>
                  <a:schemeClr val="tx1"/>
                </a:solidFill>
                <a:effectLst/>
                <a:latin typeface="Arial" charset="0"/>
                <a:ea typeface="MS PGothic" pitchFamily="34" charset="-128"/>
                <a:cs typeface="ＭＳ Ｐゴシック" charset="0"/>
              </a:rPr>
              <a:t>Developing Great Teaching</a:t>
            </a:r>
            <a:r>
              <a:rPr lang="en-GB" sz="1200" kern="1200" dirty="0" smtClean="0">
                <a:solidFill>
                  <a:schemeClr val="tx1"/>
                </a:solidFill>
                <a:effectLst/>
                <a:latin typeface="Arial" charset="0"/>
                <a:ea typeface="MS PGothic" pitchFamily="34" charset="-128"/>
                <a:cs typeface="ＭＳ Ｐゴシック" charset="0"/>
              </a:rPr>
              <a:t>: Lessons from the international reviews into effective professional development. Teacher Development Trust. </a:t>
            </a:r>
            <a:r>
              <a:rPr lang="en-GB" sz="1200" u="sng" kern="1200" dirty="0" smtClean="0">
                <a:solidFill>
                  <a:schemeClr val="tx1"/>
                </a:solidFill>
                <a:effectLst/>
                <a:latin typeface="Arial" charset="0"/>
                <a:ea typeface="MS PGothic" pitchFamily="34" charset="-128"/>
                <a:cs typeface="ＭＳ Ｐゴシック" charset="0"/>
                <a:hlinkClick r:id="rId6"/>
              </a:rPr>
              <a:t>http://tdtrust.org/about/dgt/</a:t>
            </a:r>
            <a:r>
              <a:rPr lang="en-GB" sz="1200" kern="1200" dirty="0" smtClean="0">
                <a:solidFill>
                  <a:schemeClr val="tx1"/>
                </a:solidFill>
                <a:effectLst/>
                <a:latin typeface="Arial" charset="0"/>
                <a:ea typeface="MS PGothic" pitchFamily="34" charset="-128"/>
                <a:cs typeface="ＭＳ Ｐゴシック"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5</a:t>
            </a:fld>
            <a:endParaRPr lang="en-US"/>
          </a:p>
        </p:txBody>
      </p:sp>
    </p:spTree>
    <p:extLst>
      <p:ext uri="{BB962C8B-B14F-4D97-AF65-F5344CB8AC3E}">
        <p14:creationId xmlns:p14="http://schemas.microsoft.com/office/powerpoint/2010/main" val="330322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http://cem.org/blog/what-is-worth-reading-for-teachers-interested-in-research</a:t>
            </a:r>
          </a:p>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6</a:t>
            </a:fld>
            <a:endParaRPr lang="en-US"/>
          </a:p>
        </p:txBody>
      </p:sp>
    </p:spTree>
    <p:extLst>
      <p:ext uri="{BB962C8B-B14F-4D97-AF65-F5344CB8AC3E}">
        <p14:creationId xmlns:p14="http://schemas.microsoft.com/office/powerpoint/2010/main" val="37967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IFT The Learning</a:t>
            </a:r>
            <a:r>
              <a:rPr lang="en-GB" baseline="0" dirty="0" smtClean="0"/>
              <a:t> Curriculum: https://drive.google.com/file/d/1zj3bJeaB2ssfPIhxi3hH3IcoeBsJv28o/view</a:t>
            </a:r>
          </a:p>
          <a:p>
            <a:r>
              <a:rPr lang="en-GB" baseline="0" dirty="0" smtClean="0"/>
              <a:t>EEF Putting Evidence to Work: https://educationendowmentfoundation.org.uk/tools/guidance-reports/a-schools-guide-to-implementation/</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8</a:t>
            </a:fld>
            <a:endParaRPr lang="en-US"/>
          </a:p>
        </p:txBody>
      </p:sp>
    </p:spTree>
    <p:extLst>
      <p:ext uri="{BB962C8B-B14F-4D97-AF65-F5344CB8AC3E}">
        <p14:creationId xmlns:p14="http://schemas.microsoft.com/office/powerpoint/2010/main" val="137377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latin typeface="Arial" panose="020B0604020202020204" pitchFamily="34" charset="0"/>
                <a:ea typeface="ＭＳ Ｐゴシック" panose="020B0600070205080204" pitchFamily="34" charset="-128"/>
              </a:rPr>
              <a:t>Coe, R., Kime, S., </a:t>
            </a:r>
            <a:r>
              <a:rPr lang="en-GB" altLang="en-US" dirty="0" err="1" smtClean="0">
                <a:latin typeface="Arial" panose="020B0604020202020204" pitchFamily="34" charset="0"/>
                <a:ea typeface="ＭＳ Ｐゴシック" panose="020B0600070205080204" pitchFamily="34" charset="-128"/>
              </a:rPr>
              <a:t>Nevill</a:t>
            </a:r>
            <a:r>
              <a:rPr lang="en-GB" altLang="en-US" dirty="0" smtClean="0">
                <a:latin typeface="Arial" panose="020B0604020202020204" pitchFamily="34" charset="0"/>
                <a:ea typeface="ＭＳ Ｐゴシック" panose="020B0600070205080204" pitchFamily="34" charset="-128"/>
              </a:rPr>
              <a:t>, C. and Coleman, R. (2013) ‘The DIY Evaluation Guide’. London: Education Endowment Foundation. [Available at:</a:t>
            </a:r>
          </a:p>
          <a:p>
            <a:pPr eaLnBrk="1" hangingPunct="1"/>
            <a:r>
              <a:rPr lang="en-GB" altLang="en-US" u="sng" dirty="0" smtClean="0">
                <a:latin typeface="Arial" panose="020B0604020202020204" pitchFamily="34" charset="0"/>
                <a:ea typeface="ＭＳ Ｐゴシック" panose="020B0600070205080204" pitchFamily="34" charset="-128"/>
                <a:hlinkClick r:id="rId3"/>
              </a:rPr>
              <a:t>http://educationendowmentfoundation.org.uk/library/diy-evaluation-guide</a:t>
            </a:r>
            <a:endParaRPr lang="en-GB" altLang="en-US" dirty="0" smtClean="0">
              <a:latin typeface="Arial" panose="020B0604020202020204" pitchFamily="34" charset="0"/>
              <a:ea typeface="ＭＳ Ｐゴシック" panose="020B0600070205080204" pitchFamily="34" charset="-128"/>
            </a:endParaRPr>
          </a:p>
          <a:p>
            <a:pPr eaLnBrk="1" hangingPunct="1"/>
            <a:r>
              <a:rPr lang="en-GB" altLang="en-US" dirty="0" smtClean="0">
                <a:latin typeface="Arial" panose="020B0604020202020204" pitchFamily="34" charset="0"/>
                <a:ea typeface="ＭＳ Ｐゴシック" panose="020B0600070205080204" pitchFamily="34" charset="-128"/>
              </a:rPr>
              <a:t>https://v1.educationendowmentfoundation.org.uk/uploads/pdf/EEF_DIY_Evaluation_Guide_(2013).pdf</a:t>
            </a:r>
          </a:p>
          <a:p>
            <a:pPr eaLnBrk="1" hangingPunct="1"/>
            <a:r>
              <a:rPr lang="en-GB" altLang="en-US" dirty="0" smtClean="0"/>
              <a:t>http://educationendowmentfoundation.org.uk/uploads/pdf/EEF_DIY_Evaluation_Guide_(2013).pdf</a:t>
            </a:r>
          </a:p>
          <a:p>
            <a:pPr eaLnBrk="1" hangingPunct="1"/>
            <a:r>
              <a:rPr lang="en-GB" altLang="en-US" dirty="0" smtClean="0"/>
              <a:t>https://educationendowmentfoundation.org.uk/resources/diy-guide/getting-started/</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63161D-F6B7-413B-8DEF-9B1BBFC4A5FE}" type="slidenum">
              <a:rPr lang="en-US" altLang="en-US" smtClean="0"/>
              <a:pPr/>
              <a:t>10</a:t>
            </a:fld>
            <a:endParaRPr lang="en-US" altLang="en-US" smtClean="0"/>
          </a:p>
        </p:txBody>
      </p:sp>
    </p:spTree>
    <p:extLst>
      <p:ext uri="{BB962C8B-B14F-4D97-AF65-F5344CB8AC3E}">
        <p14:creationId xmlns:p14="http://schemas.microsoft.com/office/powerpoint/2010/main" val="76104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http://www.cem.org/blog/414/</a:t>
            </a: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13</a:t>
            </a:fld>
            <a:endParaRPr lang="en-US"/>
          </a:p>
        </p:txBody>
      </p:sp>
    </p:spTree>
    <p:extLst>
      <p:ext uri="{BB962C8B-B14F-4D97-AF65-F5344CB8AC3E}">
        <p14:creationId xmlns:p14="http://schemas.microsoft.com/office/powerpoint/2010/main" val="372157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S PGothic" pitchFamily="34" charset="-128"/>
                <a:cs typeface="ＭＳ Ｐゴシック" charset="0"/>
              </a:rPr>
              <a:t>This assumes item fit to </a:t>
            </a:r>
            <a:r>
              <a:rPr lang="en-GB" sz="1200" kern="1200" dirty="0" err="1" smtClean="0">
                <a:solidFill>
                  <a:schemeClr val="tx1"/>
                </a:solidFill>
                <a:effectLst/>
                <a:latin typeface="Arial" charset="0"/>
                <a:ea typeface="MS PGothic" pitchFamily="34" charset="-128"/>
                <a:cs typeface="ＭＳ Ｐゴシック" charset="0"/>
              </a:rPr>
              <a:t>Rasch</a:t>
            </a:r>
            <a:r>
              <a:rPr lang="en-GB" sz="1200" kern="1200" dirty="0" smtClean="0">
                <a:solidFill>
                  <a:schemeClr val="tx1"/>
                </a:solidFill>
                <a:effectLst/>
                <a:latin typeface="Arial" charset="0"/>
                <a:ea typeface="MS PGothic" pitchFamily="34" charset="-128"/>
                <a:cs typeface="ＭＳ Ｐゴシック" charset="0"/>
              </a:rPr>
              <a:t> model and uses Bayes’ Theorem to estimate probabilities. ‘Mastery’ of topic</a:t>
            </a:r>
            <a:r>
              <a:rPr lang="en-GB" sz="1200" kern="1200" baseline="0" dirty="0" smtClean="0">
                <a:solidFill>
                  <a:schemeClr val="tx1"/>
                </a:solidFill>
                <a:effectLst/>
                <a:latin typeface="Arial" charset="0"/>
                <a:ea typeface="MS PGothic" pitchFamily="34" charset="-128"/>
                <a:cs typeface="ＭＳ Ｐゴシック" charset="0"/>
              </a:rPr>
              <a:t> operationalised as</a:t>
            </a:r>
            <a:r>
              <a:rPr lang="en-GB" sz="1200" kern="1200" dirty="0" smtClean="0">
                <a:solidFill>
                  <a:schemeClr val="tx1"/>
                </a:solidFill>
                <a:effectLst/>
                <a:latin typeface="Arial" charset="0"/>
                <a:ea typeface="MS PGothic" pitchFamily="34" charset="-128"/>
                <a:cs typeface="ＭＳ Ｐゴシック" charset="0"/>
              </a:rPr>
              <a:t> being above a particular threshold on a continuum of understanding that corresponds</a:t>
            </a:r>
            <a:r>
              <a:rPr lang="en-GB" sz="1200" kern="1200" baseline="0" dirty="0" smtClean="0">
                <a:solidFill>
                  <a:schemeClr val="tx1"/>
                </a:solidFill>
                <a:effectLst/>
                <a:latin typeface="Arial" charset="0"/>
                <a:ea typeface="MS PGothic" pitchFamily="34" charset="-128"/>
                <a:cs typeface="ＭＳ Ｐゴシック" charset="0"/>
              </a:rPr>
              <a:t> to 80% probability of answering hinge question correctly. Prior estimate of pupil’s location is subject to error (quantified as its standard error in logit units)</a:t>
            </a:r>
            <a:endParaRPr lang="en-GB" sz="1200" kern="1200" dirty="0" smtClean="0">
              <a:solidFill>
                <a:schemeClr val="tx1"/>
              </a:solidFill>
              <a:effectLst/>
              <a:latin typeface="Arial" charset="0"/>
              <a:ea typeface="MS PGothic" pitchFamily="34" charset="-128"/>
              <a:cs typeface="ＭＳ Ｐゴシック" charset="0"/>
            </a:endParaRPr>
          </a:p>
          <a:p>
            <a:r>
              <a:rPr lang="en-GB" sz="1200" kern="1200" dirty="0" smtClean="0">
                <a:solidFill>
                  <a:schemeClr val="tx1"/>
                </a:solidFill>
                <a:effectLst/>
                <a:latin typeface="Arial" charset="0"/>
                <a:ea typeface="MS PGothic" pitchFamily="34" charset="-128"/>
                <a:cs typeface="ＭＳ Ｐゴシック" charset="0"/>
              </a:rPr>
              <a:t>Three cases modelled: </a:t>
            </a:r>
          </a:p>
          <a:p>
            <a:pPr marL="228600" indent="-228600">
              <a:buAutoNum type="arabicPeriod"/>
            </a:pPr>
            <a:r>
              <a:rPr lang="en-GB" sz="1200" kern="1200" dirty="0" smtClean="0">
                <a:solidFill>
                  <a:schemeClr val="tx1"/>
                </a:solidFill>
                <a:effectLst/>
                <a:latin typeface="Arial" charset="0"/>
                <a:ea typeface="MS PGothic" pitchFamily="34" charset="-128"/>
                <a:cs typeface="ＭＳ Ｐゴシック" charset="0"/>
              </a:rPr>
              <a:t>No prior information,</a:t>
            </a:r>
            <a:r>
              <a:rPr lang="en-GB" sz="1200" kern="1200" baseline="0" dirty="0" smtClean="0">
                <a:solidFill>
                  <a:schemeClr val="tx1"/>
                </a:solidFill>
                <a:effectLst/>
                <a:latin typeface="Arial" charset="0"/>
                <a:ea typeface="MS PGothic" pitchFamily="34" charset="-128"/>
                <a:cs typeface="ＭＳ Ｐゴシック" charset="0"/>
              </a:rPr>
              <a:t> other than that pupil is of secondary school age (uncertainty SE taken as 2 logits). From 80% initial confidence, wrong answer reduces this to 63%</a:t>
            </a:r>
          </a:p>
          <a:p>
            <a:pPr marL="228600" indent="-228600">
              <a:buAutoNum type="arabicPeriod"/>
            </a:pPr>
            <a:r>
              <a:rPr lang="en-GB" sz="1200" kern="1200" dirty="0" smtClean="0">
                <a:solidFill>
                  <a:schemeClr val="tx1"/>
                </a:solidFill>
                <a:effectLst/>
                <a:latin typeface="Arial" charset="0"/>
                <a:ea typeface="MS PGothic" pitchFamily="34" charset="-128"/>
                <a:cs typeface="ＭＳ Ｐゴシック" charset="0"/>
              </a:rPr>
              <a:t>Pupil prior attainment data available, but not specific to topic (</a:t>
            </a:r>
            <a:r>
              <a:rPr lang="en-GB" sz="1200" kern="1200" baseline="0" dirty="0" smtClean="0">
                <a:solidFill>
                  <a:schemeClr val="tx1"/>
                </a:solidFill>
                <a:effectLst/>
                <a:latin typeface="Arial" charset="0"/>
                <a:ea typeface="MS PGothic" pitchFamily="34" charset="-128"/>
                <a:cs typeface="ＭＳ Ｐゴシック" charset="0"/>
              </a:rPr>
              <a:t>uncertainty SE taken as 1 logit, based on correlation of 0.8 between prior and ‘mastery’ measure). From initial 80% confidence, wrong answer reduces this to 67%</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kern="1200" baseline="0" dirty="0" smtClean="0">
                <a:solidFill>
                  <a:schemeClr val="tx1"/>
                </a:solidFill>
                <a:effectLst/>
                <a:latin typeface="Arial" charset="0"/>
                <a:ea typeface="MS PGothic" pitchFamily="34" charset="-128"/>
                <a:cs typeface="ＭＳ Ｐゴシック" charset="0"/>
              </a:rPr>
              <a:t>Specific information on topic knowledge reduces standard error of teacher estimate to 0.5 logits. From initial 80% confidence, wrong answer reduces this to 72%</a:t>
            </a:r>
          </a:p>
          <a:p>
            <a:pPr marL="228600" indent="-228600">
              <a:buAutoNum type="arabicPeriod"/>
            </a:pPr>
            <a:endParaRPr lang="en-GB" sz="1200" kern="1200" dirty="0" smtClean="0">
              <a:solidFill>
                <a:schemeClr val="tx1"/>
              </a:solidFill>
              <a:effectLst/>
              <a:latin typeface="Arial"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18</a:t>
            </a:fld>
            <a:endParaRPr lang="en-US"/>
          </a:p>
        </p:txBody>
      </p:sp>
    </p:spTree>
    <p:extLst>
      <p:ext uri="{BB962C8B-B14F-4D97-AF65-F5344CB8AC3E}">
        <p14:creationId xmlns:p14="http://schemas.microsoft.com/office/powerpoint/2010/main" val="64814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Standard Error(individual score)</a:t>
            </a:r>
            <a:r>
              <a:rPr lang="en-GB" baseline="0" dirty="0" smtClean="0"/>
              <a:t> = SD x √(1- reliability) = 5 x √0.3 = 5 x 0.55 = 2.74</a:t>
            </a:r>
          </a:p>
          <a:p>
            <a:r>
              <a:rPr lang="en-GB" baseline="0" dirty="0" smtClean="0"/>
              <a:t>Standard Error(difference of two scores) = √2 x SE = √2 x 2.74 = 3.87</a:t>
            </a:r>
          </a:p>
          <a:p>
            <a:r>
              <a:rPr lang="en-GB" baseline="0" dirty="0" smtClean="0"/>
              <a:t>95% confidence interval for difference = ±1.96 x SE = 1.96 x 3.87 = 7.59</a:t>
            </a:r>
          </a:p>
          <a:p>
            <a:r>
              <a:rPr lang="en-GB" baseline="0" dirty="0" smtClean="0"/>
              <a:t>Hence two scores must be 8 marks apart to be statistically significantly different (p&lt;0.05)</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19</a:t>
            </a:fld>
            <a:endParaRPr lang="en-US"/>
          </a:p>
        </p:txBody>
      </p:sp>
    </p:spTree>
    <p:extLst>
      <p:ext uri="{BB962C8B-B14F-4D97-AF65-F5344CB8AC3E}">
        <p14:creationId xmlns:p14="http://schemas.microsoft.com/office/powerpoint/2010/main" val="3569714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5516563"/>
          </a:xfrm>
          <a:prstGeom prst="rect">
            <a:avLst/>
          </a:prstGeom>
          <a:solidFill>
            <a:srgbClr val="66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a:solidFill>
                <a:srgbClr val="663366"/>
              </a:solidFill>
              <a:ea typeface="ＭＳ Ｐゴシック" charset="0"/>
            </a:endParaRP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Z:\cem logos\Alternative file formats\08 CEM (white cem-outline tic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115888"/>
            <a:ext cx="33035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5"/>
          <p:cNvSpPr>
            <a:spLocks noGrp="1" noChangeArrowheads="1"/>
          </p:cNvSpPr>
          <p:nvPr>
            <p:ph type="ctrTitle" sz="quarter"/>
          </p:nvPr>
        </p:nvSpPr>
        <p:spPr>
          <a:xfrm>
            <a:off x="755576" y="2276872"/>
            <a:ext cx="7632848" cy="1584176"/>
          </a:xfrm>
        </p:spPr>
        <p:txBody>
          <a:bodyPr/>
          <a:lstStyle>
            <a:lvl1pPr>
              <a:defRPr>
                <a:solidFill>
                  <a:schemeClr val="bg1"/>
                </a:solidFill>
                <a:latin typeface="+mn-lt"/>
              </a:defRPr>
            </a:lvl1pPr>
          </a:lstStyle>
          <a:p>
            <a:pPr lvl="0"/>
            <a:r>
              <a:rPr lang="en-US" noProof="0" smtClean="0"/>
              <a:t>Click to edit Master title style</a:t>
            </a:r>
            <a:endParaRPr lang="en-US" noProof="0" dirty="0" smtClean="0"/>
          </a:p>
        </p:txBody>
      </p:sp>
      <p:sp>
        <p:nvSpPr>
          <p:cNvPr id="126982" name="Rectangle 6"/>
          <p:cNvSpPr>
            <a:spLocks noGrp="1" noChangeArrowheads="1"/>
          </p:cNvSpPr>
          <p:nvPr>
            <p:ph type="subTitle" sz="quarter" idx="1"/>
          </p:nvPr>
        </p:nvSpPr>
        <p:spPr>
          <a:xfrm>
            <a:off x="755576" y="4437112"/>
            <a:ext cx="7597055" cy="744538"/>
          </a:xfrm>
        </p:spPr>
        <p:txBody>
          <a:bodyPr/>
          <a:lstStyle>
            <a:lvl1pPr marL="0" indent="0">
              <a:defRPr b="1">
                <a:solidFill>
                  <a:schemeClr val="bg1"/>
                </a:solidFill>
              </a:defRPr>
            </a:lvl1pPr>
          </a:lstStyle>
          <a:p>
            <a:pPr lvl="0"/>
            <a:r>
              <a:rPr lang="en-US" noProof="0" smtClean="0"/>
              <a:t>Click to edit Master subtitle style</a:t>
            </a:r>
            <a:endParaRPr lang="en-US" noProof="0" dirty="0" smtClean="0"/>
          </a:p>
        </p:txBody>
      </p:sp>
      <p:sp>
        <p:nvSpPr>
          <p:cNvPr id="7" name="Rectangle 2"/>
          <p:cNvSpPr>
            <a:spLocks noGrp="1" noChangeArrowheads="1"/>
          </p:cNvSpPr>
          <p:nvPr>
            <p:ph type="sldNum" sz="quarter" idx="10"/>
          </p:nvPr>
        </p:nvSpPr>
        <p:spPr>
          <a:xfrm>
            <a:off x="6553200" y="6245225"/>
            <a:ext cx="2133600" cy="476250"/>
          </a:xfrm>
        </p:spPr>
        <p:txBody>
          <a:bodyPr/>
          <a:lstStyle>
            <a:lvl1pPr>
              <a:defRPr smtClean="0"/>
            </a:lvl1pPr>
          </a:lstStyle>
          <a:p>
            <a:pPr>
              <a:defRPr/>
            </a:pPr>
            <a:fld id="{27BB49CB-6F09-4D0E-89AC-31683FA3456E}" type="slidenum">
              <a:rPr lang="en-US"/>
              <a:pPr>
                <a:defRPr/>
              </a:pPr>
              <a:t>‹#›</a:t>
            </a:fld>
            <a:endParaRPr lang="en-US"/>
          </a:p>
        </p:txBody>
      </p:sp>
    </p:spTree>
    <p:extLst>
      <p:ext uri="{BB962C8B-B14F-4D97-AF65-F5344CB8AC3E}">
        <p14:creationId xmlns:p14="http://schemas.microsoft.com/office/powerpoint/2010/main" val="9303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EBAB5640-9DA8-40DF-9002-742E0A82D613}" type="slidenum">
              <a:rPr lang="en-US"/>
              <a:pPr>
                <a:defRPr/>
              </a:pPr>
              <a:t>‹#›</a:t>
            </a:fld>
            <a:endParaRPr lang="en-US"/>
          </a:p>
        </p:txBody>
      </p:sp>
    </p:spTree>
    <p:extLst>
      <p:ext uri="{BB962C8B-B14F-4D97-AF65-F5344CB8AC3E}">
        <p14:creationId xmlns:p14="http://schemas.microsoft.com/office/powerpoint/2010/main" val="78655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95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609600"/>
            <a:ext cx="5678487" cy="5195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FB232313-E69E-47A9-9C49-1883B917CA21}" type="slidenum">
              <a:rPr lang="en-US"/>
              <a:pPr>
                <a:defRPr/>
              </a:pPr>
              <a:t>‹#›</a:t>
            </a:fld>
            <a:endParaRPr lang="en-US"/>
          </a:p>
        </p:txBody>
      </p:sp>
    </p:spTree>
    <p:extLst>
      <p:ext uri="{BB962C8B-B14F-4D97-AF65-F5344CB8AC3E}">
        <p14:creationId xmlns:p14="http://schemas.microsoft.com/office/powerpoint/2010/main" val="1069472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989138"/>
            <a:ext cx="7772400" cy="3816350"/>
          </a:xfrm>
        </p:spPr>
        <p:txBody>
          <a:bodyPr/>
          <a:lstStyle/>
          <a:p>
            <a:pPr lvl="0"/>
            <a:r>
              <a:rPr lang="en-US" noProof="0" smtClean="0"/>
              <a:t>Click icon to add table</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6A63FD46-EB12-4CB1-962C-48781B94C5A2}" type="slidenum">
              <a:rPr lang="en-US"/>
              <a:pPr>
                <a:defRPr/>
              </a:pPr>
              <a:t>‹#›</a:t>
            </a:fld>
            <a:endParaRPr lang="en-US"/>
          </a:p>
        </p:txBody>
      </p:sp>
    </p:spTree>
    <p:extLst>
      <p:ext uri="{BB962C8B-B14F-4D97-AF65-F5344CB8AC3E}">
        <p14:creationId xmlns:p14="http://schemas.microsoft.com/office/powerpoint/2010/main" val="152325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84213" y="1844824"/>
            <a:ext cx="7772400" cy="3960664"/>
          </a:xfrm>
        </p:spPr>
        <p:txBody>
          <a:bodyPr/>
          <a:lstStyle>
            <a:lvl1pPr marL="457200" indent="-457200">
              <a:buFont typeface="Wingdings" pitchFamily="2" charset="2"/>
              <a:buChar cha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B8CE7F47-FE1A-48F9-9977-E098381F23D1}" type="slidenum">
              <a:rPr lang="en-US"/>
              <a:pPr>
                <a:defRPr/>
              </a:pPr>
              <a:t>‹#›</a:t>
            </a:fld>
            <a:endParaRPr lang="en-US"/>
          </a:p>
        </p:txBody>
      </p:sp>
    </p:spTree>
    <p:extLst>
      <p:ext uri="{BB962C8B-B14F-4D97-AF65-F5344CB8AC3E}">
        <p14:creationId xmlns:p14="http://schemas.microsoft.com/office/powerpoint/2010/main" val="190952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EC65F98A-EE3A-40E7-B8DF-E462FAD71960}" type="slidenum">
              <a:rPr lang="en-US"/>
              <a:pPr>
                <a:defRPr/>
              </a:pPr>
              <a:t>‹#›</a:t>
            </a:fld>
            <a:endParaRPr lang="en-US"/>
          </a:p>
        </p:txBody>
      </p:sp>
    </p:spTree>
    <p:extLst>
      <p:ext uri="{BB962C8B-B14F-4D97-AF65-F5344CB8AC3E}">
        <p14:creationId xmlns:p14="http://schemas.microsoft.com/office/powerpoint/2010/main" val="387799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B9330AE0-9927-4D9C-AEE3-F952C8D787BF}" type="slidenum">
              <a:rPr lang="en-US"/>
              <a:pPr>
                <a:defRPr/>
              </a:pPr>
              <a:t>‹#›</a:t>
            </a:fld>
            <a:endParaRPr lang="en-US"/>
          </a:p>
        </p:txBody>
      </p:sp>
    </p:spTree>
    <p:extLst>
      <p:ext uri="{BB962C8B-B14F-4D97-AF65-F5344CB8AC3E}">
        <p14:creationId xmlns:p14="http://schemas.microsoft.com/office/powerpoint/2010/main" val="192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7544" y="112474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44824"/>
            <a:ext cx="4040188" cy="4281339"/>
          </a:xfrm>
        </p:spPr>
        <p:txBody>
          <a:bodyPr/>
          <a:lstStyle>
            <a:lvl1pPr marL="342900" indent="-342900">
              <a:buFont typeface="Wingdings"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5369" y="112474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44824"/>
            <a:ext cx="4041775" cy="4281339"/>
          </a:xfrm>
        </p:spPr>
        <p:txBody>
          <a:bodyPr/>
          <a:lstStyle>
            <a:lvl1pPr>
              <a:buFont typeface="Wingdings"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6AECE814-C2DC-45CE-93EA-D4C220B08F56}" type="slidenum">
              <a:rPr lang="en-US"/>
              <a:pPr>
                <a:defRPr/>
              </a:pPr>
              <a:t>‹#›</a:t>
            </a:fld>
            <a:endParaRPr lang="en-US"/>
          </a:p>
        </p:txBody>
      </p:sp>
    </p:spTree>
    <p:extLst>
      <p:ext uri="{BB962C8B-B14F-4D97-AF65-F5344CB8AC3E}">
        <p14:creationId xmlns:p14="http://schemas.microsoft.com/office/powerpoint/2010/main" val="7431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smtClean="0"/>
            </a:lvl1pPr>
          </a:lstStyle>
          <a:p>
            <a:pPr>
              <a:defRPr/>
            </a:pPr>
            <a:fld id="{A3038223-DECD-4EC9-9F4B-7F71D767292E}" type="slidenum">
              <a:rPr lang="en-US"/>
              <a:pPr>
                <a:defRPr/>
              </a:pPr>
              <a:t>‹#›</a:t>
            </a:fld>
            <a:endParaRPr lang="en-US"/>
          </a:p>
        </p:txBody>
      </p:sp>
    </p:spTree>
    <p:extLst>
      <p:ext uri="{BB962C8B-B14F-4D97-AF65-F5344CB8AC3E}">
        <p14:creationId xmlns:p14="http://schemas.microsoft.com/office/powerpoint/2010/main" val="187172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p>
        </p:txBody>
      </p:sp>
      <p:sp>
        <p:nvSpPr>
          <p:cNvPr id="3"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a:defRPr smtClean="0"/>
            </a:lvl1pPr>
          </a:lstStyle>
          <a:p>
            <a:pPr>
              <a:defRPr/>
            </a:pPr>
            <a:fld id="{FAC4787A-4008-4335-9C24-D5BB6A74119F}" type="slidenum">
              <a:rPr lang="en-US"/>
              <a:pPr>
                <a:defRPr/>
              </a:pPr>
              <a:t>‹#›</a:t>
            </a:fld>
            <a:endParaRPr lang="en-US"/>
          </a:p>
        </p:txBody>
      </p:sp>
    </p:spTree>
    <p:extLst>
      <p:ext uri="{BB962C8B-B14F-4D97-AF65-F5344CB8AC3E}">
        <p14:creationId xmlns:p14="http://schemas.microsoft.com/office/powerpoint/2010/main" val="26516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2D3364FD-A49C-4D3E-8965-9CF90CEE5D9F}" type="slidenum">
              <a:rPr lang="en-US"/>
              <a:pPr>
                <a:defRPr/>
              </a:pPr>
              <a:t>‹#›</a:t>
            </a:fld>
            <a:endParaRPr lang="en-US"/>
          </a:p>
        </p:txBody>
      </p:sp>
    </p:spTree>
    <p:extLst>
      <p:ext uri="{BB962C8B-B14F-4D97-AF65-F5344CB8AC3E}">
        <p14:creationId xmlns:p14="http://schemas.microsoft.com/office/powerpoint/2010/main" val="237985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B50510A3-9DA2-4580-8E5A-7565003A241B}" type="slidenum">
              <a:rPr lang="en-US"/>
              <a:pPr>
                <a:defRPr/>
              </a:pPr>
              <a:t>‹#›</a:t>
            </a:fld>
            <a:endParaRPr lang="en-US"/>
          </a:p>
        </p:txBody>
      </p:sp>
    </p:spTree>
    <p:extLst>
      <p:ext uri="{BB962C8B-B14F-4D97-AF65-F5344CB8AC3E}">
        <p14:creationId xmlns:p14="http://schemas.microsoft.com/office/powerpoint/2010/main" val="221711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0825" cy="6873875"/>
          </a:xfrm>
          <a:prstGeom prst="rect">
            <a:avLst/>
          </a:prstGeom>
          <a:solidFill>
            <a:srgbClr val="66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663366"/>
                </a:solidFill>
              </a:rPr>
              <a:t>∂</a:t>
            </a:r>
          </a:p>
        </p:txBody>
      </p:sp>
      <p:sp>
        <p:nvSpPr>
          <p:cNvPr id="125955" name="Rectangle 3"/>
          <p:cNvSpPr>
            <a:spLocks noChangeArrowheads="1"/>
          </p:cNvSpPr>
          <p:nvPr/>
        </p:nvSpPr>
        <p:spPr bwMode="auto">
          <a:xfrm>
            <a:off x="107950" y="107950"/>
            <a:ext cx="8924925" cy="6657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a:solidFill>
                <a:srgbClr val="663366"/>
              </a:solidFill>
              <a:ea typeface="ＭＳ Ｐゴシック" charset="0"/>
            </a:endParaRPr>
          </a:p>
        </p:txBody>
      </p:sp>
      <p:sp>
        <p:nvSpPr>
          <p:cNvPr id="125956" name="Rectangle 4"/>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Heading style</a:t>
            </a:r>
          </a:p>
        </p:txBody>
      </p:sp>
      <p:sp>
        <p:nvSpPr>
          <p:cNvPr id="125957" name="Rectangle 5"/>
          <p:cNvSpPr>
            <a:spLocks noGrp="1" noChangeArrowheads="1"/>
          </p:cNvSpPr>
          <p:nvPr>
            <p:ph type="body" idx="1"/>
          </p:nvPr>
        </p:nvSpPr>
        <p:spPr bwMode="auto">
          <a:xfrm>
            <a:off x="684213" y="1989138"/>
            <a:ext cx="77724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5958"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ea typeface="ＭＳ Ｐゴシック" charset="0"/>
                <a:cs typeface="+mn-cs"/>
              </a:defRPr>
            </a:lvl1pPr>
          </a:lstStyle>
          <a:p>
            <a:pPr>
              <a:defRPr/>
            </a:pPr>
            <a:endParaRPr lang="en-US"/>
          </a:p>
        </p:txBody>
      </p:sp>
      <p:sp>
        <p:nvSpPr>
          <p:cNvPr id="125960" name="Rectangle 8"/>
          <p:cNvSpPr>
            <a:spLocks noGrp="1" noChangeArrowheads="1"/>
          </p:cNvSpPr>
          <p:nvPr>
            <p:ph type="sldNum" sz="quarter" idx="4"/>
          </p:nvPr>
        </p:nvSpPr>
        <p:spPr bwMode="auto">
          <a:xfrm>
            <a:off x="3849688" y="6275388"/>
            <a:ext cx="19050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AC3F4881-37B4-4727-BDA1-C4F696BB1AD9}" type="slidenum">
              <a:rPr lang="en-US"/>
              <a:pPr>
                <a:defRPr/>
              </a:pPr>
              <a:t>‹#›</a:t>
            </a:fld>
            <a:endParaRPr lang="en-US"/>
          </a:p>
        </p:txBody>
      </p:sp>
      <p:sp>
        <p:nvSpPr>
          <p:cNvPr id="1032" name="Rectangle 9"/>
          <p:cNvSpPr>
            <a:spLocks noChangeArrowheads="1"/>
          </p:cNvSpPr>
          <p:nvPr/>
        </p:nvSpPr>
        <p:spPr bwMode="auto">
          <a:xfrm>
            <a:off x="790575" y="611188"/>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z="4400">
              <a:solidFill>
                <a:schemeClr val="bg1"/>
              </a:solidFill>
            </a:endParaRPr>
          </a:p>
        </p:txBody>
      </p:sp>
      <p:sp>
        <p:nvSpPr>
          <p:cNvPr id="1033" name="Rectangle 10"/>
          <p:cNvSpPr>
            <a:spLocks noChangeArrowheads="1"/>
          </p:cNvSpPr>
          <p:nvPr/>
        </p:nvSpPr>
        <p:spPr bwMode="auto">
          <a:xfrm>
            <a:off x="790575" y="1798638"/>
            <a:ext cx="8024813" cy="381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1800" b="1">
              <a:solidFill>
                <a:schemeClr val="bg1"/>
              </a:solidFill>
              <a:latin typeface="Arial" pitchFamily="34" charset="0"/>
            </a:endParaRPr>
          </a:p>
        </p:txBody>
      </p:sp>
      <p:pic>
        <p:nvPicPr>
          <p:cNvPr id="1034"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8663" y="5665788"/>
            <a:ext cx="16525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ftr="0" dt="0"/>
  <p:txStyles>
    <p:titleStyle>
      <a:lvl1pPr algn="l" rtl="0" eaLnBrk="1" fontAlgn="base" hangingPunct="1">
        <a:spcBef>
          <a:spcPct val="0"/>
        </a:spcBef>
        <a:spcAft>
          <a:spcPct val="0"/>
        </a:spcAft>
        <a:defRPr sz="4400">
          <a:solidFill>
            <a:srgbClr val="663366"/>
          </a:solidFill>
          <a:latin typeface="+mj-lt"/>
          <a:ea typeface="MS PGothic" pitchFamily="34" charset="-128"/>
          <a:cs typeface="ＭＳ Ｐゴシック" charset="0"/>
        </a:defRPr>
      </a:lvl1pPr>
      <a:lvl2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2pPr>
      <a:lvl3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3pPr>
      <a:lvl4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4pPr>
      <a:lvl5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5pPr>
      <a:lvl6pPr marL="457200" algn="l" rtl="0" eaLnBrk="1" fontAlgn="base" hangingPunct="1">
        <a:spcBef>
          <a:spcPct val="0"/>
        </a:spcBef>
        <a:spcAft>
          <a:spcPct val="0"/>
        </a:spcAft>
        <a:defRPr sz="4400">
          <a:solidFill>
            <a:srgbClr val="663366"/>
          </a:solidFill>
          <a:latin typeface="Times" charset="0"/>
          <a:ea typeface="ＭＳ Ｐゴシック" charset="0"/>
        </a:defRPr>
      </a:lvl6pPr>
      <a:lvl7pPr marL="914400" algn="l" rtl="0" eaLnBrk="1" fontAlgn="base" hangingPunct="1">
        <a:spcBef>
          <a:spcPct val="0"/>
        </a:spcBef>
        <a:spcAft>
          <a:spcPct val="0"/>
        </a:spcAft>
        <a:defRPr sz="4400">
          <a:solidFill>
            <a:srgbClr val="663366"/>
          </a:solidFill>
          <a:latin typeface="Times" charset="0"/>
          <a:ea typeface="ＭＳ Ｐゴシック" charset="0"/>
        </a:defRPr>
      </a:lvl7pPr>
      <a:lvl8pPr marL="1371600" algn="l" rtl="0" eaLnBrk="1" fontAlgn="base" hangingPunct="1">
        <a:spcBef>
          <a:spcPct val="0"/>
        </a:spcBef>
        <a:spcAft>
          <a:spcPct val="0"/>
        </a:spcAft>
        <a:defRPr sz="4400">
          <a:solidFill>
            <a:srgbClr val="663366"/>
          </a:solidFill>
          <a:latin typeface="Times" charset="0"/>
          <a:ea typeface="ＭＳ Ｐゴシック" charset="0"/>
        </a:defRPr>
      </a:lvl8pPr>
      <a:lvl9pPr marL="1828800" algn="l" rtl="0" eaLnBrk="1" fontAlgn="base" hangingPunct="1">
        <a:spcBef>
          <a:spcPct val="0"/>
        </a:spcBef>
        <a:spcAft>
          <a:spcPct val="0"/>
        </a:spcAft>
        <a:defRPr sz="4400">
          <a:solidFill>
            <a:srgbClr val="663366"/>
          </a:solidFill>
          <a:latin typeface="Times" charset="0"/>
          <a:ea typeface="ＭＳ Ｐゴシック" charset="0"/>
        </a:defRPr>
      </a:lvl9pPr>
    </p:titleStyle>
    <p:bodyStyle>
      <a:lvl1pPr marL="342900" indent="-342900" algn="l" rtl="0" eaLnBrk="1" fontAlgn="base" hangingPunct="1">
        <a:spcBef>
          <a:spcPct val="20000"/>
        </a:spcBef>
        <a:spcAft>
          <a:spcPct val="0"/>
        </a:spcAft>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12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12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tionendowmentfoundation.org.uk/toolk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3starlearningexperiences.wordpress.com/2017/02/28/seminal-papers-in-educational-psycholog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tes.com/news/tes-magazine/tes-magazine/are-these-7-pillars-classroom-practice?amp" TargetMode="External"/><Relationship Id="rId5" Type="http://schemas.openxmlformats.org/officeDocument/2006/relationships/hyperlink" Target="https://improvingteaching.co.uk/2017/06/04/a-reading-list-learning-teaching-professional-development/" TargetMode="External"/><Relationship Id="rId4" Type="http://schemas.openxmlformats.org/officeDocument/2006/relationships/hyperlink" Target="https://teacherhead.com/2017/06/03/teaching-and-learning-research-summaries-a-collection-for-easy-acces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684213" y="2204865"/>
            <a:ext cx="7772400" cy="2087736"/>
          </a:xfrm>
        </p:spPr>
        <p:txBody>
          <a:bodyPr/>
          <a:lstStyle/>
          <a:p>
            <a:pPr>
              <a:defRPr/>
            </a:pPr>
            <a:r>
              <a:rPr lang="en-GB" dirty="0" smtClean="0"/>
              <a:t>Evidence-based improvement: </a:t>
            </a:r>
            <a:r>
              <a:rPr lang="en-GB" sz="3200" dirty="0" smtClean="0"/>
              <a:t>Research knowledge, implementation and </a:t>
            </a:r>
            <a:r>
              <a:rPr lang="en-GB" sz="3200" dirty="0" smtClean="0"/>
              <a:t>avoiding crap assessment</a:t>
            </a:r>
            <a:endParaRPr lang="en-GB" sz="4000" dirty="0" smtClean="0"/>
          </a:p>
        </p:txBody>
      </p:sp>
      <p:sp>
        <p:nvSpPr>
          <p:cNvPr id="3" name="Subtitle 2"/>
          <p:cNvSpPr>
            <a:spLocks noGrp="1"/>
          </p:cNvSpPr>
          <p:nvPr>
            <p:ph type="subTitle" sz="quarter" idx="1"/>
          </p:nvPr>
        </p:nvSpPr>
        <p:spPr>
          <a:xfrm>
            <a:off x="755650" y="4437112"/>
            <a:ext cx="7596188" cy="1079452"/>
          </a:xfrm>
        </p:spPr>
        <p:txBody>
          <a:bodyPr/>
          <a:lstStyle/>
          <a:p>
            <a:pPr>
              <a:defRPr/>
            </a:pPr>
            <a:r>
              <a:rPr lang="en-GB" sz="2800" dirty="0" smtClean="0"/>
              <a:t>Robert Coe, Durham University</a:t>
            </a:r>
          </a:p>
          <a:p>
            <a:pPr>
              <a:defRPr/>
            </a:pPr>
            <a:r>
              <a:rPr lang="en-GB" dirty="0"/>
              <a:t>Festival of Education, Wellington College, June </a:t>
            </a:r>
            <a:r>
              <a:rPr lang="en-GB" dirty="0" smtClean="0"/>
              <a:t>2018</a:t>
            </a:r>
            <a:endParaRPr lang="en-GB" dirty="0"/>
          </a:p>
        </p:txBody>
      </p:sp>
      <p:pic>
        <p:nvPicPr>
          <p:cNvPr id="4" name="Picture 2"/>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backgroundRemoval t="10000" b="90000" l="10000" r="90000">
                        <a14:foregroundMark x1="32667" y1="43667" x2="54667" y2="52000"/>
                        <a14:foregroundMark x1="45667" y1="53000" x2="49000" y2="61333"/>
                      </a14:backgroundRemoval>
                    </a14:imgEffect>
                  </a14:imgLayer>
                </a14:imgProps>
              </a:ext>
              <a:ext uri="{28A0092B-C50C-407E-A947-70E740481C1C}">
                <a14:useLocalDpi xmlns:a14="http://schemas.microsoft.com/office/drawing/2010/main" val="0"/>
              </a:ext>
            </a:extLst>
          </a:blip>
          <a:srcRect/>
          <a:stretch>
            <a:fillRect/>
          </a:stretch>
        </p:blipFill>
        <p:spPr bwMode="auto">
          <a:xfrm>
            <a:off x="5720680" y="236662"/>
            <a:ext cx="636662" cy="63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56176" y="260648"/>
            <a:ext cx="1867819" cy="523220"/>
          </a:xfrm>
          <a:prstGeom prst="rect">
            <a:avLst/>
          </a:prstGeom>
        </p:spPr>
        <p:txBody>
          <a:bodyPr wrap="none">
            <a:spAutoFit/>
          </a:bodyPr>
          <a:lstStyle/>
          <a:p>
            <a:r>
              <a:rPr lang="en-GB" sz="2800" dirty="0">
                <a:solidFill>
                  <a:schemeClr val="bg1"/>
                </a:solidFill>
                <a:latin typeface="+mn-lt"/>
              </a:rPr>
              <a:t>@</a:t>
            </a:r>
            <a:r>
              <a:rPr lang="en-GB" sz="2800" dirty="0" err="1">
                <a:solidFill>
                  <a:schemeClr val="bg1"/>
                </a:solidFill>
                <a:latin typeface="+mn-lt"/>
              </a:rPr>
              <a:t>ProfCoe</a:t>
            </a:r>
            <a:endParaRPr lang="en-GB" sz="2800" dirty="0">
              <a:latin typeface="+mn-lt"/>
            </a:endParaRPr>
          </a:p>
        </p:txBody>
      </p:sp>
    </p:spTree>
    <p:extLst>
      <p:ext uri="{BB962C8B-B14F-4D97-AF65-F5344CB8AC3E}">
        <p14:creationId xmlns:p14="http://schemas.microsoft.com/office/powerpoint/2010/main" val="2226154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txBox="1">
            <a:spLocks noGrp="1"/>
          </p:cNvSpPr>
          <p:nvPr>
            <p:ph idx="1"/>
          </p:nvPr>
        </p:nvSpPr>
        <p:spPr>
          <a:xfrm>
            <a:off x="5319713" y="1341438"/>
            <a:ext cx="3573462" cy="4678362"/>
          </a:xfrm>
        </p:spPr>
        <p:txBody>
          <a:bodyPr/>
          <a:lstStyle/>
          <a:p>
            <a:pPr>
              <a:spcBef>
                <a:spcPts val="1800"/>
              </a:spcBef>
            </a:pPr>
            <a:r>
              <a:rPr lang="en-GB" altLang="en-US" smtClean="0"/>
              <a:t>Clear, well defined, replicable intervention</a:t>
            </a:r>
          </a:p>
          <a:p>
            <a:pPr>
              <a:spcBef>
                <a:spcPts val="1800"/>
              </a:spcBef>
            </a:pPr>
            <a:r>
              <a:rPr lang="en-GB" altLang="en-US" smtClean="0"/>
              <a:t>Good assessment of appropriate outcomes</a:t>
            </a:r>
          </a:p>
          <a:p>
            <a:pPr>
              <a:spcBef>
                <a:spcPts val="1800"/>
              </a:spcBef>
            </a:pPr>
            <a:r>
              <a:rPr lang="en-GB" altLang="en-US" smtClean="0"/>
              <a:t>Well-matched comparison group</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78" t="15000" r="40200" b="8863"/>
          <a:stretch/>
        </p:blipFill>
        <p:spPr bwMode="auto">
          <a:xfrm rot="687166">
            <a:off x="1629531" y="1828972"/>
            <a:ext cx="2901684" cy="4016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Explosion 2 3"/>
          <p:cNvSpPr>
            <a:spLocks noChangeArrowheads="1"/>
          </p:cNvSpPr>
          <p:nvPr/>
        </p:nvSpPr>
        <p:spPr bwMode="auto">
          <a:xfrm rot="-878955">
            <a:off x="-140969" y="976467"/>
            <a:ext cx="4283076" cy="2571750"/>
          </a:xfrm>
          <a:prstGeom prst="irregularSeal2">
            <a:avLst/>
          </a:prstGeom>
          <a:solidFill>
            <a:srgbClr val="FFFF66"/>
          </a:solidFill>
          <a:ln w="952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800" dirty="0">
                <a:latin typeface="Tahoma" panose="020B0604030504040204" pitchFamily="34" charset="0"/>
                <a:cs typeface="Tahoma" panose="020B0604030504040204" pitchFamily="34" charset="0"/>
              </a:rPr>
              <a:t>EEF DIY Evaluation Guide</a:t>
            </a:r>
          </a:p>
        </p:txBody>
      </p:sp>
      <p:sp>
        <p:nvSpPr>
          <p:cNvPr id="30725" name="Title 2"/>
          <p:cNvSpPr txBox="1">
            <a:spLocks noGrp="1"/>
          </p:cNvSpPr>
          <p:nvPr>
            <p:ph type="title"/>
          </p:nvPr>
        </p:nvSpPr>
        <p:spPr>
          <a:xfrm>
            <a:off x="684213" y="333375"/>
            <a:ext cx="7772400" cy="792163"/>
          </a:xfrm>
        </p:spPr>
        <p:txBody>
          <a:bodyPr/>
          <a:lstStyle/>
          <a:p>
            <a:r>
              <a:rPr lang="en-GB" altLang="en-US" smtClean="0"/>
              <a:t>Key elements of good evaluation</a:t>
            </a:r>
          </a:p>
        </p:txBody>
      </p:sp>
    </p:spTree>
    <p:extLst>
      <p:ext uri="{BB962C8B-B14F-4D97-AF65-F5344CB8AC3E}">
        <p14:creationId xmlns:p14="http://schemas.microsoft.com/office/powerpoint/2010/main" val="1208915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755576" y="2780928"/>
            <a:ext cx="7632848" cy="2232248"/>
          </a:xfrm>
        </p:spPr>
        <p:txBody>
          <a:bodyPr/>
          <a:lstStyle/>
          <a:p>
            <a:r>
              <a:rPr lang="en-GB" dirty="0"/>
              <a:t>Monitoring and QA</a:t>
            </a:r>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11</a:t>
            </a:fld>
            <a:endParaRPr lang="en-US"/>
          </a:p>
        </p:txBody>
      </p:sp>
      <p:sp>
        <p:nvSpPr>
          <p:cNvPr id="7" name="Rectangle 6"/>
          <p:cNvSpPr/>
          <p:nvPr/>
        </p:nvSpPr>
        <p:spPr>
          <a:xfrm>
            <a:off x="5796136" y="150308"/>
            <a:ext cx="2193229" cy="2646878"/>
          </a:xfrm>
          <a:prstGeom prst="rect">
            <a:avLst/>
          </a:prstGeom>
        </p:spPr>
        <p:txBody>
          <a:bodyPr wrap="none">
            <a:spAutoFit/>
          </a:bodyPr>
          <a:lstStyle/>
          <a:p>
            <a:r>
              <a:rPr lang="en-GB" sz="16600" i="1" dirty="0" smtClean="0">
                <a:solidFill>
                  <a:schemeClr val="bg1"/>
                </a:solidFill>
              </a:rPr>
              <a:t>IV</a:t>
            </a:r>
            <a:endParaRPr lang="en-GB" sz="16600" i="1" dirty="0">
              <a:solidFill>
                <a:schemeClr val="bg1"/>
              </a:solidFill>
            </a:endParaRPr>
          </a:p>
        </p:txBody>
      </p:sp>
      <p:cxnSp>
        <p:nvCxnSpPr>
          <p:cNvPr id="9" name="Straight Connector 8"/>
          <p:cNvCxnSpPr/>
          <p:nvPr/>
        </p:nvCxnSpPr>
        <p:spPr bwMode="auto">
          <a:xfrm>
            <a:off x="323528" y="2797186"/>
            <a:ext cx="8363272"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4562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good a teacher are you?</a:t>
            </a:r>
            <a:endParaRPr lang="en-GB" dirty="0"/>
          </a:p>
        </p:txBody>
      </p:sp>
      <p:sp>
        <p:nvSpPr>
          <p:cNvPr id="3" name="Content Placeholder 2"/>
          <p:cNvSpPr>
            <a:spLocks noGrp="1"/>
          </p:cNvSpPr>
          <p:nvPr>
            <p:ph idx="1"/>
          </p:nvPr>
        </p:nvSpPr>
        <p:spPr>
          <a:xfrm>
            <a:off x="695772" y="1844824"/>
            <a:ext cx="7772400" cy="2244650"/>
          </a:xfrm>
        </p:spPr>
        <p:txBody>
          <a:bodyPr>
            <a:normAutofit fontScale="85000" lnSpcReduction="20000"/>
          </a:bodyPr>
          <a:lstStyle/>
          <a:p>
            <a:pPr marL="514350" indent="-514350">
              <a:buFont typeface="+mj-lt"/>
              <a:buAutoNum type="alphaLcParenR"/>
            </a:pPr>
            <a:r>
              <a:rPr lang="en-GB" dirty="0" smtClean="0"/>
              <a:t>Well above average</a:t>
            </a:r>
          </a:p>
          <a:p>
            <a:pPr marL="514350" indent="-514350">
              <a:buFont typeface="+mj-lt"/>
              <a:buAutoNum type="alphaLcParenR"/>
            </a:pPr>
            <a:r>
              <a:rPr lang="en-GB" dirty="0" smtClean="0"/>
              <a:t>Above average</a:t>
            </a:r>
          </a:p>
          <a:p>
            <a:pPr marL="514350" indent="-514350">
              <a:buFont typeface="+mj-lt"/>
              <a:buAutoNum type="alphaLcParenR"/>
            </a:pPr>
            <a:r>
              <a:rPr lang="en-GB" dirty="0" smtClean="0"/>
              <a:t>Average</a:t>
            </a:r>
          </a:p>
          <a:p>
            <a:pPr marL="514350" indent="-514350">
              <a:buFont typeface="+mj-lt"/>
              <a:buAutoNum type="alphaLcParenR"/>
            </a:pPr>
            <a:r>
              <a:rPr lang="en-GB" dirty="0" smtClean="0"/>
              <a:t>Below average</a:t>
            </a:r>
          </a:p>
          <a:p>
            <a:pPr marL="514350" indent="-514350">
              <a:buFont typeface="+mj-lt"/>
              <a:buAutoNum type="alphaLcParenR"/>
            </a:pPr>
            <a:r>
              <a:rPr lang="en-GB" dirty="0" smtClean="0"/>
              <a:t>Well below average</a:t>
            </a:r>
          </a:p>
          <a:p>
            <a:pPr marL="514350" indent="-514350">
              <a:buFont typeface="+mj-lt"/>
              <a:buAutoNum type="alphaLcParenR"/>
            </a:pPr>
            <a:r>
              <a:rPr lang="en-GB" dirty="0" smtClean="0"/>
              <a:t>Don’t know / abstain / hate audience participation</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12</a:t>
            </a:fld>
            <a:endParaRPr lang="en-US"/>
          </a:p>
        </p:txBody>
      </p:sp>
      <p:sp>
        <p:nvSpPr>
          <p:cNvPr id="5" name="Rectangle 4"/>
          <p:cNvSpPr/>
          <p:nvPr/>
        </p:nvSpPr>
        <p:spPr>
          <a:xfrm>
            <a:off x="2627784" y="4400326"/>
            <a:ext cx="4083169" cy="646331"/>
          </a:xfrm>
          <a:prstGeom prst="rect">
            <a:avLst/>
          </a:prstGeom>
        </p:spPr>
        <p:txBody>
          <a:bodyPr wrap="none">
            <a:spAutoFit/>
          </a:bodyPr>
          <a:lstStyle/>
          <a:p>
            <a:pPr marL="0" indent="0">
              <a:buNone/>
            </a:pPr>
            <a:r>
              <a:rPr lang="en-GB" sz="3600" dirty="0">
                <a:latin typeface="+mn-lt"/>
              </a:rPr>
              <a:t>How do you know?</a:t>
            </a:r>
          </a:p>
        </p:txBody>
      </p:sp>
      <p:sp>
        <p:nvSpPr>
          <p:cNvPr id="6" name="Rectangle 5"/>
          <p:cNvSpPr/>
          <p:nvPr/>
        </p:nvSpPr>
        <p:spPr>
          <a:xfrm>
            <a:off x="2627783" y="5157192"/>
            <a:ext cx="4057521" cy="646331"/>
          </a:xfrm>
          <a:prstGeom prst="rect">
            <a:avLst/>
          </a:prstGeom>
        </p:spPr>
        <p:txBody>
          <a:bodyPr wrap="none">
            <a:spAutoFit/>
          </a:bodyPr>
          <a:lstStyle/>
          <a:p>
            <a:pPr marL="0" indent="0">
              <a:buNone/>
            </a:pPr>
            <a:r>
              <a:rPr lang="en-GB" sz="3600" dirty="0" smtClean="0">
                <a:latin typeface="+mn-lt"/>
              </a:rPr>
              <a:t>Do you even care?</a:t>
            </a:r>
            <a:endParaRPr lang="en-GB" sz="3600" dirty="0">
              <a:latin typeface="+mn-lt"/>
            </a:endParaRPr>
          </a:p>
        </p:txBody>
      </p:sp>
    </p:spTree>
    <p:extLst>
      <p:ext uri="{BB962C8B-B14F-4D97-AF65-F5344CB8AC3E}">
        <p14:creationId xmlns:p14="http://schemas.microsoft.com/office/powerpoint/2010/main" val="19485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680" t="11745" r="11468"/>
          <a:stretch/>
        </p:blipFill>
        <p:spPr bwMode="auto">
          <a:xfrm>
            <a:off x="228047" y="2852936"/>
            <a:ext cx="8563458" cy="560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7544" y="232932"/>
            <a:ext cx="7988424" cy="2115948"/>
          </a:xfrm>
        </p:spPr>
        <p:txBody>
          <a:bodyPr>
            <a:normAutofit/>
          </a:bodyPr>
          <a:lstStyle/>
          <a:p>
            <a:r>
              <a:rPr lang="en-GB" dirty="0" smtClean="0"/>
              <a:t>Lesson observation:</a:t>
            </a:r>
            <a:br>
              <a:rPr lang="en-GB" dirty="0" smtClean="0"/>
            </a:br>
            <a:r>
              <a:rPr lang="en-GB" dirty="0" smtClean="0"/>
              <a:t>It’s harder than </a:t>
            </a:r>
            <a:br>
              <a:rPr lang="en-GB" dirty="0" smtClean="0"/>
            </a:br>
            <a:r>
              <a:rPr lang="en-GB" dirty="0" smtClean="0"/>
              <a:t>you think</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13</a:t>
            </a:fld>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347" y="1124744"/>
            <a:ext cx="4281729" cy="425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1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talk about assessment</a:t>
            </a:r>
            <a:endParaRPr lang="en-GB" dirty="0"/>
          </a:p>
        </p:txBody>
      </p:sp>
      <p:sp>
        <p:nvSpPr>
          <p:cNvPr id="3" name="Content Placeholder 2"/>
          <p:cNvSpPr>
            <a:spLocks noGrp="1"/>
          </p:cNvSpPr>
          <p:nvPr>
            <p:ph idx="1"/>
          </p:nvPr>
        </p:nvSpPr>
        <p:spPr>
          <a:xfrm>
            <a:off x="684213" y="2708920"/>
            <a:ext cx="7772400" cy="3096568"/>
          </a:xfrm>
        </p:spPr>
        <p:txBody>
          <a:bodyPr/>
          <a:lstStyle/>
          <a:p>
            <a:pPr marL="0" indent="0">
              <a:buNone/>
            </a:pPr>
            <a:r>
              <a:rPr lang="en-GB" sz="6000" dirty="0" smtClean="0"/>
              <a:t>What makes great assessment?</a:t>
            </a:r>
            <a:endParaRPr lang="en-GB" sz="60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14</a:t>
            </a:fld>
            <a:endParaRPr lang="en-US"/>
          </a:p>
        </p:txBody>
      </p:sp>
      <p:sp>
        <p:nvSpPr>
          <p:cNvPr id="5" name="Freeform 4"/>
          <p:cNvSpPr/>
          <p:nvPr/>
        </p:nvSpPr>
        <p:spPr bwMode="auto">
          <a:xfrm>
            <a:off x="5156200" y="2908300"/>
            <a:ext cx="2095500" cy="698500"/>
          </a:xfrm>
          <a:custGeom>
            <a:avLst/>
            <a:gdLst>
              <a:gd name="connsiteX0" fmla="*/ 0 w 2095500"/>
              <a:gd name="connsiteY0" fmla="*/ 698500 h 698500"/>
              <a:gd name="connsiteX1" fmla="*/ 152400 w 2095500"/>
              <a:gd name="connsiteY1" fmla="*/ 673100 h 698500"/>
              <a:gd name="connsiteX2" fmla="*/ 266700 w 2095500"/>
              <a:gd name="connsiteY2" fmla="*/ 635000 h 698500"/>
              <a:gd name="connsiteX3" fmla="*/ 419100 w 2095500"/>
              <a:gd name="connsiteY3" fmla="*/ 571500 h 698500"/>
              <a:gd name="connsiteX4" fmla="*/ 571500 w 2095500"/>
              <a:gd name="connsiteY4" fmla="*/ 546100 h 698500"/>
              <a:gd name="connsiteX5" fmla="*/ 863600 w 2095500"/>
              <a:gd name="connsiteY5" fmla="*/ 444500 h 698500"/>
              <a:gd name="connsiteX6" fmla="*/ 965200 w 2095500"/>
              <a:gd name="connsiteY6" fmla="*/ 406400 h 698500"/>
              <a:gd name="connsiteX7" fmla="*/ 1117600 w 2095500"/>
              <a:gd name="connsiteY7" fmla="*/ 342900 h 698500"/>
              <a:gd name="connsiteX8" fmla="*/ 1193800 w 2095500"/>
              <a:gd name="connsiteY8" fmla="*/ 330200 h 698500"/>
              <a:gd name="connsiteX9" fmla="*/ 1244600 w 2095500"/>
              <a:gd name="connsiteY9" fmla="*/ 317500 h 698500"/>
              <a:gd name="connsiteX10" fmla="*/ 1308100 w 2095500"/>
              <a:gd name="connsiteY10" fmla="*/ 279400 h 698500"/>
              <a:gd name="connsiteX11" fmla="*/ 1358900 w 2095500"/>
              <a:gd name="connsiteY11" fmla="*/ 266700 h 698500"/>
              <a:gd name="connsiteX12" fmla="*/ 1435100 w 2095500"/>
              <a:gd name="connsiteY12" fmla="*/ 241300 h 698500"/>
              <a:gd name="connsiteX13" fmla="*/ 1485900 w 2095500"/>
              <a:gd name="connsiteY13" fmla="*/ 215900 h 698500"/>
              <a:gd name="connsiteX14" fmla="*/ 1549400 w 2095500"/>
              <a:gd name="connsiteY14" fmla="*/ 190500 h 698500"/>
              <a:gd name="connsiteX15" fmla="*/ 1689100 w 2095500"/>
              <a:gd name="connsiteY15" fmla="*/ 127000 h 698500"/>
              <a:gd name="connsiteX16" fmla="*/ 1739900 w 2095500"/>
              <a:gd name="connsiteY16" fmla="*/ 101600 h 698500"/>
              <a:gd name="connsiteX17" fmla="*/ 1866900 w 2095500"/>
              <a:gd name="connsiteY17" fmla="*/ 88900 h 698500"/>
              <a:gd name="connsiteX18" fmla="*/ 1993900 w 2095500"/>
              <a:gd name="connsiteY18" fmla="*/ 50800 h 698500"/>
              <a:gd name="connsiteX19" fmla="*/ 2044700 w 2095500"/>
              <a:gd name="connsiteY19" fmla="*/ 38100 h 698500"/>
              <a:gd name="connsiteX20" fmla="*/ 2095500 w 2095500"/>
              <a:gd name="connsiteY20" fmla="*/ 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5500" h="698500">
                <a:moveTo>
                  <a:pt x="0" y="698500"/>
                </a:moveTo>
                <a:cubicBezTo>
                  <a:pt x="20134" y="695624"/>
                  <a:pt x="124544" y="682385"/>
                  <a:pt x="152400" y="673100"/>
                </a:cubicBezTo>
                <a:cubicBezTo>
                  <a:pt x="310141" y="620520"/>
                  <a:pt x="84718" y="671396"/>
                  <a:pt x="266700" y="635000"/>
                </a:cubicBezTo>
                <a:cubicBezTo>
                  <a:pt x="318622" y="609039"/>
                  <a:pt x="359437" y="586416"/>
                  <a:pt x="419100" y="571500"/>
                </a:cubicBezTo>
                <a:cubicBezTo>
                  <a:pt x="469063" y="559009"/>
                  <a:pt x="521981" y="560248"/>
                  <a:pt x="571500" y="546100"/>
                </a:cubicBezTo>
                <a:cubicBezTo>
                  <a:pt x="670622" y="517779"/>
                  <a:pt x="766447" y="478974"/>
                  <a:pt x="863600" y="444500"/>
                </a:cubicBezTo>
                <a:cubicBezTo>
                  <a:pt x="897687" y="432405"/>
                  <a:pt x="932849" y="422576"/>
                  <a:pt x="965200" y="406400"/>
                </a:cubicBezTo>
                <a:cubicBezTo>
                  <a:pt x="1022327" y="377837"/>
                  <a:pt x="1047993" y="362788"/>
                  <a:pt x="1117600" y="342900"/>
                </a:cubicBezTo>
                <a:cubicBezTo>
                  <a:pt x="1142360" y="335826"/>
                  <a:pt x="1168550" y="335250"/>
                  <a:pt x="1193800" y="330200"/>
                </a:cubicBezTo>
                <a:cubicBezTo>
                  <a:pt x="1210916" y="326777"/>
                  <a:pt x="1227667" y="321733"/>
                  <a:pt x="1244600" y="317500"/>
                </a:cubicBezTo>
                <a:cubicBezTo>
                  <a:pt x="1265767" y="304800"/>
                  <a:pt x="1285543" y="289425"/>
                  <a:pt x="1308100" y="279400"/>
                </a:cubicBezTo>
                <a:cubicBezTo>
                  <a:pt x="1324050" y="272311"/>
                  <a:pt x="1342182" y="271716"/>
                  <a:pt x="1358900" y="266700"/>
                </a:cubicBezTo>
                <a:cubicBezTo>
                  <a:pt x="1384545" y="259007"/>
                  <a:pt x="1410241" y="251244"/>
                  <a:pt x="1435100" y="241300"/>
                </a:cubicBezTo>
                <a:cubicBezTo>
                  <a:pt x="1452678" y="234269"/>
                  <a:pt x="1468600" y="223589"/>
                  <a:pt x="1485900" y="215900"/>
                </a:cubicBezTo>
                <a:cubicBezTo>
                  <a:pt x="1506732" y="206641"/>
                  <a:pt x="1528514" y="199638"/>
                  <a:pt x="1549400" y="190500"/>
                </a:cubicBezTo>
                <a:cubicBezTo>
                  <a:pt x="1596263" y="169997"/>
                  <a:pt x="1642747" y="148631"/>
                  <a:pt x="1689100" y="127000"/>
                </a:cubicBezTo>
                <a:cubicBezTo>
                  <a:pt x="1706256" y="118994"/>
                  <a:pt x="1721388" y="105567"/>
                  <a:pt x="1739900" y="101600"/>
                </a:cubicBezTo>
                <a:cubicBezTo>
                  <a:pt x="1781500" y="92686"/>
                  <a:pt x="1824567" y="93133"/>
                  <a:pt x="1866900" y="88900"/>
                </a:cubicBezTo>
                <a:cubicBezTo>
                  <a:pt x="1983989" y="59628"/>
                  <a:pt x="1839302" y="97179"/>
                  <a:pt x="1993900" y="50800"/>
                </a:cubicBezTo>
                <a:cubicBezTo>
                  <a:pt x="2010618" y="45784"/>
                  <a:pt x="2027767" y="42333"/>
                  <a:pt x="2044700" y="38100"/>
                </a:cubicBezTo>
                <a:cubicBezTo>
                  <a:pt x="2087781" y="9379"/>
                  <a:pt x="2072007" y="23493"/>
                  <a:pt x="2095500" y="0"/>
                </a:cubicBezTo>
              </a:path>
            </a:pathLst>
          </a:custGeom>
          <a:noFill/>
          <a:ln w="57150" cap="rnd"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6" name="Freeform 5"/>
          <p:cNvSpPr/>
          <p:nvPr/>
        </p:nvSpPr>
        <p:spPr bwMode="auto">
          <a:xfrm flipH="1">
            <a:off x="5076056" y="2918927"/>
            <a:ext cx="2095500" cy="698500"/>
          </a:xfrm>
          <a:custGeom>
            <a:avLst/>
            <a:gdLst>
              <a:gd name="connsiteX0" fmla="*/ 0 w 2095500"/>
              <a:gd name="connsiteY0" fmla="*/ 698500 h 698500"/>
              <a:gd name="connsiteX1" fmla="*/ 152400 w 2095500"/>
              <a:gd name="connsiteY1" fmla="*/ 673100 h 698500"/>
              <a:gd name="connsiteX2" fmla="*/ 266700 w 2095500"/>
              <a:gd name="connsiteY2" fmla="*/ 635000 h 698500"/>
              <a:gd name="connsiteX3" fmla="*/ 419100 w 2095500"/>
              <a:gd name="connsiteY3" fmla="*/ 571500 h 698500"/>
              <a:gd name="connsiteX4" fmla="*/ 571500 w 2095500"/>
              <a:gd name="connsiteY4" fmla="*/ 546100 h 698500"/>
              <a:gd name="connsiteX5" fmla="*/ 863600 w 2095500"/>
              <a:gd name="connsiteY5" fmla="*/ 444500 h 698500"/>
              <a:gd name="connsiteX6" fmla="*/ 965200 w 2095500"/>
              <a:gd name="connsiteY6" fmla="*/ 406400 h 698500"/>
              <a:gd name="connsiteX7" fmla="*/ 1117600 w 2095500"/>
              <a:gd name="connsiteY7" fmla="*/ 342900 h 698500"/>
              <a:gd name="connsiteX8" fmla="*/ 1193800 w 2095500"/>
              <a:gd name="connsiteY8" fmla="*/ 330200 h 698500"/>
              <a:gd name="connsiteX9" fmla="*/ 1244600 w 2095500"/>
              <a:gd name="connsiteY9" fmla="*/ 317500 h 698500"/>
              <a:gd name="connsiteX10" fmla="*/ 1308100 w 2095500"/>
              <a:gd name="connsiteY10" fmla="*/ 279400 h 698500"/>
              <a:gd name="connsiteX11" fmla="*/ 1358900 w 2095500"/>
              <a:gd name="connsiteY11" fmla="*/ 266700 h 698500"/>
              <a:gd name="connsiteX12" fmla="*/ 1435100 w 2095500"/>
              <a:gd name="connsiteY12" fmla="*/ 241300 h 698500"/>
              <a:gd name="connsiteX13" fmla="*/ 1485900 w 2095500"/>
              <a:gd name="connsiteY13" fmla="*/ 215900 h 698500"/>
              <a:gd name="connsiteX14" fmla="*/ 1549400 w 2095500"/>
              <a:gd name="connsiteY14" fmla="*/ 190500 h 698500"/>
              <a:gd name="connsiteX15" fmla="*/ 1689100 w 2095500"/>
              <a:gd name="connsiteY15" fmla="*/ 127000 h 698500"/>
              <a:gd name="connsiteX16" fmla="*/ 1739900 w 2095500"/>
              <a:gd name="connsiteY16" fmla="*/ 101600 h 698500"/>
              <a:gd name="connsiteX17" fmla="*/ 1866900 w 2095500"/>
              <a:gd name="connsiteY17" fmla="*/ 88900 h 698500"/>
              <a:gd name="connsiteX18" fmla="*/ 1993900 w 2095500"/>
              <a:gd name="connsiteY18" fmla="*/ 50800 h 698500"/>
              <a:gd name="connsiteX19" fmla="*/ 2044700 w 2095500"/>
              <a:gd name="connsiteY19" fmla="*/ 38100 h 698500"/>
              <a:gd name="connsiteX20" fmla="*/ 2095500 w 2095500"/>
              <a:gd name="connsiteY20" fmla="*/ 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5500" h="698500">
                <a:moveTo>
                  <a:pt x="0" y="698500"/>
                </a:moveTo>
                <a:cubicBezTo>
                  <a:pt x="20134" y="695624"/>
                  <a:pt x="124544" y="682385"/>
                  <a:pt x="152400" y="673100"/>
                </a:cubicBezTo>
                <a:cubicBezTo>
                  <a:pt x="310141" y="620520"/>
                  <a:pt x="84718" y="671396"/>
                  <a:pt x="266700" y="635000"/>
                </a:cubicBezTo>
                <a:cubicBezTo>
                  <a:pt x="318622" y="609039"/>
                  <a:pt x="359437" y="586416"/>
                  <a:pt x="419100" y="571500"/>
                </a:cubicBezTo>
                <a:cubicBezTo>
                  <a:pt x="469063" y="559009"/>
                  <a:pt x="521981" y="560248"/>
                  <a:pt x="571500" y="546100"/>
                </a:cubicBezTo>
                <a:cubicBezTo>
                  <a:pt x="670622" y="517779"/>
                  <a:pt x="766447" y="478974"/>
                  <a:pt x="863600" y="444500"/>
                </a:cubicBezTo>
                <a:cubicBezTo>
                  <a:pt x="897687" y="432405"/>
                  <a:pt x="932849" y="422576"/>
                  <a:pt x="965200" y="406400"/>
                </a:cubicBezTo>
                <a:cubicBezTo>
                  <a:pt x="1022327" y="377837"/>
                  <a:pt x="1047993" y="362788"/>
                  <a:pt x="1117600" y="342900"/>
                </a:cubicBezTo>
                <a:cubicBezTo>
                  <a:pt x="1142360" y="335826"/>
                  <a:pt x="1168550" y="335250"/>
                  <a:pt x="1193800" y="330200"/>
                </a:cubicBezTo>
                <a:cubicBezTo>
                  <a:pt x="1210916" y="326777"/>
                  <a:pt x="1227667" y="321733"/>
                  <a:pt x="1244600" y="317500"/>
                </a:cubicBezTo>
                <a:cubicBezTo>
                  <a:pt x="1265767" y="304800"/>
                  <a:pt x="1285543" y="289425"/>
                  <a:pt x="1308100" y="279400"/>
                </a:cubicBezTo>
                <a:cubicBezTo>
                  <a:pt x="1324050" y="272311"/>
                  <a:pt x="1342182" y="271716"/>
                  <a:pt x="1358900" y="266700"/>
                </a:cubicBezTo>
                <a:cubicBezTo>
                  <a:pt x="1384545" y="259007"/>
                  <a:pt x="1410241" y="251244"/>
                  <a:pt x="1435100" y="241300"/>
                </a:cubicBezTo>
                <a:cubicBezTo>
                  <a:pt x="1452678" y="234269"/>
                  <a:pt x="1468600" y="223589"/>
                  <a:pt x="1485900" y="215900"/>
                </a:cubicBezTo>
                <a:cubicBezTo>
                  <a:pt x="1506732" y="206641"/>
                  <a:pt x="1528514" y="199638"/>
                  <a:pt x="1549400" y="190500"/>
                </a:cubicBezTo>
                <a:cubicBezTo>
                  <a:pt x="1596263" y="169997"/>
                  <a:pt x="1642747" y="148631"/>
                  <a:pt x="1689100" y="127000"/>
                </a:cubicBezTo>
                <a:cubicBezTo>
                  <a:pt x="1706256" y="118994"/>
                  <a:pt x="1721388" y="105567"/>
                  <a:pt x="1739900" y="101600"/>
                </a:cubicBezTo>
                <a:cubicBezTo>
                  <a:pt x="1781500" y="92686"/>
                  <a:pt x="1824567" y="93133"/>
                  <a:pt x="1866900" y="88900"/>
                </a:cubicBezTo>
                <a:cubicBezTo>
                  <a:pt x="1983989" y="59628"/>
                  <a:pt x="1839302" y="97179"/>
                  <a:pt x="1993900" y="50800"/>
                </a:cubicBezTo>
                <a:cubicBezTo>
                  <a:pt x="2010618" y="45784"/>
                  <a:pt x="2027767" y="42333"/>
                  <a:pt x="2044700" y="38100"/>
                </a:cubicBezTo>
                <a:cubicBezTo>
                  <a:pt x="2087781" y="9379"/>
                  <a:pt x="2072007" y="23493"/>
                  <a:pt x="2095500" y="0"/>
                </a:cubicBezTo>
              </a:path>
            </a:pathLst>
          </a:custGeom>
          <a:noFill/>
          <a:ln w="57150" cap="rnd"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7" name="Rectangle 6"/>
          <p:cNvSpPr/>
          <p:nvPr/>
        </p:nvSpPr>
        <p:spPr>
          <a:xfrm>
            <a:off x="5331382" y="2017564"/>
            <a:ext cx="1681871" cy="1015663"/>
          </a:xfrm>
          <a:prstGeom prst="rect">
            <a:avLst/>
          </a:prstGeom>
        </p:spPr>
        <p:txBody>
          <a:bodyPr wrap="none">
            <a:spAutoFit/>
          </a:bodyPr>
          <a:lstStyle/>
          <a:p>
            <a:r>
              <a:rPr lang="en-GB" sz="6000" dirty="0" smtClean="0">
                <a:latin typeface="+mn-lt"/>
              </a:rPr>
              <a:t>crap</a:t>
            </a:r>
            <a:endParaRPr lang="en-GB" sz="6000" dirty="0">
              <a:latin typeface="+mn-lt"/>
            </a:endParaRPr>
          </a:p>
        </p:txBody>
      </p:sp>
    </p:spTree>
    <p:extLst>
      <p:ext uri="{BB962C8B-B14F-4D97-AF65-F5344CB8AC3E}">
        <p14:creationId xmlns:p14="http://schemas.microsoft.com/office/powerpoint/2010/main" val="217918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601" y="1556792"/>
            <a:ext cx="4103811" cy="3960664"/>
          </a:xfrm>
        </p:spPr>
        <p:txBody>
          <a:bodyPr/>
          <a:lstStyle/>
          <a:p>
            <a:r>
              <a:rPr lang="en-GB" dirty="0"/>
              <a:t>Assessment </a:t>
            </a:r>
            <a:r>
              <a:rPr lang="en-GB" dirty="0" smtClean="0"/>
              <a:t/>
            </a:r>
            <a:br>
              <a:rPr lang="en-GB" dirty="0" smtClean="0"/>
            </a:br>
            <a:r>
              <a:rPr lang="en-GB" dirty="0" smtClean="0"/>
              <a:t>must </a:t>
            </a:r>
            <a:r>
              <a:rPr lang="en-GB" dirty="0" smtClean="0"/>
              <a:t>be</a:t>
            </a:r>
          </a:p>
          <a:p>
            <a:pPr lvl="1"/>
            <a:r>
              <a:rPr lang="en-GB" dirty="0" smtClean="0"/>
              <a:t>Informative</a:t>
            </a:r>
          </a:p>
          <a:p>
            <a:pPr lvl="1"/>
            <a:r>
              <a:rPr lang="en-GB" dirty="0" smtClean="0"/>
              <a:t>Accurate</a:t>
            </a:r>
          </a:p>
          <a:p>
            <a:pPr lvl="1"/>
            <a:r>
              <a:rPr lang="en-GB" dirty="0" smtClean="0"/>
              <a:t>Independent</a:t>
            </a:r>
          </a:p>
          <a:p>
            <a:pPr lvl="1"/>
            <a:r>
              <a:rPr lang="en-GB" dirty="0" err="1" smtClean="0"/>
              <a:t>Generalisable</a:t>
            </a:r>
            <a:endParaRPr lang="en-GB" dirty="0" smtClean="0"/>
          </a:p>
          <a:p>
            <a:pPr lvl="1"/>
            <a:r>
              <a:rPr lang="en-GB" dirty="0" smtClean="0"/>
              <a:t>Replicable</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15</a:t>
            </a:fld>
            <a:endParaRPr lang="en-US"/>
          </a:p>
        </p:txBody>
      </p:sp>
      <p:sp>
        <p:nvSpPr>
          <p:cNvPr id="5" name="Rectangle 4"/>
          <p:cNvSpPr/>
          <p:nvPr/>
        </p:nvSpPr>
        <p:spPr>
          <a:xfrm>
            <a:off x="372949" y="692696"/>
            <a:ext cx="7730642" cy="461665"/>
          </a:xfrm>
          <a:prstGeom prst="rect">
            <a:avLst/>
          </a:prstGeom>
        </p:spPr>
        <p:txBody>
          <a:bodyPr wrap="none">
            <a:spAutoFit/>
          </a:bodyPr>
          <a:lstStyle/>
          <a:p>
            <a:r>
              <a:rPr lang="en-GB" dirty="0">
                <a:latin typeface="+mn-lt"/>
              </a:rPr>
              <a:t>http://www.cem.org/blog/but-that-is-not-an-assessment/</a:t>
            </a:r>
            <a:endParaRPr lang="en-GB" dirty="0">
              <a:latin typeface="+mn-lt"/>
            </a:endParaRPr>
          </a:p>
        </p:txBody>
      </p:sp>
      <p:pic>
        <p:nvPicPr>
          <p:cNvPr id="2" name="Picture 1"/>
          <p:cNvPicPr>
            <a:picLocks noChangeAspect="1"/>
          </p:cNvPicPr>
          <p:nvPr/>
        </p:nvPicPr>
        <p:blipFill>
          <a:blip r:embed="rId2"/>
          <a:stretch>
            <a:fillRect/>
          </a:stretch>
        </p:blipFill>
        <p:spPr>
          <a:xfrm>
            <a:off x="4238270" y="1556792"/>
            <a:ext cx="4260724" cy="40770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38057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must contain information</a:t>
            </a:r>
            <a:endParaRPr lang="en-GB" dirty="0"/>
          </a:p>
        </p:txBody>
      </p:sp>
      <p:sp>
        <p:nvSpPr>
          <p:cNvPr id="3" name="Content Placeholder 2"/>
          <p:cNvSpPr>
            <a:spLocks noGrp="1"/>
          </p:cNvSpPr>
          <p:nvPr>
            <p:ph idx="1"/>
          </p:nvPr>
        </p:nvSpPr>
        <p:spPr/>
        <p:txBody>
          <a:bodyPr>
            <a:normAutofit lnSpcReduction="10000"/>
          </a:bodyPr>
          <a:lstStyle/>
          <a:p>
            <a:r>
              <a:rPr lang="en-GB" dirty="0" smtClean="0"/>
              <a:t>An assessment that cannot surprise you is not an assessment: </a:t>
            </a:r>
          </a:p>
          <a:p>
            <a:pPr lvl="1"/>
            <a:r>
              <a:rPr lang="en-GB" dirty="0" smtClean="0"/>
              <a:t>Post-topic assignment</a:t>
            </a:r>
          </a:p>
          <a:p>
            <a:pPr lvl="1"/>
            <a:r>
              <a:rPr lang="en-GB" dirty="0" smtClean="0"/>
              <a:t>Exit ticket</a:t>
            </a:r>
          </a:p>
          <a:p>
            <a:pPr lvl="1"/>
            <a:r>
              <a:rPr lang="en-GB" dirty="0" smtClean="0"/>
              <a:t>Challenging question</a:t>
            </a:r>
          </a:p>
          <a:p>
            <a:pPr lvl="1"/>
            <a:r>
              <a:rPr lang="en-GB" dirty="0" smtClean="0"/>
              <a:t>What is already in your head</a:t>
            </a:r>
          </a:p>
          <a:p>
            <a:r>
              <a:rPr lang="en-GB" dirty="0" smtClean="0"/>
              <a:t>A single judgement (</a:t>
            </a:r>
            <a:r>
              <a:rPr lang="en-GB" dirty="0" err="1" smtClean="0"/>
              <a:t>eg</a:t>
            </a:r>
            <a:r>
              <a:rPr lang="en-GB" dirty="0" smtClean="0"/>
              <a:t> an intuitive ‘best fit’ level) is not an assessment</a:t>
            </a:r>
          </a:p>
          <a:p>
            <a:pPr lvl="1"/>
            <a:r>
              <a:rPr lang="en-GB" dirty="0" smtClean="0"/>
              <a:t>Tasks, responses, scoring, aggregation</a:t>
            </a:r>
          </a:p>
          <a:p>
            <a:endParaRPr lang="en-GB" dirty="0"/>
          </a:p>
        </p:txBody>
      </p:sp>
      <p:sp>
        <p:nvSpPr>
          <p:cNvPr id="4" name="Slide Number Placeholder 3"/>
          <p:cNvSpPr>
            <a:spLocks noGrp="1"/>
          </p:cNvSpPr>
          <p:nvPr>
            <p:ph type="sldNum" sz="quarter" idx="12"/>
          </p:nvPr>
        </p:nvSpPr>
        <p:spPr/>
        <p:txBody>
          <a:bodyPr/>
          <a:lstStyle/>
          <a:p>
            <a:fld id="{B8CE7F47-FE1A-48F9-9977-E098381F23D1}" type="slidenum">
              <a:rPr lang="en-US" smtClean="0"/>
              <a:pPr/>
              <a:t>16</a:t>
            </a:fld>
            <a:endParaRPr lang="en-US"/>
          </a:p>
        </p:txBody>
      </p:sp>
      <p:sp>
        <p:nvSpPr>
          <p:cNvPr id="5" name="TextBox 4"/>
          <p:cNvSpPr txBox="1"/>
          <p:nvPr/>
        </p:nvSpPr>
        <p:spPr>
          <a:xfrm>
            <a:off x="4932040" y="2636912"/>
            <a:ext cx="432048" cy="523220"/>
          </a:xfrm>
          <a:prstGeom prst="rect">
            <a:avLst/>
          </a:prstGeom>
          <a:noFill/>
        </p:spPr>
        <p:txBody>
          <a:bodyPr wrap="square" rtlCol="0">
            <a:spAutoFit/>
          </a:bodyPr>
          <a:lstStyle/>
          <a:p>
            <a:r>
              <a:rPr lang="en-GB" sz="2800" dirty="0" smtClean="0">
                <a:solidFill>
                  <a:srgbClr val="00B050"/>
                </a:solidFill>
                <a:sym typeface="Wingdings" panose="05000000000000000000" pitchFamily="2" charset="2"/>
              </a:rPr>
              <a:t></a:t>
            </a:r>
            <a:endParaRPr lang="en-GB" sz="2800" dirty="0">
              <a:solidFill>
                <a:srgbClr val="00B050"/>
              </a:solidFill>
            </a:endParaRPr>
          </a:p>
        </p:txBody>
      </p:sp>
      <p:sp>
        <p:nvSpPr>
          <p:cNvPr id="6" name="TextBox 5"/>
          <p:cNvSpPr txBox="1"/>
          <p:nvPr/>
        </p:nvSpPr>
        <p:spPr>
          <a:xfrm>
            <a:off x="5595419" y="3825156"/>
            <a:ext cx="436512" cy="523220"/>
          </a:xfrm>
          <a:prstGeom prst="rect">
            <a:avLst/>
          </a:prstGeom>
          <a:noFill/>
        </p:spPr>
        <p:txBody>
          <a:bodyPr wrap="square" rtlCol="0">
            <a:spAutoFit/>
          </a:bodyPr>
          <a:lstStyle/>
          <a:p>
            <a:r>
              <a:rPr lang="en-GB" sz="2800" dirty="0" smtClean="0">
                <a:solidFill>
                  <a:srgbClr val="FF0000"/>
                </a:solidFill>
                <a:sym typeface="Wingdings" panose="05000000000000000000" pitchFamily="2" charset="2"/>
              </a:rPr>
              <a:t></a:t>
            </a:r>
            <a:endParaRPr lang="en-GB" sz="2800" dirty="0">
              <a:solidFill>
                <a:srgbClr val="FF0000"/>
              </a:solidFill>
            </a:endParaRPr>
          </a:p>
        </p:txBody>
      </p:sp>
      <p:sp>
        <p:nvSpPr>
          <p:cNvPr id="7" name="TextBox 6"/>
          <p:cNvSpPr txBox="1"/>
          <p:nvPr/>
        </p:nvSpPr>
        <p:spPr>
          <a:xfrm>
            <a:off x="3778003" y="2978577"/>
            <a:ext cx="432048" cy="523220"/>
          </a:xfrm>
          <a:prstGeom prst="rect">
            <a:avLst/>
          </a:prstGeom>
          <a:noFill/>
        </p:spPr>
        <p:txBody>
          <a:bodyPr wrap="square" rtlCol="0">
            <a:spAutoFit/>
          </a:bodyPr>
          <a:lstStyle/>
          <a:p>
            <a:r>
              <a:rPr lang="en-GB" sz="2800" dirty="0" smtClean="0">
                <a:solidFill>
                  <a:srgbClr val="00B050"/>
                </a:solidFill>
                <a:sym typeface="Wingdings" panose="05000000000000000000" pitchFamily="2" charset="2"/>
              </a:rPr>
              <a:t></a:t>
            </a:r>
            <a:endParaRPr lang="en-GB" sz="2800" dirty="0">
              <a:solidFill>
                <a:srgbClr val="00B050"/>
              </a:solidFill>
            </a:endParaRPr>
          </a:p>
        </p:txBody>
      </p:sp>
      <p:sp>
        <p:nvSpPr>
          <p:cNvPr id="8" name="TextBox 7"/>
          <p:cNvSpPr txBox="1"/>
          <p:nvPr/>
        </p:nvSpPr>
        <p:spPr>
          <a:xfrm>
            <a:off x="4795839" y="3368422"/>
            <a:ext cx="432048" cy="523220"/>
          </a:xfrm>
          <a:prstGeom prst="rect">
            <a:avLst/>
          </a:prstGeom>
          <a:noFill/>
        </p:spPr>
        <p:txBody>
          <a:bodyPr wrap="square" rtlCol="0">
            <a:spAutoFit/>
          </a:bodyPr>
          <a:lstStyle/>
          <a:p>
            <a:r>
              <a:rPr lang="en-GB" sz="2800" dirty="0" smtClean="0">
                <a:solidFill>
                  <a:srgbClr val="00B050"/>
                </a:solidFill>
                <a:sym typeface="Wingdings" panose="05000000000000000000" pitchFamily="2" charset="2"/>
              </a:rPr>
              <a:t></a:t>
            </a:r>
            <a:endParaRPr lang="en-GB" sz="2800" dirty="0">
              <a:solidFill>
                <a:srgbClr val="00B050"/>
              </a:solidFill>
            </a:endParaRPr>
          </a:p>
        </p:txBody>
      </p:sp>
    </p:spTree>
    <p:extLst>
      <p:ext uri="{BB962C8B-B14F-4D97-AF65-F5344CB8AC3E}">
        <p14:creationId xmlns:p14="http://schemas.microsoft.com/office/powerpoint/2010/main" val="3798344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must be accurate</a:t>
            </a:r>
            <a:endParaRPr lang="en-GB" dirty="0"/>
          </a:p>
        </p:txBody>
      </p:sp>
      <p:sp>
        <p:nvSpPr>
          <p:cNvPr id="3" name="Content Placeholder 2"/>
          <p:cNvSpPr>
            <a:spLocks noGrp="1"/>
          </p:cNvSpPr>
          <p:nvPr>
            <p:ph idx="1"/>
          </p:nvPr>
        </p:nvSpPr>
        <p:spPr/>
        <p:txBody>
          <a:bodyPr>
            <a:normAutofit/>
          </a:bodyPr>
          <a:lstStyle/>
          <a:p>
            <a:r>
              <a:rPr lang="en-GB" dirty="0" smtClean="0"/>
              <a:t>All information has a ‘weight’ or ‘level of precision’ associated with it – we need to know this</a:t>
            </a:r>
          </a:p>
          <a:p>
            <a:pPr lvl="1"/>
            <a:r>
              <a:rPr lang="en-GB" dirty="0" smtClean="0"/>
              <a:t>Surprising and accurate → change your mind</a:t>
            </a:r>
          </a:p>
          <a:p>
            <a:pPr lvl="1"/>
            <a:r>
              <a:rPr lang="en-GB" dirty="0"/>
              <a:t>Surprising and </a:t>
            </a:r>
            <a:r>
              <a:rPr lang="en-GB" dirty="0" smtClean="0"/>
              <a:t>inaccurate </a:t>
            </a:r>
            <a:r>
              <a:rPr lang="en-GB" dirty="0"/>
              <a:t>→ </a:t>
            </a:r>
            <a:r>
              <a:rPr lang="en-GB" dirty="0" smtClean="0"/>
              <a:t>don’t change</a:t>
            </a:r>
          </a:p>
          <a:p>
            <a:r>
              <a:rPr lang="en-GB" dirty="0" smtClean="0"/>
              <a:t>‘Weight’, ‘accuracy’, ‘precision’ are related to ‘reliability’</a:t>
            </a:r>
          </a:p>
        </p:txBody>
      </p:sp>
      <p:sp>
        <p:nvSpPr>
          <p:cNvPr id="4" name="Slide Number Placeholder 3"/>
          <p:cNvSpPr>
            <a:spLocks noGrp="1"/>
          </p:cNvSpPr>
          <p:nvPr>
            <p:ph type="sldNum" sz="quarter" idx="12"/>
          </p:nvPr>
        </p:nvSpPr>
        <p:spPr/>
        <p:txBody>
          <a:bodyPr/>
          <a:lstStyle/>
          <a:p>
            <a:fld id="{B8CE7F47-FE1A-48F9-9977-E098381F23D1}" type="slidenum">
              <a:rPr lang="en-US" smtClean="0"/>
              <a:pPr/>
              <a:t>17</a:t>
            </a:fld>
            <a:endParaRPr lang="en-US"/>
          </a:p>
        </p:txBody>
      </p:sp>
    </p:spTree>
    <p:extLst>
      <p:ext uri="{BB962C8B-B14F-4D97-AF65-F5344CB8AC3E}">
        <p14:creationId xmlns:p14="http://schemas.microsoft.com/office/powerpoint/2010/main" val="1571837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information is there in a ‘hinge question’?</a:t>
            </a:r>
            <a:endParaRPr lang="en-GB" dirty="0"/>
          </a:p>
        </p:txBody>
      </p:sp>
      <p:sp>
        <p:nvSpPr>
          <p:cNvPr id="3" name="Content Placeholder 2"/>
          <p:cNvSpPr>
            <a:spLocks noGrp="1"/>
          </p:cNvSpPr>
          <p:nvPr>
            <p:ph idx="1"/>
          </p:nvPr>
        </p:nvSpPr>
        <p:spPr/>
        <p:txBody>
          <a:bodyPr/>
          <a:lstStyle/>
          <a:p>
            <a:r>
              <a:rPr lang="en-GB" dirty="0" smtClean="0"/>
              <a:t>You have taught and seen a student working on this topic and estimate their probability of mastery at 80%, but they get the hinge question wrong.</a:t>
            </a:r>
            <a:br>
              <a:rPr lang="en-GB" dirty="0" smtClean="0"/>
            </a:br>
            <a:r>
              <a:rPr lang="en-GB" dirty="0" smtClean="0"/>
              <a:t>What is your new estimate of their probability of mastery of the concept?</a:t>
            </a:r>
          </a:p>
          <a:p>
            <a:pPr marL="1800225" lvl="1" indent="-457200">
              <a:buFont typeface="+mj-lt"/>
              <a:buAutoNum type="alphaLcParenR"/>
            </a:pPr>
            <a:r>
              <a:rPr lang="en-GB" dirty="0" smtClean="0"/>
              <a:t>20%</a:t>
            </a:r>
          </a:p>
          <a:p>
            <a:pPr marL="1800225" lvl="1" indent="-457200">
              <a:buFont typeface="+mj-lt"/>
              <a:buAutoNum type="alphaLcParenR"/>
            </a:pPr>
            <a:r>
              <a:rPr lang="en-GB" dirty="0" smtClean="0"/>
              <a:t>50%</a:t>
            </a:r>
          </a:p>
          <a:p>
            <a:pPr marL="1800225" lvl="1" indent="-457200">
              <a:buFont typeface="+mj-lt"/>
              <a:buAutoNum type="alphaLcParenR"/>
            </a:pPr>
            <a:r>
              <a:rPr lang="en-GB" dirty="0" smtClean="0"/>
              <a:t>70%</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18</a:t>
            </a:fld>
            <a:endParaRPr lang="en-US"/>
          </a:p>
        </p:txBody>
      </p:sp>
    </p:spTree>
    <p:extLst>
      <p:ext uri="{BB962C8B-B14F-4D97-AF65-F5344CB8AC3E}">
        <p14:creationId xmlns:p14="http://schemas.microsoft.com/office/powerpoint/2010/main" val="1235233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precise is a test score?</a:t>
            </a:r>
            <a:endParaRPr lang="en-GB" dirty="0"/>
          </a:p>
        </p:txBody>
      </p:sp>
      <p:sp>
        <p:nvSpPr>
          <p:cNvPr id="3" name="Content Placeholder 2"/>
          <p:cNvSpPr>
            <a:spLocks noGrp="1"/>
          </p:cNvSpPr>
          <p:nvPr>
            <p:ph idx="1"/>
          </p:nvPr>
        </p:nvSpPr>
        <p:spPr/>
        <p:txBody>
          <a:bodyPr>
            <a:normAutofit lnSpcReduction="10000"/>
          </a:bodyPr>
          <a:lstStyle/>
          <a:p>
            <a:r>
              <a:rPr lang="en-GB" dirty="0" smtClean="0"/>
              <a:t>You have created a </a:t>
            </a:r>
            <a:r>
              <a:rPr lang="en-GB" dirty="0"/>
              <a:t>2</a:t>
            </a:r>
            <a:r>
              <a:rPr lang="en-GB" dirty="0" smtClean="0"/>
              <a:t>0-item right-wrong test and given it to your class of 30 pupils. How far apart do two scores have to be before you can be confident one is really better than the other?</a:t>
            </a:r>
          </a:p>
          <a:p>
            <a:pPr marL="1800225" lvl="1" indent="-457200">
              <a:buFont typeface="+mj-lt"/>
              <a:buAutoNum type="alphaLcParenR"/>
            </a:pPr>
            <a:r>
              <a:rPr lang="en-GB" dirty="0" smtClean="0"/>
              <a:t>3 marks</a:t>
            </a:r>
          </a:p>
          <a:p>
            <a:pPr marL="1800225" lvl="1" indent="-457200">
              <a:buFont typeface="+mj-lt"/>
              <a:buAutoNum type="alphaLcParenR"/>
            </a:pPr>
            <a:r>
              <a:rPr lang="en-GB" dirty="0" smtClean="0"/>
              <a:t>6 marks</a:t>
            </a:r>
          </a:p>
          <a:p>
            <a:pPr marL="1800225" lvl="1" indent="-457200">
              <a:buFont typeface="+mj-lt"/>
              <a:buAutoNum type="alphaLcParenR"/>
            </a:pPr>
            <a:r>
              <a:rPr lang="en-GB" dirty="0" smtClean="0"/>
              <a:t>8 marks</a:t>
            </a:r>
          </a:p>
          <a:p>
            <a:pPr marL="66675" indent="0">
              <a:buNone/>
            </a:pPr>
            <a:r>
              <a:rPr lang="en-GB" sz="2400" dirty="0" smtClean="0"/>
              <a:t>(Assume scores cover the full </a:t>
            </a:r>
            <a:br>
              <a:rPr lang="en-GB" sz="2400" dirty="0" smtClean="0"/>
            </a:br>
            <a:r>
              <a:rPr lang="en-GB" sz="2400" dirty="0" smtClean="0"/>
              <a:t>range 0-20, SD=5, Cronbach alpha = 0.7)</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19</a:t>
            </a:fld>
            <a:endParaRPr lang="en-US"/>
          </a:p>
        </p:txBody>
      </p:sp>
    </p:spTree>
    <p:extLst>
      <p:ext uri="{BB962C8B-B14F-4D97-AF65-F5344CB8AC3E}">
        <p14:creationId xmlns:p14="http://schemas.microsoft.com/office/powerpoint/2010/main" val="332187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Elements of </a:t>
            </a:r>
            <a:r>
              <a:rPr lang="en-GB" dirty="0"/>
              <a:t>e</a:t>
            </a:r>
            <a:r>
              <a:rPr lang="en-GB" dirty="0" smtClean="0"/>
              <a:t>vidence-based improvement</a:t>
            </a:r>
            <a:endParaRPr lang="en-GB" dirty="0"/>
          </a:p>
        </p:txBody>
      </p:sp>
      <p:sp>
        <p:nvSpPr>
          <p:cNvPr id="3" name="Content Placeholder 2"/>
          <p:cNvSpPr>
            <a:spLocks noGrp="1"/>
          </p:cNvSpPr>
          <p:nvPr>
            <p:ph idx="1"/>
          </p:nvPr>
        </p:nvSpPr>
        <p:spPr>
          <a:xfrm>
            <a:off x="684213" y="1844824"/>
            <a:ext cx="7772400" cy="4248472"/>
          </a:xfrm>
        </p:spPr>
        <p:txBody>
          <a:bodyPr>
            <a:normAutofit fontScale="92500" lnSpcReduction="20000"/>
          </a:bodyPr>
          <a:lstStyle/>
          <a:p>
            <a:r>
              <a:rPr lang="en-GB" dirty="0" smtClean="0"/>
              <a:t>Knowledge of existing research</a:t>
            </a:r>
          </a:p>
          <a:p>
            <a:pPr lvl="1"/>
            <a:r>
              <a:rPr lang="en-GB" dirty="0" smtClean="0"/>
              <a:t>Study, understand and internalise what is already known</a:t>
            </a:r>
          </a:p>
          <a:p>
            <a:r>
              <a:rPr lang="en-GB" dirty="0" smtClean="0"/>
              <a:t>Translation/implementation in context</a:t>
            </a:r>
          </a:p>
          <a:p>
            <a:pPr lvl="1"/>
            <a:r>
              <a:rPr lang="en-GB" dirty="0" smtClean="0"/>
              <a:t>Think and plan what you actually do that will still work in (your) real life situation</a:t>
            </a:r>
          </a:p>
          <a:p>
            <a:r>
              <a:rPr lang="en-GB" dirty="0" smtClean="0"/>
              <a:t>Evaluation in situ</a:t>
            </a:r>
          </a:p>
          <a:p>
            <a:pPr lvl="1"/>
            <a:r>
              <a:rPr lang="en-GB" dirty="0" smtClean="0"/>
              <a:t>Design and implement robust, real-time, local evaluation</a:t>
            </a:r>
          </a:p>
          <a:p>
            <a:r>
              <a:rPr lang="en-GB" dirty="0" smtClean="0"/>
              <a:t>Monitoring and QA</a:t>
            </a:r>
          </a:p>
          <a:p>
            <a:pPr lvl="1"/>
            <a:r>
              <a:rPr lang="en-GB" dirty="0" smtClean="0"/>
              <a:t>Develop, </a:t>
            </a:r>
            <a:r>
              <a:rPr lang="en-GB" dirty="0"/>
              <a:t>track </a:t>
            </a:r>
            <a:r>
              <a:rPr lang="en-GB" dirty="0" smtClean="0"/>
              <a:t>and respond to trustworthy indicators of performance and quality</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a:t>
            </a:fld>
            <a:endParaRPr lang="en-US"/>
          </a:p>
        </p:txBody>
      </p:sp>
    </p:spTree>
    <p:extLst>
      <p:ext uri="{BB962C8B-B14F-4D97-AF65-F5344CB8AC3E}">
        <p14:creationId xmlns:p14="http://schemas.microsoft.com/office/powerpoint/2010/main" val="1920055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must be independent</a:t>
            </a:r>
            <a:endParaRPr lang="en-GB" dirty="0"/>
          </a:p>
        </p:txBody>
      </p:sp>
      <p:sp>
        <p:nvSpPr>
          <p:cNvPr id="3" name="Content Placeholder 2"/>
          <p:cNvSpPr>
            <a:spLocks noGrp="1"/>
          </p:cNvSpPr>
          <p:nvPr>
            <p:ph idx="1"/>
          </p:nvPr>
        </p:nvSpPr>
        <p:spPr/>
        <p:txBody>
          <a:bodyPr>
            <a:normAutofit lnSpcReduction="10000"/>
          </a:bodyPr>
          <a:lstStyle/>
          <a:p>
            <a:r>
              <a:rPr lang="en-GB" dirty="0" smtClean="0"/>
              <a:t>A judgement that is pre-constrained is not an assessment</a:t>
            </a:r>
          </a:p>
          <a:p>
            <a:pPr lvl="1"/>
            <a:r>
              <a:rPr lang="en-GB" dirty="0" smtClean="0"/>
              <a:t>Normative levels: ‘working towards’ (inadequate), ‘working at’ (acceptable), ‘exceeding’ (good)</a:t>
            </a:r>
          </a:p>
          <a:p>
            <a:pPr lvl="1"/>
            <a:r>
              <a:rPr lang="en-GB" dirty="0" smtClean="0"/>
              <a:t>Any students ‘working towards’ get scrutiny from SLT, extra work for teachers and hassle from parents</a:t>
            </a:r>
          </a:p>
          <a:p>
            <a:pPr lvl="1"/>
            <a:r>
              <a:rPr lang="en-GB" dirty="0" smtClean="0"/>
              <a:t>What level were they last year? (add a bit for ‘expected’ progress) </a:t>
            </a:r>
          </a:p>
          <a:p>
            <a:pPr lvl="1"/>
            <a:r>
              <a:rPr lang="en-GB" dirty="0" smtClean="0"/>
              <a:t>‘I gave that a 4. What did you think?’</a:t>
            </a:r>
          </a:p>
          <a:p>
            <a:endParaRPr lang="en-GB" dirty="0"/>
          </a:p>
        </p:txBody>
      </p:sp>
      <p:sp>
        <p:nvSpPr>
          <p:cNvPr id="4" name="Slide Number Placeholder 3"/>
          <p:cNvSpPr>
            <a:spLocks noGrp="1"/>
          </p:cNvSpPr>
          <p:nvPr>
            <p:ph type="sldNum" sz="quarter" idx="12"/>
          </p:nvPr>
        </p:nvSpPr>
        <p:spPr/>
        <p:txBody>
          <a:bodyPr/>
          <a:lstStyle/>
          <a:p>
            <a:fld id="{B8CE7F47-FE1A-48F9-9977-E098381F23D1}" type="slidenum">
              <a:rPr lang="en-US" smtClean="0"/>
              <a:pPr/>
              <a:t>20</a:t>
            </a:fld>
            <a:endParaRPr lang="en-US"/>
          </a:p>
        </p:txBody>
      </p:sp>
    </p:spTree>
    <p:extLst>
      <p:ext uri="{BB962C8B-B14F-4D97-AF65-F5344CB8AC3E}">
        <p14:creationId xmlns:p14="http://schemas.microsoft.com/office/powerpoint/2010/main" val="2155049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2880320" cy="2664296"/>
          </a:xfrm>
        </p:spPr>
        <p:txBody>
          <a:bodyPr/>
          <a:lstStyle/>
          <a:p>
            <a:r>
              <a:rPr lang="en-GB" sz="4000" dirty="0" smtClean="0"/>
              <a:t>Signs that an assessment is not independent</a:t>
            </a:r>
            <a:endParaRPr lang="en-GB" sz="40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21</a:t>
            </a:fld>
            <a:endParaRPr lang="en-US"/>
          </a:p>
        </p:txBody>
      </p:sp>
      <p:pic>
        <p:nvPicPr>
          <p:cNvPr id="5" name="Picture 4"/>
          <p:cNvPicPr>
            <a:picLocks noChangeAspect="1"/>
          </p:cNvPicPr>
          <p:nvPr/>
        </p:nvPicPr>
        <p:blipFill>
          <a:blip r:embed="rId3"/>
          <a:stretch>
            <a:fillRect/>
          </a:stretch>
        </p:blipFill>
        <p:spPr>
          <a:xfrm>
            <a:off x="3203848" y="199852"/>
            <a:ext cx="5707645" cy="3130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971600" y="3442848"/>
            <a:ext cx="7164288" cy="3406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5191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must be </a:t>
            </a:r>
            <a:r>
              <a:rPr lang="en-GB" dirty="0" err="1" smtClean="0"/>
              <a:t>generalisable</a:t>
            </a:r>
            <a:r>
              <a:rPr lang="en-GB" dirty="0" smtClean="0"/>
              <a:t> </a:t>
            </a:r>
            <a:endParaRPr lang="en-GB" dirty="0"/>
          </a:p>
        </p:txBody>
      </p:sp>
      <p:sp>
        <p:nvSpPr>
          <p:cNvPr id="3" name="Content Placeholder 2"/>
          <p:cNvSpPr>
            <a:spLocks noGrp="1"/>
          </p:cNvSpPr>
          <p:nvPr>
            <p:ph idx="1"/>
          </p:nvPr>
        </p:nvSpPr>
        <p:spPr/>
        <p:txBody>
          <a:bodyPr/>
          <a:lstStyle/>
          <a:p>
            <a:r>
              <a:rPr lang="en-GB" dirty="0" smtClean="0"/>
              <a:t>No one cares that they did it once, on one particular day, in a particular room, with those exact questions</a:t>
            </a:r>
          </a:p>
          <a:p>
            <a:pPr lvl="1"/>
            <a:r>
              <a:rPr lang="en-GB" dirty="0" smtClean="0"/>
              <a:t>Predictable (or known) questions</a:t>
            </a:r>
          </a:p>
          <a:p>
            <a:pPr lvl="1"/>
            <a:r>
              <a:rPr lang="en-GB" dirty="0"/>
              <a:t>Questions are artificial or formulaic</a:t>
            </a:r>
          </a:p>
          <a:p>
            <a:pPr lvl="1"/>
            <a:r>
              <a:rPr lang="en-GB" dirty="0" smtClean="0"/>
              <a:t>Coursework where students can respond to ‘feedback’</a:t>
            </a:r>
          </a:p>
          <a:p>
            <a:pPr lvl="1"/>
            <a:r>
              <a:rPr lang="en-GB" dirty="0" smtClean="0"/>
              <a:t>Guessing or chance (</a:t>
            </a:r>
            <a:r>
              <a:rPr lang="en-GB" dirty="0" err="1" smtClean="0"/>
              <a:t>esp</a:t>
            </a:r>
            <a:r>
              <a:rPr lang="en-GB" dirty="0" smtClean="0"/>
              <a:t> on a short test)</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22</a:t>
            </a:fld>
            <a:endParaRPr lang="en-US"/>
          </a:p>
        </p:txBody>
      </p:sp>
    </p:spTree>
    <p:extLst>
      <p:ext uri="{BB962C8B-B14F-4D97-AF65-F5344CB8AC3E}">
        <p14:creationId xmlns:p14="http://schemas.microsoft.com/office/powerpoint/2010/main" val="2399203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must be replicable</a:t>
            </a:r>
            <a:endParaRPr lang="en-GB" dirty="0"/>
          </a:p>
        </p:txBody>
      </p:sp>
      <p:sp>
        <p:nvSpPr>
          <p:cNvPr id="3" name="Content Placeholder 2"/>
          <p:cNvSpPr>
            <a:spLocks noGrp="1"/>
          </p:cNvSpPr>
          <p:nvPr>
            <p:ph idx="1"/>
          </p:nvPr>
        </p:nvSpPr>
        <p:spPr/>
        <p:txBody>
          <a:bodyPr/>
          <a:lstStyle/>
          <a:p>
            <a:r>
              <a:rPr lang="en-GB" dirty="0" smtClean="0"/>
              <a:t>‘</a:t>
            </a:r>
            <a:r>
              <a:rPr lang="en-GB" dirty="0"/>
              <a:t>R</a:t>
            </a:r>
            <a:r>
              <a:rPr lang="en-GB" dirty="0" smtClean="0"/>
              <a:t>eliability’ = the </a:t>
            </a:r>
            <a:r>
              <a:rPr lang="en-GB" dirty="0"/>
              <a:t>interchangeability of arbitrary aspects of the assessment process that we want to be able to ignore, such as the time or occasion of </a:t>
            </a:r>
            <a:r>
              <a:rPr lang="en-GB" dirty="0" smtClean="0"/>
              <a:t>testing, </a:t>
            </a:r>
            <a:r>
              <a:rPr lang="en-GB" dirty="0"/>
              <a:t>the particular questions presented </a:t>
            </a:r>
            <a:r>
              <a:rPr lang="en-GB" dirty="0" smtClean="0"/>
              <a:t>or </a:t>
            </a:r>
            <a:r>
              <a:rPr lang="en-GB" dirty="0"/>
              <a:t>the particular marker who assessed </a:t>
            </a:r>
            <a:r>
              <a:rPr lang="en-GB" dirty="0" smtClean="0"/>
              <a:t>it.</a:t>
            </a:r>
          </a:p>
          <a:p>
            <a:r>
              <a:rPr lang="en-GB" dirty="0" smtClean="0"/>
              <a:t>‘Reliability’ = ‘replicability’, ‘weight</a:t>
            </a:r>
            <a:r>
              <a:rPr lang="en-GB" dirty="0"/>
              <a:t>’, ‘accuracy’, ‘precision</a:t>
            </a:r>
            <a:r>
              <a:rPr lang="en-GB" dirty="0" smtClean="0"/>
              <a:t>’, ‘dependability’</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23</a:t>
            </a:fld>
            <a:endParaRPr lang="en-US"/>
          </a:p>
        </p:txBody>
      </p:sp>
    </p:spTree>
    <p:extLst>
      <p:ext uri="{BB962C8B-B14F-4D97-AF65-F5344CB8AC3E}">
        <p14:creationId xmlns:p14="http://schemas.microsoft.com/office/powerpoint/2010/main" val="1588488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992888" cy="792088"/>
          </a:xfrm>
        </p:spPr>
        <p:txBody>
          <a:bodyPr/>
          <a:lstStyle/>
          <a:p>
            <a:r>
              <a:rPr lang="en-GB" sz="3600" dirty="0" smtClean="0"/>
              <a:t>Elements of </a:t>
            </a:r>
            <a:r>
              <a:rPr lang="en-GB" sz="3600" dirty="0"/>
              <a:t>e</a:t>
            </a:r>
            <a:r>
              <a:rPr lang="en-GB" sz="3600" dirty="0" smtClean="0"/>
              <a:t>vidence-based improvement</a:t>
            </a:r>
            <a:endParaRPr lang="en-GB" sz="36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24</a:t>
            </a:fld>
            <a:endParaRPr lang="en-US"/>
          </a:p>
        </p:txBody>
      </p:sp>
      <p:pic>
        <p:nvPicPr>
          <p:cNvPr id="6" name="Picture 5"/>
          <p:cNvPicPr>
            <a:picLocks noChangeAspect="1"/>
          </p:cNvPicPr>
          <p:nvPr/>
        </p:nvPicPr>
        <p:blipFill>
          <a:blip r:embed="rId2"/>
          <a:stretch>
            <a:fillRect/>
          </a:stretch>
        </p:blipFill>
        <p:spPr>
          <a:xfrm>
            <a:off x="3059832" y="4604222"/>
            <a:ext cx="2857500" cy="1800225"/>
          </a:xfrm>
          <a:prstGeom prst="rect">
            <a:avLst/>
          </a:prstGeom>
        </p:spPr>
      </p:pic>
      <p:sp>
        <p:nvSpPr>
          <p:cNvPr id="3" name="Content Placeholder 2"/>
          <p:cNvSpPr>
            <a:spLocks noGrp="1"/>
          </p:cNvSpPr>
          <p:nvPr>
            <p:ph idx="1"/>
          </p:nvPr>
        </p:nvSpPr>
        <p:spPr>
          <a:xfrm>
            <a:off x="700212" y="1556792"/>
            <a:ext cx="7772400" cy="3384376"/>
          </a:xfrm>
        </p:spPr>
        <p:txBody>
          <a:bodyPr>
            <a:normAutofit fontScale="85000" lnSpcReduction="20000"/>
          </a:bodyPr>
          <a:lstStyle/>
          <a:p>
            <a:r>
              <a:rPr lang="en-GB" dirty="0" smtClean="0"/>
              <a:t>Knowledge of existing research</a:t>
            </a:r>
          </a:p>
          <a:p>
            <a:pPr lvl="1"/>
            <a:r>
              <a:rPr lang="en-GB" dirty="0" smtClean="0"/>
              <a:t>Study, understand and internalise what is already known</a:t>
            </a:r>
          </a:p>
          <a:p>
            <a:r>
              <a:rPr lang="en-GB" dirty="0" smtClean="0"/>
              <a:t>Translation/implementation in context</a:t>
            </a:r>
          </a:p>
          <a:p>
            <a:pPr lvl="1"/>
            <a:r>
              <a:rPr lang="en-GB" dirty="0" smtClean="0"/>
              <a:t>Think and plan what you actually do that will still work in (your) real life situation</a:t>
            </a:r>
          </a:p>
          <a:p>
            <a:r>
              <a:rPr lang="en-GB" dirty="0" smtClean="0"/>
              <a:t>Evaluation in situ</a:t>
            </a:r>
          </a:p>
          <a:p>
            <a:pPr lvl="1"/>
            <a:r>
              <a:rPr lang="en-GB" dirty="0" smtClean="0"/>
              <a:t>Design and implement robust, real-time, local evaluation</a:t>
            </a:r>
          </a:p>
          <a:p>
            <a:r>
              <a:rPr lang="en-GB" dirty="0" smtClean="0"/>
              <a:t>Monitoring and QA</a:t>
            </a:r>
          </a:p>
          <a:p>
            <a:pPr lvl="1"/>
            <a:r>
              <a:rPr lang="en-GB" dirty="0" smtClean="0"/>
              <a:t>Develop, </a:t>
            </a:r>
            <a:r>
              <a:rPr lang="en-GB" dirty="0"/>
              <a:t>track </a:t>
            </a:r>
            <a:r>
              <a:rPr lang="en-GB" dirty="0" smtClean="0"/>
              <a:t>and respond to trustworthy indicators of performance and quality</a:t>
            </a:r>
            <a:endParaRPr lang="en-GB" dirty="0"/>
          </a:p>
        </p:txBody>
      </p:sp>
    </p:spTree>
    <p:extLst>
      <p:ext uri="{BB962C8B-B14F-4D97-AF65-F5344CB8AC3E}">
        <p14:creationId xmlns:p14="http://schemas.microsoft.com/office/powerpoint/2010/main" val="398813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755576" y="2780928"/>
            <a:ext cx="7632848" cy="2232248"/>
          </a:xfrm>
        </p:spPr>
        <p:txBody>
          <a:bodyPr/>
          <a:lstStyle/>
          <a:p>
            <a:r>
              <a:rPr lang="en-GB" dirty="0"/>
              <a:t>Knowledge of existing research</a:t>
            </a:r>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3</a:t>
            </a:fld>
            <a:endParaRPr lang="en-US"/>
          </a:p>
        </p:txBody>
      </p:sp>
      <p:sp>
        <p:nvSpPr>
          <p:cNvPr id="7" name="Rectangle 6"/>
          <p:cNvSpPr/>
          <p:nvPr/>
        </p:nvSpPr>
        <p:spPr>
          <a:xfrm>
            <a:off x="5796136" y="150308"/>
            <a:ext cx="893193" cy="2646878"/>
          </a:xfrm>
          <a:prstGeom prst="rect">
            <a:avLst/>
          </a:prstGeom>
        </p:spPr>
        <p:txBody>
          <a:bodyPr wrap="none">
            <a:spAutoFit/>
          </a:bodyPr>
          <a:lstStyle/>
          <a:p>
            <a:r>
              <a:rPr lang="en-GB" sz="16600" i="1" dirty="0" smtClean="0">
                <a:solidFill>
                  <a:schemeClr val="bg1"/>
                </a:solidFill>
              </a:rPr>
              <a:t>I</a:t>
            </a:r>
            <a:endParaRPr lang="en-GB" sz="16600" i="1" dirty="0">
              <a:solidFill>
                <a:schemeClr val="bg1"/>
              </a:solidFill>
            </a:endParaRPr>
          </a:p>
        </p:txBody>
      </p:sp>
      <p:cxnSp>
        <p:nvCxnSpPr>
          <p:cNvPr id="9" name="Straight Connector 8"/>
          <p:cNvCxnSpPr/>
          <p:nvPr/>
        </p:nvCxnSpPr>
        <p:spPr bwMode="auto">
          <a:xfrm>
            <a:off x="323528" y="2797186"/>
            <a:ext cx="8363272"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0045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517" y="188640"/>
            <a:ext cx="8342451" cy="864096"/>
          </a:xfrm>
        </p:spPr>
        <p:txBody>
          <a:bodyPr/>
          <a:lstStyle/>
          <a:p>
            <a:r>
              <a:rPr lang="en-GB" dirty="0" smtClean="0"/>
              <a:t>Impact </a:t>
            </a:r>
            <a:r>
              <a:rPr lang="en-GB" dirty="0" err="1" smtClean="0"/>
              <a:t>vs</a:t>
            </a:r>
            <a:r>
              <a:rPr lang="en-GB" dirty="0" smtClean="0"/>
              <a:t> cost</a:t>
            </a:r>
            <a:endParaRPr lang="en-GB" dirty="0"/>
          </a:p>
        </p:txBody>
      </p:sp>
      <p:cxnSp>
        <p:nvCxnSpPr>
          <p:cNvPr id="5" name="Straight Arrow Connector 4"/>
          <p:cNvCxnSpPr/>
          <p:nvPr/>
        </p:nvCxnSpPr>
        <p:spPr>
          <a:xfrm>
            <a:off x="991892" y="5470902"/>
            <a:ext cx="678825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991892" y="1658319"/>
            <a:ext cx="0" cy="38125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33594" y="5772727"/>
            <a:ext cx="2682648" cy="400110"/>
          </a:xfrm>
          <a:prstGeom prst="rect">
            <a:avLst/>
          </a:prstGeom>
          <a:noFill/>
        </p:spPr>
        <p:txBody>
          <a:bodyPr wrap="square" rtlCol="0">
            <a:spAutoFit/>
          </a:bodyPr>
          <a:lstStyle/>
          <a:p>
            <a:pPr algn="ctr"/>
            <a:r>
              <a:rPr lang="en-GB" sz="2000" dirty="0" smtClean="0">
                <a:latin typeface="Tahoma" pitchFamily="34" charset="0"/>
                <a:ea typeface="Tahoma" pitchFamily="34" charset="0"/>
                <a:cs typeface="Tahoma" pitchFamily="34" charset="0"/>
              </a:rPr>
              <a:t>Cost per pupil</a:t>
            </a:r>
            <a:endParaRPr lang="en-GB" sz="2000" dirty="0">
              <a:latin typeface="Tahoma" pitchFamily="34" charset="0"/>
              <a:ea typeface="Tahoma" pitchFamily="34" charset="0"/>
              <a:cs typeface="Tahoma" pitchFamily="34" charset="0"/>
            </a:endParaRPr>
          </a:p>
        </p:txBody>
      </p:sp>
      <p:sp>
        <p:nvSpPr>
          <p:cNvPr id="11" name="TextBox 10"/>
          <p:cNvSpPr txBox="1"/>
          <p:nvPr/>
        </p:nvSpPr>
        <p:spPr>
          <a:xfrm rot="16200000">
            <a:off x="-1617889" y="2928158"/>
            <a:ext cx="3862923" cy="400110"/>
          </a:xfrm>
          <a:prstGeom prst="rect">
            <a:avLst/>
          </a:prstGeom>
          <a:noFill/>
        </p:spPr>
        <p:txBody>
          <a:bodyPr wrap="square" rtlCol="0">
            <a:spAutoFit/>
          </a:bodyPr>
          <a:lstStyle/>
          <a:p>
            <a:pPr algn="ctr"/>
            <a:r>
              <a:rPr lang="en-GB" sz="2000" dirty="0" smtClean="0">
                <a:latin typeface="Tahoma" pitchFamily="34" charset="0"/>
                <a:ea typeface="Tahoma" pitchFamily="34" charset="0"/>
                <a:cs typeface="Tahoma" pitchFamily="34" charset="0"/>
              </a:rPr>
              <a:t>Effect Size (months gain)</a:t>
            </a:r>
            <a:endParaRPr lang="en-GB" sz="2000" dirty="0">
              <a:latin typeface="Tahoma" pitchFamily="34" charset="0"/>
              <a:ea typeface="Tahoma" pitchFamily="34" charset="0"/>
              <a:cs typeface="Tahoma" pitchFamily="34" charset="0"/>
            </a:endParaRPr>
          </a:p>
        </p:txBody>
      </p:sp>
      <p:cxnSp>
        <p:nvCxnSpPr>
          <p:cNvPr id="13" name="Straight Connector 12"/>
          <p:cNvCxnSpPr/>
          <p:nvPr/>
        </p:nvCxnSpPr>
        <p:spPr>
          <a:xfrm>
            <a:off x="883403" y="5470902"/>
            <a:ext cx="1084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83402" y="1908718"/>
            <a:ext cx="1084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1892" y="5470903"/>
            <a:ext cx="0" cy="79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2341" y="5536803"/>
            <a:ext cx="479099" cy="338554"/>
          </a:xfrm>
          <a:prstGeom prst="rect">
            <a:avLst/>
          </a:prstGeom>
          <a:noFill/>
          <a:ln>
            <a:noFill/>
          </a:ln>
        </p:spPr>
        <p:txBody>
          <a:bodyPr wrap="square" rtlCol="0">
            <a:spAutoFit/>
          </a:bodyPr>
          <a:lstStyle/>
          <a:p>
            <a:pPr algn="ctr"/>
            <a:r>
              <a:rPr lang="en-GB" sz="1600" dirty="0" smtClean="0"/>
              <a:t>£0</a:t>
            </a:r>
            <a:endParaRPr lang="en-GB" sz="1600" dirty="0"/>
          </a:p>
        </p:txBody>
      </p:sp>
      <p:sp>
        <p:nvSpPr>
          <p:cNvPr id="19" name="TextBox 18"/>
          <p:cNvSpPr txBox="1"/>
          <p:nvPr/>
        </p:nvSpPr>
        <p:spPr>
          <a:xfrm>
            <a:off x="600501" y="5301625"/>
            <a:ext cx="337146" cy="338554"/>
          </a:xfrm>
          <a:prstGeom prst="rect">
            <a:avLst/>
          </a:prstGeom>
          <a:noFill/>
        </p:spPr>
        <p:txBody>
          <a:bodyPr wrap="square" rtlCol="0">
            <a:spAutoFit/>
          </a:bodyPr>
          <a:lstStyle/>
          <a:p>
            <a:pPr algn="ctr"/>
            <a:r>
              <a:rPr lang="en-GB" sz="1600" dirty="0" smtClean="0"/>
              <a:t>0</a:t>
            </a:r>
            <a:endParaRPr lang="en-GB" sz="1600" dirty="0"/>
          </a:p>
        </p:txBody>
      </p:sp>
      <p:sp>
        <p:nvSpPr>
          <p:cNvPr id="20" name="TextBox 19"/>
          <p:cNvSpPr txBox="1"/>
          <p:nvPr/>
        </p:nvSpPr>
        <p:spPr>
          <a:xfrm>
            <a:off x="512793" y="1739441"/>
            <a:ext cx="479099" cy="338554"/>
          </a:xfrm>
          <a:prstGeom prst="rect">
            <a:avLst/>
          </a:prstGeom>
          <a:noFill/>
        </p:spPr>
        <p:txBody>
          <a:bodyPr wrap="square" rtlCol="0">
            <a:spAutoFit/>
          </a:bodyPr>
          <a:lstStyle/>
          <a:p>
            <a:pPr algn="ctr"/>
            <a:r>
              <a:rPr lang="en-GB" sz="1600" dirty="0" smtClean="0"/>
              <a:t>8</a:t>
            </a:r>
            <a:endParaRPr lang="en-GB" sz="1600" dirty="0"/>
          </a:p>
        </p:txBody>
      </p:sp>
      <p:sp>
        <p:nvSpPr>
          <p:cNvPr id="21" name="TextBox 20"/>
          <p:cNvSpPr txBox="1"/>
          <p:nvPr/>
        </p:nvSpPr>
        <p:spPr>
          <a:xfrm>
            <a:off x="6609785" y="5555687"/>
            <a:ext cx="883422" cy="338554"/>
          </a:xfrm>
          <a:prstGeom prst="rect">
            <a:avLst/>
          </a:prstGeom>
          <a:noFill/>
        </p:spPr>
        <p:txBody>
          <a:bodyPr wrap="square" rtlCol="0">
            <a:spAutoFit/>
          </a:bodyPr>
          <a:lstStyle/>
          <a:p>
            <a:pPr algn="ctr"/>
            <a:r>
              <a:rPr lang="en-GB" sz="1600" dirty="0" smtClean="0"/>
              <a:t>£1000</a:t>
            </a:r>
            <a:endParaRPr lang="en-GB" sz="1600" dirty="0"/>
          </a:p>
        </p:txBody>
      </p:sp>
      <p:cxnSp>
        <p:nvCxnSpPr>
          <p:cNvPr id="23" name="Straight Connector 22"/>
          <p:cNvCxnSpPr/>
          <p:nvPr/>
        </p:nvCxnSpPr>
        <p:spPr>
          <a:xfrm flipV="1">
            <a:off x="7051496" y="5473539"/>
            <a:ext cx="0" cy="79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083284" y="2117934"/>
            <a:ext cx="1637414"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Meta-cognitive</a:t>
            </a:r>
            <a:endParaRPr lang="en-GB" dirty="0">
              <a:solidFill>
                <a:schemeClr val="tx1"/>
              </a:solidFill>
            </a:endParaRPr>
          </a:p>
        </p:txBody>
      </p:sp>
      <p:sp>
        <p:nvSpPr>
          <p:cNvPr id="26" name="Rounded Rectangle 25"/>
          <p:cNvSpPr/>
          <p:nvPr/>
        </p:nvSpPr>
        <p:spPr>
          <a:xfrm>
            <a:off x="2000188" y="2761589"/>
            <a:ext cx="1518524"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Peer tutoring</a:t>
            </a:r>
            <a:endParaRPr lang="en-GB" dirty="0">
              <a:solidFill>
                <a:schemeClr val="tx1"/>
              </a:solidFill>
            </a:endParaRPr>
          </a:p>
        </p:txBody>
      </p:sp>
      <p:sp>
        <p:nvSpPr>
          <p:cNvPr id="27" name="Rounded Rectangle 26"/>
          <p:cNvSpPr/>
          <p:nvPr/>
        </p:nvSpPr>
        <p:spPr>
          <a:xfrm>
            <a:off x="7780150" y="2722007"/>
            <a:ext cx="1339686" cy="4102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Early Years</a:t>
            </a:r>
            <a:endParaRPr lang="en-GB" dirty="0">
              <a:solidFill>
                <a:schemeClr val="tx1"/>
              </a:solidFill>
            </a:endParaRPr>
          </a:p>
        </p:txBody>
      </p:sp>
      <p:sp>
        <p:nvSpPr>
          <p:cNvPr id="28" name="Rounded Rectangle 27"/>
          <p:cNvSpPr/>
          <p:nvPr/>
        </p:nvSpPr>
        <p:spPr>
          <a:xfrm>
            <a:off x="5183979" y="2847814"/>
            <a:ext cx="1264525"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1-1 tuition</a:t>
            </a:r>
            <a:endParaRPr lang="en-GB" dirty="0">
              <a:solidFill>
                <a:schemeClr val="tx1"/>
              </a:solidFill>
            </a:endParaRPr>
          </a:p>
        </p:txBody>
      </p:sp>
      <p:sp>
        <p:nvSpPr>
          <p:cNvPr id="29" name="Rounded Rectangle 28"/>
          <p:cNvSpPr/>
          <p:nvPr/>
        </p:nvSpPr>
        <p:spPr>
          <a:xfrm>
            <a:off x="616829" y="2847814"/>
            <a:ext cx="1383358" cy="56890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Homework (Secondary)</a:t>
            </a:r>
            <a:endParaRPr lang="en-GB" dirty="0">
              <a:solidFill>
                <a:schemeClr val="tx1"/>
              </a:solidFill>
            </a:endParaRPr>
          </a:p>
        </p:txBody>
      </p:sp>
      <p:sp>
        <p:nvSpPr>
          <p:cNvPr id="35" name="Rounded Rectangle 34"/>
          <p:cNvSpPr/>
          <p:nvPr/>
        </p:nvSpPr>
        <p:spPr>
          <a:xfrm>
            <a:off x="6426695" y="4682972"/>
            <a:ext cx="1128644" cy="5209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After school</a:t>
            </a:r>
            <a:endParaRPr lang="en-GB" dirty="0">
              <a:solidFill>
                <a:schemeClr val="tx1"/>
              </a:solidFill>
            </a:endParaRPr>
          </a:p>
        </p:txBody>
      </p:sp>
      <p:sp>
        <p:nvSpPr>
          <p:cNvPr id="40" name="Rounded Rectangle 39"/>
          <p:cNvSpPr/>
          <p:nvPr/>
        </p:nvSpPr>
        <p:spPr>
          <a:xfrm>
            <a:off x="5370424" y="4857971"/>
            <a:ext cx="1239361" cy="5209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Teaching assistants</a:t>
            </a:r>
            <a:endParaRPr lang="en-GB" dirty="0">
              <a:solidFill>
                <a:schemeClr val="tx1"/>
              </a:solidFill>
            </a:endParaRPr>
          </a:p>
        </p:txBody>
      </p:sp>
      <p:sp>
        <p:nvSpPr>
          <p:cNvPr id="33" name="Rounded Rectangle 32"/>
          <p:cNvSpPr/>
          <p:nvPr/>
        </p:nvSpPr>
        <p:spPr>
          <a:xfrm>
            <a:off x="4389902" y="4848268"/>
            <a:ext cx="1128644"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Mentoring</a:t>
            </a:r>
            <a:endParaRPr lang="en-GB" dirty="0">
              <a:solidFill>
                <a:schemeClr val="tx1"/>
              </a:solidFill>
            </a:endParaRPr>
          </a:p>
        </p:txBody>
      </p:sp>
      <p:sp>
        <p:nvSpPr>
          <p:cNvPr id="34" name="Rounded Rectangle 33"/>
          <p:cNvSpPr/>
          <p:nvPr/>
        </p:nvSpPr>
        <p:spPr>
          <a:xfrm>
            <a:off x="3461845" y="4487528"/>
            <a:ext cx="1128644" cy="46259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Summer schools</a:t>
            </a:r>
            <a:endParaRPr lang="en-GB" dirty="0">
              <a:solidFill>
                <a:schemeClr val="tx1"/>
              </a:solidFill>
            </a:endParaRPr>
          </a:p>
        </p:txBody>
      </p:sp>
      <p:sp>
        <p:nvSpPr>
          <p:cNvPr id="38" name="Rounded Rectangle 37"/>
          <p:cNvSpPr/>
          <p:nvPr/>
        </p:nvSpPr>
        <p:spPr>
          <a:xfrm>
            <a:off x="4261650" y="5267763"/>
            <a:ext cx="1256896"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Aspirations</a:t>
            </a:r>
            <a:endParaRPr lang="en-GB" dirty="0">
              <a:solidFill>
                <a:schemeClr val="tx1"/>
              </a:solidFill>
            </a:endParaRPr>
          </a:p>
        </p:txBody>
      </p:sp>
      <p:sp>
        <p:nvSpPr>
          <p:cNvPr id="39" name="Rounded Rectangle 38"/>
          <p:cNvSpPr/>
          <p:nvPr/>
        </p:nvSpPr>
        <p:spPr>
          <a:xfrm>
            <a:off x="2825502" y="5241673"/>
            <a:ext cx="1457141" cy="5209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Performance pay</a:t>
            </a:r>
            <a:endParaRPr lang="en-GB" dirty="0">
              <a:solidFill>
                <a:schemeClr val="tx1"/>
              </a:solidFill>
            </a:endParaRPr>
          </a:p>
        </p:txBody>
      </p:sp>
      <p:sp>
        <p:nvSpPr>
          <p:cNvPr id="41" name="Rounded Rectangle 40"/>
          <p:cNvSpPr/>
          <p:nvPr/>
        </p:nvSpPr>
        <p:spPr>
          <a:xfrm>
            <a:off x="7493207" y="4037757"/>
            <a:ext cx="1457141" cy="5209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Smaller classes</a:t>
            </a:r>
            <a:endParaRPr lang="en-GB" dirty="0">
              <a:solidFill>
                <a:schemeClr val="tx1"/>
              </a:solidFill>
            </a:endParaRPr>
          </a:p>
        </p:txBody>
      </p:sp>
      <p:sp>
        <p:nvSpPr>
          <p:cNvPr id="42" name="Rounded Rectangle 41"/>
          <p:cNvSpPr/>
          <p:nvPr/>
        </p:nvSpPr>
        <p:spPr>
          <a:xfrm>
            <a:off x="1133093" y="5423973"/>
            <a:ext cx="1765516"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Ability grouping</a:t>
            </a:r>
            <a:endParaRPr lang="en-GB" dirty="0">
              <a:solidFill>
                <a:schemeClr val="tx1"/>
              </a:solidFill>
            </a:endParaRPr>
          </a:p>
        </p:txBody>
      </p:sp>
      <p:sp>
        <p:nvSpPr>
          <p:cNvPr id="7" name="TextBox 6"/>
          <p:cNvSpPr txBox="1"/>
          <p:nvPr/>
        </p:nvSpPr>
        <p:spPr>
          <a:xfrm>
            <a:off x="1042079" y="1077721"/>
            <a:ext cx="3199359" cy="707886"/>
          </a:xfrm>
          <a:prstGeom prst="rect">
            <a:avLst/>
          </a:prstGeom>
          <a:noFill/>
        </p:spPr>
        <p:txBody>
          <a:bodyPr wrap="square" rtlCol="0">
            <a:spAutoFit/>
          </a:bodyPr>
          <a:lstStyle/>
          <a:p>
            <a:pPr algn="ctr"/>
            <a:r>
              <a:rPr lang="en-GB" sz="2000" b="1" dirty="0" smtClean="0">
                <a:solidFill>
                  <a:srgbClr val="00B050"/>
                </a:solidFill>
                <a:latin typeface="Tahoma" pitchFamily="34" charset="0"/>
                <a:ea typeface="Tahoma" pitchFamily="34" charset="0"/>
                <a:cs typeface="Tahoma" pitchFamily="34" charset="0"/>
              </a:rPr>
              <a:t>Most promising for raising attainment</a:t>
            </a:r>
            <a:endParaRPr lang="en-GB" sz="2000" b="1" dirty="0">
              <a:solidFill>
                <a:srgbClr val="00B050"/>
              </a:solidFill>
              <a:latin typeface="Tahoma" pitchFamily="34" charset="0"/>
              <a:ea typeface="Tahoma" pitchFamily="34" charset="0"/>
              <a:cs typeface="Tahoma" pitchFamily="34" charset="0"/>
            </a:endParaRPr>
          </a:p>
        </p:txBody>
      </p:sp>
      <p:sp>
        <p:nvSpPr>
          <p:cNvPr id="43" name="TextBox 42"/>
          <p:cNvSpPr txBox="1"/>
          <p:nvPr/>
        </p:nvSpPr>
        <p:spPr>
          <a:xfrm>
            <a:off x="5686728" y="1739441"/>
            <a:ext cx="1621576" cy="707886"/>
          </a:xfrm>
          <a:prstGeom prst="rect">
            <a:avLst/>
          </a:prstGeom>
          <a:noFill/>
        </p:spPr>
        <p:txBody>
          <a:bodyPr wrap="square" rtlCol="0">
            <a:spAutoFit/>
          </a:bodyPr>
          <a:lstStyle/>
          <a:p>
            <a:pPr algn="ctr"/>
            <a:r>
              <a:rPr lang="en-GB" sz="2000" b="1" dirty="0" smtClean="0">
                <a:solidFill>
                  <a:srgbClr val="FFC000"/>
                </a:solidFill>
                <a:latin typeface="Tahoma" pitchFamily="34" charset="0"/>
                <a:ea typeface="Tahoma" pitchFamily="34" charset="0"/>
                <a:cs typeface="Tahoma" pitchFamily="34" charset="0"/>
              </a:rPr>
              <a:t>May be worth it</a:t>
            </a:r>
            <a:endParaRPr lang="en-GB" sz="2000" b="1" dirty="0">
              <a:solidFill>
                <a:srgbClr val="FFC000"/>
              </a:solidFill>
              <a:latin typeface="Tahoma" pitchFamily="34" charset="0"/>
              <a:ea typeface="Tahoma" pitchFamily="34" charset="0"/>
              <a:cs typeface="Tahoma" pitchFamily="34" charset="0"/>
            </a:endParaRPr>
          </a:p>
        </p:txBody>
      </p:sp>
      <p:sp>
        <p:nvSpPr>
          <p:cNvPr id="44" name="TextBox 43"/>
          <p:cNvSpPr txBox="1"/>
          <p:nvPr/>
        </p:nvSpPr>
        <p:spPr>
          <a:xfrm>
            <a:off x="7660066" y="4644175"/>
            <a:ext cx="1453617" cy="1015663"/>
          </a:xfrm>
          <a:prstGeom prst="rect">
            <a:avLst/>
          </a:prstGeom>
          <a:noFill/>
        </p:spPr>
        <p:txBody>
          <a:bodyPr wrap="square" rtlCol="0">
            <a:spAutoFit/>
          </a:bodyPr>
          <a:lstStyle/>
          <a:p>
            <a:pPr algn="ctr"/>
            <a:r>
              <a:rPr lang="en-GB" sz="2000" b="1" dirty="0" smtClean="0">
                <a:solidFill>
                  <a:srgbClr val="FF0000"/>
                </a:solidFill>
                <a:latin typeface="Tahoma" pitchFamily="34" charset="0"/>
                <a:ea typeface="Tahoma" pitchFamily="34" charset="0"/>
                <a:cs typeface="Tahoma" pitchFamily="34" charset="0"/>
              </a:rPr>
              <a:t>Small effects / high cost</a:t>
            </a:r>
            <a:endParaRPr lang="en-GB" sz="2000" b="1" dirty="0">
              <a:solidFill>
                <a:srgbClr val="FF0000"/>
              </a:solidFill>
              <a:latin typeface="Tahoma" pitchFamily="34" charset="0"/>
              <a:ea typeface="Tahoma" pitchFamily="34" charset="0"/>
              <a:cs typeface="Tahoma" pitchFamily="34" charset="0"/>
            </a:endParaRPr>
          </a:p>
        </p:txBody>
      </p:sp>
      <p:sp>
        <p:nvSpPr>
          <p:cNvPr id="24" name="Rounded Rectangle 23"/>
          <p:cNvSpPr/>
          <p:nvPr/>
        </p:nvSpPr>
        <p:spPr>
          <a:xfrm>
            <a:off x="2253438" y="1874630"/>
            <a:ext cx="1265274" cy="3560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Feedback</a:t>
            </a:r>
            <a:endParaRPr lang="en-GB" sz="1600" dirty="0">
              <a:solidFill>
                <a:schemeClr val="tx1"/>
              </a:solidFill>
            </a:endParaRPr>
          </a:p>
        </p:txBody>
      </p:sp>
      <p:sp>
        <p:nvSpPr>
          <p:cNvPr id="31" name="Rounded Rectangle 30"/>
          <p:cNvSpPr/>
          <p:nvPr/>
        </p:nvSpPr>
        <p:spPr>
          <a:xfrm>
            <a:off x="884283" y="3841054"/>
            <a:ext cx="1256896"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Phonics</a:t>
            </a:r>
            <a:endParaRPr lang="en-GB" dirty="0">
              <a:solidFill>
                <a:schemeClr val="tx1"/>
              </a:solidFill>
            </a:endParaRPr>
          </a:p>
        </p:txBody>
      </p:sp>
      <p:sp>
        <p:nvSpPr>
          <p:cNvPr id="45" name="Rounded Rectangle 44"/>
          <p:cNvSpPr/>
          <p:nvPr/>
        </p:nvSpPr>
        <p:spPr>
          <a:xfrm>
            <a:off x="1027145" y="4921358"/>
            <a:ext cx="1368880" cy="5420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Homework (Primary)</a:t>
            </a:r>
            <a:endParaRPr lang="en-GB" dirty="0">
              <a:solidFill>
                <a:schemeClr val="tx1"/>
              </a:solidFill>
            </a:endParaRPr>
          </a:p>
        </p:txBody>
      </p:sp>
      <p:sp>
        <p:nvSpPr>
          <p:cNvPr id="46" name="Rounded Rectangle 45"/>
          <p:cNvSpPr/>
          <p:nvPr/>
        </p:nvSpPr>
        <p:spPr>
          <a:xfrm>
            <a:off x="616829" y="3451905"/>
            <a:ext cx="1696495" cy="38914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Collaborative</a:t>
            </a:r>
            <a:endParaRPr lang="en-GB" dirty="0">
              <a:solidFill>
                <a:schemeClr val="tx1"/>
              </a:solidFill>
            </a:endParaRPr>
          </a:p>
        </p:txBody>
      </p:sp>
      <p:sp>
        <p:nvSpPr>
          <p:cNvPr id="47" name="Rounded Rectangle 46"/>
          <p:cNvSpPr/>
          <p:nvPr/>
        </p:nvSpPr>
        <p:spPr>
          <a:xfrm>
            <a:off x="2084355" y="3751129"/>
            <a:ext cx="1114809" cy="57325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Small </a:t>
            </a:r>
            <a:r>
              <a:rPr lang="en-GB" sz="1600" dirty="0" err="1" smtClean="0">
                <a:solidFill>
                  <a:schemeClr val="tx1"/>
                </a:solidFill>
              </a:rPr>
              <a:t>gp</a:t>
            </a:r>
            <a:r>
              <a:rPr lang="en-GB" sz="1600" dirty="0" smtClean="0">
                <a:solidFill>
                  <a:schemeClr val="tx1"/>
                </a:solidFill>
              </a:rPr>
              <a:t> tuition</a:t>
            </a:r>
            <a:endParaRPr lang="en-GB" dirty="0">
              <a:solidFill>
                <a:schemeClr val="tx1"/>
              </a:solidFill>
            </a:endParaRPr>
          </a:p>
        </p:txBody>
      </p:sp>
      <p:sp>
        <p:nvSpPr>
          <p:cNvPr id="32" name="Rounded Rectangle 31"/>
          <p:cNvSpPr/>
          <p:nvPr/>
        </p:nvSpPr>
        <p:spPr>
          <a:xfrm>
            <a:off x="3394949" y="3979350"/>
            <a:ext cx="1386601" cy="5102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Parental involvement</a:t>
            </a:r>
            <a:endParaRPr lang="en-GB" dirty="0">
              <a:solidFill>
                <a:schemeClr val="tx1"/>
              </a:solidFill>
            </a:endParaRPr>
          </a:p>
        </p:txBody>
      </p:sp>
      <p:sp>
        <p:nvSpPr>
          <p:cNvPr id="36" name="Rounded Rectangle 35"/>
          <p:cNvSpPr/>
          <p:nvPr/>
        </p:nvSpPr>
        <p:spPr>
          <a:xfrm>
            <a:off x="2084355" y="4558753"/>
            <a:ext cx="1482294" cy="45181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Individualised learning</a:t>
            </a:r>
            <a:endParaRPr lang="en-GB" dirty="0">
              <a:solidFill>
                <a:schemeClr val="tx1"/>
              </a:solidFill>
            </a:endParaRPr>
          </a:p>
        </p:txBody>
      </p:sp>
      <p:sp>
        <p:nvSpPr>
          <p:cNvPr id="30" name="Rounded Rectangle 29"/>
          <p:cNvSpPr/>
          <p:nvPr/>
        </p:nvSpPr>
        <p:spPr>
          <a:xfrm>
            <a:off x="2586483" y="4298255"/>
            <a:ext cx="875362" cy="28830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ICT</a:t>
            </a:r>
            <a:endParaRPr lang="en-GB" dirty="0">
              <a:solidFill>
                <a:schemeClr val="tx1"/>
              </a:solidFill>
            </a:endParaRPr>
          </a:p>
        </p:txBody>
      </p:sp>
      <p:sp>
        <p:nvSpPr>
          <p:cNvPr id="48" name="Rounded Rectangle 47"/>
          <p:cNvSpPr/>
          <p:nvPr/>
        </p:nvSpPr>
        <p:spPr>
          <a:xfrm>
            <a:off x="3199164" y="3585945"/>
            <a:ext cx="1264525"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Behaviour</a:t>
            </a:r>
            <a:endParaRPr lang="en-GB" dirty="0">
              <a:solidFill>
                <a:schemeClr val="tx1"/>
              </a:solidFill>
            </a:endParaRPr>
          </a:p>
        </p:txBody>
      </p:sp>
      <p:sp>
        <p:nvSpPr>
          <p:cNvPr id="49" name="Rounded Rectangle 48"/>
          <p:cNvSpPr/>
          <p:nvPr/>
        </p:nvSpPr>
        <p:spPr>
          <a:xfrm>
            <a:off x="884283" y="4325418"/>
            <a:ext cx="1264525"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Social</a:t>
            </a:r>
            <a:endParaRPr lang="en-GB" dirty="0">
              <a:solidFill>
                <a:schemeClr val="tx1"/>
              </a:solidFill>
            </a:endParaRPr>
          </a:p>
        </p:txBody>
      </p:sp>
      <p:sp>
        <p:nvSpPr>
          <p:cNvPr id="4" name="Freeform 3"/>
          <p:cNvSpPr/>
          <p:nvPr/>
        </p:nvSpPr>
        <p:spPr bwMode="auto">
          <a:xfrm>
            <a:off x="1009650" y="2695214"/>
            <a:ext cx="8110185" cy="2682406"/>
          </a:xfrm>
          <a:custGeom>
            <a:avLst/>
            <a:gdLst>
              <a:gd name="connsiteX0" fmla="*/ 0 w 7162800"/>
              <a:gd name="connsiteY0" fmla="*/ 3314700 h 3330276"/>
              <a:gd name="connsiteX1" fmla="*/ 2228850 w 7162800"/>
              <a:gd name="connsiteY1" fmla="*/ 3200400 h 3330276"/>
              <a:gd name="connsiteX2" fmla="*/ 4495800 w 7162800"/>
              <a:gd name="connsiteY2" fmla="*/ 2362200 h 3330276"/>
              <a:gd name="connsiteX3" fmla="*/ 5924550 w 7162800"/>
              <a:gd name="connsiteY3" fmla="*/ 1562100 h 3330276"/>
              <a:gd name="connsiteX4" fmla="*/ 7162800 w 7162800"/>
              <a:gd name="connsiteY4" fmla="*/ 0 h 3330276"/>
              <a:gd name="connsiteX0" fmla="*/ 0 w 7162800"/>
              <a:gd name="connsiteY0" fmla="*/ 3314700 h 3317986"/>
              <a:gd name="connsiteX1" fmla="*/ 2209800 w 7162800"/>
              <a:gd name="connsiteY1" fmla="*/ 3086100 h 3317986"/>
              <a:gd name="connsiteX2" fmla="*/ 4495800 w 7162800"/>
              <a:gd name="connsiteY2" fmla="*/ 2362200 h 3317986"/>
              <a:gd name="connsiteX3" fmla="*/ 5924550 w 7162800"/>
              <a:gd name="connsiteY3" fmla="*/ 1562100 h 3317986"/>
              <a:gd name="connsiteX4" fmla="*/ 7162800 w 7162800"/>
              <a:gd name="connsiteY4" fmla="*/ 0 h 3317986"/>
              <a:gd name="connsiteX0" fmla="*/ 0 w 7162800"/>
              <a:gd name="connsiteY0" fmla="*/ 3409950 h 3411900"/>
              <a:gd name="connsiteX1" fmla="*/ 2209800 w 7162800"/>
              <a:gd name="connsiteY1" fmla="*/ 3086100 h 3411900"/>
              <a:gd name="connsiteX2" fmla="*/ 4495800 w 7162800"/>
              <a:gd name="connsiteY2" fmla="*/ 2362200 h 3411900"/>
              <a:gd name="connsiteX3" fmla="*/ 5924550 w 7162800"/>
              <a:gd name="connsiteY3" fmla="*/ 1562100 h 3411900"/>
              <a:gd name="connsiteX4" fmla="*/ 7162800 w 7162800"/>
              <a:gd name="connsiteY4" fmla="*/ 0 h 3411900"/>
              <a:gd name="connsiteX0" fmla="*/ 0 w 7162800"/>
              <a:gd name="connsiteY0" fmla="*/ 3409950 h 3409950"/>
              <a:gd name="connsiteX1" fmla="*/ 2209800 w 7162800"/>
              <a:gd name="connsiteY1" fmla="*/ 3086100 h 3409950"/>
              <a:gd name="connsiteX2" fmla="*/ 4495800 w 7162800"/>
              <a:gd name="connsiteY2" fmla="*/ 2362200 h 3409950"/>
              <a:gd name="connsiteX3" fmla="*/ 5924550 w 7162800"/>
              <a:gd name="connsiteY3" fmla="*/ 1562100 h 3409950"/>
              <a:gd name="connsiteX4" fmla="*/ 7162800 w 7162800"/>
              <a:gd name="connsiteY4" fmla="*/ 0 h 3409950"/>
              <a:gd name="connsiteX0" fmla="*/ 0 w 7162800"/>
              <a:gd name="connsiteY0" fmla="*/ 3409950 h 3409950"/>
              <a:gd name="connsiteX1" fmla="*/ 2209800 w 7162800"/>
              <a:gd name="connsiteY1" fmla="*/ 3086100 h 3409950"/>
              <a:gd name="connsiteX2" fmla="*/ 4495800 w 7162800"/>
              <a:gd name="connsiteY2" fmla="*/ 2362200 h 3409950"/>
              <a:gd name="connsiteX3" fmla="*/ 5791200 w 7162800"/>
              <a:gd name="connsiteY3" fmla="*/ 1619250 h 3409950"/>
              <a:gd name="connsiteX4" fmla="*/ 7162800 w 7162800"/>
              <a:gd name="connsiteY4" fmla="*/ 0 h 3409950"/>
              <a:gd name="connsiteX0" fmla="*/ 0 w 7162800"/>
              <a:gd name="connsiteY0" fmla="*/ 3409950 h 3409950"/>
              <a:gd name="connsiteX1" fmla="*/ 2209800 w 7162800"/>
              <a:gd name="connsiteY1" fmla="*/ 3086100 h 3409950"/>
              <a:gd name="connsiteX2" fmla="*/ 4495800 w 7162800"/>
              <a:gd name="connsiteY2" fmla="*/ 2362200 h 3409950"/>
              <a:gd name="connsiteX3" fmla="*/ 5791200 w 7162800"/>
              <a:gd name="connsiteY3" fmla="*/ 1619250 h 3409950"/>
              <a:gd name="connsiteX4" fmla="*/ 7162800 w 7162800"/>
              <a:gd name="connsiteY4" fmla="*/ 0 h 3409950"/>
              <a:gd name="connsiteX0" fmla="*/ 0 w 7565756"/>
              <a:gd name="connsiteY0" fmla="*/ 3130981 h 3130981"/>
              <a:gd name="connsiteX1" fmla="*/ 2209800 w 7565756"/>
              <a:gd name="connsiteY1" fmla="*/ 2807131 h 3130981"/>
              <a:gd name="connsiteX2" fmla="*/ 4495800 w 7565756"/>
              <a:gd name="connsiteY2" fmla="*/ 2083231 h 3130981"/>
              <a:gd name="connsiteX3" fmla="*/ 5791200 w 7565756"/>
              <a:gd name="connsiteY3" fmla="*/ 1340281 h 3130981"/>
              <a:gd name="connsiteX4" fmla="*/ 7565756 w 7565756"/>
              <a:gd name="connsiteY4" fmla="*/ 0 h 3130981"/>
              <a:gd name="connsiteX0" fmla="*/ 0 w 7565756"/>
              <a:gd name="connsiteY0" fmla="*/ 3130981 h 3130981"/>
              <a:gd name="connsiteX1" fmla="*/ 2209800 w 7565756"/>
              <a:gd name="connsiteY1" fmla="*/ 2807131 h 3130981"/>
              <a:gd name="connsiteX2" fmla="*/ 4495800 w 7565756"/>
              <a:gd name="connsiteY2" fmla="*/ 2083231 h 3130981"/>
              <a:gd name="connsiteX3" fmla="*/ 5884190 w 7565756"/>
              <a:gd name="connsiteY3" fmla="*/ 1495264 h 3130981"/>
              <a:gd name="connsiteX4" fmla="*/ 7565756 w 7565756"/>
              <a:gd name="connsiteY4" fmla="*/ 0 h 3130981"/>
              <a:gd name="connsiteX0" fmla="*/ 0 w 7565756"/>
              <a:gd name="connsiteY0" fmla="*/ 3130981 h 3130981"/>
              <a:gd name="connsiteX1" fmla="*/ 2209800 w 7565756"/>
              <a:gd name="connsiteY1" fmla="*/ 2807131 h 3130981"/>
              <a:gd name="connsiteX2" fmla="*/ 4511298 w 7565756"/>
              <a:gd name="connsiteY2" fmla="*/ 2191719 h 3130981"/>
              <a:gd name="connsiteX3" fmla="*/ 5884190 w 7565756"/>
              <a:gd name="connsiteY3" fmla="*/ 1495264 h 3130981"/>
              <a:gd name="connsiteX4" fmla="*/ 7565756 w 7565756"/>
              <a:gd name="connsiteY4" fmla="*/ 0 h 3130981"/>
              <a:gd name="connsiteX0" fmla="*/ 0 w 7705240"/>
              <a:gd name="connsiteY0" fmla="*/ 3022493 h 3022493"/>
              <a:gd name="connsiteX1" fmla="*/ 2209800 w 7705240"/>
              <a:gd name="connsiteY1" fmla="*/ 2698643 h 3022493"/>
              <a:gd name="connsiteX2" fmla="*/ 4511298 w 7705240"/>
              <a:gd name="connsiteY2" fmla="*/ 2083231 h 3022493"/>
              <a:gd name="connsiteX3" fmla="*/ 5884190 w 7705240"/>
              <a:gd name="connsiteY3" fmla="*/ 1386776 h 3022493"/>
              <a:gd name="connsiteX4" fmla="*/ 7705240 w 7705240"/>
              <a:gd name="connsiteY4" fmla="*/ 0 h 3022493"/>
              <a:gd name="connsiteX0" fmla="*/ 0 w 7705240"/>
              <a:gd name="connsiteY0" fmla="*/ 3022493 h 3022493"/>
              <a:gd name="connsiteX1" fmla="*/ 2209800 w 7705240"/>
              <a:gd name="connsiteY1" fmla="*/ 2698643 h 3022493"/>
              <a:gd name="connsiteX2" fmla="*/ 4511298 w 7705240"/>
              <a:gd name="connsiteY2" fmla="*/ 2083231 h 3022493"/>
              <a:gd name="connsiteX3" fmla="*/ 5977180 w 7705240"/>
              <a:gd name="connsiteY3" fmla="*/ 1402274 h 3022493"/>
              <a:gd name="connsiteX4" fmla="*/ 7705240 w 7705240"/>
              <a:gd name="connsiteY4" fmla="*/ 0 h 3022493"/>
              <a:gd name="connsiteX0" fmla="*/ 0 w 7705240"/>
              <a:gd name="connsiteY0" fmla="*/ 3022493 h 3022493"/>
              <a:gd name="connsiteX1" fmla="*/ 2209800 w 7705240"/>
              <a:gd name="connsiteY1" fmla="*/ 2698643 h 3022493"/>
              <a:gd name="connsiteX2" fmla="*/ 4511298 w 7705240"/>
              <a:gd name="connsiteY2" fmla="*/ 2083231 h 3022493"/>
              <a:gd name="connsiteX3" fmla="*/ 5977180 w 7705240"/>
              <a:gd name="connsiteY3" fmla="*/ 1402274 h 3022493"/>
              <a:gd name="connsiteX4" fmla="*/ 7705240 w 7705240"/>
              <a:gd name="connsiteY4" fmla="*/ 0 h 3022493"/>
              <a:gd name="connsiteX0" fmla="*/ 0 w 7705240"/>
              <a:gd name="connsiteY0" fmla="*/ 3022493 h 3022493"/>
              <a:gd name="connsiteX1" fmla="*/ 2209800 w 7705240"/>
              <a:gd name="connsiteY1" fmla="*/ 2698643 h 3022493"/>
              <a:gd name="connsiteX2" fmla="*/ 4511298 w 7705240"/>
              <a:gd name="connsiteY2" fmla="*/ 2083231 h 3022493"/>
              <a:gd name="connsiteX3" fmla="*/ 6039173 w 7705240"/>
              <a:gd name="connsiteY3" fmla="*/ 1495263 h 3022493"/>
              <a:gd name="connsiteX4" fmla="*/ 7705240 w 7705240"/>
              <a:gd name="connsiteY4" fmla="*/ 0 h 3022493"/>
              <a:gd name="connsiteX0" fmla="*/ 0 w 7705240"/>
              <a:gd name="connsiteY0" fmla="*/ 3022493 h 3022493"/>
              <a:gd name="connsiteX1" fmla="*/ 2209800 w 7705240"/>
              <a:gd name="connsiteY1" fmla="*/ 2698643 h 3022493"/>
              <a:gd name="connsiteX2" fmla="*/ 4542295 w 7705240"/>
              <a:gd name="connsiteY2" fmla="*/ 2176221 h 3022493"/>
              <a:gd name="connsiteX3" fmla="*/ 6039173 w 7705240"/>
              <a:gd name="connsiteY3" fmla="*/ 1495263 h 3022493"/>
              <a:gd name="connsiteX4" fmla="*/ 7705240 w 7705240"/>
              <a:gd name="connsiteY4" fmla="*/ 0 h 3022493"/>
              <a:gd name="connsiteX0" fmla="*/ 0 w 7782732"/>
              <a:gd name="connsiteY0" fmla="*/ 2759022 h 2759022"/>
              <a:gd name="connsiteX1" fmla="*/ 2209800 w 7782732"/>
              <a:gd name="connsiteY1" fmla="*/ 2435172 h 2759022"/>
              <a:gd name="connsiteX2" fmla="*/ 4542295 w 7782732"/>
              <a:gd name="connsiteY2" fmla="*/ 1912750 h 2759022"/>
              <a:gd name="connsiteX3" fmla="*/ 6039173 w 7782732"/>
              <a:gd name="connsiteY3" fmla="*/ 1231792 h 2759022"/>
              <a:gd name="connsiteX4" fmla="*/ 7782732 w 7782732"/>
              <a:gd name="connsiteY4" fmla="*/ 0 h 2759022"/>
              <a:gd name="connsiteX0" fmla="*/ 0 w 7782732"/>
              <a:gd name="connsiteY0" fmla="*/ 2759022 h 2759022"/>
              <a:gd name="connsiteX1" fmla="*/ 2209800 w 7782732"/>
              <a:gd name="connsiteY1" fmla="*/ 2435172 h 2759022"/>
              <a:gd name="connsiteX2" fmla="*/ 4542295 w 7782732"/>
              <a:gd name="connsiteY2" fmla="*/ 1912750 h 2759022"/>
              <a:gd name="connsiteX3" fmla="*/ 6039173 w 7782732"/>
              <a:gd name="connsiteY3" fmla="*/ 1231792 h 2759022"/>
              <a:gd name="connsiteX4" fmla="*/ 7782732 w 7782732"/>
              <a:gd name="connsiteY4" fmla="*/ 0 h 2759022"/>
              <a:gd name="connsiteX0" fmla="*/ 0 w 7782732"/>
              <a:gd name="connsiteY0" fmla="*/ 2681530 h 2681530"/>
              <a:gd name="connsiteX1" fmla="*/ 2209800 w 7782732"/>
              <a:gd name="connsiteY1" fmla="*/ 2357680 h 2681530"/>
              <a:gd name="connsiteX2" fmla="*/ 4542295 w 7782732"/>
              <a:gd name="connsiteY2" fmla="*/ 1835258 h 2681530"/>
              <a:gd name="connsiteX3" fmla="*/ 6039173 w 7782732"/>
              <a:gd name="connsiteY3" fmla="*/ 1154300 h 2681530"/>
              <a:gd name="connsiteX4" fmla="*/ 7782732 w 7782732"/>
              <a:gd name="connsiteY4" fmla="*/ 0 h 2681530"/>
              <a:gd name="connsiteX0" fmla="*/ 0 w 7782732"/>
              <a:gd name="connsiteY0" fmla="*/ 2681530 h 2681530"/>
              <a:gd name="connsiteX1" fmla="*/ 2209800 w 7782732"/>
              <a:gd name="connsiteY1" fmla="*/ 2357680 h 2681530"/>
              <a:gd name="connsiteX2" fmla="*/ 4542295 w 7782732"/>
              <a:gd name="connsiteY2" fmla="*/ 1835258 h 2681530"/>
              <a:gd name="connsiteX3" fmla="*/ 6039173 w 7782732"/>
              <a:gd name="connsiteY3" fmla="*/ 1154300 h 2681530"/>
              <a:gd name="connsiteX4" fmla="*/ 7782732 w 7782732"/>
              <a:gd name="connsiteY4" fmla="*/ 0 h 2681530"/>
              <a:gd name="connsiteX0" fmla="*/ 0 w 7829227"/>
              <a:gd name="connsiteY0" fmla="*/ 2619537 h 2619537"/>
              <a:gd name="connsiteX1" fmla="*/ 2209800 w 7829227"/>
              <a:gd name="connsiteY1" fmla="*/ 2295687 h 2619537"/>
              <a:gd name="connsiteX2" fmla="*/ 4542295 w 7829227"/>
              <a:gd name="connsiteY2" fmla="*/ 1773265 h 2619537"/>
              <a:gd name="connsiteX3" fmla="*/ 6039173 w 7829227"/>
              <a:gd name="connsiteY3" fmla="*/ 1092307 h 2619537"/>
              <a:gd name="connsiteX4" fmla="*/ 7829227 w 7829227"/>
              <a:gd name="connsiteY4" fmla="*/ 0 h 2619537"/>
              <a:gd name="connsiteX0" fmla="*/ 0 w 7829227"/>
              <a:gd name="connsiteY0" fmla="*/ 2619537 h 2619537"/>
              <a:gd name="connsiteX1" fmla="*/ 2209800 w 7829227"/>
              <a:gd name="connsiteY1" fmla="*/ 2295687 h 2619537"/>
              <a:gd name="connsiteX2" fmla="*/ 4542295 w 7829227"/>
              <a:gd name="connsiteY2" fmla="*/ 1773265 h 2619537"/>
              <a:gd name="connsiteX3" fmla="*/ 6039173 w 7829227"/>
              <a:gd name="connsiteY3" fmla="*/ 1092307 h 2619537"/>
              <a:gd name="connsiteX4" fmla="*/ 7829227 w 7829227"/>
              <a:gd name="connsiteY4" fmla="*/ 0 h 261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27" h="2619537">
                <a:moveTo>
                  <a:pt x="0" y="2619537"/>
                </a:moveTo>
                <a:cubicBezTo>
                  <a:pt x="835025" y="2527462"/>
                  <a:pt x="1452751" y="2436732"/>
                  <a:pt x="2209800" y="2295687"/>
                </a:cubicBezTo>
                <a:cubicBezTo>
                  <a:pt x="2966849" y="2154642"/>
                  <a:pt x="3904066" y="1973828"/>
                  <a:pt x="4542295" y="1773265"/>
                </a:cubicBezTo>
                <a:cubicBezTo>
                  <a:pt x="5180524" y="1572702"/>
                  <a:pt x="5506526" y="1358469"/>
                  <a:pt x="6039173" y="1092307"/>
                </a:cubicBezTo>
                <a:cubicBezTo>
                  <a:pt x="6618314" y="779651"/>
                  <a:pt x="7199877" y="460213"/>
                  <a:pt x="7829227" y="0"/>
                </a:cubicBezTo>
              </a:path>
            </a:pathLst>
          </a:custGeom>
          <a:noFill/>
          <a:ln w="76200" cap="flat" cmpd="sng" algn="ctr">
            <a:solidFill>
              <a:schemeClr val="accent3">
                <a:lumMod val="50000"/>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sp>
        <p:nvSpPr>
          <p:cNvPr id="9" name="Rectangle 8"/>
          <p:cNvSpPr/>
          <p:nvPr/>
        </p:nvSpPr>
        <p:spPr>
          <a:xfrm>
            <a:off x="3222610" y="116632"/>
            <a:ext cx="5772158" cy="369332"/>
          </a:xfrm>
          <a:prstGeom prst="rect">
            <a:avLst/>
          </a:prstGeom>
        </p:spPr>
        <p:txBody>
          <a:bodyPr wrap="square">
            <a:spAutoFit/>
          </a:bodyPr>
          <a:lstStyle/>
          <a:p>
            <a:pPr algn="r"/>
            <a:r>
              <a:rPr lang="en-GB" sz="1800" dirty="0">
                <a:latin typeface="Tahoma" pitchFamily="34" charset="0"/>
                <a:ea typeface="Tahoma" pitchFamily="34" charset="0"/>
                <a:cs typeface="Tahoma" pitchFamily="34" charset="0"/>
                <a:hlinkClick r:id="rId3"/>
              </a:rPr>
              <a:t>www.educationendowmentfoundation.org.uk/toolkit</a:t>
            </a:r>
            <a:endParaRPr lang="en-GB" sz="1800" dirty="0"/>
          </a:p>
        </p:txBody>
      </p:sp>
      <p:sp>
        <p:nvSpPr>
          <p:cNvPr id="50" name="Rounded Rectangle 49"/>
          <p:cNvSpPr/>
          <p:nvPr/>
        </p:nvSpPr>
        <p:spPr>
          <a:xfrm>
            <a:off x="8028384" y="6384456"/>
            <a:ext cx="1285705" cy="5209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Repeating a year</a:t>
            </a:r>
            <a:endParaRPr lang="en-GB" dirty="0">
              <a:solidFill>
                <a:schemeClr val="tx1"/>
              </a:solidFill>
            </a:endParaRPr>
          </a:p>
        </p:txBody>
      </p:sp>
      <p:sp>
        <p:nvSpPr>
          <p:cNvPr id="51" name="Rounded Rectangle 50"/>
          <p:cNvSpPr/>
          <p:nvPr/>
        </p:nvSpPr>
        <p:spPr>
          <a:xfrm>
            <a:off x="1067959" y="2511339"/>
            <a:ext cx="1185479" cy="32939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Mastery</a:t>
            </a:r>
            <a:endParaRPr lang="en-GB" dirty="0">
              <a:solidFill>
                <a:schemeClr val="tx1"/>
              </a:solidFill>
            </a:endParaRPr>
          </a:p>
        </p:txBody>
      </p:sp>
      <p:sp>
        <p:nvSpPr>
          <p:cNvPr id="52" name="Rounded Rectangle 51"/>
          <p:cNvSpPr/>
          <p:nvPr/>
        </p:nvSpPr>
        <p:spPr>
          <a:xfrm>
            <a:off x="1901992" y="3128213"/>
            <a:ext cx="1929434"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Reading </a:t>
            </a:r>
            <a:r>
              <a:rPr lang="en-GB" sz="1600" dirty="0" err="1">
                <a:solidFill>
                  <a:schemeClr val="tx1"/>
                </a:solidFill>
              </a:rPr>
              <a:t>c</a:t>
            </a:r>
            <a:r>
              <a:rPr lang="en-GB" sz="1600" dirty="0" err="1" smtClean="0">
                <a:solidFill>
                  <a:schemeClr val="tx1"/>
                </a:solidFill>
              </a:rPr>
              <a:t>omprn</a:t>
            </a:r>
            <a:endParaRPr lang="en-GB" dirty="0">
              <a:solidFill>
                <a:schemeClr val="tx1"/>
              </a:solidFill>
            </a:endParaRPr>
          </a:p>
        </p:txBody>
      </p:sp>
      <p:sp>
        <p:nvSpPr>
          <p:cNvPr id="2" name="Freeform 1"/>
          <p:cNvSpPr/>
          <p:nvPr/>
        </p:nvSpPr>
        <p:spPr bwMode="auto">
          <a:xfrm>
            <a:off x="990600" y="1504949"/>
            <a:ext cx="3790950" cy="2884911"/>
          </a:xfrm>
          <a:custGeom>
            <a:avLst/>
            <a:gdLst>
              <a:gd name="connsiteX0" fmla="*/ 0 w 3771900"/>
              <a:gd name="connsiteY0" fmla="*/ 2457450 h 2479594"/>
              <a:gd name="connsiteX1" fmla="*/ 1428750 w 3771900"/>
              <a:gd name="connsiteY1" fmla="*/ 2324100 h 2479594"/>
              <a:gd name="connsiteX2" fmla="*/ 2857500 w 3771900"/>
              <a:gd name="connsiteY2" fmla="*/ 1295400 h 2479594"/>
              <a:gd name="connsiteX3" fmla="*/ 3771900 w 3771900"/>
              <a:gd name="connsiteY3" fmla="*/ 0 h 2479594"/>
              <a:gd name="connsiteX4" fmla="*/ 3771900 w 3771900"/>
              <a:gd name="connsiteY4" fmla="*/ 0 h 2479594"/>
              <a:gd name="connsiteX0" fmla="*/ 0 w 3714750"/>
              <a:gd name="connsiteY0" fmla="*/ 2476500 h 2494180"/>
              <a:gd name="connsiteX1" fmla="*/ 1371600 w 3714750"/>
              <a:gd name="connsiteY1" fmla="*/ 2324100 h 2494180"/>
              <a:gd name="connsiteX2" fmla="*/ 2800350 w 3714750"/>
              <a:gd name="connsiteY2" fmla="*/ 1295400 h 2494180"/>
              <a:gd name="connsiteX3" fmla="*/ 3714750 w 3714750"/>
              <a:gd name="connsiteY3" fmla="*/ 0 h 2494180"/>
              <a:gd name="connsiteX4" fmla="*/ 3714750 w 3714750"/>
              <a:gd name="connsiteY4" fmla="*/ 0 h 2494180"/>
              <a:gd name="connsiteX0" fmla="*/ 0 w 3714750"/>
              <a:gd name="connsiteY0" fmla="*/ 2476500 h 2476500"/>
              <a:gd name="connsiteX1" fmla="*/ 1371600 w 3714750"/>
              <a:gd name="connsiteY1" fmla="*/ 2324100 h 2476500"/>
              <a:gd name="connsiteX2" fmla="*/ 2800350 w 3714750"/>
              <a:gd name="connsiteY2" fmla="*/ 1295400 h 2476500"/>
              <a:gd name="connsiteX3" fmla="*/ 3714750 w 3714750"/>
              <a:gd name="connsiteY3" fmla="*/ 0 h 2476500"/>
              <a:gd name="connsiteX4" fmla="*/ 3714750 w 3714750"/>
              <a:gd name="connsiteY4" fmla="*/ 0 h 2476500"/>
              <a:gd name="connsiteX0" fmla="*/ 0 w 3714750"/>
              <a:gd name="connsiteY0" fmla="*/ 2571750 h 2571750"/>
              <a:gd name="connsiteX1" fmla="*/ 1371600 w 3714750"/>
              <a:gd name="connsiteY1" fmla="*/ 2324100 h 2571750"/>
              <a:gd name="connsiteX2" fmla="*/ 2800350 w 3714750"/>
              <a:gd name="connsiteY2" fmla="*/ 1295400 h 2571750"/>
              <a:gd name="connsiteX3" fmla="*/ 3714750 w 3714750"/>
              <a:gd name="connsiteY3" fmla="*/ 0 h 2571750"/>
              <a:gd name="connsiteX4" fmla="*/ 3714750 w 3714750"/>
              <a:gd name="connsiteY4" fmla="*/ 0 h 2571750"/>
              <a:gd name="connsiteX0" fmla="*/ 0 w 3790950"/>
              <a:gd name="connsiteY0" fmla="*/ 2590800 h 2590800"/>
              <a:gd name="connsiteX1" fmla="*/ 1447800 w 3790950"/>
              <a:gd name="connsiteY1" fmla="*/ 2324100 h 2590800"/>
              <a:gd name="connsiteX2" fmla="*/ 2876550 w 3790950"/>
              <a:gd name="connsiteY2" fmla="*/ 1295400 h 2590800"/>
              <a:gd name="connsiteX3" fmla="*/ 3790950 w 3790950"/>
              <a:gd name="connsiteY3" fmla="*/ 0 h 2590800"/>
              <a:gd name="connsiteX4" fmla="*/ 3790950 w 3790950"/>
              <a:gd name="connsiteY4" fmla="*/ 0 h 259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950" h="2590800">
                <a:moveTo>
                  <a:pt x="0" y="2590800"/>
                </a:moveTo>
                <a:cubicBezTo>
                  <a:pt x="476250" y="2544762"/>
                  <a:pt x="968375" y="2540000"/>
                  <a:pt x="1447800" y="2324100"/>
                </a:cubicBezTo>
                <a:cubicBezTo>
                  <a:pt x="1927225" y="2108200"/>
                  <a:pt x="2486025" y="1682750"/>
                  <a:pt x="2876550" y="1295400"/>
                </a:cubicBezTo>
                <a:cubicBezTo>
                  <a:pt x="3267075" y="908050"/>
                  <a:pt x="3790950" y="0"/>
                  <a:pt x="3790950" y="0"/>
                </a:cubicBezTo>
                <a:lnTo>
                  <a:pt x="3790950" y="0"/>
                </a:lnTo>
              </a:path>
            </a:pathLst>
          </a:custGeom>
          <a:noFill/>
          <a:ln w="76200" cap="flat" cmpd="sng" algn="ctr">
            <a:solidFill>
              <a:schemeClr val="accent3">
                <a:lumMod val="50000"/>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5365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3" grpId="0"/>
      <p:bldP spid="44" grpId="0"/>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50" y="236000"/>
            <a:ext cx="5524738" cy="571500"/>
          </a:xfrm>
        </p:spPr>
        <p:txBody>
          <a:bodyPr/>
          <a:lstStyle/>
          <a:p>
            <a:r>
              <a:rPr lang="en-GB" dirty="0" smtClean="0"/>
              <a:t>Starter pack: 50 pages </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5</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1421094">
            <a:off x="-75185" y="1280779"/>
            <a:ext cx="3338304" cy="413711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3131840" y="3055118"/>
            <a:ext cx="2345747" cy="30574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5"/>
          <a:stretch>
            <a:fillRect/>
          </a:stretch>
        </p:blipFill>
        <p:spPr>
          <a:xfrm rot="203607">
            <a:off x="5943259" y="232818"/>
            <a:ext cx="2352974" cy="30495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0051" r="30691"/>
          <a:stretch/>
        </p:blipFill>
        <p:spPr bwMode="auto">
          <a:xfrm rot="702522">
            <a:off x="6416840" y="3532005"/>
            <a:ext cx="2110122" cy="3021904"/>
          </a:xfrm>
          <a:prstGeom prst="rect">
            <a:avLst/>
          </a:prstGeom>
          <a:noFill/>
          <a:ln>
            <a:noFill/>
          </a:ln>
          <a:effectLst>
            <a:outerShdw blurRad="203200" dist="152400" dir="2700000" sx="101000" sy="101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665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249224"/>
            <a:ext cx="8206680" cy="1275928"/>
          </a:xfrm>
        </p:spPr>
        <p:txBody>
          <a:bodyPr/>
          <a:lstStyle/>
          <a:p>
            <a:r>
              <a:rPr lang="en-GB" dirty="0" smtClean="0"/>
              <a:t>Professional reading</a:t>
            </a:r>
            <a:br>
              <a:rPr lang="en-GB" dirty="0" smtClean="0"/>
            </a:br>
            <a:r>
              <a:rPr lang="en-GB" sz="2000" dirty="0" smtClean="0"/>
              <a:t>http</a:t>
            </a:r>
            <a:r>
              <a:rPr lang="en-GB" sz="2000" dirty="0"/>
              <a:t>://</a:t>
            </a:r>
            <a:r>
              <a:rPr lang="en-GB" sz="2000" dirty="0" smtClean="0"/>
              <a:t>cem.org/blog/what-is-worth-reading-for-teachers-interested-in-research</a:t>
            </a:r>
            <a:endParaRPr lang="en-GB" dirty="0"/>
          </a:p>
        </p:txBody>
      </p:sp>
      <p:pic>
        <p:nvPicPr>
          <p:cNvPr id="5" name="Content Placeholder 4"/>
          <p:cNvPicPr>
            <a:picLocks noGrp="1" noChangeAspect="1"/>
          </p:cNvPicPr>
          <p:nvPr>
            <p:ph sz="half" idx="1"/>
          </p:nvPr>
        </p:nvPicPr>
        <p:blipFill rotWithShape="1">
          <a:blip r:embed="rId3"/>
          <a:srcRect r="23513"/>
          <a:stretch/>
        </p:blipFill>
        <p:spPr>
          <a:xfrm>
            <a:off x="702043" y="1912024"/>
            <a:ext cx="3513583" cy="4174522"/>
          </a:xfrm>
          <a:prstGeom prst="roundRect">
            <a:avLst>
              <a:gd name="adj" fmla="val 4167"/>
            </a:avLst>
          </a:prstGeom>
          <a:solidFill>
            <a:srgbClr val="FFFFFF"/>
          </a:solidFill>
          <a:ln w="1016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Content Placeholder 7"/>
          <p:cNvSpPr>
            <a:spLocks noGrp="1"/>
          </p:cNvSpPr>
          <p:nvPr>
            <p:ph sz="half" idx="2"/>
          </p:nvPr>
        </p:nvSpPr>
        <p:spPr>
          <a:xfrm>
            <a:off x="4932040" y="1628800"/>
            <a:ext cx="3960439" cy="4646588"/>
          </a:xfrm>
        </p:spPr>
        <p:txBody>
          <a:bodyPr>
            <a:normAutofit fontScale="62500" lnSpcReduction="20000"/>
          </a:bodyPr>
          <a:lstStyle/>
          <a:p>
            <a:r>
              <a:rPr lang="en-GB" dirty="0"/>
              <a:t>Tom Sherrington (@</a:t>
            </a:r>
            <a:r>
              <a:rPr lang="en-GB" dirty="0" err="1"/>
              <a:t>Teacherhead</a:t>
            </a:r>
            <a:r>
              <a:rPr lang="en-GB" dirty="0"/>
              <a:t>)</a:t>
            </a:r>
          </a:p>
          <a:p>
            <a:pPr lvl="1"/>
            <a:r>
              <a:rPr lang="en-GB" dirty="0">
                <a:hlinkClick r:id="rId4"/>
              </a:rPr>
              <a:t>https://teacherhead.com/2017/06/03/teaching-and-learning-research-summaries-a-collection-for-easy-access/</a:t>
            </a:r>
            <a:endParaRPr lang="en-GB" dirty="0"/>
          </a:p>
          <a:p>
            <a:r>
              <a:rPr lang="en-GB" dirty="0"/>
              <a:t>Harry Fletcher-Wood (@</a:t>
            </a:r>
            <a:r>
              <a:rPr lang="en-GB" dirty="0" err="1"/>
              <a:t>HFletcherWood</a:t>
            </a:r>
            <a:r>
              <a:rPr lang="en-GB" dirty="0"/>
              <a:t>)</a:t>
            </a:r>
          </a:p>
          <a:p>
            <a:pPr lvl="1"/>
            <a:r>
              <a:rPr lang="en-GB" dirty="0">
                <a:hlinkClick r:id="rId5"/>
              </a:rPr>
              <a:t>https://improvingteaching.co.uk/2017/06/04/a-reading-list-learning-teaching-professional-development/</a:t>
            </a:r>
            <a:r>
              <a:rPr lang="en-GB" dirty="0"/>
              <a:t> </a:t>
            </a:r>
          </a:p>
          <a:p>
            <a:r>
              <a:rPr lang="en-GB" dirty="0"/>
              <a:t>Nick Rose (@</a:t>
            </a:r>
            <a:r>
              <a:rPr lang="en-GB" dirty="0" err="1"/>
              <a:t>Nick_J_Rose</a:t>
            </a:r>
            <a:r>
              <a:rPr lang="en-GB" dirty="0"/>
              <a:t>)</a:t>
            </a:r>
          </a:p>
          <a:p>
            <a:pPr lvl="1"/>
            <a:r>
              <a:rPr lang="en-GB" dirty="0">
                <a:hlinkClick r:id="rId6"/>
              </a:rPr>
              <a:t>https://www.tes.com/news/tes-magazine/tes-magazine/are-these-7-pillars-classroom-practice?amp</a:t>
            </a:r>
            <a:r>
              <a:rPr lang="en-GB" dirty="0"/>
              <a:t> </a:t>
            </a:r>
          </a:p>
          <a:p>
            <a:r>
              <a:rPr lang="en-GB" dirty="0"/>
              <a:t>Paul </a:t>
            </a:r>
            <a:r>
              <a:rPr lang="en-GB" dirty="0" err="1"/>
              <a:t>Kirschner</a:t>
            </a:r>
            <a:r>
              <a:rPr lang="en-GB" dirty="0"/>
              <a:t> (@</a:t>
            </a:r>
            <a:r>
              <a:rPr lang="en-GB" dirty="0" err="1"/>
              <a:t>P_A_Kirschner</a:t>
            </a:r>
            <a:r>
              <a:rPr lang="en-GB" dirty="0"/>
              <a:t>)</a:t>
            </a:r>
          </a:p>
          <a:p>
            <a:pPr lvl="1"/>
            <a:r>
              <a:rPr lang="en-GB" dirty="0">
                <a:hlinkClick r:id="rId7"/>
              </a:rPr>
              <a:t>https://3starlearningexperiences.wordpress.com/2017/02/28/seminal-papers-in-educational-psychology/</a:t>
            </a:r>
            <a:r>
              <a:rPr lang="en-GB" dirty="0"/>
              <a:t> </a:t>
            </a:r>
          </a:p>
          <a:p>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6</a:t>
            </a:fld>
            <a:endParaRPr lang="en-US" dirty="0"/>
          </a:p>
        </p:txBody>
      </p:sp>
    </p:spTree>
    <p:extLst>
      <p:ext uri="{BB962C8B-B14F-4D97-AF65-F5344CB8AC3E}">
        <p14:creationId xmlns:p14="http://schemas.microsoft.com/office/powerpoint/2010/main" val="331635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755576" y="2780928"/>
            <a:ext cx="7632848" cy="2232248"/>
          </a:xfrm>
        </p:spPr>
        <p:txBody>
          <a:bodyPr/>
          <a:lstStyle/>
          <a:p>
            <a:r>
              <a:rPr lang="en-GB" dirty="0"/>
              <a:t>Translation/implementation in context</a:t>
            </a:r>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7</a:t>
            </a:fld>
            <a:endParaRPr lang="en-US"/>
          </a:p>
        </p:txBody>
      </p:sp>
      <p:sp>
        <p:nvSpPr>
          <p:cNvPr id="7" name="Rectangle 6"/>
          <p:cNvSpPr/>
          <p:nvPr/>
        </p:nvSpPr>
        <p:spPr>
          <a:xfrm>
            <a:off x="5796136" y="150308"/>
            <a:ext cx="1601721" cy="2646878"/>
          </a:xfrm>
          <a:prstGeom prst="rect">
            <a:avLst/>
          </a:prstGeom>
        </p:spPr>
        <p:txBody>
          <a:bodyPr wrap="none">
            <a:spAutoFit/>
          </a:bodyPr>
          <a:lstStyle/>
          <a:p>
            <a:r>
              <a:rPr lang="en-GB" sz="16600" i="1" dirty="0" smtClean="0">
                <a:solidFill>
                  <a:schemeClr val="bg1"/>
                </a:solidFill>
              </a:rPr>
              <a:t>II</a:t>
            </a:r>
            <a:endParaRPr lang="en-GB" sz="16600" i="1" dirty="0">
              <a:solidFill>
                <a:schemeClr val="bg1"/>
              </a:solidFill>
            </a:endParaRPr>
          </a:p>
        </p:txBody>
      </p:sp>
      <p:cxnSp>
        <p:nvCxnSpPr>
          <p:cNvPr id="9" name="Straight Connector 8"/>
          <p:cNvCxnSpPr/>
          <p:nvPr/>
        </p:nvCxnSpPr>
        <p:spPr bwMode="auto">
          <a:xfrm>
            <a:off x="323528" y="2797186"/>
            <a:ext cx="8363272"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48274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404664"/>
            <a:ext cx="5112568" cy="1143000"/>
          </a:xfrm>
        </p:spPr>
        <p:txBody>
          <a:bodyPr/>
          <a:lstStyle/>
          <a:p>
            <a:r>
              <a:rPr lang="en-GB" dirty="0" smtClean="0"/>
              <a:t>Implementing research ideas</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8</a:t>
            </a:fld>
            <a:endParaRPr lang="en-US"/>
          </a:p>
        </p:txBody>
      </p:sp>
      <p:pic>
        <p:nvPicPr>
          <p:cNvPr id="5" name="Picture 4"/>
          <p:cNvPicPr>
            <a:picLocks noChangeAspect="1"/>
          </p:cNvPicPr>
          <p:nvPr/>
        </p:nvPicPr>
        <p:blipFill>
          <a:blip r:embed="rId3"/>
          <a:stretch>
            <a:fillRect/>
          </a:stretch>
        </p:blipFill>
        <p:spPr>
          <a:xfrm>
            <a:off x="3646607" y="712332"/>
            <a:ext cx="1322666" cy="1958652"/>
          </a:xfrm>
          <a:prstGeom prst="rect">
            <a:avLst/>
          </a:prstGeom>
        </p:spPr>
      </p:pic>
      <p:pic>
        <p:nvPicPr>
          <p:cNvPr id="6" name="Picture 5"/>
          <p:cNvPicPr>
            <a:picLocks noChangeAspect="1"/>
          </p:cNvPicPr>
          <p:nvPr/>
        </p:nvPicPr>
        <p:blipFill>
          <a:blip r:embed="rId4"/>
          <a:stretch>
            <a:fillRect/>
          </a:stretch>
        </p:blipFill>
        <p:spPr>
          <a:xfrm>
            <a:off x="363098" y="1726670"/>
            <a:ext cx="2768742" cy="3937672"/>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6394567" y="3140968"/>
            <a:ext cx="2474025" cy="3509256"/>
          </a:xfrm>
          <a:prstGeom prst="rect">
            <a:avLst/>
          </a:prstGeom>
        </p:spPr>
      </p:pic>
      <p:pic>
        <p:nvPicPr>
          <p:cNvPr id="8" name="Picture 7"/>
          <p:cNvPicPr>
            <a:picLocks noChangeAspect="1"/>
          </p:cNvPicPr>
          <p:nvPr/>
        </p:nvPicPr>
        <p:blipFill>
          <a:blip r:embed="rId6"/>
          <a:stretch>
            <a:fillRect/>
          </a:stretch>
        </p:blipFill>
        <p:spPr>
          <a:xfrm>
            <a:off x="5058587" y="349807"/>
            <a:ext cx="1592745" cy="2259213"/>
          </a:xfrm>
          <a:prstGeom prst="rect">
            <a:avLst/>
          </a:prstGeom>
        </p:spPr>
      </p:pic>
      <p:pic>
        <p:nvPicPr>
          <p:cNvPr id="9" name="Picture 8"/>
          <p:cNvPicPr>
            <a:picLocks noChangeAspect="1"/>
          </p:cNvPicPr>
          <p:nvPr/>
        </p:nvPicPr>
        <p:blipFill>
          <a:blip r:embed="rId7"/>
          <a:stretch>
            <a:fillRect/>
          </a:stretch>
        </p:blipFill>
        <p:spPr>
          <a:xfrm>
            <a:off x="6740646" y="260648"/>
            <a:ext cx="2040454" cy="2720605"/>
          </a:xfrm>
          <a:prstGeom prst="rect">
            <a:avLst/>
          </a:prstGeom>
        </p:spPr>
      </p:pic>
      <p:pic>
        <p:nvPicPr>
          <p:cNvPr id="10" name="Picture 9"/>
          <p:cNvPicPr>
            <a:picLocks noChangeAspect="1"/>
          </p:cNvPicPr>
          <p:nvPr/>
        </p:nvPicPr>
        <p:blipFill>
          <a:blip r:embed="rId8"/>
          <a:stretch>
            <a:fillRect/>
          </a:stretch>
        </p:blipFill>
        <p:spPr>
          <a:xfrm>
            <a:off x="3743678" y="3245721"/>
            <a:ext cx="2330949" cy="32997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4850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755576" y="2780928"/>
            <a:ext cx="7632848" cy="2232248"/>
          </a:xfrm>
        </p:spPr>
        <p:txBody>
          <a:bodyPr/>
          <a:lstStyle/>
          <a:p>
            <a:r>
              <a:rPr lang="en-GB" dirty="0"/>
              <a:t>Evaluation in situ</a:t>
            </a:r>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9</a:t>
            </a:fld>
            <a:endParaRPr lang="en-US"/>
          </a:p>
        </p:txBody>
      </p:sp>
      <p:sp>
        <p:nvSpPr>
          <p:cNvPr id="7" name="Rectangle 6"/>
          <p:cNvSpPr/>
          <p:nvPr/>
        </p:nvSpPr>
        <p:spPr>
          <a:xfrm>
            <a:off x="5796136" y="150308"/>
            <a:ext cx="2310248" cy="2646878"/>
          </a:xfrm>
          <a:prstGeom prst="rect">
            <a:avLst/>
          </a:prstGeom>
        </p:spPr>
        <p:txBody>
          <a:bodyPr wrap="none">
            <a:spAutoFit/>
          </a:bodyPr>
          <a:lstStyle/>
          <a:p>
            <a:r>
              <a:rPr lang="en-GB" sz="16600" i="1" dirty="0" smtClean="0">
                <a:solidFill>
                  <a:schemeClr val="bg1"/>
                </a:solidFill>
              </a:rPr>
              <a:t>III</a:t>
            </a:r>
            <a:endParaRPr lang="en-GB" sz="16600" i="1" dirty="0">
              <a:solidFill>
                <a:schemeClr val="bg1"/>
              </a:solidFill>
            </a:endParaRPr>
          </a:p>
        </p:txBody>
      </p:sp>
      <p:cxnSp>
        <p:nvCxnSpPr>
          <p:cNvPr id="9" name="Straight Connector 8"/>
          <p:cNvCxnSpPr/>
          <p:nvPr/>
        </p:nvCxnSpPr>
        <p:spPr bwMode="auto">
          <a:xfrm>
            <a:off x="323528" y="2797186"/>
            <a:ext cx="8363272"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3021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DU CEM">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veloping Great Teaching NLanarkshireLF Workshop 18May16.pptx" id="{9E4936D5-4F02-4B58-B304-E32AE41284B7}" vid="{C8B0E577-3307-488F-914D-B433C6643E3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CEM DU</Template>
  <TotalTime>1254</TotalTime>
  <Words>1327</Words>
  <Application>Microsoft Office PowerPoint</Application>
  <PresentationFormat>On-screen Show (4:3)</PresentationFormat>
  <Paragraphs>207</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MS PGothic</vt:lpstr>
      <vt:lpstr>Arial</vt:lpstr>
      <vt:lpstr>Calibri</vt:lpstr>
      <vt:lpstr>Tahoma</vt:lpstr>
      <vt:lpstr>Times</vt:lpstr>
      <vt:lpstr>Wingdings</vt:lpstr>
      <vt:lpstr>DU CEM</vt:lpstr>
      <vt:lpstr>Evidence-based improvement: Research knowledge, implementation and avoiding crap assessment</vt:lpstr>
      <vt:lpstr>Elements of evidence-based improvement</vt:lpstr>
      <vt:lpstr>Knowledge of existing research</vt:lpstr>
      <vt:lpstr>Impact vs cost</vt:lpstr>
      <vt:lpstr>Starter pack: 50 pages </vt:lpstr>
      <vt:lpstr>Professional reading http://cem.org/blog/what-is-worth-reading-for-teachers-interested-in-research</vt:lpstr>
      <vt:lpstr>Translation/implementation in context</vt:lpstr>
      <vt:lpstr>Implementing research ideas</vt:lpstr>
      <vt:lpstr>Evaluation in situ</vt:lpstr>
      <vt:lpstr>Key elements of good evaluation</vt:lpstr>
      <vt:lpstr>Monitoring and QA</vt:lpstr>
      <vt:lpstr>How good a teacher are you?</vt:lpstr>
      <vt:lpstr>Lesson observation: It’s harder than  you think</vt:lpstr>
      <vt:lpstr>Let’s talk about assessment</vt:lpstr>
      <vt:lpstr>PowerPoint Presentation</vt:lpstr>
      <vt:lpstr>Assessment must contain information</vt:lpstr>
      <vt:lpstr>Assessment must be accurate</vt:lpstr>
      <vt:lpstr>How much information is there in a ‘hinge question’?</vt:lpstr>
      <vt:lpstr>How precise is a test score?</vt:lpstr>
      <vt:lpstr>Assessment must be independent</vt:lpstr>
      <vt:lpstr>Signs that an assessment is not independent</vt:lpstr>
      <vt:lpstr>Assessment must be generalisable </vt:lpstr>
      <vt:lpstr>Assessment must be replicable</vt:lpstr>
      <vt:lpstr>Elements of evidence-based improvement</vt:lpstr>
    </vt:vector>
  </TitlesOfParts>
  <Company>CEM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dc:title>
  <dc:creator>Robert Coe</dc:creator>
  <cp:lastModifiedBy>Robert Coe</cp:lastModifiedBy>
  <cp:revision>33</cp:revision>
  <cp:lastPrinted>2013-06-27T14:32:48Z</cp:lastPrinted>
  <dcterms:created xsi:type="dcterms:W3CDTF">2018-06-19T14:51:49Z</dcterms:created>
  <dcterms:modified xsi:type="dcterms:W3CDTF">2018-06-20T11:47:35Z</dcterms:modified>
</cp:coreProperties>
</file>