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2"/>
  </p:notesMasterIdLst>
  <p:sldIdLst>
    <p:sldId id="256" r:id="rId5"/>
    <p:sldId id="1795" r:id="rId6"/>
    <p:sldId id="1796" r:id="rId7"/>
    <p:sldId id="1817" r:id="rId8"/>
    <p:sldId id="1818" r:id="rId9"/>
    <p:sldId id="1819" r:id="rId10"/>
    <p:sldId id="1820" r:id="rId11"/>
    <p:sldId id="1829" r:id="rId12"/>
    <p:sldId id="1822" r:id="rId13"/>
    <p:sldId id="1775" r:id="rId14"/>
    <p:sldId id="1823" r:id="rId15"/>
    <p:sldId id="1304" r:id="rId16"/>
    <p:sldId id="1664" r:id="rId17"/>
    <p:sldId id="1786" r:id="rId18"/>
    <p:sldId id="1790" r:id="rId19"/>
    <p:sldId id="1645" r:id="rId20"/>
    <p:sldId id="1792" r:id="rId21"/>
    <p:sldId id="1808" r:id="rId22"/>
    <p:sldId id="1824" r:id="rId23"/>
    <p:sldId id="1826" r:id="rId24"/>
    <p:sldId id="1429" r:id="rId25"/>
    <p:sldId id="1809" r:id="rId26"/>
    <p:sldId id="1828" r:id="rId27"/>
    <p:sldId id="1830" r:id="rId28"/>
    <p:sldId id="1831" r:id="rId29"/>
    <p:sldId id="1827" r:id="rId30"/>
    <p:sldId id="25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7A79860F-302F-4D65-8D6A-9E44A883B30E}">
          <p14:sldIdLst>
            <p14:sldId id="256"/>
            <p14:sldId id="1795"/>
          </p14:sldIdLst>
        </p14:section>
        <p14:section name="Current CPD" id="{48E4E90A-35C5-4B12-BAFA-61C593BE19CF}">
          <p14:sldIdLst>
            <p14:sldId id="1796"/>
            <p14:sldId id="1817"/>
            <p14:sldId id="1818"/>
            <p14:sldId id="1819"/>
            <p14:sldId id="1820"/>
            <p14:sldId id="1829"/>
            <p14:sldId id="1822"/>
            <p14:sldId id="1775"/>
          </p14:sldIdLst>
        </p14:section>
        <p14:section name="Benefits of PL" id="{24F7C9C2-603A-45D0-B607-FB7CC0C394A0}">
          <p14:sldIdLst>
            <p14:sldId id="1823"/>
            <p14:sldId id="1304"/>
            <p14:sldId id="1664"/>
            <p14:sldId id="1786"/>
            <p14:sldId id="1790"/>
            <p14:sldId id="1645"/>
            <p14:sldId id="1792"/>
          </p14:sldIdLst>
        </p14:section>
        <p14:section name="Evaluation" id="{58880178-9C30-4EEB-8A4B-E650B7CC5192}">
          <p14:sldIdLst>
            <p14:sldId id="1808"/>
            <p14:sldId id="1824"/>
            <p14:sldId id="1826"/>
            <p14:sldId id="1429"/>
            <p14:sldId id="1809"/>
            <p14:sldId id="1828"/>
            <p14:sldId id="1830"/>
            <p14:sldId id="1831"/>
          </p14:sldIdLst>
        </p14:section>
        <p14:section name="Close" id="{86E6ABEA-F22C-4276-9DC1-58790677BA31}">
          <p14:sldIdLst>
            <p14:sldId id="1827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6402"/>
    <a:srgbClr val="008A3E"/>
    <a:srgbClr val="E7E6EB"/>
    <a:srgbClr val="633A95"/>
    <a:srgbClr val="0071BD"/>
    <a:srgbClr val="00AD83"/>
    <a:srgbClr val="F803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47FDC6-5332-4933-BBFF-E6C16D496923}" v="5" dt="2026-09-04T13:09:24.6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7" autoAdjust="0"/>
    <p:restoredTop sz="73440" autoAdjust="0"/>
  </p:normalViewPr>
  <p:slideViewPr>
    <p:cSldViewPr snapToGrid="0">
      <p:cViewPr varScale="1">
        <p:scale>
          <a:sx n="71" d="100"/>
          <a:sy n="71" d="100"/>
        </p:scale>
        <p:origin x="1052" y="1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9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 Coe" userId="b3e5729e-e90c-4553-9051-a4b31f83ed3c" providerId="ADAL" clId="{B7D6BF4A-9BC7-41CE-929B-6DD6FAF0D529}"/>
    <pc:docChg chg="undo custSel addSld delSld modSld sldOrd modSection">
      <pc:chgData name="Rob Coe" userId="b3e5729e-e90c-4553-9051-a4b31f83ed3c" providerId="ADAL" clId="{B7D6BF4A-9BC7-41CE-929B-6DD6FAF0D529}" dt="2026-09-04T13:22:38.193" v="417" actId="20577"/>
      <pc:docMkLst>
        <pc:docMk/>
      </pc:docMkLst>
      <pc:sldChg chg="modSp mod">
        <pc:chgData name="Rob Coe" userId="b3e5729e-e90c-4553-9051-a4b31f83ed3c" providerId="ADAL" clId="{B7D6BF4A-9BC7-41CE-929B-6DD6FAF0D529}" dt="2026-09-03T14:39:52.593" v="304"/>
        <pc:sldMkLst>
          <pc:docMk/>
          <pc:sldMk cId="1041795880" sldId="256"/>
        </pc:sldMkLst>
        <pc:spChg chg="mod">
          <ac:chgData name="Rob Coe" userId="b3e5729e-e90c-4553-9051-a4b31f83ed3c" providerId="ADAL" clId="{B7D6BF4A-9BC7-41CE-929B-6DD6FAF0D529}" dt="2026-09-03T14:39:52.593" v="304"/>
          <ac:spMkLst>
            <pc:docMk/>
            <pc:sldMk cId="1041795880" sldId="256"/>
            <ac:spMk id="2" creationId="{2C6991AD-EDAE-E38A-4FEF-BD7E9660C42F}"/>
          </ac:spMkLst>
        </pc:spChg>
        <pc:spChg chg="mod">
          <ac:chgData name="Rob Coe" userId="b3e5729e-e90c-4553-9051-a4b31f83ed3c" providerId="ADAL" clId="{B7D6BF4A-9BC7-41CE-929B-6DD6FAF0D529}" dt="2026-09-03T14:39:46.875" v="303"/>
          <ac:spMkLst>
            <pc:docMk/>
            <pc:sldMk cId="1041795880" sldId="256"/>
            <ac:spMk id="3" creationId="{38570DBC-7477-3E33-94B8-1DEB4AD78985}"/>
          </ac:spMkLst>
        </pc:spChg>
      </pc:sldChg>
      <pc:sldChg chg="modSp mod">
        <pc:chgData name="Rob Coe" userId="b3e5729e-e90c-4553-9051-a4b31f83ed3c" providerId="ADAL" clId="{B7D6BF4A-9BC7-41CE-929B-6DD6FAF0D529}" dt="2026-09-03T14:32:19.663" v="260" actId="14100"/>
        <pc:sldMkLst>
          <pc:docMk/>
          <pc:sldMk cId="1084166999" sldId="259"/>
        </pc:sldMkLst>
        <pc:spChg chg="mod">
          <ac:chgData name="Rob Coe" userId="b3e5729e-e90c-4553-9051-a4b31f83ed3c" providerId="ADAL" clId="{B7D6BF4A-9BC7-41CE-929B-6DD6FAF0D529}" dt="2026-09-03T14:32:19.663" v="260" actId="14100"/>
          <ac:spMkLst>
            <pc:docMk/>
            <pc:sldMk cId="1084166999" sldId="259"/>
            <ac:spMk id="4" creationId="{94D0F0EF-D952-E358-7123-AB22E770282C}"/>
          </ac:spMkLst>
        </pc:spChg>
      </pc:sldChg>
      <pc:sldChg chg="del">
        <pc:chgData name="Rob Coe" userId="b3e5729e-e90c-4553-9051-a4b31f83ed3c" providerId="ADAL" clId="{B7D6BF4A-9BC7-41CE-929B-6DD6FAF0D529}" dt="2026-09-03T14:32:04.354" v="257" actId="47"/>
        <pc:sldMkLst>
          <pc:docMk/>
          <pc:sldMk cId="1003128639" sldId="1739"/>
        </pc:sldMkLst>
      </pc:sldChg>
      <pc:sldChg chg="modSp mod">
        <pc:chgData name="Rob Coe" userId="b3e5729e-e90c-4553-9051-a4b31f83ed3c" providerId="ADAL" clId="{B7D6BF4A-9BC7-41CE-929B-6DD6FAF0D529}" dt="2026-09-04T13:22:38.193" v="417" actId="20577"/>
        <pc:sldMkLst>
          <pc:docMk/>
          <pc:sldMk cId="1552815260" sldId="1808"/>
        </pc:sldMkLst>
        <pc:spChg chg="mod">
          <ac:chgData name="Rob Coe" userId="b3e5729e-e90c-4553-9051-a4b31f83ed3c" providerId="ADAL" clId="{B7D6BF4A-9BC7-41CE-929B-6DD6FAF0D529}" dt="2026-09-04T13:22:38.193" v="417" actId="20577"/>
          <ac:spMkLst>
            <pc:docMk/>
            <pc:sldMk cId="1552815260" sldId="1808"/>
            <ac:spMk id="4" creationId="{D5CBCBD9-5DFA-A492-8327-140E5F3CDA17}"/>
          </ac:spMkLst>
        </pc:spChg>
      </pc:sldChg>
      <pc:sldChg chg="modSp mod">
        <pc:chgData name="Rob Coe" userId="b3e5729e-e90c-4553-9051-a4b31f83ed3c" providerId="ADAL" clId="{B7D6BF4A-9BC7-41CE-929B-6DD6FAF0D529}" dt="2026-09-04T13:22:23.905" v="416" actId="20577"/>
        <pc:sldMkLst>
          <pc:docMk/>
          <pc:sldMk cId="4154103735" sldId="1809"/>
        </pc:sldMkLst>
        <pc:spChg chg="mod">
          <ac:chgData name="Rob Coe" userId="b3e5729e-e90c-4553-9051-a4b31f83ed3c" providerId="ADAL" clId="{B7D6BF4A-9BC7-41CE-929B-6DD6FAF0D529}" dt="2026-09-04T13:22:23.905" v="416" actId="20577"/>
          <ac:spMkLst>
            <pc:docMk/>
            <pc:sldMk cId="4154103735" sldId="1809"/>
            <ac:spMk id="2" creationId="{A4AA7393-38B9-8DAB-6F13-39B23C04EB70}"/>
          </ac:spMkLst>
        </pc:spChg>
      </pc:sldChg>
      <pc:sldChg chg="modSp mod">
        <pc:chgData name="Rob Coe" userId="b3e5729e-e90c-4553-9051-a4b31f83ed3c" providerId="ADAL" clId="{B7D6BF4A-9BC7-41CE-929B-6DD6FAF0D529}" dt="2026-09-03T13:09:14.063" v="14" actId="27636"/>
        <pc:sldMkLst>
          <pc:docMk/>
          <pc:sldMk cId="3314205517" sldId="1818"/>
        </pc:sldMkLst>
        <pc:spChg chg="mod">
          <ac:chgData name="Rob Coe" userId="b3e5729e-e90c-4553-9051-a4b31f83ed3c" providerId="ADAL" clId="{B7D6BF4A-9BC7-41CE-929B-6DD6FAF0D529}" dt="2026-09-03T13:09:14.063" v="14" actId="27636"/>
          <ac:spMkLst>
            <pc:docMk/>
            <pc:sldMk cId="3314205517" sldId="1818"/>
            <ac:spMk id="3" creationId="{F6792591-5551-B367-484A-305FBF24794F}"/>
          </ac:spMkLst>
        </pc:spChg>
      </pc:sldChg>
      <pc:sldChg chg="modSp mod">
        <pc:chgData name="Rob Coe" userId="b3e5729e-e90c-4553-9051-a4b31f83ed3c" providerId="ADAL" clId="{B7D6BF4A-9BC7-41CE-929B-6DD6FAF0D529}" dt="2026-09-03T13:09:14.078" v="15" actId="27636"/>
        <pc:sldMkLst>
          <pc:docMk/>
          <pc:sldMk cId="2122233801" sldId="1826"/>
        </pc:sldMkLst>
        <pc:spChg chg="mod">
          <ac:chgData name="Rob Coe" userId="b3e5729e-e90c-4553-9051-a4b31f83ed3c" providerId="ADAL" clId="{B7D6BF4A-9BC7-41CE-929B-6DD6FAF0D529}" dt="2026-09-03T13:09:14.078" v="15" actId="27636"/>
          <ac:spMkLst>
            <pc:docMk/>
            <pc:sldMk cId="2122233801" sldId="1826"/>
            <ac:spMk id="3" creationId="{EDB54C73-5FA8-BA85-CCA3-5730B80BABFA}"/>
          </ac:spMkLst>
        </pc:spChg>
      </pc:sldChg>
      <pc:sldChg chg="addSp delSp modSp new mod ord modClrScheme chgLayout">
        <pc:chgData name="Rob Coe" userId="b3e5729e-e90c-4553-9051-a4b31f83ed3c" providerId="ADAL" clId="{B7D6BF4A-9BC7-41CE-929B-6DD6FAF0D529}" dt="2026-09-04T13:14:13.598" v="412" actId="20577"/>
        <pc:sldMkLst>
          <pc:docMk/>
          <pc:sldMk cId="2749332910" sldId="1830"/>
        </pc:sldMkLst>
        <pc:spChg chg="mod ord">
          <ac:chgData name="Rob Coe" userId="b3e5729e-e90c-4553-9051-a4b31f83ed3c" providerId="ADAL" clId="{B7D6BF4A-9BC7-41CE-929B-6DD6FAF0D529}" dt="2026-09-03T14:40:55.899" v="340" actId="404"/>
          <ac:spMkLst>
            <pc:docMk/>
            <pc:sldMk cId="2749332910" sldId="1830"/>
            <ac:spMk id="2" creationId="{0BEAAEBB-F701-89C6-2D56-0BA31875C8B4}"/>
          </ac:spMkLst>
        </pc:spChg>
        <pc:spChg chg="del">
          <ac:chgData name="Rob Coe" userId="b3e5729e-e90c-4553-9051-a4b31f83ed3c" providerId="ADAL" clId="{B7D6BF4A-9BC7-41CE-929B-6DD6FAF0D529}" dt="2026-09-03T13:07:42.115" v="1" actId="931"/>
          <ac:spMkLst>
            <pc:docMk/>
            <pc:sldMk cId="2749332910" sldId="1830"/>
            <ac:spMk id="3" creationId="{B7E4D731-065C-C6D1-5B1B-CDCCE80E0A37}"/>
          </ac:spMkLst>
        </pc:spChg>
        <pc:spChg chg="mod ord">
          <ac:chgData name="Rob Coe" userId="b3e5729e-e90c-4553-9051-a4b31f83ed3c" providerId="ADAL" clId="{B7D6BF4A-9BC7-41CE-929B-6DD6FAF0D529}" dt="2026-09-03T13:12:06.776" v="22" actId="700"/>
          <ac:spMkLst>
            <pc:docMk/>
            <pc:sldMk cId="2749332910" sldId="1830"/>
            <ac:spMk id="4" creationId="{064DF1B4-5FB7-F113-5BC5-7840B1FB4FB2}"/>
          </ac:spMkLst>
        </pc:spChg>
        <pc:spChg chg="add mod ord">
          <ac:chgData name="Rob Coe" userId="b3e5729e-e90c-4553-9051-a4b31f83ed3c" providerId="ADAL" clId="{B7D6BF4A-9BC7-41CE-929B-6DD6FAF0D529}" dt="2026-09-04T13:14:13.598" v="412" actId="20577"/>
          <ac:spMkLst>
            <pc:docMk/>
            <pc:sldMk cId="2749332910" sldId="1830"/>
            <ac:spMk id="7" creationId="{C2235BE8-C682-6E19-6CC1-E851A0D0DF2D}"/>
          </ac:spMkLst>
        </pc:spChg>
        <pc:spChg chg="add mod">
          <ac:chgData name="Rob Coe" userId="b3e5729e-e90c-4553-9051-a4b31f83ed3c" providerId="ADAL" clId="{B7D6BF4A-9BC7-41CE-929B-6DD6FAF0D529}" dt="2026-09-03T13:28:30.515" v="46" actId="1076"/>
          <ac:spMkLst>
            <pc:docMk/>
            <pc:sldMk cId="2749332910" sldId="1830"/>
            <ac:spMk id="9" creationId="{7D5B39D2-7DE3-FAE1-8B6C-FBBB8142075D}"/>
          </ac:spMkLst>
        </pc:spChg>
        <pc:picChg chg="add mod ord">
          <ac:chgData name="Rob Coe" userId="b3e5729e-e90c-4553-9051-a4b31f83ed3c" providerId="ADAL" clId="{B7D6BF4A-9BC7-41CE-929B-6DD6FAF0D529}" dt="2026-09-03T13:28:11.082" v="42" actId="14100"/>
          <ac:picMkLst>
            <pc:docMk/>
            <pc:sldMk cId="2749332910" sldId="1830"/>
            <ac:picMk id="6" creationId="{04C65F13-0F37-2450-1AE8-5A5756A5987E}"/>
          </ac:picMkLst>
        </pc:picChg>
      </pc:sldChg>
      <pc:sldChg chg="addSp delSp modSp new mod modClrScheme chgLayout">
        <pc:chgData name="Rob Coe" userId="b3e5729e-e90c-4553-9051-a4b31f83ed3c" providerId="ADAL" clId="{B7D6BF4A-9BC7-41CE-929B-6DD6FAF0D529}" dt="2026-09-04T13:16:48.746" v="414" actId="14100"/>
        <pc:sldMkLst>
          <pc:docMk/>
          <pc:sldMk cId="316278929" sldId="1831"/>
        </pc:sldMkLst>
        <pc:spChg chg="mod ord">
          <ac:chgData name="Rob Coe" userId="b3e5729e-e90c-4553-9051-a4b31f83ed3c" providerId="ADAL" clId="{B7D6BF4A-9BC7-41CE-929B-6DD6FAF0D529}" dt="2026-09-03T14:42:13.505" v="341" actId="700"/>
          <ac:spMkLst>
            <pc:docMk/>
            <pc:sldMk cId="316278929" sldId="1831"/>
            <ac:spMk id="2" creationId="{75F86AA6-F8B8-54E9-5A46-F9493A1CC9E6}"/>
          </ac:spMkLst>
        </pc:spChg>
        <pc:spChg chg="del mod ord">
          <ac:chgData name="Rob Coe" userId="b3e5729e-e90c-4553-9051-a4b31f83ed3c" providerId="ADAL" clId="{B7D6BF4A-9BC7-41CE-929B-6DD6FAF0D529}" dt="2026-09-03T14:42:13.505" v="341" actId="700"/>
          <ac:spMkLst>
            <pc:docMk/>
            <pc:sldMk cId="316278929" sldId="1831"/>
            <ac:spMk id="3" creationId="{C87EE2CE-F94B-E21E-381D-DA2DFDFA855B}"/>
          </ac:spMkLst>
        </pc:spChg>
        <pc:spChg chg="del">
          <ac:chgData name="Rob Coe" userId="b3e5729e-e90c-4553-9051-a4b31f83ed3c" providerId="ADAL" clId="{B7D6BF4A-9BC7-41CE-929B-6DD6FAF0D529}" dt="2026-09-03T14:42:13.505" v="341" actId="700"/>
          <ac:spMkLst>
            <pc:docMk/>
            <pc:sldMk cId="316278929" sldId="1831"/>
            <ac:spMk id="4" creationId="{C8C1DA63-EA84-97FE-87F7-07B9D4FA10A5}"/>
          </ac:spMkLst>
        </pc:spChg>
        <pc:spChg chg="mod ord">
          <ac:chgData name="Rob Coe" userId="b3e5729e-e90c-4553-9051-a4b31f83ed3c" providerId="ADAL" clId="{B7D6BF4A-9BC7-41CE-929B-6DD6FAF0D529}" dt="2026-09-03T14:42:13.505" v="341" actId="700"/>
          <ac:spMkLst>
            <pc:docMk/>
            <pc:sldMk cId="316278929" sldId="1831"/>
            <ac:spMk id="5" creationId="{943DE5F2-05CF-FAC8-B925-06FE0CE1A42F}"/>
          </ac:spMkLst>
        </pc:spChg>
        <pc:spChg chg="add mod ord">
          <ac:chgData name="Rob Coe" userId="b3e5729e-e90c-4553-9051-a4b31f83ed3c" providerId="ADAL" clId="{B7D6BF4A-9BC7-41CE-929B-6DD6FAF0D529}" dt="2026-09-04T13:16:48.746" v="414" actId="14100"/>
          <ac:spMkLst>
            <pc:docMk/>
            <pc:sldMk cId="316278929" sldId="1831"/>
            <ac:spMk id="6" creationId="{5A9E6B3B-0926-8F00-7E19-A99DB3CC84F4}"/>
          </ac:spMkLst>
        </pc:spChg>
        <pc:picChg chg="add mod">
          <ac:chgData name="Rob Coe" userId="b3e5729e-e90c-4553-9051-a4b31f83ed3c" providerId="ADAL" clId="{B7D6BF4A-9BC7-41CE-929B-6DD6FAF0D529}" dt="2026-09-04T13:16:41.327" v="413" actId="14100"/>
          <ac:picMkLst>
            <pc:docMk/>
            <pc:sldMk cId="316278929" sldId="1831"/>
            <ac:picMk id="4" creationId="{2172261E-01BB-5B33-A74C-02E90FDDC6FF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19T09:03:49.911"/>
    </inkml:context>
    <inkml:brush xml:id="br0">
      <inkml:brushProperty name="width" value="0.025" units="cm"/>
      <inkml:brushProperty name="height" value="0.025" units="cm"/>
      <inkml:brushProperty name="color" value="#008C3A"/>
    </inkml:brush>
  </inkml:definitions>
  <inkml:trace contextRef="#ctx0" brushRef="#br0">1 2032 24575,'1'-25'0,"0"1"0,2 0 0,8-36 0,26-68 0,38-58 0,-63 161 0,2 1 0,0 0 0,2 1 0,0 1 0,1 1 0,29-29 0,-18 25 0,1 0 0,1 2 0,65-36 0,4 4 0,3 4 0,135-44 0,-207 85 0,6-2 0,57-12 0,22 7 0,186-4 0,303 22 0,-344-1 0,-92 9 0,-18 1 0,-115-10 0,0-2 0,45-8 0,78-28 0,-127 28 0,1-2 0,55-30 0,46-23 0,-85 45 0,50-31 0,-65 30 0,34-19 0,62-52 0,-110 76 0,-1-1 0,25-31 0,-27 26 0,24-41 0,-12 14 0,9-6 0,-14 22 0,-1-2 0,-1-1 0,19-47 0,-36 70-170,-1 1-1,0-1 0,-1 1 1,-1-2-1,1 2 0,-2-1 1,-1-22-1,0 20-6655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19T09:04:05.400"/>
    </inkml:context>
    <inkml:brush xml:id="br0">
      <inkml:brushProperty name="width" value="0.025" units="cm"/>
      <inkml:brushProperty name="height" value="0.025" units="cm"/>
      <inkml:brushProperty name="color" value="#008C3A"/>
    </inkml:brush>
  </inkml:definitions>
  <inkml:trace contextRef="#ctx0" brushRef="#br0">1617 3093 24575,'0'-39'0,"-5"-210"0,1 199 0,-3 0 0,-24-95 0,-76-213 0,24 103 0,-20-6 0,86 227 0,-2 0 0,-1 1 0,-2 1 0,-41-47 0,-117-101 0,50 65 0,104 96 0,-54-30 0,1 0 0,59 37 0,-26-13 0,29 17 0,0-1 0,-24-18 0,18 11 0,0 1 0,-41-19 0,41 23 0,1-1 0,1 0 0,-37-29 0,39 25 0,1-1 0,0-1 0,1 0 0,1-2 0,1 0 0,1 0 0,-18-35 0,-14-71 0,21 53 0,15 40 0,-9-52 0,15 61 0,-2-20-12,2-1 0,1 0 0,5-45-1,-1 22-1303,-1 46-5510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19T09:07:37.240"/>
    </inkml:context>
    <inkml:brush xml:id="br0">
      <inkml:brushProperty name="width" value="0.025" units="cm"/>
      <inkml:brushProperty name="height" value="0.025" units="cm"/>
      <inkml:brushProperty name="color" value="#008C3A"/>
    </inkml:brush>
  </inkml:definitions>
  <inkml:trace contextRef="#ctx0" brushRef="#br0">0 0 24218,'3417'633'0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19T09:07:57.248"/>
    </inkml:context>
    <inkml:brush xml:id="br0">
      <inkml:brushProperty name="width" value="0.025" units="cm"/>
      <inkml:brushProperty name="height" value="0.025" units="cm"/>
      <inkml:brushProperty name="color" value="#008C3A"/>
    </inkml:brush>
  </inkml:definitions>
  <inkml:trace contextRef="#ctx0" brushRef="#br0">1 30 24575,'24'-2'0,"43"-8"0,-6 1 0,332 1 0,-235 10 0,-142-3 0,9 1 0,34 5 0,-50-4 0,0 1 0,0 1 0,0-1 0,-1 2 0,1 0 0,-1 0 0,12 7 0,26 21 0,77 71 0,-100-80 0,-1 1 0,-1 0 0,-1 2 0,31 54 0,-25-33 0,37 62 0,-29-49 0,-3 1 0,46 122 0,-10-21 0,-5-13 0,28 58 0,89 94 0,-153-261 0,-13-19 0,1-2 0,1 0 0,0-1 0,1 0 0,1-2 0,1 0 0,32 23 0,-29-29 0,-1-1 0,1 0 0,0-2 0,0-1 0,27 4 0,-17-3 0,78 11 0,-15-4 0,-39-7 0,-1-2 0,93-6 0,-51-1 0,109 3-1365,-188-1-5461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19T09:12:21.246"/>
    </inkml:context>
    <inkml:brush xml:id="br0">
      <inkml:brushProperty name="width" value="0.025" units="cm"/>
      <inkml:brushProperty name="height" value="0.025" units="cm"/>
      <inkml:brushProperty name="color" value="#008C3A"/>
    </inkml:brush>
  </inkml:definitions>
  <inkml:trace contextRef="#ctx0" brushRef="#br0">1700 0 24575,'1'27'0,"-1"0"0,-3 0 0,-3 0 0,-1 0 0,-26 49 0,20-52 0,2 0 0,0 0 0,4 1 0,1-1 0,-1 47 0,3-28 0,-3 1 0,-22 49 0,7-45 0,14-31 0,1-1 0,-4 22 0,-2 12 0,-36 73 0,38-97 0,-64 97 0,47-86 0,-25 61 0,38-65 0,1-1 0,-50 62 0,47-75 0,-1 1 0,-2-1 0,-2-1 0,-2 0 0,-42 25 0,-26 12 0,34-18 0,-7-2 0,-110 51 0,94-56 0,-3-3 0,-155 38 0,162-44 300,44-11-1133,-53 11 1,57-16-5994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2T09:57:30.806"/>
    </inkml:context>
    <inkml:brush xml:id="br0">
      <inkml:brushProperty name="width" value="0.025" units="cm"/>
      <inkml:brushProperty name="height" value="0.025" units="cm"/>
      <inkml:brushProperty name="color" value="#008C3A"/>
    </inkml:brush>
  </inkml:definitions>
  <inkml:trace contextRef="#ctx0" brushRef="#br0">1 1742 24575,'1'-21'0,"0"0"0,2 0 0,7-30 0,24-59 0,37-50 0,-60 139 0,2 0 0,0 1 0,2 1 0,0-1 0,1 2 0,26-24 0,-16 20 0,2 1 0,0 1 0,60-31 0,5 4 0,3 4 0,125-39 0,-193 73 0,5-1 0,54-10 0,21 5 0,173-3 0,282 19 0,-320-1 0,-85 8 0,-18 0 0,-108-8 0,1-1 0,42-8 0,72-23 0,-117 23 0,-1-2 0,52-25 0,44-19 0,-81 37 0,48-25 0,-61 25 0,31-17 0,59-43 0,-103 64 0,-2 0 0,25-27 0,-26 22 0,21-35 0,-9 12 0,7-5 0,-12 18 0,-1-1 0,-2-1 0,18-40 0,-33 60-170,-1 1-1,-1-1 0,0 0 1,0 0-1,-1 0 0,0 0 1,-3-19-1,2 17-6655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3B4C8-8949-4C32-BC33-DE44A66BAF62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442C2-AB9C-4DAA-8FB4-22D3B1993D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149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videncebased.education/why-do-we-see-teacher-expertise-as-needing-knowledge-skill-and-judgement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6300/rzet-bf74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ducationendowmentfoundation.org.uk/education-evidence/guidance-reports/effective-professional-development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91610-E8E0-7C29-A60A-569048E41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6EF05D-0216-DBAF-FA60-B668F5A4E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A6DD22-2ECE-418F-8502-3747E1421B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BA3F3-E87A-D68B-AE97-0E0FCE91E0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F442C2-AB9C-4DAA-8FB4-22D3B1993D8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555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Biggest impact is from helping </a:t>
            </a:r>
            <a:r>
              <a:rPr lang="en-GB" b="1" dirty="0"/>
              <a:t>every</a:t>
            </a:r>
            <a:r>
              <a:rPr lang="en-GB" dirty="0"/>
              <a:t> teacher to be a little bit better, with </a:t>
            </a:r>
            <a:r>
              <a:rPr lang="en-GB" b="1" dirty="0"/>
              <a:t>every</a:t>
            </a:r>
            <a:r>
              <a:rPr lang="en-GB" dirty="0"/>
              <a:t> class, </a:t>
            </a:r>
            <a:r>
              <a:rPr lang="en-GB" b="1" dirty="0"/>
              <a:t>every</a:t>
            </a:r>
            <a:r>
              <a:rPr lang="en-GB" dirty="0"/>
              <a:t> lesson, </a:t>
            </a:r>
            <a:r>
              <a:rPr lang="en-GB" b="1" dirty="0"/>
              <a:t>every</a:t>
            </a:r>
            <a:r>
              <a:rPr lang="en-GB" dirty="0"/>
              <a:t> day.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Building quality teaching is the gift that keeps on giving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Coe, R., Rauch, C.J., Kime, S. and Singleton, D. (2020) Great Teaching Toolkit Evidence Review. Evidence Based Education, in partnership with Cambridge Assessment International Education. </a:t>
            </a:r>
            <a:r>
              <a:rPr lang="en-GB" sz="1200" dirty="0">
                <a:latin typeface="Futura LT Book" panose="02000503000000000000"/>
              </a:rPr>
              <a:t>https://evidencebased.education/reports/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1797FE-A716-4D08-B479-577596A0023D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187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33171-C222-9BAE-FEB4-9A6232F35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6E3578-AA9E-90EF-4172-CF54E8A03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66E48-8F19-A896-65CE-E2FB56AC42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Bryk, A. S., Sebring, P. B., Allensworth, E., Easton, J. Q., &amp; </a:t>
            </a:r>
            <a:r>
              <a:rPr lang="en-GB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Luppescu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S. (2010). Organizing schools for improvement: Lessons from Chicago. University of Chicago Press.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[in </a:t>
            </a:r>
            <a:r>
              <a:rPr lang="en-GB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ToC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Cohen, D. K., Raudenbush, S., &amp; Ball, D. L. (2003). Resources, instruction and research. Educational Evaluation and Policy Analysis, 25, 119–142.</a:t>
            </a:r>
          </a:p>
          <a:p>
            <a:r>
              <a:rPr lang="en-GB"/>
              <a:t>[in RQ2&amp;3]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86A04-FA6E-2B42-891D-C11D3DE0B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18A23-2E73-45EB-A949-7FAC2BA82EA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566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D1E4A-FF8D-2A1B-EACD-85AE40F22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3B23EC-04DD-7B5C-3AEB-37FB4ED447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D69C4D-F0E1-F072-D459-DA1C8C0B87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latin typeface="Futura LT" panose="02000303000000000000" pitchFamily="2" charset="0"/>
                <a:hlinkClick r:id="rId3"/>
              </a:rPr>
              <a:t>https://evidencebased.education/why-do-we-see-teacher-expertise-as-needing-knowledge-skill-and-judgement/</a:t>
            </a:r>
            <a:r>
              <a:rPr lang="en-GB" sz="1200">
                <a:latin typeface="Futura LT" panose="02000303000000000000" pitchFamily="2" charset="0"/>
              </a:rPr>
              <a:t> </a:t>
            </a:r>
          </a:p>
          <a:p>
            <a:r>
              <a:rPr lang="en-GB" sz="1200">
                <a:latin typeface="Futura LT" panose="02000303000000000000" pitchFamily="2" charset="0"/>
                <a:hlinkClick r:id="rId3"/>
              </a:rPr>
              <a:t>https://evidencebased.education/</a:t>
            </a:r>
            <a:r>
              <a:rPr lang="en-GB" sz="1200">
                <a:latin typeface="Futura LT" panose="02000303000000000000" pitchFamily="2" charset="0"/>
              </a:rPr>
              <a:t>reports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3D22D-F0D9-8944-F4D7-3DFD24FCE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18A23-2E73-45EB-A949-7FAC2BA82EA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254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Sims, Sam, Harry Fletcher-Wood, Alison O’Mara-Eves, Sarah Cottingham, Claire Stansfield, Josh Goodrich, Jo Van </a:t>
            </a:r>
            <a:r>
              <a:rPr lang="en-GB" sz="1800" err="1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Herwegen</a:t>
            </a:r>
            <a:r>
              <a:rPr lang="en-GB" sz="1800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, and Jake Anders. (2022). Effective teacher professional development: new theory and a meta-analytic test. (</a:t>
            </a:r>
            <a:r>
              <a:rPr lang="en-GB" sz="1800" err="1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EdWorkingPaper</a:t>
            </a:r>
            <a:r>
              <a:rPr lang="en-GB" sz="1800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: 22-507). Retrieved from Annenberg Institute at Brown University:  </a:t>
            </a:r>
            <a:r>
              <a:rPr lang="en-GB" sz="1800">
                <a:effectLst/>
                <a:latin typeface="PT Serif" panose="020B0604020202020204" pitchFamily="18" charset="0"/>
                <a:hlinkClick r:id="rId3"/>
              </a:rPr>
              <a:t>https://doi.org/10.26300/rzet-bf74</a:t>
            </a:r>
            <a:endParaRPr lang="en-GB" sz="1800">
              <a:effectLst/>
              <a:latin typeface="PT Serif" panose="020B0604020202020204" pitchFamily="18" charset="0"/>
            </a:endParaRPr>
          </a:p>
          <a:p>
            <a:endParaRPr lang="en-GB"/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800">
                <a:effectLst/>
                <a:latin typeface="Calibri" panose="020F0502020204030204" pitchFamily="34" charset="0"/>
              </a:rPr>
              <a:t>Original EEF version of the review (with guidance report, posters, etc) is available at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800">
                <a:effectLst/>
                <a:latin typeface="Calibri" panose="020F0502020204030204" pitchFamily="34" charset="0"/>
                <a:hlinkClick r:id="rId4"/>
              </a:rPr>
              <a:t>https://educationendowmentfoundation.org.uk/education-evidence/guidance-reports/effective-professional-development</a:t>
            </a:r>
            <a:endParaRPr lang="en-GB" sz="1800">
              <a:effectLst/>
              <a:latin typeface="Calibri" panose="020F050202020403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18A23-2E73-45EB-A949-7FAC2BA82EA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5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auto" latinLnBrk="0" hangingPunct="1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Positive: If they have invested time and effort into, or enjoyed, it, they are likely to feel this. These feelings are almost unrelated to any impact</a:t>
            </a:r>
          </a:p>
          <a:p>
            <a:pPr rtl="0" eaLnBrk="1" fontAlgn="auto" latinLnBrk="0" hangingPunct="1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Inspired: nice to have, but a very poor predictor of anything that matters)</a:t>
            </a:r>
          </a:p>
          <a:p>
            <a:pPr rtl="0" eaLnBrk="1" fontAlgn="t" latinLnBrk="0" hangingPunct="1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Believe/perceive change: although any change might not be visible to others, or, if it is, to last more than a few weeks</a:t>
            </a:r>
          </a:p>
          <a:p>
            <a:pPr rtl="0" eaLnBrk="1" fontAlgn="auto" latinLnBrk="0" hangingPunct="1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Confidence: that’s a good thing, but people’s assessments of their own abilities are a weak predictor of what they can actually do – see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Zell &amp; Krizan, 2014)</a:t>
            </a:r>
          </a:p>
          <a:p>
            <a:pPr rtl="0" eaLnBrk="1" fontAlgn="t" latinLnBrk="0" hangingPunct="1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Activities: with varying levels of engagement and no evidence of actual learning</a:t>
            </a:r>
          </a:p>
          <a:p>
            <a:pPr rtl="0" eaLnBrk="1" fontAlgn="auto" latinLnBrk="0" hangingPunct="1"/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Cascading: but the low-intensity, inexpert version they have shared is unlikely to develop real expertise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F442C2-AB9C-4DAA-8FB4-22D3B1993D8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07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7A973-BD0E-1DDD-EA18-8AFB470DF8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75841"/>
          </a:xfrm>
        </p:spPr>
        <p:txBody>
          <a:bodyPr anchor="ctr"/>
          <a:lstStyle>
            <a:lvl1pPr algn="ctr">
              <a:lnSpc>
                <a:spcPct val="100000"/>
              </a:lnSpc>
              <a:defRPr sz="6000" b="1">
                <a:latin typeface="Futura LT" panose="02000303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840085-0967-A0DF-0F32-BD488314B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60196"/>
            <a:ext cx="9144000" cy="1003515"/>
          </a:xfrm>
        </p:spPr>
        <p:txBody>
          <a:bodyPr anchor="ctr"/>
          <a:lstStyle>
            <a:lvl1pPr marL="0" indent="0" algn="ctr">
              <a:lnSpc>
                <a:spcPct val="110000"/>
              </a:lnSpc>
              <a:buNone/>
              <a:defRPr sz="2400">
                <a:latin typeface="Futura LT" panose="02000303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9BDB1-3A6B-2486-7427-9F289086E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110000"/>
              </a:lnSpc>
              <a:defRPr>
                <a:latin typeface="Futura LT" panose="02000303000000000000" pitchFamily="2" charset="0"/>
              </a:defRPr>
            </a:lvl1pPr>
          </a:lstStyle>
          <a:p>
            <a:pPr>
              <a:lnSpc>
                <a:spcPct val="110000"/>
              </a:lnSpc>
            </a:pPr>
            <a:endParaRPr lang="en-GB"/>
          </a:p>
        </p:txBody>
      </p:sp>
      <p:pic>
        <p:nvPicPr>
          <p:cNvPr id="7" name="Picture 6" descr="A black background with colorful squares and text&#10;&#10;AI-generated content may be incorrect.">
            <a:extLst>
              <a:ext uri="{FF2B5EF4-FFF2-40B4-BE49-F238E27FC236}">
                <a16:creationId xmlns:a16="http://schemas.microsoft.com/office/drawing/2014/main" id="{1170ED38-B13D-1E66-4D98-DC840EA98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8163" y="-182880"/>
            <a:ext cx="1600200" cy="1600200"/>
          </a:xfrm>
          <a:prstGeom prst="rect">
            <a:avLst/>
          </a:prstGeom>
        </p:spPr>
      </p:pic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64ABDA0-ED0D-36E2-8379-DA08CA5DE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7" y="267207"/>
            <a:ext cx="2068024" cy="700026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D114538-E75F-69E6-949F-411ACEC42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842083" cy="365125"/>
          </a:xfrm>
        </p:spPr>
        <p:txBody>
          <a:bodyPr/>
          <a:lstStyle>
            <a:lvl1pPr>
              <a:defRPr sz="1600"/>
            </a:lvl1pPr>
          </a:lstStyle>
          <a:p>
            <a:fld id="{D51CAB04-AED9-4642-90C4-EE3F9EC13E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468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4CF8A-95A6-74F0-03A9-546168B4B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50000"/>
          </a:xfrm>
        </p:spPr>
        <p:txBody>
          <a:bodyPr anchor="b"/>
          <a:lstStyle>
            <a:lvl1pPr>
              <a:lnSpc>
                <a:spcPct val="110000"/>
              </a:lnSpc>
              <a:defRPr sz="3200">
                <a:latin typeface="Futura LT" panose="02000303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187809-BFAA-BD59-0B13-53CC6A4F83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47743"/>
            <a:ext cx="6172200" cy="5113308"/>
          </a:xfrm>
        </p:spPr>
        <p:txBody>
          <a:bodyPr/>
          <a:lstStyle>
            <a:lvl1pPr marL="0" indent="0">
              <a:buNone/>
              <a:defRPr sz="3200">
                <a:latin typeface="Futura LT" panose="02000303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2B8607-608B-63AD-94AE-AA29E009B4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52654"/>
            <a:ext cx="3932237" cy="4016334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400">
                <a:latin typeface="Futura LT" panose="02000303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250307-1BC8-E4F3-F364-E92FF244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>
                    <a:lumMod val="50000"/>
                  </a:schemeClr>
                </a:solidFill>
                <a:latin typeface="Futura LT" panose="02000303000000000000" pitchFamily="2" charset="0"/>
              </a:defRPr>
            </a:lvl1pPr>
          </a:lstStyle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6E980-B863-95F2-3500-9CEE93BC5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endParaRPr lang="en-GB">
              <a:latin typeface="Futura LT" panose="02000303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F646D8-5BE5-8FEE-687A-743345293D90}"/>
              </a:ext>
            </a:extLst>
          </p:cNvPr>
          <p:cNvSpPr/>
          <p:nvPr userDrawn="1"/>
        </p:nvSpPr>
        <p:spPr>
          <a:xfrm>
            <a:off x="10572526" y="6492875"/>
            <a:ext cx="301214" cy="279698"/>
          </a:xfrm>
          <a:prstGeom prst="rect">
            <a:avLst/>
          </a:prstGeom>
          <a:solidFill>
            <a:srgbClr val="F80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D328AA-0DE3-BE4A-B361-A04029B5B8DE}"/>
              </a:ext>
            </a:extLst>
          </p:cNvPr>
          <p:cNvSpPr/>
          <p:nvPr userDrawn="1"/>
        </p:nvSpPr>
        <p:spPr>
          <a:xfrm>
            <a:off x="10963163" y="6492875"/>
            <a:ext cx="301214" cy="279698"/>
          </a:xfrm>
          <a:prstGeom prst="rect">
            <a:avLst/>
          </a:prstGeom>
          <a:solidFill>
            <a:srgbClr val="00AD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62129E-C489-80DF-0F46-9B408F86B09A}"/>
              </a:ext>
            </a:extLst>
          </p:cNvPr>
          <p:cNvSpPr/>
          <p:nvPr userDrawn="1"/>
        </p:nvSpPr>
        <p:spPr>
          <a:xfrm>
            <a:off x="11353800" y="6492875"/>
            <a:ext cx="301214" cy="279698"/>
          </a:xfrm>
          <a:prstGeom prst="rect">
            <a:avLst/>
          </a:prstGeom>
          <a:solidFill>
            <a:srgbClr val="0071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D2808D-0490-3683-B9F6-D6D0D3DF74B0}"/>
              </a:ext>
            </a:extLst>
          </p:cNvPr>
          <p:cNvSpPr/>
          <p:nvPr userDrawn="1"/>
        </p:nvSpPr>
        <p:spPr>
          <a:xfrm>
            <a:off x="11744437" y="6492875"/>
            <a:ext cx="301214" cy="279698"/>
          </a:xfrm>
          <a:prstGeom prst="rect">
            <a:avLst/>
          </a:prstGeom>
          <a:solidFill>
            <a:srgbClr val="633A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circle with different colored circles&#10;&#10;AI-generated content may be incorrect.">
            <a:extLst>
              <a:ext uri="{FF2B5EF4-FFF2-40B4-BE49-F238E27FC236}">
                <a16:creationId xmlns:a16="http://schemas.microsoft.com/office/drawing/2014/main" id="{8C6DBBCB-BD46-D685-2BBE-99BDE95B42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" y="190852"/>
            <a:ext cx="556890" cy="556890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0E72373-51BA-512D-887F-A16D1B439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842083" cy="365125"/>
          </a:xfrm>
        </p:spPr>
        <p:txBody>
          <a:bodyPr/>
          <a:lstStyle>
            <a:lvl1pPr>
              <a:defRPr sz="1600"/>
            </a:lvl1pPr>
          </a:lstStyle>
          <a:p>
            <a:fld id="{D51CAB04-AED9-4642-90C4-EE3F9EC13E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70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26702-9E14-BE36-6BF5-5528A6B1A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0000"/>
          </a:xfrm>
        </p:spPr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4968E3-840A-E9C7-BEBB-AC657AA6E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502798"/>
            <a:ext cx="10515600" cy="4674166"/>
          </a:xfrm>
        </p:spPr>
        <p:txBody>
          <a:bodyPr vert="eaVert"/>
          <a:lstStyle>
            <a:lvl1pPr>
              <a:lnSpc>
                <a:spcPct val="110000"/>
              </a:lnSpc>
              <a:defRPr>
                <a:latin typeface="Futura LT" panose="02000303000000000000" pitchFamily="2" charset="0"/>
              </a:defRPr>
            </a:lvl1pPr>
            <a:lvl2pPr>
              <a:lnSpc>
                <a:spcPct val="110000"/>
              </a:lnSpc>
              <a:defRPr>
                <a:latin typeface="Futura LT" panose="02000303000000000000" pitchFamily="2" charset="0"/>
              </a:defRPr>
            </a:lvl2pPr>
            <a:lvl3pPr>
              <a:lnSpc>
                <a:spcPct val="110000"/>
              </a:lnSpc>
              <a:defRPr>
                <a:latin typeface="Futura LT" panose="02000303000000000000" pitchFamily="2" charset="0"/>
              </a:defRPr>
            </a:lvl3pPr>
            <a:lvl4pPr>
              <a:lnSpc>
                <a:spcPct val="110000"/>
              </a:lnSpc>
              <a:defRPr>
                <a:latin typeface="Futura LT" panose="02000303000000000000" pitchFamily="2" charset="0"/>
              </a:defRPr>
            </a:lvl4pPr>
            <a:lvl5pPr>
              <a:lnSpc>
                <a:spcPct val="110000"/>
              </a:lnSpc>
              <a:defRPr>
                <a:latin typeface="Futura LT" panose="02000303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70264-806D-8AE4-5717-26AF0CCFBC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>
                    <a:lumMod val="50000"/>
                  </a:schemeClr>
                </a:solidFill>
                <a:latin typeface="Futura LT" panose="02000303000000000000" pitchFamily="2" charset="0"/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FA5D6-3057-3AE6-2A27-ADB6C036A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endParaRPr lang="en-GB">
              <a:latin typeface="Futura LT" panose="02000303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C64AA7-D5A3-1B06-9DFE-E9817107D713}"/>
              </a:ext>
            </a:extLst>
          </p:cNvPr>
          <p:cNvSpPr/>
          <p:nvPr userDrawn="1"/>
        </p:nvSpPr>
        <p:spPr>
          <a:xfrm>
            <a:off x="10572526" y="6492875"/>
            <a:ext cx="301214" cy="279698"/>
          </a:xfrm>
          <a:prstGeom prst="rect">
            <a:avLst/>
          </a:prstGeom>
          <a:solidFill>
            <a:srgbClr val="F80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293812-4434-6937-AF37-99ABB7F1B128}"/>
              </a:ext>
            </a:extLst>
          </p:cNvPr>
          <p:cNvSpPr/>
          <p:nvPr userDrawn="1"/>
        </p:nvSpPr>
        <p:spPr>
          <a:xfrm>
            <a:off x="10963163" y="6492875"/>
            <a:ext cx="301214" cy="279698"/>
          </a:xfrm>
          <a:prstGeom prst="rect">
            <a:avLst/>
          </a:prstGeom>
          <a:solidFill>
            <a:srgbClr val="00AD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C2F863-E20C-B451-D307-4615A2828BB2}"/>
              </a:ext>
            </a:extLst>
          </p:cNvPr>
          <p:cNvSpPr/>
          <p:nvPr userDrawn="1"/>
        </p:nvSpPr>
        <p:spPr>
          <a:xfrm>
            <a:off x="11353800" y="6492875"/>
            <a:ext cx="301214" cy="279698"/>
          </a:xfrm>
          <a:prstGeom prst="rect">
            <a:avLst/>
          </a:prstGeom>
          <a:solidFill>
            <a:srgbClr val="0071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9EED3A-FDC5-4FDC-4A1E-10D80539B8FB}"/>
              </a:ext>
            </a:extLst>
          </p:cNvPr>
          <p:cNvSpPr/>
          <p:nvPr userDrawn="1"/>
        </p:nvSpPr>
        <p:spPr>
          <a:xfrm>
            <a:off x="11744437" y="6492875"/>
            <a:ext cx="301214" cy="279698"/>
          </a:xfrm>
          <a:prstGeom prst="rect">
            <a:avLst/>
          </a:prstGeom>
          <a:solidFill>
            <a:srgbClr val="633A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circle with different colored circles&#10;&#10;AI-generated content may be incorrect.">
            <a:extLst>
              <a:ext uri="{FF2B5EF4-FFF2-40B4-BE49-F238E27FC236}">
                <a16:creationId xmlns:a16="http://schemas.microsoft.com/office/drawing/2014/main" id="{455E9747-2BC8-9516-7329-2C7CBEB8B9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" y="190852"/>
            <a:ext cx="556890" cy="55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23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D1D983-0275-D681-48A2-C92DE189B0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612A23-1242-D9B6-AC1B-C07EB1F06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lnSpc>
                <a:spcPct val="110000"/>
              </a:lnSpc>
              <a:defRPr>
                <a:latin typeface="Futura LT" panose="02000303000000000000" pitchFamily="2" charset="0"/>
              </a:defRPr>
            </a:lvl1pPr>
            <a:lvl2pPr>
              <a:lnSpc>
                <a:spcPct val="110000"/>
              </a:lnSpc>
              <a:defRPr>
                <a:latin typeface="Futura LT" panose="02000303000000000000" pitchFamily="2" charset="0"/>
              </a:defRPr>
            </a:lvl2pPr>
            <a:lvl3pPr>
              <a:lnSpc>
                <a:spcPct val="110000"/>
              </a:lnSpc>
              <a:defRPr>
                <a:latin typeface="Futura LT" panose="02000303000000000000" pitchFamily="2" charset="0"/>
              </a:defRPr>
            </a:lvl3pPr>
            <a:lvl4pPr>
              <a:lnSpc>
                <a:spcPct val="110000"/>
              </a:lnSpc>
              <a:defRPr>
                <a:latin typeface="Futura LT" panose="02000303000000000000" pitchFamily="2" charset="0"/>
              </a:defRPr>
            </a:lvl4pPr>
            <a:lvl5pPr>
              <a:lnSpc>
                <a:spcPct val="110000"/>
              </a:lnSpc>
              <a:defRPr>
                <a:latin typeface="Futura LT" panose="02000303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EFBC0-1A05-B1D2-8D9C-D9B45F70DD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>
                    <a:lumMod val="50000"/>
                  </a:schemeClr>
                </a:solidFill>
                <a:latin typeface="Futura LT" panose="02000303000000000000" pitchFamily="2" charset="0"/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DE8FE-BE2E-81C6-F490-FF8FEAFD0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endParaRPr lang="en-GB">
              <a:latin typeface="Futura LT" panose="020003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443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0EC81-38B4-0D6B-B070-DA8B2A34A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0000"/>
          </a:xfrm>
        </p:spPr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679A3-BB00-A8D0-B1EB-FEBBB6473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9186"/>
            <a:ext cx="10515600" cy="4737777"/>
          </a:xfrm>
        </p:spPr>
        <p:txBody>
          <a:bodyPr/>
          <a:lstStyle>
            <a:lvl1pPr>
              <a:lnSpc>
                <a:spcPct val="110000"/>
              </a:lnSpc>
              <a:defRPr>
                <a:latin typeface="Futura LT" panose="02000303000000000000" pitchFamily="2" charset="0"/>
              </a:defRPr>
            </a:lvl1pPr>
            <a:lvl2pPr>
              <a:lnSpc>
                <a:spcPct val="110000"/>
              </a:lnSpc>
              <a:defRPr sz="2400">
                <a:latin typeface="Futura LT" panose="02000303000000000000" pitchFamily="2" charset="0"/>
              </a:defRPr>
            </a:lvl2pPr>
            <a:lvl3pPr>
              <a:lnSpc>
                <a:spcPct val="110000"/>
              </a:lnSpc>
              <a:defRPr sz="2000">
                <a:latin typeface="Futura LT" panose="02000303000000000000" pitchFamily="2" charset="0"/>
              </a:defRPr>
            </a:lvl3pPr>
            <a:lvl4pPr>
              <a:lnSpc>
                <a:spcPct val="110000"/>
              </a:lnSpc>
              <a:defRPr sz="2000">
                <a:latin typeface="Futura LT" panose="02000303000000000000" pitchFamily="2" charset="0"/>
              </a:defRPr>
            </a:lvl4pPr>
            <a:lvl5pPr>
              <a:lnSpc>
                <a:spcPct val="110000"/>
              </a:lnSpc>
              <a:defRPr sz="2000">
                <a:latin typeface="Futura LT" panose="02000303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C8831-0AB0-C18C-67B2-1611472D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endParaRPr lang="en-GB">
              <a:latin typeface="Futura LT" panose="02000303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91202D-9C80-37F3-805F-3D163297172F}"/>
              </a:ext>
            </a:extLst>
          </p:cNvPr>
          <p:cNvSpPr/>
          <p:nvPr userDrawn="1"/>
        </p:nvSpPr>
        <p:spPr>
          <a:xfrm>
            <a:off x="10572526" y="6492875"/>
            <a:ext cx="301214" cy="279698"/>
          </a:xfrm>
          <a:prstGeom prst="rect">
            <a:avLst/>
          </a:prstGeom>
          <a:solidFill>
            <a:srgbClr val="F80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A460B8-D801-A8EB-F6FC-3641C0EC87CC}"/>
              </a:ext>
            </a:extLst>
          </p:cNvPr>
          <p:cNvSpPr/>
          <p:nvPr userDrawn="1"/>
        </p:nvSpPr>
        <p:spPr>
          <a:xfrm>
            <a:off x="10963163" y="6492875"/>
            <a:ext cx="301214" cy="279698"/>
          </a:xfrm>
          <a:prstGeom prst="rect">
            <a:avLst/>
          </a:prstGeom>
          <a:solidFill>
            <a:srgbClr val="00AD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36790D-1134-3521-F39D-E25304AB3147}"/>
              </a:ext>
            </a:extLst>
          </p:cNvPr>
          <p:cNvSpPr/>
          <p:nvPr userDrawn="1"/>
        </p:nvSpPr>
        <p:spPr>
          <a:xfrm>
            <a:off x="11353800" y="6492875"/>
            <a:ext cx="301214" cy="279698"/>
          </a:xfrm>
          <a:prstGeom prst="rect">
            <a:avLst/>
          </a:prstGeom>
          <a:solidFill>
            <a:srgbClr val="0071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6EB8FC-E5B3-442D-929B-C988DFE6DC40}"/>
              </a:ext>
            </a:extLst>
          </p:cNvPr>
          <p:cNvSpPr/>
          <p:nvPr userDrawn="1"/>
        </p:nvSpPr>
        <p:spPr>
          <a:xfrm>
            <a:off x="11744437" y="6492875"/>
            <a:ext cx="301214" cy="279698"/>
          </a:xfrm>
          <a:prstGeom prst="rect">
            <a:avLst/>
          </a:prstGeom>
          <a:solidFill>
            <a:srgbClr val="633A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circle with different colored circles&#10;&#10;AI-generated content may be incorrect.">
            <a:extLst>
              <a:ext uri="{FF2B5EF4-FFF2-40B4-BE49-F238E27FC236}">
                <a16:creationId xmlns:a16="http://schemas.microsoft.com/office/drawing/2014/main" id="{229E3053-38CE-C6E0-D409-05A343FC6D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" y="190852"/>
            <a:ext cx="556890" cy="556890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D23D77ED-2EF2-3BA9-A907-390E9606F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842083" cy="365125"/>
          </a:xfrm>
        </p:spPr>
        <p:txBody>
          <a:bodyPr/>
          <a:lstStyle>
            <a:lvl1pPr>
              <a:defRPr sz="1600"/>
            </a:lvl1pPr>
          </a:lstStyle>
          <a:p>
            <a:fld id="{D51CAB04-AED9-4642-90C4-EE3F9EC13E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70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4C4E4-719E-6C36-5AF0-9472CFFB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429638"/>
          </a:xfrm>
        </p:spPr>
        <p:txBody>
          <a:bodyPr anchor="b"/>
          <a:lstStyle>
            <a:lvl1pPr>
              <a:defRPr sz="5400" b="1">
                <a:latin typeface="Futura LT" panose="02000303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EAA258-DFDC-A24A-3F33-FF7E7CFCA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39377"/>
            <a:ext cx="10515600" cy="1950273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400">
                <a:solidFill>
                  <a:schemeClr val="tx1"/>
                </a:solidFill>
                <a:latin typeface="Futura LT" panose="02000303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5DB71-D92C-F419-7D79-3CF43A7F2F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>
                    <a:lumMod val="50000"/>
                  </a:schemeClr>
                </a:solidFill>
                <a:latin typeface="Futura LT" panose="02000303000000000000" pitchFamily="2" charset="0"/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F49EE-98CB-ED4F-67BA-8AEC6204F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endParaRPr lang="en-GB">
              <a:latin typeface="Futura LT" panose="02000303000000000000" pitchFamily="2" charset="0"/>
            </a:endParaRPr>
          </a:p>
        </p:txBody>
      </p:sp>
      <p:pic>
        <p:nvPicPr>
          <p:cNvPr id="7" name="Picture 6" descr="A black background with colorful squares and text&#10;&#10;AI-generated content may be incorrect.">
            <a:extLst>
              <a:ext uri="{FF2B5EF4-FFF2-40B4-BE49-F238E27FC236}">
                <a16:creationId xmlns:a16="http://schemas.microsoft.com/office/drawing/2014/main" id="{F9E04BC9-DFE6-DE11-6AF7-B54D7955E3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8163" y="-182880"/>
            <a:ext cx="1600200" cy="1600200"/>
          </a:xfrm>
          <a:prstGeom prst="rect">
            <a:avLst/>
          </a:prstGeom>
        </p:spPr>
      </p:pic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D33980-8FE3-8A32-2A3D-F08D4D1E32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7" y="267207"/>
            <a:ext cx="2068024" cy="700026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D85C5F8-330F-1600-E7E4-A873F076A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842083" cy="365125"/>
          </a:xfrm>
        </p:spPr>
        <p:txBody>
          <a:bodyPr/>
          <a:lstStyle>
            <a:lvl1pPr>
              <a:defRPr sz="1600"/>
            </a:lvl1pPr>
          </a:lstStyle>
          <a:p>
            <a:fld id="{D51CAB04-AED9-4642-90C4-EE3F9EC13E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052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0EC81-38B4-0D6B-B070-DA8B2A34A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325"/>
            <a:ext cx="10515600" cy="2688178"/>
          </a:xfrm>
        </p:spPr>
        <p:txBody>
          <a:bodyPr/>
          <a:lstStyle>
            <a:lvl1pPr algn="ctr">
              <a:lnSpc>
                <a:spcPct val="110000"/>
              </a:lnSpc>
              <a:defRPr>
                <a:latin typeface="Futura LT" panose="02000303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679A3-BB00-A8D0-B1EB-FEBBB6473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38045"/>
            <a:ext cx="10515600" cy="1938918"/>
          </a:xfrm>
        </p:spPr>
        <p:txBody>
          <a:bodyPr/>
          <a:lstStyle>
            <a:lvl1pPr>
              <a:lnSpc>
                <a:spcPct val="110000"/>
              </a:lnSpc>
              <a:buNone/>
              <a:defRPr>
                <a:latin typeface="Futura LT" panose="02000303000000000000" pitchFamily="2" charset="0"/>
              </a:defRPr>
            </a:lvl1pPr>
            <a:lvl2pPr>
              <a:lnSpc>
                <a:spcPct val="110000"/>
              </a:lnSpc>
              <a:buNone/>
              <a:defRPr sz="2800">
                <a:latin typeface="Futura LT" panose="02000303000000000000" pitchFamily="2" charset="0"/>
              </a:defRPr>
            </a:lvl2pPr>
            <a:lvl3pPr>
              <a:lnSpc>
                <a:spcPct val="110000"/>
              </a:lnSpc>
              <a:buNone/>
              <a:defRPr sz="2400">
                <a:latin typeface="Futura LT" panose="02000303000000000000" pitchFamily="2" charset="0"/>
              </a:defRPr>
            </a:lvl3pPr>
            <a:lvl4pPr>
              <a:lnSpc>
                <a:spcPct val="110000"/>
              </a:lnSpc>
              <a:buNone/>
              <a:defRPr sz="2400">
                <a:latin typeface="Futura LT" panose="02000303000000000000" pitchFamily="2" charset="0"/>
              </a:defRPr>
            </a:lvl4pPr>
            <a:lvl5pPr>
              <a:lnSpc>
                <a:spcPct val="110000"/>
              </a:lnSpc>
              <a:buNone/>
              <a:defRPr sz="2000">
                <a:latin typeface="Futura LT" panose="02000303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B801B-1747-08F9-884E-EAFB4DC5F2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>
                    <a:lumMod val="50000"/>
                  </a:schemeClr>
                </a:solidFill>
                <a:latin typeface="Futura LT" panose="02000303000000000000" pitchFamily="2" charset="0"/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C8831-0AB0-C18C-67B2-1611472D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endParaRPr lang="en-GB" dirty="0">
              <a:latin typeface="Futura LT" panose="02000303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91202D-9C80-37F3-805F-3D163297172F}"/>
              </a:ext>
            </a:extLst>
          </p:cNvPr>
          <p:cNvSpPr/>
          <p:nvPr userDrawn="1"/>
        </p:nvSpPr>
        <p:spPr>
          <a:xfrm>
            <a:off x="10572526" y="6492875"/>
            <a:ext cx="301214" cy="279698"/>
          </a:xfrm>
          <a:prstGeom prst="rect">
            <a:avLst/>
          </a:prstGeom>
          <a:solidFill>
            <a:srgbClr val="F80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A460B8-D801-A8EB-F6FC-3641C0EC87CC}"/>
              </a:ext>
            </a:extLst>
          </p:cNvPr>
          <p:cNvSpPr/>
          <p:nvPr userDrawn="1"/>
        </p:nvSpPr>
        <p:spPr>
          <a:xfrm>
            <a:off x="10963163" y="6492875"/>
            <a:ext cx="301214" cy="279698"/>
          </a:xfrm>
          <a:prstGeom prst="rect">
            <a:avLst/>
          </a:prstGeom>
          <a:solidFill>
            <a:srgbClr val="00AD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36790D-1134-3521-F39D-E25304AB3147}"/>
              </a:ext>
            </a:extLst>
          </p:cNvPr>
          <p:cNvSpPr/>
          <p:nvPr userDrawn="1"/>
        </p:nvSpPr>
        <p:spPr>
          <a:xfrm>
            <a:off x="11353800" y="6492875"/>
            <a:ext cx="301214" cy="279698"/>
          </a:xfrm>
          <a:prstGeom prst="rect">
            <a:avLst/>
          </a:prstGeom>
          <a:solidFill>
            <a:srgbClr val="0071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6EB8FC-E5B3-442D-929B-C988DFE6DC40}"/>
              </a:ext>
            </a:extLst>
          </p:cNvPr>
          <p:cNvSpPr/>
          <p:nvPr userDrawn="1"/>
        </p:nvSpPr>
        <p:spPr>
          <a:xfrm>
            <a:off x="11744437" y="6492875"/>
            <a:ext cx="301214" cy="279698"/>
          </a:xfrm>
          <a:prstGeom prst="rect">
            <a:avLst/>
          </a:prstGeom>
          <a:solidFill>
            <a:srgbClr val="633A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circle with different colored circles&#10;&#10;AI-generated content may be incorrect.">
            <a:extLst>
              <a:ext uri="{FF2B5EF4-FFF2-40B4-BE49-F238E27FC236}">
                <a16:creationId xmlns:a16="http://schemas.microsoft.com/office/drawing/2014/main" id="{229E3053-38CE-C6E0-D409-05A343FC6D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" y="190852"/>
            <a:ext cx="556890" cy="556890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27565DC-E13A-3CCB-E720-B3193142F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842083" cy="365125"/>
          </a:xfrm>
        </p:spPr>
        <p:txBody>
          <a:bodyPr/>
          <a:lstStyle>
            <a:lvl1pPr>
              <a:defRPr sz="1600"/>
            </a:lvl1pPr>
          </a:lstStyle>
          <a:p>
            <a:fld id="{D51CAB04-AED9-4642-90C4-EE3F9EC13E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917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FE6B-5028-B254-1E60-D84E3E8D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000"/>
          </a:xfrm>
        </p:spPr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1AE10-453E-275F-16F5-6336F858BA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8944"/>
            <a:ext cx="5181600" cy="4698020"/>
          </a:xfrm>
        </p:spPr>
        <p:txBody>
          <a:bodyPr/>
          <a:lstStyle>
            <a:lvl1pPr>
              <a:lnSpc>
                <a:spcPct val="110000"/>
              </a:lnSpc>
              <a:defRPr>
                <a:latin typeface="Futura LT" panose="02000303000000000000" pitchFamily="2" charset="0"/>
              </a:defRPr>
            </a:lvl1pPr>
            <a:lvl2pPr>
              <a:lnSpc>
                <a:spcPct val="110000"/>
              </a:lnSpc>
              <a:defRPr sz="2800">
                <a:latin typeface="Futura LT" panose="02000303000000000000" pitchFamily="2" charset="0"/>
              </a:defRPr>
            </a:lvl2pPr>
            <a:lvl3pPr>
              <a:lnSpc>
                <a:spcPct val="110000"/>
              </a:lnSpc>
              <a:defRPr sz="2400">
                <a:latin typeface="Futura LT" panose="02000303000000000000" pitchFamily="2" charset="0"/>
              </a:defRPr>
            </a:lvl3pPr>
            <a:lvl4pPr>
              <a:lnSpc>
                <a:spcPct val="110000"/>
              </a:lnSpc>
              <a:defRPr sz="2400">
                <a:latin typeface="Futura LT" panose="02000303000000000000" pitchFamily="2" charset="0"/>
              </a:defRPr>
            </a:lvl4pPr>
            <a:lvl5pPr>
              <a:lnSpc>
                <a:spcPct val="110000"/>
              </a:lnSpc>
              <a:defRPr sz="2000">
                <a:latin typeface="Futura LT" panose="02000303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DE71A-4A9F-8588-4303-241DD541B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78944"/>
            <a:ext cx="5181600" cy="4698020"/>
          </a:xfrm>
        </p:spPr>
        <p:txBody>
          <a:bodyPr/>
          <a:lstStyle>
            <a:lvl1pPr>
              <a:lnSpc>
                <a:spcPct val="110000"/>
              </a:lnSpc>
              <a:defRPr>
                <a:latin typeface="Futura LT" panose="02000303000000000000" pitchFamily="2" charset="0"/>
              </a:defRPr>
            </a:lvl1pPr>
            <a:lvl2pPr>
              <a:lnSpc>
                <a:spcPct val="110000"/>
              </a:lnSpc>
              <a:defRPr sz="2800">
                <a:latin typeface="Futura LT" panose="02000303000000000000" pitchFamily="2" charset="0"/>
              </a:defRPr>
            </a:lvl2pPr>
            <a:lvl3pPr>
              <a:lnSpc>
                <a:spcPct val="110000"/>
              </a:lnSpc>
              <a:defRPr sz="2400">
                <a:latin typeface="Futura LT" panose="02000303000000000000" pitchFamily="2" charset="0"/>
              </a:defRPr>
            </a:lvl3pPr>
            <a:lvl4pPr>
              <a:lnSpc>
                <a:spcPct val="110000"/>
              </a:lnSpc>
              <a:defRPr sz="2400">
                <a:latin typeface="Futura LT" panose="02000303000000000000" pitchFamily="2" charset="0"/>
              </a:defRPr>
            </a:lvl4pPr>
            <a:lvl5pPr>
              <a:lnSpc>
                <a:spcPct val="110000"/>
              </a:lnSpc>
              <a:defRPr sz="2000">
                <a:latin typeface="Futura LT" panose="02000303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2553F3-0A9D-D0FF-2B1B-ACBC4C93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endParaRPr lang="en-GB">
              <a:latin typeface="Futura LT" panose="02000303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B03ECA-A027-48F5-85AD-F16AC570D999}"/>
              </a:ext>
            </a:extLst>
          </p:cNvPr>
          <p:cNvSpPr/>
          <p:nvPr userDrawn="1"/>
        </p:nvSpPr>
        <p:spPr>
          <a:xfrm>
            <a:off x="10572526" y="6492875"/>
            <a:ext cx="301214" cy="279698"/>
          </a:xfrm>
          <a:prstGeom prst="rect">
            <a:avLst/>
          </a:prstGeom>
          <a:solidFill>
            <a:srgbClr val="F80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4EE30F-417F-FBE5-1F7E-048B2ECDA7B4}"/>
              </a:ext>
            </a:extLst>
          </p:cNvPr>
          <p:cNvSpPr/>
          <p:nvPr userDrawn="1"/>
        </p:nvSpPr>
        <p:spPr>
          <a:xfrm>
            <a:off x="10963163" y="6492875"/>
            <a:ext cx="301214" cy="279698"/>
          </a:xfrm>
          <a:prstGeom prst="rect">
            <a:avLst/>
          </a:prstGeom>
          <a:solidFill>
            <a:srgbClr val="00AD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49C6A6-16D2-E38E-D5B7-B0BC207F1B68}"/>
              </a:ext>
            </a:extLst>
          </p:cNvPr>
          <p:cNvSpPr/>
          <p:nvPr userDrawn="1"/>
        </p:nvSpPr>
        <p:spPr>
          <a:xfrm>
            <a:off x="11353800" y="6492875"/>
            <a:ext cx="301214" cy="279698"/>
          </a:xfrm>
          <a:prstGeom prst="rect">
            <a:avLst/>
          </a:prstGeom>
          <a:solidFill>
            <a:srgbClr val="0071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FD9761-1E5B-0948-A7E8-C767BB63189E}"/>
              </a:ext>
            </a:extLst>
          </p:cNvPr>
          <p:cNvSpPr/>
          <p:nvPr userDrawn="1"/>
        </p:nvSpPr>
        <p:spPr>
          <a:xfrm>
            <a:off x="11744437" y="6492875"/>
            <a:ext cx="301214" cy="279698"/>
          </a:xfrm>
          <a:prstGeom prst="rect">
            <a:avLst/>
          </a:prstGeom>
          <a:solidFill>
            <a:srgbClr val="633A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circle with different colored circles&#10;&#10;AI-generated content may be incorrect.">
            <a:extLst>
              <a:ext uri="{FF2B5EF4-FFF2-40B4-BE49-F238E27FC236}">
                <a16:creationId xmlns:a16="http://schemas.microsoft.com/office/drawing/2014/main" id="{1E6CE0BD-6D94-7341-8508-4CA645D07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" y="190852"/>
            <a:ext cx="556890" cy="556890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73CCD14E-1C65-8602-7C6A-49A405DA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842083" cy="365125"/>
          </a:xfrm>
        </p:spPr>
        <p:txBody>
          <a:bodyPr/>
          <a:lstStyle>
            <a:lvl1pPr>
              <a:defRPr sz="1600"/>
            </a:lvl1pPr>
          </a:lstStyle>
          <a:p>
            <a:fld id="{D51CAB04-AED9-4642-90C4-EE3F9EC13E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069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EE477-F44D-011D-74F2-CAC2502DA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810000"/>
          </a:xfrm>
        </p:spPr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54E4E-9FDC-1E9E-9A79-2F9605D8C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88112"/>
            <a:ext cx="5157787" cy="823912"/>
          </a:xfrm>
        </p:spPr>
        <p:txBody>
          <a:bodyPr anchor="b"/>
          <a:lstStyle>
            <a:lvl1pPr marL="0" indent="0">
              <a:buNone/>
              <a:defRPr sz="2800" b="1">
                <a:latin typeface="Futura LT" panose="02000303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8C7177-16CB-6C47-B045-E415A7FE7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12024"/>
            <a:ext cx="5157787" cy="4077639"/>
          </a:xfrm>
        </p:spPr>
        <p:txBody>
          <a:bodyPr/>
          <a:lstStyle>
            <a:lvl1pPr>
              <a:lnSpc>
                <a:spcPct val="110000"/>
              </a:lnSpc>
              <a:defRPr>
                <a:latin typeface="Futura LT" panose="02000303000000000000" pitchFamily="2" charset="0"/>
              </a:defRPr>
            </a:lvl1pPr>
            <a:lvl2pPr>
              <a:lnSpc>
                <a:spcPct val="110000"/>
              </a:lnSpc>
              <a:defRPr sz="2800">
                <a:latin typeface="Futura LT" panose="02000303000000000000" pitchFamily="2" charset="0"/>
              </a:defRPr>
            </a:lvl2pPr>
            <a:lvl3pPr>
              <a:lnSpc>
                <a:spcPct val="110000"/>
              </a:lnSpc>
              <a:defRPr sz="2400">
                <a:latin typeface="Futura LT" panose="02000303000000000000" pitchFamily="2" charset="0"/>
              </a:defRPr>
            </a:lvl3pPr>
            <a:lvl4pPr>
              <a:lnSpc>
                <a:spcPct val="110000"/>
              </a:lnSpc>
              <a:defRPr sz="2400">
                <a:latin typeface="Futura LT" panose="02000303000000000000" pitchFamily="2" charset="0"/>
              </a:defRPr>
            </a:lvl4pPr>
            <a:lvl5pPr>
              <a:lnSpc>
                <a:spcPct val="110000"/>
              </a:lnSpc>
              <a:defRPr sz="2000">
                <a:latin typeface="Futura LT" panose="02000303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2DD8D9-70EC-EEB8-6533-03AA0C075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88112"/>
            <a:ext cx="5183188" cy="823912"/>
          </a:xfrm>
        </p:spPr>
        <p:txBody>
          <a:bodyPr anchor="b"/>
          <a:lstStyle>
            <a:lvl1pPr marL="0" indent="0">
              <a:buNone/>
              <a:defRPr sz="2800" b="1">
                <a:latin typeface="Futura LT" panose="02000303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B81DAE-EFB2-4DFE-B892-9A9DE231D4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12024"/>
            <a:ext cx="5183188" cy="4077639"/>
          </a:xfrm>
        </p:spPr>
        <p:txBody>
          <a:bodyPr/>
          <a:lstStyle>
            <a:lvl1pPr>
              <a:lnSpc>
                <a:spcPct val="110000"/>
              </a:lnSpc>
              <a:defRPr>
                <a:latin typeface="Futura LT" panose="02000303000000000000" pitchFamily="2" charset="0"/>
              </a:defRPr>
            </a:lvl1pPr>
            <a:lvl2pPr>
              <a:lnSpc>
                <a:spcPct val="110000"/>
              </a:lnSpc>
              <a:defRPr sz="2800">
                <a:latin typeface="Futura LT" panose="02000303000000000000" pitchFamily="2" charset="0"/>
              </a:defRPr>
            </a:lvl2pPr>
            <a:lvl3pPr>
              <a:lnSpc>
                <a:spcPct val="110000"/>
              </a:lnSpc>
              <a:defRPr sz="2400">
                <a:latin typeface="Futura LT" panose="02000303000000000000" pitchFamily="2" charset="0"/>
              </a:defRPr>
            </a:lvl3pPr>
            <a:lvl4pPr>
              <a:lnSpc>
                <a:spcPct val="110000"/>
              </a:lnSpc>
              <a:defRPr sz="2400">
                <a:latin typeface="Futura LT" panose="02000303000000000000" pitchFamily="2" charset="0"/>
              </a:defRPr>
            </a:lvl4pPr>
            <a:lvl5pPr>
              <a:lnSpc>
                <a:spcPct val="110000"/>
              </a:lnSpc>
              <a:defRPr sz="2000">
                <a:latin typeface="Futura LT" panose="02000303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6331C9-51CB-7772-0D01-07A443A37E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>
                    <a:lumMod val="50000"/>
                  </a:schemeClr>
                </a:solidFill>
                <a:latin typeface="Futura LT" panose="02000303000000000000" pitchFamily="2" charset="0"/>
              </a:defRPr>
            </a:lvl1pPr>
          </a:lstStyle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29B46A-421D-C30B-C4B6-BD7835EFD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endParaRPr lang="en-GB">
              <a:latin typeface="Futura LT" panose="02000303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4244C3-07D5-9509-95BA-4D09D5BDCFC8}"/>
              </a:ext>
            </a:extLst>
          </p:cNvPr>
          <p:cNvSpPr/>
          <p:nvPr userDrawn="1"/>
        </p:nvSpPr>
        <p:spPr>
          <a:xfrm>
            <a:off x="10572526" y="6492875"/>
            <a:ext cx="301214" cy="279698"/>
          </a:xfrm>
          <a:prstGeom prst="rect">
            <a:avLst/>
          </a:prstGeom>
          <a:solidFill>
            <a:srgbClr val="F80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9B3CFB-774F-56C8-A60B-0A3D5CC63B60}"/>
              </a:ext>
            </a:extLst>
          </p:cNvPr>
          <p:cNvSpPr/>
          <p:nvPr userDrawn="1"/>
        </p:nvSpPr>
        <p:spPr>
          <a:xfrm>
            <a:off x="10963163" y="6492875"/>
            <a:ext cx="301214" cy="279698"/>
          </a:xfrm>
          <a:prstGeom prst="rect">
            <a:avLst/>
          </a:prstGeom>
          <a:solidFill>
            <a:srgbClr val="00AD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F2FC9E-2407-B1FD-FF7C-362F7C8F211A}"/>
              </a:ext>
            </a:extLst>
          </p:cNvPr>
          <p:cNvSpPr/>
          <p:nvPr userDrawn="1"/>
        </p:nvSpPr>
        <p:spPr>
          <a:xfrm>
            <a:off x="11353800" y="6492875"/>
            <a:ext cx="301214" cy="279698"/>
          </a:xfrm>
          <a:prstGeom prst="rect">
            <a:avLst/>
          </a:prstGeom>
          <a:solidFill>
            <a:srgbClr val="0071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069476-2579-DC4B-98FC-9BD2824B51D1}"/>
              </a:ext>
            </a:extLst>
          </p:cNvPr>
          <p:cNvSpPr/>
          <p:nvPr userDrawn="1"/>
        </p:nvSpPr>
        <p:spPr>
          <a:xfrm>
            <a:off x="11744437" y="6492875"/>
            <a:ext cx="301214" cy="279698"/>
          </a:xfrm>
          <a:prstGeom prst="rect">
            <a:avLst/>
          </a:prstGeom>
          <a:solidFill>
            <a:srgbClr val="633A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circle with different colored circles&#10;&#10;AI-generated content may be incorrect.">
            <a:extLst>
              <a:ext uri="{FF2B5EF4-FFF2-40B4-BE49-F238E27FC236}">
                <a16:creationId xmlns:a16="http://schemas.microsoft.com/office/drawing/2014/main" id="{12BD3554-91FA-2E65-D3C2-1B26A37B7C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" y="190852"/>
            <a:ext cx="556890" cy="556890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C8F5BB35-1AC8-2154-1388-D4B5C0FB6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842083" cy="365125"/>
          </a:xfrm>
        </p:spPr>
        <p:txBody>
          <a:bodyPr/>
          <a:lstStyle>
            <a:lvl1pPr>
              <a:defRPr sz="1600"/>
            </a:lvl1pPr>
          </a:lstStyle>
          <a:p>
            <a:fld id="{D51CAB04-AED9-4642-90C4-EE3F9EC13E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53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D4694-7C44-2D4A-C168-B465CD76C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0000"/>
          </a:xfrm>
        </p:spPr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C0F7D7-C7BF-33FE-F5C6-20D7089C04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>
                    <a:lumMod val="50000"/>
                  </a:schemeClr>
                </a:solidFill>
                <a:latin typeface="Futura LT" panose="02000303000000000000" pitchFamily="2" charset="0"/>
              </a:defRPr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3D4F4-BE83-A5C0-278F-4792BA154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endParaRPr lang="en-GB">
              <a:latin typeface="Futura LT" panose="02000303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C0ABD9-0648-533E-0C1F-5A69232599BE}"/>
              </a:ext>
            </a:extLst>
          </p:cNvPr>
          <p:cNvSpPr/>
          <p:nvPr userDrawn="1"/>
        </p:nvSpPr>
        <p:spPr>
          <a:xfrm>
            <a:off x="10572526" y="6492875"/>
            <a:ext cx="301214" cy="279698"/>
          </a:xfrm>
          <a:prstGeom prst="rect">
            <a:avLst/>
          </a:prstGeom>
          <a:solidFill>
            <a:srgbClr val="F80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9A2017-531B-1940-E46C-5274F8D01295}"/>
              </a:ext>
            </a:extLst>
          </p:cNvPr>
          <p:cNvSpPr/>
          <p:nvPr userDrawn="1"/>
        </p:nvSpPr>
        <p:spPr>
          <a:xfrm>
            <a:off x="10963163" y="6492875"/>
            <a:ext cx="301214" cy="279698"/>
          </a:xfrm>
          <a:prstGeom prst="rect">
            <a:avLst/>
          </a:prstGeom>
          <a:solidFill>
            <a:srgbClr val="00AD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BCC578-72E7-2A2F-2B74-3B8AB5036194}"/>
              </a:ext>
            </a:extLst>
          </p:cNvPr>
          <p:cNvSpPr/>
          <p:nvPr userDrawn="1"/>
        </p:nvSpPr>
        <p:spPr>
          <a:xfrm>
            <a:off x="11353800" y="6492875"/>
            <a:ext cx="301214" cy="279698"/>
          </a:xfrm>
          <a:prstGeom prst="rect">
            <a:avLst/>
          </a:prstGeom>
          <a:solidFill>
            <a:srgbClr val="0071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AFC123-1FDD-26F8-501E-A41BE30819D7}"/>
              </a:ext>
            </a:extLst>
          </p:cNvPr>
          <p:cNvSpPr/>
          <p:nvPr userDrawn="1"/>
        </p:nvSpPr>
        <p:spPr>
          <a:xfrm>
            <a:off x="11744437" y="6492875"/>
            <a:ext cx="301214" cy="279698"/>
          </a:xfrm>
          <a:prstGeom prst="rect">
            <a:avLst/>
          </a:prstGeom>
          <a:solidFill>
            <a:srgbClr val="633A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circle with different colored circles&#10;&#10;AI-generated content may be incorrect.">
            <a:extLst>
              <a:ext uri="{FF2B5EF4-FFF2-40B4-BE49-F238E27FC236}">
                <a16:creationId xmlns:a16="http://schemas.microsoft.com/office/drawing/2014/main" id="{7F7F287C-F52C-EB0E-2298-A1FE4561D3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" y="190852"/>
            <a:ext cx="556890" cy="556890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C12EC2E-CC56-A686-1883-B49256225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842083" cy="365125"/>
          </a:xfrm>
        </p:spPr>
        <p:txBody>
          <a:bodyPr/>
          <a:lstStyle>
            <a:lvl1pPr>
              <a:defRPr sz="1600"/>
            </a:lvl1pPr>
          </a:lstStyle>
          <a:p>
            <a:fld id="{D51CAB04-AED9-4642-90C4-EE3F9EC13E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462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6066E5-67A2-991F-4855-1DEB0DFE1A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>
                    <a:lumMod val="50000"/>
                  </a:schemeClr>
                </a:solidFill>
                <a:latin typeface="Futura LT" panose="02000303000000000000" pitchFamily="2" charset="0"/>
              </a:defRPr>
            </a:lvl1pPr>
          </a:lstStyle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0EDEE1-2241-3545-B0AF-B2D4208C0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endParaRPr lang="en-GB">
              <a:latin typeface="Futura LT" panose="02000303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740B0B-3365-97CA-4C1E-4D4906FE25B9}"/>
              </a:ext>
            </a:extLst>
          </p:cNvPr>
          <p:cNvSpPr/>
          <p:nvPr userDrawn="1"/>
        </p:nvSpPr>
        <p:spPr>
          <a:xfrm>
            <a:off x="10572526" y="6492875"/>
            <a:ext cx="301214" cy="279698"/>
          </a:xfrm>
          <a:prstGeom prst="rect">
            <a:avLst/>
          </a:prstGeom>
          <a:solidFill>
            <a:srgbClr val="F80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E85A4F-60A4-4CCB-A768-9C1479730FFA}"/>
              </a:ext>
            </a:extLst>
          </p:cNvPr>
          <p:cNvSpPr/>
          <p:nvPr userDrawn="1"/>
        </p:nvSpPr>
        <p:spPr>
          <a:xfrm>
            <a:off x="10963163" y="6492875"/>
            <a:ext cx="301214" cy="279698"/>
          </a:xfrm>
          <a:prstGeom prst="rect">
            <a:avLst/>
          </a:prstGeom>
          <a:solidFill>
            <a:srgbClr val="00AD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38AEAB-4234-332B-C397-1F24DE08E7D3}"/>
              </a:ext>
            </a:extLst>
          </p:cNvPr>
          <p:cNvSpPr/>
          <p:nvPr userDrawn="1"/>
        </p:nvSpPr>
        <p:spPr>
          <a:xfrm>
            <a:off x="11353800" y="6492875"/>
            <a:ext cx="301214" cy="279698"/>
          </a:xfrm>
          <a:prstGeom prst="rect">
            <a:avLst/>
          </a:prstGeom>
          <a:solidFill>
            <a:srgbClr val="0071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6D36EA-BE36-2BCF-D26D-CD201C1674FF}"/>
              </a:ext>
            </a:extLst>
          </p:cNvPr>
          <p:cNvSpPr/>
          <p:nvPr userDrawn="1"/>
        </p:nvSpPr>
        <p:spPr>
          <a:xfrm>
            <a:off x="11744437" y="6492875"/>
            <a:ext cx="301214" cy="279698"/>
          </a:xfrm>
          <a:prstGeom prst="rect">
            <a:avLst/>
          </a:prstGeom>
          <a:solidFill>
            <a:srgbClr val="633A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circle with different colored circles&#10;&#10;AI-generated content may be incorrect.">
            <a:extLst>
              <a:ext uri="{FF2B5EF4-FFF2-40B4-BE49-F238E27FC236}">
                <a16:creationId xmlns:a16="http://schemas.microsoft.com/office/drawing/2014/main" id="{F116A779-461D-23E0-E9A1-A7944BCA1E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" y="190852"/>
            <a:ext cx="556890" cy="556890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D455012-B7EB-EDF1-52BA-73BE44611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842083" cy="365125"/>
          </a:xfrm>
        </p:spPr>
        <p:txBody>
          <a:bodyPr/>
          <a:lstStyle>
            <a:lvl1pPr>
              <a:defRPr sz="1600"/>
            </a:lvl1pPr>
          </a:lstStyle>
          <a:p>
            <a:fld id="{D51CAB04-AED9-4642-90C4-EE3F9EC13E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558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02B3E-021B-2A4E-1C04-6B1D4440F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50000"/>
          </a:xfrm>
        </p:spPr>
        <p:txBody>
          <a:bodyPr anchor="b"/>
          <a:lstStyle>
            <a:lvl1pPr>
              <a:lnSpc>
                <a:spcPct val="110000"/>
              </a:lnSpc>
              <a:defRPr sz="3200">
                <a:latin typeface="Futura LT" panose="02000303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90EA3-B4DD-AC5A-8310-6155113C5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47743"/>
            <a:ext cx="6172200" cy="5113308"/>
          </a:xfrm>
        </p:spPr>
        <p:txBody>
          <a:bodyPr/>
          <a:lstStyle>
            <a:lvl1pPr>
              <a:lnSpc>
                <a:spcPct val="110000"/>
              </a:lnSpc>
              <a:defRPr sz="3200">
                <a:latin typeface="Futura LT" panose="02000303000000000000" pitchFamily="2" charset="0"/>
              </a:defRPr>
            </a:lvl1pPr>
            <a:lvl2pPr>
              <a:lnSpc>
                <a:spcPct val="110000"/>
              </a:lnSpc>
              <a:defRPr sz="2800">
                <a:latin typeface="Futura LT" panose="02000303000000000000" pitchFamily="2" charset="0"/>
              </a:defRPr>
            </a:lvl2pPr>
            <a:lvl3pPr>
              <a:lnSpc>
                <a:spcPct val="110000"/>
              </a:lnSpc>
              <a:defRPr sz="2800">
                <a:latin typeface="Futura LT" panose="02000303000000000000" pitchFamily="2" charset="0"/>
              </a:defRPr>
            </a:lvl3pPr>
            <a:lvl4pPr>
              <a:lnSpc>
                <a:spcPct val="110000"/>
              </a:lnSpc>
              <a:defRPr sz="2400">
                <a:latin typeface="Futura LT" panose="02000303000000000000" pitchFamily="2" charset="0"/>
              </a:defRPr>
            </a:lvl4pPr>
            <a:lvl5pPr>
              <a:lnSpc>
                <a:spcPct val="110000"/>
              </a:lnSpc>
              <a:defRPr sz="2400">
                <a:latin typeface="Futura LT" panose="02000303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E4BD90-0B11-58D7-98F6-92B958CD9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04946"/>
            <a:ext cx="3932237" cy="4064042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400">
                <a:latin typeface="Futura LT" panose="02000303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96A708-BCF1-D946-553E-498716CB45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bg1">
                    <a:lumMod val="50000"/>
                  </a:schemeClr>
                </a:solidFill>
                <a:latin typeface="Futura LT" panose="02000303000000000000" pitchFamily="2" charset="0"/>
              </a:defRPr>
            </a:lvl1pPr>
          </a:lstStyle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115E91-BBD5-5D3C-3164-C82B5C598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Futura LT" panose="02000303000000000000" pitchFamily="2" charset="0"/>
              </a:defRPr>
            </a:lvl1pPr>
          </a:lstStyle>
          <a:p>
            <a:endParaRPr lang="en-GB">
              <a:latin typeface="Futura LT" panose="02000303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D29092-FB41-51E2-B858-144BF4EF57B8}"/>
              </a:ext>
            </a:extLst>
          </p:cNvPr>
          <p:cNvSpPr/>
          <p:nvPr userDrawn="1"/>
        </p:nvSpPr>
        <p:spPr>
          <a:xfrm>
            <a:off x="10572526" y="6492875"/>
            <a:ext cx="301214" cy="279698"/>
          </a:xfrm>
          <a:prstGeom prst="rect">
            <a:avLst/>
          </a:prstGeom>
          <a:solidFill>
            <a:srgbClr val="F803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B49565-A380-8DDE-3F2C-74C3F5804655}"/>
              </a:ext>
            </a:extLst>
          </p:cNvPr>
          <p:cNvSpPr/>
          <p:nvPr userDrawn="1"/>
        </p:nvSpPr>
        <p:spPr>
          <a:xfrm>
            <a:off x="10963163" y="6492875"/>
            <a:ext cx="301214" cy="279698"/>
          </a:xfrm>
          <a:prstGeom prst="rect">
            <a:avLst/>
          </a:prstGeom>
          <a:solidFill>
            <a:srgbClr val="00AD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512478-BC02-9807-30BB-15E29DF9CB26}"/>
              </a:ext>
            </a:extLst>
          </p:cNvPr>
          <p:cNvSpPr/>
          <p:nvPr userDrawn="1"/>
        </p:nvSpPr>
        <p:spPr>
          <a:xfrm>
            <a:off x="11353800" y="6492875"/>
            <a:ext cx="301214" cy="279698"/>
          </a:xfrm>
          <a:prstGeom prst="rect">
            <a:avLst/>
          </a:prstGeom>
          <a:solidFill>
            <a:srgbClr val="0071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8EEAB8-6AF5-9CF9-513B-9FAA5C8BE38D}"/>
              </a:ext>
            </a:extLst>
          </p:cNvPr>
          <p:cNvSpPr/>
          <p:nvPr userDrawn="1"/>
        </p:nvSpPr>
        <p:spPr>
          <a:xfrm>
            <a:off x="11744437" y="6492875"/>
            <a:ext cx="301214" cy="279698"/>
          </a:xfrm>
          <a:prstGeom prst="rect">
            <a:avLst/>
          </a:prstGeom>
          <a:solidFill>
            <a:srgbClr val="633A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circle with different colored circles&#10;&#10;AI-generated content may be incorrect.">
            <a:extLst>
              <a:ext uri="{FF2B5EF4-FFF2-40B4-BE49-F238E27FC236}">
                <a16:creationId xmlns:a16="http://schemas.microsoft.com/office/drawing/2014/main" id="{47F6109D-5D0D-573D-B230-2DAD021A82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4" y="190852"/>
            <a:ext cx="556890" cy="556890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0CA9DC4-B524-20E6-843A-EA6C16625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842083" cy="365125"/>
          </a:xfrm>
        </p:spPr>
        <p:txBody>
          <a:bodyPr/>
          <a:lstStyle>
            <a:lvl1pPr>
              <a:defRPr sz="1600"/>
            </a:lvl1pPr>
          </a:lstStyle>
          <a:p>
            <a:fld id="{D51CAB04-AED9-4642-90C4-EE3F9EC13E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08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797105-97A2-89A7-AFBE-288567FF7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1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83291-9887-3131-9F7C-50EC28806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69774"/>
            <a:ext cx="10515600" cy="4507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4DC2F-BA5C-9995-82F0-0684ED547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Futura LT" panose="02000303000000000000" pitchFamily="2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99">
            <a:extLst>
              <a:ext uri="{FF2B5EF4-FFF2-40B4-BE49-F238E27FC236}">
                <a16:creationId xmlns:a16="http://schemas.microsoft.com/office/drawing/2014/main" id="{347A38F0-4EA3-6DBE-5AD9-51FF3AE716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491" y="6423248"/>
            <a:ext cx="609600" cy="365125"/>
          </a:xfrm>
          <a:prstGeom prst="rect">
            <a:avLst/>
          </a:prstGeom>
        </p:spPr>
        <p:txBody>
          <a:bodyPr anchor="b"/>
          <a:lstStyle/>
          <a:p>
            <a:fld id="{D8F35C38-E369-5307-AB25-3400345C59E4}" type="slidenum">
              <a:rPr lang="en-GB" sz="1000" smtClean="0">
                <a:solidFill>
                  <a:schemeClr val="bg1">
                    <a:lumMod val="50000"/>
                  </a:schemeClr>
                </a:solidFill>
                <a:latin typeface="Futura LT" panose="02000303000000000000" pitchFamily="2" charset="0"/>
              </a:rPr>
              <a:pPr/>
              <a:t>‹#›</a:t>
            </a:fld>
            <a:endParaRPr lang="en-GB" sz="1000" dirty="0">
              <a:solidFill>
                <a:schemeClr val="bg1">
                  <a:lumMod val="50000"/>
                </a:schemeClr>
              </a:solidFill>
              <a:latin typeface="Futura LT" panose="020003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09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Futura LT" panose="02000303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utura LT" panose="02000303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utura LT" panose="02000303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utura LT" panose="02000303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utura LT" panose="02000303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utura LT" panose="02000303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7.png"/><Relationship Id="rId7" Type="http://schemas.openxmlformats.org/officeDocument/2006/relationships/image" Target="../media/image240.png"/><Relationship Id="rId12" Type="http://schemas.openxmlformats.org/officeDocument/2006/relationships/customXml" Target="../ink/ink5.xml"/><Relationship Id="rId17" Type="http://schemas.openxmlformats.org/officeDocument/2006/relationships/image" Target="../media/image1.png"/><Relationship Id="rId2" Type="http://schemas.openxmlformats.org/officeDocument/2006/relationships/customXml" Target="../ink/ink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260.png"/><Relationship Id="rId5" Type="http://schemas.openxmlformats.org/officeDocument/2006/relationships/image" Target="../media/image23.png"/><Relationship Id="rId15" Type="http://schemas.openxmlformats.org/officeDocument/2006/relationships/image" Target="../media/image28.png"/><Relationship Id="rId10" Type="http://schemas.openxmlformats.org/officeDocument/2006/relationships/customXml" Target="../ink/ink4.xml"/><Relationship Id="rId9" Type="http://schemas.openxmlformats.org/officeDocument/2006/relationships/image" Target="../media/image250.png"/><Relationship Id="rId14" Type="http://schemas.openxmlformats.org/officeDocument/2006/relationships/customXml" Target="../ink/ink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forms.office.com/pages/responsepage.aspx?id=z2Y1da_Qfk61isps_JA9kJ5y5bMM6VNFkFGksx-D7TxUOVAwQlVTSUw5OVVNMEdXVE1BWUtKMVlQTi4u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bit.ly/never-satisfied" TargetMode="Externa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991AD-EDAE-E38A-4FEF-BD7E9660C4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796901"/>
            <a:ext cx="10474363" cy="2655829"/>
          </a:xfrm>
        </p:spPr>
        <p:txBody>
          <a:bodyPr anchor="ctr">
            <a:noAutofit/>
          </a:bodyPr>
          <a:lstStyle/>
          <a:p>
            <a:r>
              <a:rPr lang="en-US" dirty="0"/>
              <a:t>We Need a Revolution in Professional Learning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570DBC-7477-3E33-94B8-1DEB4AD789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910080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endParaRPr lang="en-GB" b="1" noProof="0" dirty="0"/>
          </a:p>
          <a:p>
            <a:pPr algn="l">
              <a:lnSpc>
                <a:spcPct val="120000"/>
              </a:lnSpc>
            </a:pPr>
            <a:endParaRPr lang="en-GB" b="1" noProof="0" dirty="0"/>
          </a:p>
          <a:p>
            <a:pPr algn="l">
              <a:lnSpc>
                <a:spcPct val="120000"/>
              </a:lnSpc>
            </a:pPr>
            <a:endParaRPr lang="en-GB" sz="1200" noProof="0" dirty="0"/>
          </a:p>
          <a:p>
            <a:pPr algn="l">
              <a:lnSpc>
                <a:spcPct val="120000"/>
              </a:lnSpc>
            </a:pPr>
            <a:r>
              <a:rPr lang="en-GB" noProof="0" dirty="0"/>
              <a:t>Rob Coe</a:t>
            </a:r>
            <a:endParaRPr lang="en-GB" dirty="0"/>
          </a:p>
          <a:p>
            <a:pPr algn="l">
              <a:lnSpc>
                <a:spcPct val="120000"/>
              </a:lnSpc>
            </a:pPr>
            <a:r>
              <a:rPr lang="en-GB" dirty="0" err="1"/>
              <a:t>researchEd</a:t>
            </a:r>
            <a:r>
              <a:rPr lang="en-GB" dirty="0"/>
              <a:t> National Conference, 5 September</a:t>
            </a:r>
            <a:r>
              <a:rPr lang="en-GB" noProof="0" dirty="0"/>
              <a:t> 2026</a:t>
            </a:r>
          </a:p>
        </p:txBody>
      </p:sp>
      <p:pic>
        <p:nvPicPr>
          <p:cNvPr id="5" name="Picture 4" descr="A black background with colorful squares and text  AI-generated content may be incorrect.">
            <a:extLst>
              <a:ext uri="{FF2B5EF4-FFF2-40B4-BE49-F238E27FC236}">
                <a16:creationId xmlns:a16="http://schemas.microsoft.com/office/drawing/2014/main" id="{0CFDB9B4-3C0A-EFC0-D965-1A20AF497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8163" y="-182880"/>
            <a:ext cx="1600200" cy="1600200"/>
          </a:xfrm>
          <a:prstGeom prst="rect">
            <a:avLst/>
          </a:prstGeom>
        </p:spPr>
      </p:pic>
      <p:pic>
        <p:nvPicPr>
          <p:cNvPr id="7" name="Picture 6" descr="A black background with a black square  AI-generated content may be incorrect.">
            <a:extLst>
              <a:ext uri="{FF2B5EF4-FFF2-40B4-BE49-F238E27FC236}">
                <a16:creationId xmlns:a16="http://schemas.microsoft.com/office/drawing/2014/main" id="{68792165-49C3-22E9-7DC5-818A6BAA2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7" y="267207"/>
            <a:ext cx="2068024" cy="70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95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D9B71-0175-F410-59FE-6DAE5E481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303" y="17588"/>
            <a:ext cx="10089998" cy="1026751"/>
          </a:xfrm>
        </p:spPr>
        <p:txBody>
          <a:bodyPr>
            <a:normAutofit/>
          </a:bodyPr>
          <a:lstStyle/>
          <a:p>
            <a:r>
              <a:rPr lang="en-GB" dirty="0"/>
              <a:t>An improvement mindset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0014-3E25-AE32-DB7E-BD4DD09CE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896" y="2242874"/>
            <a:ext cx="8706063" cy="250689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GB" sz="4100" dirty="0"/>
              <a:t>“I know what I am doing is great, </a:t>
            </a:r>
            <a:br>
              <a:rPr lang="en-GB" sz="4100" dirty="0"/>
            </a:br>
            <a:r>
              <a:rPr lang="en-GB" sz="4100" dirty="0"/>
              <a:t>and I want you to help me </a:t>
            </a:r>
            <a:br>
              <a:rPr lang="en-GB" sz="4100" dirty="0"/>
            </a:br>
            <a:r>
              <a:rPr lang="en-GB" sz="4100" dirty="0"/>
              <a:t>make it even better”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2C6DF-9CDC-6A68-D51A-667DD2D0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188271-0369-271C-367D-F5EBB6522379}"/>
              </a:ext>
            </a:extLst>
          </p:cNvPr>
          <p:cNvSpPr txBox="1"/>
          <p:nvPr/>
        </p:nvSpPr>
        <p:spPr>
          <a:xfrm>
            <a:off x="6152736" y="110214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Freestyle Script" panose="030804020302050B0404" pitchFamily="66" charset="0"/>
              </a:rPr>
              <a:t>Own it</a:t>
            </a:r>
            <a:endParaRPr lang="en-GB" sz="2800" dirty="0">
              <a:solidFill>
                <a:schemeClr val="accent6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CEF826D-D473-54A1-77C8-A3F40288AB93}"/>
                  </a:ext>
                </a:extLst>
              </p14:cNvPr>
              <p14:cNvContentPartPr/>
              <p14:nvPr/>
            </p14:nvContentPartPr>
            <p14:xfrm>
              <a:off x="2902612" y="1730254"/>
              <a:ext cx="1414381" cy="73171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CEF826D-D473-54A1-77C8-A3F40288AB9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98292" y="1725935"/>
                <a:ext cx="1423021" cy="7403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71C0BE9-80B4-3354-F94F-3F68A0117074}"/>
                  </a:ext>
                </a:extLst>
              </p14:cNvPr>
              <p14:cNvContentPartPr/>
              <p14:nvPr/>
            </p14:nvContentPartPr>
            <p14:xfrm>
              <a:off x="8158216" y="1301462"/>
              <a:ext cx="582480" cy="1113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71C0BE9-80B4-3354-F94F-3F68A01170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53896" y="1297142"/>
                <a:ext cx="591120" cy="112212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8EF22746-0D4E-3921-586D-DF87E463BCC2}"/>
              </a:ext>
            </a:extLst>
          </p:cNvPr>
          <p:cNvSpPr txBox="1"/>
          <p:nvPr/>
        </p:nvSpPr>
        <p:spPr>
          <a:xfrm>
            <a:off x="7358069" y="676619"/>
            <a:ext cx="1612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Freestyle Script" panose="030804020302050B0404" pitchFamily="66" charset="0"/>
              </a:rPr>
              <a:t>Proud</a:t>
            </a:r>
            <a:endParaRPr lang="en-GB" sz="2800" dirty="0">
              <a:solidFill>
                <a:schemeClr val="accent6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34DD0B-4489-B3D3-B2F9-5A4DAEA899A1}"/>
              </a:ext>
            </a:extLst>
          </p:cNvPr>
          <p:cNvSpPr txBox="1"/>
          <p:nvPr/>
        </p:nvSpPr>
        <p:spPr>
          <a:xfrm>
            <a:off x="9942163" y="3332068"/>
            <a:ext cx="2249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Freestyle Script" panose="030804020302050B0404" pitchFamily="66" charset="0"/>
              </a:rPr>
              <a:t>Collaboration</a:t>
            </a:r>
            <a:endParaRPr lang="en-GB" sz="2800" dirty="0">
              <a:solidFill>
                <a:schemeClr val="accent6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8BBF58-26F5-C3D9-046D-596C9A8999A7}"/>
              </a:ext>
            </a:extLst>
          </p:cNvPr>
          <p:cNvSpPr txBox="1"/>
          <p:nvPr/>
        </p:nvSpPr>
        <p:spPr>
          <a:xfrm>
            <a:off x="9380563" y="4474728"/>
            <a:ext cx="2648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Freestyle Script" panose="030804020302050B0404" pitchFamily="66" charset="0"/>
              </a:rPr>
              <a:t>Never satisfied</a:t>
            </a:r>
            <a:endParaRPr lang="en-GB" sz="2800" dirty="0">
              <a:solidFill>
                <a:schemeClr val="accent6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E74BAD21-6825-C62B-D1A5-B75AD1EC88DF}"/>
                  </a:ext>
                </a:extLst>
              </p14:cNvPr>
              <p14:cNvContentPartPr/>
              <p14:nvPr/>
            </p14:nvContentPartPr>
            <p14:xfrm>
              <a:off x="8810787" y="3457632"/>
              <a:ext cx="1230264" cy="228379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E74BAD21-6825-C62B-D1A5-B75AD1EC88D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806468" y="3453309"/>
                <a:ext cx="1238902" cy="2370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70AB3241-B920-E17D-5A27-1CE54E3714B4}"/>
                  </a:ext>
                </a:extLst>
              </p14:cNvPr>
              <p14:cNvContentPartPr/>
              <p14:nvPr/>
            </p14:nvContentPartPr>
            <p14:xfrm>
              <a:off x="8421771" y="4227811"/>
              <a:ext cx="1066905" cy="6976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70AB3241-B920-E17D-5A27-1CE54E3714B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417452" y="4223489"/>
                <a:ext cx="1075544" cy="706324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C7104E63-0E29-FD0A-C1B1-955E9DFB0D07}"/>
              </a:ext>
            </a:extLst>
          </p:cNvPr>
          <p:cNvSpPr txBox="1"/>
          <p:nvPr/>
        </p:nvSpPr>
        <p:spPr>
          <a:xfrm>
            <a:off x="111063" y="3947036"/>
            <a:ext cx="23477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Freestyle Script" panose="030804020302050B0404" pitchFamily="66" charset="0"/>
              </a:rPr>
              <a:t>Improvement is for everyone</a:t>
            </a:r>
            <a:endParaRPr lang="en-GB" sz="2800" dirty="0">
              <a:solidFill>
                <a:schemeClr val="accent6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577EBEED-A87A-86EB-072D-8EA98FF4E0ED}"/>
                  </a:ext>
                </a:extLst>
              </p14:cNvPr>
              <p14:cNvContentPartPr/>
              <p14:nvPr/>
            </p14:nvContentPartPr>
            <p14:xfrm>
              <a:off x="2420570" y="3800491"/>
              <a:ext cx="612831" cy="6652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577EBEED-A87A-86EB-072D-8EA98FF4E0E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416247" y="3796171"/>
                <a:ext cx="621478" cy="67392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48090007-4C2C-5966-207E-E0C77255560F}"/>
              </a:ext>
            </a:extLst>
          </p:cNvPr>
          <p:cNvSpPr txBox="1"/>
          <p:nvPr/>
        </p:nvSpPr>
        <p:spPr>
          <a:xfrm>
            <a:off x="3641290" y="1009141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accent6">
                    <a:lumMod val="75000"/>
                  </a:schemeClr>
                </a:solidFill>
                <a:latin typeface="Freestyle Script" panose="030804020302050B0404" pitchFamily="66" charset="0"/>
              </a:rPr>
              <a:t>Evidence</a:t>
            </a:r>
            <a:endParaRPr lang="en-GB" sz="2800" dirty="0">
              <a:solidFill>
                <a:schemeClr val="accent6">
                  <a:lumMod val="75000"/>
                </a:schemeClr>
              </a:solidFill>
              <a:latin typeface="Freestyle Script" panose="030804020302050B0404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722E4DA-9331-AC0E-D5FF-3236E83B67E6}"/>
                  </a:ext>
                </a:extLst>
              </p14:cNvPr>
              <p14:cNvContentPartPr/>
              <p14:nvPr/>
            </p14:nvContentPartPr>
            <p14:xfrm>
              <a:off x="5136968" y="1738731"/>
              <a:ext cx="1320898" cy="627227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722E4DA-9331-AC0E-D5FF-3236E83B67E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132649" y="1734413"/>
                <a:ext cx="1329536" cy="635864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AD38FDE2-50E1-D922-4E13-4647ADDEB54D}"/>
              </a:ext>
            </a:extLst>
          </p:cNvPr>
          <p:cNvGrpSpPr/>
          <p:nvPr/>
        </p:nvGrpSpPr>
        <p:grpSpPr>
          <a:xfrm>
            <a:off x="1967593" y="5315266"/>
            <a:ext cx="7086599" cy="1297489"/>
            <a:chOff x="1967593" y="5315266"/>
            <a:chExt cx="7086599" cy="129748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50993C2-4411-3976-47C0-A6C210AF583A}"/>
                </a:ext>
              </a:extLst>
            </p:cNvPr>
            <p:cNvSpPr/>
            <p:nvPr/>
          </p:nvSpPr>
          <p:spPr>
            <a:xfrm>
              <a:off x="1967593" y="5396593"/>
              <a:ext cx="7086599" cy="113483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C7D13A2-9653-29CE-69CA-4492B81BA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245136" y="5597847"/>
              <a:ext cx="706445" cy="70644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117B5F-D8A7-983C-645D-275A1D45010E}"/>
                </a:ext>
              </a:extLst>
            </p:cNvPr>
            <p:cNvSpPr txBox="1"/>
            <p:nvPr/>
          </p:nvSpPr>
          <p:spPr>
            <a:xfrm>
              <a:off x="3041151" y="5597847"/>
              <a:ext cx="426377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n-GB" sz="2000" b="1" dirty="0">
                  <a:latin typeface="Futura LT Book" panose="02000503000000000000"/>
                </a:rPr>
                <a:t>Always proud, never satisfied</a:t>
              </a:r>
            </a:p>
            <a:p>
              <a:pPr marL="0" indent="0" algn="ctr">
                <a:buNone/>
              </a:pPr>
              <a:r>
                <a:rPr lang="en-GB" sz="1600" dirty="0">
                  <a:latin typeface="Futura LT Book" panose="02000503000000000000"/>
                </a:rPr>
                <a:t>Evidence  |  Collaboration</a:t>
              </a:r>
            </a:p>
          </p:txBody>
        </p:sp>
        <p:pic>
          <p:nvPicPr>
            <p:cNvPr id="16" name="Picture 15" descr="A black background with colorful squares and text&#10;&#10;AI-generated content may be incorrect.">
              <a:extLst>
                <a:ext uri="{FF2B5EF4-FFF2-40B4-BE49-F238E27FC236}">
                  <a16:creationId xmlns:a16="http://schemas.microsoft.com/office/drawing/2014/main" id="{F454D260-CB36-178E-D59E-90AFF72B9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6736" y="5315266"/>
              <a:ext cx="1297489" cy="12974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152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19" grpId="0"/>
      <p:bldP spid="20" grpId="0"/>
      <p:bldP spid="25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3EF28-2A93-6971-8E9D-F2ED18495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F4E8F-F3E6-4B97-974B-351B652F1E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143000" indent="-1143000">
              <a:buFont typeface="+mj-lt"/>
              <a:buAutoNum type="arabicPeriod" startAt="2"/>
            </a:pPr>
            <a:r>
              <a:rPr lang="en-GB" dirty="0"/>
              <a:t>Why is PL worth getting right?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AD035-44B2-F029-8F23-F86EECB9AB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C8410E-75B7-F2C8-BCFA-CE4057CD7082}"/>
              </a:ext>
            </a:extLst>
          </p:cNvPr>
          <p:cNvSpPr txBox="1"/>
          <p:nvPr/>
        </p:nvSpPr>
        <p:spPr>
          <a:xfrm>
            <a:off x="11695612" y="6488668"/>
            <a:ext cx="496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09200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FA24927-CCE2-4DE0-8076-D464A83A2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035" y="777641"/>
            <a:ext cx="8257777" cy="495072"/>
          </a:xfrm>
        </p:spPr>
        <p:txBody>
          <a:bodyPr>
            <a:normAutofit fontScale="90000"/>
          </a:bodyPr>
          <a:lstStyle/>
          <a:p>
            <a:r>
              <a:rPr lang="en-GB" dirty="0"/>
              <a:t>What makes most difference to how much students learn?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CF636-2D84-4F29-BDEE-938613FEC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035" y="3022481"/>
            <a:ext cx="6477693" cy="26400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6000" dirty="0"/>
              <a:t>Quality Teaching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048996-C859-457B-A64C-3650D76E7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7031" y="2800509"/>
            <a:ext cx="1886540" cy="2380857"/>
          </a:xfrm>
          <a:prstGeom prst="rect">
            <a:avLst/>
          </a:prstGeom>
          <a:effectLst>
            <a:outerShdw blurRad="101600" dist="508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F74A29-F6FD-418D-B410-E5644AE42A93}"/>
              </a:ext>
            </a:extLst>
          </p:cNvPr>
          <p:cNvSpPr txBox="1"/>
          <p:nvPr/>
        </p:nvSpPr>
        <p:spPr>
          <a:xfrm>
            <a:off x="8800408" y="1737731"/>
            <a:ext cx="3391592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latin typeface="Futura LT" panose="02000503000000000000" pitchFamily="2" charset="0"/>
              </a:rPr>
              <a:t>“Raising the quality of teaching within existing schools is probably the single most effective thing we could do to </a:t>
            </a:r>
            <a:br>
              <a:rPr lang="en-GB" sz="1600" dirty="0">
                <a:latin typeface="Futura LT" panose="02000503000000000000" pitchFamily="2" charset="0"/>
              </a:rPr>
            </a:br>
            <a:r>
              <a:rPr lang="en-GB" sz="1600" dirty="0">
                <a:latin typeface="Futura LT" panose="02000503000000000000" pitchFamily="2" charset="0"/>
              </a:rPr>
              <a:t>promote </a:t>
            </a:r>
            <a:br>
              <a:rPr lang="en-GB" sz="1600" dirty="0">
                <a:latin typeface="Futura LT" panose="02000503000000000000" pitchFamily="2" charset="0"/>
              </a:rPr>
            </a:br>
            <a:r>
              <a:rPr lang="en-GB" sz="1600" dirty="0">
                <a:latin typeface="Futura LT" panose="02000503000000000000" pitchFamily="2" charset="0"/>
              </a:rPr>
              <a:t>both overall </a:t>
            </a:r>
            <a:br>
              <a:rPr lang="en-GB" sz="1600" dirty="0">
                <a:latin typeface="Futura LT" panose="02000503000000000000" pitchFamily="2" charset="0"/>
              </a:rPr>
            </a:br>
            <a:r>
              <a:rPr lang="en-GB" sz="1600" dirty="0">
                <a:latin typeface="Futura LT" panose="02000503000000000000" pitchFamily="2" charset="0"/>
              </a:rPr>
              <a:t>attainment </a:t>
            </a:r>
            <a:br>
              <a:rPr lang="en-GB" sz="1600" dirty="0">
                <a:latin typeface="Futura LT" panose="02000503000000000000" pitchFamily="2" charset="0"/>
              </a:rPr>
            </a:br>
            <a:r>
              <a:rPr lang="en-GB" sz="1600" dirty="0">
                <a:latin typeface="Futura LT" panose="02000503000000000000" pitchFamily="2" charset="0"/>
              </a:rPr>
              <a:t>and equity”   </a:t>
            </a:r>
          </a:p>
          <a:p>
            <a:endParaRPr lang="en-GB" sz="1200" dirty="0">
              <a:latin typeface="Futura LT" panose="02000503000000000000" pitchFamily="2" charset="0"/>
            </a:endParaRPr>
          </a:p>
          <a:p>
            <a:r>
              <a:rPr lang="en-GB" sz="1050" dirty="0">
                <a:latin typeface="Futura LT" panose="02000503000000000000" pitchFamily="2" charset="0"/>
              </a:rPr>
              <a:t>(Coe et al, 2020)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EF0C77-9021-5CCB-43D9-51469C4897F6}"/>
              </a:ext>
            </a:extLst>
          </p:cNvPr>
          <p:cNvSpPr txBox="1"/>
          <p:nvPr/>
        </p:nvSpPr>
        <p:spPr>
          <a:xfrm>
            <a:off x="661035" y="5089805"/>
            <a:ext cx="66122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effectLst/>
                <a:latin typeface="Futura LT" panose="02000303000000000000" pitchFamily="2" charset="0"/>
                <a:ea typeface="Futura LT" panose="02000303000000000000" pitchFamily="2" charset="0"/>
                <a:cs typeface="Times New Roman" panose="02020603050405020304" pitchFamily="18" charset="0"/>
              </a:rPr>
              <a:t>“what teachers know, do, and care about” (Hattie 2003)</a:t>
            </a: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D14AF5-65E9-8202-066C-42E1B471F341}"/>
              </a:ext>
            </a:extLst>
          </p:cNvPr>
          <p:cNvSpPr txBox="1"/>
          <p:nvPr/>
        </p:nvSpPr>
        <p:spPr>
          <a:xfrm>
            <a:off x="8965400" y="5451485"/>
            <a:ext cx="306160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latin typeface="Futura LT Book" panose="02000503000000000000"/>
              </a:rPr>
              <a:t>https://evidencebased.education/reports</a:t>
            </a:r>
          </a:p>
        </p:txBody>
      </p:sp>
    </p:spTree>
    <p:extLst>
      <p:ext uri="{BB962C8B-B14F-4D97-AF65-F5344CB8AC3E}">
        <p14:creationId xmlns:p14="http://schemas.microsoft.com/office/powerpoint/2010/main" val="136143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3DFE6-BD43-B8CA-73AF-F4B405F1A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290" y="283435"/>
            <a:ext cx="9772073" cy="582078"/>
          </a:xfrm>
        </p:spPr>
        <p:txBody>
          <a:bodyPr>
            <a:normAutofit fontScale="90000"/>
          </a:bodyPr>
          <a:lstStyle/>
          <a:p>
            <a:r>
              <a:rPr lang="en-GB" sz="4400" dirty="0"/>
              <a:t>Who benefits most from great teaching?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15183-0BD3-3A75-516F-929CD6BCC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812" y="635683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1CAB04-AED9-4642-90C4-EE3F9EC13E3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3BCED24-3CA7-EE2D-6A08-05B2612B270C}"/>
              </a:ext>
            </a:extLst>
          </p:cNvPr>
          <p:cNvSpPr/>
          <p:nvPr/>
        </p:nvSpPr>
        <p:spPr>
          <a:xfrm>
            <a:off x="3827284" y="2410538"/>
            <a:ext cx="2818614" cy="14140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latin typeface="Futura LT Book" panose="02000503000000000000"/>
              </a:rPr>
              <a:t>Pupils who find it hardest to learn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7382A3-C3A9-3E8C-EFB3-48F0368C418B}"/>
              </a:ext>
            </a:extLst>
          </p:cNvPr>
          <p:cNvSpPr/>
          <p:nvPr/>
        </p:nvSpPr>
        <p:spPr>
          <a:xfrm>
            <a:off x="4707376" y="1732368"/>
            <a:ext cx="1515146" cy="55896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Futura LT Book" panose="02000503000000000000"/>
              </a:rPr>
              <a:t>Poverty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2B7EC15-3787-B710-5F2A-244E446B762D}"/>
              </a:ext>
            </a:extLst>
          </p:cNvPr>
          <p:cNvSpPr/>
          <p:nvPr/>
        </p:nvSpPr>
        <p:spPr>
          <a:xfrm>
            <a:off x="6815578" y="1904262"/>
            <a:ext cx="1574276" cy="85076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Futura LT Book" panose="02000503000000000000"/>
              </a:rPr>
              <a:t>Home support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F3E69FD-8599-03DE-162B-D66311EBB86B}"/>
              </a:ext>
            </a:extLst>
          </p:cNvPr>
          <p:cNvSpPr/>
          <p:nvPr/>
        </p:nvSpPr>
        <p:spPr>
          <a:xfrm>
            <a:off x="1852824" y="2594617"/>
            <a:ext cx="1574276" cy="67873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Futura LT Book" panose="02000503000000000000"/>
              </a:rPr>
              <a:t>SEND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74E8705-C333-35BB-CC62-0FC3107EE1C4}"/>
              </a:ext>
            </a:extLst>
          </p:cNvPr>
          <p:cNvSpPr/>
          <p:nvPr/>
        </p:nvSpPr>
        <p:spPr>
          <a:xfrm>
            <a:off x="1602035" y="3378818"/>
            <a:ext cx="1909905" cy="67873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Futura LT Book" panose="02000503000000000000"/>
              </a:rPr>
              <a:t>Language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DF25C3E-5A2D-296C-5CE1-00B9628E5ECA}"/>
              </a:ext>
            </a:extLst>
          </p:cNvPr>
          <p:cNvSpPr/>
          <p:nvPr/>
        </p:nvSpPr>
        <p:spPr>
          <a:xfrm>
            <a:off x="1480560" y="1710809"/>
            <a:ext cx="1957634" cy="67873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Futura LT Book" panose="02000503000000000000"/>
              </a:rPr>
              <a:t>Motivation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71B2894-C69C-0CB7-D7FD-3A0D2949E827}"/>
              </a:ext>
            </a:extLst>
          </p:cNvPr>
          <p:cNvSpPr/>
          <p:nvPr/>
        </p:nvSpPr>
        <p:spPr>
          <a:xfrm>
            <a:off x="560898" y="4621933"/>
            <a:ext cx="2818614" cy="14140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latin typeface="Futura LT Book" panose="02000503000000000000"/>
              </a:rPr>
              <a:t>High ability pupils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1122E0C-715D-7B48-9575-AC5E12557B81}"/>
              </a:ext>
            </a:extLst>
          </p:cNvPr>
          <p:cNvSpPr/>
          <p:nvPr/>
        </p:nvSpPr>
        <p:spPr>
          <a:xfrm>
            <a:off x="3827284" y="4621933"/>
            <a:ext cx="2818614" cy="14140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latin typeface="Futura LT Book" panose="02000503000000000000"/>
              </a:rPr>
              <a:t>Pupils who find it easiest to learn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F0FE438-B3BC-2E7C-3887-51A717B712E5}"/>
              </a:ext>
            </a:extLst>
          </p:cNvPr>
          <p:cNvSpPr/>
          <p:nvPr/>
        </p:nvSpPr>
        <p:spPr>
          <a:xfrm>
            <a:off x="7081886" y="4365052"/>
            <a:ext cx="3351228" cy="192778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latin typeface="Futura LT Book" panose="02000503000000000000"/>
              </a:rPr>
              <a:t>Learners who are </a:t>
            </a:r>
            <a:r>
              <a:rPr lang="en-GB" sz="4400" b="1">
                <a:latin typeface="Futura LT Book" panose="02000503000000000000"/>
              </a:rPr>
              <a:t>insensitive</a:t>
            </a:r>
            <a:r>
              <a:rPr lang="en-GB" sz="3600" b="1">
                <a:latin typeface="Futura LT Book" panose="02000503000000000000"/>
              </a:rPr>
              <a:t> </a:t>
            </a:r>
            <a:r>
              <a:rPr lang="en-GB" sz="2400" b="1">
                <a:latin typeface="Futura LT Book" panose="02000503000000000000"/>
              </a:rPr>
              <a:t>to the quality of teaching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B64EF9-AD28-07BC-5DA2-7E1DEAF9BE16}"/>
              </a:ext>
            </a:extLst>
          </p:cNvPr>
          <p:cNvSpPr txBox="1"/>
          <p:nvPr/>
        </p:nvSpPr>
        <p:spPr>
          <a:xfrm>
            <a:off x="3324522" y="4931615"/>
            <a:ext cx="569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A26747-8A08-7C62-336D-21AF924E48B5}"/>
              </a:ext>
            </a:extLst>
          </p:cNvPr>
          <p:cNvSpPr txBox="1"/>
          <p:nvPr/>
        </p:nvSpPr>
        <p:spPr>
          <a:xfrm>
            <a:off x="6579124" y="4913444"/>
            <a:ext cx="569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=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7013A039-B270-A6F3-4A3D-3C7307A915FC}"/>
              </a:ext>
            </a:extLst>
          </p:cNvPr>
          <p:cNvSpPr/>
          <p:nvPr/>
        </p:nvSpPr>
        <p:spPr>
          <a:xfrm>
            <a:off x="9020542" y="1272713"/>
            <a:ext cx="3026004" cy="2916047"/>
          </a:xfrm>
          <a:prstGeom prst="wedgeEllipseCallout">
            <a:avLst>
              <a:gd name="adj1" fmla="val -129278"/>
              <a:gd name="adj2" fmla="val 2289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latin typeface="Futura LT Book" panose="02000503000000000000"/>
              </a:rPr>
              <a:t>Our most precious source of feedback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EFE26FD-F775-36A3-8368-7D7BD6556006}"/>
              </a:ext>
            </a:extLst>
          </p:cNvPr>
          <p:cNvSpPr/>
          <p:nvPr/>
        </p:nvSpPr>
        <p:spPr>
          <a:xfrm>
            <a:off x="3090065" y="1138854"/>
            <a:ext cx="1957634" cy="67873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Futura LT Book" panose="02000503000000000000"/>
              </a:rPr>
              <a:t>Working memory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FDC5643-F263-77ED-D120-AC9406F8AA4D}"/>
              </a:ext>
            </a:extLst>
          </p:cNvPr>
          <p:cNvSpPr/>
          <p:nvPr/>
        </p:nvSpPr>
        <p:spPr>
          <a:xfrm>
            <a:off x="5951849" y="1138854"/>
            <a:ext cx="1957634" cy="67873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Futura LT Book" panose="02000503000000000000"/>
              </a:rPr>
              <a:t>Abstract reasoning</a:t>
            </a:r>
          </a:p>
        </p:txBody>
      </p:sp>
    </p:spTree>
    <p:extLst>
      <p:ext uri="{BB962C8B-B14F-4D97-AF65-F5344CB8AC3E}">
        <p14:creationId xmlns:p14="http://schemas.microsoft.com/office/powerpoint/2010/main" val="246586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 animBg="1"/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EE318-B6E6-D171-4650-7D6ABF1DF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6B9137-1BA2-EB9E-76CE-8AB8033CC0D5}"/>
              </a:ext>
            </a:extLst>
          </p:cNvPr>
          <p:cNvSpPr/>
          <p:nvPr/>
        </p:nvSpPr>
        <p:spPr>
          <a:xfrm>
            <a:off x="4459283" y="6259033"/>
            <a:ext cx="3268134" cy="5648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Student learning</a:t>
            </a:r>
            <a:endParaRPr lang="en-GB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24EA15-17E1-8D01-9CB9-3BB43693ACDC}"/>
              </a:ext>
            </a:extLst>
          </p:cNvPr>
          <p:cNvSpPr/>
          <p:nvPr/>
        </p:nvSpPr>
        <p:spPr>
          <a:xfrm>
            <a:off x="2159000" y="1955800"/>
            <a:ext cx="3268134" cy="6022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Teacher expertise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14E35D-3491-CB32-856A-DB60B0CFED19}"/>
              </a:ext>
            </a:extLst>
          </p:cNvPr>
          <p:cNvSpPr/>
          <p:nvPr/>
        </p:nvSpPr>
        <p:spPr>
          <a:xfrm>
            <a:off x="6764866" y="1962992"/>
            <a:ext cx="3268134" cy="6022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School environment</a:t>
            </a:r>
            <a:endParaRPr lang="en-GB" sz="240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DF75D9B-92B6-E3FE-9D36-2C9406044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035" y="769114"/>
            <a:ext cx="10359266" cy="503599"/>
          </a:xfrm>
        </p:spPr>
        <p:txBody>
          <a:bodyPr>
            <a:normAutofit fontScale="90000"/>
          </a:bodyPr>
          <a:lstStyle/>
          <a:p>
            <a:r>
              <a:rPr lang="en-US"/>
              <a:t>What has to change for students to learn more?</a:t>
            </a:r>
            <a:endParaRPr lang="en-GB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44775BC2-E9E2-9AA7-9D2E-0723ACF81014}"/>
              </a:ext>
            </a:extLst>
          </p:cNvPr>
          <p:cNvSpPr/>
          <p:nvPr/>
        </p:nvSpPr>
        <p:spPr>
          <a:xfrm>
            <a:off x="5809264" y="5832057"/>
            <a:ext cx="568171" cy="39636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4F5700A9-BA2A-301D-2F85-C0AA588F5FE7}"/>
              </a:ext>
            </a:extLst>
          </p:cNvPr>
          <p:cNvSpPr/>
          <p:nvPr/>
        </p:nvSpPr>
        <p:spPr>
          <a:xfrm>
            <a:off x="4683548" y="2766597"/>
            <a:ext cx="568171" cy="43230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231452DD-1633-9BF2-E12F-C29241637E6F}"/>
              </a:ext>
            </a:extLst>
          </p:cNvPr>
          <p:cNvSpPr/>
          <p:nvPr/>
        </p:nvSpPr>
        <p:spPr>
          <a:xfrm>
            <a:off x="6940283" y="2766597"/>
            <a:ext cx="568171" cy="43230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screenshot of a computer  Description automatically generated">
            <a:extLst>
              <a:ext uri="{FF2B5EF4-FFF2-40B4-BE49-F238E27FC236}">
                <a16:creationId xmlns:a16="http://schemas.microsoft.com/office/drawing/2014/main" id="{A78DACB9-C2DA-FFFC-3FF4-5EF014BAA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28888">
            <a:off x="398681" y="1728377"/>
            <a:ext cx="1568807" cy="22252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2F29A5-7C2E-B330-D515-7CA10A8ED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46428">
            <a:off x="10281534" y="1785845"/>
            <a:ext cx="1673202" cy="23694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Arrow: Left-Right 1">
            <a:extLst>
              <a:ext uri="{FF2B5EF4-FFF2-40B4-BE49-F238E27FC236}">
                <a16:creationId xmlns:a16="http://schemas.microsoft.com/office/drawing/2014/main" id="{25D01A9B-00E4-61E1-7EBB-8453FEA0958A}"/>
              </a:ext>
            </a:extLst>
          </p:cNvPr>
          <p:cNvSpPr/>
          <p:nvPr/>
        </p:nvSpPr>
        <p:spPr>
          <a:xfrm>
            <a:off x="5614590" y="1949939"/>
            <a:ext cx="962819" cy="60222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3621BA-AE9B-3109-FC97-888099686076}"/>
              </a:ext>
            </a:extLst>
          </p:cNvPr>
          <p:cNvSpPr txBox="1"/>
          <p:nvPr/>
        </p:nvSpPr>
        <p:spPr>
          <a:xfrm>
            <a:off x="0" y="6211669"/>
            <a:ext cx="36447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</a:rPr>
              <a:t>Based on </a:t>
            </a:r>
          </a:p>
          <a:p>
            <a:r>
              <a:rPr lang="en-GB" sz="1200" dirty="0">
                <a:effectLst/>
              </a:rPr>
              <a:t>Bryk et al (2010),</a:t>
            </a:r>
          </a:p>
          <a:p>
            <a:r>
              <a:rPr lang="en-GB" sz="1200" dirty="0"/>
              <a:t>Cohen, Raudenbush &amp; Ball (2003)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2B3C4E2-4CEF-39F8-7D93-C55F1A099FDF}"/>
              </a:ext>
            </a:extLst>
          </p:cNvPr>
          <p:cNvGrpSpPr/>
          <p:nvPr/>
        </p:nvGrpSpPr>
        <p:grpSpPr>
          <a:xfrm>
            <a:off x="2510612" y="3203050"/>
            <a:ext cx="7361357" cy="2598395"/>
            <a:chOff x="2510612" y="3203050"/>
            <a:chExt cx="7361357" cy="25983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55876B-4FD7-4146-B835-CCCBE9C64E58}"/>
                </a:ext>
              </a:extLst>
            </p:cNvPr>
            <p:cNvSpPr txBox="1"/>
            <p:nvPr/>
          </p:nvSpPr>
          <p:spPr>
            <a:xfrm>
              <a:off x="2510612" y="4152173"/>
              <a:ext cx="266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b="1">
                  <a:latin typeface="Futura LT Book"/>
                </a:rPr>
                <a:t>Classroom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076B016-11F9-22E6-E4D0-C326DBA3A8CC}"/>
                </a:ext>
              </a:extLst>
            </p:cNvPr>
            <p:cNvSpPr txBox="1"/>
            <p:nvPr/>
          </p:nvSpPr>
          <p:spPr>
            <a:xfrm>
              <a:off x="7018392" y="4152173"/>
              <a:ext cx="2853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b="1">
                  <a:latin typeface="Futura LT Book" panose="02000503000000000000"/>
                </a:rPr>
                <a:t>Interactions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4980517-1C3E-535E-8D01-04D594FC1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478372" y="3203050"/>
              <a:ext cx="3272606" cy="2598395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4B50811-4D80-E191-931B-10FD64D5176D}"/>
              </a:ext>
            </a:extLst>
          </p:cNvPr>
          <p:cNvSpPr txBox="1"/>
          <p:nvPr/>
        </p:nvSpPr>
        <p:spPr>
          <a:xfrm>
            <a:off x="0" y="5891739"/>
            <a:ext cx="34263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Futura LT Book" panose="02000503000000000000"/>
              </a:rPr>
              <a:t>https://evidencebased.education/reports/</a:t>
            </a:r>
          </a:p>
        </p:txBody>
      </p:sp>
    </p:spTree>
    <p:extLst>
      <p:ext uri="{BB962C8B-B14F-4D97-AF65-F5344CB8AC3E}">
        <p14:creationId xmlns:p14="http://schemas.microsoft.com/office/powerpoint/2010/main" val="214048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  <p:bldP spid="2" grpId="0" animBg="1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A7741-A926-629F-85A0-FFAF2511C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3918E-87FD-E332-A5C6-B2BBF4E0A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035" y="769114"/>
            <a:ext cx="10359266" cy="503599"/>
          </a:xfrm>
        </p:spPr>
        <p:txBody>
          <a:bodyPr>
            <a:normAutofit fontScale="90000"/>
          </a:bodyPr>
          <a:lstStyle/>
          <a:p>
            <a:r>
              <a:rPr lang="en-US"/>
              <a:t>What is teacher expertise?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8AE95-01AB-27ED-C125-49848C35A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B3617B-17D0-22DE-13C0-95AC5DDA7D8F}"/>
              </a:ext>
            </a:extLst>
          </p:cNvPr>
          <p:cNvSpPr/>
          <p:nvPr/>
        </p:nvSpPr>
        <p:spPr>
          <a:xfrm>
            <a:off x="2361571" y="1638997"/>
            <a:ext cx="4447672" cy="286351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D647075-838A-4302-8273-6AD92F941543}"/>
              </a:ext>
            </a:extLst>
          </p:cNvPr>
          <p:cNvSpPr/>
          <p:nvPr/>
        </p:nvSpPr>
        <p:spPr>
          <a:xfrm>
            <a:off x="6809243" y="1638997"/>
            <a:ext cx="4447672" cy="286351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960F2EC-9D98-C036-462F-4024661B99C9}"/>
              </a:ext>
            </a:extLst>
          </p:cNvPr>
          <p:cNvSpPr/>
          <p:nvPr/>
        </p:nvSpPr>
        <p:spPr>
          <a:xfrm>
            <a:off x="4931830" y="3980216"/>
            <a:ext cx="3846532" cy="252663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9E214F-0F49-2956-F1EB-C30AA51DECDF}"/>
              </a:ext>
            </a:extLst>
          </p:cNvPr>
          <p:cNvSpPr txBox="1"/>
          <p:nvPr/>
        </p:nvSpPr>
        <p:spPr>
          <a:xfrm>
            <a:off x="2478627" y="2719496"/>
            <a:ext cx="4213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>
                <a:solidFill>
                  <a:schemeClr val="accent1">
                    <a:lumMod val="75000"/>
                  </a:schemeClr>
                </a:solidFill>
                <a:latin typeface="Futura LT Book" panose="02000503000000000000"/>
              </a:rPr>
              <a:t>Understanding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8F6E5E-D5B4-4711-F632-D8A4ED92359A}"/>
              </a:ext>
            </a:extLst>
          </p:cNvPr>
          <p:cNvSpPr txBox="1"/>
          <p:nvPr/>
        </p:nvSpPr>
        <p:spPr>
          <a:xfrm>
            <a:off x="7509830" y="2806610"/>
            <a:ext cx="3046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>
                <a:solidFill>
                  <a:schemeClr val="accent2">
                    <a:lumMod val="50000"/>
                  </a:schemeClr>
                </a:solidFill>
                <a:latin typeface="Futura LT Book" panose="02000503000000000000"/>
              </a:rPr>
              <a:t>Skills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ADA1D5-7D8D-780C-97E6-02CA0A291D42}"/>
              </a:ext>
            </a:extLst>
          </p:cNvPr>
          <p:cNvSpPr txBox="1"/>
          <p:nvPr/>
        </p:nvSpPr>
        <p:spPr>
          <a:xfrm>
            <a:off x="5311937" y="4872328"/>
            <a:ext cx="3046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>
                <a:solidFill>
                  <a:schemeClr val="accent6">
                    <a:lumMod val="75000"/>
                  </a:schemeClr>
                </a:solidFill>
                <a:latin typeface="Futura LT Book" panose="02000503000000000000"/>
              </a:rPr>
              <a:t>Judgement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E9341C-8EDF-17FF-05A1-307650F0BA89}"/>
              </a:ext>
            </a:extLst>
          </p:cNvPr>
          <p:cNvSpPr txBox="1"/>
          <p:nvPr/>
        </p:nvSpPr>
        <p:spPr>
          <a:xfrm>
            <a:off x="5379805" y="4170357"/>
            <a:ext cx="1589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solidFill>
                  <a:schemeClr val="accent6">
                    <a:lumMod val="75000"/>
                  </a:schemeClr>
                </a:solidFill>
                <a:latin typeface="Futura LT Book" panose="02000503000000000000"/>
              </a:rPr>
              <a:t>Practical application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A22B1D-547E-2821-5FE6-5398D0F1BA27}"/>
              </a:ext>
            </a:extLst>
          </p:cNvPr>
          <p:cNvSpPr txBox="1"/>
          <p:nvPr/>
        </p:nvSpPr>
        <p:spPr>
          <a:xfrm>
            <a:off x="5606462" y="5634791"/>
            <a:ext cx="1228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6">
                    <a:lumMod val="75000"/>
                  </a:schemeClr>
                </a:solidFill>
                <a:latin typeface="Futura LT Book" panose="02000503000000000000"/>
              </a:rPr>
              <a:t>Context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FD9F26-AD5D-00B6-D646-8614DA8886D2}"/>
              </a:ext>
            </a:extLst>
          </p:cNvPr>
          <p:cNvSpPr txBox="1"/>
          <p:nvPr/>
        </p:nvSpPr>
        <p:spPr>
          <a:xfrm>
            <a:off x="6952242" y="5580214"/>
            <a:ext cx="1228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6">
                    <a:lumMod val="75000"/>
                  </a:schemeClr>
                </a:solidFill>
                <a:latin typeface="Futura LT Book" panose="02000503000000000000"/>
              </a:rPr>
              <a:t>Adaptive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3DD287-623B-CD05-1A99-FA9F68AF4338}"/>
              </a:ext>
            </a:extLst>
          </p:cNvPr>
          <p:cNvSpPr txBox="1"/>
          <p:nvPr/>
        </p:nvSpPr>
        <p:spPr>
          <a:xfrm>
            <a:off x="3334624" y="1852633"/>
            <a:ext cx="158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1">
                    <a:lumMod val="75000"/>
                  </a:schemeClr>
                </a:solidFill>
                <a:latin typeface="Futura LT Book" panose="02000503000000000000"/>
              </a:rPr>
              <a:t>Knowledge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65386A-E590-E1E3-BF89-96F1E7C7E163}"/>
              </a:ext>
            </a:extLst>
          </p:cNvPr>
          <p:cNvSpPr txBox="1"/>
          <p:nvPr/>
        </p:nvSpPr>
        <p:spPr>
          <a:xfrm>
            <a:off x="2952184" y="2306974"/>
            <a:ext cx="158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1">
                    <a:lumMod val="75000"/>
                  </a:schemeClr>
                </a:solidFill>
                <a:latin typeface="Futura LT Book" panose="02000503000000000000"/>
              </a:rPr>
              <a:t>Theories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9EBC99-1416-4D42-1A7D-C39E59C826BC}"/>
              </a:ext>
            </a:extLst>
          </p:cNvPr>
          <p:cNvSpPr txBox="1"/>
          <p:nvPr/>
        </p:nvSpPr>
        <p:spPr>
          <a:xfrm>
            <a:off x="4990344" y="1953173"/>
            <a:ext cx="158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1">
                    <a:lumMod val="75000"/>
                  </a:schemeClr>
                </a:solidFill>
                <a:latin typeface="Futura LT Book" panose="02000503000000000000"/>
              </a:rPr>
              <a:t>Insights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F5FC5C6-C147-6DB3-CF22-342E095BF4AB}"/>
              </a:ext>
            </a:extLst>
          </p:cNvPr>
          <p:cNvSpPr txBox="1"/>
          <p:nvPr/>
        </p:nvSpPr>
        <p:spPr>
          <a:xfrm>
            <a:off x="4631152" y="2332384"/>
            <a:ext cx="158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1">
                    <a:lumMod val="75000"/>
                  </a:schemeClr>
                </a:solidFill>
                <a:latin typeface="Futura LT Book" panose="02000503000000000000"/>
              </a:rPr>
              <a:t>Principles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0F4E52-F917-3618-F0B7-6D7A9CE23453}"/>
              </a:ext>
            </a:extLst>
          </p:cNvPr>
          <p:cNvSpPr txBox="1"/>
          <p:nvPr/>
        </p:nvSpPr>
        <p:spPr>
          <a:xfrm>
            <a:off x="3515474" y="3493286"/>
            <a:ext cx="2188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1">
                    <a:lumMod val="75000"/>
                  </a:schemeClr>
                </a:solidFill>
                <a:latin typeface="Futura LT Book" panose="02000503000000000000"/>
              </a:rPr>
              <a:t>Why, how, when and with what?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5D70B6-2939-EEB5-5AF8-A452846404EC}"/>
              </a:ext>
            </a:extLst>
          </p:cNvPr>
          <p:cNvSpPr txBox="1"/>
          <p:nvPr/>
        </p:nvSpPr>
        <p:spPr>
          <a:xfrm>
            <a:off x="6355115" y="5949546"/>
            <a:ext cx="1228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6">
                    <a:lumMod val="75000"/>
                  </a:schemeClr>
                </a:solidFill>
                <a:latin typeface="Futura LT Book" panose="02000503000000000000"/>
              </a:rPr>
              <a:t>Wisdom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29474F-83C0-875C-AF53-BF9640102FF6}"/>
              </a:ext>
            </a:extLst>
          </p:cNvPr>
          <p:cNvSpPr txBox="1"/>
          <p:nvPr/>
        </p:nvSpPr>
        <p:spPr>
          <a:xfrm>
            <a:off x="8694190" y="1884444"/>
            <a:ext cx="158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2">
                    <a:lumMod val="50000"/>
                  </a:schemeClr>
                </a:solidFill>
                <a:latin typeface="Futura LT Book" panose="02000503000000000000"/>
              </a:rPr>
              <a:t>Techniques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F1E79DB-02A6-9F05-102A-4B36901C7991}"/>
              </a:ext>
            </a:extLst>
          </p:cNvPr>
          <p:cNvSpPr txBox="1"/>
          <p:nvPr/>
        </p:nvSpPr>
        <p:spPr>
          <a:xfrm>
            <a:off x="7275964" y="2268001"/>
            <a:ext cx="208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2">
                    <a:lumMod val="50000"/>
                  </a:schemeClr>
                </a:solidFill>
                <a:latin typeface="Futura LT Book" panose="02000503000000000000"/>
              </a:rPr>
              <a:t>Practical abilities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CC3671-1FC4-FFAB-DD27-97CCF053288B}"/>
              </a:ext>
            </a:extLst>
          </p:cNvPr>
          <p:cNvSpPr txBox="1"/>
          <p:nvPr/>
        </p:nvSpPr>
        <p:spPr>
          <a:xfrm>
            <a:off x="7280605" y="3500199"/>
            <a:ext cx="158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2">
                    <a:lumMod val="50000"/>
                  </a:schemeClr>
                </a:solidFill>
                <a:latin typeface="Futura LT Book" panose="02000503000000000000"/>
              </a:rPr>
              <a:t>Fluent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B557D5-FB55-CEA9-485E-1E302F9959FB}"/>
              </a:ext>
            </a:extLst>
          </p:cNvPr>
          <p:cNvSpPr txBox="1"/>
          <p:nvPr/>
        </p:nvSpPr>
        <p:spPr>
          <a:xfrm>
            <a:off x="9165552" y="3701306"/>
            <a:ext cx="158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2">
                    <a:lumMod val="50000"/>
                  </a:schemeClr>
                </a:solidFill>
                <a:latin typeface="Futura LT Book" panose="02000503000000000000"/>
              </a:rPr>
              <a:t>Automatic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2D4759-3B57-8CB2-4F3C-522818199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76532">
            <a:off x="584174" y="3563507"/>
            <a:ext cx="1888547" cy="26719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9047F5-2A86-B8F1-C234-0FB2C9283F94}"/>
              </a:ext>
            </a:extLst>
          </p:cNvPr>
          <p:cNvSpPr txBox="1"/>
          <p:nvPr/>
        </p:nvSpPr>
        <p:spPr>
          <a:xfrm>
            <a:off x="7152529" y="4632320"/>
            <a:ext cx="158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>
                <a:solidFill>
                  <a:schemeClr val="accent6">
                    <a:lumMod val="75000"/>
                  </a:schemeClr>
                </a:solidFill>
                <a:latin typeface="Futura LT Book" panose="02000503000000000000"/>
              </a:rPr>
              <a:t>Experience</a:t>
            </a:r>
          </a:p>
        </p:txBody>
      </p:sp>
    </p:spTree>
    <p:extLst>
      <p:ext uri="{BB962C8B-B14F-4D97-AF65-F5344CB8AC3E}">
        <p14:creationId xmlns:p14="http://schemas.microsoft.com/office/powerpoint/2010/main" val="234550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3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4093D-7228-B0EC-E1B7-2A96D31927F8}"/>
              </a:ext>
            </a:extLst>
          </p:cNvPr>
          <p:cNvSpPr/>
          <p:nvPr/>
        </p:nvSpPr>
        <p:spPr>
          <a:xfrm>
            <a:off x="3876633" y="1886672"/>
            <a:ext cx="3985196" cy="15444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Professional learning</a:t>
            </a:r>
            <a:endParaRPr lang="en-GB" sz="160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58ECB09-8977-2631-51ED-1D96492C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035" y="769114"/>
            <a:ext cx="10359266" cy="503599"/>
          </a:xfrm>
        </p:spPr>
        <p:txBody>
          <a:bodyPr>
            <a:normAutofit fontScale="90000"/>
          </a:bodyPr>
          <a:lstStyle/>
          <a:p>
            <a:r>
              <a:rPr lang="en-US"/>
              <a:t>What affects teacher expertise?</a:t>
            </a:r>
            <a:endParaRPr lang="en-GB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5E522F02-3CDB-7F13-8D45-4DF4EDFF39FE}"/>
              </a:ext>
            </a:extLst>
          </p:cNvPr>
          <p:cNvSpPr/>
          <p:nvPr/>
        </p:nvSpPr>
        <p:spPr>
          <a:xfrm>
            <a:off x="5580467" y="3506596"/>
            <a:ext cx="568171" cy="55350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FBB532-1E37-F095-1DB4-014B2737AF8B}"/>
              </a:ext>
            </a:extLst>
          </p:cNvPr>
          <p:cNvSpPr/>
          <p:nvPr/>
        </p:nvSpPr>
        <p:spPr>
          <a:xfrm>
            <a:off x="301294" y="2136637"/>
            <a:ext cx="2518382" cy="9834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Feedback</a:t>
            </a:r>
            <a:endParaRPr lang="en-GB" sz="16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AB0526-69A6-55CF-B105-FEDACE800F35}"/>
              </a:ext>
            </a:extLst>
          </p:cNvPr>
          <p:cNvSpPr/>
          <p:nvPr/>
        </p:nvSpPr>
        <p:spPr>
          <a:xfrm>
            <a:off x="8918786" y="2136637"/>
            <a:ext cx="2518382" cy="9834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Collaboration</a:t>
            </a:r>
            <a:endParaRPr lang="en-GB" sz="1600"/>
          </a:p>
        </p:txBody>
      </p:sp>
      <p:sp>
        <p:nvSpPr>
          <p:cNvPr id="15" name="Arrow: Left-Right 14">
            <a:extLst>
              <a:ext uri="{FF2B5EF4-FFF2-40B4-BE49-F238E27FC236}">
                <a16:creationId xmlns:a16="http://schemas.microsoft.com/office/drawing/2014/main" id="{F9415660-3336-BD14-17AD-0A04B709FDB3}"/>
              </a:ext>
            </a:extLst>
          </p:cNvPr>
          <p:cNvSpPr/>
          <p:nvPr/>
        </p:nvSpPr>
        <p:spPr>
          <a:xfrm>
            <a:off x="2866745" y="2327230"/>
            <a:ext cx="962819" cy="60222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Left-Right 15">
            <a:extLst>
              <a:ext uri="{FF2B5EF4-FFF2-40B4-BE49-F238E27FC236}">
                <a16:creationId xmlns:a16="http://schemas.microsoft.com/office/drawing/2014/main" id="{3D31B285-E60E-D572-920B-C0350FC48189}"/>
              </a:ext>
            </a:extLst>
          </p:cNvPr>
          <p:cNvSpPr/>
          <p:nvPr/>
        </p:nvSpPr>
        <p:spPr>
          <a:xfrm>
            <a:off x="7915856" y="2349997"/>
            <a:ext cx="962819" cy="60222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FF8015E-B6AC-A665-635C-E408949E2804}"/>
              </a:ext>
            </a:extLst>
          </p:cNvPr>
          <p:cNvGrpSpPr/>
          <p:nvPr/>
        </p:nvGrpSpPr>
        <p:grpSpPr>
          <a:xfrm>
            <a:off x="3968911" y="4451201"/>
            <a:ext cx="4276990" cy="2158432"/>
            <a:chOff x="3968911" y="4451201"/>
            <a:chExt cx="4276990" cy="215843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931D822-2257-F310-8137-1CA91018632B}"/>
                </a:ext>
              </a:extLst>
            </p:cNvPr>
            <p:cNvSpPr/>
            <p:nvPr/>
          </p:nvSpPr>
          <p:spPr>
            <a:xfrm>
              <a:off x="3968911" y="4978627"/>
              <a:ext cx="1938839" cy="94363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BAC2D15-CAA2-8590-6A06-D6CAD020A740}"/>
                </a:ext>
              </a:extLst>
            </p:cNvPr>
            <p:cNvSpPr/>
            <p:nvPr/>
          </p:nvSpPr>
          <p:spPr>
            <a:xfrm>
              <a:off x="5907750" y="4987040"/>
              <a:ext cx="1938839" cy="94363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B109F12-AEC5-C21E-56D5-FA88472578B8}"/>
                </a:ext>
              </a:extLst>
            </p:cNvPr>
            <p:cNvSpPr/>
            <p:nvPr/>
          </p:nvSpPr>
          <p:spPr>
            <a:xfrm>
              <a:off x="5261712" y="5729088"/>
              <a:ext cx="1302374" cy="88054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FA7645-12F8-6FC6-C58F-B55EDAAA377A}"/>
                </a:ext>
              </a:extLst>
            </p:cNvPr>
            <p:cNvSpPr txBox="1"/>
            <p:nvPr/>
          </p:nvSpPr>
          <p:spPr>
            <a:xfrm>
              <a:off x="4380747" y="4451201"/>
              <a:ext cx="36480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800" b="1">
                  <a:latin typeface="Futura LT Book" panose="02000503000000000000"/>
                </a:rPr>
                <a:t>Teacher Expertise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89DD9CF-605F-EC08-2BBF-C849B0DF672F}"/>
                </a:ext>
              </a:extLst>
            </p:cNvPr>
            <p:cNvSpPr txBox="1"/>
            <p:nvPr/>
          </p:nvSpPr>
          <p:spPr>
            <a:xfrm>
              <a:off x="5342788" y="6005542"/>
              <a:ext cx="12212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>
                  <a:solidFill>
                    <a:schemeClr val="accent6">
                      <a:lumMod val="75000"/>
                    </a:schemeClr>
                  </a:solidFill>
                  <a:latin typeface="Futura LT Book" panose="02000503000000000000"/>
                </a:rPr>
                <a:t>Judgement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CD7D07-C1C3-E383-DE76-978F2B8F406E}"/>
                </a:ext>
              </a:extLst>
            </p:cNvPr>
            <p:cNvSpPr txBox="1"/>
            <p:nvPr/>
          </p:nvSpPr>
          <p:spPr>
            <a:xfrm>
              <a:off x="4209799" y="5315418"/>
              <a:ext cx="19388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>
                  <a:solidFill>
                    <a:schemeClr val="accent1">
                      <a:lumMod val="75000"/>
                    </a:schemeClr>
                  </a:solidFill>
                  <a:latin typeface="Futura LT Book" panose="02000503000000000000"/>
                </a:rPr>
                <a:t>Understanding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B4CC44-CCE6-AC14-D711-3EF566DD9809}"/>
                </a:ext>
              </a:extLst>
            </p:cNvPr>
            <p:cNvSpPr txBox="1"/>
            <p:nvPr/>
          </p:nvSpPr>
          <p:spPr>
            <a:xfrm>
              <a:off x="6645162" y="5296558"/>
              <a:ext cx="16007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>
                  <a:solidFill>
                    <a:schemeClr val="accent2">
                      <a:lumMod val="75000"/>
                    </a:schemeClr>
                  </a:solidFill>
                  <a:latin typeface="Futura LT Book" panose="02000503000000000000"/>
                </a:rPr>
                <a:t>Skills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169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7A342AD-BB6D-4F88-A19E-049B1B613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39" y="2560541"/>
            <a:ext cx="9179927" cy="3641698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GB" sz="2400">
                <a:latin typeface="Futura PT Book" panose="020B0502020204020303"/>
              </a:rPr>
              <a:t>Motivate </a:t>
            </a:r>
            <a:r>
              <a:rPr lang="en-GB" b="1">
                <a:latin typeface="Futura PT Book" panose="020B0502020204020303"/>
              </a:rPr>
              <a:t>G</a:t>
            </a:r>
            <a:r>
              <a:rPr lang="en-GB" sz="2400" b="1">
                <a:latin typeface="Futura PT Book" panose="020B0502020204020303"/>
              </a:rPr>
              <a:t>oals</a:t>
            </a:r>
            <a:r>
              <a:rPr lang="en-GB" sz="2400">
                <a:latin typeface="Futura PT Book" panose="020B0502020204020303"/>
              </a:rPr>
              <a:t>: aims, values, beliefs, commitment 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GB" sz="2400">
                <a:latin typeface="Futura PT Book" panose="020B0502020204020303"/>
              </a:rPr>
              <a:t>Build </a:t>
            </a:r>
            <a:r>
              <a:rPr lang="en-GB" b="1">
                <a:latin typeface="Futura PT Book" panose="020B0502020204020303"/>
              </a:rPr>
              <a:t>U</a:t>
            </a:r>
            <a:r>
              <a:rPr lang="en-GB" sz="2400" b="1">
                <a:latin typeface="Futura PT Book" panose="020B0502020204020303"/>
              </a:rPr>
              <a:t>nderstanding</a:t>
            </a:r>
            <a:r>
              <a:rPr lang="en-GB" sz="2400">
                <a:latin typeface="Futura PT Book" panose="020B0502020204020303"/>
              </a:rPr>
              <a:t>: knowledge, theories, insights, wisdom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GB" sz="2400">
                <a:latin typeface="Futura PT Book" panose="020B0502020204020303"/>
              </a:rPr>
              <a:t>Develop </a:t>
            </a:r>
            <a:r>
              <a:rPr lang="en-GB" b="1">
                <a:latin typeface="Futura PT Book" panose="020B0502020204020303"/>
              </a:rPr>
              <a:t>S</a:t>
            </a:r>
            <a:r>
              <a:rPr lang="en-GB" sz="2400" b="1">
                <a:latin typeface="Futura PT Book" panose="020B0502020204020303"/>
              </a:rPr>
              <a:t>kills</a:t>
            </a:r>
            <a:r>
              <a:rPr lang="en-GB" sz="2400">
                <a:latin typeface="Futura PT Book" panose="020B0502020204020303"/>
              </a:rPr>
              <a:t>:  techniques, practical abilities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GB" sz="2400">
                <a:latin typeface="Futura PT Book" panose="020B0502020204020303"/>
              </a:rPr>
              <a:t>Embed </a:t>
            </a:r>
            <a:r>
              <a:rPr lang="en-GB" b="1">
                <a:latin typeface="Futura PT Book" panose="020B0502020204020303"/>
              </a:rPr>
              <a:t>H</a:t>
            </a:r>
            <a:r>
              <a:rPr lang="en-GB" sz="2400" b="1">
                <a:latin typeface="Futura PT Book" panose="020B0502020204020303"/>
              </a:rPr>
              <a:t>abits</a:t>
            </a:r>
            <a:r>
              <a:rPr lang="en-GB" sz="2400">
                <a:latin typeface="Futura PT Book" panose="020B0502020204020303"/>
              </a:rPr>
              <a:t>: automatic behaviours, routines, practice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A24AC-3C10-4EF1-A6AB-7918FF211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044" y="6438464"/>
            <a:ext cx="2743200" cy="365125"/>
          </a:xfrm>
        </p:spPr>
        <p:txBody>
          <a:bodyPr anchor="b">
            <a:normAutofit/>
          </a:bodyPr>
          <a:lstStyle/>
          <a:p>
            <a:fld id="{D51CAB04-AED9-4642-90C4-EE3F9EC13E31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E53F2C-45BB-F73E-36BD-1BDA2A190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84642">
            <a:off x="9453182" y="3500451"/>
            <a:ext cx="2090160" cy="29487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169039-15BE-448D-9B73-0FE224E30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15716">
            <a:off x="9509924" y="219831"/>
            <a:ext cx="2237885" cy="31784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0ABD00-2A53-44CB-A251-C3A7432F7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241" y="269265"/>
            <a:ext cx="9078953" cy="1004364"/>
          </a:xfrm>
        </p:spPr>
        <p:txBody>
          <a:bodyPr wrap="square" anchor="b">
            <a:normAutofit fontScale="90000"/>
          </a:bodyPr>
          <a:lstStyle/>
          <a:p>
            <a:r>
              <a:rPr lang="en-GB" dirty="0"/>
              <a:t>Effective CPD: Sims et al (2022)</a:t>
            </a:r>
            <a:br>
              <a:rPr lang="en-GB" dirty="0"/>
            </a:br>
            <a:r>
              <a:rPr lang="en-GB" sz="1400" b="0" dirty="0">
                <a:latin typeface="Futura LT" panose="02000503000000000000" pitchFamily="2" charset="0"/>
              </a:rPr>
              <a:t>Active ingredients: Insights, Goals, Techniques, and Practice</a:t>
            </a:r>
            <a:br>
              <a:rPr lang="en-GB" sz="1400" b="0" dirty="0">
                <a:latin typeface="Futura LT" panose="02000503000000000000" pitchFamily="2" charset="0"/>
              </a:rPr>
            </a:br>
            <a:r>
              <a:rPr lang="en-GB" sz="1400" b="0" dirty="0">
                <a:latin typeface="Futura LT" panose="02000503000000000000" pitchFamily="2" charset="0"/>
              </a:rPr>
              <a:t>Building knowledge; motivating teachers; developing teaching techniques; embedding habits</a:t>
            </a:r>
            <a:endParaRPr lang="en-GB" b="0" dirty="0">
              <a:latin typeface="Futura LT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264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E716-00E3-4DBC-A180-5D4B0AFDBD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143000" indent="-1143000">
              <a:buFont typeface="+mj-lt"/>
              <a:buAutoNum type="arabicPeriod" startAt="3"/>
            </a:pPr>
            <a:r>
              <a:rPr lang="en-GB" dirty="0"/>
              <a:t>Why should we evaluate PL?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91B13B-E2C1-FD77-02E1-1DCF541F2F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CBCBD9-5DFA-A492-8327-140E5F3CDA17}"/>
              </a:ext>
            </a:extLst>
          </p:cNvPr>
          <p:cNvSpPr txBox="1"/>
          <p:nvPr/>
        </p:nvSpPr>
        <p:spPr>
          <a:xfrm>
            <a:off x="11695612" y="6488668"/>
            <a:ext cx="496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GB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552815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26AA0-F0A3-8641-3011-CCF02DB44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don’t we evaluate (properly)?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851CE-1263-DF54-D603-EB82D53B5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assume good intentions + time and effort spent + sensible judgements = impact</a:t>
            </a:r>
          </a:p>
          <a:p>
            <a:r>
              <a:rPr lang="en-US" dirty="0"/>
              <a:t>We don’t understand how complex systems need feedback</a:t>
            </a:r>
          </a:p>
          <a:p>
            <a:r>
              <a:rPr lang="en-US" dirty="0"/>
              <a:t>We don’t have an improvement mindset</a:t>
            </a:r>
            <a:endParaRPr lang="en-GB" dirty="0"/>
          </a:p>
          <a:p>
            <a:r>
              <a:rPr lang="en-US" dirty="0"/>
              <a:t>We don’t really know how</a:t>
            </a:r>
          </a:p>
          <a:p>
            <a:r>
              <a:rPr lang="en-US" dirty="0"/>
              <a:t>We’d rather avoid the bad news that robust evaluation might give.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D3F3FA-0A3A-F5A9-9E53-3018D9DEB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77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60434-3AE5-B8D3-7D82-00DC2A68E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06562-2C50-5B08-03F9-3B658FA23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What is wrong with current PL/CPD?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Why is PL worth getting right?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Why should we evaluate PL?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should we do instead?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DB0E3-C351-402E-CE7E-DB96F7B29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328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B29AF-26E6-BA81-75D8-18AB2A198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Poor proxies for CPD impact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54C73-5FA8-BA85-CCA3-5730B80BA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9186"/>
            <a:ext cx="10515600" cy="5173885"/>
          </a:xfrm>
        </p:spPr>
        <p:txBody>
          <a:bodyPr>
            <a:normAutofit fontScale="92500" lnSpcReduction="10000"/>
          </a:bodyPr>
          <a:lstStyle/>
          <a:p>
            <a:pPr fontAlgn="t"/>
            <a:r>
              <a:rPr lang="en-GB" dirty="0"/>
              <a:t>Participants feel </a:t>
            </a:r>
            <a:r>
              <a:rPr lang="en-GB" b="1" dirty="0"/>
              <a:t>positive</a:t>
            </a:r>
            <a:r>
              <a:rPr lang="en-GB" dirty="0"/>
              <a:t> about the programme/session</a:t>
            </a:r>
          </a:p>
          <a:p>
            <a:r>
              <a:rPr lang="en-GB" dirty="0"/>
              <a:t>Participants feel </a:t>
            </a:r>
            <a:r>
              <a:rPr lang="en-GB" b="1" dirty="0"/>
              <a:t>inspired </a:t>
            </a:r>
            <a:r>
              <a:rPr lang="en-GB" dirty="0"/>
              <a:t>or commit to change</a:t>
            </a:r>
          </a:p>
          <a:p>
            <a:r>
              <a:rPr lang="en-GB" dirty="0"/>
              <a:t>Participants </a:t>
            </a:r>
            <a:r>
              <a:rPr lang="en-GB" b="1" dirty="0"/>
              <a:t>believe</a:t>
            </a:r>
            <a:r>
              <a:rPr lang="en-GB" dirty="0"/>
              <a:t> it will change (or has changed) their practice</a:t>
            </a:r>
          </a:p>
          <a:p>
            <a:r>
              <a:rPr lang="en-GB" dirty="0"/>
              <a:t>Participants say the programme has increased their </a:t>
            </a:r>
            <a:r>
              <a:rPr lang="en-GB" b="1" dirty="0"/>
              <a:t>confidence</a:t>
            </a:r>
            <a:r>
              <a:rPr lang="en-GB" dirty="0"/>
              <a:t> and abilities </a:t>
            </a:r>
          </a:p>
          <a:p>
            <a:pPr fontAlgn="t"/>
            <a:r>
              <a:rPr lang="en-GB" dirty="0"/>
              <a:t>Participants have undertaken a range of </a:t>
            </a:r>
            <a:r>
              <a:rPr lang="en-GB" b="1" dirty="0"/>
              <a:t>activities</a:t>
            </a:r>
            <a:r>
              <a:rPr lang="en-GB" dirty="0"/>
              <a:t>:</a:t>
            </a:r>
          </a:p>
          <a:p>
            <a:pPr lvl="1" fontAlgn="t"/>
            <a:r>
              <a:rPr lang="en-GB" dirty="0"/>
              <a:t>Training sessions have been attended</a:t>
            </a:r>
          </a:p>
          <a:p>
            <a:pPr lvl="1" fontAlgn="t"/>
            <a:r>
              <a:rPr lang="en-GB" dirty="0"/>
              <a:t>Courses have been worked through</a:t>
            </a:r>
          </a:p>
          <a:p>
            <a:pPr lvl="1" fontAlgn="t"/>
            <a:r>
              <a:rPr lang="en-GB" dirty="0"/>
              <a:t>Coaching sessions have been logged</a:t>
            </a:r>
          </a:p>
          <a:p>
            <a:r>
              <a:rPr lang="en-GB" dirty="0"/>
              <a:t>‘</a:t>
            </a:r>
            <a:r>
              <a:rPr lang="en-GB" b="1" dirty="0"/>
              <a:t>Cascading</a:t>
            </a:r>
            <a:r>
              <a:rPr lang="en-GB" dirty="0"/>
              <a:t>’ has taken place, where participants share their learning with others.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A20BEA-F03E-D00C-F952-6B168B452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23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BD207207-2EE8-41FC-90A9-4DCBF09E90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8955"/>
            <a:ext cx="11353800" cy="810000"/>
          </a:xfrm>
        </p:spPr>
        <p:txBody>
          <a:bodyPr>
            <a:noAutofit/>
          </a:bodyPr>
          <a:lstStyle/>
          <a:p>
            <a:r>
              <a:rPr lang="en-GB" altLang="en-US" sz="3600" dirty="0"/>
              <a:t>Professional Development: Evaluation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9D78B-4D5F-4784-8981-63F706235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5272"/>
            <a:ext cx="8225118" cy="513760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A66402"/>
                </a:solidFill>
              </a:rPr>
              <a:t>Statement of a robust Theory of Change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A66402"/>
                </a:solidFill>
              </a:rPr>
              <a:t>Judgements of programme alignment with </a:t>
            </a:r>
          </a:p>
          <a:p>
            <a:pPr marL="804863" lvl="1"/>
            <a:r>
              <a:rPr lang="en-GB" sz="1800" dirty="0">
                <a:solidFill>
                  <a:srgbClr val="A66402"/>
                </a:solidFill>
              </a:rPr>
              <a:t>Evidence-based practice</a:t>
            </a:r>
          </a:p>
          <a:p>
            <a:pPr marL="804863" lvl="1"/>
            <a:r>
              <a:rPr lang="en-GB" sz="1800" dirty="0">
                <a:solidFill>
                  <a:srgbClr val="A66402"/>
                </a:solidFill>
              </a:rPr>
              <a:t>Organisational/individual context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A66402"/>
                </a:solidFill>
              </a:rPr>
              <a:t>Judgements of quality of delivery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008A3E"/>
                </a:solidFill>
              </a:rPr>
              <a:t>Assessment of teacher learning / thinking / attitudes / culture, for a) participants, and b) non-participants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008A3E"/>
                </a:solidFill>
              </a:rPr>
              <a:t>Evidence of change in teachers’ practice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008A3E"/>
                </a:solidFill>
              </a:rPr>
              <a:t>Evidence that these changes are sustained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7030A0"/>
                </a:solidFill>
              </a:rPr>
              <a:t>Plausible evidence of changes in student outcomes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7030A0"/>
                </a:solidFill>
              </a:rPr>
              <a:t>Strong evidence of changes in student outcomes attributable to the PD</a:t>
            </a:r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80D65569-E2C3-43DF-B4FF-D4D5818D3860}"/>
              </a:ext>
            </a:extLst>
          </p:cNvPr>
          <p:cNvSpPr/>
          <p:nvPr/>
        </p:nvSpPr>
        <p:spPr>
          <a:xfrm>
            <a:off x="8982670" y="1542594"/>
            <a:ext cx="2311400" cy="1779202"/>
          </a:xfrm>
          <a:prstGeom prst="leftArrow">
            <a:avLst>
              <a:gd name="adj1" fmla="val 72864"/>
              <a:gd name="adj2" fmla="val 24933"/>
            </a:avLst>
          </a:prstGeom>
          <a:solidFill>
            <a:srgbClr val="EC70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Was the programme appropriate?</a:t>
            </a:r>
          </a:p>
        </p:txBody>
      </p:sp>
      <p:sp>
        <p:nvSpPr>
          <p:cNvPr id="5" name="Left Arrow 4">
            <a:extLst>
              <a:ext uri="{FF2B5EF4-FFF2-40B4-BE49-F238E27FC236}">
                <a16:creationId xmlns:a16="http://schemas.microsoft.com/office/drawing/2014/main" id="{9864FB48-5899-45B4-B336-235EC2240AE5}"/>
              </a:ext>
            </a:extLst>
          </p:cNvPr>
          <p:cNvSpPr/>
          <p:nvPr/>
        </p:nvSpPr>
        <p:spPr>
          <a:xfrm>
            <a:off x="8982670" y="3633042"/>
            <a:ext cx="2311400" cy="1257300"/>
          </a:xfrm>
          <a:prstGeom prst="leftArrow">
            <a:avLst>
              <a:gd name="adj1" fmla="val 72864"/>
              <a:gd name="adj2" fmla="val 3677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Has it led to change?</a:t>
            </a:r>
          </a:p>
        </p:txBody>
      </p:sp>
      <p:sp>
        <p:nvSpPr>
          <p:cNvPr id="6" name="Left Arrow 5">
            <a:extLst>
              <a:ext uri="{FF2B5EF4-FFF2-40B4-BE49-F238E27FC236}">
                <a16:creationId xmlns:a16="http://schemas.microsoft.com/office/drawing/2014/main" id="{E054B5B0-F916-4AC4-9A81-77964DA5DC44}"/>
              </a:ext>
            </a:extLst>
          </p:cNvPr>
          <p:cNvSpPr/>
          <p:nvPr/>
        </p:nvSpPr>
        <p:spPr>
          <a:xfrm>
            <a:off x="8982670" y="5053306"/>
            <a:ext cx="2311400" cy="1273760"/>
          </a:xfrm>
          <a:prstGeom prst="leftArrow">
            <a:avLst>
              <a:gd name="adj1" fmla="val 72864"/>
              <a:gd name="adj2" fmla="val 38083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Has it improved student outcomes?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14B5F11-02C6-D349-9DE2-D106A172EA60}"/>
              </a:ext>
            </a:extLst>
          </p:cNvPr>
          <p:cNvCxnSpPr/>
          <p:nvPr/>
        </p:nvCxnSpPr>
        <p:spPr>
          <a:xfrm>
            <a:off x="964096" y="3429000"/>
            <a:ext cx="1032997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6412A8-1363-6EE1-6ABE-4D7759A392E7}"/>
              </a:ext>
            </a:extLst>
          </p:cNvPr>
          <p:cNvCxnSpPr/>
          <p:nvPr/>
        </p:nvCxnSpPr>
        <p:spPr>
          <a:xfrm>
            <a:off x="931013" y="1370073"/>
            <a:ext cx="1032997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8AA925-FA8C-D36A-2F9B-1570948EC5A2}"/>
              </a:ext>
            </a:extLst>
          </p:cNvPr>
          <p:cNvCxnSpPr/>
          <p:nvPr/>
        </p:nvCxnSpPr>
        <p:spPr>
          <a:xfrm>
            <a:off x="964096" y="5094383"/>
            <a:ext cx="1032997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E808B5-9BF9-0978-22C9-AF622BE562AA}"/>
              </a:ext>
            </a:extLst>
          </p:cNvPr>
          <p:cNvCxnSpPr/>
          <p:nvPr/>
        </p:nvCxnSpPr>
        <p:spPr>
          <a:xfrm>
            <a:off x="964096" y="6327066"/>
            <a:ext cx="1032997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A45A04-18CF-F583-A7F2-11B05A092E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4. What should we do instead?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A2DC83A-EF56-3436-5EF3-089FF6D0A6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CACAB-31CE-D305-3882-E65FACEC7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AA7393-38B9-8DAB-6F13-39B23C04EB70}"/>
              </a:ext>
            </a:extLst>
          </p:cNvPr>
          <p:cNvSpPr txBox="1"/>
          <p:nvPr/>
        </p:nvSpPr>
        <p:spPr>
          <a:xfrm>
            <a:off x="11695612" y="6488668"/>
            <a:ext cx="496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4154103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320C6-6A69-F3D6-8C14-DD897BA04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Professional Learning Promise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F88B8-0E97-F781-E5D4-27589E61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8942" y="1861457"/>
            <a:ext cx="10014857" cy="4315506"/>
          </a:xfrm>
        </p:spPr>
        <p:txBody>
          <a:bodyPr>
            <a:normAutofit/>
          </a:bodyPr>
          <a:lstStyle/>
          <a:p>
            <a:r>
              <a:rPr lang="en-GB" sz="3600" dirty="0"/>
              <a:t>Make expertise our top priority</a:t>
            </a:r>
          </a:p>
          <a:p>
            <a:r>
              <a:rPr lang="en-GB" sz="3600" dirty="0"/>
              <a:t>Protect regular time for PL</a:t>
            </a:r>
          </a:p>
          <a:p>
            <a:r>
              <a:rPr lang="en-GB" sz="3600" dirty="0"/>
              <a:t>Design PL in line </a:t>
            </a:r>
            <a:r>
              <a:rPr lang="en-GB" sz="3600"/>
              <a:t>with evidence</a:t>
            </a:r>
            <a:endParaRPr lang="en-GB" sz="3600" dirty="0"/>
          </a:p>
          <a:p>
            <a:r>
              <a:rPr lang="en-GB" sz="3600" dirty="0"/>
              <a:t>Evaluate whether it is working</a:t>
            </a:r>
          </a:p>
          <a:p>
            <a:endParaRPr lang="en-GB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70DA2-C4EF-FFA7-998F-829E8EC50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719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AAEBB-F701-89C6-2D56-0BA31875C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1228294" cy="810000"/>
          </a:xfrm>
        </p:spPr>
        <p:txBody>
          <a:bodyPr>
            <a:noAutofit/>
          </a:bodyPr>
          <a:lstStyle/>
          <a:p>
            <a:r>
              <a:rPr lang="en-GB" sz="4000" dirty="0"/>
              <a:t>Make the pledge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4C65F13-0F37-2450-1AE8-5A5756A5987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067" y="1578163"/>
            <a:ext cx="4033744" cy="4033744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2235BE8-C682-6E19-6CC1-E851A0D0D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2140" y="1649506"/>
            <a:ext cx="5011272" cy="403374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“I’m supporting Evidence Based Education’s Professional Learning Revolution. Professional learning should be protected, evidence-based and given the conditions to make a lasting difference.”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4DF1B4-5FB7-F113-5BC5-7840B1FB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5B39D2-7DE3-FAE1-8B6C-FBBB8142075D}"/>
              </a:ext>
            </a:extLst>
          </p:cNvPr>
          <p:cNvSpPr txBox="1"/>
          <p:nvPr/>
        </p:nvSpPr>
        <p:spPr>
          <a:xfrm>
            <a:off x="421041" y="5896020"/>
            <a:ext cx="107666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https://evidencebased.education/professional-learning-revolution/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9332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86AA6-F8B8-54E9-5A46-F9493A1CC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Help us build evaluation tools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9E6B3B-0926-8F00-7E19-A99DB3CC8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082" y="1837765"/>
            <a:ext cx="4580895" cy="433919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Register interest and try out our PL audit tool at:</a:t>
            </a:r>
          </a:p>
          <a:p>
            <a:pPr marL="0" indent="0">
              <a:buNone/>
            </a:pPr>
            <a:br>
              <a:rPr lang="en-GB" dirty="0"/>
            </a:br>
            <a:r>
              <a:rPr lang="en-GB" sz="3600" dirty="0"/>
              <a:t>https://bit.ly/helpEBE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3DE5F2-05CF-FAC8-B925-06FE0CE1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72261E-01BB-5B33-A74C-02E90FDDC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299" y="1541929"/>
            <a:ext cx="4168589" cy="416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8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2FC47-FF53-CBB8-0710-F4F039509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369C2-DF03-2869-E07F-32FCF4CAC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AB9EE-DC71-926A-BD59-C99F762F1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What is wrong with current PL/CPD?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Why is PL worth getting right?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Why should we evaluate PL?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should we do instead?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357A2-DE56-57DF-3732-0CBDADAEC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394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C95C8-16CB-5262-96F8-99B2DAE15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92595"/>
            <a:ext cx="4993758" cy="1617368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10000"/>
              </a:lnSpc>
            </a:pPr>
            <a:r>
              <a:rPr lang="en-GB" noProof="0" dirty="0"/>
              <a:t>Thank you!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292368-A722-B35F-7311-6099EFC51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5908158" cy="2981642"/>
          </a:xfrm>
        </p:spPr>
        <p:txBody>
          <a:bodyPr>
            <a:normAutofit lnSpcReduction="10000"/>
          </a:bodyPr>
          <a:lstStyle/>
          <a:p>
            <a:pPr algn="l"/>
            <a:endParaRPr lang="en-GB" noProof="0" dirty="0"/>
          </a:p>
          <a:p>
            <a:pPr algn="l"/>
            <a:r>
              <a:rPr lang="en-GB" b="1" noProof="0" dirty="0"/>
              <a:t>Rob Coe</a:t>
            </a:r>
          </a:p>
          <a:p>
            <a:pPr algn="l"/>
            <a:r>
              <a:rPr lang="en-GB" dirty="0"/>
              <a:t>Evidence Based Education</a:t>
            </a:r>
          </a:p>
          <a:p>
            <a:pPr algn="l"/>
            <a:r>
              <a:rPr lang="en-GB" dirty="0" err="1"/>
              <a:t>rob@evidencebased.education</a:t>
            </a:r>
            <a:endParaRPr lang="en-GB" dirty="0"/>
          </a:p>
          <a:p>
            <a:pPr algn="l"/>
            <a:r>
              <a:rPr lang="en-GB" dirty="0"/>
              <a:t>https://evidencebased.education</a:t>
            </a:r>
          </a:p>
          <a:p>
            <a:pPr algn="l"/>
            <a:r>
              <a:rPr lang="en-GB" dirty="0"/>
              <a:t>@ProfCoe    @EvidenceInEdu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BC6089E-E0CC-276D-8829-280E8CEEE722}"/>
              </a:ext>
            </a:extLst>
          </p:cNvPr>
          <p:cNvGrpSpPr/>
          <p:nvPr/>
        </p:nvGrpSpPr>
        <p:grpSpPr>
          <a:xfrm>
            <a:off x="8034670" y="2615608"/>
            <a:ext cx="4157330" cy="4122214"/>
            <a:chOff x="8101136" y="3061808"/>
            <a:chExt cx="3537496" cy="366924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7BC8662-3AB4-CF73-9B09-AC94608A7C79}"/>
                </a:ext>
              </a:extLst>
            </p:cNvPr>
            <p:cNvGrpSpPr/>
            <p:nvPr/>
          </p:nvGrpSpPr>
          <p:grpSpPr>
            <a:xfrm>
              <a:off x="8250532" y="3061808"/>
              <a:ext cx="3182077" cy="3182078"/>
              <a:chOff x="8290992" y="2777424"/>
              <a:chExt cx="3182077" cy="3182078"/>
            </a:xfrm>
          </p:grpSpPr>
          <p:pic>
            <p:nvPicPr>
              <p:cNvPr id="1026" name="Picture 2">
                <a:hlinkClick r:id="rId2"/>
                <a:extLst>
                  <a:ext uri="{FF2B5EF4-FFF2-40B4-BE49-F238E27FC236}">
                    <a16:creationId xmlns:a16="http://schemas.microsoft.com/office/drawing/2014/main" id="{FBC850F8-028F-7B4A-00E0-4908203EA1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90992" y="2777424"/>
                <a:ext cx="3182077" cy="31820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05E2942-D635-28BC-B0FF-FDD580FEA8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11621" y="3950987"/>
                <a:ext cx="675860" cy="722929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4FF8F5-2665-1C7E-DBE9-653707F3F921}"/>
                </a:ext>
              </a:extLst>
            </p:cNvPr>
            <p:cNvSpPr txBox="1"/>
            <p:nvPr/>
          </p:nvSpPr>
          <p:spPr>
            <a:xfrm>
              <a:off x="8101136" y="6320121"/>
              <a:ext cx="3537496" cy="410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noProof="0" dirty="0"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https://bit.ly/never-satisfied</a:t>
              </a:r>
              <a:r>
                <a:rPr lang="en-GB" sz="2400" b="1" noProof="0" dirty="0"/>
                <a:t> 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4D0F0EF-D952-E358-7123-AB22E770282C}"/>
              </a:ext>
            </a:extLst>
          </p:cNvPr>
          <p:cNvSpPr txBox="1"/>
          <p:nvPr/>
        </p:nvSpPr>
        <p:spPr>
          <a:xfrm>
            <a:off x="7432159" y="2038148"/>
            <a:ext cx="4566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i="1" dirty="0"/>
              <a:t>Always proud, never satisfied</a:t>
            </a:r>
          </a:p>
        </p:txBody>
      </p:sp>
    </p:spTree>
    <p:extLst>
      <p:ext uri="{BB962C8B-B14F-4D97-AF65-F5344CB8AC3E}">
        <p14:creationId xmlns:p14="http://schemas.microsoft.com/office/powerpoint/2010/main" val="1084166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D4981-62B1-A08E-586B-207C0C3066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What is wrong with current PL/CPD?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9D52A7-ABC5-0663-C3DE-535621CEF6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78C1F7-2C8E-FDF9-08C1-82F357AC6D91}"/>
              </a:ext>
            </a:extLst>
          </p:cNvPr>
          <p:cNvSpPr txBox="1"/>
          <p:nvPr/>
        </p:nvSpPr>
        <p:spPr>
          <a:xfrm>
            <a:off x="11695612" y="6488668"/>
            <a:ext cx="496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31425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2D146-BDED-4201-BD58-0640283CC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One-off sessions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7B6D1-BCB7-5ACD-4F9A-2785671748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each bit of learning part of a coherent curriculum?</a:t>
            </a:r>
          </a:p>
          <a:p>
            <a:r>
              <a:rPr lang="en-US" dirty="0"/>
              <a:t>Are we clear what we want learners to learn?</a:t>
            </a:r>
          </a:p>
          <a:p>
            <a:r>
              <a:rPr lang="en-US" dirty="0"/>
              <a:t>Are we clear how we will know if they have?</a:t>
            </a:r>
            <a:endParaRPr lang="en-GB" dirty="0"/>
          </a:p>
          <a:p>
            <a:r>
              <a:rPr lang="en-US" dirty="0"/>
              <a:t>Do we assess where learners are at before trying to teach them new stuff?</a:t>
            </a:r>
          </a:p>
          <a:p>
            <a:r>
              <a:rPr lang="en-US" dirty="0"/>
              <a:t>Do we revisit any ideas that we need learners to retain?</a:t>
            </a:r>
          </a:p>
          <a:p>
            <a:r>
              <a:rPr lang="en-US" dirty="0"/>
              <a:t>Do we require learners to retrieve that information (after a gap to allow forgetting)?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39CAC9-34C0-54B7-47A1-7A2ABCA2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96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ABF30-DD78-33B6-6C32-EB8525A28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Routines with no understanding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92591-5551-B367-484A-305FBF247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teaching a new procedure, what should be the balance between ‘rote learning’ and ‘conceptual understanding’?</a:t>
            </a:r>
          </a:p>
          <a:p>
            <a:r>
              <a:rPr lang="en-US" dirty="0"/>
              <a:t>Do we aim for ‘routine’ or ‘adaptive’ expertise?</a:t>
            </a:r>
          </a:p>
          <a:p>
            <a:r>
              <a:rPr lang="en-US" dirty="0"/>
              <a:t>Do we believe that if learners can follow a script precisely, they have learnt what we need them to? </a:t>
            </a:r>
          </a:p>
          <a:p>
            <a:r>
              <a:rPr lang="en-US" dirty="0"/>
              <a:t>Do we believe that complex, interactive practices can be specified by a set of ‘non-negotiable’ criteria?</a:t>
            </a:r>
          </a:p>
          <a:p>
            <a:r>
              <a:rPr lang="en-US" dirty="0"/>
              <a:t>Do learners need to question, challenge, discuss and think deeply?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E89DE-716D-62AE-92CB-3E8988499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20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57F64-DDE7-0CC2-F387-A21C32644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Theory with no practice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7A7C1-B813-66E6-15F4-5CAC56928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Would we present learners with all the theory before they get a chance to do anything?</a:t>
            </a:r>
          </a:p>
          <a:p>
            <a:r>
              <a:rPr lang="en-US" dirty="0"/>
              <a:t>For learners to master a procedure, do they need to see examples of it done well?</a:t>
            </a:r>
          </a:p>
          <a:p>
            <a:r>
              <a:rPr lang="en-US" dirty="0"/>
              <a:t>Should we break a complex practice into component parts and </a:t>
            </a:r>
            <a:r>
              <a:rPr lang="en-US" dirty="0" err="1"/>
              <a:t>practise</a:t>
            </a:r>
            <a:r>
              <a:rPr lang="en-US" dirty="0"/>
              <a:t> each separately?</a:t>
            </a:r>
          </a:p>
          <a:p>
            <a:r>
              <a:rPr lang="en-GB" dirty="0"/>
              <a:t>Should learners get feedback on their first (and subsequent) attempts to do something new?</a:t>
            </a:r>
          </a:p>
          <a:p>
            <a:r>
              <a:rPr lang="en-GB" dirty="0"/>
              <a:t>How much ‘overlearning’ does it take before routines become embedded?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B9DE5-0FC8-5B25-437F-94A9DDA7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54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2AA4D-3525-BF83-1991-3408AEA2C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Balance between doing the job and improving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F1CACD-D583-85D2-A685-5E7F71D27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C44E97-50FD-1265-86F8-3D6BA6D3FBF5}"/>
              </a:ext>
            </a:extLst>
          </p:cNvPr>
          <p:cNvSpPr/>
          <p:nvPr/>
        </p:nvSpPr>
        <p:spPr>
          <a:xfrm>
            <a:off x="677639" y="3037114"/>
            <a:ext cx="7780562" cy="135527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Core business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F20D2B-F4F3-B5D0-36CF-11207350D045}"/>
              </a:ext>
            </a:extLst>
          </p:cNvPr>
          <p:cNvSpPr/>
          <p:nvPr/>
        </p:nvSpPr>
        <p:spPr>
          <a:xfrm>
            <a:off x="8458200" y="3037114"/>
            <a:ext cx="2188029" cy="135527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Improvement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7F35D7-82FA-F0A7-B64E-2181653B38F1}"/>
              </a:ext>
            </a:extLst>
          </p:cNvPr>
          <p:cNvSpPr/>
          <p:nvPr/>
        </p:nvSpPr>
        <p:spPr>
          <a:xfrm>
            <a:off x="10646229" y="3037114"/>
            <a:ext cx="1126671" cy="135527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Innova-</a:t>
            </a:r>
            <a:r>
              <a:rPr lang="en-US" dirty="0" err="1"/>
              <a:t>tion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A44E19-1350-F818-67B4-0A88A355F722}"/>
              </a:ext>
            </a:extLst>
          </p:cNvPr>
          <p:cNvSpPr txBox="1"/>
          <p:nvPr/>
        </p:nvSpPr>
        <p:spPr>
          <a:xfrm>
            <a:off x="3248906" y="2024743"/>
            <a:ext cx="5694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Google’s 70-20-10 rule</a:t>
            </a:r>
            <a:endParaRPr lang="en-GB" sz="4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525115-23E5-F158-8C28-85030E81E3B5}"/>
              </a:ext>
            </a:extLst>
          </p:cNvPr>
          <p:cNvSpPr txBox="1"/>
          <p:nvPr/>
        </p:nvSpPr>
        <p:spPr>
          <a:xfrm>
            <a:off x="677639" y="5088687"/>
            <a:ext cx="110952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5 INSET days = 2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½</a:t>
            </a:r>
            <a:r>
              <a:rPr lang="en-US" sz="4000" dirty="0"/>
              <a:t>%</a:t>
            </a:r>
          </a:p>
          <a:p>
            <a:pPr algn="ctr"/>
            <a:r>
              <a:rPr lang="en-US" sz="4000" dirty="0"/>
              <a:t>DFE surveys = 1%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26746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C34F6-01F6-79E4-34E1-58D416CDC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Improvement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54E87-7A10-0831-59D7-39DFB334F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Quality assurance </a:t>
            </a:r>
          </a:p>
          <a:p>
            <a:pPr lvl="1"/>
            <a:r>
              <a:rPr lang="en-GB" dirty="0"/>
              <a:t>Monitoring, tracking, performance management</a:t>
            </a:r>
          </a:p>
          <a:p>
            <a:r>
              <a:rPr lang="en-GB" dirty="0"/>
              <a:t>Building expertise </a:t>
            </a:r>
          </a:p>
          <a:p>
            <a:pPr lvl="1"/>
            <a:r>
              <a:rPr lang="en-GB" dirty="0"/>
              <a:t>Professional learning</a:t>
            </a:r>
          </a:p>
          <a:p>
            <a:r>
              <a:rPr lang="en-GB" dirty="0"/>
              <a:t>Interventions</a:t>
            </a:r>
          </a:p>
          <a:p>
            <a:pPr lvl="1"/>
            <a:r>
              <a:rPr lang="en-GB" dirty="0"/>
              <a:t>Extra sessions</a:t>
            </a:r>
          </a:p>
          <a:p>
            <a:pPr lvl="1"/>
            <a:r>
              <a:rPr lang="en-GB" dirty="0"/>
              <a:t>Targeted support (individual / small group)</a:t>
            </a:r>
          </a:p>
          <a:p>
            <a:pPr lvl="1"/>
            <a:r>
              <a:rPr lang="en-GB" dirty="0"/>
              <a:t>Bought-in programmes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43BF59-43C1-A42B-0E81-886B4A73B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04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912B1-CB19-E770-E9F5-6BDC8B08C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B8BB-7E22-019A-2C7B-6599CA510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Interventions vs Expertise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1BE849-B05C-5C95-0039-FFFF86C20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Interventions (as per EEF Toolkit)</a:t>
            </a:r>
          </a:p>
          <a:p>
            <a:pPr lvl="1"/>
            <a:r>
              <a:rPr lang="en-GB" dirty="0"/>
              <a:t>Have small effects at best</a:t>
            </a:r>
          </a:p>
          <a:p>
            <a:pPr lvl="1"/>
            <a:r>
              <a:rPr lang="en-GB" dirty="0"/>
              <a:t>Effects are typically short-lived</a:t>
            </a:r>
          </a:p>
          <a:p>
            <a:pPr lvl="1"/>
            <a:r>
              <a:rPr lang="en-GB" dirty="0"/>
              <a:t>Effects reduce at scale and when normalised</a:t>
            </a:r>
          </a:p>
          <a:p>
            <a:pPr lvl="1"/>
            <a:r>
              <a:rPr lang="en-GB" dirty="0"/>
              <a:t>Are often expensive to introduce and maintain</a:t>
            </a:r>
          </a:p>
          <a:p>
            <a:pPr lvl="1"/>
            <a:r>
              <a:rPr lang="en-GB" dirty="0"/>
              <a:t>Vulnerable to lethal mutations (without expertise)</a:t>
            </a:r>
          </a:p>
          <a:p>
            <a:pPr lvl="1"/>
            <a:r>
              <a:rPr lang="en-GB" dirty="0"/>
              <a:t>Most of the effect is explained by expertise building</a:t>
            </a:r>
          </a:p>
          <a:p>
            <a:r>
              <a:rPr lang="en-GB" dirty="0"/>
              <a:t>Building expertise</a:t>
            </a:r>
          </a:p>
          <a:p>
            <a:pPr lvl="1"/>
            <a:r>
              <a:rPr lang="en-GB" dirty="0"/>
              <a:t>The gift that keeps on giving: every subsequent class benefits</a:t>
            </a:r>
          </a:p>
          <a:p>
            <a:pPr lvl="1"/>
            <a:r>
              <a:rPr lang="en-GB" dirty="0"/>
              <a:t>Motivates teachers, supports wellbeing &amp; retention</a:t>
            </a:r>
          </a:p>
          <a:p>
            <a:pPr lvl="1"/>
            <a:r>
              <a:rPr lang="en-GB" dirty="0"/>
              <a:t>Matthew effects: those with more gain faster</a:t>
            </a:r>
          </a:p>
          <a:p>
            <a:pPr lvl="1"/>
            <a:r>
              <a:rPr lang="en-GB" dirty="0"/>
              <a:t>Grows organically, in a culture of feedback and collaboration</a:t>
            </a:r>
          </a:p>
          <a:p>
            <a:pPr lvl="1"/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CC1229-C414-9F22-B099-BD91671B2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AB04-AED9-4642-90C4-EE3F9EC13E3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96AC2D-EC3B-2341-F454-6E8CC08FA63E}"/>
              </a:ext>
            </a:extLst>
          </p:cNvPr>
          <p:cNvSpPr txBox="1"/>
          <p:nvPr/>
        </p:nvSpPr>
        <p:spPr>
          <a:xfrm>
            <a:off x="9222377" y="358688"/>
            <a:ext cx="2821576" cy="200054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6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Evidence for this: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 et al, 2026; Lortie-Forgues &amp; Inglis, 2019; Sims et al., 2023, 2025; Cheung &amp; Slavin, 2016; Kraft et al., 2024; Slavin &amp; Smith, 2009; Jacob et al., 2010; Watts et al., 2019, 2025;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Abenavoli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2019; Bailey et al., 2020; </a:t>
            </a:r>
            <a:r>
              <a:rPr lang="en-GB" sz="1200" dirty="0"/>
              <a:t>Fletcher-Wood &amp; </a:t>
            </a:r>
            <a:r>
              <a:rPr lang="en-GB" sz="1200" dirty="0" err="1"/>
              <a:t>Zuccollo</a:t>
            </a:r>
            <a:r>
              <a:rPr lang="en-GB" sz="1200" dirty="0"/>
              <a:t>, 2020; </a:t>
            </a:r>
            <a:r>
              <a:rPr lang="en-GB" sz="1200" dirty="0" err="1"/>
              <a:t>McJames</a:t>
            </a:r>
            <a:r>
              <a:rPr lang="en-GB" sz="1200" dirty="0"/>
              <a:t> et al., 2023; Smet, 2021; Worth et al., 2026</a:t>
            </a:r>
          </a:p>
        </p:txBody>
      </p:sp>
    </p:spTree>
    <p:extLst>
      <p:ext uri="{BB962C8B-B14F-4D97-AF65-F5344CB8AC3E}">
        <p14:creationId xmlns:p14="http://schemas.microsoft.com/office/powerpoint/2010/main" val="237519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EBE Design Language 2006">
      <a:dk1>
        <a:sysClr val="windowText" lastClr="000000"/>
      </a:dk1>
      <a:lt1>
        <a:sysClr val="window" lastClr="FFFFFF"/>
      </a:lt1>
      <a:dk2>
        <a:srgbClr val="0E2841"/>
      </a:dk2>
      <a:lt2>
        <a:srgbClr val="E7EEF2"/>
      </a:lt2>
      <a:accent1>
        <a:srgbClr val="1F2937"/>
      </a:accent1>
      <a:accent2>
        <a:srgbClr val="FF6500"/>
      </a:accent2>
      <a:accent3>
        <a:srgbClr val="00AD83"/>
      </a:accent3>
      <a:accent4>
        <a:srgbClr val="0071BD"/>
      </a:accent4>
      <a:accent5>
        <a:srgbClr val="633A95"/>
      </a:accent5>
      <a:accent6>
        <a:srgbClr val="F80304"/>
      </a:accent6>
      <a:hlink>
        <a:srgbClr val="467886"/>
      </a:hlink>
      <a:folHlink>
        <a:srgbClr val="96607D"/>
      </a:folHlink>
    </a:clrScheme>
    <a:fontScheme name="Custom 2">
      <a:majorFont>
        <a:latin typeface="Futura LT"/>
        <a:ea typeface=""/>
        <a:cs typeface=""/>
      </a:majorFont>
      <a:minorFont>
        <a:latin typeface="Futura L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BE slides template (002).potx  -  Read-Only" id="{2C1504F3-02AA-462D-91C0-B733BEAE3D6C}" vid="{3DFB2E3B-0D26-4D99-B801-B8E6B81ACB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fb392d-4b9d-44dc-a13e-637eea035b17" xsi:nil="true"/>
    <lcf76f155ced4ddcb4097134ff3c332f xmlns="3060de25-7549-43df-9768-56c8b16c0e7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FA280D3D66E14786AB9AC74A4FCEA6" ma:contentTypeVersion="18" ma:contentTypeDescription="Create a new document." ma:contentTypeScope="" ma:versionID="ec61d55e69ae91d466d291e8c200fe22">
  <xsd:schema xmlns:xsd="http://www.w3.org/2001/XMLSchema" xmlns:xs="http://www.w3.org/2001/XMLSchema" xmlns:p="http://schemas.microsoft.com/office/2006/metadata/properties" xmlns:ns2="a50d9db6-13ba-455c-8618-e8fbf2d5ede2" xmlns:ns3="3060de25-7549-43df-9768-56c8b16c0e71" xmlns:ns4="f4fb392d-4b9d-44dc-a13e-637eea035b17" targetNamespace="http://schemas.microsoft.com/office/2006/metadata/properties" ma:root="true" ma:fieldsID="b65b11a9dfba4825edbdb4326b9b5fb2" ns2:_="" ns3:_="" ns4:_="">
    <xsd:import namespace="a50d9db6-13ba-455c-8618-e8fbf2d5ede2"/>
    <xsd:import namespace="3060de25-7549-43df-9768-56c8b16c0e71"/>
    <xsd:import namespace="f4fb392d-4b9d-44dc-a13e-637eea035b1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0d9db6-13ba-455c-8618-e8fbf2d5ede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60de25-7549-43df-9768-56c8b16c0e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07f9675-d2e1-4254-afb7-1e7dfe8139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fb392d-4b9d-44dc-a13e-637eea035b17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881d2a4-59b3-4a5a-ac45-18e1e1441911}" ma:internalName="TaxCatchAll" ma:showField="CatchAllData" ma:web="f4fb392d-4b9d-44dc-a13e-637eea035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63A09D-240A-44C7-9502-0A01B3FF162C}">
  <ds:schemaRefs>
    <ds:schemaRef ds:uri="http://www.w3.org/XML/1998/namespace"/>
    <ds:schemaRef ds:uri="http://schemas.microsoft.com/office/infopath/2007/PartnerControls"/>
    <ds:schemaRef ds:uri="3060de25-7549-43df-9768-56c8b16c0e71"/>
    <ds:schemaRef ds:uri="a50d9db6-13ba-455c-8618-e8fbf2d5ede2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f4fb392d-4b9d-44dc-a13e-637eea035b17"/>
    <ds:schemaRef ds:uri="http://purl.org/dc/dcmitype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E2E81EB-4EE5-4FDE-ABEF-C4169CF103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3671FD-43E4-45E9-992D-8054070E46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0d9db6-13ba-455c-8618-e8fbf2d5ede2"/>
    <ds:schemaRef ds:uri="3060de25-7549-43df-9768-56c8b16c0e71"/>
    <ds:schemaRef ds:uri="f4fb392d-4b9d-44dc-a13e-637eea035b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EBE slides template 2026</Template>
  <TotalTime>1868</TotalTime>
  <Words>1708</Words>
  <Application>Microsoft Office PowerPoint</Application>
  <PresentationFormat>Widescreen</PresentationFormat>
  <Paragraphs>242</Paragraphs>
  <Slides>27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Aptos</vt:lpstr>
      <vt:lpstr>Arial</vt:lpstr>
      <vt:lpstr>Calibri</vt:lpstr>
      <vt:lpstr>Freestyle Script</vt:lpstr>
      <vt:lpstr>Futura LT</vt:lpstr>
      <vt:lpstr>Futura LT Book</vt:lpstr>
      <vt:lpstr>Futura PT Book</vt:lpstr>
      <vt:lpstr>PT Serif</vt:lpstr>
      <vt:lpstr>Times New Roman</vt:lpstr>
      <vt:lpstr>Office Theme</vt:lpstr>
      <vt:lpstr>We Need a Revolution in Professional Learning</vt:lpstr>
      <vt:lpstr>Outline</vt:lpstr>
      <vt:lpstr>What is wrong with current PL/CPD?</vt:lpstr>
      <vt:lpstr>One-off sessions</vt:lpstr>
      <vt:lpstr>Routines with no understanding</vt:lpstr>
      <vt:lpstr>Theory with no practice</vt:lpstr>
      <vt:lpstr>Balance between doing the job and improving</vt:lpstr>
      <vt:lpstr>Improvement strategies</vt:lpstr>
      <vt:lpstr>Interventions vs Expertise</vt:lpstr>
      <vt:lpstr>An improvement mindset</vt:lpstr>
      <vt:lpstr>Why is PL worth getting right?</vt:lpstr>
      <vt:lpstr>What makes most difference to how much students learn?</vt:lpstr>
      <vt:lpstr>Who benefits most from great teaching?</vt:lpstr>
      <vt:lpstr>What has to change for students to learn more?</vt:lpstr>
      <vt:lpstr>What is teacher expertise?</vt:lpstr>
      <vt:lpstr>What affects teacher expertise?</vt:lpstr>
      <vt:lpstr>Effective CPD: Sims et al (2022) Active ingredients: Insights, Goals, Techniques, and Practice Building knowledge; motivating teachers; developing teaching techniques; embedding habits</vt:lpstr>
      <vt:lpstr>Why should we evaluate PL?</vt:lpstr>
      <vt:lpstr>Why don’t we evaluate (properly)?</vt:lpstr>
      <vt:lpstr>Poor proxies for CPD impact</vt:lpstr>
      <vt:lpstr>Professional Development: Evaluation framework</vt:lpstr>
      <vt:lpstr>4. What should we do instead?</vt:lpstr>
      <vt:lpstr>The Professional Learning Promise</vt:lpstr>
      <vt:lpstr>Make the pledge</vt:lpstr>
      <vt:lpstr>Help us build evaluation tools</vt:lpstr>
      <vt:lpstr>Summary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 Coe</dc:creator>
  <cp:lastModifiedBy>Rob Coe</cp:lastModifiedBy>
  <cp:revision>4</cp:revision>
  <dcterms:created xsi:type="dcterms:W3CDTF">2026-05-11T10:52:09Z</dcterms:created>
  <dcterms:modified xsi:type="dcterms:W3CDTF">2026-09-04T13:22:40Z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0x01010072FA280D3D66E14786AB9AC74A4FCEA6</vt:lpwstr>
  </property>
</Properties>
</file>