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0"/>
  </p:notesMasterIdLst>
  <p:sldIdLst>
    <p:sldId id="278" r:id="rId2"/>
    <p:sldId id="273" r:id="rId3"/>
    <p:sldId id="276" r:id="rId4"/>
    <p:sldId id="272" r:id="rId5"/>
    <p:sldId id="256" r:id="rId6"/>
    <p:sldId id="257" r:id="rId7"/>
    <p:sldId id="258" r:id="rId8"/>
    <p:sldId id="277" r:id="rId9"/>
    <p:sldId id="259" r:id="rId10"/>
    <p:sldId id="280" r:id="rId11"/>
    <p:sldId id="281" r:id="rId12"/>
    <p:sldId id="282" r:id="rId13"/>
    <p:sldId id="283" r:id="rId14"/>
    <p:sldId id="275" r:id="rId15"/>
    <p:sldId id="261" r:id="rId16"/>
    <p:sldId id="262" r:id="rId17"/>
    <p:sldId id="263" r:id="rId18"/>
    <p:sldId id="264" r:id="rId19"/>
    <p:sldId id="265" r:id="rId20"/>
    <p:sldId id="266" r:id="rId21"/>
    <p:sldId id="267" r:id="rId22"/>
    <p:sldId id="284" r:id="rId23"/>
    <p:sldId id="268" r:id="rId24"/>
    <p:sldId id="269" r:id="rId25"/>
    <p:sldId id="270" r:id="rId26"/>
    <p:sldId id="271" r:id="rId27"/>
    <p:sldId id="287" r:id="rId28"/>
    <p:sldId id="286" r:id="rId29"/>
  </p:sldIdLst>
  <p:sldSz cx="7772400" cy="100584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E382269-6E83-5FBD-9A05-455AA9ED2382}" name="Caleb Edwards" initials="CE" userId="3f8087944a7ceea0"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00D0E"/>
    <a:srgbClr val="212121"/>
    <a:srgbClr val="2757F1"/>
    <a:srgbClr val="2420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4FA638-34EE-485A-BEDB-B117126160B7}" v="8" dt="2022-11-26T22:54:11.6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2" autoAdjust="0"/>
    <p:restoredTop sz="94660"/>
  </p:normalViewPr>
  <p:slideViewPr>
    <p:cSldViewPr snapToGrid="0">
      <p:cViewPr varScale="1">
        <p:scale>
          <a:sx n="76" d="100"/>
          <a:sy n="76" d="100"/>
        </p:scale>
        <p:origin x="288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37"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es Raub" userId="b207dbbd95f9c3af" providerId="LiveId" clId="{0E4FA638-34EE-485A-BEDB-B117126160B7}"/>
    <pc:docChg chg="undo custSel addSld delSld modSld modMainMaster">
      <pc:chgData name="James Raub" userId="b207dbbd95f9c3af" providerId="LiveId" clId="{0E4FA638-34EE-485A-BEDB-B117126160B7}" dt="2022-11-26T22:56:51.230" v="1150" actId="478"/>
      <pc:docMkLst>
        <pc:docMk/>
      </pc:docMkLst>
      <pc:sldChg chg="delSp mod">
        <pc:chgData name="James Raub" userId="b207dbbd95f9c3af" providerId="LiveId" clId="{0E4FA638-34EE-485A-BEDB-B117126160B7}" dt="2022-11-26T22:56:51.230" v="1150" actId="478"/>
        <pc:sldMkLst>
          <pc:docMk/>
          <pc:sldMk cId="2129332320" sldId="256"/>
        </pc:sldMkLst>
        <pc:spChg chg="del">
          <ac:chgData name="James Raub" userId="b207dbbd95f9c3af" providerId="LiveId" clId="{0E4FA638-34EE-485A-BEDB-B117126160B7}" dt="2022-11-26T22:56:48.183" v="1149" actId="478"/>
          <ac:spMkLst>
            <pc:docMk/>
            <pc:sldMk cId="2129332320" sldId="256"/>
            <ac:spMk id="51" creationId="{B7EBCE2A-6FB5-4D49-3310-1D378B3BBF95}"/>
          </ac:spMkLst>
        </pc:spChg>
        <pc:spChg chg="del">
          <ac:chgData name="James Raub" userId="b207dbbd95f9c3af" providerId="LiveId" clId="{0E4FA638-34EE-485A-BEDB-B117126160B7}" dt="2022-11-26T22:56:48.183" v="1149" actId="478"/>
          <ac:spMkLst>
            <pc:docMk/>
            <pc:sldMk cId="2129332320" sldId="256"/>
            <ac:spMk id="91" creationId="{A5A00592-4A50-B16F-3B93-EF6CDC617A40}"/>
          </ac:spMkLst>
        </pc:spChg>
        <pc:spChg chg="del">
          <ac:chgData name="James Raub" userId="b207dbbd95f9c3af" providerId="LiveId" clId="{0E4FA638-34EE-485A-BEDB-B117126160B7}" dt="2022-11-26T22:56:48.183" v="1149" actId="478"/>
          <ac:spMkLst>
            <pc:docMk/>
            <pc:sldMk cId="2129332320" sldId="256"/>
            <ac:spMk id="92" creationId="{D1AE544F-95E6-4FAA-B329-2C5DA3F8E546}"/>
          </ac:spMkLst>
        </pc:spChg>
        <pc:spChg chg="del">
          <ac:chgData name="James Raub" userId="b207dbbd95f9c3af" providerId="LiveId" clId="{0E4FA638-34EE-485A-BEDB-B117126160B7}" dt="2022-11-26T22:56:48.183" v="1149" actId="478"/>
          <ac:spMkLst>
            <pc:docMk/>
            <pc:sldMk cId="2129332320" sldId="256"/>
            <ac:spMk id="93" creationId="{4A89CF07-D687-6356-3E7E-DAB4190A4B2F}"/>
          </ac:spMkLst>
        </pc:spChg>
        <pc:spChg chg="del">
          <ac:chgData name="James Raub" userId="b207dbbd95f9c3af" providerId="LiveId" clId="{0E4FA638-34EE-485A-BEDB-B117126160B7}" dt="2022-11-26T22:56:48.183" v="1149" actId="478"/>
          <ac:spMkLst>
            <pc:docMk/>
            <pc:sldMk cId="2129332320" sldId="256"/>
            <ac:spMk id="102" creationId="{45578C82-D148-5682-35C9-348C3688C55A}"/>
          </ac:spMkLst>
        </pc:spChg>
        <pc:spChg chg="del">
          <ac:chgData name="James Raub" userId="b207dbbd95f9c3af" providerId="LiveId" clId="{0E4FA638-34EE-485A-BEDB-B117126160B7}" dt="2022-11-26T22:56:48.183" v="1149" actId="478"/>
          <ac:spMkLst>
            <pc:docMk/>
            <pc:sldMk cId="2129332320" sldId="256"/>
            <ac:spMk id="103" creationId="{82DA3F31-57EC-17EC-4663-188DECA2BEC8}"/>
          </ac:spMkLst>
        </pc:spChg>
        <pc:spChg chg="del">
          <ac:chgData name="James Raub" userId="b207dbbd95f9c3af" providerId="LiveId" clId="{0E4FA638-34EE-485A-BEDB-B117126160B7}" dt="2022-11-26T22:56:48.183" v="1149" actId="478"/>
          <ac:spMkLst>
            <pc:docMk/>
            <pc:sldMk cId="2129332320" sldId="256"/>
            <ac:spMk id="104" creationId="{80AAC619-859B-6FB4-CB9E-CD5342FCD051}"/>
          </ac:spMkLst>
        </pc:spChg>
        <pc:spChg chg="del">
          <ac:chgData name="James Raub" userId="b207dbbd95f9c3af" providerId="LiveId" clId="{0E4FA638-34EE-485A-BEDB-B117126160B7}" dt="2022-11-26T22:56:48.183" v="1149" actId="478"/>
          <ac:spMkLst>
            <pc:docMk/>
            <pc:sldMk cId="2129332320" sldId="256"/>
            <ac:spMk id="105" creationId="{D1257558-BF8D-0891-F70C-C860CAA23C01}"/>
          </ac:spMkLst>
        </pc:spChg>
        <pc:grpChg chg="del">
          <ac:chgData name="James Raub" userId="b207dbbd95f9c3af" providerId="LiveId" clId="{0E4FA638-34EE-485A-BEDB-B117126160B7}" dt="2022-11-26T22:56:51.230" v="1150" actId="478"/>
          <ac:grpSpMkLst>
            <pc:docMk/>
            <pc:sldMk cId="2129332320" sldId="256"/>
            <ac:grpSpMk id="97" creationId="{6FA358D9-C09B-FADE-A72F-4ECAF73BF187}"/>
          </ac:grpSpMkLst>
        </pc:grpChg>
        <pc:picChg chg="del">
          <ac:chgData name="James Raub" userId="b207dbbd95f9c3af" providerId="LiveId" clId="{0E4FA638-34EE-485A-BEDB-B117126160B7}" dt="2022-11-26T22:56:48.183" v="1149" actId="478"/>
          <ac:picMkLst>
            <pc:docMk/>
            <pc:sldMk cId="2129332320" sldId="256"/>
            <ac:picMk id="90" creationId="{705759D4-2464-D5F5-A24F-320E8BDF9621}"/>
          </ac:picMkLst>
        </pc:picChg>
      </pc:sldChg>
      <pc:sldChg chg="delSp mod">
        <pc:chgData name="James Raub" userId="b207dbbd95f9c3af" providerId="LiveId" clId="{0E4FA638-34EE-485A-BEDB-B117126160B7}" dt="2022-11-26T22:56:44.792" v="1148" actId="478"/>
        <pc:sldMkLst>
          <pc:docMk/>
          <pc:sldMk cId="2860374297" sldId="257"/>
        </pc:sldMkLst>
        <pc:grpChg chg="del">
          <ac:chgData name="James Raub" userId="b207dbbd95f9c3af" providerId="LiveId" clId="{0E4FA638-34EE-485A-BEDB-B117126160B7}" dt="2022-11-26T22:56:44.792" v="1148" actId="478"/>
          <ac:grpSpMkLst>
            <pc:docMk/>
            <pc:sldMk cId="2860374297" sldId="257"/>
            <ac:grpSpMk id="6" creationId="{C68E67C9-9279-C771-0EC2-7F9123C4A41A}"/>
          </ac:grpSpMkLst>
        </pc:grpChg>
      </pc:sldChg>
      <pc:sldChg chg="addSp delSp modSp mod">
        <pc:chgData name="James Raub" userId="b207dbbd95f9c3af" providerId="LiveId" clId="{0E4FA638-34EE-485A-BEDB-B117126160B7}" dt="2022-11-26T22:17:11.022" v="224" actId="21"/>
        <pc:sldMkLst>
          <pc:docMk/>
          <pc:sldMk cId="648420706" sldId="258"/>
        </pc:sldMkLst>
        <pc:picChg chg="add del mod">
          <ac:chgData name="James Raub" userId="b207dbbd95f9c3af" providerId="LiveId" clId="{0E4FA638-34EE-485A-BEDB-B117126160B7}" dt="2022-11-26T22:17:11.022" v="224" actId="21"/>
          <ac:picMkLst>
            <pc:docMk/>
            <pc:sldMk cId="648420706" sldId="258"/>
            <ac:picMk id="3" creationId="{68E3FF2C-C2FE-2312-965B-15BD9E34E426}"/>
          </ac:picMkLst>
        </pc:picChg>
      </pc:sldChg>
      <pc:sldChg chg="addSp delSp modSp mod">
        <pc:chgData name="James Raub" userId="b207dbbd95f9c3af" providerId="LiveId" clId="{0E4FA638-34EE-485A-BEDB-B117126160B7}" dt="2022-11-26T22:31:20.792" v="525" actId="14100"/>
        <pc:sldMkLst>
          <pc:docMk/>
          <pc:sldMk cId="3017021904" sldId="259"/>
        </pc:sldMkLst>
        <pc:spChg chg="mod">
          <ac:chgData name="James Raub" userId="b207dbbd95f9c3af" providerId="LiveId" clId="{0E4FA638-34EE-485A-BEDB-B117126160B7}" dt="2022-11-26T22:11:37.122" v="94" actId="20577"/>
          <ac:spMkLst>
            <pc:docMk/>
            <pc:sldMk cId="3017021904" sldId="259"/>
            <ac:spMk id="3" creationId="{C9563879-5BE7-2F2F-60CD-0D5F03792AC9}"/>
          </ac:spMkLst>
        </pc:spChg>
        <pc:spChg chg="mod">
          <ac:chgData name="James Raub" userId="b207dbbd95f9c3af" providerId="LiveId" clId="{0E4FA638-34EE-485A-BEDB-B117126160B7}" dt="2022-11-26T22:31:10.808" v="524" actId="14100"/>
          <ac:spMkLst>
            <pc:docMk/>
            <pc:sldMk cId="3017021904" sldId="259"/>
            <ac:spMk id="8" creationId="{AE0D0687-FF62-2F0E-63BE-FC4651DC882A}"/>
          </ac:spMkLst>
        </pc:spChg>
        <pc:spChg chg="mod">
          <ac:chgData name="James Raub" userId="b207dbbd95f9c3af" providerId="LiveId" clId="{0E4FA638-34EE-485A-BEDB-B117126160B7}" dt="2022-11-26T22:31:20.792" v="525" actId="14100"/>
          <ac:spMkLst>
            <pc:docMk/>
            <pc:sldMk cId="3017021904" sldId="259"/>
            <ac:spMk id="9" creationId="{CF743684-751F-6DD9-5C8F-2D01CFE859DD}"/>
          </ac:spMkLst>
        </pc:spChg>
        <pc:spChg chg="mod">
          <ac:chgData name="James Raub" userId="b207dbbd95f9c3af" providerId="LiveId" clId="{0E4FA638-34EE-485A-BEDB-B117126160B7}" dt="2022-11-26T22:08:43.082" v="40" actId="20577"/>
          <ac:spMkLst>
            <pc:docMk/>
            <pc:sldMk cId="3017021904" sldId="259"/>
            <ac:spMk id="27" creationId="{9F349B3F-AB41-7263-681C-8D3587E8C59C}"/>
          </ac:spMkLst>
        </pc:spChg>
        <pc:spChg chg="mod">
          <ac:chgData name="James Raub" userId="b207dbbd95f9c3af" providerId="LiveId" clId="{0E4FA638-34EE-485A-BEDB-B117126160B7}" dt="2022-11-26T22:15:27.626" v="209" actId="1036"/>
          <ac:spMkLst>
            <pc:docMk/>
            <pc:sldMk cId="3017021904" sldId="259"/>
            <ac:spMk id="29" creationId="{D3E85292-45F2-84F9-EC33-1FA560BEB6C8}"/>
          </ac:spMkLst>
        </pc:spChg>
        <pc:spChg chg="mod">
          <ac:chgData name="James Raub" userId="b207dbbd95f9c3af" providerId="LiveId" clId="{0E4FA638-34EE-485A-BEDB-B117126160B7}" dt="2022-11-26T22:13:11.592" v="129" actId="20577"/>
          <ac:spMkLst>
            <pc:docMk/>
            <pc:sldMk cId="3017021904" sldId="259"/>
            <ac:spMk id="30" creationId="{12B4A091-FB28-71B6-5641-30499B396722}"/>
          </ac:spMkLst>
        </pc:spChg>
        <pc:spChg chg="mod">
          <ac:chgData name="James Raub" userId="b207dbbd95f9c3af" providerId="LiveId" clId="{0E4FA638-34EE-485A-BEDB-B117126160B7}" dt="2022-11-26T22:15:21.407" v="200" actId="1036"/>
          <ac:spMkLst>
            <pc:docMk/>
            <pc:sldMk cId="3017021904" sldId="259"/>
            <ac:spMk id="34" creationId="{4FDFF24B-6394-9E1C-12DF-EF687F4BC9E4}"/>
          </ac:spMkLst>
        </pc:spChg>
        <pc:spChg chg="mod">
          <ac:chgData name="James Raub" userId="b207dbbd95f9c3af" providerId="LiveId" clId="{0E4FA638-34EE-485A-BEDB-B117126160B7}" dt="2022-11-26T22:15:21.407" v="200" actId="1036"/>
          <ac:spMkLst>
            <pc:docMk/>
            <pc:sldMk cId="3017021904" sldId="259"/>
            <ac:spMk id="35" creationId="{6FB18D61-1BCB-F43A-F185-B4C44094A2BE}"/>
          </ac:spMkLst>
        </pc:spChg>
        <pc:spChg chg="mod">
          <ac:chgData name="James Raub" userId="b207dbbd95f9c3af" providerId="LiveId" clId="{0E4FA638-34EE-485A-BEDB-B117126160B7}" dt="2022-11-26T22:15:21.407" v="200" actId="1036"/>
          <ac:spMkLst>
            <pc:docMk/>
            <pc:sldMk cId="3017021904" sldId="259"/>
            <ac:spMk id="51" creationId="{626CC5E3-B60F-9DF4-E7A8-966DBF46C660}"/>
          </ac:spMkLst>
        </pc:spChg>
        <pc:grpChg chg="mod">
          <ac:chgData name="James Raub" userId="b207dbbd95f9c3af" providerId="LiveId" clId="{0E4FA638-34EE-485A-BEDB-B117126160B7}" dt="2022-11-26T22:15:21.407" v="200" actId="1036"/>
          <ac:grpSpMkLst>
            <pc:docMk/>
            <pc:sldMk cId="3017021904" sldId="259"/>
            <ac:grpSpMk id="2" creationId="{99F7BB61-8908-BA4D-190A-25DD85E5B411}"/>
          </ac:grpSpMkLst>
        </pc:grpChg>
        <pc:grpChg chg="add mod">
          <ac:chgData name="James Raub" userId="b207dbbd95f9c3af" providerId="LiveId" clId="{0E4FA638-34EE-485A-BEDB-B117126160B7}" dt="2022-11-26T22:26:17.143" v="441" actId="1076"/>
          <ac:grpSpMkLst>
            <pc:docMk/>
            <pc:sldMk cId="3017021904" sldId="259"/>
            <ac:grpSpMk id="6" creationId="{B7F2D851-9F25-18AE-123F-7B41F44789E7}"/>
          </ac:grpSpMkLst>
        </pc:grpChg>
        <pc:picChg chg="add del mod">
          <ac:chgData name="James Raub" userId="b207dbbd95f9c3af" providerId="LiveId" clId="{0E4FA638-34EE-485A-BEDB-B117126160B7}" dt="2022-11-26T22:17:00.412" v="221" actId="21"/>
          <ac:picMkLst>
            <pc:docMk/>
            <pc:sldMk cId="3017021904" sldId="259"/>
            <ac:picMk id="10" creationId="{83C604B0-AEA9-3938-7692-A4C48D296FD6}"/>
          </ac:picMkLst>
        </pc:picChg>
        <pc:picChg chg="add mod">
          <ac:chgData name="James Raub" userId="b207dbbd95f9c3af" providerId="LiveId" clId="{0E4FA638-34EE-485A-BEDB-B117126160B7}" dt="2022-11-26T22:17:19.741" v="226" actId="1076"/>
          <ac:picMkLst>
            <pc:docMk/>
            <pc:sldMk cId="3017021904" sldId="259"/>
            <ac:picMk id="11" creationId="{34106323-FB7A-A15F-3306-327F5CE13145}"/>
          </ac:picMkLst>
        </pc:picChg>
        <pc:picChg chg="add mod">
          <ac:chgData name="James Raub" userId="b207dbbd95f9c3af" providerId="LiveId" clId="{0E4FA638-34EE-485A-BEDB-B117126160B7}" dt="2022-11-26T22:30:13.259" v="517" actId="1038"/>
          <ac:picMkLst>
            <pc:docMk/>
            <pc:sldMk cId="3017021904" sldId="259"/>
            <ac:picMk id="12" creationId="{9C7C3D20-2654-E294-C679-B1D58ECE608C}"/>
          </ac:picMkLst>
        </pc:picChg>
        <pc:picChg chg="mod">
          <ac:chgData name="James Raub" userId="b207dbbd95f9c3af" providerId="LiveId" clId="{0E4FA638-34EE-485A-BEDB-B117126160B7}" dt="2022-11-26T22:15:27.626" v="209" actId="1036"/>
          <ac:picMkLst>
            <pc:docMk/>
            <pc:sldMk cId="3017021904" sldId="259"/>
            <ac:picMk id="32" creationId="{3194F378-D649-8FA2-8F74-753853AEF5FA}"/>
          </ac:picMkLst>
        </pc:picChg>
        <pc:picChg chg="mod">
          <ac:chgData name="James Raub" userId="b207dbbd95f9c3af" providerId="LiveId" clId="{0E4FA638-34EE-485A-BEDB-B117126160B7}" dt="2022-11-26T22:15:21.407" v="200" actId="1036"/>
          <ac:picMkLst>
            <pc:docMk/>
            <pc:sldMk cId="3017021904" sldId="259"/>
            <ac:picMk id="37" creationId="{DDFE26D4-2E99-0655-0F68-87DDBDB1548A}"/>
          </ac:picMkLst>
        </pc:picChg>
      </pc:sldChg>
      <pc:sldChg chg="delSp modSp mod">
        <pc:chgData name="James Raub" userId="b207dbbd95f9c3af" providerId="LiveId" clId="{0E4FA638-34EE-485A-BEDB-B117126160B7}" dt="2022-11-26T22:56:37.511" v="1147" actId="478"/>
        <pc:sldMkLst>
          <pc:docMk/>
          <pc:sldMk cId="2496620238" sldId="261"/>
        </pc:sldMkLst>
        <pc:spChg chg="mod">
          <ac:chgData name="James Raub" userId="b207dbbd95f9c3af" providerId="LiveId" clId="{0E4FA638-34EE-485A-BEDB-B117126160B7}" dt="2022-11-26T22:49:54.040" v="1022" actId="20577"/>
          <ac:spMkLst>
            <pc:docMk/>
            <pc:sldMk cId="2496620238" sldId="261"/>
            <ac:spMk id="15" creationId="{2636BE7E-9051-56E3-AE1E-7DAD3435D00C}"/>
          </ac:spMkLst>
        </pc:spChg>
        <pc:spChg chg="del">
          <ac:chgData name="James Raub" userId="b207dbbd95f9c3af" providerId="LiveId" clId="{0E4FA638-34EE-485A-BEDB-B117126160B7}" dt="2022-11-26T22:56:37.511" v="1147" actId="478"/>
          <ac:spMkLst>
            <pc:docMk/>
            <pc:sldMk cId="2496620238" sldId="261"/>
            <ac:spMk id="23" creationId="{41750AF7-3A4E-1B34-D290-8F7A0D24AB31}"/>
          </ac:spMkLst>
        </pc:spChg>
        <pc:spChg chg="del">
          <ac:chgData name="James Raub" userId="b207dbbd95f9c3af" providerId="LiveId" clId="{0E4FA638-34EE-485A-BEDB-B117126160B7}" dt="2022-11-26T22:56:34.027" v="1146" actId="478"/>
          <ac:spMkLst>
            <pc:docMk/>
            <pc:sldMk cId="2496620238" sldId="261"/>
            <ac:spMk id="24" creationId="{A9130A9E-873A-1C2A-50D7-7A7088D750CD}"/>
          </ac:spMkLst>
        </pc:spChg>
        <pc:spChg chg="del">
          <ac:chgData name="James Raub" userId="b207dbbd95f9c3af" providerId="LiveId" clId="{0E4FA638-34EE-485A-BEDB-B117126160B7}" dt="2022-11-26T22:56:37.511" v="1147" actId="478"/>
          <ac:spMkLst>
            <pc:docMk/>
            <pc:sldMk cId="2496620238" sldId="261"/>
            <ac:spMk id="29" creationId="{F0F6A1A0-501F-C5CB-9A28-742344384B96}"/>
          </ac:spMkLst>
        </pc:spChg>
        <pc:spChg chg="del">
          <ac:chgData name="James Raub" userId="b207dbbd95f9c3af" providerId="LiveId" clId="{0E4FA638-34EE-485A-BEDB-B117126160B7}" dt="2022-11-26T22:56:34.027" v="1146" actId="478"/>
          <ac:spMkLst>
            <pc:docMk/>
            <pc:sldMk cId="2496620238" sldId="261"/>
            <ac:spMk id="30" creationId="{0E46C92C-025F-7C1B-8DEA-0E85F43AE930}"/>
          </ac:spMkLst>
        </pc:spChg>
        <pc:spChg chg="del">
          <ac:chgData name="James Raub" userId="b207dbbd95f9c3af" providerId="LiveId" clId="{0E4FA638-34EE-485A-BEDB-B117126160B7}" dt="2022-11-26T22:56:37.511" v="1147" actId="478"/>
          <ac:spMkLst>
            <pc:docMk/>
            <pc:sldMk cId="2496620238" sldId="261"/>
            <ac:spMk id="35" creationId="{EEB971B4-5B34-7AA1-CB4D-D2235A8AD772}"/>
          </ac:spMkLst>
        </pc:spChg>
        <pc:spChg chg="del">
          <ac:chgData name="James Raub" userId="b207dbbd95f9c3af" providerId="LiveId" clId="{0E4FA638-34EE-485A-BEDB-B117126160B7}" dt="2022-11-26T22:56:34.027" v="1146" actId="478"/>
          <ac:spMkLst>
            <pc:docMk/>
            <pc:sldMk cId="2496620238" sldId="261"/>
            <ac:spMk id="36" creationId="{133FDE88-76AE-65BF-3E19-F0F11749BA0A}"/>
          </ac:spMkLst>
        </pc:spChg>
        <pc:grpChg chg="del">
          <ac:chgData name="James Raub" userId="b207dbbd95f9c3af" providerId="LiveId" clId="{0E4FA638-34EE-485A-BEDB-B117126160B7}" dt="2022-11-26T22:56:37.511" v="1147" actId="478"/>
          <ac:grpSpMkLst>
            <pc:docMk/>
            <pc:sldMk cId="2496620238" sldId="261"/>
            <ac:grpSpMk id="39" creationId="{1D7ED898-2EF6-E2CC-9540-6313B9AF75EF}"/>
          </ac:grpSpMkLst>
        </pc:grpChg>
        <pc:grpChg chg="del">
          <ac:chgData name="James Raub" userId="b207dbbd95f9c3af" providerId="LiveId" clId="{0E4FA638-34EE-485A-BEDB-B117126160B7}" dt="2022-11-26T22:56:37.511" v="1147" actId="478"/>
          <ac:grpSpMkLst>
            <pc:docMk/>
            <pc:sldMk cId="2496620238" sldId="261"/>
            <ac:grpSpMk id="40" creationId="{A029883C-7FBD-3EE6-ABD1-940D79D25150}"/>
          </ac:grpSpMkLst>
        </pc:grpChg>
        <pc:picChg chg="del">
          <ac:chgData name="James Raub" userId="b207dbbd95f9c3af" providerId="LiveId" clId="{0E4FA638-34EE-485A-BEDB-B117126160B7}" dt="2022-11-26T22:56:34.027" v="1146" actId="478"/>
          <ac:picMkLst>
            <pc:docMk/>
            <pc:sldMk cId="2496620238" sldId="261"/>
            <ac:picMk id="25" creationId="{374D6971-FCFE-0AA1-9F9B-4D881077822B}"/>
          </ac:picMkLst>
        </pc:picChg>
        <pc:picChg chg="del">
          <ac:chgData name="James Raub" userId="b207dbbd95f9c3af" providerId="LiveId" clId="{0E4FA638-34EE-485A-BEDB-B117126160B7}" dt="2022-11-26T22:56:34.027" v="1146" actId="478"/>
          <ac:picMkLst>
            <pc:docMk/>
            <pc:sldMk cId="2496620238" sldId="261"/>
            <ac:picMk id="26" creationId="{B6AD8F24-2C32-F2C6-ADC2-8FDFAB720EED}"/>
          </ac:picMkLst>
        </pc:picChg>
        <pc:picChg chg="del">
          <ac:chgData name="James Raub" userId="b207dbbd95f9c3af" providerId="LiveId" clId="{0E4FA638-34EE-485A-BEDB-B117126160B7}" dt="2022-11-26T22:56:34.027" v="1146" actId="478"/>
          <ac:picMkLst>
            <pc:docMk/>
            <pc:sldMk cId="2496620238" sldId="261"/>
            <ac:picMk id="31" creationId="{2C72CCE7-6AF4-1A07-000D-A75148D6EF29}"/>
          </ac:picMkLst>
        </pc:picChg>
        <pc:picChg chg="del">
          <ac:chgData name="James Raub" userId="b207dbbd95f9c3af" providerId="LiveId" clId="{0E4FA638-34EE-485A-BEDB-B117126160B7}" dt="2022-11-26T22:56:34.027" v="1146" actId="478"/>
          <ac:picMkLst>
            <pc:docMk/>
            <pc:sldMk cId="2496620238" sldId="261"/>
            <ac:picMk id="32" creationId="{DD8CDD2E-A090-9478-7A13-8546779C2D26}"/>
          </ac:picMkLst>
        </pc:picChg>
        <pc:picChg chg="del">
          <ac:chgData name="James Raub" userId="b207dbbd95f9c3af" providerId="LiveId" clId="{0E4FA638-34EE-485A-BEDB-B117126160B7}" dt="2022-11-26T22:56:34.027" v="1146" actId="478"/>
          <ac:picMkLst>
            <pc:docMk/>
            <pc:sldMk cId="2496620238" sldId="261"/>
            <ac:picMk id="37" creationId="{E3E00D55-7D3A-726A-567E-DC9AC8AF44DB}"/>
          </ac:picMkLst>
        </pc:picChg>
        <pc:picChg chg="del">
          <ac:chgData name="James Raub" userId="b207dbbd95f9c3af" providerId="LiveId" clId="{0E4FA638-34EE-485A-BEDB-B117126160B7}" dt="2022-11-26T22:56:34.027" v="1146" actId="478"/>
          <ac:picMkLst>
            <pc:docMk/>
            <pc:sldMk cId="2496620238" sldId="261"/>
            <ac:picMk id="38" creationId="{4EC01F6C-FEA0-C3D9-2633-705D3D9E6B2E}"/>
          </ac:picMkLst>
        </pc:picChg>
        <pc:picChg chg="del">
          <ac:chgData name="James Raub" userId="b207dbbd95f9c3af" providerId="LiveId" clId="{0E4FA638-34EE-485A-BEDB-B117126160B7}" dt="2022-11-26T22:56:34.027" v="1146" actId="478"/>
          <ac:picMkLst>
            <pc:docMk/>
            <pc:sldMk cId="2496620238" sldId="261"/>
            <ac:picMk id="42" creationId="{9060F2BB-4B82-F1C8-6F95-15ADEB06D970}"/>
          </ac:picMkLst>
        </pc:picChg>
        <pc:picChg chg="del">
          <ac:chgData name="James Raub" userId="b207dbbd95f9c3af" providerId="LiveId" clId="{0E4FA638-34EE-485A-BEDB-B117126160B7}" dt="2022-11-26T22:56:34.027" v="1146" actId="478"/>
          <ac:picMkLst>
            <pc:docMk/>
            <pc:sldMk cId="2496620238" sldId="261"/>
            <ac:picMk id="52" creationId="{4D3BE61C-12F4-9CC0-999E-BD5A95E4A4D2}"/>
          </ac:picMkLst>
        </pc:picChg>
      </pc:sldChg>
      <pc:sldChg chg="modSp mod">
        <pc:chgData name="James Raub" userId="b207dbbd95f9c3af" providerId="LiveId" clId="{0E4FA638-34EE-485A-BEDB-B117126160B7}" dt="2022-11-26T22:50:15.885" v="1042" actId="20577"/>
        <pc:sldMkLst>
          <pc:docMk/>
          <pc:sldMk cId="813682883" sldId="262"/>
        </pc:sldMkLst>
        <pc:spChg chg="mod">
          <ac:chgData name="James Raub" userId="b207dbbd95f9c3af" providerId="LiveId" clId="{0E4FA638-34EE-485A-BEDB-B117126160B7}" dt="2022-11-26T22:50:15.885" v="1042" actId="20577"/>
          <ac:spMkLst>
            <pc:docMk/>
            <pc:sldMk cId="813682883" sldId="262"/>
            <ac:spMk id="7" creationId="{C2853F18-60F3-AF96-EB3B-4FF80B5B4D21}"/>
          </ac:spMkLst>
        </pc:spChg>
      </pc:sldChg>
      <pc:sldChg chg="delSp mod">
        <pc:chgData name="James Raub" userId="b207dbbd95f9c3af" providerId="LiveId" clId="{0E4FA638-34EE-485A-BEDB-B117126160B7}" dt="2022-11-26T22:56:27.245" v="1145" actId="478"/>
        <pc:sldMkLst>
          <pc:docMk/>
          <pc:sldMk cId="137744954" sldId="264"/>
        </pc:sldMkLst>
        <pc:picChg chg="del">
          <ac:chgData name="James Raub" userId="b207dbbd95f9c3af" providerId="LiveId" clId="{0E4FA638-34EE-485A-BEDB-B117126160B7}" dt="2022-11-26T22:56:27.245" v="1145" actId="478"/>
          <ac:picMkLst>
            <pc:docMk/>
            <pc:sldMk cId="137744954" sldId="264"/>
            <ac:picMk id="45" creationId="{68961EAA-DA4F-31CE-C4D1-AD071E60D733}"/>
          </ac:picMkLst>
        </pc:picChg>
        <pc:picChg chg="del">
          <ac:chgData name="James Raub" userId="b207dbbd95f9c3af" providerId="LiveId" clId="{0E4FA638-34EE-485A-BEDB-B117126160B7}" dt="2022-11-26T22:56:27.245" v="1145" actId="478"/>
          <ac:picMkLst>
            <pc:docMk/>
            <pc:sldMk cId="137744954" sldId="264"/>
            <ac:picMk id="46" creationId="{F82DD799-7DBB-5577-46FE-BA63D74D39C4}"/>
          </ac:picMkLst>
        </pc:picChg>
        <pc:picChg chg="del">
          <ac:chgData name="James Raub" userId="b207dbbd95f9c3af" providerId="LiveId" clId="{0E4FA638-34EE-485A-BEDB-B117126160B7}" dt="2022-11-26T22:56:27.245" v="1145" actId="478"/>
          <ac:picMkLst>
            <pc:docMk/>
            <pc:sldMk cId="137744954" sldId="264"/>
            <ac:picMk id="48" creationId="{C8D1FEAF-2CD5-1DFA-81A8-74CB1C4C6DB6}"/>
          </ac:picMkLst>
        </pc:picChg>
      </pc:sldChg>
      <pc:sldChg chg="modSp mod">
        <pc:chgData name="James Raub" userId="b207dbbd95f9c3af" providerId="LiveId" clId="{0E4FA638-34EE-485A-BEDB-B117126160B7}" dt="2022-11-26T22:38:14.722" v="689" actId="20577"/>
        <pc:sldMkLst>
          <pc:docMk/>
          <pc:sldMk cId="1980513354" sldId="266"/>
        </pc:sldMkLst>
        <pc:spChg chg="mod">
          <ac:chgData name="James Raub" userId="b207dbbd95f9c3af" providerId="LiveId" clId="{0E4FA638-34EE-485A-BEDB-B117126160B7}" dt="2022-11-26T22:38:14.722" v="689" actId="20577"/>
          <ac:spMkLst>
            <pc:docMk/>
            <pc:sldMk cId="1980513354" sldId="266"/>
            <ac:spMk id="14" creationId="{3156AAB4-920E-1B00-C6F4-1AC164EF3160}"/>
          </ac:spMkLst>
        </pc:spChg>
      </pc:sldChg>
      <pc:sldChg chg="modSp mod">
        <pc:chgData name="James Raub" userId="b207dbbd95f9c3af" providerId="LiveId" clId="{0E4FA638-34EE-485A-BEDB-B117126160B7}" dt="2022-11-26T22:50:35.341" v="1066" actId="20577"/>
        <pc:sldMkLst>
          <pc:docMk/>
          <pc:sldMk cId="446194674" sldId="267"/>
        </pc:sldMkLst>
        <pc:spChg chg="mod">
          <ac:chgData name="James Raub" userId="b207dbbd95f9c3af" providerId="LiveId" clId="{0E4FA638-34EE-485A-BEDB-B117126160B7}" dt="2022-11-26T22:50:35.341" v="1066" actId="20577"/>
          <ac:spMkLst>
            <pc:docMk/>
            <pc:sldMk cId="446194674" sldId="267"/>
            <ac:spMk id="8" creationId="{9685F9C6-848C-5505-7FFC-A021930639BE}"/>
          </ac:spMkLst>
        </pc:spChg>
      </pc:sldChg>
      <pc:sldChg chg="delSp mod">
        <pc:chgData name="James Raub" userId="b207dbbd95f9c3af" providerId="LiveId" clId="{0E4FA638-34EE-485A-BEDB-B117126160B7}" dt="2022-11-26T22:40:37.162" v="828" actId="478"/>
        <pc:sldMkLst>
          <pc:docMk/>
          <pc:sldMk cId="843844956" sldId="268"/>
        </pc:sldMkLst>
        <pc:spChg chg="del">
          <ac:chgData name="James Raub" userId="b207dbbd95f9c3af" providerId="LiveId" clId="{0E4FA638-34EE-485A-BEDB-B117126160B7}" dt="2022-11-26T22:40:37.162" v="828" actId="478"/>
          <ac:spMkLst>
            <pc:docMk/>
            <pc:sldMk cId="843844956" sldId="268"/>
            <ac:spMk id="12" creationId="{E19DD87B-410D-E5A3-D10B-11C0871EFE8A}"/>
          </ac:spMkLst>
        </pc:spChg>
        <pc:spChg chg="del">
          <ac:chgData name="James Raub" userId="b207dbbd95f9c3af" providerId="LiveId" clId="{0E4FA638-34EE-485A-BEDB-B117126160B7}" dt="2022-11-26T22:40:37.162" v="828" actId="478"/>
          <ac:spMkLst>
            <pc:docMk/>
            <pc:sldMk cId="843844956" sldId="268"/>
            <ac:spMk id="13" creationId="{9AC60560-3908-7ECC-9A2E-D466A36A3DDE}"/>
          </ac:spMkLst>
        </pc:spChg>
        <pc:spChg chg="del">
          <ac:chgData name="James Raub" userId="b207dbbd95f9c3af" providerId="LiveId" clId="{0E4FA638-34EE-485A-BEDB-B117126160B7}" dt="2022-11-26T22:40:37.162" v="828" actId="478"/>
          <ac:spMkLst>
            <pc:docMk/>
            <pc:sldMk cId="843844956" sldId="268"/>
            <ac:spMk id="14" creationId="{800BEDD6-D376-94F3-B1D6-FA5F44695A14}"/>
          </ac:spMkLst>
        </pc:spChg>
        <pc:spChg chg="del">
          <ac:chgData name="James Raub" userId="b207dbbd95f9c3af" providerId="LiveId" clId="{0E4FA638-34EE-485A-BEDB-B117126160B7}" dt="2022-11-26T22:40:37.162" v="828" actId="478"/>
          <ac:spMkLst>
            <pc:docMk/>
            <pc:sldMk cId="843844956" sldId="268"/>
            <ac:spMk id="15" creationId="{A0822DD7-A6D6-DEB5-9D3D-8BB38E76343A}"/>
          </ac:spMkLst>
        </pc:spChg>
        <pc:picChg chg="del">
          <ac:chgData name="James Raub" userId="b207dbbd95f9c3af" providerId="LiveId" clId="{0E4FA638-34EE-485A-BEDB-B117126160B7}" dt="2022-11-26T22:40:33.147" v="827" actId="478"/>
          <ac:picMkLst>
            <pc:docMk/>
            <pc:sldMk cId="843844956" sldId="268"/>
            <ac:picMk id="11" creationId="{27C1BF67-8FFD-00DB-9B66-B302BF26FD77}"/>
          </ac:picMkLst>
        </pc:picChg>
      </pc:sldChg>
      <pc:sldChg chg="modSp mod">
        <pc:chgData name="James Raub" userId="b207dbbd95f9c3af" providerId="LiveId" clId="{0E4FA638-34EE-485A-BEDB-B117126160B7}" dt="2022-11-26T22:47:26.596" v="901" actId="20577"/>
        <pc:sldMkLst>
          <pc:docMk/>
          <pc:sldMk cId="4124155023" sldId="269"/>
        </pc:sldMkLst>
        <pc:spChg chg="mod">
          <ac:chgData name="James Raub" userId="b207dbbd95f9c3af" providerId="LiveId" clId="{0E4FA638-34EE-485A-BEDB-B117126160B7}" dt="2022-11-26T22:47:26.596" v="901" actId="20577"/>
          <ac:spMkLst>
            <pc:docMk/>
            <pc:sldMk cId="4124155023" sldId="269"/>
            <ac:spMk id="11" creationId="{9FA2AC40-96A5-9F51-9FA5-6ADA8B73D526}"/>
          </ac:spMkLst>
        </pc:spChg>
      </pc:sldChg>
      <pc:sldChg chg="delSp modSp mod">
        <pc:chgData name="James Raub" userId="b207dbbd95f9c3af" providerId="LiveId" clId="{0E4FA638-34EE-485A-BEDB-B117126160B7}" dt="2022-11-26T22:56:12.229" v="1143" actId="478"/>
        <pc:sldMkLst>
          <pc:docMk/>
          <pc:sldMk cId="2855368583" sldId="270"/>
        </pc:sldMkLst>
        <pc:spChg chg="mod">
          <ac:chgData name="James Raub" userId="b207dbbd95f9c3af" providerId="LiveId" clId="{0E4FA638-34EE-485A-BEDB-B117126160B7}" dt="2022-11-26T22:48:26.050" v="961" actId="20577"/>
          <ac:spMkLst>
            <pc:docMk/>
            <pc:sldMk cId="2855368583" sldId="270"/>
            <ac:spMk id="40" creationId="{9DE0E3FB-F998-C18E-8882-5D0B1F476558}"/>
          </ac:spMkLst>
        </pc:spChg>
        <pc:grpChg chg="del">
          <ac:chgData name="James Raub" userId="b207dbbd95f9c3af" providerId="LiveId" clId="{0E4FA638-34EE-485A-BEDB-B117126160B7}" dt="2022-11-26T22:56:12.229" v="1143" actId="478"/>
          <ac:grpSpMkLst>
            <pc:docMk/>
            <pc:sldMk cId="2855368583" sldId="270"/>
            <ac:grpSpMk id="14" creationId="{D78D28A6-CC11-1746-0318-EC663DB585FA}"/>
          </ac:grpSpMkLst>
        </pc:grpChg>
        <pc:grpChg chg="del">
          <ac:chgData name="James Raub" userId="b207dbbd95f9c3af" providerId="LiveId" clId="{0E4FA638-34EE-485A-BEDB-B117126160B7}" dt="2022-11-26T22:56:12.229" v="1143" actId="478"/>
          <ac:grpSpMkLst>
            <pc:docMk/>
            <pc:sldMk cId="2855368583" sldId="270"/>
            <ac:grpSpMk id="15" creationId="{96BF3827-DABF-A29E-F113-CB6E8130D474}"/>
          </ac:grpSpMkLst>
        </pc:grpChg>
        <pc:grpChg chg="del">
          <ac:chgData name="James Raub" userId="b207dbbd95f9c3af" providerId="LiveId" clId="{0E4FA638-34EE-485A-BEDB-B117126160B7}" dt="2022-11-26T22:56:12.229" v="1143" actId="478"/>
          <ac:grpSpMkLst>
            <pc:docMk/>
            <pc:sldMk cId="2855368583" sldId="270"/>
            <ac:grpSpMk id="22" creationId="{C09368C8-6E9A-9912-D7FA-FACE4A1DE1C7}"/>
          </ac:grpSpMkLst>
        </pc:grpChg>
        <pc:grpChg chg="del">
          <ac:chgData name="James Raub" userId="b207dbbd95f9c3af" providerId="LiveId" clId="{0E4FA638-34EE-485A-BEDB-B117126160B7}" dt="2022-11-26T22:56:12.229" v="1143" actId="478"/>
          <ac:grpSpMkLst>
            <pc:docMk/>
            <pc:sldMk cId="2855368583" sldId="270"/>
            <ac:grpSpMk id="27" creationId="{C9B6CBA5-7DC7-9F3F-F90D-03BB69299890}"/>
          </ac:grpSpMkLst>
        </pc:grpChg>
        <pc:grpChg chg="del">
          <ac:chgData name="James Raub" userId="b207dbbd95f9c3af" providerId="LiveId" clId="{0E4FA638-34EE-485A-BEDB-B117126160B7}" dt="2022-11-26T22:56:12.229" v="1143" actId="478"/>
          <ac:grpSpMkLst>
            <pc:docMk/>
            <pc:sldMk cId="2855368583" sldId="270"/>
            <ac:grpSpMk id="29" creationId="{76C1486F-1F40-A3DC-1B08-0C423E48581E}"/>
          </ac:grpSpMkLst>
        </pc:grpChg>
        <pc:picChg chg="del">
          <ac:chgData name="James Raub" userId="b207dbbd95f9c3af" providerId="LiveId" clId="{0E4FA638-34EE-485A-BEDB-B117126160B7}" dt="2022-11-26T22:56:12.229" v="1143" actId="478"/>
          <ac:picMkLst>
            <pc:docMk/>
            <pc:sldMk cId="2855368583" sldId="270"/>
            <ac:picMk id="13" creationId="{FEE697E7-19FB-BA4D-EBB9-D4D93D975DAA}"/>
          </ac:picMkLst>
        </pc:picChg>
        <pc:picChg chg="del">
          <ac:chgData name="James Raub" userId="b207dbbd95f9c3af" providerId="LiveId" clId="{0E4FA638-34EE-485A-BEDB-B117126160B7}" dt="2022-11-26T22:56:12.229" v="1143" actId="478"/>
          <ac:picMkLst>
            <pc:docMk/>
            <pc:sldMk cId="2855368583" sldId="270"/>
            <ac:picMk id="30" creationId="{05E59D6B-358E-2482-E263-DB1FD85A900C}"/>
          </ac:picMkLst>
        </pc:picChg>
      </pc:sldChg>
      <pc:sldChg chg="delSp mod">
        <pc:chgData name="James Raub" userId="b207dbbd95f9c3af" providerId="LiveId" clId="{0E4FA638-34EE-485A-BEDB-B117126160B7}" dt="2022-11-26T22:56:16.588" v="1144" actId="478"/>
        <pc:sldMkLst>
          <pc:docMk/>
          <pc:sldMk cId="3368227141" sldId="271"/>
        </pc:sldMkLst>
        <pc:spChg chg="del">
          <ac:chgData name="James Raub" userId="b207dbbd95f9c3af" providerId="LiveId" clId="{0E4FA638-34EE-485A-BEDB-B117126160B7}" dt="2022-11-26T22:56:16.588" v="1144" actId="478"/>
          <ac:spMkLst>
            <pc:docMk/>
            <pc:sldMk cId="3368227141" sldId="271"/>
            <ac:spMk id="20" creationId="{005C03C7-40AE-4295-3FC1-A0E57AA085F8}"/>
          </ac:spMkLst>
        </pc:spChg>
        <pc:spChg chg="del">
          <ac:chgData name="James Raub" userId="b207dbbd95f9c3af" providerId="LiveId" clId="{0E4FA638-34EE-485A-BEDB-B117126160B7}" dt="2022-11-26T22:56:16.588" v="1144" actId="478"/>
          <ac:spMkLst>
            <pc:docMk/>
            <pc:sldMk cId="3368227141" sldId="271"/>
            <ac:spMk id="22" creationId="{A3987CBB-D8B6-2653-E293-C921FBC97E82}"/>
          </ac:spMkLst>
        </pc:spChg>
        <pc:spChg chg="del">
          <ac:chgData name="James Raub" userId="b207dbbd95f9c3af" providerId="LiveId" clId="{0E4FA638-34EE-485A-BEDB-B117126160B7}" dt="2022-11-26T22:56:16.588" v="1144" actId="478"/>
          <ac:spMkLst>
            <pc:docMk/>
            <pc:sldMk cId="3368227141" sldId="271"/>
            <ac:spMk id="23" creationId="{8C222C31-EB22-C1B0-606A-FDE93106CC17}"/>
          </ac:spMkLst>
        </pc:spChg>
        <pc:picChg chg="del">
          <ac:chgData name="James Raub" userId="b207dbbd95f9c3af" providerId="LiveId" clId="{0E4FA638-34EE-485A-BEDB-B117126160B7}" dt="2022-11-26T22:56:16.588" v="1144" actId="478"/>
          <ac:picMkLst>
            <pc:docMk/>
            <pc:sldMk cId="3368227141" sldId="271"/>
            <ac:picMk id="17" creationId="{35BE133D-BE65-3367-7CC5-59D574E14207}"/>
          </ac:picMkLst>
        </pc:picChg>
        <pc:picChg chg="del">
          <ac:chgData name="James Raub" userId="b207dbbd95f9c3af" providerId="LiveId" clId="{0E4FA638-34EE-485A-BEDB-B117126160B7}" dt="2022-11-26T22:56:16.588" v="1144" actId="478"/>
          <ac:picMkLst>
            <pc:docMk/>
            <pc:sldMk cId="3368227141" sldId="271"/>
            <ac:picMk id="18" creationId="{257545F3-C96E-3685-73C7-E897C8FBA370}"/>
          </ac:picMkLst>
        </pc:picChg>
      </pc:sldChg>
      <pc:sldChg chg="add del">
        <pc:chgData name="James Raub" userId="b207dbbd95f9c3af" providerId="LiveId" clId="{0E4FA638-34EE-485A-BEDB-B117126160B7}" dt="2022-11-26T22:53:57.260" v="1137"/>
        <pc:sldMkLst>
          <pc:docMk/>
          <pc:sldMk cId="3384518968" sldId="273"/>
        </pc:sldMkLst>
      </pc:sldChg>
      <pc:sldChg chg="modSp mod">
        <pc:chgData name="James Raub" userId="b207dbbd95f9c3af" providerId="LiveId" clId="{0E4FA638-34EE-485A-BEDB-B117126160B7}" dt="2022-11-26T22:37:02.409" v="643" actId="14100"/>
        <pc:sldMkLst>
          <pc:docMk/>
          <pc:sldMk cId="1865369934" sldId="275"/>
        </pc:sldMkLst>
        <pc:spChg chg="mod">
          <ac:chgData name="James Raub" userId="b207dbbd95f9c3af" providerId="LiveId" clId="{0E4FA638-34EE-485A-BEDB-B117126160B7}" dt="2022-11-26T22:37:02.409" v="643" actId="14100"/>
          <ac:spMkLst>
            <pc:docMk/>
            <pc:sldMk cId="1865369934" sldId="275"/>
            <ac:spMk id="4" creationId="{35267BFB-31EE-715C-307B-1E2862B8BFA1}"/>
          </ac:spMkLst>
        </pc:spChg>
      </pc:sldChg>
      <pc:sldChg chg="addSp delSp modSp mod">
        <pc:chgData name="James Raub" userId="b207dbbd95f9c3af" providerId="LiveId" clId="{0E4FA638-34EE-485A-BEDB-B117126160B7}" dt="2022-11-26T22:54:19.844" v="1142" actId="1037"/>
        <pc:sldMkLst>
          <pc:docMk/>
          <pc:sldMk cId="2265084910" sldId="276"/>
        </pc:sldMkLst>
        <pc:spChg chg="add del mod">
          <ac:chgData name="James Raub" userId="b207dbbd95f9c3af" providerId="LiveId" clId="{0E4FA638-34EE-485A-BEDB-B117126160B7}" dt="2022-11-26T21:55:46.890" v="4" actId="478"/>
          <ac:spMkLst>
            <pc:docMk/>
            <pc:sldMk cId="2265084910" sldId="276"/>
            <ac:spMk id="2" creationId="{A5F4AC87-7587-7CFF-0294-97103B674814}"/>
          </ac:spMkLst>
        </pc:spChg>
        <pc:spChg chg="add mod">
          <ac:chgData name="James Raub" userId="b207dbbd95f9c3af" providerId="LiveId" clId="{0E4FA638-34EE-485A-BEDB-B117126160B7}" dt="2022-11-26T22:54:19.844" v="1142" actId="1037"/>
          <ac:spMkLst>
            <pc:docMk/>
            <pc:sldMk cId="2265084910" sldId="276"/>
            <ac:spMk id="3" creationId="{1680FB0D-478F-A669-66F1-6DD5294D284A}"/>
          </ac:spMkLst>
        </pc:spChg>
        <pc:spChg chg="mod">
          <ac:chgData name="James Raub" userId="b207dbbd95f9c3af" providerId="LiveId" clId="{0E4FA638-34EE-485A-BEDB-B117126160B7}" dt="2022-11-26T22:53:29.216" v="1136" actId="20577"/>
          <ac:spMkLst>
            <pc:docMk/>
            <pc:sldMk cId="2265084910" sldId="276"/>
            <ac:spMk id="5" creationId="{AB376106-FD73-9CA2-61CC-CA91FA698584}"/>
          </ac:spMkLst>
        </pc:spChg>
      </pc:sldChg>
      <pc:sldChg chg="modSp mod">
        <pc:chgData name="James Raub" userId="b207dbbd95f9c3af" providerId="LiveId" clId="{0E4FA638-34EE-485A-BEDB-B117126160B7}" dt="2022-11-26T22:08:02.519" v="28" actId="20577"/>
        <pc:sldMkLst>
          <pc:docMk/>
          <pc:sldMk cId="2307084019" sldId="277"/>
        </pc:sldMkLst>
        <pc:spChg chg="mod">
          <ac:chgData name="James Raub" userId="b207dbbd95f9c3af" providerId="LiveId" clId="{0E4FA638-34EE-485A-BEDB-B117126160B7}" dt="2022-11-26T22:08:02.519" v="28" actId="20577"/>
          <ac:spMkLst>
            <pc:docMk/>
            <pc:sldMk cId="2307084019" sldId="277"/>
            <ac:spMk id="19" creationId="{D33D6B44-1DA8-B926-265F-E6F11F92752D}"/>
          </ac:spMkLst>
        </pc:spChg>
      </pc:sldChg>
      <pc:sldChg chg="modSp mod">
        <pc:chgData name="James Raub" userId="b207dbbd95f9c3af" providerId="LiveId" clId="{0E4FA638-34EE-485A-BEDB-B117126160B7}" dt="2022-11-26T22:31:57.588" v="541" actId="20577"/>
        <pc:sldMkLst>
          <pc:docMk/>
          <pc:sldMk cId="798984018" sldId="280"/>
        </pc:sldMkLst>
        <pc:spChg chg="mod">
          <ac:chgData name="James Raub" userId="b207dbbd95f9c3af" providerId="LiveId" clId="{0E4FA638-34EE-485A-BEDB-B117126160B7}" dt="2022-11-26T22:31:57.588" v="541" actId="20577"/>
          <ac:spMkLst>
            <pc:docMk/>
            <pc:sldMk cId="798984018" sldId="280"/>
            <ac:spMk id="5" creationId="{88CB557B-5A49-7BB1-83FA-37444A4148D5}"/>
          </ac:spMkLst>
        </pc:spChg>
      </pc:sldChg>
      <pc:sldChg chg="modSp mod">
        <pc:chgData name="James Raub" userId="b207dbbd95f9c3af" providerId="LiveId" clId="{0E4FA638-34EE-485A-BEDB-B117126160B7}" dt="2022-11-26T22:51:17.093" v="1088" actId="20577"/>
        <pc:sldMkLst>
          <pc:docMk/>
          <pc:sldMk cId="1174233079" sldId="281"/>
        </pc:sldMkLst>
        <pc:spChg chg="mod">
          <ac:chgData name="James Raub" userId="b207dbbd95f9c3af" providerId="LiveId" clId="{0E4FA638-34EE-485A-BEDB-B117126160B7}" dt="2022-11-26T22:51:17.093" v="1088" actId="20577"/>
          <ac:spMkLst>
            <pc:docMk/>
            <pc:sldMk cId="1174233079" sldId="281"/>
            <ac:spMk id="25" creationId="{8610FBD1-DE08-DC43-4F29-1DC761CE929A}"/>
          </ac:spMkLst>
        </pc:spChg>
      </pc:sldChg>
      <pc:sldChg chg="modSp mod">
        <pc:chgData name="James Raub" userId="b207dbbd95f9c3af" providerId="LiveId" clId="{0E4FA638-34EE-485A-BEDB-B117126160B7}" dt="2022-11-26T22:34:08.751" v="567" actId="33524"/>
        <pc:sldMkLst>
          <pc:docMk/>
          <pc:sldMk cId="3025939950" sldId="282"/>
        </pc:sldMkLst>
        <pc:spChg chg="mod">
          <ac:chgData name="James Raub" userId="b207dbbd95f9c3af" providerId="LiveId" clId="{0E4FA638-34EE-485A-BEDB-B117126160B7}" dt="2022-11-26T22:34:08.751" v="567" actId="33524"/>
          <ac:spMkLst>
            <pc:docMk/>
            <pc:sldMk cId="3025939950" sldId="282"/>
            <ac:spMk id="22" creationId="{D2B6A0EA-13B3-3F63-9811-BF76D710A7A4}"/>
          </ac:spMkLst>
        </pc:spChg>
      </pc:sldChg>
      <pc:sldChg chg="modSp mod">
        <pc:chgData name="James Raub" userId="b207dbbd95f9c3af" providerId="LiveId" clId="{0E4FA638-34EE-485A-BEDB-B117126160B7}" dt="2022-11-26T22:36:11.862" v="623" actId="6549"/>
        <pc:sldMkLst>
          <pc:docMk/>
          <pc:sldMk cId="3533915436" sldId="283"/>
        </pc:sldMkLst>
        <pc:spChg chg="mod">
          <ac:chgData name="James Raub" userId="b207dbbd95f9c3af" providerId="LiveId" clId="{0E4FA638-34EE-485A-BEDB-B117126160B7}" dt="2022-11-26T22:36:11.862" v="623" actId="6549"/>
          <ac:spMkLst>
            <pc:docMk/>
            <pc:sldMk cId="3533915436" sldId="283"/>
            <ac:spMk id="25" creationId="{E9FD67C5-41D8-4FBA-0572-5DC7C28E1E32}"/>
          </ac:spMkLst>
        </pc:spChg>
      </pc:sldChg>
      <pc:sldChg chg="addSp delSp modSp mod">
        <pc:chgData name="James Raub" userId="b207dbbd95f9c3af" providerId="LiveId" clId="{0E4FA638-34EE-485A-BEDB-B117126160B7}" dt="2022-11-26T22:44:34.808" v="885" actId="1035"/>
        <pc:sldMkLst>
          <pc:docMk/>
          <pc:sldMk cId="1360402589" sldId="284"/>
        </pc:sldMkLst>
        <pc:spChg chg="mod">
          <ac:chgData name="James Raub" userId="b207dbbd95f9c3af" providerId="LiveId" clId="{0E4FA638-34EE-485A-BEDB-B117126160B7}" dt="2022-11-26T22:39:15.892" v="733" actId="20577"/>
          <ac:spMkLst>
            <pc:docMk/>
            <pc:sldMk cId="1360402589" sldId="284"/>
            <ac:spMk id="6" creationId="{A683F6DB-D3B1-B65F-CFA8-48E08E7BA9F8}"/>
          </ac:spMkLst>
        </pc:spChg>
        <pc:spChg chg="mod">
          <ac:chgData name="James Raub" userId="b207dbbd95f9c3af" providerId="LiveId" clId="{0E4FA638-34EE-485A-BEDB-B117126160B7}" dt="2022-11-26T22:40:04.270" v="825" actId="20577"/>
          <ac:spMkLst>
            <pc:docMk/>
            <pc:sldMk cId="1360402589" sldId="284"/>
            <ac:spMk id="14" creationId="{6C6F667F-7753-4B42-88C4-396A656F5B2D}"/>
          </ac:spMkLst>
        </pc:spChg>
        <pc:spChg chg="del">
          <ac:chgData name="James Raub" userId="b207dbbd95f9c3af" providerId="LiveId" clId="{0E4FA638-34EE-485A-BEDB-B117126160B7}" dt="2022-11-26T22:40:51.196" v="830" actId="478"/>
          <ac:spMkLst>
            <pc:docMk/>
            <pc:sldMk cId="1360402589" sldId="284"/>
            <ac:spMk id="25" creationId="{0EBCA42F-6813-513A-3A54-4D7ED0E8849A}"/>
          </ac:spMkLst>
        </pc:spChg>
        <pc:spChg chg="del">
          <ac:chgData name="James Raub" userId="b207dbbd95f9c3af" providerId="LiveId" clId="{0E4FA638-34EE-485A-BEDB-B117126160B7}" dt="2022-11-26T22:40:47.554" v="829" actId="478"/>
          <ac:spMkLst>
            <pc:docMk/>
            <pc:sldMk cId="1360402589" sldId="284"/>
            <ac:spMk id="27" creationId="{36DAE4C6-C209-F350-7193-ED4078AAF262}"/>
          </ac:spMkLst>
        </pc:spChg>
        <pc:spChg chg="del">
          <ac:chgData name="James Raub" userId="b207dbbd95f9c3af" providerId="LiveId" clId="{0E4FA638-34EE-485A-BEDB-B117126160B7}" dt="2022-11-26T22:40:52.540" v="831" actId="478"/>
          <ac:spMkLst>
            <pc:docMk/>
            <pc:sldMk cId="1360402589" sldId="284"/>
            <ac:spMk id="29" creationId="{2A3FA66E-D45C-3BF2-07DF-FF951432B1FB}"/>
          </ac:spMkLst>
        </pc:spChg>
        <pc:grpChg chg="del mod">
          <ac:chgData name="James Raub" userId="b207dbbd95f9c3af" providerId="LiveId" clId="{0E4FA638-34EE-485A-BEDB-B117126160B7}" dt="2022-11-26T22:42:21.728" v="836" actId="478"/>
          <ac:grpSpMkLst>
            <pc:docMk/>
            <pc:sldMk cId="1360402589" sldId="284"/>
            <ac:grpSpMk id="15" creationId="{2C3EF174-1F28-3939-EBA8-0DFD018B121F}"/>
          </ac:grpSpMkLst>
        </pc:grpChg>
        <pc:picChg chg="add del mod modCrop">
          <ac:chgData name="James Raub" userId="b207dbbd95f9c3af" providerId="LiveId" clId="{0E4FA638-34EE-485A-BEDB-B117126160B7}" dt="2022-11-26T22:44:20.713" v="871" actId="478"/>
          <ac:picMkLst>
            <pc:docMk/>
            <pc:sldMk cId="1360402589" sldId="284"/>
            <ac:picMk id="3" creationId="{1EAC5A4A-0B1B-7D6F-6585-63B59D1ACB19}"/>
          </ac:picMkLst>
        </pc:picChg>
        <pc:picChg chg="add mod">
          <ac:chgData name="James Raub" userId="b207dbbd95f9c3af" providerId="LiveId" clId="{0E4FA638-34EE-485A-BEDB-B117126160B7}" dt="2022-11-26T22:44:34.808" v="885" actId="1035"/>
          <ac:picMkLst>
            <pc:docMk/>
            <pc:sldMk cId="1360402589" sldId="284"/>
            <ac:picMk id="7" creationId="{39FA834F-212E-451D-5759-4F28490E7C08}"/>
          </ac:picMkLst>
        </pc:picChg>
        <pc:picChg chg="mod">
          <ac:chgData name="James Raub" userId="b207dbbd95f9c3af" providerId="LiveId" clId="{0E4FA638-34EE-485A-BEDB-B117126160B7}" dt="2022-11-26T22:41:18.306" v="834" actId="1076"/>
          <ac:picMkLst>
            <pc:docMk/>
            <pc:sldMk cId="1360402589" sldId="284"/>
            <ac:picMk id="11" creationId="{5E845CFD-4311-77F0-C84D-51F98012A2DC}"/>
          </ac:picMkLst>
        </pc:picChg>
        <pc:picChg chg="del">
          <ac:chgData name="James Raub" userId="b207dbbd95f9c3af" providerId="LiveId" clId="{0E4FA638-34EE-485A-BEDB-B117126160B7}" dt="2022-11-26T22:40:29.864" v="826" actId="478"/>
          <ac:picMkLst>
            <pc:docMk/>
            <pc:sldMk cId="1360402589" sldId="284"/>
            <ac:picMk id="19" creationId="{2D3B0498-67DD-0C49-53FD-AEB381CDA2ED}"/>
          </ac:picMkLst>
        </pc:picChg>
      </pc:sldChg>
      <pc:sldChg chg="add del">
        <pc:chgData name="James Raub" userId="b207dbbd95f9c3af" providerId="LiveId" clId="{0E4FA638-34EE-485A-BEDB-B117126160B7}" dt="2022-11-26T22:54:02.343" v="1138" actId="47"/>
        <pc:sldMkLst>
          <pc:docMk/>
          <pc:sldMk cId="1509265804" sldId="288"/>
        </pc:sldMkLst>
      </pc:sldChg>
      <pc:sldMasterChg chg="addSp delSp mod modSldLayout">
        <pc:chgData name="James Raub" userId="b207dbbd95f9c3af" providerId="LiveId" clId="{0E4FA638-34EE-485A-BEDB-B117126160B7}" dt="2022-11-26T21:59:53.947" v="8" actId="478"/>
        <pc:sldMasterMkLst>
          <pc:docMk/>
          <pc:sldMasterMk cId="208691879" sldId="2147483672"/>
        </pc:sldMasterMkLst>
        <pc:spChg chg="add del">
          <ac:chgData name="James Raub" userId="b207dbbd95f9c3af" providerId="LiveId" clId="{0E4FA638-34EE-485A-BEDB-B117126160B7}" dt="2022-11-26T21:59:53.947" v="8" actId="478"/>
          <ac:spMkLst>
            <pc:docMk/>
            <pc:sldMasterMk cId="208691879" sldId="2147483672"/>
            <ac:spMk id="5" creationId="{00000000-0000-0000-0000-000000000000}"/>
          </ac:spMkLst>
        </pc:spChg>
        <pc:sldLayoutChg chg="addSp delSp mod">
          <pc:chgData name="James Raub" userId="b207dbbd95f9c3af" providerId="LiveId" clId="{0E4FA638-34EE-485A-BEDB-B117126160B7}" dt="2022-11-26T21:59:40.961" v="6" actId="478"/>
          <pc:sldLayoutMkLst>
            <pc:docMk/>
            <pc:sldMasterMk cId="208691879" sldId="2147483672"/>
            <pc:sldLayoutMk cId="383504994" sldId="2147483674"/>
          </pc:sldLayoutMkLst>
          <pc:spChg chg="add del">
            <ac:chgData name="James Raub" userId="b207dbbd95f9c3af" providerId="LiveId" clId="{0E4FA638-34EE-485A-BEDB-B117126160B7}" dt="2022-11-26T21:59:40.961" v="6" actId="478"/>
            <ac:spMkLst>
              <pc:docMk/>
              <pc:sldMasterMk cId="208691879" sldId="2147483672"/>
              <pc:sldLayoutMk cId="383504994" sldId="2147483674"/>
              <ac:spMk id="5" creationId="{00000000-0000-0000-0000-000000000000}"/>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6E05F9EA-0398-4EEB-92B3-3FAD8ABCADBC}" type="datetimeFigureOut">
              <a:rPr lang="en-US" smtClean="0"/>
              <a:t>11/26/2022</a:t>
            </a:fld>
            <a:endParaRPr lang="en-US"/>
          </a:p>
        </p:txBody>
      </p:sp>
      <p:sp>
        <p:nvSpPr>
          <p:cNvPr id="4" name="Slide Image Placeholder 3"/>
          <p:cNvSpPr>
            <a:spLocks noGrp="1" noRot="1" noChangeAspect="1"/>
          </p:cNvSpPr>
          <p:nvPr>
            <p:ph type="sldImg" idx="2"/>
          </p:nvPr>
        </p:nvSpPr>
        <p:spPr>
          <a:xfrm>
            <a:off x="2405063" y="1200150"/>
            <a:ext cx="2505075"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92676AEA-B968-489B-A7A7-06526D5ECE89}" type="slidenum">
              <a:rPr lang="en-US" smtClean="0"/>
              <a:t>‹#›</a:t>
            </a:fld>
            <a:endParaRPr lang="en-US"/>
          </a:p>
        </p:txBody>
      </p:sp>
    </p:spTree>
    <p:extLst>
      <p:ext uri="{BB962C8B-B14F-4D97-AF65-F5344CB8AC3E}">
        <p14:creationId xmlns:p14="http://schemas.microsoft.com/office/powerpoint/2010/main" val="4107618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2"/>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01" indent="0" algn="ctr">
              <a:buNone/>
              <a:defRPr sz="1700"/>
            </a:lvl2pPr>
            <a:lvl3pPr marL="777202" indent="0" algn="ctr">
              <a:buNone/>
              <a:defRPr sz="1530"/>
            </a:lvl3pPr>
            <a:lvl4pPr marL="1165803" indent="0" algn="ctr">
              <a:buNone/>
              <a:defRPr sz="1360"/>
            </a:lvl4pPr>
            <a:lvl5pPr marL="1554404" indent="0" algn="ctr">
              <a:buNone/>
              <a:defRPr sz="1360"/>
            </a:lvl5pPr>
            <a:lvl6pPr marL="1943005" indent="0" algn="ctr">
              <a:buNone/>
              <a:defRPr sz="1360"/>
            </a:lvl6pPr>
            <a:lvl7pPr marL="2331606" indent="0" algn="ctr">
              <a:buNone/>
              <a:defRPr sz="1360"/>
            </a:lvl7pPr>
            <a:lvl8pPr marL="2720207" indent="0" algn="ctr">
              <a:buNone/>
              <a:defRPr sz="1360"/>
            </a:lvl8pPr>
            <a:lvl9pPr marL="3108808"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0C90A22-845B-4089-A823-03260D391FFB}" type="datetimeFigureOut">
              <a:rPr lang="en-US" smtClean="0"/>
              <a:t>11/26/2022</a:t>
            </a:fld>
            <a:endParaRPr lang="en-US"/>
          </a:p>
        </p:txBody>
      </p:sp>
      <p:sp>
        <p:nvSpPr>
          <p:cNvPr id="5" name="Footer Placeholder 4"/>
          <p:cNvSpPr>
            <a:spLocks noGrp="1"/>
          </p:cNvSpPr>
          <p:nvPr>
            <p:ph type="ftr" sz="quarter" idx="11"/>
          </p:nvPr>
        </p:nvSpPr>
        <p:spPr>
          <a:xfrm>
            <a:off x="2574608" y="9322649"/>
            <a:ext cx="2623185" cy="535518"/>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02CBAA1B-98E6-4D10-AEB8-805101075252}" type="slidenum">
              <a:rPr lang="en-US" smtClean="0"/>
              <a:t>‹#›</a:t>
            </a:fld>
            <a:endParaRPr lang="en-US"/>
          </a:p>
        </p:txBody>
      </p:sp>
    </p:spTree>
    <p:extLst>
      <p:ext uri="{BB962C8B-B14F-4D97-AF65-F5344CB8AC3E}">
        <p14:creationId xmlns:p14="http://schemas.microsoft.com/office/powerpoint/2010/main" val="3126106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C90A22-845B-4089-A823-03260D391FFB}" type="datetimeFigureOut">
              <a:rPr lang="en-US" smtClean="0"/>
              <a:t>11/26/2022</a:t>
            </a:fld>
            <a:endParaRPr lang="en-US"/>
          </a:p>
        </p:txBody>
      </p:sp>
      <p:sp>
        <p:nvSpPr>
          <p:cNvPr id="5" name="Footer Placeholder 4"/>
          <p:cNvSpPr>
            <a:spLocks noGrp="1"/>
          </p:cNvSpPr>
          <p:nvPr>
            <p:ph type="ftr" sz="quarter" idx="11"/>
          </p:nvPr>
        </p:nvSpPr>
        <p:spPr>
          <a:xfrm>
            <a:off x="2574608" y="9322649"/>
            <a:ext cx="2623185" cy="535518"/>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02CBAA1B-98E6-4D10-AEB8-805101075252}" type="slidenum">
              <a:rPr lang="en-US" smtClean="0"/>
              <a:t>‹#›</a:t>
            </a:fld>
            <a:endParaRPr lang="en-US"/>
          </a:p>
        </p:txBody>
      </p:sp>
    </p:spTree>
    <p:extLst>
      <p:ext uri="{BB962C8B-B14F-4D97-AF65-F5344CB8AC3E}">
        <p14:creationId xmlns:p14="http://schemas.microsoft.com/office/powerpoint/2010/main" val="1098794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5" y="535518"/>
            <a:ext cx="1675924"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4" y="535518"/>
            <a:ext cx="4930616"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C90A22-845B-4089-A823-03260D391FFB}" type="datetimeFigureOut">
              <a:rPr lang="en-US" smtClean="0"/>
              <a:t>11/26/2022</a:t>
            </a:fld>
            <a:endParaRPr lang="en-US"/>
          </a:p>
        </p:txBody>
      </p:sp>
      <p:sp>
        <p:nvSpPr>
          <p:cNvPr id="5" name="Footer Placeholder 4"/>
          <p:cNvSpPr>
            <a:spLocks noGrp="1"/>
          </p:cNvSpPr>
          <p:nvPr>
            <p:ph type="ftr" sz="quarter" idx="11"/>
          </p:nvPr>
        </p:nvSpPr>
        <p:spPr>
          <a:xfrm>
            <a:off x="2574608" y="9322649"/>
            <a:ext cx="2623185" cy="535518"/>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02CBAA1B-98E6-4D10-AEB8-805101075252}" type="slidenum">
              <a:rPr lang="en-US" smtClean="0"/>
              <a:t>‹#›</a:t>
            </a:fld>
            <a:endParaRPr lang="en-US"/>
          </a:p>
        </p:txBody>
      </p:sp>
    </p:spTree>
    <p:extLst>
      <p:ext uri="{BB962C8B-B14F-4D97-AF65-F5344CB8AC3E}">
        <p14:creationId xmlns:p14="http://schemas.microsoft.com/office/powerpoint/2010/main" val="2499783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a:defRPr sz="1200"/>
            </a:lvl1pPr>
            <a:lvl2pPr>
              <a:defRPr sz="1200"/>
            </a:lvl2pPr>
            <a:lvl3pPr>
              <a:defRPr sz="12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0C90A22-845B-4089-A823-03260D391FFB}" type="datetimeFigureOut">
              <a:rPr lang="en-US" smtClean="0"/>
              <a:t>11/26/2022</a:t>
            </a:fld>
            <a:endParaRPr lang="en-US"/>
          </a:p>
        </p:txBody>
      </p:sp>
      <p:sp>
        <p:nvSpPr>
          <p:cNvPr id="5" name="Footer Placeholder 4"/>
          <p:cNvSpPr>
            <a:spLocks noGrp="1"/>
          </p:cNvSpPr>
          <p:nvPr>
            <p:ph type="ftr" sz="quarter" idx="11"/>
          </p:nvPr>
        </p:nvSpPr>
        <p:spPr>
          <a:xfrm>
            <a:off x="2574608" y="9322649"/>
            <a:ext cx="2623185" cy="535518"/>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02CBAA1B-98E6-4D10-AEB8-805101075252}" type="slidenum">
              <a:rPr lang="en-US" smtClean="0"/>
              <a:t>‹#›</a:t>
            </a:fld>
            <a:endParaRPr lang="en-US"/>
          </a:p>
        </p:txBody>
      </p:sp>
    </p:spTree>
    <p:extLst>
      <p:ext uri="{BB962C8B-B14F-4D97-AF65-F5344CB8AC3E}">
        <p14:creationId xmlns:p14="http://schemas.microsoft.com/office/powerpoint/2010/main" val="383504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6" y="2507618"/>
            <a:ext cx="6703695" cy="4184014"/>
          </a:xfr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6" y="6907002"/>
            <a:ext cx="6703695" cy="2200274"/>
          </a:xfrm>
        </p:spPr>
        <p:txBody>
          <a:bodyPr>
            <a:normAutofit/>
          </a:bodyPr>
          <a:lstStyle>
            <a:lvl1pPr marL="0" indent="0">
              <a:buNone/>
              <a:defRPr sz="1200">
                <a:solidFill>
                  <a:schemeClr val="tx1"/>
                </a:solidFill>
              </a:defRPr>
            </a:lvl1pPr>
            <a:lvl2pPr marL="388601" indent="0">
              <a:buNone/>
              <a:defRPr sz="1700">
                <a:solidFill>
                  <a:schemeClr val="tx1">
                    <a:tint val="75000"/>
                  </a:schemeClr>
                </a:solidFill>
              </a:defRPr>
            </a:lvl2pPr>
            <a:lvl3pPr marL="777202" indent="0">
              <a:buNone/>
              <a:defRPr sz="1530">
                <a:solidFill>
                  <a:schemeClr val="tx1">
                    <a:tint val="75000"/>
                  </a:schemeClr>
                </a:solidFill>
              </a:defRPr>
            </a:lvl3pPr>
            <a:lvl4pPr marL="1165803" indent="0">
              <a:buNone/>
              <a:defRPr sz="1360">
                <a:solidFill>
                  <a:schemeClr val="tx1">
                    <a:tint val="75000"/>
                  </a:schemeClr>
                </a:solidFill>
              </a:defRPr>
            </a:lvl4pPr>
            <a:lvl5pPr marL="1554404" indent="0">
              <a:buNone/>
              <a:defRPr sz="1360">
                <a:solidFill>
                  <a:schemeClr val="tx1">
                    <a:tint val="75000"/>
                  </a:schemeClr>
                </a:solidFill>
              </a:defRPr>
            </a:lvl5pPr>
            <a:lvl6pPr marL="1943005" indent="0">
              <a:buNone/>
              <a:defRPr sz="1360">
                <a:solidFill>
                  <a:schemeClr val="tx1">
                    <a:tint val="75000"/>
                  </a:schemeClr>
                </a:solidFill>
              </a:defRPr>
            </a:lvl6pPr>
            <a:lvl7pPr marL="2331606" indent="0">
              <a:buNone/>
              <a:defRPr sz="1360">
                <a:solidFill>
                  <a:schemeClr val="tx1">
                    <a:tint val="75000"/>
                  </a:schemeClr>
                </a:solidFill>
              </a:defRPr>
            </a:lvl7pPr>
            <a:lvl8pPr marL="2720207" indent="0">
              <a:buNone/>
              <a:defRPr sz="1360">
                <a:solidFill>
                  <a:schemeClr val="tx1">
                    <a:tint val="75000"/>
                  </a:schemeClr>
                </a:solidFill>
              </a:defRPr>
            </a:lvl8pPr>
            <a:lvl9pPr marL="3108808" indent="0">
              <a:buNone/>
              <a:defRPr sz="136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50C90A22-845B-4089-A823-03260D391FFB}" type="datetimeFigureOut">
              <a:rPr lang="en-US" smtClean="0"/>
              <a:t>11/26/2022</a:t>
            </a:fld>
            <a:endParaRPr lang="en-US"/>
          </a:p>
        </p:txBody>
      </p:sp>
      <p:sp>
        <p:nvSpPr>
          <p:cNvPr id="5" name="Footer Placeholder 4"/>
          <p:cNvSpPr>
            <a:spLocks noGrp="1"/>
          </p:cNvSpPr>
          <p:nvPr>
            <p:ph type="ftr" sz="quarter" idx="11"/>
          </p:nvPr>
        </p:nvSpPr>
        <p:spPr>
          <a:xfrm>
            <a:off x="2574608" y="9322649"/>
            <a:ext cx="2623185" cy="535518"/>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02CBAA1B-98E6-4D10-AEB8-805101075252}" type="slidenum">
              <a:rPr lang="en-US" smtClean="0"/>
              <a:t>‹#›</a:t>
            </a:fld>
            <a:endParaRPr lang="en-US"/>
          </a:p>
        </p:txBody>
      </p:sp>
    </p:spTree>
    <p:extLst>
      <p:ext uri="{BB962C8B-B14F-4D97-AF65-F5344CB8AC3E}">
        <p14:creationId xmlns:p14="http://schemas.microsoft.com/office/powerpoint/2010/main" val="4210185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0C90A22-845B-4089-A823-03260D391FFB}" type="datetimeFigureOut">
              <a:rPr lang="en-US" smtClean="0"/>
              <a:t>11/26/2022</a:t>
            </a:fld>
            <a:endParaRPr lang="en-US"/>
          </a:p>
        </p:txBody>
      </p:sp>
      <p:sp>
        <p:nvSpPr>
          <p:cNvPr id="6" name="Footer Placeholder 5"/>
          <p:cNvSpPr>
            <a:spLocks noGrp="1"/>
          </p:cNvSpPr>
          <p:nvPr>
            <p:ph type="ftr" sz="quarter" idx="11"/>
          </p:nvPr>
        </p:nvSpPr>
        <p:spPr>
          <a:xfrm>
            <a:off x="2574608" y="9322649"/>
            <a:ext cx="2623185" cy="535518"/>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02CBAA1B-98E6-4D10-AEB8-805101075252}" type="slidenum">
              <a:rPr lang="en-US" smtClean="0"/>
              <a:t>‹#›</a:t>
            </a:fld>
            <a:endParaRPr lang="en-US"/>
          </a:p>
        </p:txBody>
      </p:sp>
    </p:spTree>
    <p:extLst>
      <p:ext uri="{BB962C8B-B14F-4D97-AF65-F5344CB8AC3E}">
        <p14:creationId xmlns:p14="http://schemas.microsoft.com/office/powerpoint/2010/main" val="222269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6" y="535520"/>
            <a:ext cx="6703695"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01" indent="0">
              <a:buNone/>
              <a:defRPr sz="1700" b="1"/>
            </a:lvl2pPr>
            <a:lvl3pPr marL="777202" indent="0">
              <a:buNone/>
              <a:defRPr sz="1530" b="1"/>
            </a:lvl3pPr>
            <a:lvl4pPr marL="1165803" indent="0">
              <a:buNone/>
              <a:defRPr sz="1360" b="1"/>
            </a:lvl4pPr>
            <a:lvl5pPr marL="1554404" indent="0">
              <a:buNone/>
              <a:defRPr sz="1360" b="1"/>
            </a:lvl5pPr>
            <a:lvl6pPr marL="1943005" indent="0">
              <a:buNone/>
              <a:defRPr sz="1360" b="1"/>
            </a:lvl6pPr>
            <a:lvl7pPr marL="2331606" indent="0">
              <a:buNone/>
              <a:defRPr sz="1360" b="1"/>
            </a:lvl7pPr>
            <a:lvl8pPr marL="2720207" indent="0">
              <a:buNone/>
              <a:defRPr sz="1360" b="1"/>
            </a:lvl8pPr>
            <a:lvl9pPr marL="3108808"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01" indent="0">
              <a:buNone/>
              <a:defRPr sz="1700" b="1"/>
            </a:lvl2pPr>
            <a:lvl3pPr marL="777202" indent="0">
              <a:buNone/>
              <a:defRPr sz="1530" b="1"/>
            </a:lvl3pPr>
            <a:lvl4pPr marL="1165803" indent="0">
              <a:buNone/>
              <a:defRPr sz="1360" b="1"/>
            </a:lvl4pPr>
            <a:lvl5pPr marL="1554404" indent="0">
              <a:buNone/>
              <a:defRPr sz="1360" b="1"/>
            </a:lvl5pPr>
            <a:lvl6pPr marL="1943005" indent="0">
              <a:buNone/>
              <a:defRPr sz="1360" b="1"/>
            </a:lvl6pPr>
            <a:lvl7pPr marL="2331606" indent="0">
              <a:buNone/>
              <a:defRPr sz="1360" b="1"/>
            </a:lvl7pPr>
            <a:lvl8pPr marL="2720207" indent="0">
              <a:buNone/>
              <a:defRPr sz="1360" b="1"/>
            </a:lvl8pPr>
            <a:lvl9pPr marL="3108808"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0C90A22-845B-4089-A823-03260D391FFB}" type="datetimeFigureOut">
              <a:rPr lang="en-US" smtClean="0"/>
              <a:t>11/26/2022</a:t>
            </a:fld>
            <a:endParaRPr lang="en-US"/>
          </a:p>
        </p:txBody>
      </p:sp>
      <p:sp>
        <p:nvSpPr>
          <p:cNvPr id="8" name="Footer Placeholder 7"/>
          <p:cNvSpPr>
            <a:spLocks noGrp="1"/>
          </p:cNvSpPr>
          <p:nvPr>
            <p:ph type="ftr" sz="quarter" idx="11"/>
          </p:nvPr>
        </p:nvSpPr>
        <p:spPr>
          <a:xfrm>
            <a:off x="2574608" y="9322649"/>
            <a:ext cx="2623185" cy="535518"/>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02CBAA1B-98E6-4D10-AEB8-805101075252}" type="slidenum">
              <a:rPr lang="en-US" smtClean="0"/>
              <a:t>‹#›</a:t>
            </a:fld>
            <a:endParaRPr lang="en-US"/>
          </a:p>
        </p:txBody>
      </p:sp>
    </p:spTree>
    <p:extLst>
      <p:ext uri="{BB962C8B-B14F-4D97-AF65-F5344CB8AC3E}">
        <p14:creationId xmlns:p14="http://schemas.microsoft.com/office/powerpoint/2010/main" val="4136238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0C90A22-845B-4089-A823-03260D391FFB}" type="datetimeFigureOut">
              <a:rPr lang="en-US" smtClean="0"/>
              <a:t>11/26/2022</a:t>
            </a:fld>
            <a:endParaRPr lang="en-US"/>
          </a:p>
        </p:txBody>
      </p:sp>
      <p:sp>
        <p:nvSpPr>
          <p:cNvPr id="4" name="Footer Placeholder 3"/>
          <p:cNvSpPr>
            <a:spLocks noGrp="1"/>
          </p:cNvSpPr>
          <p:nvPr>
            <p:ph type="ftr" sz="quarter" idx="11"/>
          </p:nvPr>
        </p:nvSpPr>
        <p:spPr>
          <a:xfrm>
            <a:off x="2574608" y="9322649"/>
            <a:ext cx="2623185" cy="535518"/>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02CBAA1B-98E6-4D10-AEB8-805101075252}" type="slidenum">
              <a:rPr lang="en-US" smtClean="0"/>
              <a:t>‹#›</a:t>
            </a:fld>
            <a:endParaRPr lang="en-US"/>
          </a:p>
        </p:txBody>
      </p:sp>
    </p:spTree>
    <p:extLst>
      <p:ext uri="{BB962C8B-B14F-4D97-AF65-F5344CB8AC3E}">
        <p14:creationId xmlns:p14="http://schemas.microsoft.com/office/powerpoint/2010/main" val="1590308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C90A22-845B-4089-A823-03260D391FFB}" type="datetimeFigureOut">
              <a:rPr lang="en-US" smtClean="0"/>
              <a:t>11/26/2022</a:t>
            </a:fld>
            <a:endParaRPr lang="en-US"/>
          </a:p>
        </p:txBody>
      </p:sp>
      <p:sp>
        <p:nvSpPr>
          <p:cNvPr id="3" name="Footer Placeholder 2"/>
          <p:cNvSpPr>
            <a:spLocks noGrp="1"/>
          </p:cNvSpPr>
          <p:nvPr>
            <p:ph type="ftr" sz="quarter" idx="11"/>
          </p:nvPr>
        </p:nvSpPr>
        <p:spPr>
          <a:xfrm>
            <a:off x="2574608" y="9322649"/>
            <a:ext cx="2623185" cy="535518"/>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02CBAA1B-98E6-4D10-AEB8-805101075252}" type="slidenum">
              <a:rPr lang="en-US" smtClean="0"/>
              <a:t>‹#›</a:t>
            </a:fld>
            <a:endParaRPr lang="en-US"/>
          </a:p>
        </p:txBody>
      </p:sp>
    </p:spTree>
    <p:extLst>
      <p:ext uri="{BB962C8B-B14F-4D97-AF65-F5344CB8AC3E}">
        <p14:creationId xmlns:p14="http://schemas.microsoft.com/office/powerpoint/2010/main" val="2264172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6" y="670560"/>
            <a:ext cx="2506801" cy="2346960"/>
          </a:xfr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7"/>
            <a:ext cx="3934778" cy="7147982"/>
          </a:xfrm>
        </p:spPr>
        <p:txBody>
          <a:bodyPr>
            <a:normAutofit/>
          </a:bodyPr>
          <a:lstStyle>
            <a:lvl1pPr>
              <a:defRPr sz="1200"/>
            </a:lvl1pPr>
            <a:lvl2pPr>
              <a:defRPr sz="1200"/>
            </a:lvl2pPr>
            <a:lvl3pPr>
              <a:defRPr sz="1200"/>
            </a:lvl3pPr>
            <a:lvl4pPr>
              <a:defRPr sz="1200"/>
            </a:lvl4pPr>
            <a:lvl5pPr>
              <a:defRPr sz="1200"/>
            </a:lvl5pPr>
            <a:lvl6pPr>
              <a:defRPr sz="1700"/>
            </a:lvl6pPr>
            <a:lvl7pPr>
              <a:defRPr sz="1700"/>
            </a:lvl7pPr>
            <a:lvl8pPr>
              <a:defRPr sz="1700"/>
            </a:lvl8pPr>
            <a:lvl9pPr>
              <a:defRPr sz="1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35366" y="3017520"/>
            <a:ext cx="2506801" cy="5590329"/>
          </a:xfrm>
        </p:spPr>
        <p:txBody>
          <a:bodyPr/>
          <a:lstStyle>
            <a:lvl1pPr marL="0" indent="0">
              <a:buNone/>
              <a:defRPr sz="1360"/>
            </a:lvl1pPr>
            <a:lvl2pPr marL="388601" indent="0">
              <a:buNone/>
              <a:defRPr sz="1190"/>
            </a:lvl2pPr>
            <a:lvl3pPr marL="777202" indent="0">
              <a:buNone/>
              <a:defRPr sz="1020"/>
            </a:lvl3pPr>
            <a:lvl4pPr marL="1165803" indent="0">
              <a:buNone/>
              <a:defRPr sz="850"/>
            </a:lvl4pPr>
            <a:lvl5pPr marL="1554404" indent="0">
              <a:buNone/>
              <a:defRPr sz="850"/>
            </a:lvl5pPr>
            <a:lvl6pPr marL="1943005" indent="0">
              <a:buNone/>
              <a:defRPr sz="850"/>
            </a:lvl6pPr>
            <a:lvl7pPr marL="2331606" indent="0">
              <a:buNone/>
              <a:defRPr sz="850"/>
            </a:lvl7pPr>
            <a:lvl8pPr marL="2720207" indent="0">
              <a:buNone/>
              <a:defRPr sz="850"/>
            </a:lvl8pPr>
            <a:lvl9pPr marL="3108808" indent="0">
              <a:buNone/>
              <a:defRPr sz="850"/>
            </a:lvl9pPr>
          </a:lstStyle>
          <a:p>
            <a:pPr lvl="0"/>
            <a:r>
              <a:rPr lang="en-US" dirty="0"/>
              <a:t>Click to edit Master text styles</a:t>
            </a:r>
          </a:p>
        </p:txBody>
      </p:sp>
      <p:sp>
        <p:nvSpPr>
          <p:cNvPr id="5" name="Date Placeholder 4"/>
          <p:cNvSpPr>
            <a:spLocks noGrp="1"/>
          </p:cNvSpPr>
          <p:nvPr>
            <p:ph type="dt" sz="half" idx="10"/>
          </p:nvPr>
        </p:nvSpPr>
        <p:spPr/>
        <p:txBody>
          <a:bodyPr/>
          <a:lstStyle/>
          <a:p>
            <a:fld id="{50C90A22-845B-4089-A823-03260D391FFB}" type="datetimeFigureOut">
              <a:rPr lang="en-US" smtClean="0"/>
              <a:t>11/26/2022</a:t>
            </a:fld>
            <a:endParaRPr lang="en-US"/>
          </a:p>
        </p:txBody>
      </p:sp>
      <p:sp>
        <p:nvSpPr>
          <p:cNvPr id="6" name="Footer Placeholder 5"/>
          <p:cNvSpPr>
            <a:spLocks noGrp="1"/>
          </p:cNvSpPr>
          <p:nvPr>
            <p:ph type="ftr" sz="quarter" idx="11"/>
          </p:nvPr>
        </p:nvSpPr>
        <p:spPr>
          <a:xfrm>
            <a:off x="2574608" y="9322649"/>
            <a:ext cx="2623185" cy="535518"/>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02CBAA1B-98E6-4D10-AEB8-805101075252}" type="slidenum">
              <a:rPr lang="en-US" smtClean="0"/>
              <a:t>‹#›</a:t>
            </a:fld>
            <a:endParaRPr lang="en-US"/>
          </a:p>
        </p:txBody>
      </p:sp>
    </p:spTree>
    <p:extLst>
      <p:ext uri="{BB962C8B-B14F-4D97-AF65-F5344CB8AC3E}">
        <p14:creationId xmlns:p14="http://schemas.microsoft.com/office/powerpoint/2010/main" val="619457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6" y="670560"/>
            <a:ext cx="2506801" cy="2346960"/>
          </a:xfr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7"/>
            <a:ext cx="3934778" cy="7147982"/>
          </a:xfrm>
        </p:spPr>
        <p:txBody>
          <a:bodyPr anchor="t"/>
          <a:lstStyle>
            <a:lvl1pPr marL="0" indent="0">
              <a:buNone/>
              <a:defRPr sz="2720"/>
            </a:lvl1pPr>
            <a:lvl2pPr marL="388601" indent="0">
              <a:buNone/>
              <a:defRPr sz="2380"/>
            </a:lvl2pPr>
            <a:lvl3pPr marL="777202" indent="0">
              <a:buNone/>
              <a:defRPr sz="2040"/>
            </a:lvl3pPr>
            <a:lvl4pPr marL="1165803" indent="0">
              <a:buNone/>
              <a:defRPr sz="1700"/>
            </a:lvl4pPr>
            <a:lvl5pPr marL="1554404" indent="0">
              <a:buNone/>
              <a:defRPr sz="1700"/>
            </a:lvl5pPr>
            <a:lvl6pPr marL="1943005" indent="0">
              <a:buNone/>
              <a:defRPr sz="1700"/>
            </a:lvl6pPr>
            <a:lvl7pPr marL="2331606" indent="0">
              <a:buNone/>
              <a:defRPr sz="1700"/>
            </a:lvl7pPr>
            <a:lvl8pPr marL="2720207" indent="0">
              <a:buNone/>
              <a:defRPr sz="1700"/>
            </a:lvl8pPr>
            <a:lvl9pPr marL="3108808" indent="0">
              <a:buNone/>
              <a:defRPr sz="1700"/>
            </a:lvl9pPr>
          </a:lstStyle>
          <a:p>
            <a:r>
              <a:rPr lang="en-US"/>
              <a:t>Click icon to add picture</a:t>
            </a:r>
            <a:endParaRPr lang="en-US" dirty="0"/>
          </a:p>
        </p:txBody>
      </p:sp>
      <p:sp>
        <p:nvSpPr>
          <p:cNvPr id="4" name="Text Placeholder 3"/>
          <p:cNvSpPr>
            <a:spLocks noGrp="1"/>
          </p:cNvSpPr>
          <p:nvPr>
            <p:ph type="body" sz="half" idx="2"/>
          </p:nvPr>
        </p:nvSpPr>
        <p:spPr>
          <a:xfrm>
            <a:off x="535366" y="3017520"/>
            <a:ext cx="2506801" cy="5590329"/>
          </a:xfrm>
        </p:spPr>
        <p:txBody>
          <a:bodyPr/>
          <a:lstStyle>
            <a:lvl1pPr marL="0" indent="0">
              <a:buNone/>
              <a:defRPr sz="1360"/>
            </a:lvl1pPr>
            <a:lvl2pPr marL="388601" indent="0">
              <a:buNone/>
              <a:defRPr sz="1190"/>
            </a:lvl2pPr>
            <a:lvl3pPr marL="777202" indent="0">
              <a:buNone/>
              <a:defRPr sz="1020"/>
            </a:lvl3pPr>
            <a:lvl4pPr marL="1165803" indent="0">
              <a:buNone/>
              <a:defRPr sz="850"/>
            </a:lvl4pPr>
            <a:lvl5pPr marL="1554404" indent="0">
              <a:buNone/>
              <a:defRPr sz="850"/>
            </a:lvl5pPr>
            <a:lvl6pPr marL="1943005" indent="0">
              <a:buNone/>
              <a:defRPr sz="850"/>
            </a:lvl6pPr>
            <a:lvl7pPr marL="2331606" indent="0">
              <a:buNone/>
              <a:defRPr sz="850"/>
            </a:lvl7pPr>
            <a:lvl8pPr marL="2720207" indent="0">
              <a:buNone/>
              <a:defRPr sz="850"/>
            </a:lvl8pPr>
            <a:lvl9pPr marL="3108808" indent="0">
              <a:buNone/>
              <a:defRPr sz="850"/>
            </a:lvl9pPr>
          </a:lstStyle>
          <a:p>
            <a:pPr lvl="0"/>
            <a:r>
              <a:rPr lang="en-US"/>
              <a:t>Click to edit Master text styles</a:t>
            </a:r>
          </a:p>
        </p:txBody>
      </p:sp>
      <p:sp>
        <p:nvSpPr>
          <p:cNvPr id="5" name="Date Placeholder 4"/>
          <p:cNvSpPr>
            <a:spLocks noGrp="1"/>
          </p:cNvSpPr>
          <p:nvPr>
            <p:ph type="dt" sz="half" idx="10"/>
          </p:nvPr>
        </p:nvSpPr>
        <p:spPr/>
        <p:txBody>
          <a:bodyPr/>
          <a:lstStyle/>
          <a:p>
            <a:fld id="{50C90A22-845B-4089-A823-03260D391FFB}" type="datetimeFigureOut">
              <a:rPr lang="en-US" smtClean="0"/>
              <a:t>11/26/2022</a:t>
            </a:fld>
            <a:endParaRPr lang="en-US"/>
          </a:p>
        </p:txBody>
      </p:sp>
      <p:sp>
        <p:nvSpPr>
          <p:cNvPr id="6" name="Footer Placeholder 5"/>
          <p:cNvSpPr>
            <a:spLocks noGrp="1"/>
          </p:cNvSpPr>
          <p:nvPr>
            <p:ph type="ftr" sz="quarter" idx="11"/>
          </p:nvPr>
        </p:nvSpPr>
        <p:spPr>
          <a:xfrm>
            <a:off x="2574608" y="9322649"/>
            <a:ext cx="2623185" cy="535518"/>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02CBAA1B-98E6-4D10-AEB8-805101075252}" type="slidenum">
              <a:rPr lang="en-US" smtClean="0"/>
              <a:t>‹#›</a:t>
            </a:fld>
            <a:endParaRPr lang="en-US"/>
          </a:p>
        </p:txBody>
      </p:sp>
    </p:spTree>
    <p:extLst>
      <p:ext uri="{BB962C8B-B14F-4D97-AF65-F5344CB8AC3E}">
        <p14:creationId xmlns:p14="http://schemas.microsoft.com/office/powerpoint/2010/main" val="16051523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20"/>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8"/>
          </a:xfrm>
          <a:prstGeom prst="rect">
            <a:avLst/>
          </a:prstGeom>
        </p:spPr>
        <p:txBody>
          <a:bodyPr vert="horz" lIns="91440" tIns="45720" rIns="91440" bIns="45720" rtlCol="0" anchor="ctr"/>
          <a:lstStyle>
            <a:lvl1pPr algn="l">
              <a:defRPr sz="1020">
                <a:solidFill>
                  <a:schemeClr val="tx1">
                    <a:tint val="75000"/>
                  </a:schemeClr>
                </a:solidFill>
              </a:defRPr>
            </a:lvl1pPr>
          </a:lstStyle>
          <a:p>
            <a:fld id="{50C90A22-845B-4089-A823-03260D391FFB}" type="datetimeFigureOut">
              <a:rPr lang="en-US" smtClean="0"/>
              <a:t>11/26/2022</a:t>
            </a:fld>
            <a:endParaRPr lang="en-US"/>
          </a:p>
        </p:txBody>
      </p:sp>
      <p:sp>
        <p:nvSpPr>
          <p:cNvPr id="5" name="Footer Placeholder 4"/>
          <p:cNvSpPr>
            <a:spLocks noGrp="1"/>
          </p:cNvSpPr>
          <p:nvPr>
            <p:ph type="ftr" sz="quarter" idx="3"/>
          </p:nvPr>
        </p:nvSpPr>
        <p:spPr>
          <a:xfrm>
            <a:off x="2574608" y="9322649"/>
            <a:ext cx="2623185" cy="535518"/>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489258" y="9322649"/>
            <a:ext cx="1748790" cy="535518"/>
          </a:xfrm>
          <a:prstGeom prst="rect">
            <a:avLst/>
          </a:prstGeom>
        </p:spPr>
        <p:txBody>
          <a:bodyPr vert="horz" lIns="91440" tIns="45720" rIns="91440" bIns="45720" rtlCol="0" anchor="ctr"/>
          <a:lstStyle>
            <a:lvl1pPr algn="r">
              <a:defRPr sz="1020">
                <a:solidFill>
                  <a:schemeClr val="tx1">
                    <a:tint val="75000"/>
                  </a:schemeClr>
                </a:solidFill>
              </a:defRPr>
            </a:lvl1pPr>
          </a:lstStyle>
          <a:p>
            <a:fld id="{02CBAA1B-98E6-4D10-AEB8-805101075252}" type="slidenum">
              <a:rPr lang="en-US" smtClean="0"/>
              <a:t>‹#›</a:t>
            </a:fld>
            <a:endParaRPr lang="en-US"/>
          </a:p>
        </p:txBody>
      </p:sp>
    </p:spTree>
    <p:extLst>
      <p:ext uri="{BB962C8B-B14F-4D97-AF65-F5344CB8AC3E}">
        <p14:creationId xmlns:p14="http://schemas.microsoft.com/office/powerpoint/2010/main" val="20869187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777202"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01" indent="-194301" algn="l" defTabSz="777202"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02" indent="-194301" algn="l" defTabSz="777202"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03" indent="-194301" algn="l" defTabSz="777202"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03" indent="-194301" algn="l" defTabSz="777202"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04" indent="-194301" algn="l" defTabSz="777202"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305" indent="-194301" algn="l" defTabSz="777202"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5906" indent="-194301" algn="l" defTabSz="777202"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508" indent="-194301" algn="l" defTabSz="777202"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109" indent="-194301" algn="l" defTabSz="777202"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02" rtl="0" eaLnBrk="1" latinLnBrk="0" hangingPunct="1">
        <a:defRPr sz="1530" kern="1200">
          <a:solidFill>
            <a:schemeClr val="tx1"/>
          </a:solidFill>
          <a:latin typeface="+mn-lt"/>
          <a:ea typeface="+mn-ea"/>
          <a:cs typeface="+mn-cs"/>
        </a:defRPr>
      </a:lvl1pPr>
      <a:lvl2pPr marL="388601" algn="l" defTabSz="777202" rtl="0" eaLnBrk="1" latinLnBrk="0" hangingPunct="1">
        <a:defRPr sz="1530" kern="1200">
          <a:solidFill>
            <a:schemeClr val="tx1"/>
          </a:solidFill>
          <a:latin typeface="+mn-lt"/>
          <a:ea typeface="+mn-ea"/>
          <a:cs typeface="+mn-cs"/>
        </a:defRPr>
      </a:lvl2pPr>
      <a:lvl3pPr marL="777202" algn="l" defTabSz="777202" rtl="0" eaLnBrk="1" latinLnBrk="0" hangingPunct="1">
        <a:defRPr sz="1530" kern="1200">
          <a:solidFill>
            <a:schemeClr val="tx1"/>
          </a:solidFill>
          <a:latin typeface="+mn-lt"/>
          <a:ea typeface="+mn-ea"/>
          <a:cs typeface="+mn-cs"/>
        </a:defRPr>
      </a:lvl3pPr>
      <a:lvl4pPr marL="1165803" algn="l" defTabSz="777202" rtl="0" eaLnBrk="1" latinLnBrk="0" hangingPunct="1">
        <a:defRPr sz="1530" kern="1200">
          <a:solidFill>
            <a:schemeClr val="tx1"/>
          </a:solidFill>
          <a:latin typeface="+mn-lt"/>
          <a:ea typeface="+mn-ea"/>
          <a:cs typeface="+mn-cs"/>
        </a:defRPr>
      </a:lvl4pPr>
      <a:lvl5pPr marL="1554404" algn="l" defTabSz="777202" rtl="0" eaLnBrk="1" latinLnBrk="0" hangingPunct="1">
        <a:defRPr sz="1530" kern="1200">
          <a:solidFill>
            <a:schemeClr val="tx1"/>
          </a:solidFill>
          <a:latin typeface="+mn-lt"/>
          <a:ea typeface="+mn-ea"/>
          <a:cs typeface="+mn-cs"/>
        </a:defRPr>
      </a:lvl5pPr>
      <a:lvl6pPr marL="1943005" algn="l" defTabSz="777202" rtl="0" eaLnBrk="1" latinLnBrk="0" hangingPunct="1">
        <a:defRPr sz="1530" kern="1200">
          <a:solidFill>
            <a:schemeClr val="tx1"/>
          </a:solidFill>
          <a:latin typeface="+mn-lt"/>
          <a:ea typeface="+mn-ea"/>
          <a:cs typeface="+mn-cs"/>
        </a:defRPr>
      </a:lvl6pPr>
      <a:lvl7pPr marL="2331606" algn="l" defTabSz="777202" rtl="0" eaLnBrk="1" latinLnBrk="0" hangingPunct="1">
        <a:defRPr sz="1530" kern="1200">
          <a:solidFill>
            <a:schemeClr val="tx1"/>
          </a:solidFill>
          <a:latin typeface="+mn-lt"/>
          <a:ea typeface="+mn-ea"/>
          <a:cs typeface="+mn-cs"/>
        </a:defRPr>
      </a:lvl7pPr>
      <a:lvl8pPr marL="2720207" algn="l" defTabSz="777202" rtl="0" eaLnBrk="1" latinLnBrk="0" hangingPunct="1">
        <a:defRPr sz="1530" kern="1200">
          <a:solidFill>
            <a:schemeClr val="tx1"/>
          </a:solidFill>
          <a:latin typeface="+mn-lt"/>
          <a:ea typeface="+mn-ea"/>
          <a:cs typeface="+mn-cs"/>
        </a:defRPr>
      </a:lvl8pPr>
      <a:lvl9pPr marL="3108808" algn="l" defTabSz="777202"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2.xml"/><Relationship Id="rId6" Type="http://schemas.microsoft.com/office/2007/relationships/hdphoto" Target="../media/hdphoto14.wdp"/><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5.png"/><Relationship Id="rId4" Type="http://schemas.microsoft.com/office/2007/relationships/hdphoto" Target="../media/hdphoto15.wdp"/></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7" Type="http://schemas.microsoft.com/office/2007/relationships/hdphoto" Target="../media/hdphoto16.wdp"/><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microsoft.com/office/2007/relationships/hdphoto" Target="../media/hdphoto17.wdp"/></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3" Type="http://schemas.microsoft.com/office/2007/relationships/hdphoto" Target="../media/hdphoto19.wdp"/><Relationship Id="rId7" Type="http://schemas.microsoft.com/office/2007/relationships/hdphoto" Target="../media/hdphoto21.wdp"/><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48.png"/><Relationship Id="rId5" Type="http://schemas.microsoft.com/office/2007/relationships/hdphoto" Target="../media/hdphoto20.wdp"/><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image" Target="../media/image50.png"/><Relationship Id="rId16"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5" Type="http://schemas.openxmlformats.org/officeDocument/2006/relationships/image" Target="../media/image6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s>
</file>

<file path=ppt/slides/_rels/slide16.xml.rels><?xml version="1.0" encoding="UTF-8" standalone="yes"?>
<Relationships xmlns="http://schemas.openxmlformats.org/package/2006/relationships"><Relationship Id="rId8" Type="http://schemas.microsoft.com/office/2007/relationships/hdphoto" Target="../media/hdphoto22.wdp"/><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1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s>
</file>

<file path=ppt/slides/_rels/slide19.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31.png"/><Relationship Id="rId7" Type="http://schemas.openxmlformats.org/officeDocument/2006/relationships/image" Target="../media/image87.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10" Type="http://schemas.openxmlformats.org/officeDocument/2006/relationships/image" Target="../media/image20.png"/><Relationship Id="rId4" Type="http://schemas.microsoft.com/office/2007/relationships/hdphoto" Target="../media/hdphoto14.wdp"/><Relationship Id="rId9"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23.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4.png"/><Relationship Id="rId7" Type="http://schemas.openxmlformats.org/officeDocument/2006/relationships/image" Target="../media/image96.png"/><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7.png"/><Relationship Id="rId4" Type="http://schemas.openxmlformats.org/officeDocument/2006/relationships/image" Target="../media/image95.png"/></Relationships>
</file>

<file path=ppt/slides/_rels/slide2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101.png"/><Relationship Id="rId7" Type="http://schemas.microsoft.com/office/2007/relationships/hdphoto" Target="../media/hdphoto6.wdp"/><Relationship Id="rId2"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03.png"/><Relationship Id="rId4" Type="http://schemas.openxmlformats.org/officeDocument/2006/relationships/image" Target="../media/image102.png"/><Relationship Id="rId9" Type="http://schemas.openxmlformats.org/officeDocument/2006/relationships/image" Target="../media/image9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microsoft.com/office/2007/relationships/hdphoto" Target="../media/hdphoto6.wdp"/><Relationship Id="rId3" Type="http://schemas.microsoft.com/office/2007/relationships/hdphoto" Target="../media/hdphoto4.wdp"/><Relationship Id="rId7"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5.png"/><Relationship Id="rId10" Type="http://schemas.microsoft.com/office/2007/relationships/hdphoto" Target="../media/hdphoto7.wdp"/><Relationship Id="rId4" Type="http://schemas.openxmlformats.org/officeDocument/2006/relationships/image" Target="../media/image5.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hdphoto" Target="../media/hdphoto10.wdp"/><Relationship Id="rId7" Type="http://schemas.microsoft.com/office/2007/relationships/hdphoto" Target="../media/hdphoto12.wdp"/><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5.png"/><Relationship Id="rId5" Type="http://schemas.microsoft.com/office/2007/relationships/hdphoto" Target="../media/hdphoto11.wdp"/><Relationship Id="rId10" Type="http://schemas.openxmlformats.org/officeDocument/2006/relationships/image" Target="../media/image27.png"/><Relationship Id="rId4" Type="http://schemas.openxmlformats.org/officeDocument/2006/relationships/image" Target="../media/image24.png"/><Relationship Id="rId9" Type="http://schemas.microsoft.com/office/2007/relationships/hdphoto" Target="../media/hdphoto13.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00D0E"/>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A29F3DF-47DE-8ADD-4A25-7E5FF53DEB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2359" y="2547885"/>
            <a:ext cx="5387681" cy="4962629"/>
          </a:xfrm>
          <a:prstGeom prst="rect">
            <a:avLst/>
          </a:prstGeom>
          <a:solidFill>
            <a:srgbClr val="100D0E"/>
          </a:solidFill>
        </p:spPr>
      </p:pic>
    </p:spTree>
    <p:extLst>
      <p:ext uri="{BB962C8B-B14F-4D97-AF65-F5344CB8AC3E}">
        <p14:creationId xmlns:p14="http://schemas.microsoft.com/office/powerpoint/2010/main" val="26014942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B4B073F-AEA4-0854-735D-9A374E93582A}"/>
              </a:ext>
            </a:extLst>
          </p:cNvPr>
          <p:cNvSpPr txBox="1"/>
          <p:nvPr/>
        </p:nvSpPr>
        <p:spPr>
          <a:xfrm>
            <a:off x="338655" y="416327"/>
            <a:ext cx="2217572" cy="338554"/>
          </a:xfrm>
          <a:prstGeom prst="rect">
            <a:avLst/>
          </a:prstGeom>
          <a:noFill/>
        </p:spPr>
        <p:txBody>
          <a:bodyPr wrap="square">
            <a:spAutoFit/>
          </a:bodyPr>
          <a:lstStyle/>
          <a:p>
            <a:r>
              <a:rPr lang="en-US" sz="1600" b="1" dirty="0">
                <a:effectLst>
                  <a:glow rad="190500">
                    <a:schemeClr val="bg1">
                      <a:alpha val="25000"/>
                    </a:schemeClr>
                  </a:glow>
                </a:effectLst>
                <a:sym typeface="Symbol" panose="05050102010706020507" pitchFamily="18" charset="2"/>
              </a:rPr>
              <a:t>Liberators</a:t>
            </a:r>
            <a:endParaRPr lang="en-US" sz="1600" b="1" dirty="0">
              <a:effectLst>
                <a:glow rad="190500">
                  <a:schemeClr val="bg1">
                    <a:alpha val="25000"/>
                  </a:schemeClr>
                </a:glow>
              </a:effectLst>
            </a:endParaRPr>
          </a:p>
        </p:txBody>
      </p:sp>
      <p:sp>
        <p:nvSpPr>
          <p:cNvPr id="5" name="TextBox 4">
            <a:extLst>
              <a:ext uri="{FF2B5EF4-FFF2-40B4-BE49-F238E27FC236}">
                <a16:creationId xmlns:a16="http://schemas.microsoft.com/office/drawing/2014/main" id="{88CB557B-5A49-7BB1-83FA-37444A4148D5}"/>
              </a:ext>
            </a:extLst>
          </p:cNvPr>
          <p:cNvSpPr txBox="1"/>
          <p:nvPr/>
        </p:nvSpPr>
        <p:spPr>
          <a:xfrm>
            <a:off x="3394535" y="750744"/>
            <a:ext cx="3977173" cy="1384995"/>
          </a:xfrm>
          <a:prstGeom prst="rect">
            <a:avLst/>
          </a:prstGeom>
          <a:noFill/>
        </p:spPr>
        <p:txBody>
          <a:bodyPr wrap="square">
            <a:spAutoFit/>
          </a:bodyPr>
          <a:lstStyle/>
          <a:p>
            <a:r>
              <a:rPr lang="en-US" sz="1200" dirty="0"/>
              <a:t>Modelled after U.S. Special Forces, their attributes are </a:t>
            </a:r>
            <a:r>
              <a:rPr lang="en-US" sz="1200" b="1" dirty="0"/>
              <a:t>flexibility</a:t>
            </a:r>
            <a:r>
              <a:rPr lang="en-US" sz="1200" dirty="0"/>
              <a:t> and </a:t>
            </a:r>
            <a:r>
              <a:rPr lang="en-US" sz="1200" b="1" dirty="0"/>
              <a:t>charisma</a:t>
            </a:r>
            <a:r>
              <a:rPr lang="en-US" sz="1200" dirty="0"/>
              <a:t>.  These attributes enable their ability to patrol with the surrogate force and build strong partnerships.  They prefer to see and not be seen and operate best in jungle and rural areas with supportive population. Collateral damage is detrimental to the liberator’s influence.</a:t>
            </a:r>
          </a:p>
        </p:txBody>
      </p:sp>
      <p:pic>
        <p:nvPicPr>
          <p:cNvPr id="6" name="Picture 5">
            <a:extLst>
              <a:ext uri="{FF2B5EF4-FFF2-40B4-BE49-F238E27FC236}">
                <a16:creationId xmlns:a16="http://schemas.microsoft.com/office/drawing/2014/main" id="{4E9F8053-F3FB-67F8-4CD7-67204E256811}"/>
              </a:ext>
            </a:extLst>
          </p:cNvPr>
          <p:cNvPicPr>
            <a:picLocks noChangeAspect="1"/>
          </p:cNvPicPr>
          <p:nvPr/>
        </p:nvPicPr>
        <p:blipFill>
          <a:blip r:embed="rId2"/>
          <a:stretch>
            <a:fillRect/>
          </a:stretch>
        </p:blipFill>
        <p:spPr>
          <a:xfrm>
            <a:off x="665494" y="627876"/>
            <a:ext cx="1523480" cy="2117792"/>
          </a:xfrm>
          <a:prstGeom prst="rect">
            <a:avLst/>
          </a:prstGeom>
        </p:spPr>
      </p:pic>
      <p:pic>
        <p:nvPicPr>
          <p:cNvPr id="7" name="Picture 6">
            <a:extLst>
              <a:ext uri="{FF2B5EF4-FFF2-40B4-BE49-F238E27FC236}">
                <a16:creationId xmlns:a16="http://schemas.microsoft.com/office/drawing/2014/main" id="{1D46A505-4347-D692-4ED1-20E69C87F9F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288701" y="929313"/>
            <a:ext cx="723527" cy="643135"/>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6E2D5898-B618-FAFC-3CC1-EC194932EBF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08143" y="1873884"/>
            <a:ext cx="657225" cy="657225"/>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0CFFE76D-1056-1A87-36AA-5028EA3876F0}"/>
              </a:ext>
            </a:extLst>
          </p:cNvPr>
          <p:cNvSpPr txBox="1"/>
          <p:nvPr/>
        </p:nvSpPr>
        <p:spPr>
          <a:xfrm>
            <a:off x="1971013" y="1587306"/>
            <a:ext cx="1325033" cy="253916"/>
          </a:xfrm>
          <a:prstGeom prst="rect">
            <a:avLst/>
          </a:prstGeom>
          <a:noFill/>
        </p:spPr>
        <p:txBody>
          <a:bodyPr wrap="square">
            <a:spAutoFit/>
          </a:bodyPr>
          <a:lstStyle/>
          <a:p>
            <a:pPr algn="ctr"/>
            <a:r>
              <a:rPr lang="en-US" sz="1050" b="1" dirty="0"/>
              <a:t>FLEXIBILITY</a:t>
            </a:r>
            <a:endParaRPr lang="en-US" sz="1050" dirty="0"/>
          </a:p>
        </p:txBody>
      </p:sp>
      <p:sp>
        <p:nvSpPr>
          <p:cNvPr id="10" name="TextBox 9">
            <a:extLst>
              <a:ext uri="{FF2B5EF4-FFF2-40B4-BE49-F238E27FC236}">
                <a16:creationId xmlns:a16="http://schemas.microsoft.com/office/drawing/2014/main" id="{C38A50E1-CC3E-54ED-1304-6B35785D8D66}"/>
              </a:ext>
            </a:extLst>
          </p:cNvPr>
          <p:cNvSpPr txBox="1"/>
          <p:nvPr/>
        </p:nvSpPr>
        <p:spPr>
          <a:xfrm>
            <a:off x="2089018" y="2472411"/>
            <a:ext cx="1089024" cy="253916"/>
          </a:xfrm>
          <a:prstGeom prst="rect">
            <a:avLst/>
          </a:prstGeom>
          <a:noFill/>
        </p:spPr>
        <p:txBody>
          <a:bodyPr wrap="square">
            <a:spAutoFit/>
          </a:bodyPr>
          <a:lstStyle/>
          <a:p>
            <a:pPr algn="ctr"/>
            <a:r>
              <a:rPr lang="en-US" sz="1050" b="1" dirty="0"/>
              <a:t>CHARISMA</a:t>
            </a:r>
            <a:endParaRPr lang="en-US" sz="1050" dirty="0"/>
          </a:p>
        </p:txBody>
      </p:sp>
      <p:pic>
        <p:nvPicPr>
          <p:cNvPr id="11" name="Picture 10">
            <a:extLst>
              <a:ext uri="{FF2B5EF4-FFF2-40B4-BE49-F238E27FC236}">
                <a16:creationId xmlns:a16="http://schemas.microsoft.com/office/drawing/2014/main" id="{0917C66D-8122-CA52-923D-AEA1817B4DA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167" b="90167" l="8919" r="91622">
                        <a14:foregroundMark x1="9324" y1="57667" x2="9324" y2="57667"/>
                        <a14:foregroundMark x1="52027" y1="9167" x2="52027" y2="9167"/>
                        <a14:foregroundMark x1="50946" y1="90333" x2="50946" y2="90333"/>
                        <a14:foregroundMark x1="91622" y1="55500" x2="91622" y2="55500"/>
                      </a14:backgroundRemoval>
                    </a14:imgEffect>
                  </a14:imgLayer>
                </a14:imgProps>
              </a:ext>
            </a:extLst>
          </a:blip>
          <a:stretch>
            <a:fillRect/>
          </a:stretch>
        </p:blipFill>
        <p:spPr>
          <a:xfrm>
            <a:off x="1739191" y="460655"/>
            <a:ext cx="349826" cy="283642"/>
          </a:xfrm>
          <a:prstGeom prst="rect">
            <a:avLst/>
          </a:prstGeom>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96592BC9-21A9-858C-733F-A437417224DC}"/>
              </a:ext>
            </a:extLst>
          </p:cNvPr>
          <p:cNvPicPr>
            <a:picLocks noChangeAspect="1"/>
          </p:cNvPicPr>
          <p:nvPr/>
        </p:nvPicPr>
        <p:blipFill>
          <a:blip r:embed="rId7"/>
          <a:stretch>
            <a:fillRect/>
          </a:stretch>
        </p:blipFill>
        <p:spPr>
          <a:xfrm>
            <a:off x="501869" y="3793412"/>
            <a:ext cx="6724061" cy="3996469"/>
          </a:xfrm>
          <a:prstGeom prst="roundRect">
            <a:avLst>
              <a:gd name="adj" fmla="val 2586"/>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Callout: Double Bent Line with Accent Bar 16">
            <a:extLst>
              <a:ext uri="{FF2B5EF4-FFF2-40B4-BE49-F238E27FC236}">
                <a16:creationId xmlns:a16="http://schemas.microsoft.com/office/drawing/2014/main" id="{914E1B84-B17C-11A6-F1C0-727FC4211F80}"/>
              </a:ext>
            </a:extLst>
          </p:cNvPr>
          <p:cNvSpPr/>
          <p:nvPr/>
        </p:nvSpPr>
        <p:spPr>
          <a:xfrm>
            <a:off x="978485" y="8135451"/>
            <a:ext cx="1933141" cy="544406"/>
          </a:xfrm>
          <a:prstGeom prst="accentCallout3">
            <a:avLst>
              <a:gd name="adj1" fmla="val 18353"/>
              <a:gd name="adj2" fmla="val 2295"/>
              <a:gd name="adj3" fmla="val 19749"/>
              <a:gd name="adj4" fmla="val -4723"/>
              <a:gd name="adj5" fmla="val -413700"/>
              <a:gd name="adj6" fmla="val 43022"/>
              <a:gd name="adj7" fmla="val -413053"/>
              <a:gd name="adj8" fmla="val 44008"/>
            </a:avLst>
          </a:prstGeom>
          <a:noFill/>
          <a:ln w="6350" cap="rnd">
            <a:solidFill>
              <a:schemeClr val="tx1"/>
            </a:solidFill>
            <a:headEnd type="none" w="med" len="med"/>
            <a:tailEnd type="oval" w="med" len="med"/>
          </a:ln>
          <a:effectLst>
            <a:glow rad="63500">
              <a:schemeClr val="bg1">
                <a:alpha val="39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tx1"/>
                </a:solidFill>
              </a:rPr>
              <a:t>Special Rules for each player are different.  Carefully read these rules before starting the game. </a:t>
            </a:r>
          </a:p>
        </p:txBody>
      </p:sp>
      <p:sp>
        <p:nvSpPr>
          <p:cNvPr id="18" name="Callout: Double Bent Line with Accent Bar 17">
            <a:extLst>
              <a:ext uri="{FF2B5EF4-FFF2-40B4-BE49-F238E27FC236}">
                <a16:creationId xmlns:a16="http://schemas.microsoft.com/office/drawing/2014/main" id="{2DEB5858-293C-69B0-D644-720FBF74FCE9}"/>
              </a:ext>
            </a:extLst>
          </p:cNvPr>
          <p:cNvSpPr/>
          <p:nvPr/>
        </p:nvSpPr>
        <p:spPr>
          <a:xfrm>
            <a:off x="978485" y="2930219"/>
            <a:ext cx="1933141" cy="722206"/>
          </a:xfrm>
          <a:prstGeom prst="accentCallout3">
            <a:avLst>
              <a:gd name="adj1" fmla="val 13639"/>
              <a:gd name="adj2" fmla="val 99056"/>
              <a:gd name="adj3" fmla="val 68331"/>
              <a:gd name="adj4" fmla="val 119142"/>
              <a:gd name="adj5" fmla="val 131229"/>
              <a:gd name="adj6" fmla="val 120356"/>
              <a:gd name="adj7" fmla="val 133230"/>
              <a:gd name="adj8" fmla="val 119519"/>
            </a:avLst>
          </a:prstGeom>
          <a:noFill/>
          <a:ln w="6350" cap="rnd">
            <a:solidFill>
              <a:schemeClr val="tx1"/>
            </a:solidFill>
            <a:headEnd type="none" w="med" len="med"/>
            <a:tailEnd type="oval" w="med" len="med"/>
          </a:ln>
          <a:effectLst>
            <a:glow rad="63500">
              <a:schemeClr val="bg1">
                <a:alpha val="39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tx1"/>
                </a:solidFill>
              </a:rPr>
              <a:t>Liberators refit at the beginning of each turn. Liberators get to pick two refit options each turn from this block</a:t>
            </a:r>
          </a:p>
        </p:txBody>
      </p:sp>
      <p:sp>
        <p:nvSpPr>
          <p:cNvPr id="19" name="Callout: Double Bent Line with Accent Bar 18">
            <a:extLst>
              <a:ext uri="{FF2B5EF4-FFF2-40B4-BE49-F238E27FC236}">
                <a16:creationId xmlns:a16="http://schemas.microsoft.com/office/drawing/2014/main" id="{F0D1C175-7C2B-D5BC-5489-679698554E4C}"/>
              </a:ext>
            </a:extLst>
          </p:cNvPr>
          <p:cNvSpPr/>
          <p:nvPr/>
        </p:nvSpPr>
        <p:spPr>
          <a:xfrm>
            <a:off x="3654842" y="2638564"/>
            <a:ext cx="3716867" cy="940289"/>
          </a:xfrm>
          <a:prstGeom prst="accentCallout3">
            <a:avLst>
              <a:gd name="adj1" fmla="val 23604"/>
              <a:gd name="adj2" fmla="val 668"/>
              <a:gd name="adj3" fmla="val 39640"/>
              <a:gd name="adj4" fmla="val -2687"/>
              <a:gd name="adj5" fmla="val 237304"/>
              <a:gd name="adj6" fmla="val -975"/>
              <a:gd name="adj7" fmla="val 234852"/>
              <a:gd name="adj8" fmla="val -1223"/>
            </a:avLst>
          </a:prstGeom>
          <a:noFill/>
          <a:ln w="6350" cap="rnd">
            <a:solidFill>
              <a:schemeClr val="tx1"/>
            </a:solidFill>
            <a:headEnd type="none" w="med" len="med"/>
            <a:tailEnd type="oval" w="med" len="med"/>
          </a:ln>
          <a:effectLst>
            <a:glow rad="63500">
              <a:schemeClr val="bg1">
                <a:alpha val="39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tx1"/>
                </a:solidFill>
              </a:rPr>
              <a:t>Presence is held in the presence block.  Presence tokens are placed on the circles in the resource and card rows.  When presence is added to the board, circles are uncovered from left to right.  When a circle is uncovered, players gain resources, attributes, or access to capability cards as annotated in the circle. </a:t>
            </a:r>
          </a:p>
        </p:txBody>
      </p:sp>
      <p:sp>
        <p:nvSpPr>
          <p:cNvPr id="20" name="Callout: Double Bent Line with Accent Bar 19">
            <a:extLst>
              <a:ext uri="{FF2B5EF4-FFF2-40B4-BE49-F238E27FC236}">
                <a16:creationId xmlns:a16="http://schemas.microsoft.com/office/drawing/2014/main" id="{0F300329-84C2-A447-4CC3-711B33750BC0}"/>
              </a:ext>
            </a:extLst>
          </p:cNvPr>
          <p:cNvSpPr/>
          <p:nvPr/>
        </p:nvSpPr>
        <p:spPr>
          <a:xfrm>
            <a:off x="2756004" y="7870014"/>
            <a:ext cx="2460091" cy="955551"/>
          </a:xfrm>
          <a:prstGeom prst="accentCallout3">
            <a:avLst>
              <a:gd name="adj1" fmla="val 18353"/>
              <a:gd name="adj2" fmla="val 2295"/>
              <a:gd name="adj3" fmla="val 19749"/>
              <a:gd name="adj4" fmla="val -4723"/>
              <a:gd name="adj5" fmla="val -143339"/>
              <a:gd name="adj6" fmla="val -5257"/>
              <a:gd name="adj7" fmla="val -147917"/>
              <a:gd name="adj8" fmla="val 1023"/>
            </a:avLst>
          </a:prstGeom>
          <a:noFill/>
          <a:ln w="6350" cap="rnd">
            <a:solidFill>
              <a:schemeClr val="tx1"/>
            </a:solidFill>
            <a:headEnd type="none" w="med" len="med"/>
            <a:tailEnd type="oval" w="med" len="med"/>
          </a:ln>
          <a:effectLst>
            <a:glow rad="63500">
              <a:schemeClr val="bg1">
                <a:alpha val="39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tx1"/>
                </a:solidFill>
              </a:rPr>
              <a:t>Each round. liberators can either recruit 1x G in accordance with their special rules or establish a G base.  The cost of these actions are annotated by the resource identifier bullet to the left.</a:t>
            </a:r>
          </a:p>
        </p:txBody>
      </p:sp>
      <p:sp>
        <p:nvSpPr>
          <p:cNvPr id="21" name="Callout: Double Bent Line with Accent Bar 20">
            <a:extLst>
              <a:ext uri="{FF2B5EF4-FFF2-40B4-BE49-F238E27FC236}">
                <a16:creationId xmlns:a16="http://schemas.microsoft.com/office/drawing/2014/main" id="{AC00320E-78D4-928B-E1EB-84E71B83D8BA}"/>
              </a:ext>
            </a:extLst>
          </p:cNvPr>
          <p:cNvSpPr/>
          <p:nvPr/>
        </p:nvSpPr>
        <p:spPr>
          <a:xfrm>
            <a:off x="349174" y="8762707"/>
            <a:ext cx="5049248" cy="732759"/>
          </a:xfrm>
          <a:prstGeom prst="accentCallout3">
            <a:avLst>
              <a:gd name="adj1" fmla="val 14393"/>
              <a:gd name="adj2" fmla="val 99322"/>
              <a:gd name="adj3" fmla="val 14770"/>
              <a:gd name="adj4" fmla="val 101987"/>
              <a:gd name="adj5" fmla="val -303352"/>
              <a:gd name="adj6" fmla="val 101554"/>
              <a:gd name="adj7" fmla="val -304456"/>
              <a:gd name="adj8" fmla="val 86361"/>
            </a:avLst>
          </a:prstGeom>
          <a:noFill/>
          <a:ln w="6350" cap="rnd">
            <a:solidFill>
              <a:schemeClr val="tx1"/>
            </a:solidFill>
            <a:headEnd type="none" w="med" len="med"/>
            <a:tailEnd type="oval" w="med" len="med"/>
          </a:ln>
          <a:effectLst>
            <a:glow rad="63500">
              <a:schemeClr val="bg1">
                <a:alpha val="39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tx1"/>
                </a:solidFill>
              </a:rPr>
              <a:t>Liberators can access their patrol capabilities when they play cards with the attributes annotated in the patrol box. Liberator’s patrol can be executed during the immediate capabilities phase, as annotated by the lightning bolt</a:t>
            </a:r>
          </a:p>
        </p:txBody>
      </p:sp>
      <p:sp>
        <p:nvSpPr>
          <p:cNvPr id="22" name="Callout: Double Bent Line with Accent Bar 21">
            <a:extLst>
              <a:ext uri="{FF2B5EF4-FFF2-40B4-BE49-F238E27FC236}">
                <a16:creationId xmlns:a16="http://schemas.microsoft.com/office/drawing/2014/main" id="{D2B6A0EA-13B3-3F63-9811-BF76D710A7A4}"/>
              </a:ext>
            </a:extLst>
          </p:cNvPr>
          <p:cNvSpPr/>
          <p:nvPr/>
        </p:nvSpPr>
        <p:spPr>
          <a:xfrm>
            <a:off x="5580748" y="8237275"/>
            <a:ext cx="1964532" cy="1427026"/>
          </a:xfrm>
          <a:prstGeom prst="accentCallout3">
            <a:avLst>
              <a:gd name="adj1" fmla="val 18353"/>
              <a:gd name="adj2" fmla="val 2295"/>
              <a:gd name="adj3" fmla="val -18553"/>
              <a:gd name="adj4" fmla="val 2196"/>
              <a:gd name="adj5" fmla="val -125058"/>
              <a:gd name="adj6" fmla="val 2733"/>
              <a:gd name="adj7" fmla="val -126095"/>
              <a:gd name="adj8" fmla="val 40754"/>
            </a:avLst>
          </a:prstGeom>
          <a:noFill/>
          <a:ln w="6350" cap="rnd">
            <a:solidFill>
              <a:schemeClr val="tx1"/>
            </a:solidFill>
            <a:headEnd type="none" w="med" len="med"/>
            <a:tailEnd type="oval" w="med" len="med"/>
          </a:ln>
          <a:effectLst>
            <a:glow rad="63500">
              <a:schemeClr val="bg1">
                <a:alpha val="39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tx1"/>
                </a:solidFill>
              </a:rPr>
              <a:t>Liberator Special capabilities are executed during the long-term capabilities phase and require the associated attributes.  Attributes are awarded when a player plays a capability card with those attributes.  Attributes reset each turn. </a:t>
            </a:r>
          </a:p>
        </p:txBody>
      </p:sp>
      <p:sp>
        <p:nvSpPr>
          <p:cNvPr id="2" name="TextBox 1">
            <a:extLst>
              <a:ext uri="{FF2B5EF4-FFF2-40B4-BE49-F238E27FC236}">
                <a16:creationId xmlns:a16="http://schemas.microsoft.com/office/drawing/2014/main" id="{F2E3FDA9-FB20-8266-D079-263CA1AC7F9E}"/>
              </a:ext>
            </a:extLst>
          </p:cNvPr>
          <p:cNvSpPr txBox="1"/>
          <p:nvPr/>
        </p:nvSpPr>
        <p:spPr>
          <a:xfrm>
            <a:off x="3893418" y="9606531"/>
            <a:ext cx="284052" cy="307777"/>
          </a:xfrm>
          <a:prstGeom prst="rect">
            <a:avLst/>
          </a:prstGeom>
          <a:noFill/>
        </p:spPr>
        <p:txBody>
          <a:bodyPr wrap="none" rtlCol="0">
            <a:spAutoFit/>
          </a:bodyPr>
          <a:lstStyle/>
          <a:p>
            <a:r>
              <a:rPr lang="en-US" sz="1400" b="1" dirty="0">
                <a:solidFill>
                  <a:schemeClr val="bg1"/>
                </a:solidFill>
                <a:effectLst>
                  <a:outerShdw blurRad="38100" dist="38100" dir="2700000" algn="tl">
                    <a:srgbClr val="000000">
                      <a:alpha val="43137"/>
                    </a:srgbClr>
                  </a:outerShdw>
                </a:effectLst>
                <a:latin typeface="Rockwell" panose="02060603020205020403" pitchFamily="18" charset="0"/>
              </a:rPr>
              <a:t>7</a:t>
            </a:r>
          </a:p>
        </p:txBody>
      </p:sp>
    </p:spTree>
    <p:extLst>
      <p:ext uri="{BB962C8B-B14F-4D97-AF65-F5344CB8AC3E}">
        <p14:creationId xmlns:p14="http://schemas.microsoft.com/office/powerpoint/2010/main" val="7989840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8014CFB7-536F-59F9-7A7B-04165282554A}"/>
              </a:ext>
            </a:extLst>
          </p:cNvPr>
          <p:cNvPicPr>
            <a:picLocks noChangeAspect="1"/>
          </p:cNvPicPr>
          <p:nvPr/>
        </p:nvPicPr>
        <p:blipFill>
          <a:blip r:embed="rId2"/>
          <a:stretch>
            <a:fillRect/>
          </a:stretch>
        </p:blipFill>
        <p:spPr>
          <a:xfrm>
            <a:off x="432666" y="3754639"/>
            <a:ext cx="6911411" cy="4098507"/>
          </a:xfrm>
          <a:prstGeom prst="roundRect">
            <a:avLst>
              <a:gd name="adj" fmla="val 2586"/>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 name="Callout: Double Bent Line with Accent Bar 17">
            <a:extLst>
              <a:ext uri="{FF2B5EF4-FFF2-40B4-BE49-F238E27FC236}">
                <a16:creationId xmlns:a16="http://schemas.microsoft.com/office/drawing/2014/main" id="{2DEB5858-293C-69B0-D644-720FBF74FCE9}"/>
              </a:ext>
            </a:extLst>
          </p:cNvPr>
          <p:cNvSpPr/>
          <p:nvPr/>
        </p:nvSpPr>
        <p:spPr>
          <a:xfrm>
            <a:off x="850901" y="3113344"/>
            <a:ext cx="2060726" cy="566325"/>
          </a:xfrm>
          <a:prstGeom prst="accentCallout3">
            <a:avLst>
              <a:gd name="adj1" fmla="val 14225"/>
              <a:gd name="adj2" fmla="val 98180"/>
              <a:gd name="adj3" fmla="val 68331"/>
              <a:gd name="adj4" fmla="val 119142"/>
              <a:gd name="adj5" fmla="val 128043"/>
              <a:gd name="adj6" fmla="val 119123"/>
              <a:gd name="adj7" fmla="val 132388"/>
              <a:gd name="adj8" fmla="val 119430"/>
            </a:avLst>
          </a:prstGeom>
          <a:noFill/>
          <a:ln w="6350" cap="rnd">
            <a:solidFill>
              <a:schemeClr val="tx1"/>
            </a:solidFill>
            <a:headEnd type="none" w="med" len="med"/>
            <a:tailEnd type="oval" w="med" len="med"/>
          </a:ln>
          <a:effectLst>
            <a:glow rad="63500">
              <a:schemeClr val="bg1">
                <a:alpha val="39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tx1"/>
                </a:solidFill>
              </a:rPr>
              <a:t>Advisors refit at the beginning of each turn. Advisors pick one refit option</a:t>
            </a:r>
          </a:p>
        </p:txBody>
      </p:sp>
      <p:sp>
        <p:nvSpPr>
          <p:cNvPr id="19" name="Callout: Double Bent Line with Accent Bar 18">
            <a:extLst>
              <a:ext uri="{FF2B5EF4-FFF2-40B4-BE49-F238E27FC236}">
                <a16:creationId xmlns:a16="http://schemas.microsoft.com/office/drawing/2014/main" id="{F0D1C175-7C2B-D5BC-5489-679698554E4C}"/>
              </a:ext>
            </a:extLst>
          </p:cNvPr>
          <p:cNvSpPr/>
          <p:nvPr/>
        </p:nvSpPr>
        <p:spPr>
          <a:xfrm>
            <a:off x="4984750" y="2973419"/>
            <a:ext cx="2247259" cy="648634"/>
          </a:xfrm>
          <a:prstGeom prst="accentCallout3">
            <a:avLst>
              <a:gd name="adj1" fmla="val 16175"/>
              <a:gd name="adj2" fmla="val 97326"/>
              <a:gd name="adj3" fmla="val 16611"/>
              <a:gd name="adj4" fmla="val 107466"/>
              <a:gd name="adj5" fmla="val 377066"/>
              <a:gd name="adj6" fmla="val 107213"/>
              <a:gd name="adj7" fmla="val 377473"/>
              <a:gd name="adj8" fmla="val 62211"/>
            </a:avLst>
          </a:prstGeom>
          <a:noFill/>
          <a:ln w="6350" cap="rnd">
            <a:solidFill>
              <a:schemeClr val="tx1"/>
            </a:solidFill>
            <a:headEnd type="none" w="med" len="med"/>
            <a:tailEnd type="oval" w="med" len="med"/>
          </a:ln>
          <a:effectLst>
            <a:glow rad="63500">
              <a:schemeClr val="bg1">
                <a:alpha val="39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tx1"/>
                </a:solidFill>
              </a:rPr>
              <a:t>For the Advisors, when all presence is removed from the card row, they can play as many cards as they can afford</a:t>
            </a:r>
          </a:p>
        </p:txBody>
      </p:sp>
      <p:sp>
        <p:nvSpPr>
          <p:cNvPr id="20" name="Callout: Double Bent Line with Accent Bar 19">
            <a:extLst>
              <a:ext uri="{FF2B5EF4-FFF2-40B4-BE49-F238E27FC236}">
                <a16:creationId xmlns:a16="http://schemas.microsoft.com/office/drawing/2014/main" id="{0F300329-84C2-A447-4CC3-711B33750BC0}"/>
              </a:ext>
            </a:extLst>
          </p:cNvPr>
          <p:cNvSpPr/>
          <p:nvPr/>
        </p:nvSpPr>
        <p:spPr>
          <a:xfrm>
            <a:off x="348804" y="7930056"/>
            <a:ext cx="3816350" cy="668928"/>
          </a:xfrm>
          <a:prstGeom prst="accentCallout3">
            <a:avLst>
              <a:gd name="adj1" fmla="val 18986"/>
              <a:gd name="adj2" fmla="val 98302"/>
              <a:gd name="adj3" fmla="val -218520"/>
              <a:gd name="adj4" fmla="val 98438"/>
              <a:gd name="adj5" fmla="val -218395"/>
              <a:gd name="adj6" fmla="val 98408"/>
              <a:gd name="adj7" fmla="val -218772"/>
              <a:gd name="adj8" fmla="val 98091"/>
            </a:avLst>
          </a:prstGeom>
          <a:noFill/>
          <a:ln w="6350" cap="rnd">
            <a:solidFill>
              <a:schemeClr val="tx1"/>
            </a:solidFill>
            <a:headEnd type="none" w="med" len="med"/>
            <a:tailEnd type="oval" w="med" len="med"/>
          </a:ln>
          <a:effectLst>
            <a:glow rad="63500">
              <a:schemeClr val="bg1">
                <a:alpha val="39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tx1"/>
                </a:solidFill>
              </a:rPr>
              <a:t>Each round, during long-term phase advisors can either recruit 1x G in accordance with their special rules or convert civilians.  The cost of these actions are annotated by the resource and influence  identifier bullet to the left.</a:t>
            </a:r>
          </a:p>
        </p:txBody>
      </p:sp>
      <p:sp>
        <p:nvSpPr>
          <p:cNvPr id="21" name="Callout: Double Bent Line with Accent Bar 20">
            <a:extLst>
              <a:ext uri="{FF2B5EF4-FFF2-40B4-BE49-F238E27FC236}">
                <a16:creationId xmlns:a16="http://schemas.microsoft.com/office/drawing/2014/main" id="{AC00320E-78D4-928B-E1EB-84E71B83D8BA}"/>
              </a:ext>
            </a:extLst>
          </p:cNvPr>
          <p:cNvSpPr/>
          <p:nvPr/>
        </p:nvSpPr>
        <p:spPr>
          <a:xfrm>
            <a:off x="348804" y="8724759"/>
            <a:ext cx="5118451" cy="506547"/>
          </a:xfrm>
          <a:prstGeom prst="accentCallout3">
            <a:avLst>
              <a:gd name="adj1" fmla="val 14393"/>
              <a:gd name="adj2" fmla="val 99322"/>
              <a:gd name="adj3" fmla="val -430179"/>
              <a:gd name="adj4" fmla="val 89809"/>
              <a:gd name="adj5" fmla="val -437270"/>
              <a:gd name="adj6" fmla="val 86254"/>
              <a:gd name="adj7" fmla="val -430443"/>
              <a:gd name="adj8" fmla="val 86220"/>
            </a:avLst>
          </a:prstGeom>
          <a:noFill/>
          <a:ln w="6350" cap="rnd">
            <a:solidFill>
              <a:schemeClr val="tx1"/>
            </a:solidFill>
            <a:headEnd type="none" w="med" len="med"/>
            <a:tailEnd type="oval" w="med" len="med"/>
          </a:ln>
          <a:effectLst>
            <a:glow rad="63500">
              <a:schemeClr val="bg1">
                <a:alpha val="39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tx1"/>
                </a:solidFill>
              </a:rPr>
              <a:t>Advisors can access their patrol capabilities when they play cards with the attributes annotated in the patrol box. Advisor’s patrol can be executed during the immediate capabilities phase, as annotated by the lightning bolt</a:t>
            </a:r>
          </a:p>
        </p:txBody>
      </p:sp>
      <p:sp>
        <p:nvSpPr>
          <p:cNvPr id="22" name="Callout: Double Bent Line with Accent Bar 21">
            <a:extLst>
              <a:ext uri="{FF2B5EF4-FFF2-40B4-BE49-F238E27FC236}">
                <a16:creationId xmlns:a16="http://schemas.microsoft.com/office/drawing/2014/main" id="{D2B6A0EA-13B3-3F63-9811-BF76D710A7A4}"/>
              </a:ext>
            </a:extLst>
          </p:cNvPr>
          <p:cNvSpPr/>
          <p:nvPr/>
        </p:nvSpPr>
        <p:spPr>
          <a:xfrm>
            <a:off x="5580748" y="8264520"/>
            <a:ext cx="1964532" cy="1427026"/>
          </a:xfrm>
          <a:prstGeom prst="accentCallout3">
            <a:avLst>
              <a:gd name="adj1" fmla="val 18353"/>
              <a:gd name="adj2" fmla="val 2295"/>
              <a:gd name="adj3" fmla="val -18553"/>
              <a:gd name="adj4" fmla="val 2196"/>
              <a:gd name="adj5" fmla="val -125058"/>
              <a:gd name="adj6" fmla="val 2733"/>
              <a:gd name="adj7" fmla="val -126095"/>
              <a:gd name="adj8" fmla="val 40754"/>
            </a:avLst>
          </a:prstGeom>
          <a:noFill/>
          <a:ln w="6350" cap="rnd">
            <a:solidFill>
              <a:schemeClr val="tx1"/>
            </a:solidFill>
            <a:headEnd type="none" w="med" len="med"/>
            <a:tailEnd type="oval" w="med" len="med"/>
          </a:ln>
          <a:effectLst>
            <a:glow rad="63500">
              <a:schemeClr val="bg1">
                <a:alpha val="39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tx1"/>
                </a:solidFill>
              </a:rPr>
              <a:t>Advisor Special capabilities are executed during the immediate capabilities phase and require the associated attributes.  Attributes are awarded when a player plays a capability card with those attributes.  Attributes reset each turn. </a:t>
            </a:r>
          </a:p>
        </p:txBody>
      </p:sp>
      <p:sp>
        <p:nvSpPr>
          <p:cNvPr id="24" name="TextBox 23">
            <a:extLst>
              <a:ext uri="{FF2B5EF4-FFF2-40B4-BE49-F238E27FC236}">
                <a16:creationId xmlns:a16="http://schemas.microsoft.com/office/drawing/2014/main" id="{ACFE40CC-8186-1FCD-0552-4C406B9766D8}"/>
              </a:ext>
            </a:extLst>
          </p:cNvPr>
          <p:cNvSpPr txBox="1"/>
          <p:nvPr/>
        </p:nvSpPr>
        <p:spPr>
          <a:xfrm>
            <a:off x="348804" y="348092"/>
            <a:ext cx="2217572" cy="338554"/>
          </a:xfrm>
          <a:prstGeom prst="rect">
            <a:avLst/>
          </a:prstGeom>
          <a:noFill/>
        </p:spPr>
        <p:txBody>
          <a:bodyPr wrap="square">
            <a:spAutoFit/>
          </a:bodyPr>
          <a:lstStyle/>
          <a:p>
            <a:r>
              <a:rPr lang="en-US" sz="1600" b="1" dirty="0">
                <a:effectLst>
                  <a:glow rad="190500">
                    <a:schemeClr val="bg1">
                      <a:alpha val="25000"/>
                    </a:schemeClr>
                  </a:glow>
                </a:effectLst>
                <a:sym typeface="Symbol" panose="05050102010706020507" pitchFamily="18" charset="2"/>
              </a:rPr>
              <a:t>Advisors</a:t>
            </a:r>
            <a:endParaRPr lang="en-US" sz="1600" b="1" dirty="0">
              <a:effectLst>
                <a:glow rad="190500">
                  <a:schemeClr val="bg1">
                    <a:alpha val="25000"/>
                  </a:schemeClr>
                </a:glow>
              </a:effectLst>
            </a:endParaRPr>
          </a:p>
        </p:txBody>
      </p:sp>
      <p:sp>
        <p:nvSpPr>
          <p:cNvPr id="25" name="TextBox 24">
            <a:extLst>
              <a:ext uri="{FF2B5EF4-FFF2-40B4-BE49-F238E27FC236}">
                <a16:creationId xmlns:a16="http://schemas.microsoft.com/office/drawing/2014/main" id="{8610FBD1-DE08-DC43-4F29-1DC761CE929A}"/>
              </a:ext>
            </a:extLst>
          </p:cNvPr>
          <p:cNvSpPr txBox="1"/>
          <p:nvPr/>
        </p:nvSpPr>
        <p:spPr>
          <a:xfrm>
            <a:off x="2848831" y="746036"/>
            <a:ext cx="4574765" cy="2123658"/>
          </a:xfrm>
          <a:prstGeom prst="rect">
            <a:avLst/>
          </a:prstGeom>
          <a:noFill/>
        </p:spPr>
        <p:txBody>
          <a:bodyPr wrap="square">
            <a:spAutoFit/>
          </a:bodyPr>
          <a:lstStyle/>
          <a:p>
            <a:r>
              <a:rPr lang="en-US" sz="1200" dirty="0"/>
              <a:t>Modeled on US CA and PSYOPS units, their attributes are </a:t>
            </a:r>
            <a:r>
              <a:rPr lang="en-US" sz="1200" b="1" dirty="0"/>
              <a:t>oversight</a:t>
            </a:r>
            <a:r>
              <a:rPr lang="en-US" sz="1200" dirty="0"/>
              <a:t> and </a:t>
            </a:r>
            <a:r>
              <a:rPr lang="en-US" sz="1200" b="1" dirty="0"/>
              <a:t>integrity.</a:t>
            </a:r>
            <a:r>
              <a:rPr lang="en-US" sz="1200" dirty="0"/>
              <a:t>  Advisors operate more overtly than the liberators, meaning their presence cannot enter tiles with adversary.  Their effects are less kinetic, and they function best by converting the population and inducing the adversary to move around the board aimlessly.  They can’t destroy the adversary directly, but they can induce the adversary to move through push/pull affect and destroy adversary through their proxies. They don’t have the authorities to recruit surrogates with money, so their currency is influence, which they spend to enlist the help of surrogates or convert civilian populations. </a:t>
            </a:r>
          </a:p>
        </p:txBody>
      </p:sp>
      <p:pic>
        <p:nvPicPr>
          <p:cNvPr id="26" name="Picture 25">
            <a:extLst>
              <a:ext uri="{FF2B5EF4-FFF2-40B4-BE49-F238E27FC236}">
                <a16:creationId xmlns:a16="http://schemas.microsoft.com/office/drawing/2014/main" id="{E8DC3E5E-8647-C10A-9751-14FEFEFB1D2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889" b="92593" l="7928" r="91099">
                        <a14:foregroundMark x1="7928" y1="28889" x2="8345" y2="62407"/>
                        <a14:foregroundMark x1="28929" y1="19259" x2="17107" y2="30556"/>
                        <a14:foregroundMark x1="45063" y1="5185" x2="51321" y2="3889"/>
                        <a14:foregroundMark x1="90264" y1="29630" x2="91099" y2="58889"/>
                        <a14:foregroundMark x1="38526" y1="92593" x2="59388" y2="91111"/>
                      </a14:backgroundRemoval>
                    </a14:imgEffect>
                  </a14:imgLayer>
                </a14:imgProps>
              </a:ext>
            </a:extLst>
          </a:blip>
          <a:stretch>
            <a:fillRect/>
          </a:stretch>
        </p:blipFill>
        <p:spPr>
          <a:xfrm>
            <a:off x="1558632" y="401622"/>
            <a:ext cx="348937" cy="262066"/>
          </a:xfrm>
          <a:prstGeom prst="rect">
            <a:avLst/>
          </a:prstGeom>
          <a:effectLst>
            <a:outerShdw blurRad="50800" dist="38100" dir="2700000" algn="tl" rotWithShape="0">
              <a:prstClr val="black">
                <a:alpha val="40000"/>
              </a:prstClr>
            </a:outerShdw>
          </a:effectLst>
        </p:spPr>
      </p:pic>
      <p:pic>
        <p:nvPicPr>
          <p:cNvPr id="2" name="Picture 1">
            <a:extLst>
              <a:ext uri="{FF2B5EF4-FFF2-40B4-BE49-F238E27FC236}">
                <a16:creationId xmlns:a16="http://schemas.microsoft.com/office/drawing/2014/main" id="{67F05FC6-0094-9D2F-1F2C-4B8B15E1C39B}"/>
              </a:ext>
            </a:extLst>
          </p:cNvPr>
          <p:cNvPicPr>
            <a:picLocks noChangeAspect="1"/>
          </p:cNvPicPr>
          <p:nvPr/>
        </p:nvPicPr>
        <p:blipFill>
          <a:blip r:embed="rId5"/>
          <a:stretch>
            <a:fillRect/>
          </a:stretch>
        </p:blipFill>
        <p:spPr>
          <a:xfrm>
            <a:off x="238137" y="686646"/>
            <a:ext cx="2719052" cy="2158171"/>
          </a:xfrm>
          <a:prstGeom prst="rect">
            <a:avLst/>
          </a:prstGeom>
        </p:spPr>
      </p:pic>
      <p:sp>
        <p:nvSpPr>
          <p:cNvPr id="3" name="TextBox 2">
            <a:extLst>
              <a:ext uri="{FF2B5EF4-FFF2-40B4-BE49-F238E27FC236}">
                <a16:creationId xmlns:a16="http://schemas.microsoft.com/office/drawing/2014/main" id="{B490AEDE-DBA5-1545-CDCB-661A79CBED58}"/>
              </a:ext>
            </a:extLst>
          </p:cNvPr>
          <p:cNvSpPr txBox="1"/>
          <p:nvPr/>
        </p:nvSpPr>
        <p:spPr>
          <a:xfrm>
            <a:off x="3893418" y="9606531"/>
            <a:ext cx="284052" cy="307777"/>
          </a:xfrm>
          <a:prstGeom prst="rect">
            <a:avLst/>
          </a:prstGeom>
          <a:noFill/>
        </p:spPr>
        <p:txBody>
          <a:bodyPr wrap="none" rtlCol="0">
            <a:spAutoFit/>
          </a:bodyPr>
          <a:lstStyle/>
          <a:p>
            <a:r>
              <a:rPr lang="en-US" sz="1400" b="1" dirty="0">
                <a:solidFill>
                  <a:schemeClr val="bg1"/>
                </a:solidFill>
                <a:effectLst>
                  <a:outerShdw blurRad="38100" dist="38100" dir="2700000" algn="tl">
                    <a:srgbClr val="000000">
                      <a:alpha val="43137"/>
                    </a:srgbClr>
                  </a:outerShdw>
                </a:effectLst>
                <a:latin typeface="Rockwell" panose="02060603020205020403" pitchFamily="18" charset="0"/>
              </a:rPr>
              <a:t>8</a:t>
            </a:r>
          </a:p>
        </p:txBody>
      </p:sp>
    </p:spTree>
    <p:extLst>
      <p:ext uri="{BB962C8B-B14F-4D97-AF65-F5344CB8AC3E}">
        <p14:creationId xmlns:p14="http://schemas.microsoft.com/office/powerpoint/2010/main" val="11742330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AC136C56-B083-DA3D-303C-3FF00658217D}"/>
              </a:ext>
            </a:extLst>
          </p:cNvPr>
          <p:cNvPicPr>
            <a:picLocks noChangeAspect="1"/>
          </p:cNvPicPr>
          <p:nvPr/>
        </p:nvPicPr>
        <p:blipFill>
          <a:blip r:embed="rId2"/>
          <a:stretch>
            <a:fillRect/>
          </a:stretch>
        </p:blipFill>
        <p:spPr>
          <a:xfrm>
            <a:off x="442581" y="3755031"/>
            <a:ext cx="6861392" cy="4082094"/>
          </a:xfrm>
          <a:prstGeom prst="roundRect">
            <a:avLst>
              <a:gd name="adj" fmla="val 2586"/>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 name="Callout: Double Bent Line with Accent Bar 17">
            <a:extLst>
              <a:ext uri="{FF2B5EF4-FFF2-40B4-BE49-F238E27FC236}">
                <a16:creationId xmlns:a16="http://schemas.microsoft.com/office/drawing/2014/main" id="{2DEB5858-293C-69B0-D644-720FBF74FCE9}"/>
              </a:ext>
            </a:extLst>
          </p:cNvPr>
          <p:cNvSpPr/>
          <p:nvPr/>
        </p:nvSpPr>
        <p:spPr>
          <a:xfrm>
            <a:off x="432665" y="3076735"/>
            <a:ext cx="2478962" cy="575689"/>
          </a:xfrm>
          <a:prstGeom prst="accentCallout3">
            <a:avLst>
              <a:gd name="adj1" fmla="val 14225"/>
              <a:gd name="adj2" fmla="val 98180"/>
              <a:gd name="adj3" fmla="val 65517"/>
              <a:gd name="adj4" fmla="val 112380"/>
              <a:gd name="adj5" fmla="val 125251"/>
              <a:gd name="adj6" fmla="val 112774"/>
              <a:gd name="adj7" fmla="val 136489"/>
              <a:gd name="adj8" fmla="val 112771"/>
            </a:avLst>
          </a:prstGeom>
          <a:noFill/>
          <a:ln w="6350" cap="rnd">
            <a:solidFill>
              <a:schemeClr val="tx1"/>
            </a:solidFill>
            <a:headEnd type="none" w="med" len="med"/>
            <a:tailEnd type="oval" w="med" len="med"/>
          </a:ln>
          <a:effectLst>
            <a:glow rad="63500">
              <a:schemeClr val="bg1">
                <a:alpha val="39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tx1"/>
                </a:solidFill>
              </a:rPr>
              <a:t>Partisans refit at the beginning of each turn. Partisans attempt to add presence each turn, followed by an additional refit option</a:t>
            </a:r>
          </a:p>
        </p:txBody>
      </p:sp>
      <p:sp>
        <p:nvSpPr>
          <p:cNvPr id="20" name="Callout: Double Bent Line with Accent Bar 19">
            <a:extLst>
              <a:ext uri="{FF2B5EF4-FFF2-40B4-BE49-F238E27FC236}">
                <a16:creationId xmlns:a16="http://schemas.microsoft.com/office/drawing/2014/main" id="{0F300329-84C2-A447-4CC3-711B33750BC0}"/>
              </a:ext>
            </a:extLst>
          </p:cNvPr>
          <p:cNvSpPr/>
          <p:nvPr/>
        </p:nvSpPr>
        <p:spPr>
          <a:xfrm>
            <a:off x="227120" y="7929573"/>
            <a:ext cx="3480930" cy="714817"/>
          </a:xfrm>
          <a:prstGeom prst="accentCallout3">
            <a:avLst>
              <a:gd name="adj1" fmla="val 22592"/>
              <a:gd name="adj2" fmla="val 99446"/>
              <a:gd name="adj3" fmla="val 22898"/>
              <a:gd name="adj4" fmla="val 107377"/>
              <a:gd name="adj5" fmla="val -182269"/>
              <a:gd name="adj6" fmla="val 107459"/>
              <a:gd name="adj7" fmla="val -208471"/>
              <a:gd name="adj8" fmla="val 107516"/>
            </a:avLst>
          </a:prstGeom>
          <a:noFill/>
          <a:ln w="6350" cap="rnd">
            <a:solidFill>
              <a:schemeClr val="tx1"/>
            </a:solidFill>
            <a:headEnd type="none" w="med" len="med"/>
            <a:tailEnd type="oval" w="med" len="med"/>
          </a:ln>
          <a:effectLst>
            <a:glow rad="63500">
              <a:schemeClr val="bg1">
                <a:alpha val="39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tx1"/>
                </a:solidFill>
              </a:rPr>
              <a:t>Each round, during immediate capabilities phase partisans can either recruit 1x G in accordance with their special rules, convert civilians, or establish a G-base.  The cost of these actions are annotated by the resource identifier bullet to the left.</a:t>
            </a:r>
          </a:p>
        </p:txBody>
      </p:sp>
      <p:sp>
        <p:nvSpPr>
          <p:cNvPr id="21" name="Callout: Double Bent Line with Accent Bar 20">
            <a:extLst>
              <a:ext uri="{FF2B5EF4-FFF2-40B4-BE49-F238E27FC236}">
                <a16:creationId xmlns:a16="http://schemas.microsoft.com/office/drawing/2014/main" id="{AC00320E-78D4-928B-E1EB-84E71B83D8BA}"/>
              </a:ext>
            </a:extLst>
          </p:cNvPr>
          <p:cNvSpPr/>
          <p:nvPr/>
        </p:nvSpPr>
        <p:spPr>
          <a:xfrm>
            <a:off x="4391246" y="8335926"/>
            <a:ext cx="3154033" cy="902143"/>
          </a:xfrm>
          <a:prstGeom prst="accentCallout3">
            <a:avLst>
              <a:gd name="adj1" fmla="val 22643"/>
              <a:gd name="adj2" fmla="val 279"/>
              <a:gd name="adj3" fmla="val 22771"/>
              <a:gd name="adj4" fmla="val -4409"/>
              <a:gd name="adj5" fmla="val -208714"/>
              <a:gd name="adj6" fmla="val -4997"/>
              <a:gd name="adj7" fmla="val -208994"/>
              <a:gd name="adj8" fmla="val -4857"/>
            </a:avLst>
          </a:prstGeom>
          <a:noFill/>
          <a:ln w="6350" cap="rnd">
            <a:solidFill>
              <a:schemeClr val="tx1"/>
            </a:solidFill>
            <a:headEnd type="none" w="med" len="med"/>
            <a:tailEnd type="oval" w="med" len="med"/>
          </a:ln>
          <a:effectLst>
            <a:glow rad="63500">
              <a:schemeClr val="bg1">
                <a:alpha val="39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tx1"/>
                </a:solidFill>
              </a:rPr>
              <a:t>Partisans can access their patrol capabilities when they play cards with the attributes annotated in the patrol box. Partisan’s patrol can be executed during the long-term capabilities phase, as annotated by the hourglass</a:t>
            </a:r>
          </a:p>
        </p:txBody>
      </p:sp>
      <p:sp>
        <p:nvSpPr>
          <p:cNvPr id="22" name="Callout: Double Bent Line with Accent Bar 21">
            <a:extLst>
              <a:ext uri="{FF2B5EF4-FFF2-40B4-BE49-F238E27FC236}">
                <a16:creationId xmlns:a16="http://schemas.microsoft.com/office/drawing/2014/main" id="{D2B6A0EA-13B3-3F63-9811-BF76D710A7A4}"/>
              </a:ext>
            </a:extLst>
          </p:cNvPr>
          <p:cNvSpPr/>
          <p:nvPr/>
        </p:nvSpPr>
        <p:spPr>
          <a:xfrm>
            <a:off x="3205870" y="2972940"/>
            <a:ext cx="3598867" cy="730788"/>
          </a:xfrm>
          <a:prstGeom prst="accentCallout3">
            <a:avLst>
              <a:gd name="adj1" fmla="val 13261"/>
              <a:gd name="adj2" fmla="val 98904"/>
              <a:gd name="adj3" fmla="val 14183"/>
              <a:gd name="adj4" fmla="val 103976"/>
              <a:gd name="adj5" fmla="val 440915"/>
              <a:gd name="adj6" fmla="val 105103"/>
              <a:gd name="adj7" fmla="val 442788"/>
              <a:gd name="adj8" fmla="val 105013"/>
            </a:avLst>
          </a:prstGeom>
          <a:noFill/>
          <a:ln w="6350" cap="rnd">
            <a:solidFill>
              <a:schemeClr val="tx1"/>
            </a:solidFill>
            <a:headEnd type="none" w="med" len="med"/>
            <a:tailEnd type="oval" w="med" len="med"/>
          </a:ln>
          <a:effectLst>
            <a:glow rad="63500">
              <a:schemeClr val="bg1">
                <a:alpha val="39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tx1"/>
                </a:solidFill>
              </a:rPr>
              <a:t>Partisans' special capabilities are split between immediate and long-term phases and require the associated attributes.  Attributes are awarded when a player plays a capability card with those attributes.  Attributes reset each turn. </a:t>
            </a:r>
          </a:p>
        </p:txBody>
      </p:sp>
      <p:pic>
        <p:nvPicPr>
          <p:cNvPr id="4" name="Picture 3">
            <a:extLst>
              <a:ext uri="{FF2B5EF4-FFF2-40B4-BE49-F238E27FC236}">
                <a16:creationId xmlns:a16="http://schemas.microsoft.com/office/drawing/2014/main" id="{4EE17833-051D-E33E-6305-5A0C147DAE02}"/>
              </a:ext>
            </a:extLst>
          </p:cNvPr>
          <p:cNvPicPr>
            <a:picLocks noChangeAspect="1"/>
          </p:cNvPicPr>
          <p:nvPr/>
        </p:nvPicPr>
        <p:blipFill>
          <a:blip r:embed="rId3"/>
          <a:stretch>
            <a:fillRect/>
          </a:stretch>
        </p:blipFill>
        <p:spPr>
          <a:xfrm>
            <a:off x="693879" y="560114"/>
            <a:ext cx="1625634" cy="2103315"/>
          </a:xfrm>
          <a:prstGeom prst="rect">
            <a:avLst/>
          </a:prstGeom>
          <a:effectLst>
            <a:outerShdw blurRad="50800" dist="38100" dir="2700000" algn="tl" rotWithShape="0">
              <a:prstClr val="black">
                <a:alpha val="40000"/>
              </a:prstClr>
            </a:outerShdw>
          </a:effectLst>
        </p:spPr>
      </p:pic>
      <p:grpSp>
        <p:nvGrpSpPr>
          <p:cNvPr id="5" name="Group 4">
            <a:extLst>
              <a:ext uri="{FF2B5EF4-FFF2-40B4-BE49-F238E27FC236}">
                <a16:creationId xmlns:a16="http://schemas.microsoft.com/office/drawing/2014/main" id="{9FA7ED1F-330F-0536-52C3-535D296849F1}"/>
              </a:ext>
            </a:extLst>
          </p:cNvPr>
          <p:cNvGrpSpPr/>
          <p:nvPr/>
        </p:nvGrpSpPr>
        <p:grpSpPr>
          <a:xfrm>
            <a:off x="1967167" y="889480"/>
            <a:ext cx="1348222" cy="1774839"/>
            <a:chOff x="2232454" y="6494039"/>
            <a:chExt cx="1325033" cy="1774839"/>
          </a:xfrm>
        </p:grpSpPr>
        <p:grpSp>
          <p:nvGrpSpPr>
            <p:cNvPr id="6" name="Group 5">
              <a:extLst>
                <a:ext uri="{FF2B5EF4-FFF2-40B4-BE49-F238E27FC236}">
                  <a16:creationId xmlns:a16="http://schemas.microsoft.com/office/drawing/2014/main" id="{01B63B87-A368-B880-5855-200EAD9BBC48}"/>
                </a:ext>
              </a:extLst>
            </p:cNvPr>
            <p:cNvGrpSpPr/>
            <p:nvPr/>
          </p:nvGrpSpPr>
          <p:grpSpPr>
            <a:xfrm>
              <a:off x="2484043" y="6494039"/>
              <a:ext cx="819150" cy="1556068"/>
              <a:chOff x="2267926" y="2620612"/>
              <a:chExt cx="819150" cy="1556068"/>
            </a:xfrm>
          </p:grpSpPr>
          <p:pic>
            <p:nvPicPr>
              <p:cNvPr id="9" name="Picture 8">
                <a:extLst>
                  <a:ext uri="{FF2B5EF4-FFF2-40B4-BE49-F238E27FC236}">
                    <a16:creationId xmlns:a16="http://schemas.microsoft.com/office/drawing/2014/main" id="{DC57CF19-EA41-A7F2-F431-EAE402C2862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267926" y="2620612"/>
                <a:ext cx="819150" cy="647700"/>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741D9B41-8BBF-CDBB-AFB2-CCBDD77365BF}"/>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343525" y="3452780"/>
                <a:ext cx="714375" cy="723900"/>
              </a:xfrm>
              <a:prstGeom prst="rect">
                <a:avLst/>
              </a:prstGeom>
              <a:effectLst>
                <a:outerShdw blurRad="50800" dist="38100" dir="2700000" algn="tl" rotWithShape="0">
                  <a:prstClr val="black">
                    <a:alpha val="40000"/>
                  </a:prstClr>
                </a:outerShdw>
              </a:effectLst>
            </p:spPr>
          </p:pic>
        </p:grpSp>
        <p:sp>
          <p:nvSpPr>
            <p:cNvPr id="7" name="TextBox 6">
              <a:extLst>
                <a:ext uri="{FF2B5EF4-FFF2-40B4-BE49-F238E27FC236}">
                  <a16:creationId xmlns:a16="http://schemas.microsoft.com/office/drawing/2014/main" id="{88D10C0B-FFDB-E69D-F9F3-EE0187FC63F6}"/>
                </a:ext>
              </a:extLst>
            </p:cNvPr>
            <p:cNvSpPr txBox="1"/>
            <p:nvPr/>
          </p:nvSpPr>
          <p:spPr>
            <a:xfrm>
              <a:off x="2232454" y="7129858"/>
              <a:ext cx="1325033" cy="253916"/>
            </a:xfrm>
            <a:prstGeom prst="rect">
              <a:avLst/>
            </a:prstGeom>
            <a:noFill/>
          </p:spPr>
          <p:txBody>
            <a:bodyPr wrap="square">
              <a:spAutoFit/>
            </a:bodyPr>
            <a:lstStyle/>
            <a:p>
              <a:pPr algn="ctr"/>
              <a:r>
                <a:rPr lang="en-US" sz="1050" b="1" dirty="0"/>
                <a:t>PERSISTENCE</a:t>
              </a:r>
              <a:endParaRPr lang="en-US" sz="1050" dirty="0"/>
            </a:p>
          </p:txBody>
        </p:sp>
        <p:sp>
          <p:nvSpPr>
            <p:cNvPr id="8" name="TextBox 7">
              <a:extLst>
                <a:ext uri="{FF2B5EF4-FFF2-40B4-BE49-F238E27FC236}">
                  <a16:creationId xmlns:a16="http://schemas.microsoft.com/office/drawing/2014/main" id="{6A329AB2-E8F4-EE57-401D-97A0CFA4C690}"/>
                </a:ext>
              </a:extLst>
            </p:cNvPr>
            <p:cNvSpPr txBox="1"/>
            <p:nvPr/>
          </p:nvSpPr>
          <p:spPr>
            <a:xfrm>
              <a:off x="2350459" y="8014962"/>
              <a:ext cx="1089024" cy="253916"/>
            </a:xfrm>
            <a:prstGeom prst="rect">
              <a:avLst/>
            </a:prstGeom>
            <a:noFill/>
          </p:spPr>
          <p:txBody>
            <a:bodyPr wrap="square">
              <a:spAutoFit/>
            </a:bodyPr>
            <a:lstStyle/>
            <a:p>
              <a:pPr algn="ctr"/>
              <a:r>
                <a:rPr lang="en-US" sz="1050" b="1" dirty="0"/>
                <a:t>LOGISTICS</a:t>
              </a:r>
              <a:endParaRPr lang="en-US" sz="1050" dirty="0"/>
            </a:p>
          </p:txBody>
        </p:sp>
      </p:grpSp>
      <p:sp>
        <p:nvSpPr>
          <p:cNvPr id="11" name="TextBox 10">
            <a:extLst>
              <a:ext uri="{FF2B5EF4-FFF2-40B4-BE49-F238E27FC236}">
                <a16:creationId xmlns:a16="http://schemas.microsoft.com/office/drawing/2014/main" id="{079C06AF-12D3-7050-5122-0BF1B3E73866}"/>
              </a:ext>
            </a:extLst>
          </p:cNvPr>
          <p:cNvSpPr txBox="1"/>
          <p:nvPr/>
        </p:nvSpPr>
        <p:spPr>
          <a:xfrm>
            <a:off x="275085" y="268270"/>
            <a:ext cx="2256381" cy="338554"/>
          </a:xfrm>
          <a:prstGeom prst="rect">
            <a:avLst/>
          </a:prstGeom>
          <a:noFill/>
        </p:spPr>
        <p:txBody>
          <a:bodyPr wrap="square">
            <a:spAutoFit/>
          </a:bodyPr>
          <a:lstStyle/>
          <a:p>
            <a:r>
              <a:rPr lang="en-US" sz="1600" b="1" dirty="0">
                <a:effectLst>
                  <a:glow rad="190500">
                    <a:schemeClr val="bg1">
                      <a:alpha val="25000"/>
                    </a:schemeClr>
                  </a:glow>
                </a:effectLst>
                <a:sym typeface="Symbol" panose="05050102010706020507" pitchFamily="18" charset="2"/>
              </a:rPr>
              <a:t>Partisans</a:t>
            </a:r>
            <a:endParaRPr lang="en-US" sz="1600" b="1" dirty="0">
              <a:effectLst>
                <a:glow rad="190500">
                  <a:schemeClr val="bg1">
                    <a:alpha val="25000"/>
                  </a:schemeClr>
                </a:glow>
              </a:effectLst>
            </a:endParaRPr>
          </a:p>
        </p:txBody>
      </p:sp>
      <p:sp>
        <p:nvSpPr>
          <p:cNvPr id="15" name="TextBox 14">
            <a:extLst>
              <a:ext uri="{FF2B5EF4-FFF2-40B4-BE49-F238E27FC236}">
                <a16:creationId xmlns:a16="http://schemas.microsoft.com/office/drawing/2014/main" id="{3E82E223-8548-F403-6B7F-07520D62D074}"/>
              </a:ext>
            </a:extLst>
          </p:cNvPr>
          <p:cNvSpPr txBox="1"/>
          <p:nvPr/>
        </p:nvSpPr>
        <p:spPr>
          <a:xfrm>
            <a:off x="3205870" y="571312"/>
            <a:ext cx="4339410" cy="1938992"/>
          </a:xfrm>
          <a:prstGeom prst="rect">
            <a:avLst/>
          </a:prstGeom>
          <a:noFill/>
        </p:spPr>
        <p:txBody>
          <a:bodyPr wrap="square">
            <a:spAutoFit/>
          </a:bodyPr>
          <a:lstStyle/>
          <a:p>
            <a:r>
              <a:rPr lang="en-US" sz="1200" dirty="0"/>
              <a:t>Modelled on PLA advisors and “volunteers” their attributes are </a:t>
            </a:r>
            <a:r>
              <a:rPr lang="en-US" sz="1200" b="1" dirty="0"/>
              <a:t>persistence</a:t>
            </a:r>
            <a:r>
              <a:rPr lang="en-US" sz="1200" dirty="0"/>
              <a:t> and </a:t>
            </a:r>
            <a:r>
              <a:rPr lang="en-US" sz="1200" b="1" dirty="0"/>
              <a:t>logistics</a:t>
            </a:r>
            <a:r>
              <a:rPr lang="en-US" sz="1200" dirty="0"/>
              <a:t>. The partisans spend freely and develop their network aggressively.  Their aggressive and relatively overt network development backfires occasionally, which is why every turn prior to refit they roll a die to see if a presence token is deployed.  The partisans can buy the support of the civilian population, but it doesn’t result in any true long-lasting influence.  The partisans are resilient and are the only players whose presence are never permanently destroyed, just returned to the presence track.</a:t>
            </a:r>
          </a:p>
        </p:txBody>
      </p:sp>
      <p:pic>
        <p:nvPicPr>
          <p:cNvPr id="27" name="Picture 26">
            <a:extLst>
              <a:ext uri="{FF2B5EF4-FFF2-40B4-BE49-F238E27FC236}">
                <a16:creationId xmlns:a16="http://schemas.microsoft.com/office/drawing/2014/main" id="{50D32108-AB7D-35AF-1B74-F05E1AAAF6E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105" b="90764" l="4399" r="93402">
                        <a14:foregroundMark x1="34311" y1="11190" x2="62023" y2="11901"/>
                        <a14:foregroundMark x1="62023" y1="11901" x2="64516" y2="11723"/>
                        <a14:foregroundMark x1="8798" y1="30195" x2="8798" y2="66785"/>
                        <a14:foregroundMark x1="4399" y1="55595" x2="4399" y2="55595"/>
                        <a14:foregroundMark x1="50440" y1="90764" x2="50440" y2="90764"/>
                        <a14:foregroundMark x1="93402" y1="60568" x2="91496" y2="29485"/>
                        <a14:foregroundMark x1="43988" y1="7815" x2="52346" y2="7105"/>
                      </a14:backgroundRemoval>
                    </a14:imgEffect>
                  </a14:imgLayer>
                </a14:imgProps>
              </a:ext>
            </a:extLst>
          </a:blip>
          <a:stretch>
            <a:fillRect/>
          </a:stretch>
        </p:blipFill>
        <p:spPr>
          <a:xfrm>
            <a:off x="1575716" y="309325"/>
            <a:ext cx="337531" cy="273845"/>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04E525E2-3C3B-CB5E-A121-59CA56F5AECE}"/>
              </a:ext>
            </a:extLst>
          </p:cNvPr>
          <p:cNvSpPr txBox="1"/>
          <p:nvPr/>
        </p:nvSpPr>
        <p:spPr>
          <a:xfrm>
            <a:off x="3893418" y="9606531"/>
            <a:ext cx="284052" cy="307777"/>
          </a:xfrm>
          <a:prstGeom prst="rect">
            <a:avLst/>
          </a:prstGeom>
          <a:noFill/>
        </p:spPr>
        <p:txBody>
          <a:bodyPr wrap="none" rtlCol="0">
            <a:spAutoFit/>
          </a:bodyPr>
          <a:lstStyle/>
          <a:p>
            <a:r>
              <a:rPr lang="en-US" sz="1400" b="1" dirty="0">
                <a:solidFill>
                  <a:schemeClr val="bg1"/>
                </a:solidFill>
                <a:effectLst>
                  <a:outerShdw blurRad="38100" dist="38100" dir="2700000" algn="tl">
                    <a:srgbClr val="000000">
                      <a:alpha val="43137"/>
                    </a:srgbClr>
                  </a:outerShdw>
                </a:effectLst>
                <a:latin typeface="Rockwell" panose="02060603020205020403" pitchFamily="18" charset="0"/>
              </a:rPr>
              <a:t>9</a:t>
            </a:r>
          </a:p>
        </p:txBody>
      </p:sp>
    </p:spTree>
    <p:extLst>
      <p:ext uri="{BB962C8B-B14F-4D97-AF65-F5344CB8AC3E}">
        <p14:creationId xmlns:p14="http://schemas.microsoft.com/office/powerpoint/2010/main" val="30259399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66F06D7B-9E71-72BB-1C6E-B5F9E43FB79E}"/>
              </a:ext>
            </a:extLst>
          </p:cNvPr>
          <p:cNvPicPr>
            <a:picLocks noChangeAspect="1"/>
          </p:cNvPicPr>
          <p:nvPr/>
        </p:nvPicPr>
        <p:blipFill>
          <a:blip r:embed="rId2"/>
          <a:stretch>
            <a:fillRect/>
          </a:stretch>
        </p:blipFill>
        <p:spPr>
          <a:xfrm>
            <a:off x="369948" y="3747675"/>
            <a:ext cx="6926202" cy="4101177"/>
          </a:xfrm>
          <a:prstGeom prst="roundRect">
            <a:avLst>
              <a:gd name="adj" fmla="val 2586"/>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8" name="Callout: Double Bent Line with Accent Bar 17">
            <a:extLst>
              <a:ext uri="{FF2B5EF4-FFF2-40B4-BE49-F238E27FC236}">
                <a16:creationId xmlns:a16="http://schemas.microsoft.com/office/drawing/2014/main" id="{2DEB5858-293C-69B0-D644-720FBF74FCE9}"/>
              </a:ext>
            </a:extLst>
          </p:cNvPr>
          <p:cNvSpPr/>
          <p:nvPr/>
        </p:nvSpPr>
        <p:spPr>
          <a:xfrm>
            <a:off x="432665" y="3076735"/>
            <a:ext cx="2478962" cy="575689"/>
          </a:xfrm>
          <a:prstGeom prst="accentCallout3">
            <a:avLst>
              <a:gd name="adj1" fmla="val 14225"/>
              <a:gd name="adj2" fmla="val 98180"/>
              <a:gd name="adj3" fmla="val 65517"/>
              <a:gd name="adj4" fmla="val 112380"/>
              <a:gd name="adj5" fmla="val 125251"/>
              <a:gd name="adj6" fmla="val 112774"/>
              <a:gd name="adj7" fmla="val 136489"/>
              <a:gd name="adj8" fmla="val 112771"/>
            </a:avLst>
          </a:prstGeom>
          <a:noFill/>
          <a:ln w="6350" cap="rnd">
            <a:solidFill>
              <a:schemeClr val="tx1"/>
            </a:solidFill>
            <a:headEnd type="none" w="med" len="med"/>
            <a:tailEnd type="oval" w="med" len="med"/>
          </a:ln>
          <a:effectLst>
            <a:glow rad="63500">
              <a:schemeClr val="bg1">
                <a:alpha val="39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tx1"/>
                </a:solidFill>
              </a:rPr>
              <a:t>Comrades refit at the beginning of each turn. Comrades choose 1 of 3 refit options each turn</a:t>
            </a:r>
          </a:p>
        </p:txBody>
      </p:sp>
      <p:sp>
        <p:nvSpPr>
          <p:cNvPr id="19" name="Callout: Double Bent Line with Accent Bar 18">
            <a:extLst>
              <a:ext uri="{FF2B5EF4-FFF2-40B4-BE49-F238E27FC236}">
                <a16:creationId xmlns:a16="http://schemas.microsoft.com/office/drawing/2014/main" id="{F0D1C175-7C2B-D5BC-5489-679698554E4C}"/>
              </a:ext>
            </a:extLst>
          </p:cNvPr>
          <p:cNvSpPr/>
          <p:nvPr/>
        </p:nvSpPr>
        <p:spPr>
          <a:xfrm>
            <a:off x="3358571" y="2981484"/>
            <a:ext cx="2113321" cy="670940"/>
          </a:xfrm>
          <a:prstGeom prst="accentCallout3">
            <a:avLst>
              <a:gd name="adj1" fmla="val 23604"/>
              <a:gd name="adj2" fmla="val 97519"/>
              <a:gd name="adj3" fmla="val 23793"/>
              <a:gd name="adj4" fmla="val 104226"/>
              <a:gd name="adj5" fmla="val 354969"/>
              <a:gd name="adj6" fmla="val 111910"/>
              <a:gd name="adj7" fmla="val 353976"/>
              <a:gd name="adj8" fmla="val 112165"/>
            </a:avLst>
          </a:prstGeom>
          <a:noFill/>
          <a:ln w="6350" cap="rnd">
            <a:solidFill>
              <a:schemeClr val="tx1"/>
            </a:solidFill>
            <a:headEnd type="none" w="med" len="med"/>
            <a:tailEnd type="oval" w="med" len="med"/>
          </a:ln>
          <a:effectLst>
            <a:glow rad="63500">
              <a:schemeClr val="bg1">
                <a:alpha val="39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tx1"/>
                </a:solidFill>
              </a:rPr>
              <a:t>When this circle is uncovered, the player can reclaim 1 x locally discarded capability card each round</a:t>
            </a:r>
          </a:p>
        </p:txBody>
      </p:sp>
      <p:sp>
        <p:nvSpPr>
          <p:cNvPr id="20" name="Callout: Double Bent Line with Accent Bar 19">
            <a:extLst>
              <a:ext uri="{FF2B5EF4-FFF2-40B4-BE49-F238E27FC236}">
                <a16:creationId xmlns:a16="http://schemas.microsoft.com/office/drawing/2014/main" id="{0F300329-84C2-A447-4CC3-711B33750BC0}"/>
              </a:ext>
            </a:extLst>
          </p:cNvPr>
          <p:cNvSpPr/>
          <p:nvPr/>
        </p:nvSpPr>
        <p:spPr>
          <a:xfrm>
            <a:off x="2756004" y="7895415"/>
            <a:ext cx="2755796" cy="897712"/>
          </a:xfrm>
          <a:prstGeom prst="accentCallout3">
            <a:avLst>
              <a:gd name="adj1" fmla="val 18353"/>
              <a:gd name="adj2" fmla="val 2295"/>
              <a:gd name="adj3" fmla="val 16204"/>
              <a:gd name="adj4" fmla="val -6566"/>
              <a:gd name="adj5" fmla="val -160163"/>
              <a:gd name="adj6" fmla="val -6673"/>
              <a:gd name="adj7" fmla="val -159591"/>
              <a:gd name="adj8" fmla="val 5495"/>
            </a:avLst>
          </a:prstGeom>
          <a:noFill/>
          <a:ln w="6350" cap="rnd">
            <a:solidFill>
              <a:schemeClr val="tx1"/>
            </a:solidFill>
            <a:headEnd type="none" w="med" len="med"/>
            <a:tailEnd type="oval" w="med" len="med"/>
          </a:ln>
          <a:effectLst>
            <a:glow rad="63500">
              <a:schemeClr val="bg1">
                <a:alpha val="39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tx1"/>
                </a:solidFill>
              </a:rPr>
              <a:t>Each round, during immediate capabilities phase comrades can recruit 1x G in accordance with their special rules or establish a G-base.  The cost of these actions are annotated by the resource identifier bullet to the left.</a:t>
            </a:r>
          </a:p>
        </p:txBody>
      </p:sp>
      <p:sp>
        <p:nvSpPr>
          <p:cNvPr id="21" name="Callout: Double Bent Line with Accent Bar 20">
            <a:extLst>
              <a:ext uri="{FF2B5EF4-FFF2-40B4-BE49-F238E27FC236}">
                <a16:creationId xmlns:a16="http://schemas.microsoft.com/office/drawing/2014/main" id="{AC00320E-78D4-928B-E1EB-84E71B83D8BA}"/>
              </a:ext>
            </a:extLst>
          </p:cNvPr>
          <p:cNvSpPr/>
          <p:nvPr/>
        </p:nvSpPr>
        <p:spPr>
          <a:xfrm>
            <a:off x="432665" y="8945029"/>
            <a:ext cx="5118451" cy="506547"/>
          </a:xfrm>
          <a:prstGeom prst="accentCallout3">
            <a:avLst>
              <a:gd name="adj1" fmla="val 14393"/>
              <a:gd name="adj2" fmla="val 99322"/>
              <a:gd name="adj3" fmla="val -205286"/>
              <a:gd name="adj4" fmla="val 98915"/>
              <a:gd name="adj5" fmla="val -493932"/>
              <a:gd name="adj6" fmla="val 89057"/>
              <a:gd name="adj7" fmla="val -493623"/>
              <a:gd name="adj8" fmla="val 84309"/>
            </a:avLst>
          </a:prstGeom>
          <a:noFill/>
          <a:ln w="6350" cap="rnd">
            <a:solidFill>
              <a:schemeClr val="tx1"/>
            </a:solidFill>
            <a:headEnd type="none" w="med" len="med"/>
            <a:tailEnd type="oval" w="med" len="med"/>
          </a:ln>
          <a:effectLst>
            <a:glow rad="63500">
              <a:schemeClr val="bg1">
                <a:alpha val="39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tx1"/>
                </a:solidFill>
              </a:rPr>
              <a:t>Comrades can access their patrol capabilities when they play cards with the attributes annotated in the patrol box. Comrades patrol can be executed during the immediate capabilities phase, as annotated by the lightning bolt</a:t>
            </a:r>
          </a:p>
        </p:txBody>
      </p:sp>
      <p:sp>
        <p:nvSpPr>
          <p:cNvPr id="22" name="Callout: Double Bent Line with Accent Bar 21">
            <a:extLst>
              <a:ext uri="{FF2B5EF4-FFF2-40B4-BE49-F238E27FC236}">
                <a16:creationId xmlns:a16="http://schemas.microsoft.com/office/drawing/2014/main" id="{D2B6A0EA-13B3-3F63-9811-BF76D710A7A4}"/>
              </a:ext>
            </a:extLst>
          </p:cNvPr>
          <p:cNvSpPr/>
          <p:nvPr/>
        </p:nvSpPr>
        <p:spPr>
          <a:xfrm>
            <a:off x="5580748" y="8237275"/>
            <a:ext cx="1964532" cy="1427026"/>
          </a:xfrm>
          <a:prstGeom prst="accentCallout3">
            <a:avLst>
              <a:gd name="adj1" fmla="val 18353"/>
              <a:gd name="adj2" fmla="val 2295"/>
              <a:gd name="adj3" fmla="val -18553"/>
              <a:gd name="adj4" fmla="val 2196"/>
              <a:gd name="adj5" fmla="val -125058"/>
              <a:gd name="adj6" fmla="val 2733"/>
              <a:gd name="adj7" fmla="val -126095"/>
              <a:gd name="adj8" fmla="val 40754"/>
            </a:avLst>
          </a:prstGeom>
          <a:noFill/>
          <a:ln w="6350" cap="rnd">
            <a:solidFill>
              <a:schemeClr val="tx1"/>
            </a:solidFill>
            <a:headEnd type="none" w="med" len="med"/>
            <a:tailEnd type="oval" w="med" len="med"/>
          </a:ln>
          <a:effectLst>
            <a:glow rad="63500">
              <a:schemeClr val="bg1">
                <a:alpha val="39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tx1"/>
                </a:solidFill>
              </a:rPr>
              <a:t>Comrade’s Special capabilities accessed during immediate phases and require the associated attributes.  Attributes are awarded when a player plays a capability card with those attributes.  Attributes reset each turn. </a:t>
            </a:r>
          </a:p>
        </p:txBody>
      </p:sp>
      <p:pic>
        <p:nvPicPr>
          <p:cNvPr id="2" name="Picture 1">
            <a:extLst>
              <a:ext uri="{FF2B5EF4-FFF2-40B4-BE49-F238E27FC236}">
                <a16:creationId xmlns:a16="http://schemas.microsoft.com/office/drawing/2014/main" id="{A63B4966-30E3-619E-9861-3E7FDFE525B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1607" t="19621" r="22501" b="20634"/>
          <a:stretch/>
        </p:blipFill>
        <p:spPr>
          <a:xfrm>
            <a:off x="597917" y="681061"/>
            <a:ext cx="1846056" cy="1957503"/>
          </a:xfrm>
          <a:prstGeom prst="rect">
            <a:avLst/>
          </a:prstGeom>
          <a:effectLst>
            <a:outerShdw blurRad="50800" dist="38100" dir="2700000" algn="tl" rotWithShape="0">
              <a:prstClr val="black">
                <a:alpha val="40000"/>
              </a:prstClr>
            </a:outerShdw>
          </a:effectLst>
        </p:spPr>
      </p:pic>
      <p:grpSp>
        <p:nvGrpSpPr>
          <p:cNvPr id="3" name="Group 2">
            <a:extLst>
              <a:ext uri="{FF2B5EF4-FFF2-40B4-BE49-F238E27FC236}">
                <a16:creationId xmlns:a16="http://schemas.microsoft.com/office/drawing/2014/main" id="{316DAB79-DF53-7169-8A2C-268AF807C018}"/>
              </a:ext>
            </a:extLst>
          </p:cNvPr>
          <p:cNvGrpSpPr/>
          <p:nvPr/>
        </p:nvGrpSpPr>
        <p:grpSpPr>
          <a:xfrm>
            <a:off x="2338428" y="820226"/>
            <a:ext cx="1336111" cy="1824214"/>
            <a:chOff x="5892661" y="2430720"/>
            <a:chExt cx="1336111" cy="1824214"/>
          </a:xfrm>
        </p:grpSpPr>
        <p:grpSp>
          <p:nvGrpSpPr>
            <p:cNvPr id="12" name="Group 11">
              <a:extLst>
                <a:ext uri="{FF2B5EF4-FFF2-40B4-BE49-F238E27FC236}">
                  <a16:creationId xmlns:a16="http://schemas.microsoft.com/office/drawing/2014/main" id="{0B833968-555C-DD93-7EE0-234BB03FC500}"/>
                </a:ext>
              </a:extLst>
            </p:cNvPr>
            <p:cNvGrpSpPr/>
            <p:nvPr/>
          </p:nvGrpSpPr>
          <p:grpSpPr>
            <a:xfrm>
              <a:off x="6128716" y="2430720"/>
              <a:ext cx="819150" cy="1674855"/>
              <a:chOff x="6237197" y="2552197"/>
              <a:chExt cx="819150" cy="1674855"/>
            </a:xfrm>
          </p:grpSpPr>
          <p:pic>
            <p:nvPicPr>
              <p:cNvPr id="16" name="Picture 15">
                <a:extLst>
                  <a:ext uri="{FF2B5EF4-FFF2-40B4-BE49-F238E27FC236}">
                    <a16:creationId xmlns:a16="http://schemas.microsoft.com/office/drawing/2014/main" id="{5D07003F-97CD-FB88-BA9D-DCAA88AACED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237197" y="2552197"/>
                <a:ext cx="819150" cy="676275"/>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739E5FF8-5D31-889E-FFC2-0190CE13C44A}"/>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6361178" y="3426952"/>
                <a:ext cx="666750" cy="800100"/>
              </a:xfrm>
              <a:prstGeom prst="rect">
                <a:avLst/>
              </a:prstGeom>
              <a:effectLst>
                <a:outerShdw blurRad="50800" dist="38100" dir="2700000" algn="tl" rotWithShape="0">
                  <a:prstClr val="black">
                    <a:alpha val="40000"/>
                  </a:prstClr>
                </a:outerShdw>
              </a:effectLst>
            </p:spPr>
          </p:pic>
        </p:grpSp>
        <p:sp>
          <p:nvSpPr>
            <p:cNvPr id="13" name="TextBox 12">
              <a:extLst>
                <a:ext uri="{FF2B5EF4-FFF2-40B4-BE49-F238E27FC236}">
                  <a16:creationId xmlns:a16="http://schemas.microsoft.com/office/drawing/2014/main" id="{D94837F0-B64B-091D-F583-F24C93943D4A}"/>
                </a:ext>
              </a:extLst>
            </p:cNvPr>
            <p:cNvSpPr txBox="1"/>
            <p:nvPr/>
          </p:nvSpPr>
          <p:spPr>
            <a:xfrm>
              <a:off x="5892661" y="3115914"/>
              <a:ext cx="1325033" cy="253916"/>
            </a:xfrm>
            <a:prstGeom prst="rect">
              <a:avLst/>
            </a:prstGeom>
            <a:noFill/>
          </p:spPr>
          <p:txBody>
            <a:bodyPr wrap="square">
              <a:spAutoFit/>
            </a:bodyPr>
            <a:lstStyle/>
            <a:p>
              <a:pPr algn="ctr"/>
              <a:r>
                <a:rPr lang="en-US" sz="1050" b="1" dirty="0"/>
                <a:t>RISK</a:t>
              </a:r>
              <a:endParaRPr lang="en-US" sz="1050" dirty="0"/>
            </a:p>
          </p:txBody>
        </p:sp>
        <p:sp>
          <p:nvSpPr>
            <p:cNvPr id="14" name="TextBox 13">
              <a:extLst>
                <a:ext uri="{FF2B5EF4-FFF2-40B4-BE49-F238E27FC236}">
                  <a16:creationId xmlns:a16="http://schemas.microsoft.com/office/drawing/2014/main" id="{9BB9B3A1-84DD-8672-B9DB-F45CC276CD60}"/>
                </a:ext>
              </a:extLst>
            </p:cNvPr>
            <p:cNvSpPr txBox="1"/>
            <p:nvPr/>
          </p:nvSpPr>
          <p:spPr>
            <a:xfrm>
              <a:off x="6010666" y="4001018"/>
              <a:ext cx="1218106" cy="253916"/>
            </a:xfrm>
            <a:prstGeom prst="rect">
              <a:avLst/>
            </a:prstGeom>
            <a:noFill/>
          </p:spPr>
          <p:txBody>
            <a:bodyPr wrap="square">
              <a:spAutoFit/>
            </a:bodyPr>
            <a:lstStyle/>
            <a:p>
              <a:pPr algn="ctr"/>
              <a:r>
                <a:rPr lang="en-US" sz="1050" b="1" dirty="0"/>
                <a:t>CORRUPTION</a:t>
              </a:r>
              <a:endParaRPr lang="en-US" sz="1050" dirty="0"/>
            </a:p>
          </p:txBody>
        </p:sp>
      </p:grpSp>
      <p:sp>
        <p:nvSpPr>
          <p:cNvPr id="24" name="TextBox 23">
            <a:extLst>
              <a:ext uri="{FF2B5EF4-FFF2-40B4-BE49-F238E27FC236}">
                <a16:creationId xmlns:a16="http://schemas.microsoft.com/office/drawing/2014/main" id="{CA4513D5-763A-46A1-C798-05A4E3EAF9E2}"/>
              </a:ext>
            </a:extLst>
          </p:cNvPr>
          <p:cNvSpPr txBox="1"/>
          <p:nvPr/>
        </p:nvSpPr>
        <p:spPr>
          <a:xfrm>
            <a:off x="263271" y="318885"/>
            <a:ext cx="2217572" cy="338554"/>
          </a:xfrm>
          <a:prstGeom prst="rect">
            <a:avLst/>
          </a:prstGeom>
          <a:noFill/>
        </p:spPr>
        <p:txBody>
          <a:bodyPr wrap="square">
            <a:spAutoFit/>
          </a:bodyPr>
          <a:lstStyle/>
          <a:p>
            <a:r>
              <a:rPr lang="en-US" sz="1600" b="1" dirty="0">
                <a:effectLst>
                  <a:glow rad="190500">
                    <a:schemeClr val="bg1">
                      <a:alpha val="25000"/>
                    </a:schemeClr>
                  </a:glow>
                </a:effectLst>
                <a:sym typeface="Symbol" panose="05050102010706020507" pitchFamily="18" charset="2"/>
              </a:rPr>
              <a:t>Comrades</a:t>
            </a:r>
            <a:endParaRPr lang="en-US" sz="1600" b="1" dirty="0">
              <a:effectLst>
                <a:glow rad="190500">
                  <a:schemeClr val="bg1">
                    <a:alpha val="25000"/>
                  </a:schemeClr>
                </a:glow>
              </a:effectLst>
            </a:endParaRPr>
          </a:p>
        </p:txBody>
      </p:sp>
      <p:sp>
        <p:nvSpPr>
          <p:cNvPr id="25" name="TextBox 24">
            <a:extLst>
              <a:ext uri="{FF2B5EF4-FFF2-40B4-BE49-F238E27FC236}">
                <a16:creationId xmlns:a16="http://schemas.microsoft.com/office/drawing/2014/main" id="{E9FD67C5-41D8-4FBA-0572-5DC7C28E1E32}"/>
              </a:ext>
            </a:extLst>
          </p:cNvPr>
          <p:cNvSpPr txBox="1"/>
          <p:nvPr/>
        </p:nvSpPr>
        <p:spPr>
          <a:xfrm>
            <a:off x="3619704" y="694006"/>
            <a:ext cx="3752005" cy="1569660"/>
          </a:xfrm>
          <a:prstGeom prst="rect">
            <a:avLst/>
          </a:prstGeom>
          <a:noFill/>
        </p:spPr>
        <p:txBody>
          <a:bodyPr wrap="square">
            <a:spAutoFit/>
          </a:bodyPr>
          <a:lstStyle/>
          <a:p>
            <a:r>
              <a:rPr lang="en-US" sz="1200" dirty="0"/>
              <a:t>Modelled after Russian private military contractors their attributes are </a:t>
            </a:r>
            <a:r>
              <a:rPr lang="en-US" sz="1200" b="1" dirty="0"/>
              <a:t>risk</a:t>
            </a:r>
            <a:r>
              <a:rPr lang="en-US" sz="1200" dirty="0"/>
              <a:t> and </a:t>
            </a:r>
            <a:r>
              <a:rPr lang="en-US" sz="1200" b="1" dirty="0"/>
              <a:t>corruption</a:t>
            </a:r>
            <a:r>
              <a:rPr lang="en-US" sz="1200" dirty="0"/>
              <a:t>. Comrade networks are aggressive and function best on nebulous border regions.  The Comrades’ surrogate forces are modelled as mercenary proxies, so their surrogates infiltrate from the border and are easy to recruit.  Collateral damage has no detrimental effect on comrade influence. </a:t>
            </a:r>
          </a:p>
        </p:txBody>
      </p:sp>
      <p:pic>
        <p:nvPicPr>
          <p:cNvPr id="26" name="Picture 25">
            <a:extLst>
              <a:ext uri="{FF2B5EF4-FFF2-40B4-BE49-F238E27FC236}">
                <a16:creationId xmlns:a16="http://schemas.microsoft.com/office/drawing/2014/main" id="{976DCAF1-1671-010E-FA61-BAA57A409CBD}"/>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643" b="90385" l="7638" r="92645">
                        <a14:foregroundMark x1="7779" y1="28497" x2="9052" y2="61014"/>
                        <a14:foregroundMark x1="51909" y1="90559" x2="51909" y2="90559"/>
                        <a14:foregroundMark x1="91089" y1="41608" x2="92786" y2="55245"/>
                        <a14:foregroundMark x1="92786" y1="55245" x2="92221" y2="57692"/>
                        <a14:foregroundMark x1="53890" y1="6643" x2="47242" y2="8217"/>
                      </a14:backgroundRemoval>
                    </a14:imgEffect>
                  </a14:imgLayer>
                </a14:imgProps>
              </a:ext>
            </a:extLst>
          </a:blip>
          <a:stretch>
            <a:fillRect/>
          </a:stretch>
        </p:blipFill>
        <p:spPr>
          <a:xfrm flipH="1">
            <a:off x="1647568" y="370640"/>
            <a:ext cx="375340" cy="303670"/>
          </a:xfrm>
          <a:prstGeom prst="rect">
            <a:avLst/>
          </a:prstGeom>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570A59B4-03E7-97D0-FD4B-2A0ED972C60C}"/>
              </a:ext>
            </a:extLst>
          </p:cNvPr>
          <p:cNvSpPr txBox="1"/>
          <p:nvPr/>
        </p:nvSpPr>
        <p:spPr>
          <a:xfrm>
            <a:off x="3845293" y="9606531"/>
            <a:ext cx="383438" cy="307777"/>
          </a:xfrm>
          <a:prstGeom prst="rect">
            <a:avLst/>
          </a:prstGeom>
          <a:noFill/>
        </p:spPr>
        <p:txBody>
          <a:bodyPr wrap="none" rtlCol="0">
            <a:spAutoFit/>
          </a:bodyPr>
          <a:lstStyle/>
          <a:p>
            <a:r>
              <a:rPr lang="en-US" sz="1400" b="1" dirty="0">
                <a:solidFill>
                  <a:schemeClr val="bg1"/>
                </a:solidFill>
                <a:effectLst>
                  <a:outerShdw blurRad="38100" dist="38100" dir="2700000" algn="tl">
                    <a:srgbClr val="000000">
                      <a:alpha val="43137"/>
                    </a:srgbClr>
                  </a:outerShdw>
                </a:effectLst>
                <a:latin typeface="Rockwell" panose="02060603020205020403" pitchFamily="18" charset="0"/>
              </a:rPr>
              <a:t>10</a:t>
            </a:r>
          </a:p>
        </p:txBody>
      </p:sp>
    </p:spTree>
    <p:extLst>
      <p:ext uri="{BB962C8B-B14F-4D97-AF65-F5344CB8AC3E}">
        <p14:creationId xmlns:p14="http://schemas.microsoft.com/office/powerpoint/2010/main" val="35339154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2F34D0-79A9-CEB2-3B93-0EEF02C2C995}"/>
              </a:ext>
            </a:extLst>
          </p:cNvPr>
          <p:cNvSpPr txBox="1"/>
          <p:nvPr/>
        </p:nvSpPr>
        <p:spPr>
          <a:xfrm>
            <a:off x="311067" y="343848"/>
            <a:ext cx="2787239" cy="338554"/>
          </a:xfrm>
          <a:prstGeom prst="rect">
            <a:avLst/>
          </a:prstGeom>
          <a:noFill/>
        </p:spPr>
        <p:txBody>
          <a:bodyPr wrap="square">
            <a:spAutoFit/>
          </a:bodyPr>
          <a:lstStyle/>
          <a:p>
            <a:r>
              <a:rPr lang="en-US" sz="1600" b="1" dirty="0">
                <a:effectLst>
                  <a:glow rad="190500">
                    <a:schemeClr val="bg1">
                      <a:alpha val="25000"/>
                    </a:schemeClr>
                  </a:glow>
                </a:effectLst>
                <a:sym typeface="Symbol" panose="05050102010706020507" pitchFamily="18" charset="2"/>
              </a:rPr>
              <a:t>Player Presence Tokens</a:t>
            </a:r>
            <a:endParaRPr lang="en-US" sz="1600" b="1" dirty="0">
              <a:effectLst>
                <a:glow rad="190500">
                  <a:schemeClr val="bg1">
                    <a:alpha val="25000"/>
                  </a:schemeClr>
                </a:glow>
              </a:effectLst>
            </a:endParaRPr>
          </a:p>
        </p:txBody>
      </p:sp>
      <p:sp>
        <p:nvSpPr>
          <p:cNvPr id="4" name="TextBox 3">
            <a:extLst>
              <a:ext uri="{FF2B5EF4-FFF2-40B4-BE49-F238E27FC236}">
                <a16:creationId xmlns:a16="http://schemas.microsoft.com/office/drawing/2014/main" id="{35267BFB-31EE-715C-307B-1E2862B8BFA1}"/>
              </a:ext>
            </a:extLst>
          </p:cNvPr>
          <p:cNvSpPr txBox="1"/>
          <p:nvPr/>
        </p:nvSpPr>
        <p:spPr>
          <a:xfrm>
            <a:off x="311067" y="648347"/>
            <a:ext cx="5432508" cy="1384995"/>
          </a:xfrm>
          <a:prstGeom prst="rect">
            <a:avLst/>
          </a:prstGeom>
          <a:noFill/>
        </p:spPr>
        <p:txBody>
          <a:bodyPr wrap="square">
            <a:spAutoFit/>
          </a:bodyPr>
          <a:lstStyle/>
          <a:p>
            <a:r>
              <a:rPr lang="en-US" sz="1200" dirty="0"/>
              <a:t>A player’s presence token placed inside a tile represents access and placement for the player in the tile.  The presence token should not be considered as simply members of the player’s unit, rather the token represents the player’s ability to influence events in the tile through the development of their networks.  A player's presence may move with surrogate forces, except for advisors who can only move with friendly civilians.  A player’s presence cannot enter a token with a tyranny tile. </a:t>
            </a:r>
          </a:p>
        </p:txBody>
      </p:sp>
      <p:pic>
        <p:nvPicPr>
          <p:cNvPr id="9" name="Picture 8">
            <a:extLst>
              <a:ext uri="{FF2B5EF4-FFF2-40B4-BE49-F238E27FC236}">
                <a16:creationId xmlns:a16="http://schemas.microsoft.com/office/drawing/2014/main" id="{F8121373-D8CB-33CB-868B-D1694C236EF8}"/>
              </a:ext>
            </a:extLst>
          </p:cNvPr>
          <p:cNvPicPr>
            <a:picLocks noChangeAspect="1"/>
          </p:cNvPicPr>
          <p:nvPr/>
        </p:nvPicPr>
        <p:blipFill>
          <a:blip r:embed="rId2">
            <a:duotone>
              <a:prstClr val="black"/>
              <a:schemeClr val="accent6">
                <a:tint val="45000"/>
                <a:satMod val="400000"/>
              </a:schemeClr>
            </a:duotone>
            <a:extLst>
              <a:ext uri="{BEBA8EAE-BF5A-486C-A8C5-ECC9F3942E4B}">
                <a14:imgProps xmlns:a14="http://schemas.microsoft.com/office/drawing/2010/main">
                  <a14:imgLayer r:embed="rId3">
                    <a14:imgEffect>
                      <a14:backgroundRemoval t="10000" b="90000" l="10000" r="90000"/>
                    </a14:imgEffect>
                    <a14:imgEffect>
                      <a14:brightnessContrast bright="-18000"/>
                    </a14:imgEffect>
                  </a14:imgLayer>
                </a14:imgProps>
              </a:ext>
            </a:extLst>
          </a:blip>
          <a:stretch>
            <a:fillRect/>
          </a:stretch>
        </p:blipFill>
        <p:spPr>
          <a:xfrm>
            <a:off x="5507944" y="343848"/>
            <a:ext cx="2166801" cy="1599003"/>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30DB167C-9C68-8C5B-4203-420A502FF11F}"/>
              </a:ext>
            </a:extLst>
          </p:cNvPr>
          <p:cNvSpPr txBox="1"/>
          <p:nvPr/>
        </p:nvSpPr>
        <p:spPr>
          <a:xfrm>
            <a:off x="304915" y="1996625"/>
            <a:ext cx="3299419" cy="338554"/>
          </a:xfrm>
          <a:prstGeom prst="rect">
            <a:avLst/>
          </a:prstGeom>
          <a:noFill/>
        </p:spPr>
        <p:txBody>
          <a:bodyPr wrap="square">
            <a:spAutoFit/>
          </a:bodyPr>
          <a:lstStyle/>
          <a:p>
            <a:r>
              <a:rPr lang="en-US" sz="1600" b="1" dirty="0">
                <a:effectLst>
                  <a:glow rad="190500">
                    <a:schemeClr val="bg1">
                      <a:alpha val="25000"/>
                    </a:schemeClr>
                  </a:glow>
                </a:effectLst>
                <a:sym typeface="Symbol" panose="05050102010706020507" pitchFamily="18" charset="2"/>
              </a:rPr>
              <a:t>Player Headquarters Token</a:t>
            </a:r>
            <a:endParaRPr lang="en-US" sz="1600" b="1" dirty="0">
              <a:effectLst>
                <a:glow rad="190500">
                  <a:schemeClr val="bg1">
                    <a:alpha val="25000"/>
                  </a:schemeClr>
                </a:glow>
              </a:effectLst>
            </a:endParaRPr>
          </a:p>
        </p:txBody>
      </p:sp>
      <p:sp>
        <p:nvSpPr>
          <p:cNvPr id="13" name="TextBox 12">
            <a:extLst>
              <a:ext uri="{FF2B5EF4-FFF2-40B4-BE49-F238E27FC236}">
                <a16:creationId xmlns:a16="http://schemas.microsoft.com/office/drawing/2014/main" id="{6FA74BCD-60B5-71AC-3C7D-13DAC51E5996}"/>
              </a:ext>
            </a:extLst>
          </p:cNvPr>
          <p:cNvSpPr txBox="1"/>
          <p:nvPr/>
        </p:nvSpPr>
        <p:spPr>
          <a:xfrm>
            <a:off x="313021" y="2335179"/>
            <a:ext cx="5704931" cy="1569660"/>
          </a:xfrm>
          <a:prstGeom prst="rect">
            <a:avLst/>
          </a:prstGeom>
          <a:noFill/>
        </p:spPr>
        <p:txBody>
          <a:bodyPr wrap="square">
            <a:spAutoFit/>
          </a:bodyPr>
          <a:lstStyle/>
          <a:p>
            <a:r>
              <a:rPr lang="en-US" sz="1200" dirty="0"/>
              <a:t>Two presence tokens in a single tile constitute a headquarters.  This can be considered as physical members of the player’s unit.  Establishing a headquarters requires more physical investment by the player but allows them to employ more advanced capabilities.  The advisor’s presence tokens are considered to all be headquarters to emphasize the more overt nature of their relationships to proxy forces.  This limits their ability to directly target and destroy the adversary but increases their ability to exert influence and apply advanced capabilities.</a:t>
            </a:r>
          </a:p>
        </p:txBody>
      </p:sp>
      <p:grpSp>
        <p:nvGrpSpPr>
          <p:cNvPr id="18" name="Group 17">
            <a:extLst>
              <a:ext uri="{FF2B5EF4-FFF2-40B4-BE49-F238E27FC236}">
                <a16:creationId xmlns:a16="http://schemas.microsoft.com/office/drawing/2014/main" id="{5CF8BCF3-81CA-D5D8-EFE7-DC9B3ABE0B22}"/>
              </a:ext>
            </a:extLst>
          </p:cNvPr>
          <p:cNvGrpSpPr/>
          <p:nvPr/>
        </p:nvGrpSpPr>
        <p:grpSpPr>
          <a:xfrm>
            <a:off x="5871456" y="2291799"/>
            <a:ext cx="1692339" cy="1599003"/>
            <a:chOff x="4878752" y="2098504"/>
            <a:chExt cx="2893648" cy="2890948"/>
          </a:xfrm>
        </p:grpSpPr>
        <p:pic>
          <p:nvPicPr>
            <p:cNvPr id="16" name="Picture 15">
              <a:extLst>
                <a:ext uri="{FF2B5EF4-FFF2-40B4-BE49-F238E27FC236}">
                  <a16:creationId xmlns:a16="http://schemas.microsoft.com/office/drawing/2014/main" id="{E4FC8F11-75CD-58D8-79F5-B87C104C1456}"/>
                </a:ext>
              </a:extLst>
            </p:cNvPr>
            <p:cNvPicPr>
              <a:picLocks noChangeAspect="1"/>
            </p:cNvPicPr>
            <p:nvPr/>
          </p:nvPicPr>
          <p:blipFill>
            <a:blip r:embed="rId2">
              <a:duotone>
                <a:prstClr val="black"/>
                <a:schemeClr val="accent6">
                  <a:tint val="45000"/>
                  <a:satMod val="400000"/>
                </a:schemeClr>
              </a:duotone>
              <a:extLst>
                <a:ext uri="{BEBA8EAE-BF5A-486C-A8C5-ECC9F3942E4B}">
                  <a14:imgProps xmlns:a14="http://schemas.microsoft.com/office/drawing/2010/main">
                    <a14:imgLayer r:embed="rId3">
                      <a14:imgEffect>
                        <a14:backgroundRemoval t="10000" b="90000" l="10000" r="90000"/>
                      </a14:imgEffect>
                      <a14:imgEffect>
                        <a14:brightnessContrast bright="-18000"/>
                      </a14:imgEffect>
                    </a14:imgLayer>
                  </a14:imgProps>
                </a:ext>
              </a:extLst>
            </a:blip>
            <a:stretch>
              <a:fillRect/>
            </a:stretch>
          </p:blipFill>
          <p:spPr>
            <a:xfrm>
              <a:off x="4887472" y="2860504"/>
              <a:ext cx="2884928" cy="2128948"/>
            </a:xfrm>
            <a:prstGeom prst="rect">
              <a:avLst/>
            </a:prstGeom>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ADBF4ECC-3714-E24D-2DE9-8C65FF3F31E9}"/>
                </a:ext>
              </a:extLst>
            </p:cNvPr>
            <p:cNvPicPr>
              <a:picLocks noChangeAspect="1"/>
            </p:cNvPicPr>
            <p:nvPr/>
          </p:nvPicPr>
          <p:blipFill>
            <a:blip r:embed="rId2">
              <a:duotone>
                <a:prstClr val="black"/>
                <a:schemeClr val="accent6">
                  <a:tint val="45000"/>
                  <a:satMod val="400000"/>
                </a:schemeClr>
              </a:duotone>
              <a:extLst>
                <a:ext uri="{BEBA8EAE-BF5A-486C-A8C5-ECC9F3942E4B}">
                  <a14:imgProps xmlns:a14="http://schemas.microsoft.com/office/drawing/2010/main">
                    <a14:imgLayer r:embed="rId3">
                      <a14:imgEffect>
                        <a14:backgroundRemoval t="10000" b="90000" l="10000" r="90000"/>
                      </a14:imgEffect>
                      <a14:imgEffect>
                        <a14:brightnessContrast bright="-18000"/>
                      </a14:imgEffect>
                    </a14:imgLayer>
                  </a14:imgProps>
                </a:ext>
              </a:extLst>
            </a:blip>
            <a:stretch>
              <a:fillRect/>
            </a:stretch>
          </p:blipFill>
          <p:spPr>
            <a:xfrm>
              <a:off x="4878752" y="2098504"/>
              <a:ext cx="2884928" cy="2128948"/>
            </a:xfrm>
            <a:prstGeom prst="rect">
              <a:avLst/>
            </a:prstGeom>
            <a:effectLst>
              <a:outerShdw blurRad="50800" dist="38100" dir="2700000" algn="tl" rotWithShape="0">
                <a:prstClr val="black">
                  <a:alpha val="40000"/>
                </a:prstClr>
              </a:outerShdw>
            </a:effectLst>
          </p:spPr>
        </p:pic>
      </p:grpSp>
      <p:sp>
        <p:nvSpPr>
          <p:cNvPr id="19" name="TextBox 18">
            <a:extLst>
              <a:ext uri="{FF2B5EF4-FFF2-40B4-BE49-F238E27FC236}">
                <a16:creationId xmlns:a16="http://schemas.microsoft.com/office/drawing/2014/main" id="{86385E30-490B-4C69-84BA-641EDF30B69D}"/>
              </a:ext>
            </a:extLst>
          </p:cNvPr>
          <p:cNvSpPr txBox="1"/>
          <p:nvPr/>
        </p:nvSpPr>
        <p:spPr>
          <a:xfrm>
            <a:off x="313021" y="3836093"/>
            <a:ext cx="3299419" cy="338554"/>
          </a:xfrm>
          <a:prstGeom prst="rect">
            <a:avLst/>
          </a:prstGeom>
          <a:noFill/>
        </p:spPr>
        <p:txBody>
          <a:bodyPr wrap="square">
            <a:spAutoFit/>
          </a:bodyPr>
          <a:lstStyle/>
          <a:p>
            <a:r>
              <a:rPr lang="en-US" sz="1600" b="1" dirty="0">
                <a:effectLst>
                  <a:glow rad="190500">
                    <a:schemeClr val="bg1">
                      <a:alpha val="25000"/>
                    </a:schemeClr>
                  </a:glow>
                </a:effectLst>
                <a:sym typeface="Symbol" panose="05050102010706020507" pitchFamily="18" charset="2"/>
              </a:rPr>
              <a:t>Resource Token</a:t>
            </a:r>
            <a:endParaRPr lang="en-US" sz="1600" b="1" dirty="0">
              <a:effectLst>
                <a:glow rad="190500">
                  <a:schemeClr val="bg1">
                    <a:alpha val="25000"/>
                  </a:schemeClr>
                </a:glow>
              </a:effectLst>
            </a:endParaRPr>
          </a:p>
        </p:txBody>
      </p:sp>
      <p:sp>
        <p:nvSpPr>
          <p:cNvPr id="21" name="TextBox 20">
            <a:extLst>
              <a:ext uri="{FF2B5EF4-FFF2-40B4-BE49-F238E27FC236}">
                <a16:creationId xmlns:a16="http://schemas.microsoft.com/office/drawing/2014/main" id="{7EBF8550-63FD-46E8-899C-89A7E263257F}"/>
              </a:ext>
            </a:extLst>
          </p:cNvPr>
          <p:cNvSpPr txBox="1"/>
          <p:nvPr/>
        </p:nvSpPr>
        <p:spPr>
          <a:xfrm>
            <a:off x="313021" y="4136147"/>
            <a:ext cx="4095350" cy="1200329"/>
          </a:xfrm>
          <a:prstGeom prst="rect">
            <a:avLst/>
          </a:prstGeom>
          <a:noFill/>
        </p:spPr>
        <p:txBody>
          <a:bodyPr wrap="square">
            <a:spAutoFit/>
          </a:bodyPr>
          <a:lstStyle/>
          <a:p>
            <a:r>
              <a:rPr lang="en-US" sz="1200" dirty="0"/>
              <a:t>The players bring advanced capabilities to support the resistance, but they are constrained by limited resources.  Resource tokens represent supplies, money, rations and all the other logistical requirements to execute operations.  Players gain resources during the refit phase. </a:t>
            </a:r>
          </a:p>
        </p:txBody>
      </p:sp>
      <p:pic>
        <p:nvPicPr>
          <p:cNvPr id="23" name="Picture 22">
            <a:extLst>
              <a:ext uri="{FF2B5EF4-FFF2-40B4-BE49-F238E27FC236}">
                <a16:creationId xmlns:a16="http://schemas.microsoft.com/office/drawing/2014/main" id="{62F52F62-7D43-1B08-009B-45D0227D9E9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16467" t="10053" r="18801" b="8216"/>
          <a:stretch/>
        </p:blipFill>
        <p:spPr>
          <a:xfrm>
            <a:off x="5910960" y="3888652"/>
            <a:ext cx="1501601" cy="1469129"/>
          </a:xfrm>
          <a:prstGeom prst="rect">
            <a:avLst/>
          </a:prstGeom>
          <a:effectLst>
            <a:outerShdw blurRad="50800" dist="38100" dir="2700000" algn="tl" rotWithShape="0">
              <a:prstClr val="black">
                <a:alpha val="40000"/>
              </a:prstClr>
            </a:outerShdw>
          </a:effectLst>
        </p:spPr>
      </p:pic>
      <p:pic>
        <p:nvPicPr>
          <p:cNvPr id="25" name="Picture 24">
            <a:extLst>
              <a:ext uri="{FF2B5EF4-FFF2-40B4-BE49-F238E27FC236}">
                <a16:creationId xmlns:a16="http://schemas.microsoft.com/office/drawing/2014/main" id="{504CFCF7-7F2B-CEA6-44CB-0BF7BB0F6B9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Lst>
          </a:blip>
          <a:srcRect l="13322" t="13360" r="18645" b="16497"/>
          <a:stretch/>
        </p:blipFill>
        <p:spPr>
          <a:xfrm>
            <a:off x="4516351" y="4037151"/>
            <a:ext cx="1501601" cy="1277250"/>
          </a:xfrm>
          <a:prstGeom prst="rect">
            <a:avLst/>
          </a:prstGeom>
          <a:effectLst>
            <a:outerShdw blurRad="50800" dist="38100" dir="2700000" algn="tl" rotWithShape="0">
              <a:prstClr val="black">
                <a:alpha val="40000"/>
              </a:prstClr>
            </a:outerShdw>
          </a:effectLst>
        </p:spPr>
      </p:pic>
      <p:sp>
        <p:nvSpPr>
          <p:cNvPr id="26" name="TextBox 25">
            <a:extLst>
              <a:ext uri="{FF2B5EF4-FFF2-40B4-BE49-F238E27FC236}">
                <a16:creationId xmlns:a16="http://schemas.microsoft.com/office/drawing/2014/main" id="{DB3B0699-D4D0-2C99-2727-4BCE271FB8BD}"/>
              </a:ext>
            </a:extLst>
          </p:cNvPr>
          <p:cNvSpPr txBox="1"/>
          <p:nvPr/>
        </p:nvSpPr>
        <p:spPr>
          <a:xfrm>
            <a:off x="299815" y="5301651"/>
            <a:ext cx="7258880" cy="1200329"/>
          </a:xfrm>
          <a:prstGeom prst="rect">
            <a:avLst/>
          </a:prstGeom>
          <a:noFill/>
        </p:spPr>
        <p:txBody>
          <a:bodyPr wrap="square">
            <a:spAutoFit/>
          </a:bodyPr>
          <a:lstStyle/>
          <a:p>
            <a:r>
              <a:rPr lang="en-US" sz="1200" b="1" dirty="0"/>
              <a:t>1. F. Capabilities:  </a:t>
            </a:r>
            <a:r>
              <a:rPr lang="en-US" sz="1200" dirty="0"/>
              <a:t>There are two sources of player capabilities.  Organic capabilities are listed on the player card, and external capabilities are found in the capability cards in the player’s hand.  Capabilities are divided into two categories, immediate (represented by a lightning bolt) and delayed (represented by an hourglass).  Immediate capabilities are played during phase 1, while delayed capabilities are played during phase 4. All capabilities affect a single target tile, unless explicitly stated otherwise. </a:t>
            </a:r>
          </a:p>
        </p:txBody>
      </p:sp>
      <p:sp>
        <p:nvSpPr>
          <p:cNvPr id="27" name="TextBox 26">
            <a:extLst>
              <a:ext uri="{FF2B5EF4-FFF2-40B4-BE49-F238E27FC236}">
                <a16:creationId xmlns:a16="http://schemas.microsoft.com/office/drawing/2014/main" id="{1CB1AFE6-0B65-4930-DBA4-DFDCD58C0FE2}"/>
              </a:ext>
            </a:extLst>
          </p:cNvPr>
          <p:cNvSpPr txBox="1"/>
          <p:nvPr/>
        </p:nvSpPr>
        <p:spPr>
          <a:xfrm>
            <a:off x="311067" y="6727231"/>
            <a:ext cx="5107956" cy="2677656"/>
          </a:xfrm>
          <a:prstGeom prst="rect">
            <a:avLst/>
          </a:prstGeom>
          <a:noFill/>
        </p:spPr>
        <p:txBody>
          <a:bodyPr wrap="square">
            <a:spAutoFit/>
          </a:bodyPr>
          <a:lstStyle/>
          <a:p>
            <a:r>
              <a:rPr lang="en-US" sz="1200" dirty="0"/>
              <a:t>External capabilities are executed by playing capability cards.  The maximum number of capability cards a player may use each turn is the highest uncovered number on the card plays track.  External capabilities cost resources to execute, denoted by the number on the top left corner of the card.  Capability cards also bestow certain attributes on the player.  Demonstrating these attributes are required to execute organic capabilities.  Capability cards are divided into </a:t>
            </a:r>
            <a:r>
              <a:rPr lang="en-US" sz="1200" b="1" dirty="0"/>
              <a:t>major</a:t>
            </a:r>
            <a:r>
              <a:rPr lang="en-US" sz="1200" dirty="0"/>
              <a:t> and </a:t>
            </a:r>
            <a:r>
              <a:rPr lang="en-US" sz="1200" b="1" dirty="0"/>
              <a:t>minor</a:t>
            </a:r>
            <a:r>
              <a:rPr lang="en-US" sz="1200" dirty="0"/>
              <a:t> capabilities.  Major capabilities cost more resources to execute and have more dramatic effects.  If a player draws a major capability card they must “forget” or discard a capability card already in their hand. (the discarded capability can be a major or a minor capability). When capability cards are played during a turn, that card is then “locally” discarded.  The card can then be reclaimed during the refit phase if the player chooses the “reclaim” option.</a:t>
            </a:r>
          </a:p>
        </p:txBody>
      </p:sp>
      <p:sp>
        <p:nvSpPr>
          <p:cNvPr id="28" name="TextBox 27">
            <a:extLst>
              <a:ext uri="{FF2B5EF4-FFF2-40B4-BE49-F238E27FC236}">
                <a16:creationId xmlns:a16="http://schemas.microsoft.com/office/drawing/2014/main" id="{8AC02C17-16E3-9872-50BD-1DE2F00151C0}"/>
              </a:ext>
            </a:extLst>
          </p:cNvPr>
          <p:cNvSpPr txBox="1"/>
          <p:nvPr/>
        </p:nvSpPr>
        <p:spPr>
          <a:xfrm>
            <a:off x="311067" y="6451030"/>
            <a:ext cx="3886200" cy="338554"/>
          </a:xfrm>
          <a:prstGeom prst="rect">
            <a:avLst/>
          </a:prstGeom>
          <a:noFill/>
        </p:spPr>
        <p:txBody>
          <a:bodyPr wrap="square">
            <a:spAutoFit/>
          </a:bodyPr>
          <a:lstStyle/>
          <a:p>
            <a:r>
              <a:rPr lang="en-US" sz="1600" b="1" dirty="0">
                <a:effectLst>
                  <a:glow rad="190500">
                    <a:schemeClr val="bg1">
                      <a:alpha val="25000"/>
                    </a:schemeClr>
                  </a:glow>
                </a:effectLst>
                <a:sym typeface="Symbol" panose="05050102010706020507" pitchFamily="18" charset="2"/>
              </a:rPr>
              <a:t>External Capabilities</a:t>
            </a:r>
            <a:endParaRPr lang="en-US" sz="1600" b="1" dirty="0">
              <a:effectLst>
                <a:glow rad="190500">
                  <a:schemeClr val="bg1">
                    <a:alpha val="25000"/>
                  </a:schemeClr>
                </a:glow>
              </a:effectLst>
            </a:endParaRPr>
          </a:p>
        </p:txBody>
      </p:sp>
      <p:pic>
        <p:nvPicPr>
          <p:cNvPr id="29" name="Picture 28">
            <a:extLst>
              <a:ext uri="{FF2B5EF4-FFF2-40B4-BE49-F238E27FC236}">
                <a16:creationId xmlns:a16="http://schemas.microsoft.com/office/drawing/2014/main" id="{7281E6F9-9571-D4AD-124A-D9165A824C5E}"/>
              </a:ext>
            </a:extLst>
          </p:cNvPr>
          <p:cNvPicPr>
            <a:picLocks noChangeAspect="1"/>
          </p:cNvPicPr>
          <p:nvPr/>
        </p:nvPicPr>
        <p:blipFill rotWithShape="1">
          <a:blip r:embed="rId8"/>
          <a:srcRect t="1097" r="51086" b="2165"/>
          <a:stretch/>
        </p:blipFill>
        <p:spPr>
          <a:xfrm rot="21233084">
            <a:off x="5542151" y="6753640"/>
            <a:ext cx="1041640" cy="1519453"/>
          </a:xfrm>
          <a:prstGeom prst="roundRect">
            <a:avLst>
              <a:gd name="adj" fmla="val 2777"/>
            </a:avLst>
          </a:prstGeom>
          <a:solidFill>
            <a:srgbClr val="FFFFFF">
              <a:shade val="85000"/>
            </a:srgbClr>
          </a:solidFill>
          <a:ln>
            <a:noFill/>
          </a:ln>
          <a:effectLst>
            <a:reflection blurRad="12700" stA="38000" endPos="28000" dist="5000" dir="5400000" sy="-100000" algn="bl" rotWithShape="0"/>
          </a:effectLst>
        </p:spPr>
      </p:pic>
      <p:pic>
        <p:nvPicPr>
          <p:cNvPr id="30" name="Picture 29">
            <a:extLst>
              <a:ext uri="{FF2B5EF4-FFF2-40B4-BE49-F238E27FC236}">
                <a16:creationId xmlns:a16="http://schemas.microsoft.com/office/drawing/2014/main" id="{844A0BBD-5939-949E-74AF-ED289D4AAA8A}"/>
              </a:ext>
            </a:extLst>
          </p:cNvPr>
          <p:cNvPicPr>
            <a:picLocks noChangeAspect="1"/>
          </p:cNvPicPr>
          <p:nvPr/>
        </p:nvPicPr>
        <p:blipFill rotWithShape="1">
          <a:blip r:embed="rId8"/>
          <a:srcRect l="50145" t="1178" r="942" b="2086"/>
          <a:stretch/>
        </p:blipFill>
        <p:spPr>
          <a:xfrm rot="933772">
            <a:off x="6186356" y="7708904"/>
            <a:ext cx="1082920" cy="1579669"/>
          </a:xfrm>
          <a:prstGeom prst="roundRect">
            <a:avLst>
              <a:gd name="adj" fmla="val 4301"/>
            </a:avLst>
          </a:prstGeom>
          <a:solidFill>
            <a:srgbClr val="FFFFFF">
              <a:shade val="85000"/>
            </a:srgbClr>
          </a:solidFill>
          <a:ln>
            <a:noFill/>
          </a:ln>
          <a:effectLst>
            <a:reflection blurRad="12700" stA="38000" endPos="28000" dist="5000" dir="5400000" sy="-100000" algn="bl" rotWithShape="0"/>
          </a:effectLst>
        </p:spPr>
      </p:pic>
      <p:sp>
        <p:nvSpPr>
          <p:cNvPr id="3" name="TextBox 2">
            <a:extLst>
              <a:ext uri="{FF2B5EF4-FFF2-40B4-BE49-F238E27FC236}">
                <a16:creationId xmlns:a16="http://schemas.microsoft.com/office/drawing/2014/main" id="{2E59EDF2-C911-E334-AADF-8AB67C851FAA}"/>
              </a:ext>
            </a:extLst>
          </p:cNvPr>
          <p:cNvSpPr txBox="1"/>
          <p:nvPr/>
        </p:nvSpPr>
        <p:spPr>
          <a:xfrm>
            <a:off x="3845293" y="9606531"/>
            <a:ext cx="383438" cy="307777"/>
          </a:xfrm>
          <a:prstGeom prst="rect">
            <a:avLst/>
          </a:prstGeom>
          <a:noFill/>
        </p:spPr>
        <p:txBody>
          <a:bodyPr wrap="none" rtlCol="0">
            <a:spAutoFit/>
          </a:bodyPr>
          <a:lstStyle/>
          <a:p>
            <a:r>
              <a:rPr lang="en-US" sz="1400" b="1" dirty="0">
                <a:solidFill>
                  <a:schemeClr val="bg1"/>
                </a:solidFill>
                <a:effectLst>
                  <a:outerShdw blurRad="38100" dist="38100" dir="2700000" algn="tl">
                    <a:srgbClr val="000000">
                      <a:alpha val="43137"/>
                    </a:srgbClr>
                  </a:outerShdw>
                </a:effectLst>
                <a:latin typeface="Rockwell" panose="02060603020205020403" pitchFamily="18" charset="0"/>
              </a:rPr>
              <a:t>11</a:t>
            </a:r>
          </a:p>
        </p:txBody>
      </p:sp>
    </p:spTree>
    <p:extLst>
      <p:ext uri="{BB962C8B-B14F-4D97-AF65-F5344CB8AC3E}">
        <p14:creationId xmlns:p14="http://schemas.microsoft.com/office/powerpoint/2010/main" val="18653699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C15DBEC-BC08-128B-A8F4-EA0535408D46}"/>
              </a:ext>
            </a:extLst>
          </p:cNvPr>
          <p:cNvSpPr txBox="1"/>
          <p:nvPr/>
        </p:nvSpPr>
        <p:spPr>
          <a:xfrm>
            <a:off x="283407" y="642337"/>
            <a:ext cx="7033436" cy="1384995"/>
          </a:xfrm>
          <a:prstGeom prst="rect">
            <a:avLst/>
          </a:prstGeom>
          <a:noFill/>
        </p:spPr>
        <p:txBody>
          <a:bodyPr wrap="square">
            <a:spAutoFit/>
          </a:bodyPr>
          <a:lstStyle/>
          <a:p>
            <a:r>
              <a:rPr lang="en-US" sz="1200" dirty="0"/>
              <a:t>Each player has two attributes that are representative of the distinguishing characteristics of each player.  When you play a capability card you unlock the attributes displayed at the bottom of the card.  These attributes can be used to enhance the effectiveness of some external capabilities, and unlock the organic capabilities found on your player card.  Attributes are gained the moment you pay resources for a capability, regardless of whether the capability is fast or slow (this will be in phase 2, execute immediate capabilities).  Attributes only last until the end of the round and reset at the refit phase. </a:t>
            </a:r>
          </a:p>
        </p:txBody>
      </p:sp>
      <p:sp>
        <p:nvSpPr>
          <p:cNvPr id="13" name="TextBox 12">
            <a:extLst>
              <a:ext uri="{FF2B5EF4-FFF2-40B4-BE49-F238E27FC236}">
                <a16:creationId xmlns:a16="http://schemas.microsoft.com/office/drawing/2014/main" id="{7EDCCF3F-DEDF-C46E-3F21-9F75C2559CF6}"/>
              </a:ext>
            </a:extLst>
          </p:cNvPr>
          <p:cNvSpPr txBox="1"/>
          <p:nvPr/>
        </p:nvSpPr>
        <p:spPr>
          <a:xfrm>
            <a:off x="283407" y="342791"/>
            <a:ext cx="3886200" cy="338554"/>
          </a:xfrm>
          <a:prstGeom prst="rect">
            <a:avLst/>
          </a:prstGeom>
          <a:noFill/>
        </p:spPr>
        <p:txBody>
          <a:bodyPr wrap="square">
            <a:spAutoFit/>
          </a:bodyPr>
          <a:lstStyle/>
          <a:p>
            <a:r>
              <a:rPr lang="en-US" sz="1600" b="1" dirty="0">
                <a:effectLst>
                  <a:glow rad="190500">
                    <a:schemeClr val="bg1">
                      <a:alpha val="25000"/>
                    </a:schemeClr>
                  </a:glow>
                </a:effectLst>
                <a:sym typeface="Symbol" panose="05050102010706020507" pitchFamily="18" charset="2"/>
              </a:rPr>
              <a:t>Attributes</a:t>
            </a:r>
            <a:endParaRPr lang="en-US" sz="1600" b="1" dirty="0">
              <a:effectLst>
                <a:glow rad="190500">
                  <a:schemeClr val="bg1">
                    <a:alpha val="25000"/>
                  </a:schemeClr>
                </a:glow>
              </a:effectLst>
            </a:endParaRPr>
          </a:p>
        </p:txBody>
      </p:sp>
      <p:sp>
        <p:nvSpPr>
          <p:cNvPr id="15" name="TextBox 14">
            <a:extLst>
              <a:ext uri="{FF2B5EF4-FFF2-40B4-BE49-F238E27FC236}">
                <a16:creationId xmlns:a16="http://schemas.microsoft.com/office/drawing/2014/main" id="{2636BE7E-9051-56E3-AE1E-7DAD3435D00C}"/>
              </a:ext>
            </a:extLst>
          </p:cNvPr>
          <p:cNvSpPr txBox="1"/>
          <p:nvPr/>
        </p:nvSpPr>
        <p:spPr>
          <a:xfrm>
            <a:off x="283408" y="2943673"/>
            <a:ext cx="3798130" cy="3231654"/>
          </a:xfrm>
          <a:prstGeom prst="rect">
            <a:avLst/>
          </a:prstGeom>
          <a:noFill/>
        </p:spPr>
        <p:txBody>
          <a:bodyPr wrap="square">
            <a:spAutoFit/>
          </a:bodyPr>
          <a:lstStyle/>
          <a:p>
            <a:r>
              <a:rPr lang="en-US" sz="1200" dirty="0"/>
              <a:t>Organic Capabilities are found on the bottom right of the player panel.  Each player has a patrolling capability and a special capability.  These capabilities do not require resources, instead they require demonstrated attributes.  These attributes are demonstrated through the execution of external capabilities.  The player adds all the attributes from the capability cards executed that turn (regardless of whether the capabilities are immediate or delayed) and if there are enough attributes to execute their organic capabilities the player may do so during the appropriate phase.  An organic capability is executed in one tile (i.e. if the organic capability is to pull 2 surrogates, then push one, they must be pulled into and then pushed from the same tile).  The patrol capability and special capability may be executed in different tiles.</a:t>
            </a:r>
          </a:p>
        </p:txBody>
      </p:sp>
      <p:sp>
        <p:nvSpPr>
          <p:cNvPr id="16" name="TextBox 15">
            <a:extLst>
              <a:ext uri="{FF2B5EF4-FFF2-40B4-BE49-F238E27FC236}">
                <a16:creationId xmlns:a16="http://schemas.microsoft.com/office/drawing/2014/main" id="{04EAB101-4871-CBE0-BFCA-4B9496780976}"/>
              </a:ext>
            </a:extLst>
          </p:cNvPr>
          <p:cNvSpPr txBox="1"/>
          <p:nvPr/>
        </p:nvSpPr>
        <p:spPr>
          <a:xfrm>
            <a:off x="283407" y="2653817"/>
            <a:ext cx="3886200" cy="338554"/>
          </a:xfrm>
          <a:prstGeom prst="rect">
            <a:avLst/>
          </a:prstGeom>
          <a:noFill/>
        </p:spPr>
        <p:txBody>
          <a:bodyPr wrap="square">
            <a:spAutoFit/>
          </a:bodyPr>
          <a:lstStyle/>
          <a:p>
            <a:r>
              <a:rPr lang="en-US" sz="1600" b="1" dirty="0">
                <a:effectLst>
                  <a:glow rad="190500">
                    <a:schemeClr val="bg1">
                      <a:alpha val="25000"/>
                    </a:schemeClr>
                  </a:glow>
                </a:effectLst>
                <a:sym typeface="Symbol" panose="05050102010706020507" pitchFamily="18" charset="2"/>
              </a:rPr>
              <a:t>Organic Capabilities</a:t>
            </a:r>
            <a:endParaRPr lang="en-US" sz="1600" b="1" dirty="0">
              <a:effectLst>
                <a:glow rad="190500">
                  <a:schemeClr val="bg1">
                    <a:alpha val="25000"/>
                  </a:schemeClr>
                </a:glow>
              </a:effectLst>
            </a:endParaRPr>
          </a:p>
        </p:txBody>
      </p:sp>
      <p:pic>
        <p:nvPicPr>
          <p:cNvPr id="41" name="Picture 40">
            <a:extLst>
              <a:ext uri="{FF2B5EF4-FFF2-40B4-BE49-F238E27FC236}">
                <a16:creationId xmlns:a16="http://schemas.microsoft.com/office/drawing/2014/main" id="{305E1C9D-4529-D44A-5EE6-2E6F71F741DE}"/>
              </a:ext>
            </a:extLst>
          </p:cNvPr>
          <p:cNvPicPr>
            <a:picLocks noChangeAspect="1"/>
          </p:cNvPicPr>
          <p:nvPr/>
        </p:nvPicPr>
        <p:blipFill>
          <a:blip r:embed="rId2"/>
          <a:stretch>
            <a:fillRect/>
          </a:stretch>
        </p:blipFill>
        <p:spPr>
          <a:xfrm>
            <a:off x="6189819" y="2068422"/>
            <a:ext cx="732683" cy="593514"/>
          </a:xfrm>
          <a:prstGeom prst="rect">
            <a:avLst/>
          </a:prstGeom>
        </p:spPr>
      </p:pic>
      <p:pic>
        <p:nvPicPr>
          <p:cNvPr id="45" name="Picture 44">
            <a:extLst>
              <a:ext uri="{FF2B5EF4-FFF2-40B4-BE49-F238E27FC236}">
                <a16:creationId xmlns:a16="http://schemas.microsoft.com/office/drawing/2014/main" id="{3C3D685C-8BC2-907B-FE22-10897A905A99}"/>
              </a:ext>
            </a:extLst>
          </p:cNvPr>
          <p:cNvPicPr>
            <a:picLocks noChangeAspect="1"/>
          </p:cNvPicPr>
          <p:nvPr/>
        </p:nvPicPr>
        <p:blipFill>
          <a:blip r:embed="rId3"/>
          <a:stretch>
            <a:fillRect/>
          </a:stretch>
        </p:blipFill>
        <p:spPr>
          <a:xfrm>
            <a:off x="4019478" y="2054779"/>
            <a:ext cx="892317" cy="609887"/>
          </a:xfrm>
          <a:prstGeom prst="rect">
            <a:avLst/>
          </a:prstGeom>
        </p:spPr>
      </p:pic>
      <p:pic>
        <p:nvPicPr>
          <p:cNvPr id="46" name="Picture 45">
            <a:extLst>
              <a:ext uri="{FF2B5EF4-FFF2-40B4-BE49-F238E27FC236}">
                <a16:creationId xmlns:a16="http://schemas.microsoft.com/office/drawing/2014/main" id="{F792463F-D551-1517-AAB7-AD9962F22625}"/>
              </a:ext>
            </a:extLst>
          </p:cNvPr>
          <p:cNvPicPr>
            <a:picLocks noChangeAspect="1"/>
          </p:cNvPicPr>
          <p:nvPr/>
        </p:nvPicPr>
        <p:blipFill>
          <a:blip r:embed="rId4"/>
          <a:stretch>
            <a:fillRect/>
          </a:stretch>
        </p:blipFill>
        <p:spPr>
          <a:xfrm>
            <a:off x="5515123" y="2027367"/>
            <a:ext cx="728589" cy="634446"/>
          </a:xfrm>
          <a:prstGeom prst="rect">
            <a:avLst/>
          </a:prstGeom>
        </p:spPr>
      </p:pic>
      <p:pic>
        <p:nvPicPr>
          <p:cNvPr id="50" name="Picture 49">
            <a:extLst>
              <a:ext uri="{FF2B5EF4-FFF2-40B4-BE49-F238E27FC236}">
                <a16:creationId xmlns:a16="http://schemas.microsoft.com/office/drawing/2014/main" id="{D7B79947-1732-2DC2-572F-71251FC9D860}"/>
              </a:ext>
            </a:extLst>
          </p:cNvPr>
          <p:cNvPicPr>
            <a:picLocks noChangeAspect="1"/>
          </p:cNvPicPr>
          <p:nvPr/>
        </p:nvPicPr>
        <p:blipFill>
          <a:blip r:embed="rId5"/>
          <a:stretch>
            <a:fillRect/>
          </a:stretch>
        </p:blipFill>
        <p:spPr>
          <a:xfrm>
            <a:off x="3181058" y="2046597"/>
            <a:ext cx="892317" cy="613980"/>
          </a:xfrm>
          <a:prstGeom prst="rect">
            <a:avLst/>
          </a:prstGeom>
        </p:spPr>
      </p:pic>
      <p:pic>
        <p:nvPicPr>
          <p:cNvPr id="51" name="Picture 50">
            <a:extLst>
              <a:ext uri="{FF2B5EF4-FFF2-40B4-BE49-F238E27FC236}">
                <a16:creationId xmlns:a16="http://schemas.microsoft.com/office/drawing/2014/main" id="{FDD3C7F2-14FF-9072-E003-B73283862809}"/>
              </a:ext>
            </a:extLst>
          </p:cNvPr>
          <p:cNvPicPr>
            <a:picLocks noChangeAspect="1"/>
          </p:cNvPicPr>
          <p:nvPr/>
        </p:nvPicPr>
        <p:blipFill>
          <a:blip r:embed="rId6"/>
          <a:stretch>
            <a:fillRect/>
          </a:stretch>
        </p:blipFill>
        <p:spPr>
          <a:xfrm>
            <a:off x="1610181" y="1993263"/>
            <a:ext cx="814546" cy="663098"/>
          </a:xfrm>
          <a:prstGeom prst="rect">
            <a:avLst/>
          </a:prstGeom>
        </p:spPr>
      </p:pic>
      <p:pic>
        <p:nvPicPr>
          <p:cNvPr id="57" name="Picture 56">
            <a:extLst>
              <a:ext uri="{FF2B5EF4-FFF2-40B4-BE49-F238E27FC236}">
                <a16:creationId xmlns:a16="http://schemas.microsoft.com/office/drawing/2014/main" id="{19EA9D82-449A-A5DD-2BB1-77043735D2A6}"/>
              </a:ext>
            </a:extLst>
          </p:cNvPr>
          <p:cNvPicPr>
            <a:picLocks noChangeAspect="1"/>
          </p:cNvPicPr>
          <p:nvPr/>
        </p:nvPicPr>
        <p:blipFill>
          <a:blip r:embed="rId7"/>
          <a:stretch>
            <a:fillRect/>
          </a:stretch>
        </p:blipFill>
        <p:spPr>
          <a:xfrm>
            <a:off x="4857898" y="2082773"/>
            <a:ext cx="711123" cy="579286"/>
          </a:xfrm>
          <a:prstGeom prst="rect">
            <a:avLst/>
          </a:prstGeom>
        </p:spPr>
      </p:pic>
      <p:pic>
        <p:nvPicPr>
          <p:cNvPr id="58" name="Picture 57">
            <a:extLst>
              <a:ext uri="{FF2B5EF4-FFF2-40B4-BE49-F238E27FC236}">
                <a16:creationId xmlns:a16="http://schemas.microsoft.com/office/drawing/2014/main" id="{0981B099-EEF3-EECA-2FC7-A6901881B4BA}"/>
              </a:ext>
            </a:extLst>
          </p:cNvPr>
          <p:cNvPicPr>
            <a:picLocks noChangeAspect="1"/>
          </p:cNvPicPr>
          <p:nvPr/>
        </p:nvPicPr>
        <p:blipFill>
          <a:blip r:embed="rId8"/>
          <a:stretch>
            <a:fillRect/>
          </a:stretch>
        </p:blipFill>
        <p:spPr>
          <a:xfrm>
            <a:off x="2370830" y="2026132"/>
            <a:ext cx="864124" cy="629177"/>
          </a:xfrm>
          <a:prstGeom prst="rect">
            <a:avLst/>
          </a:prstGeom>
        </p:spPr>
      </p:pic>
      <p:pic>
        <p:nvPicPr>
          <p:cNvPr id="60" name="Picture 59">
            <a:extLst>
              <a:ext uri="{FF2B5EF4-FFF2-40B4-BE49-F238E27FC236}">
                <a16:creationId xmlns:a16="http://schemas.microsoft.com/office/drawing/2014/main" id="{9899CA85-2D5B-F54B-0A36-FAB35AA65F81}"/>
              </a:ext>
            </a:extLst>
          </p:cNvPr>
          <p:cNvPicPr>
            <a:picLocks noChangeAspect="1"/>
          </p:cNvPicPr>
          <p:nvPr/>
        </p:nvPicPr>
        <p:blipFill>
          <a:blip r:embed="rId9"/>
          <a:stretch>
            <a:fillRect/>
          </a:stretch>
        </p:blipFill>
        <p:spPr>
          <a:xfrm>
            <a:off x="733108" y="2002888"/>
            <a:ext cx="930971" cy="656399"/>
          </a:xfrm>
          <a:prstGeom prst="rect">
            <a:avLst/>
          </a:prstGeom>
        </p:spPr>
      </p:pic>
      <p:pic>
        <p:nvPicPr>
          <p:cNvPr id="62" name="Picture 61">
            <a:extLst>
              <a:ext uri="{FF2B5EF4-FFF2-40B4-BE49-F238E27FC236}">
                <a16:creationId xmlns:a16="http://schemas.microsoft.com/office/drawing/2014/main" id="{891B9F81-22D4-0690-A58D-A996265E6A5F}"/>
              </a:ext>
            </a:extLst>
          </p:cNvPr>
          <p:cNvPicPr>
            <a:picLocks noChangeAspect="1"/>
          </p:cNvPicPr>
          <p:nvPr/>
        </p:nvPicPr>
        <p:blipFill rotWithShape="1">
          <a:blip r:embed="rId10"/>
          <a:srcRect l="32052" t="49158" r="5037" b="1221"/>
          <a:stretch/>
        </p:blipFill>
        <p:spPr>
          <a:xfrm rot="597433">
            <a:off x="4645808" y="3043775"/>
            <a:ext cx="2726943" cy="1209866"/>
          </a:xfrm>
          <a:prstGeom prst="roundRect">
            <a:avLst>
              <a:gd name="adj" fmla="val 2590"/>
            </a:avLst>
          </a:prstGeom>
          <a:solidFill>
            <a:srgbClr val="FFFFFF">
              <a:shade val="85000"/>
            </a:srgbClr>
          </a:solidFill>
          <a:ln>
            <a:noFill/>
          </a:ln>
          <a:effectLst>
            <a:reflection blurRad="12700" stA="38000" endPos="28000" dist="5000" dir="5400000" sy="-100000" algn="bl" rotWithShape="0"/>
          </a:effectLst>
        </p:spPr>
      </p:pic>
      <p:pic>
        <p:nvPicPr>
          <p:cNvPr id="61" name="Picture 60">
            <a:extLst>
              <a:ext uri="{FF2B5EF4-FFF2-40B4-BE49-F238E27FC236}">
                <a16:creationId xmlns:a16="http://schemas.microsoft.com/office/drawing/2014/main" id="{AE650CDA-1C07-A0DF-2154-A220AC4EFB5F}"/>
              </a:ext>
            </a:extLst>
          </p:cNvPr>
          <p:cNvPicPr>
            <a:picLocks noChangeAspect="1"/>
          </p:cNvPicPr>
          <p:nvPr/>
        </p:nvPicPr>
        <p:blipFill rotWithShape="1">
          <a:blip r:embed="rId11"/>
          <a:srcRect l="32125" t="49097" r="5011" b="1222"/>
          <a:stretch/>
        </p:blipFill>
        <p:spPr>
          <a:xfrm>
            <a:off x="4179768" y="3557342"/>
            <a:ext cx="2726943" cy="1212248"/>
          </a:xfrm>
          <a:prstGeom prst="roundRect">
            <a:avLst>
              <a:gd name="adj" fmla="val 2590"/>
            </a:avLst>
          </a:prstGeom>
          <a:solidFill>
            <a:srgbClr val="FFFFFF">
              <a:shade val="85000"/>
            </a:srgbClr>
          </a:solidFill>
          <a:ln>
            <a:noFill/>
          </a:ln>
          <a:effectLst>
            <a:reflection blurRad="12700" stA="38000" endPos="28000" dist="5000" dir="5400000" sy="-100000" algn="bl" rotWithShape="0"/>
          </a:effectLst>
        </p:spPr>
      </p:pic>
      <p:pic>
        <p:nvPicPr>
          <p:cNvPr id="63" name="Picture 62">
            <a:extLst>
              <a:ext uri="{FF2B5EF4-FFF2-40B4-BE49-F238E27FC236}">
                <a16:creationId xmlns:a16="http://schemas.microsoft.com/office/drawing/2014/main" id="{B9B69985-0539-C4DF-B8AA-00CFDE1F8CD7}"/>
              </a:ext>
            </a:extLst>
          </p:cNvPr>
          <p:cNvPicPr>
            <a:picLocks noChangeAspect="1"/>
          </p:cNvPicPr>
          <p:nvPr/>
        </p:nvPicPr>
        <p:blipFill rotWithShape="1">
          <a:blip r:embed="rId12"/>
          <a:srcRect l="31947" t="49159" r="5004" b="937"/>
          <a:stretch/>
        </p:blipFill>
        <p:spPr>
          <a:xfrm rot="21044732">
            <a:off x="4542692" y="4110401"/>
            <a:ext cx="2722745" cy="1212250"/>
          </a:xfrm>
          <a:prstGeom prst="roundRect">
            <a:avLst>
              <a:gd name="adj" fmla="val 2590"/>
            </a:avLst>
          </a:prstGeom>
          <a:solidFill>
            <a:srgbClr val="FFFFFF">
              <a:shade val="85000"/>
            </a:srgbClr>
          </a:solidFill>
          <a:ln>
            <a:noFill/>
          </a:ln>
          <a:effectLst>
            <a:reflection blurRad="12700" stA="38000" endPos="28000" dist="5000" dir="5400000" sy="-100000" algn="bl" rotWithShape="0"/>
          </a:effectLst>
        </p:spPr>
      </p:pic>
      <p:pic>
        <p:nvPicPr>
          <p:cNvPr id="64" name="Picture 63">
            <a:extLst>
              <a:ext uri="{FF2B5EF4-FFF2-40B4-BE49-F238E27FC236}">
                <a16:creationId xmlns:a16="http://schemas.microsoft.com/office/drawing/2014/main" id="{FEDB11A1-9680-33FF-67C5-FE9213255068}"/>
              </a:ext>
            </a:extLst>
          </p:cNvPr>
          <p:cNvPicPr>
            <a:picLocks noChangeAspect="1"/>
          </p:cNvPicPr>
          <p:nvPr/>
        </p:nvPicPr>
        <p:blipFill rotWithShape="1">
          <a:blip r:embed="rId13"/>
          <a:srcRect l="31947" t="49158" r="5004" b="868"/>
          <a:stretch/>
        </p:blipFill>
        <p:spPr>
          <a:xfrm rot="501411">
            <a:off x="4650749" y="4782030"/>
            <a:ext cx="2718975" cy="1212249"/>
          </a:xfrm>
          <a:prstGeom prst="roundRect">
            <a:avLst>
              <a:gd name="adj" fmla="val 2590"/>
            </a:avLst>
          </a:prstGeom>
          <a:solidFill>
            <a:srgbClr val="FFFFFF">
              <a:shade val="85000"/>
            </a:srgbClr>
          </a:solidFill>
          <a:ln>
            <a:noFill/>
          </a:ln>
          <a:effectLst>
            <a:reflection blurRad="12700" stA="38000" endPos="28000" dist="5000" dir="5400000" sy="-100000" algn="bl" rotWithShape="0"/>
          </a:effectLst>
        </p:spPr>
      </p:pic>
      <p:sp>
        <p:nvSpPr>
          <p:cNvPr id="2" name="TextBox 1">
            <a:extLst>
              <a:ext uri="{FF2B5EF4-FFF2-40B4-BE49-F238E27FC236}">
                <a16:creationId xmlns:a16="http://schemas.microsoft.com/office/drawing/2014/main" id="{85C38542-74E5-BFA0-200B-33A73227B495}"/>
              </a:ext>
            </a:extLst>
          </p:cNvPr>
          <p:cNvSpPr txBox="1"/>
          <p:nvPr/>
        </p:nvSpPr>
        <p:spPr>
          <a:xfrm>
            <a:off x="283407" y="6095870"/>
            <a:ext cx="3886200" cy="338554"/>
          </a:xfrm>
          <a:prstGeom prst="rect">
            <a:avLst/>
          </a:prstGeom>
          <a:noFill/>
        </p:spPr>
        <p:txBody>
          <a:bodyPr wrap="square">
            <a:spAutoFit/>
          </a:bodyPr>
          <a:lstStyle/>
          <a:p>
            <a:r>
              <a:rPr lang="en-US" sz="1600" b="1" dirty="0">
                <a:effectLst>
                  <a:glow rad="190500">
                    <a:schemeClr val="bg1">
                      <a:alpha val="25000"/>
                    </a:schemeClr>
                  </a:glow>
                </a:effectLst>
                <a:sym typeface="Symbol" panose="05050102010706020507" pitchFamily="18" charset="2"/>
              </a:rPr>
              <a:t>Capability Range</a:t>
            </a:r>
            <a:endParaRPr lang="en-US" sz="1600" b="1" dirty="0">
              <a:effectLst>
                <a:glow rad="190500">
                  <a:schemeClr val="bg1">
                    <a:alpha val="25000"/>
                  </a:schemeClr>
                </a:glow>
              </a:effectLst>
            </a:endParaRPr>
          </a:p>
        </p:txBody>
      </p:sp>
      <p:sp>
        <p:nvSpPr>
          <p:cNvPr id="5" name="TextBox 4">
            <a:extLst>
              <a:ext uri="{FF2B5EF4-FFF2-40B4-BE49-F238E27FC236}">
                <a16:creationId xmlns:a16="http://schemas.microsoft.com/office/drawing/2014/main" id="{072CA3FA-35E1-55B7-A993-5BCB21CBAB28}"/>
              </a:ext>
            </a:extLst>
          </p:cNvPr>
          <p:cNvSpPr txBox="1"/>
          <p:nvPr/>
        </p:nvSpPr>
        <p:spPr>
          <a:xfrm>
            <a:off x="300325" y="6385315"/>
            <a:ext cx="7188668" cy="1200329"/>
          </a:xfrm>
          <a:prstGeom prst="rect">
            <a:avLst/>
          </a:prstGeom>
          <a:noFill/>
        </p:spPr>
        <p:txBody>
          <a:bodyPr wrap="square">
            <a:spAutoFit/>
          </a:bodyPr>
          <a:lstStyle/>
          <a:p>
            <a:r>
              <a:rPr lang="en-US" sz="1200" dirty="0"/>
              <a:t>Every capability has a maximum effective range.  Capabilities are executed by allocating resources equal to the capability requirement to one of your presence tokens (i.e. a node in your network). The range indicates how many tiles away from the tile with your presence the capability can affect.  A range of zero means that the capability must be executed in a tile with your presence.  Push/Pull actions have a range of zero, meaning the targets must be pulled into a tile with your presence, or pushed from a tile with your presence. </a:t>
            </a:r>
          </a:p>
        </p:txBody>
      </p:sp>
      <p:pic>
        <p:nvPicPr>
          <p:cNvPr id="7" name="Picture 6">
            <a:extLst>
              <a:ext uri="{FF2B5EF4-FFF2-40B4-BE49-F238E27FC236}">
                <a16:creationId xmlns:a16="http://schemas.microsoft.com/office/drawing/2014/main" id="{AF31FAE4-5E79-005E-06DF-D4FEBEB61535}"/>
              </a:ext>
            </a:extLst>
          </p:cNvPr>
          <p:cNvPicPr>
            <a:picLocks noChangeAspect="1"/>
          </p:cNvPicPr>
          <p:nvPr/>
        </p:nvPicPr>
        <p:blipFill rotWithShape="1">
          <a:blip r:embed="rId14"/>
          <a:srcRect l="7084" t="49289" r="10517" b="43917"/>
          <a:stretch/>
        </p:blipFill>
        <p:spPr>
          <a:xfrm>
            <a:off x="4561745" y="8434072"/>
            <a:ext cx="2920858" cy="327153"/>
          </a:xfrm>
          <a:prstGeom prst="roundRect">
            <a:avLst>
              <a:gd name="adj" fmla="val 4061"/>
            </a:avLst>
          </a:prstGeom>
          <a:solidFill>
            <a:srgbClr val="FFFFFF">
              <a:shade val="85000"/>
            </a:srgbClr>
          </a:solidFill>
          <a:ln>
            <a:noFill/>
          </a:ln>
          <a:effectLst>
            <a:reflection blurRad="12700" stA="38000" endPos="28000" dist="5000" dir="5400000" sy="-100000" algn="bl" rotWithShape="0"/>
          </a:effectLst>
        </p:spPr>
      </p:pic>
      <p:sp>
        <p:nvSpPr>
          <p:cNvPr id="9" name="TextBox 8">
            <a:extLst>
              <a:ext uri="{FF2B5EF4-FFF2-40B4-BE49-F238E27FC236}">
                <a16:creationId xmlns:a16="http://schemas.microsoft.com/office/drawing/2014/main" id="{71D72C2E-6DD1-9C3B-676F-786415CBBD91}"/>
              </a:ext>
            </a:extLst>
          </p:cNvPr>
          <p:cNvSpPr txBox="1"/>
          <p:nvPr/>
        </p:nvSpPr>
        <p:spPr>
          <a:xfrm>
            <a:off x="283407" y="7544936"/>
            <a:ext cx="3886200" cy="338554"/>
          </a:xfrm>
          <a:prstGeom prst="rect">
            <a:avLst/>
          </a:prstGeom>
          <a:noFill/>
        </p:spPr>
        <p:txBody>
          <a:bodyPr wrap="square">
            <a:spAutoFit/>
          </a:bodyPr>
          <a:lstStyle/>
          <a:p>
            <a:r>
              <a:rPr lang="en-US" sz="1600" b="1" dirty="0">
                <a:effectLst>
                  <a:glow rad="190500">
                    <a:schemeClr val="bg1">
                      <a:alpha val="25000"/>
                    </a:schemeClr>
                  </a:glow>
                </a:effectLst>
                <a:sym typeface="Symbol" panose="05050102010706020507" pitchFamily="18" charset="2"/>
              </a:rPr>
              <a:t>Capability Target</a:t>
            </a:r>
            <a:endParaRPr lang="en-US" sz="1600" b="1" dirty="0">
              <a:effectLst>
                <a:glow rad="190500">
                  <a:schemeClr val="bg1">
                    <a:alpha val="25000"/>
                  </a:schemeClr>
                </a:glow>
              </a:effectLst>
            </a:endParaRPr>
          </a:p>
        </p:txBody>
      </p:sp>
      <p:sp>
        <p:nvSpPr>
          <p:cNvPr id="14" name="TextBox 13">
            <a:extLst>
              <a:ext uri="{FF2B5EF4-FFF2-40B4-BE49-F238E27FC236}">
                <a16:creationId xmlns:a16="http://schemas.microsoft.com/office/drawing/2014/main" id="{1A7619F8-7229-CD78-2AE9-96EFF4FD9128}"/>
              </a:ext>
            </a:extLst>
          </p:cNvPr>
          <p:cNvSpPr txBox="1"/>
          <p:nvPr/>
        </p:nvSpPr>
        <p:spPr>
          <a:xfrm>
            <a:off x="283407" y="7842601"/>
            <a:ext cx="4179528" cy="646331"/>
          </a:xfrm>
          <a:prstGeom prst="rect">
            <a:avLst/>
          </a:prstGeom>
          <a:noFill/>
        </p:spPr>
        <p:txBody>
          <a:bodyPr wrap="square">
            <a:spAutoFit/>
          </a:bodyPr>
          <a:lstStyle/>
          <a:p>
            <a:r>
              <a:rPr lang="en-US" sz="1200" dirty="0"/>
              <a:t>Some capabilities may only be executed against specific targets or in specific environments, this will be indicated on the capability card under capability target.</a:t>
            </a:r>
          </a:p>
        </p:txBody>
      </p:sp>
      <p:sp>
        <p:nvSpPr>
          <p:cNvPr id="21" name="TextBox 20">
            <a:extLst>
              <a:ext uri="{FF2B5EF4-FFF2-40B4-BE49-F238E27FC236}">
                <a16:creationId xmlns:a16="http://schemas.microsoft.com/office/drawing/2014/main" id="{897D1DC6-CA67-87CE-18B2-1CCF0532FFF6}"/>
              </a:ext>
            </a:extLst>
          </p:cNvPr>
          <p:cNvSpPr txBox="1"/>
          <p:nvPr/>
        </p:nvSpPr>
        <p:spPr>
          <a:xfrm>
            <a:off x="300325" y="8515639"/>
            <a:ext cx="3886200" cy="338554"/>
          </a:xfrm>
          <a:prstGeom prst="rect">
            <a:avLst/>
          </a:prstGeom>
          <a:noFill/>
        </p:spPr>
        <p:txBody>
          <a:bodyPr wrap="square">
            <a:spAutoFit/>
          </a:bodyPr>
          <a:lstStyle/>
          <a:p>
            <a:r>
              <a:rPr lang="en-US" sz="1600" b="1" dirty="0">
                <a:effectLst>
                  <a:glow rad="190500">
                    <a:schemeClr val="bg1">
                      <a:alpha val="25000"/>
                    </a:schemeClr>
                  </a:glow>
                </a:effectLst>
                <a:sym typeface="Symbol" panose="05050102010706020507" pitchFamily="18" charset="2"/>
              </a:rPr>
              <a:t>Capability Timing</a:t>
            </a:r>
            <a:endParaRPr lang="en-US" sz="1600" b="1" dirty="0">
              <a:effectLst>
                <a:glow rad="190500">
                  <a:schemeClr val="bg1">
                    <a:alpha val="25000"/>
                  </a:schemeClr>
                </a:glow>
              </a:effectLst>
            </a:endParaRPr>
          </a:p>
        </p:txBody>
      </p:sp>
      <p:sp>
        <p:nvSpPr>
          <p:cNvPr id="22" name="TextBox 21">
            <a:extLst>
              <a:ext uri="{FF2B5EF4-FFF2-40B4-BE49-F238E27FC236}">
                <a16:creationId xmlns:a16="http://schemas.microsoft.com/office/drawing/2014/main" id="{1AB9545C-6E76-4C0D-8221-F90FD091D207}"/>
              </a:ext>
            </a:extLst>
          </p:cNvPr>
          <p:cNvSpPr txBox="1"/>
          <p:nvPr/>
        </p:nvSpPr>
        <p:spPr>
          <a:xfrm>
            <a:off x="283407" y="8796207"/>
            <a:ext cx="4179528" cy="830997"/>
          </a:xfrm>
          <a:prstGeom prst="rect">
            <a:avLst/>
          </a:prstGeom>
          <a:noFill/>
        </p:spPr>
        <p:txBody>
          <a:bodyPr wrap="square">
            <a:spAutoFit/>
          </a:bodyPr>
          <a:lstStyle/>
          <a:p>
            <a:r>
              <a:rPr lang="en-US" sz="1200" dirty="0"/>
              <a:t>Capabilities are executed either during the immediate phases or long-term phases.  Immediate capabilities are annotated by a lightning bolt (             ) and Long-Term capabilities are annotated by an hourglass (      ).</a:t>
            </a:r>
          </a:p>
        </p:txBody>
      </p:sp>
      <p:pic>
        <p:nvPicPr>
          <p:cNvPr id="27" name="Picture 26">
            <a:extLst>
              <a:ext uri="{FF2B5EF4-FFF2-40B4-BE49-F238E27FC236}">
                <a16:creationId xmlns:a16="http://schemas.microsoft.com/office/drawing/2014/main" id="{C083FD32-FA86-534D-7928-90A029BDE07E}"/>
              </a:ext>
            </a:extLst>
          </p:cNvPr>
          <p:cNvPicPr>
            <a:picLocks noChangeAspect="1"/>
          </p:cNvPicPr>
          <p:nvPr/>
        </p:nvPicPr>
        <p:blipFill>
          <a:blip r:embed="rId15"/>
          <a:stretch>
            <a:fillRect/>
          </a:stretch>
        </p:blipFill>
        <p:spPr>
          <a:xfrm>
            <a:off x="2566901" y="9239469"/>
            <a:ext cx="398549" cy="147290"/>
          </a:xfrm>
          <a:prstGeom prst="rect">
            <a:avLst/>
          </a:prstGeom>
        </p:spPr>
      </p:pic>
      <p:pic>
        <p:nvPicPr>
          <p:cNvPr id="33" name="Picture 32">
            <a:extLst>
              <a:ext uri="{FF2B5EF4-FFF2-40B4-BE49-F238E27FC236}">
                <a16:creationId xmlns:a16="http://schemas.microsoft.com/office/drawing/2014/main" id="{F0F81DB7-2A47-129C-5677-578E9DBEAA78}"/>
              </a:ext>
            </a:extLst>
          </p:cNvPr>
          <p:cNvPicPr>
            <a:picLocks noChangeAspect="1"/>
          </p:cNvPicPr>
          <p:nvPr/>
        </p:nvPicPr>
        <p:blipFill>
          <a:blip r:embed="rId16">
            <a:clrChange>
              <a:clrFrom>
                <a:srgbClr val="FFFFFF"/>
              </a:clrFrom>
              <a:clrTo>
                <a:srgbClr val="FFFFFF">
                  <a:alpha val="0"/>
                </a:srgbClr>
              </a:clrTo>
            </a:clrChange>
          </a:blip>
          <a:stretch>
            <a:fillRect/>
          </a:stretch>
        </p:blipFill>
        <p:spPr>
          <a:xfrm>
            <a:off x="3458561" y="9386759"/>
            <a:ext cx="162794" cy="225480"/>
          </a:xfrm>
          <a:prstGeom prst="rect">
            <a:avLst/>
          </a:prstGeom>
        </p:spPr>
      </p:pic>
      <p:sp>
        <p:nvSpPr>
          <p:cNvPr id="34" name="Callout: Double Bent Line with Accent Bar 33">
            <a:extLst>
              <a:ext uri="{FF2B5EF4-FFF2-40B4-BE49-F238E27FC236}">
                <a16:creationId xmlns:a16="http://schemas.microsoft.com/office/drawing/2014/main" id="{B15865E3-95F5-5104-405D-B5B1A15306E7}"/>
              </a:ext>
            </a:extLst>
          </p:cNvPr>
          <p:cNvSpPr/>
          <p:nvPr/>
        </p:nvSpPr>
        <p:spPr>
          <a:xfrm rot="5400000">
            <a:off x="4798663" y="8934694"/>
            <a:ext cx="545191" cy="554021"/>
          </a:xfrm>
          <a:prstGeom prst="accentCallout3">
            <a:avLst>
              <a:gd name="adj1" fmla="val 16598"/>
              <a:gd name="adj2" fmla="val 33022"/>
              <a:gd name="adj3" fmla="val 19749"/>
              <a:gd name="adj4" fmla="val -4723"/>
              <a:gd name="adj5" fmla="val 8866"/>
              <a:gd name="adj6" fmla="val -73315"/>
              <a:gd name="adj7" fmla="val 14467"/>
              <a:gd name="adj8" fmla="val -70945"/>
            </a:avLst>
          </a:prstGeom>
          <a:noFill/>
          <a:ln w="6350" cap="rnd">
            <a:solidFill>
              <a:schemeClr val="tx1"/>
            </a:solidFill>
            <a:headEnd type="none" w="med" len="med"/>
            <a:tailEnd type="oval" w="med" len="med"/>
          </a:ln>
          <a:effectLst>
            <a:glow rad="63500">
              <a:schemeClr val="bg1">
                <a:alpha val="39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US" sz="1000" b="1" dirty="0">
                <a:solidFill>
                  <a:schemeClr val="tx1"/>
                </a:solidFill>
              </a:rPr>
              <a:t>Timing</a:t>
            </a:r>
          </a:p>
        </p:txBody>
      </p:sp>
      <p:sp>
        <p:nvSpPr>
          <p:cNvPr id="43" name="Callout: Double Bent Line with Accent Bar 42">
            <a:extLst>
              <a:ext uri="{FF2B5EF4-FFF2-40B4-BE49-F238E27FC236}">
                <a16:creationId xmlns:a16="http://schemas.microsoft.com/office/drawing/2014/main" id="{A375F898-42E8-C147-E94E-C0AA1AA28F19}"/>
              </a:ext>
            </a:extLst>
          </p:cNvPr>
          <p:cNvSpPr/>
          <p:nvPr/>
        </p:nvSpPr>
        <p:spPr>
          <a:xfrm rot="5400000">
            <a:off x="5749578" y="7842020"/>
            <a:ext cx="545191" cy="554021"/>
          </a:xfrm>
          <a:prstGeom prst="accentCallout3">
            <a:avLst>
              <a:gd name="adj1" fmla="val 18890"/>
              <a:gd name="adj2" fmla="val 72623"/>
              <a:gd name="adj3" fmla="val 19749"/>
              <a:gd name="adj4" fmla="val 93114"/>
              <a:gd name="adj5" fmla="val 27205"/>
              <a:gd name="adj6" fmla="val 122360"/>
              <a:gd name="adj7" fmla="val 27075"/>
              <a:gd name="adj8" fmla="val 122400"/>
            </a:avLst>
          </a:prstGeom>
          <a:noFill/>
          <a:ln w="6350" cap="rnd">
            <a:solidFill>
              <a:schemeClr val="tx1"/>
            </a:solidFill>
            <a:headEnd type="none" w="med" len="med"/>
            <a:tailEnd type="oval" w="med" len="med"/>
          </a:ln>
          <a:effectLst>
            <a:glow rad="63500">
              <a:schemeClr val="bg1">
                <a:alpha val="39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US" sz="1000" b="1" dirty="0">
                <a:solidFill>
                  <a:schemeClr val="tx1"/>
                </a:solidFill>
              </a:rPr>
              <a:t>Range</a:t>
            </a:r>
          </a:p>
        </p:txBody>
      </p:sp>
      <p:sp>
        <p:nvSpPr>
          <p:cNvPr id="44" name="Callout: Double Bent Line with Accent Bar 43">
            <a:extLst>
              <a:ext uri="{FF2B5EF4-FFF2-40B4-BE49-F238E27FC236}">
                <a16:creationId xmlns:a16="http://schemas.microsoft.com/office/drawing/2014/main" id="{B2433CC7-22B5-D69A-C303-64C7810D6D27}"/>
              </a:ext>
            </a:extLst>
          </p:cNvPr>
          <p:cNvSpPr/>
          <p:nvPr/>
        </p:nvSpPr>
        <p:spPr>
          <a:xfrm rot="5400000">
            <a:off x="6767237" y="7843698"/>
            <a:ext cx="545191" cy="554021"/>
          </a:xfrm>
          <a:prstGeom prst="accentCallout3">
            <a:avLst>
              <a:gd name="adj1" fmla="val 18890"/>
              <a:gd name="adj2" fmla="val 72623"/>
              <a:gd name="adj3" fmla="val 19749"/>
              <a:gd name="adj4" fmla="val 93114"/>
              <a:gd name="adj5" fmla="val 27205"/>
              <a:gd name="adj6" fmla="val 122360"/>
              <a:gd name="adj7" fmla="val 27075"/>
              <a:gd name="adj8" fmla="val 122400"/>
            </a:avLst>
          </a:prstGeom>
          <a:noFill/>
          <a:ln w="6350" cap="rnd">
            <a:solidFill>
              <a:schemeClr val="tx1"/>
            </a:solidFill>
            <a:headEnd type="none" w="med" len="med"/>
            <a:tailEnd type="oval" w="med" len="med"/>
          </a:ln>
          <a:effectLst>
            <a:glow rad="63500">
              <a:schemeClr val="bg1">
                <a:alpha val="39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en-US" sz="1000" b="1" dirty="0">
                <a:solidFill>
                  <a:schemeClr val="tx1"/>
                </a:solidFill>
              </a:rPr>
              <a:t>Target</a:t>
            </a:r>
          </a:p>
        </p:txBody>
      </p:sp>
      <p:sp>
        <p:nvSpPr>
          <p:cNvPr id="3" name="TextBox 2">
            <a:extLst>
              <a:ext uri="{FF2B5EF4-FFF2-40B4-BE49-F238E27FC236}">
                <a16:creationId xmlns:a16="http://schemas.microsoft.com/office/drawing/2014/main" id="{C67BB018-01BA-0968-3661-C4D40ABE0371}"/>
              </a:ext>
            </a:extLst>
          </p:cNvPr>
          <p:cNvSpPr txBox="1"/>
          <p:nvPr/>
        </p:nvSpPr>
        <p:spPr>
          <a:xfrm>
            <a:off x="3845293" y="9606531"/>
            <a:ext cx="383438" cy="307777"/>
          </a:xfrm>
          <a:prstGeom prst="rect">
            <a:avLst/>
          </a:prstGeom>
          <a:noFill/>
        </p:spPr>
        <p:txBody>
          <a:bodyPr wrap="none" rtlCol="0">
            <a:spAutoFit/>
          </a:bodyPr>
          <a:lstStyle/>
          <a:p>
            <a:r>
              <a:rPr lang="en-US" sz="1400" b="1" dirty="0">
                <a:solidFill>
                  <a:schemeClr val="bg1"/>
                </a:solidFill>
                <a:effectLst>
                  <a:outerShdw blurRad="38100" dist="38100" dir="2700000" algn="tl">
                    <a:srgbClr val="000000">
                      <a:alpha val="43137"/>
                    </a:srgbClr>
                  </a:outerShdw>
                </a:effectLst>
                <a:latin typeface="Rockwell" panose="02060603020205020403" pitchFamily="18" charset="0"/>
              </a:rPr>
              <a:t>12</a:t>
            </a:r>
          </a:p>
        </p:txBody>
      </p:sp>
    </p:spTree>
    <p:extLst>
      <p:ext uri="{BB962C8B-B14F-4D97-AF65-F5344CB8AC3E}">
        <p14:creationId xmlns:p14="http://schemas.microsoft.com/office/powerpoint/2010/main" val="24966202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30DC68F-E6FA-26D7-F0C0-C9A97EC7B1A0}"/>
              </a:ext>
            </a:extLst>
          </p:cNvPr>
          <p:cNvPicPr>
            <a:picLocks noChangeAspect="1"/>
          </p:cNvPicPr>
          <p:nvPr/>
        </p:nvPicPr>
        <p:blipFill rotWithShape="1">
          <a:blip r:embed="rId2"/>
          <a:srcRect l="6271" t="5893" r="7625" b="3767"/>
          <a:stretch/>
        </p:blipFill>
        <p:spPr>
          <a:xfrm rot="639880">
            <a:off x="5748006" y="5152004"/>
            <a:ext cx="913584" cy="1363848"/>
          </a:xfrm>
          <a:prstGeom prst="roundRect">
            <a:avLst>
              <a:gd name="adj" fmla="val 4301"/>
            </a:avLst>
          </a:prstGeom>
          <a:solidFill>
            <a:srgbClr val="FFFFFF">
              <a:shade val="85000"/>
            </a:srgbClr>
          </a:solidFill>
          <a:ln>
            <a:noFill/>
          </a:ln>
          <a:effectLst>
            <a:reflection blurRad="12700" stA="38000" endPos="28000" dist="5000" dir="5400000" sy="-100000" algn="bl" rotWithShape="0"/>
          </a:effectLst>
        </p:spPr>
      </p:pic>
      <p:sp>
        <p:nvSpPr>
          <p:cNvPr id="5" name="TextBox 4">
            <a:extLst>
              <a:ext uri="{FF2B5EF4-FFF2-40B4-BE49-F238E27FC236}">
                <a16:creationId xmlns:a16="http://schemas.microsoft.com/office/drawing/2014/main" id="{7E72E078-D963-30A7-9F3F-31A20DB7B138}"/>
              </a:ext>
            </a:extLst>
          </p:cNvPr>
          <p:cNvSpPr txBox="1"/>
          <p:nvPr/>
        </p:nvSpPr>
        <p:spPr>
          <a:xfrm>
            <a:off x="3864543" y="9606531"/>
            <a:ext cx="383438" cy="307777"/>
          </a:xfrm>
          <a:prstGeom prst="rect">
            <a:avLst/>
          </a:prstGeom>
          <a:noFill/>
        </p:spPr>
        <p:txBody>
          <a:bodyPr wrap="none" rtlCol="0">
            <a:spAutoFit/>
          </a:bodyPr>
          <a:lstStyle/>
          <a:p>
            <a:r>
              <a:rPr lang="en-US" sz="1400" b="1" dirty="0">
                <a:solidFill>
                  <a:schemeClr val="bg1"/>
                </a:solidFill>
                <a:effectLst>
                  <a:outerShdw blurRad="38100" dist="38100" dir="2700000" algn="tl">
                    <a:srgbClr val="000000">
                      <a:alpha val="43137"/>
                    </a:srgbClr>
                  </a:outerShdw>
                </a:effectLst>
                <a:latin typeface="Rockwell" panose="02060603020205020403" pitchFamily="18" charset="0"/>
              </a:rPr>
              <a:t>13</a:t>
            </a:r>
          </a:p>
        </p:txBody>
      </p:sp>
      <p:sp>
        <p:nvSpPr>
          <p:cNvPr id="7" name="TextBox 6">
            <a:extLst>
              <a:ext uri="{FF2B5EF4-FFF2-40B4-BE49-F238E27FC236}">
                <a16:creationId xmlns:a16="http://schemas.microsoft.com/office/drawing/2014/main" id="{C2853F18-60F3-AF96-EB3B-4FF80B5B4D21}"/>
              </a:ext>
            </a:extLst>
          </p:cNvPr>
          <p:cNvSpPr txBox="1"/>
          <p:nvPr/>
        </p:nvSpPr>
        <p:spPr>
          <a:xfrm>
            <a:off x="337645" y="2147206"/>
            <a:ext cx="7111547" cy="1384995"/>
          </a:xfrm>
          <a:prstGeom prst="rect">
            <a:avLst/>
          </a:prstGeom>
          <a:noFill/>
        </p:spPr>
        <p:txBody>
          <a:bodyPr wrap="square">
            <a:spAutoFit/>
          </a:bodyPr>
          <a:lstStyle/>
          <a:p>
            <a:r>
              <a:rPr lang="en-US" sz="1200" b="1" dirty="0">
                <a:effectLst>
                  <a:glow rad="190500">
                    <a:schemeClr val="bg1">
                      <a:alpha val="25000"/>
                    </a:schemeClr>
                  </a:glow>
                </a:effectLst>
              </a:rPr>
              <a:t>1.H. Influence: </a:t>
            </a:r>
            <a:r>
              <a:rPr lang="en-US" sz="1200" dirty="0"/>
              <a:t>The ultimate determination of the success of the resistance will be the influence they exert over the population.  Influence is gained by destroying adversary units, specific influence operations, or by demonstrating a capability the convinces the population the surrogate forces are more likely to win than the adversary.  Occasionally, adverse events cause players to lose influence.  If influence is lost, influence tokens are taken out of the influence box and returned to the influence pool.  If there are no influence tokens in the influence box, then the player must pay one resource or remove one presence from the board. </a:t>
            </a:r>
          </a:p>
        </p:txBody>
      </p:sp>
      <p:sp>
        <p:nvSpPr>
          <p:cNvPr id="9" name="TextBox 8">
            <a:extLst>
              <a:ext uri="{FF2B5EF4-FFF2-40B4-BE49-F238E27FC236}">
                <a16:creationId xmlns:a16="http://schemas.microsoft.com/office/drawing/2014/main" id="{C771377E-8C54-24B7-1085-E9A1AC045691}"/>
              </a:ext>
            </a:extLst>
          </p:cNvPr>
          <p:cNvSpPr txBox="1"/>
          <p:nvPr/>
        </p:nvSpPr>
        <p:spPr>
          <a:xfrm>
            <a:off x="337644" y="3885940"/>
            <a:ext cx="3886200" cy="1015663"/>
          </a:xfrm>
          <a:prstGeom prst="rect">
            <a:avLst/>
          </a:prstGeom>
          <a:noFill/>
        </p:spPr>
        <p:txBody>
          <a:bodyPr wrap="square">
            <a:spAutoFit/>
          </a:bodyPr>
          <a:lstStyle/>
          <a:p>
            <a:r>
              <a:rPr lang="en-US" sz="1200" dirty="0"/>
              <a:t>Any action that results in a gain of influence moves an influence token into the influence pool.  There are four influence tokens per player.  Once all influence tokens are inside the influence box, an influence card is revealed. </a:t>
            </a:r>
          </a:p>
        </p:txBody>
      </p:sp>
      <p:sp>
        <p:nvSpPr>
          <p:cNvPr id="10" name="TextBox 9">
            <a:extLst>
              <a:ext uri="{FF2B5EF4-FFF2-40B4-BE49-F238E27FC236}">
                <a16:creationId xmlns:a16="http://schemas.microsoft.com/office/drawing/2014/main" id="{DE09323E-444B-D586-58EF-3BDF4F3062B8}"/>
              </a:ext>
            </a:extLst>
          </p:cNvPr>
          <p:cNvSpPr txBox="1"/>
          <p:nvPr/>
        </p:nvSpPr>
        <p:spPr>
          <a:xfrm>
            <a:off x="351627" y="3516608"/>
            <a:ext cx="3886200" cy="338554"/>
          </a:xfrm>
          <a:prstGeom prst="rect">
            <a:avLst/>
          </a:prstGeom>
          <a:noFill/>
        </p:spPr>
        <p:txBody>
          <a:bodyPr wrap="square">
            <a:spAutoFit/>
          </a:bodyPr>
          <a:lstStyle/>
          <a:p>
            <a:r>
              <a:rPr lang="en-US" sz="1600" b="1" dirty="0">
                <a:effectLst>
                  <a:glow rad="190500">
                    <a:schemeClr val="bg1">
                      <a:alpha val="25000"/>
                    </a:schemeClr>
                  </a:glow>
                </a:effectLst>
                <a:sym typeface="Symbol" panose="05050102010706020507" pitchFamily="18" charset="2"/>
              </a:rPr>
              <a:t>Influence Tokens</a:t>
            </a:r>
            <a:endParaRPr lang="en-US" sz="1600" b="1" dirty="0">
              <a:effectLst>
                <a:glow rad="190500">
                  <a:schemeClr val="bg1">
                    <a:alpha val="25000"/>
                  </a:schemeClr>
                </a:glow>
              </a:effectLst>
            </a:endParaRPr>
          </a:p>
        </p:txBody>
      </p:sp>
      <p:sp>
        <p:nvSpPr>
          <p:cNvPr id="11" name="TextBox 10">
            <a:extLst>
              <a:ext uri="{FF2B5EF4-FFF2-40B4-BE49-F238E27FC236}">
                <a16:creationId xmlns:a16="http://schemas.microsoft.com/office/drawing/2014/main" id="{50602D01-32DF-26E1-72C2-060C5FD63DD8}"/>
              </a:ext>
            </a:extLst>
          </p:cNvPr>
          <p:cNvSpPr txBox="1"/>
          <p:nvPr/>
        </p:nvSpPr>
        <p:spPr>
          <a:xfrm>
            <a:off x="337644" y="4864021"/>
            <a:ext cx="3886200" cy="338554"/>
          </a:xfrm>
          <a:prstGeom prst="rect">
            <a:avLst/>
          </a:prstGeom>
          <a:noFill/>
        </p:spPr>
        <p:txBody>
          <a:bodyPr wrap="square">
            <a:spAutoFit/>
          </a:bodyPr>
          <a:lstStyle/>
          <a:p>
            <a:r>
              <a:rPr lang="en-US" sz="1600" b="1" dirty="0">
                <a:effectLst>
                  <a:glow rad="190500">
                    <a:schemeClr val="bg1">
                      <a:alpha val="25000"/>
                    </a:schemeClr>
                  </a:glow>
                </a:effectLst>
                <a:sym typeface="Symbol" panose="05050102010706020507" pitchFamily="18" charset="2"/>
              </a:rPr>
              <a:t>Influence Cards</a:t>
            </a:r>
            <a:endParaRPr lang="en-US" sz="1600" b="1" dirty="0">
              <a:effectLst>
                <a:glow rad="190500">
                  <a:schemeClr val="bg1">
                    <a:alpha val="25000"/>
                  </a:schemeClr>
                </a:glow>
              </a:effectLst>
            </a:endParaRPr>
          </a:p>
        </p:txBody>
      </p:sp>
      <p:sp>
        <p:nvSpPr>
          <p:cNvPr id="13" name="TextBox 12">
            <a:extLst>
              <a:ext uri="{FF2B5EF4-FFF2-40B4-BE49-F238E27FC236}">
                <a16:creationId xmlns:a16="http://schemas.microsoft.com/office/drawing/2014/main" id="{33FB14DF-CAA7-B5F8-B2C1-5461250A3E94}"/>
              </a:ext>
            </a:extLst>
          </p:cNvPr>
          <p:cNvSpPr txBox="1"/>
          <p:nvPr/>
        </p:nvSpPr>
        <p:spPr>
          <a:xfrm>
            <a:off x="337644" y="5238730"/>
            <a:ext cx="3886200" cy="1200329"/>
          </a:xfrm>
          <a:prstGeom prst="rect">
            <a:avLst/>
          </a:prstGeom>
          <a:noFill/>
        </p:spPr>
        <p:txBody>
          <a:bodyPr wrap="square">
            <a:spAutoFit/>
          </a:bodyPr>
          <a:lstStyle/>
          <a:p>
            <a:r>
              <a:rPr lang="en-US" sz="1200" dirty="0"/>
              <a:t>Influence cards represent the beneficial effects of the perceptible shift in popular support to the cause of the resistance.  Once every influence card has been played, the momentum of popular support has reached a climatic tipping point, and the players win the game. </a:t>
            </a:r>
          </a:p>
        </p:txBody>
      </p:sp>
      <p:pic>
        <p:nvPicPr>
          <p:cNvPr id="15" name="Picture 14">
            <a:extLst>
              <a:ext uri="{FF2B5EF4-FFF2-40B4-BE49-F238E27FC236}">
                <a16:creationId xmlns:a16="http://schemas.microsoft.com/office/drawing/2014/main" id="{C980329C-E7BC-699A-E4E2-12EDF010F080}"/>
              </a:ext>
            </a:extLst>
          </p:cNvPr>
          <p:cNvPicPr>
            <a:picLocks noChangeAspect="1"/>
          </p:cNvPicPr>
          <p:nvPr/>
        </p:nvPicPr>
        <p:blipFill rotWithShape="1">
          <a:blip r:embed="rId3"/>
          <a:srcRect l="8311" t="6911" r="15359" b="11922"/>
          <a:stretch/>
        </p:blipFill>
        <p:spPr>
          <a:xfrm rot="20781336">
            <a:off x="5033766" y="4924876"/>
            <a:ext cx="942225" cy="1382149"/>
          </a:xfrm>
          <a:prstGeom prst="roundRect">
            <a:avLst>
              <a:gd name="adj" fmla="val 4301"/>
            </a:avLst>
          </a:prstGeom>
          <a:solidFill>
            <a:srgbClr val="FFFFFF">
              <a:shade val="85000"/>
            </a:srgbClr>
          </a:solidFill>
          <a:ln>
            <a:noFill/>
          </a:ln>
          <a:effectLst>
            <a:reflection blurRad="12700" stA="38000" endPos="28000" dist="5000" dir="5400000" sy="-100000" algn="bl" rotWithShape="0"/>
          </a:effectLst>
        </p:spPr>
      </p:pic>
      <p:pic>
        <p:nvPicPr>
          <p:cNvPr id="19" name="Picture 18" descr="Logo&#10;&#10;Description automatically generated">
            <a:extLst>
              <a:ext uri="{FF2B5EF4-FFF2-40B4-BE49-F238E27FC236}">
                <a16:creationId xmlns:a16="http://schemas.microsoft.com/office/drawing/2014/main" id="{F1850541-57D3-C005-FDFF-CB09E0D50F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8022" y="3523053"/>
            <a:ext cx="1775976" cy="1220258"/>
          </a:xfrm>
          <a:prstGeom prst="rect">
            <a:avLst/>
          </a:prstGeom>
          <a:effectLst>
            <a:outerShdw blurRad="50800" dist="38100" dir="2700000" algn="tl" rotWithShape="0">
              <a:prstClr val="black">
                <a:alpha val="40000"/>
              </a:prstClr>
            </a:outerShdw>
          </a:effectLst>
        </p:spPr>
      </p:pic>
      <p:sp>
        <p:nvSpPr>
          <p:cNvPr id="21" name="TextBox 20">
            <a:extLst>
              <a:ext uri="{FF2B5EF4-FFF2-40B4-BE49-F238E27FC236}">
                <a16:creationId xmlns:a16="http://schemas.microsoft.com/office/drawing/2014/main" id="{D8209209-1D5B-5342-99B7-DCCD96FDB938}"/>
              </a:ext>
            </a:extLst>
          </p:cNvPr>
          <p:cNvSpPr txBox="1"/>
          <p:nvPr/>
        </p:nvSpPr>
        <p:spPr>
          <a:xfrm>
            <a:off x="355600" y="6710866"/>
            <a:ext cx="3861027" cy="1200329"/>
          </a:xfrm>
          <a:prstGeom prst="rect">
            <a:avLst/>
          </a:prstGeom>
          <a:noFill/>
        </p:spPr>
        <p:txBody>
          <a:bodyPr wrap="square">
            <a:spAutoFit/>
          </a:bodyPr>
          <a:lstStyle/>
          <a:p>
            <a:r>
              <a:rPr lang="en-US" sz="1200" b="1" dirty="0"/>
              <a:t>1.I. Event Cards: </a:t>
            </a:r>
            <a:r>
              <a:rPr lang="en-US" sz="1200" dirty="0"/>
              <a:t>Event cards represent the friction of war.  Events outside the control of player and adversary will change conditions in ways that could be favorable or disastrous.  This addition of uncertainty influences player decision making and injects a degree of chance into the game. </a:t>
            </a:r>
          </a:p>
        </p:txBody>
      </p:sp>
      <p:pic>
        <p:nvPicPr>
          <p:cNvPr id="23" name="Picture 22">
            <a:extLst>
              <a:ext uri="{FF2B5EF4-FFF2-40B4-BE49-F238E27FC236}">
                <a16:creationId xmlns:a16="http://schemas.microsoft.com/office/drawing/2014/main" id="{0E1F730C-B8F6-E79E-FB9B-D5D83F065C26}"/>
              </a:ext>
            </a:extLst>
          </p:cNvPr>
          <p:cNvPicPr>
            <a:picLocks noChangeAspect="1"/>
          </p:cNvPicPr>
          <p:nvPr/>
        </p:nvPicPr>
        <p:blipFill rotWithShape="1">
          <a:blip r:embed="rId5"/>
          <a:srcRect l="7033" t="4995" r="9523" b="8422"/>
          <a:stretch/>
        </p:blipFill>
        <p:spPr>
          <a:xfrm rot="21009486">
            <a:off x="4933070" y="6775537"/>
            <a:ext cx="1059704" cy="1562300"/>
          </a:xfrm>
          <a:prstGeom prst="roundRect">
            <a:avLst>
              <a:gd name="adj" fmla="val 4301"/>
            </a:avLst>
          </a:prstGeom>
          <a:solidFill>
            <a:srgbClr val="FFFFFF">
              <a:shade val="85000"/>
            </a:srgbClr>
          </a:solidFill>
          <a:ln>
            <a:noFill/>
          </a:ln>
          <a:effectLst>
            <a:reflection blurRad="12700" stA="38000" endPos="28000" dist="5000" dir="5400000" sy="-100000" algn="bl" rotWithShape="0"/>
          </a:effectLst>
        </p:spPr>
      </p:pic>
      <p:pic>
        <p:nvPicPr>
          <p:cNvPr id="25" name="Picture 24">
            <a:extLst>
              <a:ext uri="{FF2B5EF4-FFF2-40B4-BE49-F238E27FC236}">
                <a16:creationId xmlns:a16="http://schemas.microsoft.com/office/drawing/2014/main" id="{672EEE89-E344-507A-7877-4508C6BAEC6E}"/>
              </a:ext>
            </a:extLst>
          </p:cNvPr>
          <p:cNvPicPr>
            <a:picLocks noChangeAspect="1"/>
          </p:cNvPicPr>
          <p:nvPr/>
        </p:nvPicPr>
        <p:blipFill rotWithShape="1">
          <a:blip r:embed="rId6"/>
          <a:srcRect l="8124" t="5870" r="11580" b="9232"/>
          <a:stretch/>
        </p:blipFill>
        <p:spPr>
          <a:xfrm rot="357214">
            <a:off x="5895263" y="6782309"/>
            <a:ext cx="1015598" cy="1516474"/>
          </a:xfrm>
          <a:prstGeom prst="roundRect">
            <a:avLst>
              <a:gd name="adj" fmla="val 4301"/>
            </a:avLst>
          </a:prstGeom>
          <a:solidFill>
            <a:srgbClr val="FFFFFF">
              <a:shade val="85000"/>
            </a:srgbClr>
          </a:solidFill>
          <a:ln>
            <a:noFill/>
          </a:ln>
          <a:effectLst>
            <a:reflection blurRad="12700" stA="38000" endPos="28000" dist="5000" dir="5400000" sy="-100000" algn="bl" rotWithShape="0"/>
          </a:effectLst>
        </p:spPr>
      </p:pic>
      <p:sp>
        <p:nvSpPr>
          <p:cNvPr id="3" name="TextBox 2">
            <a:extLst>
              <a:ext uri="{FF2B5EF4-FFF2-40B4-BE49-F238E27FC236}">
                <a16:creationId xmlns:a16="http://schemas.microsoft.com/office/drawing/2014/main" id="{E366750C-AFA2-F97C-98F0-7F062BD42DCE}"/>
              </a:ext>
            </a:extLst>
          </p:cNvPr>
          <p:cNvSpPr txBox="1"/>
          <p:nvPr/>
        </p:nvSpPr>
        <p:spPr>
          <a:xfrm>
            <a:off x="351627" y="591447"/>
            <a:ext cx="3888658" cy="1384995"/>
          </a:xfrm>
          <a:prstGeom prst="rect">
            <a:avLst/>
          </a:prstGeom>
          <a:noFill/>
        </p:spPr>
        <p:txBody>
          <a:bodyPr wrap="square">
            <a:spAutoFit/>
          </a:bodyPr>
          <a:lstStyle/>
          <a:p>
            <a:r>
              <a:rPr lang="en-US" sz="1200" b="1" dirty="0"/>
              <a:t>1.G. Hex of Protection: </a:t>
            </a:r>
            <a:r>
              <a:rPr lang="en-US" sz="1200" dirty="0"/>
              <a:t>Some capabilities increase a tile’s defense capability or prevent adversary action inside a tile for the duration of a turn.  When the player executes these capabilities the hex of protection may be placed around the tile as a reminder that the tile’s defenses are augmented for the remainder of the turn.</a:t>
            </a:r>
          </a:p>
        </p:txBody>
      </p:sp>
      <p:pic>
        <p:nvPicPr>
          <p:cNvPr id="6" name="Picture 5">
            <a:extLst>
              <a:ext uri="{FF2B5EF4-FFF2-40B4-BE49-F238E27FC236}">
                <a16:creationId xmlns:a16="http://schemas.microsoft.com/office/drawing/2014/main" id="{06A7C9F2-37A9-3E9E-DD0A-857053594C1D}"/>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4387105" y="366269"/>
            <a:ext cx="2485184" cy="163581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136828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E15C0F9-2292-59C1-3D93-870C14F35B00}"/>
              </a:ext>
            </a:extLst>
          </p:cNvPr>
          <p:cNvPicPr>
            <a:picLocks noChangeAspect="1"/>
          </p:cNvPicPr>
          <p:nvPr/>
        </p:nvPicPr>
        <p:blipFill>
          <a:blip r:embed="rId2"/>
          <a:stretch>
            <a:fillRect/>
          </a:stretch>
        </p:blipFill>
        <p:spPr>
          <a:xfrm>
            <a:off x="1090549" y="696921"/>
            <a:ext cx="5690784" cy="5695846"/>
          </a:xfrm>
          <a:prstGeom prst="rect">
            <a:avLst/>
          </a:prstGeom>
          <a:solidFill>
            <a:srgbClr val="FFFFFF">
              <a:shade val="85000"/>
            </a:srgbClr>
          </a:solidFill>
          <a:ln w="101600" cap="sq">
            <a:solidFill>
              <a:srgbClr val="242024"/>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4" name="TextBox 3">
            <a:extLst>
              <a:ext uri="{FF2B5EF4-FFF2-40B4-BE49-F238E27FC236}">
                <a16:creationId xmlns:a16="http://schemas.microsoft.com/office/drawing/2014/main" id="{20C4EB02-7D84-1483-15BB-A23699FDB4E3}"/>
              </a:ext>
            </a:extLst>
          </p:cNvPr>
          <p:cNvSpPr txBox="1"/>
          <p:nvPr/>
        </p:nvSpPr>
        <p:spPr>
          <a:xfrm>
            <a:off x="3853002" y="9604215"/>
            <a:ext cx="383438" cy="307777"/>
          </a:xfrm>
          <a:prstGeom prst="rect">
            <a:avLst/>
          </a:prstGeom>
          <a:noFill/>
        </p:spPr>
        <p:txBody>
          <a:bodyPr wrap="none" rtlCol="0">
            <a:spAutoFit/>
          </a:bodyPr>
          <a:lstStyle/>
          <a:p>
            <a:r>
              <a:rPr lang="en-US" sz="1400" b="1" dirty="0">
                <a:solidFill>
                  <a:schemeClr val="bg1"/>
                </a:solidFill>
                <a:effectLst>
                  <a:outerShdw blurRad="38100" dist="38100" dir="2700000" algn="tl">
                    <a:srgbClr val="000000">
                      <a:alpha val="43137"/>
                    </a:srgbClr>
                  </a:outerShdw>
                </a:effectLst>
                <a:latin typeface="Rockwell" panose="02060603020205020403" pitchFamily="18" charset="0"/>
              </a:rPr>
              <a:t>14</a:t>
            </a:r>
          </a:p>
        </p:txBody>
      </p:sp>
      <p:grpSp>
        <p:nvGrpSpPr>
          <p:cNvPr id="48" name="Group 47">
            <a:extLst>
              <a:ext uri="{FF2B5EF4-FFF2-40B4-BE49-F238E27FC236}">
                <a16:creationId xmlns:a16="http://schemas.microsoft.com/office/drawing/2014/main" id="{65BE66C5-303C-D81F-AEDB-E2CC3B0B8E7C}"/>
              </a:ext>
            </a:extLst>
          </p:cNvPr>
          <p:cNvGrpSpPr/>
          <p:nvPr/>
        </p:nvGrpSpPr>
        <p:grpSpPr>
          <a:xfrm>
            <a:off x="400" y="432619"/>
            <a:ext cx="7782025" cy="394152"/>
            <a:chOff x="-9225" y="432619"/>
            <a:chExt cx="7782025" cy="369332"/>
          </a:xfrm>
        </p:grpSpPr>
        <p:sp>
          <p:nvSpPr>
            <p:cNvPr id="6" name="Rectangle 5">
              <a:extLst>
                <a:ext uri="{FF2B5EF4-FFF2-40B4-BE49-F238E27FC236}">
                  <a16:creationId xmlns:a16="http://schemas.microsoft.com/office/drawing/2014/main" id="{A359B56E-00BF-4F5A-EBB6-E631750875A3}"/>
                </a:ext>
              </a:extLst>
            </p:cNvPr>
            <p:cNvSpPr/>
            <p:nvPr/>
          </p:nvSpPr>
          <p:spPr>
            <a:xfrm>
              <a:off x="-9225" y="432619"/>
              <a:ext cx="7772400" cy="36933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EC2ABE7-49F9-5903-5AAC-299D5F0E1EB8}"/>
                </a:ext>
              </a:extLst>
            </p:cNvPr>
            <p:cNvSpPr txBox="1"/>
            <p:nvPr/>
          </p:nvSpPr>
          <p:spPr>
            <a:xfrm>
              <a:off x="400" y="458375"/>
              <a:ext cx="7772400" cy="302611"/>
            </a:xfrm>
            <a:prstGeom prst="rect">
              <a:avLst/>
            </a:prstGeom>
            <a:noFill/>
          </p:spPr>
          <p:txBody>
            <a:bodyPr wrap="square">
              <a:spAutoFit/>
            </a:bodyPr>
            <a:lstStyle/>
            <a:p>
              <a:r>
                <a:rPr lang="en-US" dirty="0">
                  <a:solidFill>
                    <a:schemeClr val="bg1"/>
                  </a:solidFill>
                  <a:latin typeface="BD Retrocentric" panose="02010605060000030000" pitchFamily="50" charset="0"/>
                </a:rPr>
                <a:t>	2. SETUP</a:t>
              </a:r>
              <a:endParaRPr lang="en-US" dirty="0">
                <a:solidFill>
                  <a:schemeClr val="bg1"/>
                </a:solidFill>
              </a:endParaRPr>
            </a:p>
          </p:txBody>
        </p:sp>
      </p:grpSp>
      <p:sp>
        <p:nvSpPr>
          <p:cNvPr id="2" name="TextBox 1">
            <a:extLst>
              <a:ext uri="{FF2B5EF4-FFF2-40B4-BE49-F238E27FC236}">
                <a16:creationId xmlns:a16="http://schemas.microsoft.com/office/drawing/2014/main" id="{2B3CA42C-D9F8-6213-576D-389B3C90D68A}"/>
              </a:ext>
            </a:extLst>
          </p:cNvPr>
          <p:cNvSpPr txBox="1"/>
          <p:nvPr/>
        </p:nvSpPr>
        <p:spPr>
          <a:xfrm>
            <a:off x="253170" y="801951"/>
            <a:ext cx="3886200" cy="338554"/>
          </a:xfrm>
          <a:prstGeom prst="rect">
            <a:avLst/>
          </a:prstGeom>
          <a:noFill/>
        </p:spPr>
        <p:txBody>
          <a:bodyPr wrap="square">
            <a:spAutoFit/>
          </a:bodyPr>
          <a:lstStyle/>
          <a:p>
            <a:r>
              <a:rPr lang="en-US" sz="1600" b="1" dirty="0">
                <a:effectLst>
                  <a:glow rad="190500">
                    <a:schemeClr val="bg1">
                      <a:alpha val="25000"/>
                    </a:schemeClr>
                  </a:glow>
                </a:effectLst>
                <a:sym typeface="Symbol" panose="05050102010706020507" pitchFamily="18" charset="2"/>
              </a:rPr>
              <a:t>Phasing Board</a:t>
            </a:r>
            <a:endParaRPr lang="en-US" sz="1600" b="1" dirty="0">
              <a:effectLst>
                <a:glow rad="190500">
                  <a:schemeClr val="bg1">
                    <a:alpha val="25000"/>
                  </a:schemeClr>
                </a:glow>
              </a:effectLst>
            </a:endParaRPr>
          </a:p>
        </p:txBody>
      </p:sp>
      <p:sp>
        <p:nvSpPr>
          <p:cNvPr id="12" name="Callout: Double Bent Line with Accent Bar 11">
            <a:extLst>
              <a:ext uri="{FF2B5EF4-FFF2-40B4-BE49-F238E27FC236}">
                <a16:creationId xmlns:a16="http://schemas.microsoft.com/office/drawing/2014/main" id="{678EEA44-7E76-81C3-78CF-A4DEA259B69E}"/>
              </a:ext>
            </a:extLst>
          </p:cNvPr>
          <p:cNvSpPr/>
          <p:nvPr/>
        </p:nvSpPr>
        <p:spPr>
          <a:xfrm>
            <a:off x="440267" y="6101782"/>
            <a:ext cx="1524000" cy="423889"/>
          </a:xfrm>
          <a:prstGeom prst="accentCallout3">
            <a:avLst>
              <a:gd name="adj1" fmla="val 19519"/>
              <a:gd name="adj2" fmla="val 3280"/>
              <a:gd name="adj3" fmla="val 19749"/>
              <a:gd name="adj4" fmla="val -4723"/>
              <a:gd name="adj5" fmla="val -484733"/>
              <a:gd name="adj6" fmla="val 23888"/>
              <a:gd name="adj7" fmla="val -487249"/>
              <a:gd name="adj8" fmla="val 83056"/>
            </a:avLst>
          </a:prstGeom>
          <a:noFill/>
          <a:ln w="6350" cap="rnd">
            <a:solidFill>
              <a:schemeClr val="tx1"/>
            </a:solidFill>
            <a:headEnd type="none" w="med" len="med"/>
            <a:tailEnd type="oval" w="med" len="med"/>
          </a:ln>
          <a:effectLst>
            <a:glow rad="63500">
              <a:schemeClr val="bg1">
                <a:alpha val="39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tx1"/>
                </a:solidFill>
              </a:rPr>
              <a:t>Place five tyranny tokens per player into the Tyranny Box</a:t>
            </a:r>
          </a:p>
        </p:txBody>
      </p:sp>
      <p:sp>
        <p:nvSpPr>
          <p:cNvPr id="13" name="Callout: Double Bent Line with Accent Bar 12">
            <a:extLst>
              <a:ext uri="{FF2B5EF4-FFF2-40B4-BE49-F238E27FC236}">
                <a16:creationId xmlns:a16="http://schemas.microsoft.com/office/drawing/2014/main" id="{36EAAE25-BEBE-3414-9321-3670D0CCD678}"/>
              </a:ext>
            </a:extLst>
          </p:cNvPr>
          <p:cNvSpPr/>
          <p:nvPr/>
        </p:nvSpPr>
        <p:spPr>
          <a:xfrm>
            <a:off x="5602818" y="6035329"/>
            <a:ext cx="1524000" cy="423889"/>
          </a:xfrm>
          <a:prstGeom prst="accentCallout3">
            <a:avLst>
              <a:gd name="adj1" fmla="val 19519"/>
              <a:gd name="adj2" fmla="val 3280"/>
              <a:gd name="adj3" fmla="val 19749"/>
              <a:gd name="adj4" fmla="val -4723"/>
              <a:gd name="adj5" fmla="val -567125"/>
              <a:gd name="adj6" fmla="val -154445"/>
              <a:gd name="adj7" fmla="val -566645"/>
              <a:gd name="adj8" fmla="val -154444"/>
            </a:avLst>
          </a:prstGeom>
          <a:noFill/>
          <a:ln w="6350" cap="rnd">
            <a:solidFill>
              <a:schemeClr val="tx1"/>
            </a:solidFill>
            <a:headEnd type="none" w="med" len="med"/>
            <a:tailEnd type="oval" w="med" len="med"/>
          </a:ln>
          <a:effectLst>
            <a:glow rad="63500">
              <a:schemeClr val="bg1">
                <a:alpha val="39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tx1"/>
                </a:solidFill>
              </a:rPr>
              <a:t>Place four influence tokens per player in the Influence Pool </a:t>
            </a:r>
          </a:p>
        </p:txBody>
      </p:sp>
      <p:sp>
        <p:nvSpPr>
          <p:cNvPr id="14" name="Callout: Double Bent Line with Accent Bar 13">
            <a:extLst>
              <a:ext uri="{FF2B5EF4-FFF2-40B4-BE49-F238E27FC236}">
                <a16:creationId xmlns:a16="http://schemas.microsoft.com/office/drawing/2014/main" id="{A359895B-ADDE-38BB-05DC-0112FC15E8D0}"/>
              </a:ext>
            </a:extLst>
          </p:cNvPr>
          <p:cNvSpPr/>
          <p:nvPr/>
        </p:nvSpPr>
        <p:spPr>
          <a:xfrm>
            <a:off x="5321300" y="1136638"/>
            <a:ext cx="1570567" cy="455798"/>
          </a:xfrm>
          <a:prstGeom prst="accentCallout3">
            <a:avLst>
              <a:gd name="adj1" fmla="val 33001"/>
              <a:gd name="adj2" fmla="val 101196"/>
              <a:gd name="adj3" fmla="val 34729"/>
              <a:gd name="adj4" fmla="val 114027"/>
              <a:gd name="adj5" fmla="val 311219"/>
              <a:gd name="adj6" fmla="val 115039"/>
              <a:gd name="adj7" fmla="val 314171"/>
              <a:gd name="adj8" fmla="val 43945"/>
            </a:avLst>
          </a:prstGeom>
          <a:noFill/>
          <a:ln w="6350" cap="rnd">
            <a:solidFill>
              <a:schemeClr val="tx1"/>
            </a:solidFill>
            <a:headEnd type="none" w="med" len="med"/>
            <a:tailEnd type="oval" w="med" len="med"/>
          </a:ln>
          <a:effectLst>
            <a:glow rad="63500">
              <a:schemeClr val="bg1">
                <a:alpha val="39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tx1"/>
                </a:solidFill>
              </a:rPr>
              <a:t>Create the terrain deck and place here. See paragraph 2.B.</a:t>
            </a:r>
          </a:p>
        </p:txBody>
      </p:sp>
      <p:sp>
        <p:nvSpPr>
          <p:cNvPr id="15" name="Callout: Double Bent Line with Accent Bar 14">
            <a:extLst>
              <a:ext uri="{FF2B5EF4-FFF2-40B4-BE49-F238E27FC236}">
                <a16:creationId xmlns:a16="http://schemas.microsoft.com/office/drawing/2014/main" id="{97E478FD-E929-ECB5-5DA8-24703D98583F}"/>
              </a:ext>
            </a:extLst>
          </p:cNvPr>
          <p:cNvSpPr/>
          <p:nvPr/>
        </p:nvSpPr>
        <p:spPr>
          <a:xfrm>
            <a:off x="3117850" y="1022077"/>
            <a:ext cx="1636183" cy="455798"/>
          </a:xfrm>
          <a:prstGeom prst="accentCallout3">
            <a:avLst>
              <a:gd name="adj1" fmla="val 33001"/>
              <a:gd name="adj2" fmla="val 101196"/>
              <a:gd name="adj3" fmla="val 34729"/>
              <a:gd name="adj4" fmla="val 114027"/>
              <a:gd name="adj5" fmla="val 327937"/>
              <a:gd name="adj6" fmla="val 114296"/>
              <a:gd name="adj7" fmla="val 330888"/>
              <a:gd name="adj8" fmla="val 114188"/>
            </a:avLst>
          </a:prstGeom>
          <a:noFill/>
          <a:ln w="6350" cap="rnd">
            <a:solidFill>
              <a:schemeClr val="tx1"/>
            </a:solidFill>
            <a:headEnd type="none" w="med" len="med"/>
            <a:tailEnd type="oval" w="med" len="med"/>
          </a:ln>
          <a:effectLst>
            <a:glow rad="63500">
              <a:schemeClr val="bg1">
                <a:alpha val="39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tx1"/>
                </a:solidFill>
              </a:rPr>
              <a:t>Create the influence deck and place here. See paragraph 2.A.</a:t>
            </a:r>
          </a:p>
        </p:txBody>
      </p:sp>
      <p:sp>
        <p:nvSpPr>
          <p:cNvPr id="16" name="Callout: Double Bent Line with Accent Bar 15">
            <a:extLst>
              <a:ext uri="{FF2B5EF4-FFF2-40B4-BE49-F238E27FC236}">
                <a16:creationId xmlns:a16="http://schemas.microsoft.com/office/drawing/2014/main" id="{1AD9BA2B-4A13-F66F-BF1D-76D42FFD99E0}"/>
              </a:ext>
            </a:extLst>
          </p:cNvPr>
          <p:cNvSpPr/>
          <p:nvPr/>
        </p:nvSpPr>
        <p:spPr>
          <a:xfrm>
            <a:off x="253170" y="6617950"/>
            <a:ext cx="2726040" cy="741461"/>
          </a:xfrm>
          <a:prstGeom prst="accentCallout3">
            <a:avLst>
              <a:gd name="adj1" fmla="val 34959"/>
              <a:gd name="adj2" fmla="val 99954"/>
              <a:gd name="adj3" fmla="val 33260"/>
              <a:gd name="adj4" fmla="val 108135"/>
              <a:gd name="adj5" fmla="val -142287"/>
              <a:gd name="adj6" fmla="val 95584"/>
              <a:gd name="adj7" fmla="val -139389"/>
              <a:gd name="adj8" fmla="val 95445"/>
            </a:avLst>
          </a:prstGeom>
          <a:noFill/>
          <a:ln w="6350" cap="rnd">
            <a:solidFill>
              <a:schemeClr val="tx1"/>
            </a:solidFill>
            <a:headEnd type="none" w="med" len="med"/>
            <a:tailEnd type="oval" w="med" len="med"/>
          </a:ln>
          <a:effectLst>
            <a:glow rad="63500">
              <a:schemeClr val="bg1">
                <a:alpha val="39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tx1"/>
                </a:solidFill>
              </a:rPr>
              <a:t>Remove player starting cards (earmarked with corresponding player color), issue starting capability cards to players, shuffle major capability cards, and place remaining deck here.</a:t>
            </a:r>
          </a:p>
        </p:txBody>
      </p:sp>
      <p:sp>
        <p:nvSpPr>
          <p:cNvPr id="17" name="Callout: Double Bent Line with Accent Bar 16">
            <a:extLst>
              <a:ext uri="{FF2B5EF4-FFF2-40B4-BE49-F238E27FC236}">
                <a16:creationId xmlns:a16="http://schemas.microsoft.com/office/drawing/2014/main" id="{B849A61D-4019-7E1C-B90B-F59F627CB0F9}"/>
              </a:ext>
            </a:extLst>
          </p:cNvPr>
          <p:cNvSpPr/>
          <p:nvPr/>
        </p:nvSpPr>
        <p:spPr>
          <a:xfrm>
            <a:off x="3751792" y="6560553"/>
            <a:ext cx="3702050" cy="550339"/>
          </a:xfrm>
          <a:prstGeom prst="accentCallout3">
            <a:avLst>
              <a:gd name="adj1" fmla="val 19519"/>
              <a:gd name="adj2" fmla="val 193"/>
              <a:gd name="adj3" fmla="val 19749"/>
              <a:gd name="adj4" fmla="val -4723"/>
              <a:gd name="adj5" fmla="val -177257"/>
              <a:gd name="adj6" fmla="val -4731"/>
              <a:gd name="adj7" fmla="val -175197"/>
              <a:gd name="adj8" fmla="val -4942"/>
            </a:avLst>
          </a:prstGeom>
          <a:noFill/>
          <a:ln w="6350" cap="rnd">
            <a:solidFill>
              <a:schemeClr val="tx1"/>
            </a:solidFill>
            <a:headEnd type="none" w="med" len="med"/>
            <a:tailEnd type="oval" w="med" len="med"/>
          </a:ln>
          <a:effectLst>
            <a:glow rad="63500">
              <a:schemeClr val="bg1">
                <a:alpha val="39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tx1"/>
                </a:solidFill>
              </a:rPr>
              <a:t>Shuffle minor capability cards, remove player starting cards (earmarked with corresponding player color), issue starting capability cards to players and place remaining deck here</a:t>
            </a:r>
          </a:p>
        </p:txBody>
      </p:sp>
      <p:sp>
        <p:nvSpPr>
          <p:cNvPr id="18" name="Callout: Double Bent Line with Accent Bar 17">
            <a:extLst>
              <a:ext uri="{FF2B5EF4-FFF2-40B4-BE49-F238E27FC236}">
                <a16:creationId xmlns:a16="http://schemas.microsoft.com/office/drawing/2014/main" id="{42EA4DE0-BFCE-F43B-DDBF-E7857E37B7F5}"/>
              </a:ext>
            </a:extLst>
          </p:cNvPr>
          <p:cNvSpPr/>
          <p:nvPr/>
        </p:nvSpPr>
        <p:spPr>
          <a:xfrm>
            <a:off x="1268709" y="1210402"/>
            <a:ext cx="1524000" cy="423889"/>
          </a:xfrm>
          <a:prstGeom prst="accentCallout3">
            <a:avLst>
              <a:gd name="adj1" fmla="val 19519"/>
              <a:gd name="adj2" fmla="val 3280"/>
              <a:gd name="adj3" fmla="val 19749"/>
              <a:gd name="adj4" fmla="val -4723"/>
              <a:gd name="adj5" fmla="val 330197"/>
              <a:gd name="adj6" fmla="val -21945"/>
              <a:gd name="adj7" fmla="val 329179"/>
              <a:gd name="adj8" fmla="val 46389"/>
            </a:avLst>
          </a:prstGeom>
          <a:noFill/>
          <a:ln w="6350" cap="rnd">
            <a:solidFill>
              <a:schemeClr val="tx1"/>
            </a:solidFill>
            <a:headEnd type="none" w="med" len="med"/>
            <a:tailEnd type="oval" w="med" len="med"/>
          </a:ln>
          <a:effectLst>
            <a:glow rad="63500">
              <a:schemeClr val="bg1">
                <a:alpha val="39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tx1"/>
                </a:solidFill>
              </a:rPr>
              <a:t>Shuffle event cards and place here.</a:t>
            </a:r>
          </a:p>
        </p:txBody>
      </p:sp>
      <p:sp>
        <p:nvSpPr>
          <p:cNvPr id="24" name="TextBox 23">
            <a:extLst>
              <a:ext uri="{FF2B5EF4-FFF2-40B4-BE49-F238E27FC236}">
                <a16:creationId xmlns:a16="http://schemas.microsoft.com/office/drawing/2014/main" id="{86B1506F-18A7-0873-360C-FBC7611AC7CE}"/>
              </a:ext>
            </a:extLst>
          </p:cNvPr>
          <p:cNvSpPr txBox="1"/>
          <p:nvPr/>
        </p:nvSpPr>
        <p:spPr>
          <a:xfrm>
            <a:off x="253171" y="7901548"/>
            <a:ext cx="4312788" cy="1431161"/>
          </a:xfrm>
          <a:prstGeom prst="rect">
            <a:avLst/>
          </a:prstGeom>
          <a:noFill/>
        </p:spPr>
        <p:txBody>
          <a:bodyPr wrap="square">
            <a:spAutoFit/>
          </a:bodyPr>
          <a:lstStyle/>
          <a:p>
            <a:r>
              <a:rPr lang="en-US" sz="1200" b="1" dirty="0"/>
              <a:t>2.A. Influence Deck Setup: </a:t>
            </a:r>
            <a:r>
              <a:rPr lang="en-US" sz="1200" dirty="0"/>
              <a:t>The influence deck is composed of ten randomly selected influence cards.</a:t>
            </a:r>
          </a:p>
          <a:p>
            <a:endParaRPr lang="en-US" sz="300" dirty="0"/>
          </a:p>
          <a:p>
            <a:r>
              <a:rPr lang="en-US" sz="1200" b="1" dirty="0">
                <a:effectLst>
                  <a:glow rad="190500">
                    <a:schemeClr val="bg1">
                      <a:alpha val="25000"/>
                    </a:schemeClr>
                  </a:glow>
                </a:effectLst>
                <a:sym typeface="Symbol" panose="05050102010706020507" pitchFamily="18" charset="2"/>
              </a:rPr>
              <a:t> </a:t>
            </a:r>
            <a:r>
              <a:rPr lang="en-US" sz="1200" dirty="0"/>
              <a:t>Place the influence level 3 marker between cards seven and eight of the influence deck. </a:t>
            </a:r>
          </a:p>
          <a:p>
            <a:r>
              <a:rPr lang="en-US" sz="1200" b="1" dirty="0">
                <a:effectLst>
                  <a:glow rad="190500">
                    <a:schemeClr val="bg1">
                      <a:alpha val="25000"/>
                    </a:schemeClr>
                  </a:glow>
                </a:effectLst>
                <a:sym typeface="Symbol" panose="05050102010706020507" pitchFamily="18" charset="2"/>
              </a:rPr>
              <a:t> </a:t>
            </a:r>
            <a:r>
              <a:rPr lang="en-US" sz="1200" dirty="0"/>
              <a:t>Place the influence level 2 marker between cards four and five of the influence deck. </a:t>
            </a:r>
          </a:p>
          <a:p>
            <a:r>
              <a:rPr lang="en-US" sz="1200" b="1" dirty="0">
                <a:effectLst>
                  <a:glow rad="190500">
                    <a:schemeClr val="bg1">
                      <a:alpha val="25000"/>
                    </a:schemeClr>
                  </a:glow>
                </a:effectLst>
                <a:sym typeface="Symbol" panose="05050102010706020507" pitchFamily="18" charset="2"/>
              </a:rPr>
              <a:t> </a:t>
            </a:r>
            <a:r>
              <a:rPr lang="en-US" sz="1200" dirty="0"/>
              <a:t>Place the influence cards on the influence deck space. </a:t>
            </a:r>
          </a:p>
        </p:txBody>
      </p:sp>
      <p:sp>
        <p:nvSpPr>
          <p:cNvPr id="47" name="TextBox 46">
            <a:extLst>
              <a:ext uri="{FF2B5EF4-FFF2-40B4-BE49-F238E27FC236}">
                <a16:creationId xmlns:a16="http://schemas.microsoft.com/office/drawing/2014/main" id="{56A9F2B3-E20C-02C2-4781-3AE21BDF665C}"/>
              </a:ext>
            </a:extLst>
          </p:cNvPr>
          <p:cNvSpPr txBox="1"/>
          <p:nvPr/>
        </p:nvSpPr>
        <p:spPr>
          <a:xfrm rot="4730571">
            <a:off x="4459987" y="4237825"/>
            <a:ext cx="5257005" cy="230832"/>
          </a:xfrm>
          <a:prstGeom prst="rect">
            <a:avLst/>
          </a:prstGeom>
          <a:noFill/>
          <a:scene3d>
            <a:camera prst="perspectiveRelaxedModerately"/>
            <a:lightRig rig="threePt" dir="t"/>
          </a:scene3d>
        </p:spPr>
        <p:txBody>
          <a:bodyPr wrap="square">
            <a:spAutoFit/>
          </a:bodyPr>
          <a:lstStyle/>
          <a:p>
            <a:r>
              <a:rPr lang="en-US" sz="900" dirty="0"/>
              <a:t>***Place Excess game components in small piles next to the phasing board</a:t>
            </a:r>
          </a:p>
        </p:txBody>
      </p:sp>
      <p:grpSp>
        <p:nvGrpSpPr>
          <p:cNvPr id="21" name="Group 20">
            <a:extLst>
              <a:ext uri="{FF2B5EF4-FFF2-40B4-BE49-F238E27FC236}">
                <a16:creationId xmlns:a16="http://schemas.microsoft.com/office/drawing/2014/main" id="{14870CA3-57CD-B3B2-DF31-3C2DC0AB50E7}"/>
              </a:ext>
            </a:extLst>
          </p:cNvPr>
          <p:cNvGrpSpPr/>
          <p:nvPr/>
        </p:nvGrpSpPr>
        <p:grpSpPr>
          <a:xfrm>
            <a:off x="4834639" y="7050303"/>
            <a:ext cx="2411034" cy="2786267"/>
            <a:chOff x="4560319" y="6954398"/>
            <a:chExt cx="2411034" cy="2786267"/>
          </a:xfrm>
        </p:grpSpPr>
        <p:pic>
          <p:nvPicPr>
            <p:cNvPr id="5" name="Picture 4">
              <a:extLst>
                <a:ext uri="{FF2B5EF4-FFF2-40B4-BE49-F238E27FC236}">
                  <a16:creationId xmlns:a16="http://schemas.microsoft.com/office/drawing/2014/main" id="{A43E0ED3-9D50-51C0-88D9-00D2C76F4357}"/>
                </a:ext>
              </a:extLst>
            </p:cNvPr>
            <p:cNvPicPr>
              <a:picLocks noChangeAspect="1"/>
            </p:cNvPicPr>
            <p:nvPr/>
          </p:nvPicPr>
          <p:blipFill rotWithShape="1">
            <a:blip r:embed="rId3"/>
            <a:srcRect l="8311" t="6911" r="15359" b="11922"/>
            <a:stretch/>
          </p:blipFill>
          <p:spPr>
            <a:xfrm>
              <a:off x="5710486" y="8358516"/>
              <a:ext cx="942225" cy="1382149"/>
            </a:xfrm>
            <a:prstGeom prst="rect">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3" name="Picture 2">
              <a:extLst>
                <a:ext uri="{FF2B5EF4-FFF2-40B4-BE49-F238E27FC236}">
                  <a16:creationId xmlns:a16="http://schemas.microsoft.com/office/drawing/2014/main" id="{51E3A760-229D-CB61-1FC5-1F1982B8362F}"/>
                </a:ext>
              </a:extLst>
            </p:cNvPr>
            <p:cNvPicPr>
              <a:picLocks noChangeAspect="1"/>
            </p:cNvPicPr>
            <p:nvPr/>
          </p:nvPicPr>
          <p:blipFill rotWithShape="1">
            <a:blip r:embed="rId3"/>
            <a:srcRect l="8311" t="6911" r="15359" b="11922"/>
            <a:stretch/>
          </p:blipFill>
          <p:spPr>
            <a:xfrm>
              <a:off x="5699812" y="8262194"/>
              <a:ext cx="942225" cy="1382149"/>
            </a:xfrm>
            <a:prstGeom prst="rect">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29" name="Picture 28">
              <a:extLst>
                <a:ext uri="{FF2B5EF4-FFF2-40B4-BE49-F238E27FC236}">
                  <a16:creationId xmlns:a16="http://schemas.microsoft.com/office/drawing/2014/main" id="{078EC702-0483-A3C7-169B-EC00D3E0EE06}"/>
                </a:ext>
              </a:extLst>
            </p:cNvPr>
            <p:cNvPicPr>
              <a:picLocks noChangeAspect="1"/>
            </p:cNvPicPr>
            <p:nvPr/>
          </p:nvPicPr>
          <p:blipFill rotWithShape="1">
            <a:blip r:embed="rId3"/>
            <a:srcRect l="8311" t="6911" r="15359" b="11922"/>
            <a:stretch/>
          </p:blipFill>
          <p:spPr>
            <a:xfrm>
              <a:off x="5688574" y="8156666"/>
              <a:ext cx="942225" cy="1382149"/>
            </a:xfrm>
            <a:prstGeom prst="rect">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28" name="Picture 27">
              <a:extLst>
                <a:ext uri="{FF2B5EF4-FFF2-40B4-BE49-F238E27FC236}">
                  <a16:creationId xmlns:a16="http://schemas.microsoft.com/office/drawing/2014/main" id="{C2828B70-1DF7-A070-6A35-9423E3C5341B}"/>
                </a:ext>
              </a:extLst>
            </p:cNvPr>
            <p:cNvPicPr>
              <a:picLocks noChangeAspect="1"/>
            </p:cNvPicPr>
            <p:nvPr/>
          </p:nvPicPr>
          <p:blipFill rotWithShape="1">
            <a:blip r:embed="rId4"/>
            <a:srcRect l="49923" t="2947" r="3525" b="4400"/>
            <a:stretch/>
          </p:blipFill>
          <p:spPr>
            <a:xfrm rot="1543378">
              <a:off x="5974095" y="7952581"/>
              <a:ext cx="997258" cy="1406561"/>
            </a:xfrm>
            <a:prstGeom prst="rect">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18540000" lon="450000" rev="558000"/>
              </a:camera>
              <a:lightRig rig="twoPt" dir="t">
                <a:rot lat="0" lon="0" rev="7200000"/>
              </a:lightRig>
            </a:scene3d>
            <a:sp3d prstMaterial="matte">
              <a:bevelT w="22860" h="12700"/>
              <a:contourClr>
                <a:srgbClr val="FFFFFF"/>
              </a:contourClr>
            </a:sp3d>
          </p:spPr>
        </p:pic>
        <p:pic>
          <p:nvPicPr>
            <p:cNvPr id="30" name="Picture 29">
              <a:extLst>
                <a:ext uri="{FF2B5EF4-FFF2-40B4-BE49-F238E27FC236}">
                  <a16:creationId xmlns:a16="http://schemas.microsoft.com/office/drawing/2014/main" id="{2F076270-AFAE-6CA2-B85C-20DDDB8922B6}"/>
                </a:ext>
              </a:extLst>
            </p:cNvPr>
            <p:cNvPicPr>
              <a:picLocks noChangeAspect="1"/>
            </p:cNvPicPr>
            <p:nvPr/>
          </p:nvPicPr>
          <p:blipFill rotWithShape="1">
            <a:blip r:embed="rId3"/>
            <a:srcRect l="8311" t="6911" r="15359" b="11922"/>
            <a:stretch/>
          </p:blipFill>
          <p:spPr>
            <a:xfrm>
              <a:off x="5068149" y="7730847"/>
              <a:ext cx="942225" cy="1382149"/>
            </a:xfrm>
            <a:prstGeom prst="rect">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31" name="Picture 30">
              <a:extLst>
                <a:ext uri="{FF2B5EF4-FFF2-40B4-BE49-F238E27FC236}">
                  <a16:creationId xmlns:a16="http://schemas.microsoft.com/office/drawing/2014/main" id="{45E7F03F-78FF-E470-19B1-955401C0B194}"/>
                </a:ext>
              </a:extLst>
            </p:cNvPr>
            <p:cNvPicPr>
              <a:picLocks noChangeAspect="1"/>
            </p:cNvPicPr>
            <p:nvPr/>
          </p:nvPicPr>
          <p:blipFill rotWithShape="1">
            <a:blip r:embed="rId3"/>
            <a:srcRect l="8311" t="6911" r="15359" b="11922"/>
            <a:stretch/>
          </p:blipFill>
          <p:spPr>
            <a:xfrm>
              <a:off x="5066518" y="7645725"/>
              <a:ext cx="942225" cy="1382149"/>
            </a:xfrm>
            <a:prstGeom prst="rect">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32" name="Picture 31">
              <a:extLst>
                <a:ext uri="{FF2B5EF4-FFF2-40B4-BE49-F238E27FC236}">
                  <a16:creationId xmlns:a16="http://schemas.microsoft.com/office/drawing/2014/main" id="{670E8332-A6AD-1EEF-3887-8B84A78B2C17}"/>
                </a:ext>
              </a:extLst>
            </p:cNvPr>
            <p:cNvPicPr>
              <a:picLocks noChangeAspect="1"/>
            </p:cNvPicPr>
            <p:nvPr/>
          </p:nvPicPr>
          <p:blipFill rotWithShape="1">
            <a:blip r:embed="rId3"/>
            <a:srcRect l="8311" t="6911" r="15359" b="11922"/>
            <a:stretch/>
          </p:blipFill>
          <p:spPr>
            <a:xfrm>
              <a:off x="5066518" y="7548828"/>
              <a:ext cx="942225" cy="1382149"/>
            </a:xfrm>
            <a:prstGeom prst="rect">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26" name="Picture 25">
              <a:extLst>
                <a:ext uri="{FF2B5EF4-FFF2-40B4-BE49-F238E27FC236}">
                  <a16:creationId xmlns:a16="http://schemas.microsoft.com/office/drawing/2014/main" id="{81FF32DC-EE12-1B69-7B0F-E9DE47DEDFA3}"/>
                </a:ext>
              </a:extLst>
            </p:cNvPr>
            <p:cNvPicPr>
              <a:picLocks noChangeAspect="1"/>
            </p:cNvPicPr>
            <p:nvPr/>
          </p:nvPicPr>
          <p:blipFill rotWithShape="1">
            <a:blip r:embed="rId4"/>
            <a:srcRect l="3267" t="3174" r="50815" b="4173"/>
            <a:stretch/>
          </p:blipFill>
          <p:spPr>
            <a:xfrm rot="1394143">
              <a:off x="5233123" y="7400504"/>
              <a:ext cx="983695" cy="1406561"/>
            </a:xfrm>
            <a:prstGeom prst="rect">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18596819" lon="452041" rev="555906"/>
              </a:camera>
              <a:lightRig rig="twoPt" dir="t">
                <a:rot lat="0" lon="0" rev="7200000"/>
              </a:lightRig>
            </a:scene3d>
            <a:sp3d prstMaterial="matte">
              <a:bevelT w="22860" h="12700"/>
              <a:contourClr>
                <a:srgbClr val="FFFFFF"/>
              </a:contourClr>
            </a:sp3d>
          </p:spPr>
        </p:pic>
        <p:pic>
          <p:nvPicPr>
            <p:cNvPr id="33" name="Picture 32">
              <a:extLst>
                <a:ext uri="{FF2B5EF4-FFF2-40B4-BE49-F238E27FC236}">
                  <a16:creationId xmlns:a16="http://schemas.microsoft.com/office/drawing/2014/main" id="{37BD5F82-1EB4-C595-04F5-6F804C3403EF}"/>
                </a:ext>
              </a:extLst>
            </p:cNvPr>
            <p:cNvPicPr>
              <a:picLocks noChangeAspect="1"/>
            </p:cNvPicPr>
            <p:nvPr/>
          </p:nvPicPr>
          <p:blipFill rotWithShape="1">
            <a:blip r:embed="rId3"/>
            <a:srcRect l="8311" t="6911" r="15359" b="11922"/>
            <a:stretch/>
          </p:blipFill>
          <p:spPr>
            <a:xfrm>
              <a:off x="4560319" y="7220576"/>
              <a:ext cx="942225" cy="1382149"/>
            </a:xfrm>
            <a:prstGeom prst="rect">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34" name="Picture 33">
              <a:extLst>
                <a:ext uri="{FF2B5EF4-FFF2-40B4-BE49-F238E27FC236}">
                  <a16:creationId xmlns:a16="http://schemas.microsoft.com/office/drawing/2014/main" id="{78F0AED3-0F43-C869-9EE7-5DB89EA47847}"/>
                </a:ext>
              </a:extLst>
            </p:cNvPr>
            <p:cNvPicPr>
              <a:picLocks noChangeAspect="1"/>
            </p:cNvPicPr>
            <p:nvPr/>
          </p:nvPicPr>
          <p:blipFill rotWithShape="1">
            <a:blip r:embed="rId3"/>
            <a:srcRect l="8311" t="6911" r="15359" b="11922"/>
            <a:stretch/>
          </p:blipFill>
          <p:spPr>
            <a:xfrm>
              <a:off x="4560319" y="7149704"/>
              <a:ext cx="942225" cy="1382149"/>
            </a:xfrm>
            <a:prstGeom prst="rect">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35" name="Picture 34">
              <a:extLst>
                <a:ext uri="{FF2B5EF4-FFF2-40B4-BE49-F238E27FC236}">
                  <a16:creationId xmlns:a16="http://schemas.microsoft.com/office/drawing/2014/main" id="{52804936-3B6E-C2DD-64AE-254C5DC8EF08}"/>
                </a:ext>
              </a:extLst>
            </p:cNvPr>
            <p:cNvPicPr>
              <a:picLocks noChangeAspect="1"/>
            </p:cNvPicPr>
            <p:nvPr/>
          </p:nvPicPr>
          <p:blipFill rotWithShape="1">
            <a:blip r:embed="rId3"/>
            <a:srcRect l="8311" t="6911" r="15359" b="11922"/>
            <a:stretch/>
          </p:blipFill>
          <p:spPr>
            <a:xfrm>
              <a:off x="4560319" y="7052051"/>
              <a:ext cx="942225" cy="1382149"/>
            </a:xfrm>
            <a:prstGeom prst="rect">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36" name="Picture 35">
              <a:extLst>
                <a:ext uri="{FF2B5EF4-FFF2-40B4-BE49-F238E27FC236}">
                  <a16:creationId xmlns:a16="http://schemas.microsoft.com/office/drawing/2014/main" id="{64D89690-C126-342B-8D5C-AD75F8C84008}"/>
                </a:ext>
              </a:extLst>
            </p:cNvPr>
            <p:cNvPicPr>
              <a:picLocks noChangeAspect="1"/>
            </p:cNvPicPr>
            <p:nvPr/>
          </p:nvPicPr>
          <p:blipFill rotWithShape="1">
            <a:blip r:embed="rId3"/>
            <a:srcRect l="8311" t="6911" r="15359" b="11922"/>
            <a:stretch/>
          </p:blipFill>
          <p:spPr>
            <a:xfrm>
              <a:off x="4567589" y="6954398"/>
              <a:ext cx="942225" cy="1382149"/>
            </a:xfrm>
            <a:prstGeom prst="rect">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11" name="TextBox 10">
              <a:extLst>
                <a:ext uri="{FF2B5EF4-FFF2-40B4-BE49-F238E27FC236}">
                  <a16:creationId xmlns:a16="http://schemas.microsoft.com/office/drawing/2014/main" id="{1B9CE397-E046-A323-7B9A-8865D70BC43F}"/>
                </a:ext>
              </a:extLst>
            </p:cNvPr>
            <p:cNvSpPr txBox="1"/>
            <p:nvPr/>
          </p:nvSpPr>
          <p:spPr>
            <a:xfrm>
              <a:off x="4819142" y="8155086"/>
              <a:ext cx="394660" cy="276999"/>
            </a:xfrm>
            <a:prstGeom prst="rect">
              <a:avLst/>
            </a:prstGeom>
            <a:noFill/>
          </p:spPr>
          <p:txBody>
            <a:bodyPr wrap="none" rtlCol="0">
              <a:spAutoFit/>
            </a:bodyPr>
            <a:lstStyle/>
            <a:p>
              <a:pPr algn="l"/>
              <a:r>
                <a:rPr lang="en-US" sz="1200" b="1" dirty="0">
                  <a:effectLst>
                    <a:glow rad="101600">
                      <a:schemeClr val="bg1">
                        <a:alpha val="60000"/>
                      </a:schemeClr>
                    </a:glow>
                  </a:effectLst>
                </a:rPr>
                <a:t>x 4</a:t>
              </a:r>
            </a:p>
          </p:txBody>
        </p:sp>
        <p:sp>
          <p:nvSpPr>
            <p:cNvPr id="19" name="TextBox 18">
              <a:extLst>
                <a:ext uri="{FF2B5EF4-FFF2-40B4-BE49-F238E27FC236}">
                  <a16:creationId xmlns:a16="http://schemas.microsoft.com/office/drawing/2014/main" id="{977B2CFD-66E6-3E0A-6FE6-9A91BD5628F7}"/>
                </a:ext>
              </a:extLst>
            </p:cNvPr>
            <p:cNvSpPr txBox="1"/>
            <p:nvPr/>
          </p:nvSpPr>
          <p:spPr>
            <a:xfrm>
              <a:off x="5340300" y="8693467"/>
              <a:ext cx="394660" cy="276999"/>
            </a:xfrm>
            <a:prstGeom prst="rect">
              <a:avLst/>
            </a:prstGeom>
            <a:noFill/>
          </p:spPr>
          <p:txBody>
            <a:bodyPr wrap="none" rtlCol="0">
              <a:spAutoFit/>
            </a:bodyPr>
            <a:lstStyle/>
            <a:p>
              <a:pPr algn="l"/>
              <a:r>
                <a:rPr lang="en-US" sz="1200" b="1" dirty="0">
                  <a:effectLst>
                    <a:glow rad="101600">
                      <a:schemeClr val="bg1">
                        <a:alpha val="60000"/>
                      </a:schemeClr>
                    </a:glow>
                  </a:effectLst>
                </a:rPr>
                <a:t>x 3</a:t>
              </a:r>
            </a:p>
          </p:txBody>
        </p:sp>
        <p:sp>
          <p:nvSpPr>
            <p:cNvPr id="20" name="TextBox 19">
              <a:extLst>
                <a:ext uri="{FF2B5EF4-FFF2-40B4-BE49-F238E27FC236}">
                  <a16:creationId xmlns:a16="http://schemas.microsoft.com/office/drawing/2014/main" id="{D329B6B8-DD01-5105-96E7-A5573C2C12D5}"/>
                </a:ext>
              </a:extLst>
            </p:cNvPr>
            <p:cNvSpPr txBox="1"/>
            <p:nvPr/>
          </p:nvSpPr>
          <p:spPr>
            <a:xfrm>
              <a:off x="5970157" y="9323659"/>
              <a:ext cx="394660" cy="276999"/>
            </a:xfrm>
            <a:prstGeom prst="rect">
              <a:avLst/>
            </a:prstGeom>
            <a:noFill/>
          </p:spPr>
          <p:txBody>
            <a:bodyPr wrap="none" rtlCol="0">
              <a:spAutoFit/>
            </a:bodyPr>
            <a:lstStyle/>
            <a:p>
              <a:pPr algn="l"/>
              <a:r>
                <a:rPr lang="en-US" sz="1200" b="1" dirty="0">
                  <a:effectLst>
                    <a:glow rad="101600">
                      <a:schemeClr val="bg1">
                        <a:alpha val="60000"/>
                      </a:schemeClr>
                    </a:glow>
                  </a:effectLst>
                </a:rPr>
                <a:t>x 3</a:t>
              </a:r>
            </a:p>
          </p:txBody>
        </p:sp>
      </p:grpSp>
    </p:spTree>
    <p:extLst>
      <p:ext uri="{BB962C8B-B14F-4D97-AF65-F5344CB8AC3E}">
        <p14:creationId xmlns:p14="http://schemas.microsoft.com/office/powerpoint/2010/main" val="31910531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CF096A-8BEC-5F60-AE20-9E8EEFC45534}"/>
              </a:ext>
            </a:extLst>
          </p:cNvPr>
          <p:cNvSpPr txBox="1"/>
          <p:nvPr/>
        </p:nvSpPr>
        <p:spPr>
          <a:xfrm>
            <a:off x="284920" y="383733"/>
            <a:ext cx="3427296" cy="2123658"/>
          </a:xfrm>
          <a:prstGeom prst="rect">
            <a:avLst/>
          </a:prstGeom>
          <a:noFill/>
        </p:spPr>
        <p:txBody>
          <a:bodyPr wrap="square">
            <a:spAutoFit/>
          </a:bodyPr>
          <a:lstStyle/>
          <a:p>
            <a:r>
              <a:rPr lang="en-US" sz="1200" b="1" dirty="0"/>
              <a:t>2.B. Terrain Deck Setup: </a:t>
            </a:r>
            <a:r>
              <a:rPr lang="en-US" sz="1200" dirty="0"/>
              <a:t>The terrain deck is composed of 16 cards: four Stage I cards, four Stage II cards, four Stage III cards, and four Stage IV cards. </a:t>
            </a:r>
          </a:p>
          <a:p>
            <a:r>
              <a:rPr lang="en-US" sz="1200" b="1" dirty="0">
                <a:effectLst>
                  <a:glow rad="190500">
                    <a:schemeClr val="bg1">
                      <a:alpha val="25000"/>
                    </a:schemeClr>
                  </a:glow>
                </a:effectLst>
                <a:sym typeface="Symbol" panose="05050102010706020507" pitchFamily="18" charset="2"/>
              </a:rPr>
              <a:t> </a:t>
            </a:r>
            <a:r>
              <a:rPr lang="en-US" sz="1200" dirty="0"/>
              <a:t>Stage IV cards compose the bottom of the deck, then stage III cards, stage II cards and finally stage I cards.  The players do not look at the reverse side of the terrain cards.  </a:t>
            </a:r>
          </a:p>
          <a:p>
            <a:r>
              <a:rPr lang="en-US" sz="1200" b="1" dirty="0">
                <a:effectLst>
                  <a:glow rad="190500">
                    <a:schemeClr val="bg1">
                      <a:alpha val="25000"/>
                    </a:schemeClr>
                  </a:glow>
                </a:effectLst>
                <a:sym typeface="Symbol" panose="05050102010706020507" pitchFamily="18" charset="2"/>
              </a:rPr>
              <a:t> </a:t>
            </a:r>
            <a:r>
              <a:rPr lang="en-US" sz="1200" dirty="0"/>
              <a:t>Place the terrain card deck, faced down,  in the deck box on the upper right of the phasing board. </a:t>
            </a:r>
          </a:p>
        </p:txBody>
      </p:sp>
      <p:sp>
        <p:nvSpPr>
          <p:cNvPr id="5" name="TextBox 4">
            <a:extLst>
              <a:ext uri="{FF2B5EF4-FFF2-40B4-BE49-F238E27FC236}">
                <a16:creationId xmlns:a16="http://schemas.microsoft.com/office/drawing/2014/main" id="{FFA3790F-4893-9A6B-32B2-A3C9D6D2D9F4}"/>
              </a:ext>
            </a:extLst>
          </p:cNvPr>
          <p:cNvSpPr txBox="1"/>
          <p:nvPr/>
        </p:nvSpPr>
        <p:spPr>
          <a:xfrm>
            <a:off x="3853002" y="9623466"/>
            <a:ext cx="420615" cy="307777"/>
          </a:xfrm>
          <a:prstGeom prst="rect">
            <a:avLst/>
          </a:prstGeom>
          <a:noFill/>
        </p:spPr>
        <p:txBody>
          <a:bodyPr wrap="square" rtlCol="0">
            <a:spAutoFit/>
          </a:bodyPr>
          <a:lstStyle/>
          <a:p>
            <a:r>
              <a:rPr lang="en-US" sz="1400" b="1" dirty="0">
                <a:solidFill>
                  <a:schemeClr val="bg1"/>
                </a:solidFill>
                <a:effectLst>
                  <a:outerShdw blurRad="38100" dist="38100" dir="2700000" algn="tl">
                    <a:srgbClr val="000000">
                      <a:alpha val="43137"/>
                    </a:srgbClr>
                  </a:outerShdw>
                </a:effectLst>
                <a:latin typeface="Rockwell" panose="02060603020205020403" pitchFamily="18" charset="0"/>
              </a:rPr>
              <a:t>15</a:t>
            </a:r>
          </a:p>
        </p:txBody>
      </p:sp>
      <p:pic>
        <p:nvPicPr>
          <p:cNvPr id="7" name="Picture 6">
            <a:extLst>
              <a:ext uri="{FF2B5EF4-FFF2-40B4-BE49-F238E27FC236}">
                <a16:creationId xmlns:a16="http://schemas.microsoft.com/office/drawing/2014/main" id="{AACCDD27-3696-7E92-3239-294BF930E6E0}"/>
              </a:ext>
            </a:extLst>
          </p:cNvPr>
          <p:cNvPicPr>
            <a:picLocks noChangeAspect="1"/>
          </p:cNvPicPr>
          <p:nvPr/>
        </p:nvPicPr>
        <p:blipFill rotWithShape="1">
          <a:blip r:embed="rId2"/>
          <a:srcRect l="4159" t="4408" r="7157" b="6625"/>
          <a:stretch/>
        </p:blipFill>
        <p:spPr>
          <a:xfrm>
            <a:off x="5732479" y="981804"/>
            <a:ext cx="1360471" cy="1659223"/>
          </a:xfrm>
          <a:prstGeom prst="rect">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9" name="Picture 8">
            <a:extLst>
              <a:ext uri="{FF2B5EF4-FFF2-40B4-BE49-F238E27FC236}">
                <a16:creationId xmlns:a16="http://schemas.microsoft.com/office/drawing/2014/main" id="{8D887A1E-3F31-480D-7C5A-18254459CA01}"/>
              </a:ext>
            </a:extLst>
          </p:cNvPr>
          <p:cNvPicPr>
            <a:picLocks noChangeAspect="1"/>
          </p:cNvPicPr>
          <p:nvPr/>
        </p:nvPicPr>
        <p:blipFill rotWithShape="1">
          <a:blip r:embed="rId3"/>
          <a:srcRect l="6139" t="5317" r="7881" b="7960"/>
          <a:stretch/>
        </p:blipFill>
        <p:spPr>
          <a:xfrm>
            <a:off x="5131984" y="658683"/>
            <a:ext cx="1360471" cy="1659224"/>
          </a:xfrm>
          <a:prstGeom prst="rect">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1" name="Picture 10">
            <a:extLst>
              <a:ext uri="{FF2B5EF4-FFF2-40B4-BE49-F238E27FC236}">
                <a16:creationId xmlns:a16="http://schemas.microsoft.com/office/drawing/2014/main" id="{6D5AA8A8-826B-E499-5079-565C808EA908}"/>
              </a:ext>
            </a:extLst>
          </p:cNvPr>
          <p:cNvPicPr>
            <a:picLocks noChangeAspect="1"/>
          </p:cNvPicPr>
          <p:nvPr/>
        </p:nvPicPr>
        <p:blipFill rotWithShape="1">
          <a:blip r:embed="rId4"/>
          <a:srcRect l="3860" t="4842" r="7455" b="8902"/>
          <a:stretch/>
        </p:blipFill>
        <p:spPr>
          <a:xfrm>
            <a:off x="4531489" y="354614"/>
            <a:ext cx="1360471" cy="1659224"/>
          </a:xfrm>
          <a:prstGeom prst="rect">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3" name="Picture 12">
            <a:extLst>
              <a:ext uri="{FF2B5EF4-FFF2-40B4-BE49-F238E27FC236}">
                <a16:creationId xmlns:a16="http://schemas.microsoft.com/office/drawing/2014/main" id="{5ACC75F5-C7B8-2372-AE3D-059FAB8A71E4}"/>
              </a:ext>
            </a:extLst>
          </p:cNvPr>
          <p:cNvPicPr>
            <a:picLocks noChangeAspect="1"/>
          </p:cNvPicPr>
          <p:nvPr/>
        </p:nvPicPr>
        <p:blipFill rotWithShape="1">
          <a:blip r:embed="rId5"/>
          <a:srcRect l="5710" t="4654" r="5860" b="6378"/>
          <a:stretch/>
        </p:blipFill>
        <p:spPr>
          <a:xfrm>
            <a:off x="3980892" y="55436"/>
            <a:ext cx="1344384" cy="1659223"/>
          </a:xfrm>
          <a:prstGeom prst="rect">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14" name="TextBox 13">
            <a:extLst>
              <a:ext uri="{FF2B5EF4-FFF2-40B4-BE49-F238E27FC236}">
                <a16:creationId xmlns:a16="http://schemas.microsoft.com/office/drawing/2014/main" id="{52DA3DF0-A3F0-6AC9-67B1-09AF275FE370}"/>
              </a:ext>
            </a:extLst>
          </p:cNvPr>
          <p:cNvSpPr txBox="1"/>
          <p:nvPr/>
        </p:nvSpPr>
        <p:spPr>
          <a:xfrm>
            <a:off x="5331936" y="234478"/>
            <a:ext cx="465192" cy="338554"/>
          </a:xfrm>
          <a:prstGeom prst="rect">
            <a:avLst/>
          </a:prstGeom>
          <a:noFill/>
        </p:spPr>
        <p:txBody>
          <a:bodyPr wrap="none" rtlCol="0">
            <a:spAutoFit/>
          </a:bodyPr>
          <a:lstStyle/>
          <a:p>
            <a:pPr algn="l"/>
            <a:r>
              <a:rPr lang="en-US" sz="1600" b="1" dirty="0">
                <a:effectLst>
                  <a:glow rad="101600">
                    <a:schemeClr val="bg1">
                      <a:alpha val="60000"/>
                    </a:schemeClr>
                  </a:glow>
                </a:effectLst>
              </a:rPr>
              <a:t>x 4</a:t>
            </a:r>
          </a:p>
        </p:txBody>
      </p:sp>
      <p:sp>
        <p:nvSpPr>
          <p:cNvPr id="15" name="TextBox 14">
            <a:extLst>
              <a:ext uri="{FF2B5EF4-FFF2-40B4-BE49-F238E27FC236}">
                <a16:creationId xmlns:a16="http://schemas.microsoft.com/office/drawing/2014/main" id="{46829A51-1096-89F1-8DD4-E093C8EC8887}"/>
              </a:ext>
            </a:extLst>
          </p:cNvPr>
          <p:cNvSpPr txBox="1"/>
          <p:nvPr/>
        </p:nvSpPr>
        <p:spPr>
          <a:xfrm>
            <a:off x="5891562" y="609950"/>
            <a:ext cx="465192" cy="338554"/>
          </a:xfrm>
          <a:prstGeom prst="rect">
            <a:avLst/>
          </a:prstGeom>
          <a:noFill/>
        </p:spPr>
        <p:txBody>
          <a:bodyPr wrap="none" rtlCol="0">
            <a:spAutoFit/>
          </a:bodyPr>
          <a:lstStyle/>
          <a:p>
            <a:pPr algn="l"/>
            <a:r>
              <a:rPr lang="en-US" sz="1600" b="1" dirty="0">
                <a:effectLst>
                  <a:glow rad="101600">
                    <a:schemeClr val="bg1">
                      <a:alpha val="60000"/>
                    </a:schemeClr>
                  </a:glow>
                </a:effectLst>
              </a:rPr>
              <a:t>x 4</a:t>
            </a:r>
          </a:p>
        </p:txBody>
      </p:sp>
      <p:sp>
        <p:nvSpPr>
          <p:cNvPr id="16" name="TextBox 15">
            <a:extLst>
              <a:ext uri="{FF2B5EF4-FFF2-40B4-BE49-F238E27FC236}">
                <a16:creationId xmlns:a16="http://schemas.microsoft.com/office/drawing/2014/main" id="{B06E0803-7D5C-4C4A-4B1D-836CEA8FE53B}"/>
              </a:ext>
            </a:extLst>
          </p:cNvPr>
          <p:cNvSpPr txBox="1"/>
          <p:nvPr/>
        </p:nvSpPr>
        <p:spPr>
          <a:xfrm>
            <a:off x="6479380" y="948504"/>
            <a:ext cx="465192" cy="338554"/>
          </a:xfrm>
          <a:prstGeom prst="rect">
            <a:avLst/>
          </a:prstGeom>
          <a:noFill/>
        </p:spPr>
        <p:txBody>
          <a:bodyPr wrap="none" rtlCol="0">
            <a:spAutoFit/>
          </a:bodyPr>
          <a:lstStyle/>
          <a:p>
            <a:pPr algn="l"/>
            <a:r>
              <a:rPr lang="en-US" sz="1600" b="1" dirty="0">
                <a:effectLst>
                  <a:glow rad="101600">
                    <a:schemeClr val="bg1">
                      <a:alpha val="60000"/>
                    </a:schemeClr>
                  </a:glow>
                </a:effectLst>
              </a:rPr>
              <a:t>x 4</a:t>
            </a:r>
          </a:p>
        </p:txBody>
      </p:sp>
      <p:sp>
        <p:nvSpPr>
          <p:cNvPr id="17" name="TextBox 16">
            <a:extLst>
              <a:ext uri="{FF2B5EF4-FFF2-40B4-BE49-F238E27FC236}">
                <a16:creationId xmlns:a16="http://schemas.microsoft.com/office/drawing/2014/main" id="{26D0F8FD-6722-1CB1-E97C-7DCEA094BA7D}"/>
              </a:ext>
            </a:extLst>
          </p:cNvPr>
          <p:cNvSpPr txBox="1"/>
          <p:nvPr/>
        </p:nvSpPr>
        <p:spPr>
          <a:xfrm>
            <a:off x="7069625" y="1287058"/>
            <a:ext cx="465192" cy="338554"/>
          </a:xfrm>
          <a:prstGeom prst="rect">
            <a:avLst/>
          </a:prstGeom>
          <a:noFill/>
        </p:spPr>
        <p:txBody>
          <a:bodyPr wrap="none" rtlCol="0">
            <a:spAutoFit/>
          </a:bodyPr>
          <a:lstStyle/>
          <a:p>
            <a:pPr algn="l"/>
            <a:r>
              <a:rPr lang="en-US" sz="1600" b="1" dirty="0">
                <a:effectLst>
                  <a:glow rad="101600">
                    <a:schemeClr val="bg1">
                      <a:alpha val="60000"/>
                    </a:schemeClr>
                  </a:glow>
                </a:effectLst>
              </a:rPr>
              <a:t>x 4</a:t>
            </a:r>
          </a:p>
        </p:txBody>
      </p:sp>
      <p:sp>
        <p:nvSpPr>
          <p:cNvPr id="19" name="TextBox 18">
            <a:extLst>
              <a:ext uri="{FF2B5EF4-FFF2-40B4-BE49-F238E27FC236}">
                <a16:creationId xmlns:a16="http://schemas.microsoft.com/office/drawing/2014/main" id="{2D721FE2-C1D2-73C3-115B-051B30F535B9}"/>
              </a:ext>
            </a:extLst>
          </p:cNvPr>
          <p:cNvSpPr txBox="1"/>
          <p:nvPr/>
        </p:nvSpPr>
        <p:spPr>
          <a:xfrm>
            <a:off x="280398" y="3249610"/>
            <a:ext cx="3888606" cy="338554"/>
          </a:xfrm>
          <a:prstGeom prst="rect">
            <a:avLst/>
          </a:prstGeom>
          <a:noFill/>
        </p:spPr>
        <p:txBody>
          <a:bodyPr wrap="square">
            <a:spAutoFit/>
          </a:bodyPr>
          <a:lstStyle/>
          <a:p>
            <a:r>
              <a:rPr lang="en-US" sz="1600" b="1" dirty="0">
                <a:effectLst>
                  <a:glow rad="190500">
                    <a:schemeClr val="bg1">
                      <a:alpha val="25000"/>
                    </a:schemeClr>
                  </a:glow>
                </a:effectLst>
                <a:sym typeface="Symbol" panose="05050102010706020507" pitchFamily="18" charset="2"/>
              </a:rPr>
              <a:t>Map Board</a:t>
            </a:r>
            <a:endParaRPr lang="en-US" sz="1600" b="1" dirty="0">
              <a:effectLst>
                <a:glow rad="190500">
                  <a:schemeClr val="bg1">
                    <a:alpha val="25000"/>
                  </a:schemeClr>
                </a:glow>
              </a:effectLst>
            </a:endParaRPr>
          </a:p>
        </p:txBody>
      </p:sp>
      <p:sp>
        <p:nvSpPr>
          <p:cNvPr id="21" name="TextBox 20">
            <a:extLst>
              <a:ext uri="{FF2B5EF4-FFF2-40B4-BE49-F238E27FC236}">
                <a16:creationId xmlns:a16="http://schemas.microsoft.com/office/drawing/2014/main" id="{1E8594E7-55AE-251A-CFA4-723C45D12E52}"/>
              </a:ext>
            </a:extLst>
          </p:cNvPr>
          <p:cNvSpPr txBox="1"/>
          <p:nvPr/>
        </p:nvSpPr>
        <p:spPr>
          <a:xfrm>
            <a:off x="296288" y="3523447"/>
            <a:ext cx="7115164" cy="1215717"/>
          </a:xfrm>
          <a:prstGeom prst="rect">
            <a:avLst/>
          </a:prstGeom>
          <a:noFill/>
        </p:spPr>
        <p:txBody>
          <a:bodyPr wrap="square">
            <a:spAutoFit/>
          </a:bodyPr>
          <a:lstStyle/>
          <a:p>
            <a:r>
              <a:rPr lang="en-US" sz="1200" dirty="0"/>
              <a:t>Arrange one quadrant per player to form the operational area. See </a:t>
            </a:r>
            <a:r>
              <a:rPr lang="en-US" sz="1200" b="1" dirty="0"/>
              <a:t>page 2 </a:t>
            </a:r>
            <a:r>
              <a:rPr lang="en-US" sz="1200" dirty="0"/>
              <a:t>for quadrant setup.</a:t>
            </a:r>
          </a:p>
          <a:p>
            <a:endParaRPr lang="en-US" sz="600" dirty="0"/>
          </a:p>
          <a:p>
            <a:r>
              <a:rPr lang="en-US" sz="1200" b="1" dirty="0"/>
              <a:t>2.C. Populate the map board: </a:t>
            </a:r>
          </a:p>
          <a:p>
            <a:r>
              <a:rPr lang="en-US" sz="1200" b="1" dirty="0">
                <a:effectLst>
                  <a:glow rad="190500">
                    <a:schemeClr val="bg1">
                      <a:alpha val="25000"/>
                    </a:schemeClr>
                  </a:glow>
                </a:effectLst>
                <a:sym typeface="Symbol" panose="05050102010706020507" pitchFamily="18" charset="2"/>
              </a:rPr>
              <a:t> </a:t>
            </a:r>
            <a:r>
              <a:rPr lang="en-US" sz="1200" dirty="0"/>
              <a:t>Populate adversaries, tyranny, civilians, and infrastructure according to the labels on each tile. See </a:t>
            </a:r>
            <a:r>
              <a:rPr lang="en-US" sz="1200" b="1" dirty="0"/>
              <a:t>page 2</a:t>
            </a:r>
            <a:r>
              <a:rPr lang="en-US" sz="1200" dirty="0"/>
              <a:t> for explanation of tile labels. </a:t>
            </a:r>
          </a:p>
          <a:p>
            <a:endParaRPr lang="en-US" sz="600" dirty="0"/>
          </a:p>
          <a:p>
            <a:r>
              <a:rPr lang="en-US" sz="1200" b="1" dirty="0">
                <a:effectLst>
                  <a:glow rad="190500">
                    <a:schemeClr val="bg1">
                      <a:alpha val="25000"/>
                    </a:schemeClr>
                  </a:glow>
                </a:effectLst>
                <a:sym typeface="Symbol" panose="05050102010706020507" pitchFamily="18" charset="2"/>
              </a:rPr>
              <a:t> </a:t>
            </a:r>
            <a:r>
              <a:rPr lang="en-US" sz="1200" dirty="0">
                <a:effectLst>
                  <a:glow rad="190500">
                    <a:schemeClr val="bg1">
                      <a:alpha val="25000"/>
                    </a:schemeClr>
                  </a:glow>
                </a:effectLst>
                <a:sym typeface="Symbol" panose="05050102010706020507" pitchFamily="18" charset="2"/>
              </a:rPr>
              <a:t>Establish i</a:t>
            </a:r>
            <a:r>
              <a:rPr lang="en-US" sz="1200" dirty="0"/>
              <a:t>nitial presence. the players place a headquarters element on the following tiles: </a:t>
            </a:r>
          </a:p>
        </p:txBody>
      </p:sp>
      <p:sp>
        <p:nvSpPr>
          <p:cNvPr id="23" name="TextBox 22">
            <a:extLst>
              <a:ext uri="{FF2B5EF4-FFF2-40B4-BE49-F238E27FC236}">
                <a16:creationId xmlns:a16="http://schemas.microsoft.com/office/drawing/2014/main" id="{A291E65A-885D-F049-2025-36D5B42D4B0C}"/>
              </a:ext>
            </a:extLst>
          </p:cNvPr>
          <p:cNvSpPr txBox="1"/>
          <p:nvPr/>
        </p:nvSpPr>
        <p:spPr>
          <a:xfrm>
            <a:off x="296288" y="4698592"/>
            <a:ext cx="3421117" cy="461665"/>
          </a:xfrm>
          <a:prstGeom prst="rect">
            <a:avLst/>
          </a:prstGeom>
          <a:noFill/>
        </p:spPr>
        <p:txBody>
          <a:bodyPr wrap="square">
            <a:spAutoFit/>
          </a:bodyPr>
          <a:lstStyle/>
          <a:p>
            <a:pPr defTabSz="457178">
              <a:defRPr/>
            </a:pPr>
            <a:r>
              <a:rPr lang="en-US" sz="1200" b="1" dirty="0">
                <a:solidFill>
                  <a:prstClr val="black"/>
                </a:solidFill>
                <a:latin typeface="Rockwell"/>
              </a:rPr>
              <a:t>Liberators:</a:t>
            </a:r>
            <a:r>
              <a:rPr lang="en-US" sz="1200" dirty="0">
                <a:solidFill>
                  <a:prstClr val="black"/>
                </a:solidFill>
                <a:latin typeface="Rockwell"/>
              </a:rPr>
              <a:t> highest or lowest jungle tile on their map board </a:t>
            </a:r>
          </a:p>
        </p:txBody>
      </p:sp>
      <p:sp>
        <p:nvSpPr>
          <p:cNvPr id="25" name="TextBox 24">
            <a:extLst>
              <a:ext uri="{FF2B5EF4-FFF2-40B4-BE49-F238E27FC236}">
                <a16:creationId xmlns:a16="http://schemas.microsoft.com/office/drawing/2014/main" id="{41EDA68D-A506-2F3D-4B83-7A61160B3BE8}"/>
              </a:ext>
            </a:extLst>
          </p:cNvPr>
          <p:cNvSpPr txBox="1"/>
          <p:nvPr/>
        </p:nvSpPr>
        <p:spPr>
          <a:xfrm>
            <a:off x="3694459" y="7223784"/>
            <a:ext cx="3715910" cy="461665"/>
          </a:xfrm>
          <a:prstGeom prst="rect">
            <a:avLst/>
          </a:prstGeom>
          <a:noFill/>
        </p:spPr>
        <p:txBody>
          <a:bodyPr wrap="square">
            <a:spAutoFit/>
          </a:bodyPr>
          <a:lstStyle/>
          <a:p>
            <a:pPr defTabSz="457178">
              <a:defRPr/>
            </a:pPr>
            <a:r>
              <a:rPr lang="en-US" sz="1200" b="1" dirty="0">
                <a:solidFill>
                  <a:prstClr val="black"/>
                </a:solidFill>
                <a:latin typeface="Rockwell"/>
              </a:rPr>
              <a:t>Advisors: </a:t>
            </a:r>
            <a:r>
              <a:rPr lang="en-US" sz="1200" dirty="0">
                <a:solidFill>
                  <a:prstClr val="black"/>
                </a:solidFill>
                <a:latin typeface="Rockwell"/>
              </a:rPr>
              <a:t>highest or lowest urban tile on their map board </a:t>
            </a:r>
          </a:p>
        </p:txBody>
      </p:sp>
      <p:sp>
        <p:nvSpPr>
          <p:cNvPr id="27" name="TextBox 26">
            <a:extLst>
              <a:ext uri="{FF2B5EF4-FFF2-40B4-BE49-F238E27FC236}">
                <a16:creationId xmlns:a16="http://schemas.microsoft.com/office/drawing/2014/main" id="{6684F6A4-6ACE-84B6-E7FE-41CE0259E784}"/>
              </a:ext>
            </a:extLst>
          </p:cNvPr>
          <p:cNvSpPr txBox="1"/>
          <p:nvPr/>
        </p:nvSpPr>
        <p:spPr>
          <a:xfrm>
            <a:off x="296289" y="7223784"/>
            <a:ext cx="3421117" cy="461665"/>
          </a:xfrm>
          <a:prstGeom prst="rect">
            <a:avLst/>
          </a:prstGeom>
          <a:noFill/>
        </p:spPr>
        <p:txBody>
          <a:bodyPr wrap="square">
            <a:spAutoFit/>
          </a:bodyPr>
          <a:lstStyle/>
          <a:p>
            <a:pPr defTabSz="457178">
              <a:defRPr/>
            </a:pPr>
            <a:r>
              <a:rPr lang="en-US" sz="1200" b="1" dirty="0">
                <a:solidFill>
                  <a:prstClr val="black"/>
                </a:solidFill>
                <a:latin typeface="Rockwell"/>
              </a:rPr>
              <a:t>Partisans: </a:t>
            </a:r>
            <a:r>
              <a:rPr lang="en-US" sz="1200" dirty="0">
                <a:solidFill>
                  <a:prstClr val="black"/>
                </a:solidFill>
                <a:latin typeface="Rockwell"/>
              </a:rPr>
              <a:t>highest or lowest rural tile on their map board </a:t>
            </a:r>
          </a:p>
        </p:txBody>
      </p:sp>
      <p:sp>
        <p:nvSpPr>
          <p:cNvPr id="29" name="TextBox 28">
            <a:extLst>
              <a:ext uri="{FF2B5EF4-FFF2-40B4-BE49-F238E27FC236}">
                <a16:creationId xmlns:a16="http://schemas.microsoft.com/office/drawing/2014/main" id="{CC0BB1BD-219D-B2F8-A75D-72EB174C9A62}"/>
              </a:ext>
            </a:extLst>
          </p:cNvPr>
          <p:cNvSpPr txBox="1"/>
          <p:nvPr/>
        </p:nvSpPr>
        <p:spPr>
          <a:xfrm>
            <a:off x="3608111" y="4698592"/>
            <a:ext cx="3888606" cy="461665"/>
          </a:xfrm>
          <a:prstGeom prst="rect">
            <a:avLst/>
          </a:prstGeom>
          <a:noFill/>
        </p:spPr>
        <p:txBody>
          <a:bodyPr wrap="square">
            <a:spAutoFit/>
          </a:bodyPr>
          <a:lstStyle/>
          <a:p>
            <a:pPr defTabSz="457178">
              <a:defRPr/>
            </a:pPr>
            <a:r>
              <a:rPr lang="en-US" sz="1200" b="1" dirty="0">
                <a:solidFill>
                  <a:prstClr val="black"/>
                </a:solidFill>
                <a:latin typeface="Rockwell"/>
              </a:rPr>
              <a:t>Comrades:</a:t>
            </a:r>
            <a:r>
              <a:rPr lang="en-US" sz="1200" dirty="0">
                <a:solidFill>
                  <a:prstClr val="black"/>
                </a:solidFill>
                <a:latin typeface="Rockwell"/>
              </a:rPr>
              <a:t> highest or lowest tile adjacent to a border/coast tile </a:t>
            </a:r>
          </a:p>
        </p:txBody>
      </p:sp>
      <p:pic>
        <p:nvPicPr>
          <p:cNvPr id="31" name="Picture 30" descr="A picture containing text&#10;&#10;Description automatically generated">
            <a:extLst>
              <a:ext uri="{FF2B5EF4-FFF2-40B4-BE49-F238E27FC236}">
                <a16:creationId xmlns:a16="http://schemas.microsoft.com/office/drawing/2014/main" id="{9A66FCF4-8689-C74A-2D71-E21C98107E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917" y="5189130"/>
            <a:ext cx="1434396" cy="1254262"/>
          </a:xfrm>
          <a:prstGeom prst="rect">
            <a:avLst/>
          </a:prstGeom>
          <a:effectLst>
            <a:outerShdw blurRad="50800" dist="38100" dir="2700000" algn="tl" rotWithShape="0">
              <a:prstClr val="black">
                <a:alpha val="40000"/>
              </a:prstClr>
            </a:outerShdw>
          </a:effectLst>
        </p:spPr>
      </p:pic>
      <p:pic>
        <p:nvPicPr>
          <p:cNvPr id="33" name="Picture 32" descr="Chart, surface chart&#10;&#10;Description automatically generated">
            <a:extLst>
              <a:ext uri="{FF2B5EF4-FFF2-40B4-BE49-F238E27FC236}">
                <a16:creationId xmlns:a16="http://schemas.microsoft.com/office/drawing/2014/main" id="{6B16473A-1EF5-EA79-6EB7-703156700B1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39565" y="5939776"/>
            <a:ext cx="1441067" cy="1267605"/>
          </a:xfrm>
          <a:prstGeom prst="rect">
            <a:avLst/>
          </a:prstGeom>
          <a:effectLst>
            <a:outerShdw blurRad="50800" dist="38100" dir="2700000" algn="tl" rotWithShape="0">
              <a:prstClr val="black">
                <a:alpha val="40000"/>
              </a:prstClr>
            </a:outerShdw>
          </a:effectLst>
        </p:spPr>
      </p:pic>
      <p:sp>
        <p:nvSpPr>
          <p:cNvPr id="34" name="TextBox 33">
            <a:extLst>
              <a:ext uri="{FF2B5EF4-FFF2-40B4-BE49-F238E27FC236}">
                <a16:creationId xmlns:a16="http://schemas.microsoft.com/office/drawing/2014/main" id="{EE917B57-480D-0FBB-A33F-B049D28E035E}"/>
              </a:ext>
            </a:extLst>
          </p:cNvPr>
          <p:cNvSpPr txBox="1"/>
          <p:nvPr/>
        </p:nvSpPr>
        <p:spPr>
          <a:xfrm>
            <a:off x="1771088" y="6036095"/>
            <a:ext cx="336952" cy="276999"/>
          </a:xfrm>
          <a:prstGeom prst="rect">
            <a:avLst/>
          </a:prstGeom>
          <a:noFill/>
        </p:spPr>
        <p:txBody>
          <a:bodyPr wrap="none" rtlCol="0">
            <a:spAutoFit/>
          </a:bodyPr>
          <a:lstStyle/>
          <a:p>
            <a:pPr algn="l"/>
            <a:r>
              <a:rPr lang="en-US" sz="1200" dirty="0"/>
              <a:t>or</a:t>
            </a:r>
          </a:p>
        </p:txBody>
      </p:sp>
      <p:pic>
        <p:nvPicPr>
          <p:cNvPr id="36" name="Picture 35" descr="Graphical user interface&#10;&#10;Description automatically generated">
            <a:extLst>
              <a:ext uri="{FF2B5EF4-FFF2-40B4-BE49-F238E27FC236}">
                <a16:creationId xmlns:a16="http://schemas.microsoft.com/office/drawing/2014/main" id="{10D29D4A-71D7-1990-8A04-28D84873DE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27271" y="7659726"/>
            <a:ext cx="1479446" cy="1286774"/>
          </a:xfrm>
          <a:prstGeom prst="rect">
            <a:avLst/>
          </a:prstGeom>
          <a:effectLst>
            <a:outerShdw blurRad="50800" dist="38100" dir="2700000" algn="tl" rotWithShape="0">
              <a:prstClr val="black">
                <a:alpha val="40000"/>
              </a:prstClr>
            </a:outerShdw>
          </a:effectLst>
        </p:spPr>
      </p:pic>
      <p:pic>
        <p:nvPicPr>
          <p:cNvPr id="38" name="Picture 37" descr="A picture containing graphical user interface&#10;&#10;Description automatically generated">
            <a:extLst>
              <a:ext uri="{FF2B5EF4-FFF2-40B4-BE49-F238E27FC236}">
                <a16:creationId xmlns:a16="http://schemas.microsoft.com/office/drawing/2014/main" id="{4F49BAAB-DAC8-4141-697A-B2C0EBCA5E4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22283" y="8117092"/>
            <a:ext cx="1492226" cy="1284008"/>
          </a:xfrm>
          <a:prstGeom prst="rect">
            <a:avLst/>
          </a:prstGeom>
          <a:effectLst>
            <a:outerShdw blurRad="50800" dist="38100" dir="2700000" algn="tl" rotWithShape="0">
              <a:prstClr val="black">
                <a:alpha val="40000"/>
              </a:prstClr>
            </a:outerShdw>
          </a:effectLst>
        </p:spPr>
      </p:pic>
      <p:sp>
        <p:nvSpPr>
          <p:cNvPr id="39" name="TextBox 38">
            <a:extLst>
              <a:ext uri="{FF2B5EF4-FFF2-40B4-BE49-F238E27FC236}">
                <a16:creationId xmlns:a16="http://schemas.microsoft.com/office/drawing/2014/main" id="{503562BF-1C62-B098-DF5E-9A8C812805C3}"/>
              </a:ext>
            </a:extLst>
          </p:cNvPr>
          <p:cNvSpPr txBox="1"/>
          <p:nvPr/>
        </p:nvSpPr>
        <p:spPr>
          <a:xfrm>
            <a:off x="5552414" y="8303113"/>
            <a:ext cx="336952" cy="276999"/>
          </a:xfrm>
          <a:prstGeom prst="rect">
            <a:avLst/>
          </a:prstGeom>
          <a:noFill/>
        </p:spPr>
        <p:txBody>
          <a:bodyPr wrap="none" rtlCol="0">
            <a:spAutoFit/>
          </a:bodyPr>
          <a:lstStyle/>
          <a:p>
            <a:pPr algn="l"/>
            <a:r>
              <a:rPr lang="en-US" sz="1200" dirty="0"/>
              <a:t>or</a:t>
            </a:r>
          </a:p>
        </p:txBody>
      </p:sp>
      <p:pic>
        <p:nvPicPr>
          <p:cNvPr id="41" name="Picture 40" descr="A picture containing graphical user interface&#10;&#10;Description automatically generated">
            <a:extLst>
              <a:ext uri="{FF2B5EF4-FFF2-40B4-BE49-F238E27FC236}">
                <a16:creationId xmlns:a16="http://schemas.microsoft.com/office/drawing/2014/main" id="{E95DA1C0-BF87-87CE-6CB2-FBE941BFEE6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55617" y="8259077"/>
            <a:ext cx="1452494" cy="1251688"/>
          </a:xfrm>
          <a:prstGeom prst="rect">
            <a:avLst/>
          </a:prstGeom>
          <a:effectLst>
            <a:outerShdw blurRad="50800" dist="38100" dir="2700000" algn="tl" rotWithShape="0">
              <a:prstClr val="black">
                <a:alpha val="40000"/>
              </a:prstClr>
            </a:outerShdw>
          </a:effectLst>
        </p:spPr>
      </p:pic>
      <p:pic>
        <p:nvPicPr>
          <p:cNvPr id="43" name="Picture 42" descr="A close-up of a cell phone&#10;&#10;Description automatically generated with medium confidence">
            <a:extLst>
              <a:ext uri="{FF2B5EF4-FFF2-40B4-BE49-F238E27FC236}">
                <a16:creationId xmlns:a16="http://schemas.microsoft.com/office/drawing/2014/main" id="{AE6763A8-2FE5-EC7D-A540-12F46929F23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7892" y="7738983"/>
            <a:ext cx="1456499" cy="1275276"/>
          </a:xfrm>
          <a:prstGeom prst="rect">
            <a:avLst/>
          </a:prstGeom>
          <a:effectLst>
            <a:outerShdw blurRad="50800" dist="38100" dir="2700000" algn="tl" rotWithShape="0">
              <a:prstClr val="black">
                <a:alpha val="40000"/>
              </a:prstClr>
            </a:outerShdw>
          </a:effectLst>
        </p:spPr>
      </p:pic>
      <p:sp>
        <p:nvSpPr>
          <p:cNvPr id="44" name="TextBox 43">
            <a:extLst>
              <a:ext uri="{FF2B5EF4-FFF2-40B4-BE49-F238E27FC236}">
                <a16:creationId xmlns:a16="http://schemas.microsoft.com/office/drawing/2014/main" id="{19A5487D-05C3-1ECD-D2EF-38DEA3CEB9EE}"/>
              </a:ext>
            </a:extLst>
          </p:cNvPr>
          <p:cNvSpPr txBox="1"/>
          <p:nvPr/>
        </p:nvSpPr>
        <p:spPr>
          <a:xfrm>
            <a:off x="1917011" y="8484788"/>
            <a:ext cx="336952" cy="276999"/>
          </a:xfrm>
          <a:prstGeom prst="rect">
            <a:avLst/>
          </a:prstGeom>
          <a:noFill/>
        </p:spPr>
        <p:txBody>
          <a:bodyPr wrap="none" rtlCol="0">
            <a:spAutoFit/>
          </a:bodyPr>
          <a:lstStyle/>
          <a:p>
            <a:pPr algn="l"/>
            <a:r>
              <a:rPr lang="en-US" sz="1200" dirty="0"/>
              <a:t>or</a:t>
            </a:r>
          </a:p>
        </p:txBody>
      </p:sp>
      <p:pic>
        <p:nvPicPr>
          <p:cNvPr id="49" name="Picture 48">
            <a:extLst>
              <a:ext uri="{FF2B5EF4-FFF2-40B4-BE49-F238E27FC236}">
                <a16:creationId xmlns:a16="http://schemas.microsoft.com/office/drawing/2014/main" id="{B53AF538-DE38-C9FC-315C-D8686BB8403A}"/>
              </a:ext>
            </a:extLst>
          </p:cNvPr>
          <p:cNvPicPr>
            <a:picLocks noChangeAspect="1"/>
          </p:cNvPicPr>
          <p:nvPr/>
        </p:nvPicPr>
        <p:blipFill>
          <a:blip r:embed="rId12"/>
          <a:stretch>
            <a:fillRect/>
          </a:stretch>
        </p:blipFill>
        <p:spPr>
          <a:xfrm>
            <a:off x="4014278" y="4961056"/>
            <a:ext cx="2834886" cy="2389839"/>
          </a:xfrm>
          <a:prstGeom prst="rect">
            <a:avLst/>
          </a:prstGeom>
        </p:spPr>
      </p:pic>
      <p:sp>
        <p:nvSpPr>
          <p:cNvPr id="50" name="Hexagon 49">
            <a:extLst>
              <a:ext uri="{FF2B5EF4-FFF2-40B4-BE49-F238E27FC236}">
                <a16:creationId xmlns:a16="http://schemas.microsoft.com/office/drawing/2014/main" id="{2658D679-49B0-C4D7-E40B-113736821B07}"/>
              </a:ext>
            </a:extLst>
          </p:cNvPr>
          <p:cNvSpPr/>
          <p:nvPr/>
        </p:nvSpPr>
        <p:spPr>
          <a:xfrm>
            <a:off x="5104010" y="5285769"/>
            <a:ext cx="681323" cy="614019"/>
          </a:xfrm>
          <a:prstGeom prst="hexagon">
            <a:avLst/>
          </a:prstGeom>
          <a:noFill/>
          <a:ln w="19050">
            <a:solidFill>
              <a:srgbClr val="FFFF00"/>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a:extLst>
              <a:ext uri="{FF2B5EF4-FFF2-40B4-BE49-F238E27FC236}">
                <a16:creationId xmlns:a16="http://schemas.microsoft.com/office/drawing/2014/main" id="{24E44005-C00C-FDF1-CBD4-E9B5C2031A74}"/>
              </a:ext>
            </a:extLst>
          </p:cNvPr>
          <p:cNvSpPr/>
          <p:nvPr/>
        </p:nvSpPr>
        <p:spPr>
          <a:xfrm>
            <a:off x="5588567" y="6080547"/>
            <a:ext cx="681323" cy="614019"/>
          </a:xfrm>
          <a:prstGeom prst="hexagon">
            <a:avLst/>
          </a:prstGeom>
          <a:noFill/>
          <a:ln w="19050">
            <a:solidFill>
              <a:srgbClr val="FFFF00"/>
            </a:solid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8AB9EF20-296C-7F74-88A7-66F38C4CD08B}"/>
              </a:ext>
            </a:extLst>
          </p:cNvPr>
          <p:cNvSpPr txBox="1"/>
          <p:nvPr/>
        </p:nvSpPr>
        <p:spPr>
          <a:xfrm>
            <a:off x="288884" y="2453064"/>
            <a:ext cx="7129971" cy="830997"/>
          </a:xfrm>
          <a:prstGeom prst="rect">
            <a:avLst/>
          </a:prstGeom>
          <a:noFill/>
        </p:spPr>
        <p:txBody>
          <a:bodyPr wrap="square">
            <a:spAutoFit/>
          </a:bodyPr>
          <a:lstStyle/>
          <a:p>
            <a:r>
              <a:rPr lang="en-US" sz="1200" i="1" dirty="0"/>
              <a:t>***For a more advanced game create a terrain deck of 12 cards: three Stage I, three Stage II, three Stage III and three Stage IV cards.  This will create a more aggressive adversary who will increase the tempo of their operations before the players can build an extensive network of presence and develop an extensive set of capabilities. </a:t>
            </a:r>
          </a:p>
        </p:txBody>
      </p:sp>
    </p:spTree>
    <p:extLst>
      <p:ext uri="{BB962C8B-B14F-4D97-AF65-F5344CB8AC3E}">
        <p14:creationId xmlns:p14="http://schemas.microsoft.com/office/powerpoint/2010/main" val="1377449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5E21D1-0907-4809-9E2F-53C8C4E0996F}"/>
              </a:ext>
            </a:extLst>
          </p:cNvPr>
          <p:cNvSpPr txBox="1"/>
          <p:nvPr/>
        </p:nvSpPr>
        <p:spPr>
          <a:xfrm>
            <a:off x="296574" y="307488"/>
            <a:ext cx="3888606" cy="338554"/>
          </a:xfrm>
          <a:prstGeom prst="rect">
            <a:avLst/>
          </a:prstGeom>
          <a:noFill/>
        </p:spPr>
        <p:txBody>
          <a:bodyPr wrap="square">
            <a:spAutoFit/>
          </a:bodyPr>
          <a:lstStyle/>
          <a:p>
            <a:r>
              <a:rPr lang="en-US" sz="1600" b="1" dirty="0">
                <a:effectLst>
                  <a:glow rad="190500">
                    <a:schemeClr val="bg1">
                      <a:alpha val="25000"/>
                    </a:schemeClr>
                  </a:glow>
                </a:effectLst>
                <a:sym typeface="Symbol" panose="05050102010706020507" pitchFamily="18" charset="2"/>
              </a:rPr>
              <a:t>Player Panel</a:t>
            </a:r>
            <a:endParaRPr lang="en-US" sz="1600" b="1" dirty="0">
              <a:effectLst>
                <a:glow rad="190500">
                  <a:schemeClr val="bg1">
                    <a:alpha val="25000"/>
                  </a:schemeClr>
                </a:glow>
              </a:effectLst>
            </a:endParaRPr>
          </a:p>
        </p:txBody>
      </p:sp>
      <p:sp>
        <p:nvSpPr>
          <p:cNvPr id="6" name="TextBox 5">
            <a:extLst>
              <a:ext uri="{FF2B5EF4-FFF2-40B4-BE49-F238E27FC236}">
                <a16:creationId xmlns:a16="http://schemas.microsoft.com/office/drawing/2014/main" id="{D9B2B200-AAA8-CCEC-6BE5-9EF16BEF81CB}"/>
              </a:ext>
            </a:extLst>
          </p:cNvPr>
          <p:cNvSpPr txBox="1"/>
          <p:nvPr/>
        </p:nvSpPr>
        <p:spPr>
          <a:xfrm>
            <a:off x="296574" y="676820"/>
            <a:ext cx="7179252" cy="830997"/>
          </a:xfrm>
          <a:prstGeom prst="rect">
            <a:avLst/>
          </a:prstGeom>
          <a:noFill/>
        </p:spPr>
        <p:txBody>
          <a:bodyPr wrap="square">
            <a:spAutoFit/>
          </a:bodyPr>
          <a:lstStyle/>
          <a:p>
            <a:r>
              <a:rPr lang="en-US" sz="1200" b="1" dirty="0">
                <a:effectLst>
                  <a:glow rad="190500">
                    <a:schemeClr val="bg1">
                      <a:alpha val="25000"/>
                    </a:schemeClr>
                  </a:glow>
                </a:effectLst>
                <a:sym typeface="Symbol" panose="05050102010706020507" pitchFamily="18" charset="2"/>
              </a:rPr>
              <a:t> </a:t>
            </a:r>
            <a:r>
              <a:rPr lang="en-US" sz="1200" dirty="0"/>
              <a:t>Each player selects one player panel</a:t>
            </a:r>
          </a:p>
          <a:p>
            <a:r>
              <a:rPr lang="en-US" sz="1200" b="1" dirty="0">
                <a:effectLst>
                  <a:glow rad="190500">
                    <a:schemeClr val="bg1">
                      <a:alpha val="25000"/>
                    </a:schemeClr>
                  </a:glow>
                </a:effectLst>
                <a:sym typeface="Symbol" panose="05050102010706020507" pitchFamily="18" charset="2"/>
              </a:rPr>
              <a:t> </a:t>
            </a:r>
            <a:r>
              <a:rPr lang="en-US" sz="1200" dirty="0"/>
              <a:t>Presence tokens are placed over the blank token spaces on the board, leaving the first space in resources and the first space in card plays open. </a:t>
            </a:r>
          </a:p>
          <a:p>
            <a:r>
              <a:rPr lang="en-US" sz="1200" b="1" dirty="0">
                <a:effectLst>
                  <a:glow rad="190500">
                    <a:schemeClr val="bg1">
                      <a:alpha val="25000"/>
                    </a:schemeClr>
                  </a:glow>
                </a:effectLst>
                <a:sym typeface="Symbol" panose="05050102010706020507" pitchFamily="18" charset="2"/>
              </a:rPr>
              <a:t> </a:t>
            </a:r>
            <a:r>
              <a:rPr lang="en-US" sz="1200" dirty="0"/>
              <a:t>A player’s hand consists of the four capability cards specifically corresponding to their character. </a:t>
            </a:r>
          </a:p>
        </p:txBody>
      </p:sp>
      <p:sp>
        <p:nvSpPr>
          <p:cNvPr id="7" name="TextBox 6">
            <a:extLst>
              <a:ext uri="{FF2B5EF4-FFF2-40B4-BE49-F238E27FC236}">
                <a16:creationId xmlns:a16="http://schemas.microsoft.com/office/drawing/2014/main" id="{F489B4B1-8B50-A3AC-75B0-CCD47B03897D}"/>
              </a:ext>
            </a:extLst>
          </p:cNvPr>
          <p:cNvSpPr txBox="1"/>
          <p:nvPr/>
        </p:nvSpPr>
        <p:spPr>
          <a:xfrm>
            <a:off x="3853002" y="9623466"/>
            <a:ext cx="382114" cy="307777"/>
          </a:xfrm>
          <a:prstGeom prst="rect">
            <a:avLst/>
          </a:prstGeom>
          <a:noFill/>
        </p:spPr>
        <p:txBody>
          <a:bodyPr wrap="square" rtlCol="0">
            <a:spAutoFit/>
          </a:bodyPr>
          <a:lstStyle/>
          <a:p>
            <a:r>
              <a:rPr lang="en-US" sz="1400" b="1" dirty="0">
                <a:solidFill>
                  <a:schemeClr val="bg1"/>
                </a:solidFill>
                <a:effectLst>
                  <a:outerShdw blurRad="38100" dist="38100" dir="2700000" algn="tl">
                    <a:srgbClr val="000000">
                      <a:alpha val="43137"/>
                    </a:srgbClr>
                  </a:outerShdw>
                </a:effectLst>
                <a:latin typeface="Rockwell" panose="02060603020205020403" pitchFamily="18" charset="0"/>
              </a:rPr>
              <a:t>16</a:t>
            </a:r>
          </a:p>
        </p:txBody>
      </p:sp>
      <p:pic>
        <p:nvPicPr>
          <p:cNvPr id="8" name="Picture 7">
            <a:extLst>
              <a:ext uri="{FF2B5EF4-FFF2-40B4-BE49-F238E27FC236}">
                <a16:creationId xmlns:a16="http://schemas.microsoft.com/office/drawing/2014/main" id="{9DE48253-FB65-2BE7-0854-13E84C89EBE9}"/>
              </a:ext>
            </a:extLst>
          </p:cNvPr>
          <p:cNvPicPr>
            <a:picLocks noChangeAspect="1"/>
          </p:cNvPicPr>
          <p:nvPr/>
        </p:nvPicPr>
        <p:blipFill rotWithShape="1">
          <a:blip r:embed="rId2"/>
          <a:srcRect l="1689" t="675" r="4903" b="980"/>
          <a:stretch/>
        </p:blipFill>
        <p:spPr>
          <a:xfrm>
            <a:off x="722100" y="1325879"/>
            <a:ext cx="6119211" cy="3623945"/>
          </a:xfrm>
          <a:prstGeom prst="rect">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0" name="Picture 9">
            <a:extLst>
              <a:ext uri="{FF2B5EF4-FFF2-40B4-BE49-F238E27FC236}">
                <a16:creationId xmlns:a16="http://schemas.microsoft.com/office/drawing/2014/main" id="{D909BF06-AC2D-6FE5-E398-58B6275B3B8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167" b="90167" l="8919" r="91622">
                        <a14:foregroundMark x1="9324" y1="57667" x2="9324" y2="57667"/>
                        <a14:foregroundMark x1="52027" y1="9167" x2="52027" y2="9167"/>
                        <a14:foregroundMark x1="50946" y1="90333" x2="50946" y2="90333"/>
                        <a14:foregroundMark x1="91622" y1="55500" x2="91622" y2="55500"/>
                      </a14:backgroundRemoval>
                    </a14:imgEffect>
                  </a14:imgLayer>
                </a14:imgProps>
              </a:ext>
            </a:extLst>
          </a:blip>
          <a:stretch>
            <a:fillRect/>
          </a:stretch>
        </p:blipFill>
        <p:spPr>
          <a:xfrm>
            <a:off x="4399614" y="2476858"/>
            <a:ext cx="295033" cy="239216"/>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75C4B210-5347-558B-7B41-9B487B0E3EE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167" b="90167" l="8919" r="91622">
                        <a14:foregroundMark x1="9324" y1="57667" x2="9324" y2="57667"/>
                        <a14:foregroundMark x1="52027" y1="9167" x2="52027" y2="9167"/>
                        <a14:foregroundMark x1="50946" y1="90333" x2="50946" y2="90333"/>
                        <a14:foregroundMark x1="91622" y1="55500" x2="91622" y2="55500"/>
                      </a14:backgroundRemoval>
                    </a14:imgEffect>
                  </a14:imgLayer>
                </a14:imgProps>
              </a:ext>
            </a:extLst>
          </a:blip>
          <a:stretch>
            <a:fillRect/>
          </a:stretch>
        </p:blipFill>
        <p:spPr>
          <a:xfrm>
            <a:off x="4786964" y="2483208"/>
            <a:ext cx="295033" cy="239216"/>
          </a:xfrm>
          <a:prstGeom prst="rect">
            <a:avLst/>
          </a:prstGeom>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E41B4C84-36D7-A92F-C0C5-06A06959795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167" b="90167" l="8919" r="91622">
                        <a14:foregroundMark x1="9324" y1="57667" x2="9324" y2="57667"/>
                        <a14:foregroundMark x1="52027" y1="9167" x2="52027" y2="9167"/>
                        <a14:foregroundMark x1="50946" y1="90333" x2="50946" y2="90333"/>
                        <a14:foregroundMark x1="91622" y1="55500" x2="91622" y2="55500"/>
                      </a14:backgroundRemoval>
                    </a14:imgEffect>
                  </a14:imgLayer>
                </a14:imgProps>
              </a:ext>
            </a:extLst>
          </a:blip>
          <a:stretch>
            <a:fillRect/>
          </a:stretch>
        </p:blipFill>
        <p:spPr>
          <a:xfrm>
            <a:off x="5174314" y="2476858"/>
            <a:ext cx="295033" cy="239216"/>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8734A590-6607-EE5D-017D-C94C154A832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167" b="90167" l="8919" r="91622">
                        <a14:foregroundMark x1="9324" y1="57667" x2="9324" y2="57667"/>
                        <a14:foregroundMark x1="52027" y1="9167" x2="52027" y2="9167"/>
                        <a14:foregroundMark x1="50946" y1="90333" x2="50946" y2="90333"/>
                        <a14:foregroundMark x1="91622" y1="55500" x2="91622" y2="55500"/>
                      </a14:backgroundRemoval>
                    </a14:imgEffect>
                  </a14:imgLayer>
                </a14:imgProps>
              </a:ext>
            </a:extLst>
          </a:blip>
          <a:stretch>
            <a:fillRect/>
          </a:stretch>
        </p:blipFill>
        <p:spPr>
          <a:xfrm>
            <a:off x="5527527" y="2483208"/>
            <a:ext cx="295033" cy="239216"/>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E8FDFED2-B2A5-A1DA-8997-EE6CFC3CABD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167" b="90167" l="8919" r="91622">
                        <a14:foregroundMark x1="9324" y1="57667" x2="9324" y2="57667"/>
                        <a14:foregroundMark x1="52027" y1="9167" x2="52027" y2="9167"/>
                        <a14:foregroundMark x1="50946" y1="90333" x2="50946" y2="90333"/>
                        <a14:foregroundMark x1="91622" y1="55500" x2="91622" y2="55500"/>
                      </a14:backgroundRemoval>
                    </a14:imgEffect>
                  </a14:imgLayer>
                </a14:imgProps>
              </a:ext>
            </a:extLst>
          </a:blip>
          <a:stretch>
            <a:fillRect/>
          </a:stretch>
        </p:blipFill>
        <p:spPr>
          <a:xfrm>
            <a:off x="5904173" y="2470508"/>
            <a:ext cx="295033" cy="239216"/>
          </a:xfrm>
          <a:prstGeom prst="rect">
            <a:avLst/>
          </a:prstGeom>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EE56BA39-30E1-E2AB-EE1E-7A84594178D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167" b="90167" l="8919" r="91622">
                        <a14:foregroundMark x1="9324" y1="57667" x2="9324" y2="57667"/>
                        <a14:foregroundMark x1="52027" y1="9167" x2="52027" y2="9167"/>
                        <a14:foregroundMark x1="50946" y1="90333" x2="50946" y2="90333"/>
                        <a14:foregroundMark x1="91622" y1="55500" x2="91622" y2="55500"/>
                      </a14:backgroundRemoval>
                    </a14:imgEffect>
                  </a14:imgLayer>
                </a14:imgProps>
              </a:ext>
            </a:extLst>
          </a:blip>
          <a:stretch>
            <a:fillRect/>
          </a:stretch>
        </p:blipFill>
        <p:spPr>
          <a:xfrm>
            <a:off x="5961714" y="2788008"/>
            <a:ext cx="295033" cy="239216"/>
          </a:xfrm>
          <a:prstGeom prst="rect">
            <a:avLst/>
          </a:prstGeom>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F6714196-6A3B-2962-D7AE-FFC1A9EC1B4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167" b="90167" l="8919" r="91622">
                        <a14:foregroundMark x1="9324" y1="57667" x2="9324" y2="57667"/>
                        <a14:foregroundMark x1="52027" y1="9167" x2="52027" y2="9167"/>
                        <a14:foregroundMark x1="50946" y1="90333" x2="50946" y2="90333"/>
                        <a14:foregroundMark x1="91622" y1="55500" x2="91622" y2="55500"/>
                      </a14:backgroundRemoval>
                    </a14:imgEffect>
                  </a14:imgLayer>
                </a14:imgProps>
              </a:ext>
            </a:extLst>
          </a:blip>
          <a:stretch>
            <a:fillRect/>
          </a:stretch>
        </p:blipFill>
        <p:spPr>
          <a:xfrm>
            <a:off x="5571977" y="2788008"/>
            <a:ext cx="295033" cy="239216"/>
          </a:xfrm>
          <a:prstGeom prst="rect">
            <a:avLst/>
          </a:prstGeom>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F3F60235-E20A-D1C2-2048-755DEFC42BE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167" b="90167" l="8919" r="91622">
                        <a14:foregroundMark x1="9324" y1="57667" x2="9324" y2="57667"/>
                        <a14:foregroundMark x1="52027" y1="9167" x2="52027" y2="9167"/>
                        <a14:foregroundMark x1="50946" y1="90333" x2="50946" y2="90333"/>
                        <a14:foregroundMark x1="91622" y1="55500" x2="91622" y2="55500"/>
                      </a14:backgroundRemoval>
                    </a14:imgEffect>
                  </a14:imgLayer>
                </a14:imgProps>
              </a:ext>
            </a:extLst>
          </a:blip>
          <a:stretch>
            <a:fillRect/>
          </a:stretch>
        </p:blipFill>
        <p:spPr>
          <a:xfrm>
            <a:off x="5194644" y="2786282"/>
            <a:ext cx="295033" cy="239216"/>
          </a:xfrm>
          <a:prstGeom prst="rect">
            <a:avLst/>
          </a:prstGeom>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250885E2-80BE-E592-8C05-170386DDB54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167" b="90167" l="8919" r="91622">
                        <a14:foregroundMark x1="9324" y1="57667" x2="9324" y2="57667"/>
                        <a14:foregroundMark x1="52027" y1="9167" x2="52027" y2="9167"/>
                        <a14:foregroundMark x1="50946" y1="90333" x2="50946" y2="90333"/>
                        <a14:foregroundMark x1="91622" y1="55500" x2="91622" y2="55500"/>
                      </a14:backgroundRemoval>
                    </a14:imgEffect>
                  </a14:imgLayer>
                </a14:imgProps>
              </a:ext>
            </a:extLst>
          </a:blip>
          <a:stretch>
            <a:fillRect/>
          </a:stretch>
        </p:blipFill>
        <p:spPr>
          <a:xfrm>
            <a:off x="4783890" y="2786282"/>
            <a:ext cx="295033" cy="239216"/>
          </a:xfrm>
          <a:prstGeom prst="rect">
            <a:avLst/>
          </a:prstGeom>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66CBFCF4-D2D9-C2A4-5A81-0CA5D7C7B83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167" b="90167" l="8919" r="91622">
                        <a14:foregroundMark x1="9324" y1="57667" x2="9324" y2="57667"/>
                        <a14:foregroundMark x1="52027" y1="9167" x2="52027" y2="9167"/>
                        <a14:foregroundMark x1="50946" y1="90333" x2="50946" y2="90333"/>
                        <a14:foregroundMark x1="91622" y1="55500" x2="91622" y2="55500"/>
                      </a14:backgroundRemoval>
                    </a14:imgEffect>
                  </a14:imgLayer>
                </a14:imgProps>
              </a:ext>
            </a:extLst>
          </a:blip>
          <a:stretch>
            <a:fillRect/>
          </a:stretch>
        </p:blipFill>
        <p:spPr>
          <a:xfrm>
            <a:off x="4423611" y="2786282"/>
            <a:ext cx="295033" cy="239216"/>
          </a:xfrm>
          <a:prstGeom prst="rect">
            <a:avLst/>
          </a:prstGeom>
          <a:effectLst>
            <a:outerShdw blurRad="50800" dist="38100" dir="2700000" algn="tl" rotWithShape="0">
              <a:prstClr val="black">
                <a:alpha val="40000"/>
              </a:prstClr>
            </a:outerShdw>
          </a:effectLst>
        </p:spPr>
      </p:pic>
      <p:pic>
        <p:nvPicPr>
          <p:cNvPr id="20" name="Picture 19">
            <a:extLst>
              <a:ext uri="{FF2B5EF4-FFF2-40B4-BE49-F238E27FC236}">
                <a16:creationId xmlns:a16="http://schemas.microsoft.com/office/drawing/2014/main" id="{27790552-1CBF-9CC5-3373-B6AEE7FCBE1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167" b="90167" l="8919" r="91622">
                        <a14:foregroundMark x1="9324" y1="57667" x2="9324" y2="57667"/>
                        <a14:foregroundMark x1="52027" y1="9167" x2="52027" y2="9167"/>
                        <a14:foregroundMark x1="50946" y1="90333" x2="50946" y2="90333"/>
                        <a14:foregroundMark x1="91622" y1="55500" x2="91622" y2="55500"/>
                      </a14:backgroundRemoval>
                    </a14:imgEffect>
                  </a14:imgLayer>
                </a14:imgProps>
              </a:ext>
            </a:extLst>
          </a:blip>
          <a:stretch>
            <a:fillRect/>
          </a:stretch>
        </p:blipFill>
        <p:spPr>
          <a:xfrm>
            <a:off x="4044060" y="2790906"/>
            <a:ext cx="295033" cy="239216"/>
          </a:xfrm>
          <a:prstGeom prst="rect">
            <a:avLst/>
          </a:prstGeom>
          <a:effectLst>
            <a:outerShdw blurRad="50800" dist="38100" dir="2700000" algn="tl" rotWithShape="0">
              <a:prstClr val="black">
                <a:alpha val="40000"/>
              </a:prstClr>
            </a:outerShdw>
          </a:effectLst>
        </p:spPr>
      </p:pic>
      <p:sp>
        <p:nvSpPr>
          <p:cNvPr id="25" name="Cylinder 24">
            <a:extLst>
              <a:ext uri="{FF2B5EF4-FFF2-40B4-BE49-F238E27FC236}">
                <a16:creationId xmlns:a16="http://schemas.microsoft.com/office/drawing/2014/main" id="{FA962533-BDC2-809A-268D-687874AE5947}"/>
              </a:ext>
            </a:extLst>
          </p:cNvPr>
          <p:cNvSpPr/>
          <p:nvPr/>
        </p:nvSpPr>
        <p:spPr>
          <a:xfrm>
            <a:off x="4063889" y="2185729"/>
            <a:ext cx="235480" cy="507642"/>
          </a:xfrm>
          <a:prstGeom prst="can">
            <a:avLst/>
          </a:prstGeom>
          <a:solidFill>
            <a:schemeClr val="accent6">
              <a:lumMod val="20000"/>
              <a:lumOff val="80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9C4B9ED-FED4-96F1-6857-E66A10B3AE6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167" b="90167" l="8919" r="91622">
                        <a14:foregroundMark x1="9324" y1="57667" x2="9324" y2="57667"/>
                        <a14:foregroundMark x1="52027" y1="9167" x2="52027" y2="9167"/>
                        <a14:foregroundMark x1="50946" y1="90333" x2="50946" y2="90333"/>
                        <a14:foregroundMark x1="91622" y1="55500" x2="91622" y2="55500"/>
                      </a14:backgroundRemoval>
                    </a14:imgEffect>
                  </a14:imgLayer>
                </a14:imgProps>
              </a:ext>
            </a:extLst>
          </a:blip>
          <a:stretch>
            <a:fillRect/>
          </a:stretch>
        </p:blipFill>
        <p:spPr>
          <a:xfrm>
            <a:off x="4037664" y="2051699"/>
            <a:ext cx="295033" cy="239216"/>
          </a:xfrm>
          <a:prstGeom prst="rect">
            <a:avLst/>
          </a:prstGeom>
          <a:effectLst>
            <a:outerShdw blurRad="165100" dist="330200" dir="5400000" sx="90000" sy="-19000" rotWithShape="0">
              <a:prstClr val="black"/>
            </a:outerShdw>
          </a:effectLst>
        </p:spPr>
      </p:pic>
      <p:pic>
        <p:nvPicPr>
          <p:cNvPr id="27" name="Picture 26">
            <a:extLst>
              <a:ext uri="{FF2B5EF4-FFF2-40B4-BE49-F238E27FC236}">
                <a16:creationId xmlns:a16="http://schemas.microsoft.com/office/drawing/2014/main" id="{A31DD15E-4E94-90BA-2D81-90B57DB69E95}"/>
              </a:ext>
            </a:extLst>
          </p:cNvPr>
          <p:cNvPicPr>
            <a:picLocks noChangeAspect="1"/>
          </p:cNvPicPr>
          <p:nvPr/>
        </p:nvPicPr>
        <p:blipFill rotWithShape="1">
          <a:blip r:embed="rId5"/>
          <a:srcRect l="7124" t="4582" r="11217" b="9214"/>
          <a:stretch/>
        </p:blipFill>
        <p:spPr>
          <a:xfrm rot="21117194">
            <a:off x="645381" y="4781648"/>
            <a:ext cx="1266736" cy="1877169"/>
          </a:xfrm>
          <a:prstGeom prst="rect">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29" name="Picture 28">
            <a:extLst>
              <a:ext uri="{FF2B5EF4-FFF2-40B4-BE49-F238E27FC236}">
                <a16:creationId xmlns:a16="http://schemas.microsoft.com/office/drawing/2014/main" id="{0FDBF04F-E9D5-9ECE-06E1-8ECE20A648C5}"/>
              </a:ext>
            </a:extLst>
          </p:cNvPr>
          <p:cNvPicPr>
            <a:picLocks noChangeAspect="1"/>
          </p:cNvPicPr>
          <p:nvPr/>
        </p:nvPicPr>
        <p:blipFill rotWithShape="1">
          <a:blip r:embed="rId6"/>
          <a:srcRect l="12862" t="6832" r="9350" b="8999"/>
          <a:stretch/>
        </p:blipFill>
        <p:spPr>
          <a:xfrm>
            <a:off x="1816950" y="4570995"/>
            <a:ext cx="1266736" cy="1871837"/>
          </a:xfrm>
          <a:prstGeom prst="rect">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31" name="Picture 30">
            <a:extLst>
              <a:ext uri="{FF2B5EF4-FFF2-40B4-BE49-F238E27FC236}">
                <a16:creationId xmlns:a16="http://schemas.microsoft.com/office/drawing/2014/main" id="{7CBED662-5B42-16E5-7E9D-2A3760C14125}"/>
              </a:ext>
            </a:extLst>
          </p:cNvPr>
          <p:cNvPicPr>
            <a:picLocks noChangeAspect="1"/>
          </p:cNvPicPr>
          <p:nvPr/>
        </p:nvPicPr>
        <p:blipFill rotWithShape="1">
          <a:blip r:embed="rId7"/>
          <a:srcRect l="3443" t="4277" r="51775" b="8575"/>
          <a:stretch/>
        </p:blipFill>
        <p:spPr>
          <a:xfrm>
            <a:off x="2936241" y="4685803"/>
            <a:ext cx="1255335" cy="1877170"/>
          </a:xfrm>
          <a:prstGeom prst="rect">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33" name="Picture 32">
            <a:extLst>
              <a:ext uri="{FF2B5EF4-FFF2-40B4-BE49-F238E27FC236}">
                <a16:creationId xmlns:a16="http://schemas.microsoft.com/office/drawing/2014/main" id="{CDF36D0D-A084-B994-DDA1-94D16A3E9AA8}"/>
              </a:ext>
            </a:extLst>
          </p:cNvPr>
          <p:cNvPicPr>
            <a:picLocks noChangeAspect="1"/>
          </p:cNvPicPr>
          <p:nvPr/>
        </p:nvPicPr>
        <p:blipFill rotWithShape="1">
          <a:blip r:embed="rId7"/>
          <a:srcRect l="49410" t="4510" r="5780" b="8893"/>
          <a:stretch/>
        </p:blipFill>
        <p:spPr>
          <a:xfrm rot="450176">
            <a:off x="4113154" y="4429687"/>
            <a:ext cx="1266736" cy="1881090"/>
          </a:xfrm>
          <a:prstGeom prst="rect">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34" name="TextBox 33">
            <a:extLst>
              <a:ext uri="{FF2B5EF4-FFF2-40B4-BE49-F238E27FC236}">
                <a16:creationId xmlns:a16="http://schemas.microsoft.com/office/drawing/2014/main" id="{6CAEEFDA-300B-31D0-9CB3-4577EBA42F39}"/>
              </a:ext>
            </a:extLst>
          </p:cNvPr>
          <p:cNvSpPr txBox="1"/>
          <p:nvPr/>
        </p:nvSpPr>
        <p:spPr>
          <a:xfrm>
            <a:off x="346510" y="6963837"/>
            <a:ext cx="3888606" cy="338554"/>
          </a:xfrm>
          <a:prstGeom prst="rect">
            <a:avLst/>
          </a:prstGeom>
          <a:noFill/>
        </p:spPr>
        <p:txBody>
          <a:bodyPr wrap="square">
            <a:spAutoFit/>
          </a:bodyPr>
          <a:lstStyle/>
          <a:p>
            <a:r>
              <a:rPr lang="en-US" sz="1600" b="1" dirty="0">
                <a:effectLst>
                  <a:glow rad="190500">
                    <a:schemeClr val="bg1">
                      <a:alpha val="25000"/>
                    </a:schemeClr>
                  </a:glow>
                </a:effectLst>
                <a:sym typeface="Symbol" panose="05050102010706020507" pitchFamily="18" charset="2"/>
              </a:rPr>
              <a:t>Initial Adversary Action</a:t>
            </a:r>
            <a:endParaRPr lang="en-US" sz="1600" b="1" dirty="0">
              <a:effectLst>
                <a:glow rad="190500">
                  <a:schemeClr val="bg1">
                    <a:alpha val="25000"/>
                  </a:schemeClr>
                </a:glow>
              </a:effectLst>
            </a:endParaRPr>
          </a:p>
        </p:txBody>
      </p:sp>
      <p:sp>
        <p:nvSpPr>
          <p:cNvPr id="36" name="TextBox 35">
            <a:extLst>
              <a:ext uri="{FF2B5EF4-FFF2-40B4-BE49-F238E27FC236}">
                <a16:creationId xmlns:a16="http://schemas.microsoft.com/office/drawing/2014/main" id="{2FF0FD0F-77C1-255E-3C14-B9D39329EE0F}"/>
              </a:ext>
            </a:extLst>
          </p:cNvPr>
          <p:cNvSpPr txBox="1"/>
          <p:nvPr/>
        </p:nvSpPr>
        <p:spPr>
          <a:xfrm>
            <a:off x="342456" y="7321325"/>
            <a:ext cx="4134642" cy="1200329"/>
          </a:xfrm>
          <a:prstGeom prst="rect">
            <a:avLst/>
          </a:prstGeom>
          <a:noFill/>
        </p:spPr>
        <p:txBody>
          <a:bodyPr wrap="square">
            <a:spAutoFit/>
          </a:bodyPr>
          <a:lstStyle/>
          <a:p>
            <a:r>
              <a:rPr lang="en-US" sz="1200" b="1" dirty="0">
                <a:effectLst>
                  <a:glow rad="190500">
                    <a:schemeClr val="bg1">
                      <a:alpha val="25000"/>
                    </a:schemeClr>
                  </a:glow>
                </a:effectLst>
                <a:sym typeface="Symbol" panose="05050102010706020507" pitchFamily="18" charset="2"/>
              </a:rPr>
              <a:t> </a:t>
            </a:r>
            <a:r>
              <a:rPr lang="en-US" sz="1200" dirty="0"/>
              <a:t>The adversary has the initiative and begins their first deployment.  Flip the top card of the adversary deck and place it in the deploy box.  The adversary deploys to the corresponding tile (see paragraph 3.f, deploy).  </a:t>
            </a:r>
          </a:p>
          <a:p>
            <a:endParaRPr lang="en-US" sz="1200" dirty="0"/>
          </a:p>
          <a:p>
            <a:r>
              <a:rPr lang="en-US" sz="1200" b="1" dirty="0">
                <a:effectLst>
                  <a:glow rad="190500">
                    <a:schemeClr val="bg1">
                      <a:alpha val="25000"/>
                    </a:schemeClr>
                  </a:glow>
                </a:effectLst>
                <a:sym typeface="Symbol" panose="05050102010706020507" pitchFamily="18" charset="2"/>
              </a:rPr>
              <a:t> </a:t>
            </a:r>
            <a:r>
              <a:rPr lang="en-US" sz="1200" dirty="0"/>
              <a:t>The card is then moved to the develop box</a:t>
            </a:r>
          </a:p>
        </p:txBody>
      </p:sp>
      <p:pic>
        <p:nvPicPr>
          <p:cNvPr id="43" name="Picture 42" descr="Graphical user interface, website&#10;&#10;Description automatically generated">
            <a:extLst>
              <a:ext uri="{FF2B5EF4-FFF2-40B4-BE49-F238E27FC236}">
                <a16:creationId xmlns:a16="http://schemas.microsoft.com/office/drawing/2014/main" id="{6D76BEEE-1642-681A-3497-F30EE54EC28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1126" y="6228290"/>
            <a:ext cx="2429886" cy="3364931"/>
          </a:xfrm>
          <a:prstGeom prst="rect">
            <a:avLst/>
          </a:prstGeom>
          <a:effectLst>
            <a:outerShdw blurRad="50800" dist="38100" dir="2700000" algn="tl" rotWithShape="0">
              <a:prstClr val="black">
                <a:alpha val="40000"/>
              </a:prstClr>
            </a:outerShdw>
          </a:effectLst>
        </p:spPr>
      </p:pic>
      <p:pic>
        <p:nvPicPr>
          <p:cNvPr id="44" name="Picture 43">
            <a:extLst>
              <a:ext uri="{FF2B5EF4-FFF2-40B4-BE49-F238E27FC236}">
                <a16:creationId xmlns:a16="http://schemas.microsoft.com/office/drawing/2014/main" id="{9BF90A37-C437-4CCC-4003-305FABD2CE75}"/>
              </a:ext>
            </a:extLst>
          </p:cNvPr>
          <p:cNvPicPr>
            <a:picLocks noChangeAspect="1"/>
          </p:cNvPicPr>
          <p:nvPr/>
        </p:nvPicPr>
        <p:blipFill rotWithShape="1">
          <a:blip r:embed="rId9"/>
          <a:srcRect l="6758" t="5268" r="10193" b="6147"/>
          <a:stretch/>
        </p:blipFill>
        <p:spPr>
          <a:xfrm rot="5400000">
            <a:off x="5300701" y="7510196"/>
            <a:ext cx="1135495" cy="1388272"/>
          </a:xfrm>
          <a:prstGeom prst="roundRect">
            <a:avLst>
              <a:gd name="adj" fmla="val 4301"/>
            </a:avLst>
          </a:prstGeom>
          <a:solidFill>
            <a:srgbClr val="FFFFFF">
              <a:shade val="85000"/>
            </a:srgbClr>
          </a:solidFill>
          <a:ln>
            <a:noFill/>
          </a:ln>
          <a:effectLst>
            <a:reflection blurRad="12700" stA="38000" endPos="28000" dist="5000" dir="5400000" sy="-100000" algn="bl" rotWithShape="0"/>
          </a:effectLst>
        </p:spPr>
      </p:pic>
      <p:pic>
        <p:nvPicPr>
          <p:cNvPr id="45" name="Picture 44">
            <a:extLst>
              <a:ext uri="{FF2B5EF4-FFF2-40B4-BE49-F238E27FC236}">
                <a16:creationId xmlns:a16="http://schemas.microsoft.com/office/drawing/2014/main" id="{16017077-17F0-8A6C-39B7-FD3ECB349CB0}"/>
              </a:ext>
            </a:extLst>
          </p:cNvPr>
          <p:cNvPicPr>
            <a:picLocks noChangeAspect="1"/>
          </p:cNvPicPr>
          <p:nvPr/>
        </p:nvPicPr>
        <p:blipFill rotWithShape="1">
          <a:blip r:embed="rId10"/>
          <a:srcRect l="4845" t="4589" r="8432" b="6871"/>
          <a:stretch/>
        </p:blipFill>
        <p:spPr>
          <a:xfrm rot="5400000">
            <a:off x="5318455" y="6331884"/>
            <a:ext cx="1042012" cy="1263909"/>
          </a:xfrm>
          <a:prstGeom prst="roundRect">
            <a:avLst>
              <a:gd name="adj" fmla="val 4301"/>
            </a:avLst>
          </a:prstGeom>
          <a:solidFill>
            <a:srgbClr val="FFFFFF">
              <a:shade val="85000"/>
            </a:srgbClr>
          </a:solidFill>
          <a:ln>
            <a:noFill/>
          </a:ln>
          <a:effectLst>
            <a:reflection blurRad="12700" stA="38000" endPos="28000" dist="5000" dir="5400000" sy="-100000" algn="bl" rotWithShape="0"/>
          </a:effectLst>
        </p:spPr>
      </p:pic>
      <p:sp>
        <p:nvSpPr>
          <p:cNvPr id="2" name="Callout: Double Bent Line with Accent Bar 1">
            <a:extLst>
              <a:ext uri="{FF2B5EF4-FFF2-40B4-BE49-F238E27FC236}">
                <a16:creationId xmlns:a16="http://schemas.microsoft.com/office/drawing/2014/main" id="{341B6C21-A43A-D162-11C7-AE168885A27C}"/>
              </a:ext>
            </a:extLst>
          </p:cNvPr>
          <p:cNvSpPr/>
          <p:nvPr/>
        </p:nvSpPr>
        <p:spPr>
          <a:xfrm>
            <a:off x="5903253" y="4985119"/>
            <a:ext cx="1524000" cy="423889"/>
          </a:xfrm>
          <a:prstGeom prst="accentCallout3">
            <a:avLst>
              <a:gd name="adj1" fmla="val 19519"/>
              <a:gd name="adj2" fmla="val 3280"/>
              <a:gd name="adj3" fmla="val -30418"/>
              <a:gd name="adj4" fmla="val -27049"/>
              <a:gd name="adj5" fmla="val -43266"/>
              <a:gd name="adj6" fmla="val -29135"/>
              <a:gd name="adj7" fmla="val -38257"/>
              <a:gd name="adj8" fmla="val -28223"/>
            </a:avLst>
          </a:prstGeom>
          <a:noFill/>
          <a:ln w="6350" cap="rnd">
            <a:solidFill>
              <a:schemeClr val="tx1"/>
            </a:solidFill>
            <a:headEnd type="none" w="med" len="med"/>
            <a:tailEnd type="oval" w="med" len="med"/>
          </a:ln>
          <a:effectLst>
            <a:glow rad="63500">
              <a:schemeClr val="bg1">
                <a:alpha val="39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tx1"/>
                </a:solidFill>
              </a:rPr>
              <a:t>Player capability card earmark</a:t>
            </a:r>
          </a:p>
        </p:txBody>
      </p:sp>
    </p:spTree>
    <p:extLst>
      <p:ext uri="{BB962C8B-B14F-4D97-AF65-F5344CB8AC3E}">
        <p14:creationId xmlns:p14="http://schemas.microsoft.com/office/powerpoint/2010/main" val="1333859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3CEFC35-51B5-EF48-AD79-2FD6F40DED69}"/>
              </a:ext>
            </a:extLst>
          </p:cNvPr>
          <p:cNvSpPr txBox="1"/>
          <p:nvPr/>
        </p:nvSpPr>
        <p:spPr>
          <a:xfrm>
            <a:off x="432620" y="661572"/>
            <a:ext cx="7079226" cy="8455776"/>
          </a:xfrm>
          <a:prstGeom prst="rect">
            <a:avLst/>
          </a:prstGeom>
          <a:noFill/>
        </p:spPr>
        <p:txBody>
          <a:bodyPr wrap="square">
            <a:spAutoFit/>
          </a:bodyPr>
          <a:lstStyle/>
          <a:p>
            <a:pPr>
              <a:lnSpc>
                <a:spcPct val="150000"/>
              </a:lnSpc>
            </a:pPr>
            <a:r>
              <a:rPr lang="en-US" sz="1400" dirty="0"/>
              <a:t>	In 2018, the U.S. National Defense Strategy shifted the Department of Defense’s priority to Great Power Competition, now known as Strategic Competition.  Though the relevance of U.S. Special Operations Forces (</a:t>
            </a:r>
            <a:r>
              <a:rPr lang="en-US" sz="1400" dirty="0" err="1"/>
              <a:t>SOF</a:t>
            </a:r>
            <a:r>
              <a:rPr lang="en-US" sz="1400" dirty="0"/>
              <a:t>) in Strategic Competition was initially questioned, careful analysis determined that posturing General Purpose Forces (GPF) for large-scale combat operations (</a:t>
            </a:r>
            <a:r>
              <a:rPr lang="en-US" sz="1400" dirty="0" err="1"/>
              <a:t>LSCO</a:t>
            </a:r>
            <a:r>
              <a:rPr lang="en-US" sz="1400" dirty="0"/>
              <a:t>) only addressed the direct method of competition.  The indirect method of competition manifested through irregular warfare (IW), aligns directly with </a:t>
            </a:r>
            <a:r>
              <a:rPr lang="en-US" sz="1400" dirty="0" err="1"/>
              <a:t>SOF’s</a:t>
            </a:r>
            <a:r>
              <a:rPr lang="en-US" sz="1400" dirty="0"/>
              <a:t> core competencies.  </a:t>
            </a:r>
            <a:r>
              <a:rPr lang="en-US" sz="1400" dirty="0" err="1"/>
              <a:t>SOF</a:t>
            </a:r>
            <a:r>
              <a:rPr lang="en-US" sz="1400" dirty="0"/>
              <a:t> are the DOD’s best option to </a:t>
            </a:r>
            <a:r>
              <a:rPr lang="en-US" sz="1400" dirty="0" err="1"/>
              <a:t>to</a:t>
            </a:r>
            <a:r>
              <a:rPr lang="en-US" sz="1400" dirty="0"/>
              <a:t> exploit competitor vulnerabilities on geographic peripheries by subverting their efforts to expand influence and control.</a:t>
            </a:r>
          </a:p>
          <a:p>
            <a:pPr>
              <a:lnSpc>
                <a:spcPct val="150000"/>
              </a:lnSpc>
            </a:pPr>
            <a:r>
              <a:rPr lang="en-US" sz="1400" dirty="0"/>
              <a:t>	Twenty years of Counterinsurgency (COIN) and Counterterrorism (CT) operations led by U.S. </a:t>
            </a:r>
            <a:r>
              <a:rPr lang="en-US" sz="1400" dirty="0" err="1"/>
              <a:t>SOF</a:t>
            </a:r>
            <a:r>
              <a:rPr lang="en-US" sz="1400" dirty="0"/>
              <a:t> have generated a widespread misconception among the U.S. military that </a:t>
            </a:r>
            <a:r>
              <a:rPr lang="en-US" sz="1400" dirty="0" err="1"/>
              <a:t>SOF’s</a:t>
            </a:r>
            <a:r>
              <a:rPr lang="en-US" sz="1400" dirty="0"/>
              <a:t> core capabilities are constrained to these two competencies.  Correcting this misconception requires the lengthy process of incorporating sweeping doctrinal instruction changes in the professional military education system for both officer and non-commissioned officers.  An interim solution is the implementation of educational wargames that address doctrinal capabilities in simulated environments. </a:t>
            </a:r>
          </a:p>
          <a:p>
            <a:pPr>
              <a:lnSpc>
                <a:spcPct val="150000"/>
              </a:lnSpc>
            </a:pPr>
            <a:r>
              <a:rPr lang="en-US" sz="1400" dirty="0"/>
              <a:t>	This project aims to develop an educational Strategic Competition IW wargame for ARSOF soldiers and leaders responsible for orchestrating and managing special operations abroad.  The wargame will provide an interactive approach within a simulated competition environment that will force players to think critically about the effective implementation of </a:t>
            </a:r>
            <a:r>
              <a:rPr lang="en-US" sz="1400" dirty="0" err="1"/>
              <a:t>SOF</a:t>
            </a:r>
            <a:r>
              <a:rPr lang="en-US" sz="1400" dirty="0"/>
              <a:t> capabilities.  Game mechanics will immerse players in a tactical competition environment with strategic implications.  The game will serve as a tool to educate </a:t>
            </a:r>
            <a:r>
              <a:rPr lang="en-US" sz="1400" dirty="0" err="1"/>
              <a:t>SOF</a:t>
            </a:r>
            <a:r>
              <a:rPr lang="en-US" sz="1400" dirty="0"/>
              <a:t> operators and as a proof of concept highlighting the advantages of including educational wargaming in U.S. Army training and leadership doctrine.</a:t>
            </a:r>
          </a:p>
        </p:txBody>
      </p:sp>
      <p:sp>
        <p:nvSpPr>
          <p:cNvPr id="6" name="TextBox 5">
            <a:extLst>
              <a:ext uri="{FF2B5EF4-FFF2-40B4-BE49-F238E27FC236}">
                <a16:creationId xmlns:a16="http://schemas.microsoft.com/office/drawing/2014/main" id="{947A3C9B-B0BE-9319-F5CC-A0DA6E75D826}"/>
              </a:ext>
            </a:extLst>
          </p:cNvPr>
          <p:cNvSpPr txBox="1"/>
          <p:nvPr/>
        </p:nvSpPr>
        <p:spPr>
          <a:xfrm>
            <a:off x="3893418" y="9606531"/>
            <a:ext cx="248786" cy="307777"/>
          </a:xfrm>
          <a:prstGeom prst="rect">
            <a:avLst/>
          </a:prstGeom>
          <a:noFill/>
        </p:spPr>
        <p:txBody>
          <a:bodyPr wrap="none" rtlCol="0">
            <a:spAutoFit/>
          </a:bodyPr>
          <a:lstStyle/>
          <a:p>
            <a:r>
              <a:rPr lang="en-US" sz="1400" b="1" dirty="0" err="1">
                <a:solidFill>
                  <a:schemeClr val="bg1"/>
                </a:solidFill>
                <a:effectLst>
                  <a:outerShdw blurRad="38100" dist="38100" dir="2700000" algn="tl">
                    <a:srgbClr val="000000">
                      <a:alpha val="43137"/>
                    </a:srgbClr>
                  </a:outerShdw>
                </a:effectLst>
                <a:latin typeface="Rockwell" panose="02060603020205020403" pitchFamily="18" charset="0"/>
              </a:rPr>
              <a:t>i</a:t>
            </a:r>
            <a:endParaRPr lang="en-US" sz="1400" b="1" dirty="0">
              <a:solidFill>
                <a:schemeClr val="bg1"/>
              </a:solidFill>
              <a:effectLst>
                <a:outerShdw blurRad="38100" dist="38100" dir="2700000" algn="tl">
                  <a:srgbClr val="000000">
                    <a:alpha val="43137"/>
                  </a:srgbClr>
                </a:outerShdw>
              </a:effectLst>
              <a:latin typeface="Rockwell" panose="02060603020205020403" pitchFamily="18" charset="0"/>
            </a:endParaRPr>
          </a:p>
        </p:txBody>
      </p:sp>
    </p:spTree>
    <p:extLst>
      <p:ext uri="{BB962C8B-B14F-4D97-AF65-F5344CB8AC3E}">
        <p14:creationId xmlns:p14="http://schemas.microsoft.com/office/powerpoint/2010/main" val="33845189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EBAEAB2-AA0D-1293-2C75-1E3954A703C2}"/>
              </a:ext>
            </a:extLst>
          </p:cNvPr>
          <p:cNvSpPr txBox="1"/>
          <p:nvPr/>
        </p:nvSpPr>
        <p:spPr>
          <a:xfrm>
            <a:off x="3853002" y="9623466"/>
            <a:ext cx="382114" cy="307777"/>
          </a:xfrm>
          <a:prstGeom prst="rect">
            <a:avLst/>
          </a:prstGeom>
          <a:noFill/>
        </p:spPr>
        <p:txBody>
          <a:bodyPr wrap="square" rtlCol="0">
            <a:spAutoFit/>
          </a:bodyPr>
          <a:lstStyle/>
          <a:p>
            <a:r>
              <a:rPr lang="en-US" sz="1400" b="1" dirty="0">
                <a:solidFill>
                  <a:schemeClr val="bg1"/>
                </a:solidFill>
                <a:effectLst>
                  <a:outerShdw blurRad="38100" dist="38100" dir="2700000" algn="tl">
                    <a:srgbClr val="000000">
                      <a:alpha val="43137"/>
                    </a:srgbClr>
                  </a:outerShdw>
                </a:effectLst>
                <a:latin typeface="Rockwell" panose="02060603020205020403" pitchFamily="18" charset="0"/>
              </a:rPr>
              <a:t>17</a:t>
            </a:r>
          </a:p>
        </p:txBody>
      </p:sp>
      <p:sp>
        <p:nvSpPr>
          <p:cNvPr id="6" name="Rectangle 5">
            <a:extLst>
              <a:ext uri="{FF2B5EF4-FFF2-40B4-BE49-F238E27FC236}">
                <a16:creationId xmlns:a16="http://schemas.microsoft.com/office/drawing/2014/main" id="{28C44C01-B7E5-5C70-6D56-41933543DA30}"/>
              </a:ext>
            </a:extLst>
          </p:cNvPr>
          <p:cNvSpPr/>
          <p:nvPr/>
        </p:nvSpPr>
        <p:spPr>
          <a:xfrm>
            <a:off x="-2" y="439720"/>
            <a:ext cx="7772400" cy="37099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909ADF8-0649-60F5-246B-360F3760611B}"/>
              </a:ext>
            </a:extLst>
          </p:cNvPr>
          <p:cNvSpPr txBox="1"/>
          <p:nvPr/>
        </p:nvSpPr>
        <p:spPr>
          <a:xfrm>
            <a:off x="1697" y="447648"/>
            <a:ext cx="7772400" cy="364099"/>
          </a:xfrm>
          <a:prstGeom prst="rect">
            <a:avLst/>
          </a:prstGeom>
          <a:noFill/>
        </p:spPr>
        <p:txBody>
          <a:bodyPr wrap="square">
            <a:spAutoFit/>
          </a:bodyPr>
          <a:lstStyle/>
          <a:p>
            <a:r>
              <a:rPr lang="en-US" dirty="0">
                <a:solidFill>
                  <a:schemeClr val="bg1"/>
                </a:solidFill>
                <a:latin typeface="BD Retrocentric" panose="02010605060000030000" pitchFamily="50" charset="0"/>
              </a:rPr>
              <a:t>	3. SEQUENCE OF PLAY</a:t>
            </a:r>
            <a:endParaRPr lang="en-US" dirty="0">
              <a:solidFill>
                <a:schemeClr val="bg1"/>
              </a:solidFill>
            </a:endParaRPr>
          </a:p>
        </p:txBody>
      </p:sp>
      <p:pic>
        <p:nvPicPr>
          <p:cNvPr id="9" name="Picture 8">
            <a:extLst>
              <a:ext uri="{FF2B5EF4-FFF2-40B4-BE49-F238E27FC236}">
                <a16:creationId xmlns:a16="http://schemas.microsoft.com/office/drawing/2014/main" id="{2A4B156D-B053-6FA9-6124-6702AC1D76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888634"/>
            <a:ext cx="7772401" cy="850428"/>
          </a:xfrm>
          <a:prstGeom prst="rect">
            <a:avLst/>
          </a:prstGeom>
          <a:effectLst>
            <a:outerShdw blurRad="50800" dist="38100" dir="2700000" algn="tl" rotWithShape="0">
              <a:prstClr val="black">
                <a:alpha val="40000"/>
              </a:prstClr>
            </a:outerShdw>
          </a:effectLst>
          <a:scene3d>
            <a:camera prst="orthographicFront"/>
            <a:lightRig rig="threePt" dir="t"/>
          </a:scene3d>
          <a:sp3d>
            <a:bevelT/>
          </a:sp3d>
        </p:spPr>
      </p:pic>
      <p:sp>
        <p:nvSpPr>
          <p:cNvPr id="11" name="TextBox 10">
            <a:extLst>
              <a:ext uri="{FF2B5EF4-FFF2-40B4-BE49-F238E27FC236}">
                <a16:creationId xmlns:a16="http://schemas.microsoft.com/office/drawing/2014/main" id="{F4B69EC6-EA6B-DB78-BA6D-05978BB61818}"/>
              </a:ext>
            </a:extLst>
          </p:cNvPr>
          <p:cNvSpPr txBox="1"/>
          <p:nvPr/>
        </p:nvSpPr>
        <p:spPr>
          <a:xfrm>
            <a:off x="274321" y="1758370"/>
            <a:ext cx="7185257" cy="461665"/>
          </a:xfrm>
          <a:prstGeom prst="rect">
            <a:avLst/>
          </a:prstGeom>
          <a:noFill/>
        </p:spPr>
        <p:txBody>
          <a:bodyPr wrap="square">
            <a:spAutoFit/>
          </a:bodyPr>
          <a:lstStyle/>
          <a:p>
            <a:r>
              <a:rPr lang="en-US" sz="1200" b="1" dirty="0">
                <a:effectLst>
                  <a:glow rad="190500">
                    <a:schemeClr val="bg1">
                      <a:alpha val="25000"/>
                    </a:schemeClr>
                  </a:glow>
                </a:effectLst>
                <a:sym typeface="Symbol" panose="05050102010706020507" pitchFamily="18" charset="2"/>
              </a:rPr>
              <a:t> </a:t>
            </a:r>
            <a:r>
              <a:rPr lang="en-US" sz="1200" dirty="0"/>
              <a:t>Each turn is broken into four phases.  Players execute their actions simultaneously each phase, and the game does not progress from one phase to the next until all player actions are complete. </a:t>
            </a:r>
          </a:p>
        </p:txBody>
      </p:sp>
      <p:sp>
        <p:nvSpPr>
          <p:cNvPr id="12" name="TextBox 11">
            <a:extLst>
              <a:ext uri="{FF2B5EF4-FFF2-40B4-BE49-F238E27FC236}">
                <a16:creationId xmlns:a16="http://schemas.microsoft.com/office/drawing/2014/main" id="{6E926B59-60B4-D494-8505-6DC627907D4F}"/>
              </a:ext>
            </a:extLst>
          </p:cNvPr>
          <p:cNvSpPr txBox="1"/>
          <p:nvPr/>
        </p:nvSpPr>
        <p:spPr>
          <a:xfrm>
            <a:off x="274321" y="2258535"/>
            <a:ext cx="3888606" cy="338554"/>
          </a:xfrm>
          <a:prstGeom prst="rect">
            <a:avLst/>
          </a:prstGeom>
          <a:noFill/>
        </p:spPr>
        <p:txBody>
          <a:bodyPr wrap="square">
            <a:spAutoFit/>
          </a:bodyPr>
          <a:lstStyle/>
          <a:p>
            <a:r>
              <a:rPr lang="en-US" sz="1600" b="1" dirty="0">
                <a:effectLst>
                  <a:glow rad="190500">
                    <a:schemeClr val="bg1">
                      <a:alpha val="25000"/>
                    </a:schemeClr>
                  </a:glow>
                </a:effectLst>
                <a:sym typeface="Symbol" panose="05050102010706020507" pitchFamily="18" charset="2"/>
              </a:rPr>
              <a:t>Player Phase</a:t>
            </a:r>
            <a:endParaRPr lang="en-US" sz="1600" b="1" dirty="0">
              <a:effectLst>
                <a:glow rad="190500">
                  <a:schemeClr val="bg1">
                    <a:alpha val="25000"/>
                  </a:schemeClr>
                </a:glow>
              </a:effectLst>
            </a:endParaRPr>
          </a:p>
        </p:txBody>
      </p:sp>
      <p:sp>
        <p:nvSpPr>
          <p:cNvPr id="14" name="TextBox 13">
            <a:extLst>
              <a:ext uri="{FF2B5EF4-FFF2-40B4-BE49-F238E27FC236}">
                <a16:creationId xmlns:a16="http://schemas.microsoft.com/office/drawing/2014/main" id="{3156AAB4-920E-1B00-C6F4-1AC164EF3160}"/>
              </a:ext>
            </a:extLst>
          </p:cNvPr>
          <p:cNvSpPr txBox="1"/>
          <p:nvPr/>
        </p:nvSpPr>
        <p:spPr>
          <a:xfrm>
            <a:off x="274321" y="2714493"/>
            <a:ext cx="7040879" cy="6924973"/>
          </a:xfrm>
          <a:prstGeom prst="rect">
            <a:avLst/>
          </a:prstGeom>
          <a:noFill/>
        </p:spPr>
        <p:txBody>
          <a:bodyPr wrap="square">
            <a:spAutoFit/>
          </a:bodyPr>
          <a:lstStyle/>
          <a:p>
            <a:r>
              <a:rPr lang="en-US" sz="1200" b="1" dirty="0"/>
              <a:t>3.A. Refit:  </a:t>
            </a:r>
            <a:r>
              <a:rPr lang="en-US" sz="1200" dirty="0"/>
              <a:t>Each player chooses one option (except for the Liberators who may choose two – but not the same options twice) in the refit portion of their player card.   Generally, refit actions fall into the following categories: </a:t>
            </a:r>
          </a:p>
          <a:p>
            <a:endParaRPr lang="en-US" sz="1200" dirty="0"/>
          </a:p>
          <a:p>
            <a:pPr marL="633382" indent="-171441">
              <a:buFont typeface="Wingdings" panose="05000000000000000000" pitchFamily="2" charset="2"/>
              <a:buChar char="v"/>
            </a:pPr>
            <a:r>
              <a:rPr lang="en-US" sz="1200" b="1" dirty="0"/>
              <a:t>Reclaim:</a:t>
            </a:r>
            <a:r>
              <a:rPr lang="en-US" sz="1200" dirty="0"/>
              <a:t> This allows the player to reclaim expended capability cards </a:t>
            </a:r>
          </a:p>
          <a:p>
            <a:pPr marL="633382" indent="-171441">
              <a:buFont typeface="Wingdings" panose="05000000000000000000" pitchFamily="2" charset="2"/>
              <a:buChar char="v"/>
            </a:pPr>
            <a:r>
              <a:rPr lang="en-US" sz="1200" b="1" dirty="0"/>
              <a:t>Gain Capability: </a:t>
            </a:r>
            <a:r>
              <a:rPr lang="en-US" sz="1200" dirty="0"/>
              <a:t>This allows a player to gain a new capability.  The player draws four capability cards and chooses one.  The remaining three cards are returned to the bottom of the deck.  If a player decides to draw a major capability card, they must discard a capability card in their hand.  </a:t>
            </a:r>
          </a:p>
          <a:p>
            <a:pPr marL="633382" indent="-171441">
              <a:buFont typeface="Wingdings" panose="05000000000000000000" pitchFamily="2" charset="2"/>
              <a:buChar char="v"/>
            </a:pPr>
            <a:r>
              <a:rPr lang="en-US" sz="1200" b="1" dirty="0"/>
              <a:t>Gain resources: </a:t>
            </a:r>
            <a:r>
              <a:rPr lang="en-US" sz="1200" dirty="0"/>
              <a:t>this allows a player to gain additional resources.  This does not take the place of the resources gained later in the phase. </a:t>
            </a:r>
          </a:p>
          <a:p>
            <a:pPr marL="633382" indent="-171441">
              <a:buFont typeface="Wingdings" panose="05000000000000000000" pitchFamily="2" charset="2"/>
              <a:buChar char="v"/>
            </a:pPr>
            <a:r>
              <a:rPr lang="en-US" sz="1200" b="1" dirty="0"/>
              <a:t>Add presence: </a:t>
            </a:r>
            <a:r>
              <a:rPr lang="en-US" sz="1200" dirty="0"/>
              <a:t>This allows a player to place a presence tile on the board.  The player card will indicate how close the new presence must be to an existing presence.  A player cannot add a presence in a tile with a tyranny token.  There are some special rules for each player regarding their presence </a:t>
            </a:r>
          </a:p>
          <a:p>
            <a:endParaRPr lang="en-US" sz="600" dirty="0"/>
          </a:p>
          <a:p>
            <a:pPr lvl="2"/>
            <a:r>
              <a:rPr lang="en-US" sz="1200" i="1" dirty="0"/>
              <a:t>Liberators may not place presence in a tile with only red civilians unless there is a surrogate force present </a:t>
            </a:r>
          </a:p>
          <a:p>
            <a:pPr lvl="2"/>
            <a:endParaRPr lang="en-US" sz="600" i="1" dirty="0"/>
          </a:p>
          <a:p>
            <a:pPr lvl="2"/>
            <a:r>
              <a:rPr lang="en-US" sz="1200" i="1" dirty="0"/>
              <a:t>Advisors may not place presence in a tile with adversary </a:t>
            </a:r>
          </a:p>
          <a:p>
            <a:endParaRPr lang="en-US" sz="1200" dirty="0"/>
          </a:p>
          <a:p>
            <a:r>
              <a:rPr lang="en-US" sz="1200" b="1" dirty="0"/>
              <a:t>3.B.Gain resources: </a:t>
            </a:r>
            <a:r>
              <a:rPr lang="en-US" sz="1200" dirty="0"/>
              <a:t>Each player gains a number of resources equal to the highest uncovered number on the resources track of their player card, plus one resource per infrastructure tile they control.  To control an infrastructure tile, a player must have the highest level of presence in the tile without adversary.  </a:t>
            </a:r>
          </a:p>
          <a:p>
            <a:endParaRPr lang="en-US" sz="1200" dirty="0"/>
          </a:p>
          <a:p>
            <a:r>
              <a:rPr lang="en-US" sz="1200" b="1" dirty="0"/>
              <a:t>3.C. Force Management:  </a:t>
            </a:r>
            <a:r>
              <a:rPr lang="en-US" sz="1200" dirty="0"/>
              <a:t>Each player has the option to recruit surrogate forces, build surrogate bases or convert civilians from adversary sympathizers (red civilians) to resistance sympathizers (blue civilians).  Refer to the player cards to determine the resource cost and requirements for each action.  (Note: The advisors are unique in that they spend influence tokens instead of resources for their force management) </a:t>
            </a:r>
          </a:p>
          <a:p>
            <a:endParaRPr lang="en-US" sz="1200" dirty="0"/>
          </a:p>
          <a:p>
            <a:r>
              <a:rPr lang="en-US" sz="1200" b="1" dirty="0"/>
              <a:t>3.D. Select Capabilities:  </a:t>
            </a:r>
            <a:r>
              <a:rPr lang="en-US" sz="1200" dirty="0"/>
              <a:t>Each player selects the capability cards they wish to play that turn.  They may play the number of capability cards equal to the highest uncovered number on the card plays track.  The player places the required resources on the card to ensure they have the appropriate number of resources to execute all capabilities.  Players are advised to pay special attention to the attributes bestowed by their capability cards, as these may allow them to execute organic capabilities. </a:t>
            </a:r>
          </a:p>
        </p:txBody>
      </p:sp>
      <p:grpSp>
        <p:nvGrpSpPr>
          <p:cNvPr id="18" name="Group 17">
            <a:extLst>
              <a:ext uri="{FF2B5EF4-FFF2-40B4-BE49-F238E27FC236}">
                <a16:creationId xmlns:a16="http://schemas.microsoft.com/office/drawing/2014/main" id="{F6294781-A788-A848-EC62-7987CE6DEE3C}"/>
              </a:ext>
            </a:extLst>
          </p:cNvPr>
          <p:cNvGrpSpPr/>
          <p:nvPr/>
        </p:nvGrpSpPr>
        <p:grpSpPr>
          <a:xfrm>
            <a:off x="1370395" y="2213347"/>
            <a:ext cx="6599323" cy="461665"/>
            <a:chOff x="1408895" y="2213347"/>
            <a:chExt cx="6599323" cy="461665"/>
          </a:xfrm>
        </p:grpSpPr>
        <p:sp>
          <p:nvSpPr>
            <p:cNvPr id="17" name="Arrow: Pentagon 16">
              <a:extLst>
                <a:ext uri="{FF2B5EF4-FFF2-40B4-BE49-F238E27FC236}">
                  <a16:creationId xmlns:a16="http://schemas.microsoft.com/office/drawing/2014/main" id="{C070A7A1-F0A7-D491-9566-9C9E712EC034}"/>
                </a:ext>
              </a:extLst>
            </p:cNvPr>
            <p:cNvSpPr/>
            <p:nvPr/>
          </p:nvSpPr>
          <p:spPr>
            <a:xfrm flipH="1">
              <a:off x="2156059" y="2239285"/>
              <a:ext cx="5664464" cy="415498"/>
            </a:xfrm>
            <a:prstGeom prst="homePlate">
              <a:avLst/>
            </a:prstGeom>
            <a:gradFill>
              <a:gsLst>
                <a:gs pos="0">
                  <a:schemeClr val="accent3">
                    <a:lumMod val="5000"/>
                    <a:lumOff val="95000"/>
                  </a:schemeClr>
                </a:gs>
                <a:gs pos="78000">
                  <a:schemeClr val="bg1">
                    <a:lumMod val="85000"/>
                  </a:schemeClr>
                </a:gs>
                <a:gs pos="55000">
                  <a:srgbClr val="EFEFEF"/>
                </a:gs>
                <a:gs pos="100000">
                  <a:schemeClr val="bg1">
                    <a:lumMod val="75000"/>
                  </a:schemeClr>
                </a:gs>
              </a:gsLst>
              <a:path path="circle">
                <a:fillToRect l="50000" t="50000" r="50000" b="50000"/>
              </a:path>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C1A27E3-CE6D-557E-6ECB-F1E64A227D1E}"/>
                </a:ext>
              </a:extLst>
            </p:cNvPr>
            <p:cNvSpPr txBox="1"/>
            <p:nvPr/>
          </p:nvSpPr>
          <p:spPr>
            <a:xfrm>
              <a:off x="1408895" y="2213347"/>
              <a:ext cx="6599323" cy="461665"/>
            </a:xfrm>
            <a:prstGeom prst="rect">
              <a:avLst/>
            </a:prstGeom>
            <a:noFill/>
            <a:effectLst>
              <a:glow rad="635000">
                <a:schemeClr val="bg1">
                  <a:alpha val="40000"/>
                </a:schemeClr>
              </a:glow>
              <a:outerShdw blurRad="50800" dist="38100" dir="2700000" algn="tl" rotWithShape="0">
                <a:prstClr val="black">
                  <a:alpha val="40000"/>
                </a:prstClr>
              </a:outerShdw>
            </a:effectLst>
          </p:spPr>
          <p:txBody>
            <a:bodyPr wrap="square">
              <a:spAutoFit/>
            </a:bodyPr>
            <a:lstStyle/>
            <a:p>
              <a:pPr marL="914355" lvl="2" defTabSz="457178">
                <a:defRPr/>
              </a:pPr>
              <a:r>
                <a:rPr lang="en-US" sz="1200" i="1" dirty="0">
                  <a:solidFill>
                    <a:prstClr val="black"/>
                  </a:solidFill>
                  <a:effectLst>
                    <a:glow rad="520700">
                      <a:schemeClr val="bg1">
                        <a:alpha val="40000"/>
                      </a:schemeClr>
                    </a:glow>
                  </a:effectLst>
                  <a:latin typeface="Rockwell"/>
                </a:rPr>
                <a:t>Players can execute the Player Phase and Immediate Capabilities Phase actions in the order of their choosing before advancing to the Adversary  Phase. </a:t>
              </a:r>
            </a:p>
          </p:txBody>
        </p:sp>
      </p:grpSp>
    </p:spTree>
    <p:extLst>
      <p:ext uri="{BB962C8B-B14F-4D97-AF65-F5344CB8AC3E}">
        <p14:creationId xmlns:p14="http://schemas.microsoft.com/office/powerpoint/2010/main" val="19805133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15017E3-786A-EB26-5946-D236CB100504}"/>
              </a:ext>
            </a:extLst>
          </p:cNvPr>
          <p:cNvSpPr txBox="1"/>
          <p:nvPr/>
        </p:nvSpPr>
        <p:spPr>
          <a:xfrm>
            <a:off x="281538" y="531970"/>
            <a:ext cx="7319412" cy="1066959"/>
          </a:xfrm>
          <a:prstGeom prst="rect">
            <a:avLst/>
          </a:prstGeom>
          <a:noFill/>
        </p:spPr>
        <p:txBody>
          <a:bodyPr wrap="square">
            <a:spAutoFit/>
          </a:bodyPr>
          <a:lstStyle/>
          <a:p>
            <a:pPr>
              <a:spcAft>
                <a:spcPts val="200"/>
              </a:spcAft>
            </a:pPr>
            <a:r>
              <a:rPr lang="en-US" sz="1200" b="1" dirty="0">
                <a:effectLst>
                  <a:glow rad="190500">
                    <a:schemeClr val="bg1">
                      <a:alpha val="25000"/>
                    </a:schemeClr>
                  </a:glow>
                </a:effectLst>
                <a:sym typeface="Symbol" panose="05050102010706020507" pitchFamily="18" charset="2"/>
              </a:rPr>
              <a:t> </a:t>
            </a:r>
            <a:r>
              <a:rPr lang="en-US" sz="1200" dirty="0"/>
              <a:t>Players execute their immediate external and organic capabilities.  Capabilities are executed simultaneously.</a:t>
            </a:r>
          </a:p>
          <a:p>
            <a:pPr>
              <a:spcAft>
                <a:spcPts val="200"/>
              </a:spcAft>
            </a:pPr>
            <a:r>
              <a:rPr lang="en-US" sz="1200" b="1" dirty="0">
                <a:effectLst>
                  <a:glow rad="190500">
                    <a:schemeClr val="bg1">
                      <a:alpha val="25000"/>
                    </a:schemeClr>
                  </a:glow>
                </a:effectLst>
                <a:sym typeface="Symbol" panose="05050102010706020507" pitchFamily="18" charset="2"/>
              </a:rPr>
              <a:t></a:t>
            </a:r>
            <a:r>
              <a:rPr lang="en-US" sz="1200" dirty="0"/>
              <a:t> Some capabilities consist of multiple actions, actions connected by “then” must be performed sequentially, actions connected by “and” may be performed in any order. </a:t>
            </a:r>
          </a:p>
          <a:p>
            <a:pPr>
              <a:spcAft>
                <a:spcPts val="200"/>
              </a:spcAft>
            </a:pPr>
            <a:r>
              <a:rPr lang="en-US" sz="1200" b="1" dirty="0">
                <a:effectLst>
                  <a:glow rad="190500">
                    <a:schemeClr val="bg1">
                      <a:alpha val="25000"/>
                    </a:schemeClr>
                  </a:glow>
                </a:effectLst>
                <a:sym typeface="Symbol" panose="05050102010706020507" pitchFamily="18" charset="2"/>
              </a:rPr>
              <a:t> </a:t>
            </a:r>
            <a:r>
              <a:rPr lang="en-US" sz="1200" dirty="0"/>
              <a:t>Players must pay attention to the limitations of each capability.  Capabilities are limited by: </a:t>
            </a:r>
          </a:p>
        </p:txBody>
      </p:sp>
      <p:sp>
        <p:nvSpPr>
          <p:cNvPr id="6" name="TextBox 5">
            <a:extLst>
              <a:ext uri="{FF2B5EF4-FFF2-40B4-BE49-F238E27FC236}">
                <a16:creationId xmlns:a16="http://schemas.microsoft.com/office/drawing/2014/main" id="{89757091-BE7B-336D-821D-875EFAD37873}"/>
              </a:ext>
            </a:extLst>
          </p:cNvPr>
          <p:cNvSpPr txBox="1"/>
          <p:nvPr/>
        </p:nvSpPr>
        <p:spPr>
          <a:xfrm>
            <a:off x="281539" y="257482"/>
            <a:ext cx="4280836" cy="338554"/>
          </a:xfrm>
          <a:prstGeom prst="rect">
            <a:avLst/>
          </a:prstGeom>
          <a:noFill/>
        </p:spPr>
        <p:txBody>
          <a:bodyPr wrap="square">
            <a:spAutoFit/>
          </a:bodyPr>
          <a:lstStyle/>
          <a:p>
            <a:r>
              <a:rPr lang="en-US" sz="1600" b="1" dirty="0">
                <a:effectLst>
                  <a:glow rad="190500">
                    <a:schemeClr val="bg1">
                      <a:alpha val="25000"/>
                    </a:schemeClr>
                  </a:glow>
                </a:effectLst>
                <a:sym typeface="Symbol" panose="05050102010706020507" pitchFamily="18" charset="2"/>
              </a:rPr>
              <a:t>Execute Immediate Capabilities</a:t>
            </a:r>
            <a:endParaRPr lang="en-US" sz="1600" b="1" dirty="0">
              <a:effectLst>
                <a:glow rad="190500">
                  <a:schemeClr val="bg1">
                    <a:alpha val="25000"/>
                  </a:schemeClr>
                </a:glow>
              </a:effectLst>
            </a:endParaRPr>
          </a:p>
        </p:txBody>
      </p:sp>
      <p:sp>
        <p:nvSpPr>
          <p:cNvPr id="8" name="TextBox 7">
            <a:extLst>
              <a:ext uri="{FF2B5EF4-FFF2-40B4-BE49-F238E27FC236}">
                <a16:creationId xmlns:a16="http://schemas.microsoft.com/office/drawing/2014/main" id="{9685F9C6-848C-5505-7FFC-A021930639BE}"/>
              </a:ext>
            </a:extLst>
          </p:cNvPr>
          <p:cNvSpPr txBox="1"/>
          <p:nvPr/>
        </p:nvSpPr>
        <p:spPr>
          <a:xfrm>
            <a:off x="281539" y="3344227"/>
            <a:ext cx="7120288" cy="5909310"/>
          </a:xfrm>
          <a:prstGeom prst="rect">
            <a:avLst/>
          </a:prstGeom>
          <a:noFill/>
        </p:spPr>
        <p:txBody>
          <a:bodyPr wrap="square">
            <a:spAutoFit/>
          </a:bodyPr>
          <a:lstStyle/>
          <a:p>
            <a:pPr defTabSz="457178">
              <a:defRPr/>
            </a:pPr>
            <a:r>
              <a:rPr lang="en-US" sz="1200" b="1" dirty="0">
                <a:effectLst>
                  <a:glow rad="190500">
                    <a:schemeClr val="bg1">
                      <a:alpha val="25000"/>
                    </a:schemeClr>
                  </a:glow>
                </a:effectLst>
                <a:sym typeface="Symbol" panose="05050102010706020507" pitchFamily="18" charset="2"/>
              </a:rPr>
              <a:t> </a:t>
            </a:r>
            <a:r>
              <a:rPr lang="en-US" sz="1200" dirty="0">
                <a:solidFill>
                  <a:prstClr val="black"/>
                </a:solidFill>
                <a:latin typeface="Rockwell"/>
              </a:rPr>
              <a:t>Capability cards generally result in the following effects: </a:t>
            </a:r>
          </a:p>
          <a:p>
            <a:pPr defTabSz="457178">
              <a:defRPr/>
            </a:pPr>
            <a:endParaRPr lang="en-US" sz="600" dirty="0">
              <a:solidFill>
                <a:prstClr val="black"/>
              </a:solidFill>
              <a:latin typeface="Rockwell"/>
            </a:endParaRPr>
          </a:p>
          <a:p>
            <a:pPr marL="461940" lvl="1" indent="-171441">
              <a:buFont typeface="Wingdings" panose="05000000000000000000" pitchFamily="2" charset="2"/>
              <a:buChar char="v"/>
              <a:defRPr/>
            </a:pPr>
            <a:r>
              <a:rPr lang="en-US" sz="1200" b="1" dirty="0">
                <a:solidFill>
                  <a:prstClr val="black"/>
                </a:solidFill>
                <a:latin typeface="Rockwell"/>
              </a:rPr>
              <a:t>Gain influence: </a:t>
            </a:r>
            <a:r>
              <a:rPr lang="en-US" sz="1200" dirty="0">
                <a:solidFill>
                  <a:prstClr val="black"/>
                </a:solidFill>
                <a:latin typeface="Rockwell"/>
              </a:rPr>
              <a:t>Player moves an influence token from the influence pool to the earned influence box. </a:t>
            </a:r>
          </a:p>
          <a:p>
            <a:pPr marL="461940" lvl="1" indent="-171441">
              <a:buFont typeface="Wingdings" panose="05000000000000000000" pitchFamily="2" charset="2"/>
              <a:buChar char="v"/>
              <a:defRPr/>
            </a:pPr>
            <a:r>
              <a:rPr lang="en-US" sz="1200" b="1" dirty="0">
                <a:solidFill>
                  <a:prstClr val="black"/>
                </a:solidFill>
                <a:latin typeface="Rockwell"/>
              </a:rPr>
              <a:t>Pull surrogates/adversaries/civilians:  </a:t>
            </a:r>
            <a:r>
              <a:rPr lang="en-US" sz="1200" dirty="0">
                <a:solidFill>
                  <a:prstClr val="black"/>
                </a:solidFill>
                <a:latin typeface="Rockwell"/>
              </a:rPr>
              <a:t>The player moves the targeted element from another tile to a tile with player presence. </a:t>
            </a:r>
          </a:p>
          <a:p>
            <a:pPr marL="461940" lvl="1" indent="-171441">
              <a:buFont typeface="Wingdings" panose="05000000000000000000" pitchFamily="2" charset="2"/>
              <a:buChar char="v"/>
              <a:defRPr/>
            </a:pPr>
            <a:r>
              <a:rPr lang="en-US" sz="1200" b="1" dirty="0">
                <a:solidFill>
                  <a:prstClr val="black"/>
                </a:solidFill>
                <a:latin typeface="Rockwell"/>
              </a:rPr>
              <a:t>Push surrogates/adversaries/civilians:  </a:t>
            </a:r>
            <a:r>
              <a:rPr lang="en-US" sz="1200" dirty="0">
                <a:solidFill>
                  <a:prstClr val="black"/>
                </a:solidFill>
                <a:latin typeface="Rockwell"/>
              </a:rPr>
              <a:t>The player moves the targeted element from a tile with player presence to another tile. </a:t>
            </a:r>
          </a:p>
          <a:p>
            <a:pPr marL="461940" lvl="1" indent="-171441">
              <a:buFont typeface="Wingdings" panose="05000000000000000000" pitchFamily="2" charset="2"/>
              <a:buChar char="v"/>
              <a:defRPr/>
            </a:pPr>
            <a:r>
              <a:rPr lang="en-US" sz="1200" b="1" dirty="0">
                <a:solidFill>
                  <a:prstClr val="black"/>
                </a:solidFill>
                <a:latin typeface="Rockwell"/>
              </a:rPr>
              <a:t>Increase Defense:  </a:t>
            </a:r>
            <a:r>
              <a:rPr lang="en-US" sz="1200" dirty="0">
                <a:solidFill>
                  <a:prstClr val="black"/>
                </a:solidFill>
                <a:latin typeface="Rockwell"/>
              </a:rPr>
              <a:t>Strengthening a tiles defense makes it more challenging for the adversary to dominate it.  The value of the defense increase will be subtracted from the adversary’s strength during the dominate phase.   </a:t>
            </a:r>
          </a:p>
          <a:p>
            <a:pPr marL="461940" lvl="1" indent="-171441">
              <a:buFont typeface="Wingdings" panose="05000000000000000000" pitchFamily="2" charset="2"/>
              <a:buChar char="v"/>
              <a:defRPr/>
            </a:pPr>
            <a:r>
              <a:rPr lang="en-US" sz="1200" b="1" dirty="0">
                <a:solidFill>
                  <a:prstClr val="black"/>
                </a:solidFill>
                <a:latin typeface="Rockwell"/>
              </a:rPr>
              <a:t>Damage adversaries: </a:t>
            </a:r>
            <a:r>
              <a:rPr lang="en-US" sz="1200" dirty="0">
                <a:solidFill>
                  <a:prstClr val="black"/>
                </a:solidFill>
                <a:latin typeface="Rockwell"/>
              </a:rPr>
              <a:t>Damaging adversaries makes them more vulnerable to attacks later in the turn.  If damage is equal to the adversarial defense (including defense modifier), that adversary is immediately removed from the tile.  A damaged adversary can still apply their entire strength during the dominate phase.  A damaged outpost is placed on its side, a garrison with one damage is placed on its side, and a garrison with two damage is placed upside down.  Damage accumulates throughout the entire turn. (Defense modifiers must be overcome with each attack, for example an immediate capability with two damage against an adversary outpost in a jungle tile will do one damage to the outpost, a follow-on attack must do at least two damage to finally destroy the outpost).  At the end of the turn damaged adversaries are returned to full strength. If the number of damage exceeds the combined adversaries, the excess damage results in </a:t>
            </a:r>
            <a:r>
              <a:rPr lang="en-US" sz="1200" b="1" dirty="0">
                <a:solidFill>
                  <a:prstClr val="black"/>
                </a:solidFill>
                <a:latin typeface="Rockwell"/>
              </a:rPr>
              <a:t>collateral damage</a:t>
            </a:r>
            <a:r>
              <a:rPr lang="en-US" sz="1200" dirty="0">
                <a:solidFill>
                  <a:prstClr val="black"/>
                </a:solidFill>
                <a:latin typeface="Rockwell"/>
              </a:rPr>
              <a:t>.  Collateral damage kills a corresponding number of civilians in the tile, and one influence token is lost for each civilian killed.  Also, the presence of civilians sympathetic to the adversary (red civilians) increases the adversary defense by one. </a:t>
            </a:r>
          </a:p>
          <a:p>
            <a:pPr marL="461940" lvl="1" indent="-171441">
              <a:buFont typeface="Wingdings" panose="05000000000000000000" pitchFamily="2" charset="2"/>
              <a:buChar char="v"/>
              <a:defRPr/>
            </a:pPr>
            <a:r>
              <a:rPr lang="en-US" sz="1200" b="1" dirty="0">
                <a:solidFill>
                  <a:prstClr val="black"/>
                </a:solidFill>
                <a:latin typeface="Rockwell"/>
              </a:rPr>
              <a:t>Destroy adversaries:  </a:t>
            </a:r>
            <a:r>
              <a:rPr lang="en-US" sz="1200" dirty="0">
                <a:solidFill>
                  <a:prstClr val="black"/>
                </a:solidFill>
                <a:latin typeface="Rockwell"/>
              </a:rPr>
              <a:t>If an adversary is destroyed or killed, they are removed from the board.  Destroying an outpost increases your influence by </a:t>
            </a:r>
            <a:r>
              <a:rPr lang="en-US" sz="1200" b="1" dirty="0">
                <a:solidFill>
                  <a:prstClr val="black"/>
                </a:solidFill>
                <a:latin typeface="Rockwell"/>
              </a:rPr>
              <a:t>one</a:t>
            </a:r>
            <a:r>
              <a:rPr lang="en-US" sz="1200" dirty="0">
                <a:solidFill>
                  <a:prstClr val="black"/>
                </a:solidFill>
                <a:latin typeface="Rockwell"/>
              </a:rPr>
              <a:t>, destroying a garrison increases your influence by </a:t>
            </a:r>
            <a:r>
              <a:rPr lang="en-US" sz="1200" b="1" dirty="0">
                <a:solidFill>
                  <a:prstClr val="black"/>
                </a:solidFill>
                <a:latin typeface="Rockwell"/>
              </a:rPr>
              <a:t>two</a:t>
            </a:r>
            <a:r>
              <a:rPr lang="en-US" sz="1200" dirty="0">
                <a:solidFill>
                  <a:prstClr val="black"/>
                </a:solidFill>
                <a:latin typeface="Rockwell"/>
              </a:rPr>
              <a:t>.  Some cards will indicate that an adversary is removed rather than destroyed, if an adversary is removed (i.e. conducts a strategic withdrawal) then the player earns no influence.</a:t>
            </a:r>
          </a:p>
          <a:p>
            <a:pPr marL="461940" lvl="1" indent="-171441">
              <a:buFont typeface="Wingdings" panose="05000000000000000000" pitchFamily="2" charset="2"/>
              <a:buChar char="v"/>
              <a:defRPr/>
            </a:pPr>
            <a:r>
              <a:rPr lang="en-US" sz="1200" b="1" dirty="0">
                <a:solidFill>
                  <a:prstClr val="black"/>
                </a:solidFill>
                <a:latin typeface="Rockwell"/>
              </a:rPr>
              <a:t>Replace:  </a:t>
            </a:r>
            <a:r>
              <a:rPr lang="en-US" sz="1200" dirty="0">
                <a:solidFill>
                  <a:prstClr val="black"/>
                </a:solidFill>
                <a:latin typeface="Rockwell"/>
              </a:rPr>
              <a:t>A capability card can replace a civilian or an adversary with a surrogate force.  This action does increase influence. </a:t>
            </a:r>
          </a:p>
        </p:txBody>
      </p:sp>
      <p:sp>
        <p:nvSpPr>
          <p:cNvPr id="10" name="TextBox 9">
            <a:extLst>
              <a:ext uri="{FF2B5EF4-FFF2-40B4-BE49-F238E27FC236}">
                <a16:creationId xmlns:a16="http://schemas.microsoft.com/office/drawing/2014/main" id="{6712C87E-3D23-3A67-8BE9-2F61A1CBEC44}"/>
              </a:ext>
            </a:extLst>
          </p:cNvPr>
          <p:cNvSpPr txBox="1"/>
          <p:nvPr/>
        </p:nvSpPr>
        <p:spPr>
          <a:xfrm>
            <a:off x="281538" y="1619193"/>
            <a:ext cx="4499460" cy="1754326"/>
          </a:xfrm>
          <a:prstGeom prst="rect">
            <a:avLst/>
          </a:prstGeom>
          <a:noFill/>
        </p:spPr>
        <p:txBody>
          <a:bodyPr wrap="square">
            <a:spAutoFit/>
          </a:bodyPr>
          <a:lstStyle/>
          <a:p>
            <a:pPr defTabSz="457178">
              <a:defRPr/>
            </a:pPr>
            <a:r>
              <a:rPr lang="en-US" sz="1200" b="1" dirty="0">
                <a:solidFill>
                  <a:prstClr val="black"/>
                </a:solidFill>
                <a:latin typeface="Rockwell"/>
              </a:rPr>
              <a:t>Range:</a:t>
            </a:r>
            <a:r>
              <a:rPr lang="en-US" sz="1200" dirty="0">
                <a:solidFill>
                  <a:prstClr val="black"/>
                </a:solidFill>
                <a:latin typeface="Rockwell"/>
              </a:rPr>
              <a:t> the number in this box defines the distance from a presence or headquarters where the action from this card is eligible to originate.  The tile chosen to apply the capability card is known as the “</a:t>
            </a:r>
            <a:r>
              <a:rPr lang="en-US" sz="1200" b="1" i="1" dirty="0">
                <a:solidFill>
                  <a:prstClr val="black"/>
                </a:solidFill>
                <a:latin typeface="Rockwell"/>
              </a:rPr>
              <a:t>Target</a:t>
            </a:r>
            <a:r>
              <a:rPr lang="en-US" sz="1200" dirty="0">
                <a:solidFill>
                  <a:prstClr val="black"/>
                </a:solidFill>
                <a:latin typeface="Rockwell"/>
              </a:rPr>
              <a:t>” tile.</a:t>
            </a:r>
            <a:endParaRPr lang="en-US" sz="600" dirty="0">
              <a:solidFill>
                <a:prstClr val="black"/>
              </a:solidFill>
              <a:latin typeface="Rockwell"/>
            </a:endParaRPr>
          </a:p>
          <a:p>
            <a:pPr defTabSz="457178">
              <a:defRPr/>
            </a:pPr>
            <a:r>
              <a:rPr lang="en-US" sz="1200" b="1" dirty="0">
                <a:solidFill>
                  <a:prstClr val="black"/>
                </a:solidFill>
                <a:latin typeface="Rockwell"/>
              </a:rPr>
              <a:t>Target:</a:t>
            </a:r>
            <a:r>
              <a:rPr lang="en-US" sz="1200" dirty="0">
                <a:solidFill>
                  <a:prstClr val="black"/>
                </a:solidFill>
                <a:latin typeface="Rockwell"/>
              </a:rPr>
              <a:t> this indicates the conditions that must exist inside the tile to be eligible for executing a capability.  In the picture to the right, “Any” indicates that there are no restrictions.  Other possible restrictions could limit the player to a specific type of terrain or civilian presence. </a:t>
            </a:r>
          </a:p>
        </p:txBody>
      </p:sp>
      <p:pic>
        <p:nvPicPr>
          <p:cNvPr id="12" name="Picture 11">
            <a:extLst>
              <a:ext uri="{FF2B5EF4-FFF2-40B4-BE49-F238E27FC236}">
                <a16:creationId xmlns:a16="http://schemas.microsoft.com/office/drawing/2014/main" id="{44C88606-3CF3-1C72-7180-A3A50CEE922F}"/>
              </a:ext>
            </a:extLst>
          </p:cNvPr>
          <p:cNvPicPr>
            <a:picLocks noChangeAspect="1"/>
          </p:cNvPicPr>
          <p:nvPr/>
        </p:nvPicPr>
        <p:blipFill rotWithShape="1">
          <a:blip r:embed="rId2"/>
          <a:srcRect l="7084" t="5242" r="10517" b="4400"/>
          <a:stretch/>
        </p:blipFill>
        <p:spPr>
          <a:xfrm>
            <a:off x="5293254" y="1209758"/>
            <a:ext cx="1755246" cy="2614585"/>
          </a:xfrm>
          <a:prstGeom prst="rect">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13" name="Callout: Line with Accent Bar 12">
            <a:extLst>
              <a:ext uri="{FF2B5EF4-FFF2-40B4-BE49-F238E27FC236}">
                <a16:creationId xmlns:a16="http://schemas.microsoft.com/office/drawing/2014/main" id="{0A2212DE-F2E8-0AE7-CE45-DF79956B62DF}"/>
              </a:ext>
            </a:extLst>
          </p:cNvPr>
          <p:cNvSpPr/>
          <p:nvPr/>
        </p:nvSpPr>
        <p:spPr>
          <a:xfrm>
            <a:off x="3263539" y="1646669"/>
            <a:ext cx="1477265" cy="725957"/>
          </a:xfrm>
          <a:prstGeom prst="accentCallout1">
            <a:avLst>
              <a:gd name="adj1" fmla="val 45917"/>
              <a:gd name="adj2" fmla="val 97008"/>
              <a:gd name="adj3" fmla="val 124655"/>
              <a:gd name="adj4" fmla="val 177659"/>
            </a:avLst>
          </a:prstGeom>
          <a:noFill/>
          <a:ln w="6350" cap="rnd">
            <a:solidFill>
              <a:schemeClr val="tx1"/>
            </a:solidFill>
            <a:headEnd type="none" w="med" len="med"/>
            <a:tailEnd type="oval" w="med" len="med"/>
          </a:ln>
          <a:effectLst>
            <a:glow rad="63500">
              <a:schemeClr val="bg1">
                <a:alpha val="39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000" b="1" dirty="0">
              <a:solidFill>
                <a:schemeClr val="tx1"/>
              </a:solidFill>
            </a:endParaRPr>
          </a:p>
        </p:txBody>
      </p:sp>
      <p:sp>
        <p:nvSpPr>
          <p:cNvPr id="14" name="Callout: Line with Accent Bar 13">
            <a:extLst>
              <a:ext uri="{FF2B5EF4-FFF2-40B4-BE49-F238E27FC236}">
                <a16:creationId xmlns:a16="http://schemas.microsoft.com/office/drawing/2014/main" id="{BE200F08-C9B1-18B1-FF3A-D99DE6D8E819}"/>
              </a:ext>
            </a:extLst>
          </p:cNvPr>
          <p:cNvSpPr/>
          <p:nvPr/>
        </p:nvSpPr>
        <p:spPr>
          <a:xfrm>
            <a:off x="3535508" y="2517051"/>
            <a:ext cx="1273774" cy="779436"/>
          </a:xfrm>
          <a:prstGeom prst="accentCallout1">
            <a:avLst>
              <a:gd name="adj1" fmla="val 45917"/>
              <a:gd name="adj2" fmla="val 97008"/>
              <a:gd name="adj3" fmla="val 7541"/>
              <a:gd name="adj4" fmla="val 235705"/>
            </a:avLst>
          </a:prstGeom>
          <a:noFill/>
          <a:ln w="6350" cap="rnd">
            <a:solidFill>
              <a:schemeClr val="tx1"/>
            </a:solidFill>
            <a:headEnd type="none" w="med" len="med"/>
            <a:tailEnd type="oval" w="med" len="med"/>
          </a:ln>
          <a:effectLst>
            <a:glow rad="63500">
              <a:schemeClr val="bg1">
                <a:alpha val="39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1000" b="1" dirty="0">
              <a:solidFill>
                <a:schemeClr val="tx1"/>
              </a:solidFill>
            </a:endParaRPr>
          </a:p>
        </p:txBody>
      </p:sp>
      <p:sp>
        <p:nvSpPr>
          <p:cNvPr id="15" name="Lightning Bolt 14">
            <a:extLst>
              <a:ext uri="{FF2B5EF4-FFF2-40B4-BE49-F238E27FC236}">
                <a16:creationId xmlns:a16="http://schemas.microsoft.com/office/drawing/2014/main" id="{2EDC96FF-E283-809F-E443-91110F4DFEAA}"/>
              </a:ext>
            </a:extLst>
          </p:cNvPr>
          <p:cNvSpPr/>
          <p:nvPr/>
        </p:nvSpPr>
        <p:spPr>
          <a:xfrm rot="18362289">
            <a:off x="4000540" y="177029"/>
            <a:ext cx="469151" cy="540334"/>
          </a:xfrm>
          <a:prstGeom prst="lightningBolt">
            <a:avLst/>
          </a:prstGeom>
          <a:solidFill>
            <a:srgbClr val="FFFF00"/>
          </a:solidFill>
          <a:ln w="254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A6ED2DFA-B8E9-B892-1E92-B8DD4067F05A}"/>
              </a:ext>
            </a:extLst>
          </p:cNvPr>
          <p:cNvGrpSpPr/>
          <p:nvPr/>
        </p:nvGrpSpPr>
        <p:grpSpPr>
          <a:xfrm>
            <a:off x="3448050" y="9047209"/>
            <a:ext cx="4516452" cy="438242"/>
            <a:chOff x="1408895" y="2222926"/>
            <a:chExt cx="6599323" cy="431857"/>
          </a:xfrm>
        </p:grpSpPr>
        <p:sp>
          <p:nvSpPr>
            <p:cNvPr id="17" name="Arrow: Pentagon 16">
              <a:extLst>
                <a:ext uri="{FF2B5EF4-FFF2-40B4-BE49-F238E27FC236}">
                  <a16:creationId xmlns:a16="http://schemas.microsoft.com/office/drawing/2014/main" id="{D8F1E95C-026A-532A-BA03-15DE71F00C08}"/>
                </a:ext>
              </a:extLst>
            </p:cNvPr>
            <p:cNvSpPr/>
            <p:nvPr/>
          </p:nvSpPr>
          <p:spPr>
            <a:xfrm flipH="1">
              <a:off x="2156059" y="2239285"/>
              <a:ext cx="5664464" cy="415498"/>
            </a:xfrm>
            <a:prstGeom prst="homePlate">
              <a:avLst/>
            </a:prstGeom>
            <a:gradFill>
              <a:gsLst>
                <a:gs pos="0">
                  <a:schemeClr val="accent3">
                    <a:lumMod val="5000"/>
                    <a:lumOff val="95000"/>
                  </a:schemeClr>
                </a:gs>
                <a:gs pos="78000">
                  <a:schemeClr val="bg1">
                    <a:lumMod val="85000"/>
                  </a:schemeClr>
                </a:gs>
                <a:gs pos="55000">
                  <a:srgbClr val="EFEFEF"/>
                </a:gs>
                <a:gs pos="100000">
                  <a:schemeClr val="bg1">
                    <a:lumMod val="75000"/>
                  </a:schemeClr>
                </a:gs>
              </a:gsLst>
              <a:path path="circle">
                <a:fillToRect l="50000" t="50000" r="50000" b="50000"/>
              </a:path>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F397FCD-FC7D-7C45-ED31-4A1539726F1C}"/>
                </a:ext>
              </a:extLst>
            </p:cNvPr>
            <p:cNvSpPr txBox="1"/>
            <p:nvPr/>
          </p:nvSpPr>
          <p:spPr>
            <a:xfrm>
              <a:off x="1408895" y="2222926"/>
              <a:ext cx="6599323" cy="246365"/>
            </a:xfrm>
            <a:prstGeom prst="rect">
              <a:avLst/>
            </a:prstGeom>
            <a:noFill/>
            <a:effectLst>
              <a:glow rad="635000">
                <a:schemeClr val="bg1">
                  <a:alpha val="40000"/>
                </a:schemeClr>
              </a:glow>
              <a:outerShdw blurRad="50800" dist="38100" dir="2700000" algn="tl" rotWithShape="0">
                <a:prstClr val="black">
                  <a:alpha val="40000"/>
                </a:prstClr>
              </a:outerShdw>
            </a:effectLst>
          </p:spPr>
          <p:txBody>
            <a:bodyPr wrap="square">
              <a:spAutoFit/>
            </a:bodyPr>
            <a:lstStyle/>
            <a:p>
              <a:pPr marL="914355" lvl="2" defTabSz="457178">
                <a:defRPr/>
              </a:pPr>
              <a:r>
                <a:rPr lang="en-US" sz="1200" i="1" dirty="0">
                  <a:solidFill>
                    <a:prstClr val="black"/>
                  </a:solidFill>
                  <a:effectLst>
                    <a:glow rad="520700">
                      <a:schemeClr val="bg1">
                        <a:alpha val="40000"/>
                      </a:schemeClr>
                    </a:glow>
                  </a:effectLst>
                  <a:latin typeface="Rockwell"/>
                </a:rPr>
                <a:t>All immediate actions must be complete before moving to the adversary phase. </a:t>
              </a:r>
            </a:p>
          </p:txBody>
        </p:sp>
      </p:grpSp>
      <p:sp>
        <p:nvSpPr>
          <p:cNvPr id="19" name="TextBox 18">
            <a:extLst>
              <a:ext uri="{FF2B5EF4-FFF2-40B4-BE49-F238E27FC236}">
                <a16:creationId xmlns:a16="http://schemas.microsoft.com/office/drawing/2014/main" id="{D8DF9740-F534-F1B3-7F0F-D3EC248317C7}"/>
              </a:ext>
            </a:extLst>
          </p:cNvPr>
          <p:cNvSpPr txBox="1"/>
          <p:nvPr/>
        </p:nvSpPr>
        <p:spPr>
          <a:xfrm>
            <a:off x="3853002" y="9623466"/>
            <a:ext cx="382114" cy="307777"/>
          </a:xfrm>
          <a:prstGeom prst="rect">
            <a:avLst/>
          </a:prstGeom>
          <a:noFill/>
        </p:spPr>
        <p:txBody>
          <a:bodyPr wrap="square" rtlCol="0">
            <a:spAutoFit/>
          </a:bodyPr>
          <a:lstStyle/>
          <a:p>
            <a:r>
              <a:rPr lang="en-US" sz="1400" b="1" dirty="0">
                <a:solidFill>
                  <a:schemeClr val="bg1"/>
                </a:solidFill>
                <a:effectLst>
                  <a:outerShdw blurRad="38100" dist="38100" dir="2700000" algn="tl">
                    <a:srgbClr val="000000">
                      <a:alpha val="43137"/>
                    </a:srgbClr>
                  </a:outerShdw>
                </a:effectLst>
                <a:latin typeface="Rockwell" panose="02060603020205020403" pitchFamily="18" charset="0"/>
              </a:rPr>
              <a:t>18</a:t>
            </a:r>
          </a:p>
        </p:txBody>
      </p:sp>
    </p:spTree>
    <p:extLst>
      <p:ext uri="{BB962C8B-B14F-4D97-AF65-F5344CB8AC3E}">
        <p14:creationId xmlns:p14="http://schemas.microsoft.com/office/powerpoint/2010/main" val="4461946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88B1160-AA69-2C57-3C51-7BFDC0A7F378}"/>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t="9982" b="65303"/>
          <a:stretch/>
        </p:blipFill>
        <p:spPr>
          <a:xfrm>
            <a:off x="0" y="0"/>
            <a:ext cx="7772400" cy="1462271"/>
          </a:xfrm>
          <a:prstGeom prst="rect">
            <a:avLst/>
          </a:prstGeom>
        </p:spPr>
      </p:pic>
      <p:pic>
        <p:nvPicPr>
          <p:cNvPr id="12" name="Picture 11">
            <a:extLst>
              <a:ext uri="{FF2B5EF4-FFF2-40B4-BE49-F238E27FC236}">
                <a16:creationId xmlns:a16="http://schemas.microsoft.com/office/drawing/2014/main" id="{C0D56FBA-9947-136E-3426-B673F86E582F}"/>
              </a:ext>
            </a:extLst>
          </p:cNvPr>
          <p:cNvPicPr>
            <a:picLocks noChangeAspect="1"/>
          </p:cNvPicPr>
          <p:nvPr/>
        </p:nvPicPr>
        <p:blipFill rotWithShape="1">
          <a:blip r:embed="rId4">
            <a:extLst>
              <a:ext uri="{28A0092B-C50C-407E-A947-70E740481C1C}">
                <a14:useLocalDpi xmlns:a14="http://schemas.microsoft.com/office/drawing/2010/main" val="0"/>
              </a:ext>
            </a:extLst>
          </a:blip>
          <a:srcRect b="24957"/>
          <a:stretch/>
        </p:blipFill>
        <p:spPr>
          <a:xfrm>
            <a:off x="159770" y="-615462"/>
            <a:ext cx="2902229" cy="2077733"/>
          </a:xfrm>
          <a:prstGeom prst="rect">
            <a:avLst/>
          </a:prstGeom>
        </p:spPr>
      </p:pic>
      <p:pic>
        <p:nvPicPr>
          <p:cNvPr id="10" name="Picture 9">
            <a:extLst>
              <a:ext uri="{FF2B5EF4-FFF2-40B4-BE49-F238E27FC236}">
                <a16:creationId xmlns:a16="http://schemas.microsoft.com/office/drawing/2014/main" id="{26F2D4F3-A8BF-E6E2-C6A4-1013D383EE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7771914" cy="10057771"/>
          </a:xfrm>
          <a:prstGeom prst="rect">
            <a:avLst/>
          </a:prstGeom>
        </p:spPr>
      </p:pic>
      <p:sp>
        <p:nvSpPr>
          <p:cNvPr id="4" name="TextBox 3">
            <a:extLst>
              <a:ext uri="{FF2B5EF4-FFF2-40B4-BE49-F238E27FC236}">
                <a16:creationId xmlns:a16="http://schemas.microsoft.com/office/drawing/2014/main" id="{EC4B85E0-671F-8178-62B4-8EF81B58EDE2}"/>
              </a:ext>
            </a:extLst>
          </p:cNvPr>
          <p:cNvSpPr txBox="1"/>
          <p:nvPr/>
        </p:nvSpPr>
        <p:spPr>
          <a:xfrm>
            <a:off x="1" y="887538"/>
            <a:ext cx="7772400" cy="584775"/>
          </a:xfrm>
          <a:prstGeom prst="rect">
            <a:avLst/>
          </a:prstGeom>
          <a:solidFill>
            <a:schemeClr val="tx1"/>
          </a:solidFill>
        </p:spPr>
        <p:txBody>
          <a:bodyPr wrap="square">
            <a:spAutoFit/>
          </a:bodyPr>
          <a:lstStyle/>
          <a:p>
            <a:pPr algn="ctr"/>
            <a:r>
              <a:rPr lang="en-US" sz="3200" dirty="0">
                <a:solidFill>
                  <a:schemeClr val="bg1"/>
                </a:solidFill>
                <a:latin typeface="BD Retrocentric" panose="02010605060000030000" pitchFamily="50" charset="0"/>
              </a:rPr>
              <a:t>COMBAT ADJUDICATION</a:t>
            </a:r>
            <a:endParaRPr lang="en-US" sz="3200" dirty="0">
              <a:solidFill>
                <a:schemeClr val="bg1"/>
              </a:solidFill>
            </a:endParaRPr>
          </a:p>
        </p:txBody>
      </p:sp>
      <p:sp>
        <p:nvSpPr>
          <p:cNvPr id="6" name="TextBox 5">
            <a:extLst>
              <a:ext uri="{FF2B5EF4-FFF2-40B4-BE49-F238E27FC236}">
                <a16:creationId xmlns:a16="http://schemas.microsoft.com/office/drawing/2014/main" id="{A683F6DB-D3B1-B65F-CFA8-48E08E7BA9F8}"/>
              </a:ext>
            </a:extLst>
          </p:cNvPr>
          <p:cNvSpPr txBox="1"/>
          <p:nvPr/>
        </p:nvSpPr>
        <p:spPr>
          <a:xfrm>
            <a:off x="302098" y="1459613"/>
            <a:ext cx="7167716" cy="1015663"/>
          </a:xfrm>
          <a:prstGeom prst="rect">
            <a:avLst/>
          </a:prstGeom>
          <a:noFill/>
        </p:spPr>
        <p:txBody>
          <a:bodyPr wrap="square">
            <a:spAutoFit/>
          </a:bodyPr>
          <a:lstStyle/>
          <a:p>
            <a:r>
              <a:rPr lang="en-US" sz="1200" dirty="0"/>
              <a:t>Combat adjudication between surrogate and adversary is a function of three elements: health, defense, and damage.  Combat is only initiated by the player if directed by a capability, event, or influence card, and the adversary only initiates combat during the domination phase or as directed from an event card.  Co-location of surrogate and adversary units does not automatically result in combat between the units.</a:t>
            </a:r>
          </a:p>
        </p:txBody>
      </p:sp>
      <p:sp>
        <p:nvSpPr>
          <p:cNvPr id="14" name="TextBox 13">
            <a:extLst>
              <a:ext uri="{FF2B5EF4-FFF2-40B4-BE49-F238E27FC236}">
                <a16:creationId xmlns:a16="http://schemas.microsoft.com/office/drawing/2014/main" id="{6C6F667F-7753-4B42-88C4-396A656F5B2D}"/>
              </a:ext>
            </a:extLst>
          </p:cNvPr>
          <p:cNvSpPr txBox="1"/>
          <p:nvPr/>
        </p:nvSpPr>
        <p:spPr>
          <a:xfrm>
            <a:off x="302098" y="2428526"/>
            <a:ext cx="7167716" cy="5078313"/>
          </a:xfrm>
          <a:prstGeom prst="rect">
            <a:avLst/>
          </a:prstGeom>
          <a:noFill/>
        </p:spPr>
        <p:txBody>
          <a:bodyPr wrap="square">
            <a:spAutoFit/>
          </a:bodyPr>
          <a:lstStyle/>
          <a:p>
            <a:r>
              <a:rPr lang="en-US" sz="1200" b="1" dirty="0">
                <a:effectLst>
                  <a:glow rad="190500">
                    <a:schemeClr val="bg1">
                      <a:alpha val="25000"/>
                    </a:schemeClr>
                  </a:glow>
                </a:effectLst>
                <a:sym typeface="Symbol" panose="05050102010706020507" pitchFamily="18" charset="2"/>
              </a:rPr>
              <a:t> </a:t>
            </a:r>
            <a:r>
              <a:rPr lang="en-US" sz="1200" b="1" dirty="0"/>
              <a:t>Health</a:t>
            </a:r>
            <a:r>
              <a:rPr lang="en-US" sz="1200" dirty="0"/>
              <a:t>. The health of the unit indicates how much damage it can absorb before it is destroyed.  Surrogate forces, adversary cells, and civilians have a health value of one, surrogate bases and adversary outposts have a health value of two, and adversary garrisons have a health value of three. </a:t>
            </a:r>
          </a:p>
          <a:p>
            <a:endParaRPr lang="en-US" sz="600" dirty="0"/>
          </a:p>
          <a:p>
            <a:r>
              <a:rPr lang="en-US" sz="1200" b="1" dirty="0">
                <a:effectLst>
                  <a:glow rad="190500">
                    <a:schemeClr val="bg1">
                      <a:alpha val="25000"/>
                    </a:schemeClr>
                  </a:glow>
                </a:effectLst>
                <a:sym typeface="Symbol" panose="05050102010706020507" pitchFamily="18" charset="2"/>
              </a:rPr>
              <a:t> </a:t>
            </a:r>
            <a:r>
              <a:rPr lang="en-US" sz="1200" b="1" dirty="0"/>
              <a:t>Defense.  </a:t>
            </a:r>
            <a:r>
              <a:rPr lang="en-US" sz="1200" dirty="0"/>
              <a:t>Defense values represent conditions inside a tile that make attacks more difficult.  Defense values apply to the entire tile, not each individual unit inside the tile.  Thus, a tile with a defense value of +1 and two adversary cells would only require an attack of three damage to destroy the adversary cells. One damage point to overcome the defense modifier, and two damage points to destroy the two adversary cells.  Defense modifiers must be overcome during each individual attack. Thus, if an outpost was in the tile mentioned above, a follow-on attack would require another three damage points to destroy the outpost.  Defense points can be derived from the terrain, civilian support, tyranny, or capabilities.  Some capability cards instruct the player to disregard defense modifiers.  Unless the capability card specifically targets a tile with tyranny, the tyranny defense modifier is never disregarded. </a:t>
            </a:r>
          </a:p>
          <a:p>
            <a:endParaRPr lang="en-US" sz="600" dirty="0"/>
          </a:p>
          <a:p>
            <a:r>
              <a:rPr lang="en-US" sz="1200" b="1" dirty="0">
                <a:effectLst>
                  <a:glow rad="190500">
                    <a:schemeClr val="bg1">
                      <a:alpha val="25000"/>
                    </a:schemeClr>
                  </a:glow>
                </a:effectLst>
                <a:sym typeface="Symbol" panose="05050102010706020507" pitchFamily="18" charset="2"/>
              </a:rPr>
              <a:t> </a:t>
            </a:r>
            <a:r>
              <a:rPr lang="en-US" sz="1200" b="1" dirty="0"/>
              <a:t>Damage. </a:t>
            </a:r>
            <a:r>
              <a:rPr lang="en-US" sz="1200" dirty="0"/>
              <a:t>Damage represents the effectiveness of an attacking unit.  Surrogate forces and adversary cells do one damage, adversary outposts do two damage, and adversary garrisons do three damage.  Players can damage the adversary by playing capability cards.  Note: the advisors do not damage the adversary through the direct application of their capabilities.  Their capabilities can only push adversary out of tile, to damage an adversary the advisors must apply capabilities indirectly through their surrogates.  If the damage value from a player attack exceeds the combined health and defense of the adversaries, the excess damage results in collateral damage.  Collateral damage kills a corresponding number of civilians in the tile, and one influence token is lost for each civilian killed.  For example, a capability with a damage value of two used against a tile with no defense modifiers and an adversary cell and civilian token would result in the destruction of the cell and the civilian, and a corresponding loss of one influence point.  The comrades and the partisans do not lose influence from collateral damage.  Adversary attacks do not cause collateral damage. </a:t>
            </a:r>
          </a:p>
        </p:txBody>
      </p:sp>
      <p:sp>
        <p:nvSpPr>
          <p:cNvPr id="20" name="TextBox 19">
            <a:extLst>
              <a:ext uri="{FF2B5EF4-FFF2-40B4-BE49-F238E27FC236}">
                <a16:creationId xmlns:a16="http://schemas.microsoft.com/office/drawing/2014/main" id="{063F3148-9648-A9F9-459F-F92AD7078FF1}"/>
              </a:ext>
            </a:extLst>
          </p:cNvPr>
          <p:cNvSpPr txBox="1"/>
          <p:nvPr/>
        </p:nvSpPr>
        <p:spPr>
          <a:xfrm>
            <a:off x="2597085" y="7403539"/>
            <a:ext cx="2273379" cy="253916"/>
          </a:xfrm>
          <a:prstGeom prst="rect">
            <a:avLst/>
          </a:prstGeom>
          <a:noFill/>
        </p:spPr>
        <p:txBody>
          <a:bodyPr wrap="none" rtlCol="0">
            <a:spAutoFit/>
          </a:bodyPr>
          <a:lstStyle/>
          <a:p>
            <a:pPr algn="ctr"/>
            <a:r>
              <a:rPr lang="en-US" sz="1050" b="1" dirty="0"/>
              <a:t>Combat Quick Reference Chart</a:t>
            </a:r>
          </a:p>
        </p:txBody>
      </p:sp>
      <p:cxnSp>
        <p:nvCxnSpPr>
          <p:cNvPr id="22" name="Straight Connector 21">
            <a:extLst>
              <a:ext uri="{FF2B5EF4-FFF2-40B4-BE49-F238E27FC236}">
                <a16:creationId xmlns:a16="http://schemas.microsoft.com/office/drawing/2014/main" id="{98C89A2D-FDD6-99A9-4546-9E81AF7376F5}"/>
              </a:ext>
            </a:extLst>
          </p:cNvPr>
          <p:cNvCxnSpPr>
            <a:cxnSpLocks/>
          </p:cNvCxnSpPr>
          <p:nvPr/>
        </p:nvCxnSpPr>
        <p:spPr>
          <a:xfrm flipH="1">
            <a:off x="912895" y="7530497"/>
            <a:ext cx="1684190"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954E1946-2C4B-2E43-63EA-48561BD5CDBB}"/>
              </a:ext>
            </a:extLst>
          </p:cNvPr>
          <p:cNvCxnSpPr>
            <a:cxnSpLocks/>
          </p:cNvCxnSpPr>
          <p:nvPr/>
        </p:nvCxnSpPr>
        <p:spPr>
          <a:xfrm flipH="1">
            <a:off x="4870464" y="7530497"/>
            <a:ext cx="1684190" cy="0"/>
          </a:xfrm>
          <a:prstGeom prst="line">
            <a:avLst/>
          </a:prstGeom>
          <a:ln w="19050"/>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8F513EE8-F6CC-8883-78C5-2F205602DC49}"/>
              </a:ext>
            </a:extLst>
          </p:cNvPr>
          <p:cNvSpPr txBox="1"/>
          <p:nvPr/>
        </p:nvSpPr>
        <p:spPr>
          <a:xfrm>
            <a:off x="3845293" y="9606531"/>
            <a:ext cx="383438" cy="307777"/>
          </a:xfrm>
          <a:prstGeom prst="rect">
            <a:avLst/>
          </a:prstGeom>
          <a:noFill/>
        </p:spPr>
        <p:txBody>
          <a:bodyPr wrap="none" rtlCol="0">
            <a:spAutoFit/>
          </a:bodyPr>
          <a:lstStyle/>
          <a:p>
            <a:r>
              <a:rPr lang="en-US" sz="1400" b="1" dirty="0">
                <a:solidFill>
                  <a:schemeClr val="bg1"/>
                </a:solidFill>
                <a:effectLst>
                  <a:outerShdw blurRad="38100" dist="38100" dir="2700000" algn="tl">
                    <a:srgbClr val="000000">
                      <a:alpha val="43137"/>
                    </a:srgbClr>
                  </a:outerShdw>
                </a:effectLst>
                <a:latin typeface="Rockwell" panose="02060603020205020403" pitchFamily="18" charset="0"/>
              </a:rPr>
              <a:t>19</a:t>
            </a:r>
          </a:p>
        </p:txBody>
      </p:sp>
      <p:pic>
        <p:nvPicPr>
          <p:cNvPr id="7" name="Picture 6">
            <a:extLst>
              <a:ext uri="{FF2B5EF4-FFF2-40B4-BE49-F238E27FC236}">
                <a16:creationId xmlns:a16="http://schemas.microsoft.com/office/drawing/2014/main" id="{39FA834F-212E-451D-5759-4F28490E7C08}"/>
              </a:ext>
            </a:extLst>
          </p:cNvPr>
          <p:cNvPicPr>
            <a:picLocks noChangeAspect="1"/>
          </p:cNvPicPr>
          <p:nvPr/>
        </p:nvPicPr>
        <p:blipFill>
          <a:blip r:embed="rId6"/>
          <a:stretch>
            <a:fillRect/>
          </a:stretch>
        </p:blipFill>
        <p:spPr>
          <a:xfrm>
            <a:off x="912895" y="7671046"/>
            <a:ext cx="5641759" cy="1672615"/>
          </a:xfrm>
          <a:prstGeom prst="rect">
            <a:avLst/>
          </a:prstGeom>
        </p:spPr>
      </p:pic>
    </p:spTree>
    <p:extLst>
      <p:ext uri="{BB962C8B-B14F-4D97-AF65-F5344CB8AC3E}">
        <p14:creationId xmlns:p14="http://schemas.microsoft.com/office/powerpoint/2010/main" val="13604025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5A3578E-25FC-4915-C897-026C0DF21B6D}"/>
              </a:ext>
            </a:extLst>
          </p:cNvPr>
          <p:cNvPicPr>
            <a:picLocks noChangeAspect="1"/>
          </p:cNvPicPr>
          <p:nvPr/>
        </p:nvPicPr>
        <p:blipFill rotWithShape="1">
          <a:blip r:embed="rId2"/>
          <a:srcRect l="7033" t="4995" r="9523" b="8422"/>
          <a:stretch/>
        </p:blipFill>
        <p:spPr>
          <a:xfrm rot="580082">
            <a:off x="5800322" y="649562"/>
            <a:ext cx="1493673" cy="2202093"/>
          </a:xfrm>
          <a:prstGeom prst="roundRect">
            <a:avLst>
              <a:gd name="adj" fmla="val 4301"/>
            </a:avLst>
          </a:prstGeom>
          <a:solidFill>
            <a:srgbClr val="FFFFFF">
              <a:shade val="85000"/>
            </a:srgbClr>
          </a:solidFill>
          <a:ln>
            <a:noFill/>
          </a:ln>
          <a:effectLst>
            <a:reflection blurRad="12700" stA="38000" endPos="28000" dist="5000" dir="5400000" sy="-100000" algn="bl" rotWithShape="0"/>
          </a:effectLst>
        </p:spPr>
      </p:pic>
      <p:sp>
        <p:nvSpPr>
          <p:cNvPr id="6" name="TextBox 5">
            <a:extLst>
              <a:ext uri="{FF2B5EF4-FFF2-40B4-BE49-F238E27FC236}">
                <a16:creationId xmlns:a16="http://schemas.microsoft.com/office/drawing/2014/main" id="{3296BDF3-E58F-3AB5-9179-387F6FB4074D}"/>
              </a:ext>
            </a:extLst>
          </p:cNvPr>
          <p:cNvSpPr txBox="1"/>
          <p:nvPr/>
        </p:nvSpPr>
        <p:spPr>
          <a:xfrm>
            <a:off x="3853002" y="9623466"/>
            <a:ext cx="382114" cy="307777"/>
          </a:xfrm>
          <a:prstGeom prst="rect">
            <a:avLst/>
          </a:prstGeom>
          <a:noFill/>
        </p:spPr>
        <p:txBody>
          <a:bodyPr wrap="square" rtlCol="0">
            <a:spAutoFit/>
          </a:bodyPr>
          <a:lstStyle/>
          <a:p>
            <a:r>
              <a:rPr lang="en-US" sz="1400" b="1" dirty="0">
                <a:solidFill>
                  <a:schemeClr val="bg1"/>
                </a:solidFill>
                <a:effectLst>
                  <a:outerShdw blurRad="38100" dist="38100" dir="2700000" algn="tl">
                    <a:srgbClr val="000000">
                      <a:alpha val="43137"/>
                    </a:srgbClr>
                  </a:outerShdw>
                </a:effectLst>
                <a:latin typeface="Rockwell" panose="02060603020205020403" pitchFamily="18" charset="0"/>
              </a:rPr>
              <a:t>20</a:t>
            </a:r>
          </a:p>
        </p:txBody>
      </p:sp>
      <p:sp>
        <p:nvSpPr>
          <p:cNvPr id="7" name="TextBox 6">
            <a:extLst>
              <a:ext uri="{FF2B5EF4-FFF2-40B4-BE49-F238E27FC236}">
                <a16:creationId xmlns:a16="http://schemas.microsoft.com/office/drawing/2014/main" id="{67B7EE85-537F-0840-E982-4ECA485C2F00}"/>
              </a:ext>
            </a:extLst>
          </p:cNvPr>
          <p:cNvSpPr txBox="1"/>
          <p:nvPr/>
        </p:nvSpPr>
        <p:spPr>
          <a:xfrm>
            <a:off x="281539" y="352732"/>
            <a:ext cx="4280836" cy="338554"/>
          </a:xfrm>
          <a:prstGeom prst="rect">
            <a:avLst/>
          </a:prstGeom>
          <a:noFill/>
        </p:spPr>
        <p:txBody>
          <a:bodyPr wrap="square">
            <a:spAutoFit/>
          </a:bodyPr>
          <a:lstStyle/>
          <a:p>
            <a:r>
              <a:rPr lang="en-US" sz="1600" b="1" dirty="0">
                <a:effectLst>
                  <a:glow rad="190500">
                    <a:schemeClr val="bg1">
                      <a:alpha val="25000"/>
                    </a:schemeClr>
                  </a:glow>
                </a:effectLst>
                <a:sym typeface="Symbol" panose="05050102010706020507" pitchFamily="18" charset="2"/>
              </a:rPr>
              <a:t>Adversary Phase</a:t>
            </a:r>
            <a:endParaRPr lang="en-US" sz="1600" b="1" dirty="0">
              <a:effectLst>
                <a:glow rad="190500">
                  <a:schemeClr val="bg1">
                    <a:alpha val="25000"/>
                  </a:schemeClr>
                </a:glow>
              </a:effectLst>
            </a:endParaRPr>
          </a:p>
        </p:txBody>
      </p:sp>
      <p:sp>
        <p:nvSpPr>
          <p:cNvPr id="9" name="TextBox 8">
            <a:extLst>
              <a:ext uri="{FF2B5EF4-FFF2-40B4-BE49-F238E27FC236}">
                <a16:creationId xmlns:a16="http://schemas.microsoft.com/office/drawing/2014/main" id="{DEEEAB36-2DE5-6A3A-A343-C720153511A3}"/>
              </a:ext>
            </a:extLst>
          </p:cNvPr>
          <p:cNvSpPr txBox="1"/>
          <p:nvPr/>
        </p:nvSpPr>
        <p:spPr>
          <a:xfrm>
            <a:off x="301501" y="852821"/>
            <a:ext cx="4566051" cy="2862322"/>
          </a:xfrm>
          <a:prstGeom prst="rect">
            <a:avLst/>
          </a:prstGeom>
          <a:noFill/>
        </p:spPr>
        <p:txBody>
          <a:bodyPr wrap="square">
            <a:spAutoFit/>
          </a:bodyPr>
          <a:lstStyle/>
          <a:p>
            <a:r>
              <a:rPr lang="en-US" sz="1200" b="1" dirty="0"/>
              <a:t>3.D. Event Cards:  </a:t>
            </a:r>
            <a:r>
              <a:rPr lang="en-US" sz="1200" dirty="0"/>
              <a:t>Event cards represent the friction of war.</a:t>
            </a:r>
          </a:p>
          <a:p>
            <a:pPr marL="400031" indent="-171441">
              <a:buFont typeface="Wingdings" panose="05000000000000000000" pitchFamily="2" charset="2"/>
              <a:buChar char="v"/>
            </a:pPr>
            <a:r>
              <a:rPr lang="en-US" sz="1200" dirty="0"/>
              <a:t>Determine if the board is in a state of freedom or tyranny.  If half or more of the tyranny tokens have been taken from the tyranny pool and placed on the board, then the board is in a state of tyranny.  Otherwise, the board is in a state of freedom. (Four players would be ten tokens, three players seven tokens, two players five tokens, and one player two tokens)</a:t>
            </a:r>
          </a:p>
          <a:p>
            <a:pPr marL="400031" indent="-171441">
              <a:buFont typeface="Wingdings" panose="05000000000000000000" pitchFamily="2" charset="2"/>
              <a:buChar char="v"/>
            </a:pPr>
            <a:r>
              <a:rPr lang="en-US" sz="1200" dirty="0"/>
              <a:t>Draw the top event card and follow the instructions on the card.  Most cards show two possible primary events.  The executed event will depend on whether the board is in a state of freedom or tyranny.   </a:t>
            </a:r>
          </a:p>
          <a:p>
            <a:pPr marL="400031" indent="-171441">
              <a:buFont typeface="Wingdings" panose="05000000000000000000" pitchFamily="2" charset="2"/>
              <a:buChar char="v"/>
            </a:pPr>
            <a:r>
              <a:rPr lang="en-US" sz="1200" dirty="0"/>
              <a:t>Follow the instructions on the bottom two boxes of the event card, actions from the bottom two boxes are always executed regardless of the state of the map board</a:t>
            </a:r>
          </a:p>
        </p:txBody>
      </p:sp>
      <p:pic>
        <p:nvPicPr>
          <p:cNvPr id="17" name="Picture 16">
            <a:extLst>
              <a:ext uri="{FF2B5EF4-FFF2-40B4-BE49-F238E27FC236}">
                <a16:creationId xmlns:a16="http://schemas.microsoft.com/office/drawing/2014/main" id="{EA937DFC-412C-8B87-5A09-0B3ADF9B8070}"/>
              </a:ext>
            </a:extLst>
          </p:cNvPr>
          <p:cNvPicPr>
            <a:picLocks noChangeAspect="1"/>
          </p:cNvPicPr>
          <p:nvPr/>
        </p:nvPicPr>
        <p:blipFill>
          <a:blip r:embed="rId3"/>
          <a:stretch>
            <a:fillRect/>
          </a:stretch>
        </p:blipFill>
        <p:spPr>
          <a:xfrm>
            <a:off x="4957107" y="1277903"/>
            <a:ext cx="1859280" cy="4672593"/>
          </a:xfrm>
          <a:prstGeom prst="rect">
            <a:avLst/>
          </a:prstGeom>
        </p:spPr>
      </p:pic>
      <p:sp>
        <p:nvSpPr>
          <p:cNvPr id="19" name="TextBox 18">
            <a:extLst>
              <a:ext uri="{FF2B5EF4-FFF2-40B4-BE49-F238E27FC236}">
                <a16:creationId xmlns:a16="http://schemas.microsoft.com/office/drawing/2014/main" id="{7137DBBD-AFFD-0DD0-5E07-5C506131866C}"/>
              </a:ext>
            </a:extLst>
          </p:cNvPr>
          <p:cNvSpPr txBox="1"/>
          <p:nvPr/>
        </p:nvSpPr>
        <p:spPr>
          <a:xfrm>
            <a:off x="425134" y="3647581"/>
            <a:ext cx="5178390" cy="276999"/>
          </a:xfrm>
          <a:prstGeom prst="rect">
            <a:avLst/>
          </a:prstGeom>
          <a:noFill/>
        </p:spPr>
        <p:txBody>
          <a:bodyPr wrap="square">
            <a:spAutoFit/>
          </a:bodyPr>
          <a:lstStyle/>
          <a:p>
            <a:r>
              <a:rPr lang="en-US" sz="1200" b="1" dirty="0"/>
              <a:t>3.E. Influence Cards: </a:t>
            </a:r>
            <a:endParaRPr lang="en-US" sz="1200" dirty="0"/>
          </a:p>
        </p:txBody>
      </p:sp>
      <p:grpSp>
        <p:nvGrpSpPr>
          <p:cNvPr id="38" name="Group 37">
            <a:extLst>
              <a:ext uri="{FF2B5EF4-FFF2-40B4-BE49-F238E27FC236}">
                <a16:creationId xmlns:a16="http://schemas.microsoft.com/office/drawing/2014/main" id="{B736D8B4-BC23-28B7-18F9-35C6B3CE6C63}"/>
              </a:ext>
            </a:extLst>
          </p:cNvPr>
          <p:cNvGrpSpPr/>
          <p:nvPr/>
        </p:nvGrpSpPr>
        <p:grpSpPr>
          <a:xfrm>
            <a:off x="301501" y="4744023"/>
            <a:ext cx="4124449" cy="3612681"/>
            <a:chOff x="446419" y="5950496"/>
            <a:chExt cx="3951076" cy="3269212"/>
          </a:xfrm>
        </p:grpSpPr>
        <p:pic>
          <p:nvPicPr>
            <p:cNvPr id="21" name="Picture 20" descr="A person holding a sign&#10;&#10;Description automatically generated with low confidence">
              <a:extLst>
                <a:ext uri="{FF2B5EF4-FFF2-40B4-BE49-F238E27FC236}">
                  <a16:creationId xmlns:a16="http://schemas.microsoft.com/office/drawing/2014/main" id="{75B113A2-EA13-F932-A8D7-B4698657BF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419" y="5950496"/>
              <a:ext cx="3951076" cy="3269212"/>
            </a:xfrm>
            <a:prstGeom prst="rect">
              <a:avLst/>
            </a:prstGeom>
            <a:effectLst>
              <a:outerShdw blurRad="50800" dist="38100" dir="2700000" algn="tl" rotWithShape="0">
                <a:prstClr val="black">
                  <a:alpha val="40000"/>
                </a:prstClr>
              </a:outerShdw>
            </a:effectLst>
          </p:spPr>
        </p:pic>
        <p:pic>
          <p:nvPicPr>
            <p:cNvPr id="22" name="Picture 21" descr="Logo&#10;&#10;Description automatically generated">
              <a:extLst>
                <a:ext uri="{FF2B5EF4-FFF2-40B4-BE49-F238E27FC236}">
                  <a16:creationId xmlns:a16="http://schemas.microsoft.com/office/drawing/2014/main" id="{C6C92DA0-7083-85A4-AD96-EF8D3A7193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4987913">
              <a:off x="1182651" y="6589585"/>
              <a:ext cx="473831" cy="325565"/>
            </a:xfrm>
            <a:prstGeom prst="rect">
              <a:avLst/>
            </a:prstGeom>
            <a:effectLst>
              <a:outerShdw blurRad="50800" dist="38100" dir="2700000" algn="tl" rotWithShape="0">
                <a:prstClr val="black">
                  <a:alpha val="40000"/>
                </a:prstClr>
              </a:outerShdw>
            </a:effectLst>
          </p:spPr>
        </p:pic>
        <p:pic>
          <p:nvPicPr>
            <p:cNvPr id="23" name="Picture 22" descr="Logo&#10;&#10;Description automatically generated">
              <a:extLst>
                <a:ext uri="{FF2B5EF4-FFF2-40B4-BE49-F238E27FC236}">
                  <a16:creationId xmlns:a16="http://schemas.microsoft.com/office/drawing/2014/main" id="{7F6DEAA0-29CA-6575-7302-8578428983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581166">
              <a:off x="1074701" y="6878510"/>
              <a:ext cx="473831" cy="325565"/>
            </a:xfrm>
            <a:prstGeom prst="rect">
              <a:avLst/>
            </a:prstGeom>
            <a:effectLst>
              <a:outerShdw blurRad="50800" dist="38100" dir="2700000" algn="tl" rotWithShape="0">
                <a:prstClr val="black">
                  <a:alpha val="40000"/>
                </a:prstClr>
              </a:outerShdw>
            </a:effectLst>
          </p:spPr>
        </p:pic>
        <p:pic>
          <p:nvPicPr>
            <p:cNvPr id="24" name="Picture 23" descr="Logo&#10;&#10;Description automatically generated">
              <a:extLst>
                <a:ext uri="{FF2B5EF4-FFF2-40B4-BE49-F238E27FC236}">
                  <a16:creationId xmlns:a16="http://schemas.microsoft.com/office/drawing/2014/main" id="{225187EE-3413-FE71-D162-7FAE191365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9326" y="7129335"/>
              <a:ext cx="473831" cy="325565"/>
            </a:xfrm>
            <a:prstGeom prst="rect">
              <a:avLst/>
            </a:prstGeom>
            <a:effectLst>
              <a:outerShdw blurRad="50800" dist="38100" dir="2700000" algn="tl" rotWithShape="0">
                <a:prstClr val="black">
                  <a:alpha val="40000"/>
                </a:prstClr>
              </a:outerShdw>
            </a:effectLst>
          </p:spPr>
        </p:pic>
        <p:pic>
          <p:nvPicPr>
            <p:cNvPr id="25" name="Picture 24" descr="Logo&#10;&#10;Description automatically generated">
              <a:extLst>
                <a:ext uri="{FF2B5EF4-FFF2-40B4-BE49-F238E27FC236}">
                  <a16:creationId xmlns:a16="http://schemas.microsoft.com/office/drawing/2014/main" id="{01C7C69F-ECD7-4468-956A-43264FBEF1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538485">
              <a:off x="992705" y="7046146"/>
              <a:ext cx="473831" cy="325565"/>
            </a:xfrm>
            <a:prstGeom prst="rect">
              <a:avLst/>
            </a:prstGeom>
            <a:effectLst>
              <a:outerShdw blurRad="50800" dist="38100" dir="2700000" algn="tl" rotWithShape="0">
                <a:prstClr val="black">
                  <a:alpha val="40000"/>
                </a:prstClr>
              </a:outerShdw>
            </a:effectLst>
          </p:spPr>
        </p:pic>
        <p:pic>
          <p:nvPicPr>
            <p:cNvPr id="26" name="Picture 25" descr="Logo&#10;&#10;Description automatically generated">
              <a:extLst>
                <a:ext uri="{FF2B5EF4-FFF2-40B4-BE49-F238E27FC236}">
                  <a16:creationId xmlns:a16="http://schemas.microsoft.com/office/drawing/2014/main" id="{6D659D7D-A3FD-DA90-106A-7DED1EA8F2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3759523">
              <a:off x="2184675" y="8075203"/>
              <a:ext cx="473831" cy="325565"/>
            </a:xfrm>
            <a:prstGeom prst="rect">
              <a:avLst/>
            </a:prstGeom>
            <a:effectLst>
              <a:outerShdw blurRad="50800" dist="38100" dir="2700000" algn="tl" rotWithShape="0">
                <a:prstClr val="black">
                  <a:alpha val="40000"/>
                </a:prstClr>
              </a:outerShdw>
            </a:effectLst>
          </p:spPr>
        </p:pic>
        <p:pic>
          <p:nvPicPr>
            <p:cNvPr id="27" name="Picture 26" descr="Logo&#10;&#10;Description automatically generated">
              <a:extLst>
                <a:ext uri="{FF2B5EF4-FFF2-40B4-BE49-F238E27FC236}">
                  <a16:creationId xmlns:a16="http://schemas.microsoft.com/office/drawing/2014/main" id="{18001CCC-5746-28C5-D094-B09977CF45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35374">
              <a:off x="2189117" y="8468904"/>
              <a:ext cx="473831" cy="325565"/>
            </a:xfrm>
            <a:prstGeom prst="rect">
              <a:avLst/>
            </a:prstGeom>
            <a:effectLst>
              <a:outerShdw blurRad="50800" dist="38100" dir="2700000" algn="tl" rotWithShape="0">
                <a:prstClr val="black">
                  <a:alpha val="40000"/>
                </a:prstClr>
              </a:outerShdw>
            </a:effectLst>
          </p:spPr>
        </p:pic>
        <p:pic>
          <p:nvPicPr>
            <p:cNvPr id="28" name="Picture 27" descr="Logo&#10;&#10;Description automatically generated">
              <a:extLst>
                <a:ext uri="{FF2B5EF4-FFF2-40B4-BE49-F238E27FC236}">
                  <a16:creationId xmlns:a16="http://schemas.microsoft.com/office/drawing/2014/main" id="{C42C8C7E-1A2F-2C74-99CD-F1B4048230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661126">
              <a:off x="2683231" y="8468905"/>
              <a:ext cx="473831" cy="325565"/>
            </a:xfrm>
            <a:prstGeom prst="rect">
              <a:avLst/>
            </a:prstGeom>
            <a:effectLst>
              <a:outerShdw blurRad="50800" dist="38100" dir="2700000" algn="tl" rotWithShape="0">
                <a:prstClr val="black">
                  <a:alpha val="40000"/>
                </a:prstClr>
              </a:outerShdw>
            </a:effectLst>
          </p:spPr>
        </p:pic>
        <p:pic>
          <p:nvPicPr>
            <p:cNvPr id="29" name="Picture 28" descr="Logo&#10;&#10;Description automatically generated">
              <a:extLst>
                <a:ext uri="{FF2B5EF4-FFF2-40B4-BE49-F238E27FC236}">
                  <a16:creationId xmlns:a16="http://schemas.microsoft.com/office/drawing/2014/main" id="{D7387760-4551-D557-7176-21FCFCE7D2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394773">
              <a:off x="2961643" y="8075203"/>
              <a:ext cx="473831" cy="325565"/>
            </a:xfrm>
            <a:prstGeom prst="rect">
              <a:avLst/>
            </a:prstGeom>
            <a:effectLst>
              <a:outerShdw blurRad="50800" dist="38100" dir="2700000" algn="tl" rotWithShape="0">
                <a:prstClr val="black">
                  <a:alpha val="40000"/>
                </a:prstClr>
              </a:outerShdw>
            </a:effectLst>
          </p:spPr>
        </p:pic>
        <p:cxnSp>
          <p:nvCxnSpPr>
            <p:cNvPr id="31" name="Straight Arrow Connector 30">
              <a:extLst>
                <a:ext uri="{FF2B5EF4-FFF2-40B4-BE49-F238E27FC236}">
                  <a16:creationId xmlns:a16="http://schemas.microsoft.com/office/drawing/2014/main" id="{D46A891B-F961-514A-386C-2544CEC65945}"/>
                </a:ext>
              </a:extLst>
            </p:cNvPr>
            <p:cNvCxnSpPr>
              <a:cxnSpLocks/>
            </p:cNvCxnSpPr>
            <p:nvPr/>
          </p:nvCxnSpPr>
          <p:spPr>
            <a:xfrm>
              <a:off x="1282700" y="7410450"/>
              <a:ext cx="440457" cy="906781"/>
            </a:xfrm>
            <a:prstGeom prst="straightConnector1">
              <a:avLst/>
            </a:prstGeom>
            <a:ln w="19050">
              <a:solidFill>
                <a:srgbClr val="00B050"/>
              </a:solidFill>
              <a:tailEnd type="triangle"/>
            </a:ln>
            <a:effectLst>
              <a:glow rad="127000">
                <a:schemeClr val="bg1">
                  <a:alpha val="65000"/>
                </a:schemeClr>
              </a:glow>
              <a:outerShdw blurRad="50800" dist="38100" dir="2700000" algn="tl" rotWithShape="0">
                <a:prstClr val="black">
                  <a:alpha val="40000"/>
                </a:prstClr>
              </a:outerShdw>
            </a:effectLst>
            <a:scene3d>
              <a:camera prst="orthographicFront"/>
              <a:lightRig rig="threePt" dir="t"/>
            </a:scene3d>
            <a:sp3d>
              <a:bevelT/>
            </a:sp3d>
          </p:spPr>
          <p:style>
            <a:lnRef idx="1">
              <a:schemeClr val="dk1"/>
            </a:lnRef>
            <a:fillRef idx="0">
              <a:schemeClr val="dk1"/>
            </a:fillRef>
            <a:effectRef idx="0">
              <a:schemeClr val="dk1"/>
            </a:effectRef>
            <a:fontRef idx="minor">
              <a:schemeClr val="tx1"/>
            </a:fontRef>
          </p:style>
        </p:cxnSp>
        <p:cxnSp>
          <p:nvCxnSpPr>
            <p:cNvPr id="33" name="Straight Arrow Connector 32">
              <a:extLst>
                <a:ext uri="{FF2B5EF4-FFF2-40B4-BE49-F238E27FC236}">
                  <a16:creationId xmlns:a16="http://schemas.microsoft.com/office/drawing/2014/main" id="{188FA031-C41D-99ED-9883-429F5F04738E}"/>
                </a:ext>
              </a:extLst>
            </p:cNvPr>
            <p:cNvCxnSpPr>
              <a:cxnSpLocks/>
            </p:cNvCxnSpPr>
            <p:nvPr/>
          </p:nvCxnSpPr>
          <p:spPr>
            <a:xfrm flipH="1" flipV="1">
              <a:off x="2060263" y="6983174"/>
              <a:ext cx="954066" cy="1148915"/>
            </a:xfrm>
            <a:prstGeom prst="straightConnector1">
              <a:avLst/>
            </a:prstGeom>
            <a:ln w="19050">
              <a:solidFill>
                <a:srgbClr val="FF0000"/>
              </a:solidFill>
              <a:tailEnd type="triangle"/>
            </a:ln>
            <a:effectLst>
              <a:glow rad="127000">
                <a:schemeClr val="bg1">
                  <a:alpha val="65000"/>
                </a:schemeClr>
              </a:glow>
              <a:outerShdw blurRad="50800" dist="38100" dir="2700000" algn="tl" rotWithShape="0">
                <a:prstClr val="black">
                  <a:alpha val="40000"/>
                </a:prstClr>
              </a:outerShdw>
            </a:effectLst>
            <a:scene3d>
              <a:camera prst="orthographicFront"/>
              <a:lightRig rig="threePt" dir="t"/>
            </a:scene3d>
            <a:sp3d>
              <a:bevelT/>
            </a:sp3d>
          </p:spPr>
          <p:style>
            <a:lnRef idx="1">
              <a:schemeClr val="dk1"/>
            </a:lnRef>
            <a:fillRef idx="0">
              <a:schemeClr val="dk1"/>
            </a:fillRef>
            <a:effectRef idx="0">
              <a:schemeClr val="dk1"/>
            </a:effectRef>
            <a:fontRef idx="minor">
              <a:schemeClr val="tx1"/>
            </a:fontRef>
          </p:style>
        </p:cxnSp>
        <p:sp>
          <p:nvSpPr>
            <p:cNvPr id="36" name="TextBox 35">
              <a:extLst>
                <a:ext uri="{FF2B5EF4-FFF2-40B4-BE49-F238E27FC236}">
                  <a16:creationId xmlns:a16="http://schemas.microsoft.com/office/drawing/2014/main" id="{32F2417A-D562-DE18-45D3-36484E266FD1}"/>
                </a:ext>
              </a:extLst>
            </p:cNvPr>
            <p:cNvSpPr txBox="1"/>
            <p:nvPr/>
          </p:nvSpPr>
          <p:spPr>
            <a:xfrm rot="3808797">
              <a:off x="1182237" y="7714279"/>
              <a:ext cx="887770" cy="204870"/>
            </a:xfrm>
            <a:prstGeom prst="rect">
              <a:avLst/>
            </a:prstGeom>
            <a:noFill/>
          </p:spPr>
          <p:txBody>
            <a:bodyPr wrap="none" rtlCol="0">
              <a:spAutoFit/>
            </a:bodyPr>
            <a:lstStyle/>
            <a:p>
              <a:pPr algn="l"/>
              <a:r>
                <a:rPr lang="en-US" sz="800" dirty="0">
                  <a:solidFill>
                    <a:schemeClr val="bg1"/>
                  </a:solidFill>
                  <a:effectLst>
                    <a:glow rad="749300">
                      <a:srgbClr val="242024">
                        <a:alpha val="24000"/>
                      </a:srgbClr>
                    </a:glow>
                  </a:effectLst>
                </a:rPr>
                <a:t>Earned influence</a:t>
              </a:r>
            </a:p>
          </p:txBody>
        </p:sp>
        <p:sp>
          <p:nvSpPr>
            <p:cNvPr id="37" name="TextBox 36">
              <a:extLst>
                <a:ext uri="{FF2B5EF4-FFF2-40B4-BE49-F238E27FC236}">
                  <a16:creationId xmlns:a16="http://schemas.microsoft.com/office/drawing/2014/main" id="{A93E489C-1A18-B7CF-42C2-4650E4E150F1}"/>
                </a:ext>
              </a:extLst>
            </p:cNvPr>
            <p:cNvSpPr txBox="1"/>
            <p:nvPr/>
          </p:nvSpPr>
          <p:spPr>
            <a:xfrm rot="2980922">
              <a:off x="2184978" y="7308015"/>
              <a:ext cx="748921" cy="204870"/>
            </a:xfrm>
            <a:prstGeom prst="rect">
              <a:avLst/>
            </a:prstGeom>
            <a:noFill/>
          </p:spPr>
          <p:txBody>
            <a:bodyPr wrap="none" rtlCol="0">
              <a:spAutoFit/>
            </a:bodyPr>
            <a:lstStyle/>
            <a:p>
              <a:pPr algn="l"/>
              <a:r>
                <a:rPr lang="en-US" sz="800" dirty="0">
                  <a:solidFill>
                    <a:schemeClr val="bg1"/>
                  </a:solidFill>
                  <a:effectLst>
                    <a:glow rad="749300">
                      <a:srgbClr val="242024">
                        <a:alpha val="24000"/>
                      </a:srgbClr>
                    </a:glow>
                  </a:effectLst>
                </a:rPr>
                <a:t>Lost influence</a:t>
              </a:r>
            </a:p>
          </p:txBody>
        </p:sp>
      </p:grpSp>
      <p:sp>
        <p:nvSpPr>
          <p:cNvPr id="40" name="TextBox 39">
            <a:extLst>
              <a:ext uri="{FF2B5EF4-FFF2-40B4-BE49-F238E27FC236}">
                <a16:creationId xmlns:a16="http://schemas.microsoft.com/office/drawing/2014/main" id="{F926462C-203B-D127-9F69-215F490755EE}"/>
              </a:ext>
            </a:extLst>
          </p:cNvPr>
          <p:cNvSpPr txBox="1"/>
          <p:nvPr/>
        </p:nvSpPr>
        <p:spPr>
          <a:xfrm>
            <a:off x="2464068" y="4618616"/>
            <a:ext cx="5004230" cy="1015663"/>
          </a:xfrm>
          <a:prstGeom prst="rect">
            <a:avLst/>
          </a:prstGeom>
          <a:noFill/>
        </p:spPr>
        <p:txBody>
          <a:bodyPr wrap="square">
            <a:spAutoFit/>
          </a:bodyPr>
          <a:lstStyle/>
          <a:p>
            <a:pPr marL="171441" indent="-171441">
              <a:buFont typeface="Wingdings" panose="05000000000000000000" pitchFamily="2" charset="2"/>
              <a:buChar char="v"/>
            </a:pPr>
            <a:r>
              <a:rPr lang="en-US" sz="1200" dirty="0"/>
              <a:t>An influence card is earned when all available influence tokens are placed in the earned influence box.  Influence cards may be earned at any point in a turn, but the card will not be executed until this phase. Place earned influence cards in the earned influence card box on the phasing board</a:t>
            </a:r>
          </a:p>
        </p:txBody>
      </p:sp>
      <p:sp>
        <p:nvSpPr>
          <p:cNvPr id="42" name="TextBox 41">
            <a:extLst>
              <a:ext uri="{FF2B5EF4-FFF2-40B4-BE49-F238E27FC236}">
                <a16:creationId xmlns:a16="http://schemas.microsoft.com/office/drawing/2014/main" id="{4F9DC3B6-1C6D-754C-2BB8-A76346EDEA86}"/>
              </a:ext>
            </a:extLst>
          </p:cNvPr>
          <p:cNvSpPr txBox="1"/>
          <p:nvPr/>
        </p:nvSpPr>
        <p:spPr>
          <a:xfrm>
            <a:off x="242097" y="8280853"/>
            <a:ext cx="4804103" cy="1384995"/>
          </a:xfrm>
          <a:prstGeom prst="rect">
            <a:avLst/>
          </a:prstGeom>
          <a:noFill/>
        </p:spPr>
        <p:txBody>
          <a:bodyPr wrap="square">
            <a:spAutoFit/>
          </a:bodyPr>
          <a:lstStyle/>
          <a:p>
            <a:pPr marL="171441" indent="-171441" defTabSz="457178">
              <a:buFont typeface="Wingdings" panose="05000000000000000000" pitchFamily="2" charset="2"/>
              <a:buChar char="v"/>
              <a:defRPr/>
            </a:pPr>
            <a:r>
              <a:rPr lang="en-US" sz="1200" dirty="0">
                <a:solidFill>
                  <a:prstClr val="black"/>
                </a:solidFill>
                <a:latin typeface="Rockwell"/>
              </a:rPr>
              <a:t>Influence cards are divided into three levels.  Follow the instructions on the card corresponding to the current influence level.  The influence level is marked at the top left portion of the phasing board.  The game begins at influence level one and progresses to influence level three. When you reveal an influence level divider, the influence level and the new victory conditions take effect immediately.</a:t>
            </a:r>
          </a:p>
        </p:txBody>
      </p:sp>
      <p:sp>
        <p:nvSpPr>
          <p:cNvPr id="44" name="TextBox 43">
            <a:extLst>
              <a:ext uri="{FF2B5EF4-FFF2-40B4-BE49-F238E27FC236}">
                <a16:creationId xmlns:a16="http://schemas.microsoft.com/office/drawing/2014/main" id="{C819D9D8-4BF8-8863-2753-116946204DEB}"/>
              </a:ext>
            </a:extLst>
          </p:cNvPr>
          <p:cNvSpPr txBox="1"/>
          <p:nvPr/>
        </p:nvSpPr>
        <p:spPr>
          <a:xfrm>
            <a:off x="564200" y="3885427"/>
            <a:ext cx="6904098" cy="830997"/>
          </a:xfrm>
          <a:prstGeom prst="rect">
            <a:avLst/>
          </a:prstGeom>
          <a:noFill/>
        </p:spPr>
        <p:txBody>
          <a:bodyPr wrap="square">
            <a:spAutoFit/>
          </a:bodyPr>
          <a:lstStyle/>
          <a:p>
            <a:pPr marL="171441" indent="-171441" defTabSz="457178">
              <a:buFont typeface="Wingdings" panose="05000000000000000000" pitchFamily="2" charset="2"/>
              <a:buChar char="v"/>
              <a:defRPr/>
            </a:pPr>
            <a:r>
              <a:rPr lang="en-US" sz="1200" dirty="0">
                <a:solidFill>
                  <a:prstClr val="black"/>
                </a:solidFill>
                <a:latin typeface="Rockwell"/>
              </a:rPr>
              <a:t>Influence is earned by executing actions that demonstrate the strength of the resistance.  Anytime influence is earned an influence token is placed into the earned influence box.  Any time influence is lost a token is taken out of the earned influence box and returned to the influence pool.</a:t>
            </a:r>
          </a:p>
        </p:txBody>
      </p:sp>
      <p:sp>
        <p:nvSpPr>
          <p:cNvPr id="46" name="TextBox 45">
            <a:extLst>
              <a:ext uri="{FF2B5EF4-FFF2-40B4-BE49-F238E27FC236}">
                <a16:creationId xmlns:a16="http://schemas.microsoft.com/office/drawing/2014/main" id="{CF98E874-DC45-3EB2-5778-5770086AB117}"/>
              </a:ext>
            </a:extLst>
          </p:cNvPr>
          <p:cNvSpPr txBox="1"/>
          <p:nvPr/>
        </p:nvSpPr>
        <p:spPr>
          <a:xfrm>
            <a:off x="3544097" y="5543532"/>
            <a:ext cx="4000644" cy="1200329"/>
          </a:xfrm>
          <a:prstGeom prst="rect">
            <a:avLst/>
          </a:prstGeom>
          <a:noFill/>
        </p:spPr>
        <p:txBody>
          <a:bodyPr wrap="square">
            <a:spAutoFit/>
          </a:bodyPr>
          <a:lstStyle/>
          <a:p>
            <a:pPr marL="171441" indent="-171441" defTabSz="457178">
              <a:buFont typeface="Wingdings" panose="05000000000000000000" pitchFamily="2" charset="2"/>
              <a:buChar char="v"/>
              <a:defRPr/>
            </a:pPr>
            <a:r>
              <a:rPr lang="en-US" sz="1200" dirty="0">
                <a:solidFill>
                  <a:prstClr val="black"/>
                </a:solidFill>
                <a:latin typeface="Rockwell"/>
              </a:rPr>
              <a:t>If there is an earned influence card on the phasing board, flip the card and follow the instructions.  Once complete place the influence card in the discard box on the phasing board. If there are multiple earned cards, execute all earned influence cards in the order in which they were earned. </a:t>
            </a:r>
          </a:p>
        </p:txBody>
      </p:sp>
      <p:pic>
        <p:nvPicPr>
          <p:cNvPr id="47" name="Picture 46">
            <a:extLst>
              <a:ext uri="{FF2B5EF4-FFF2-40B4-BE49-F238E27FC236}">
                <a16:creationId xmlns:a16="http://schemas.microsoft.com/office/drawing/2014/main" id="{8BC49C4C-F9BE-FD98-9A97-6DFCC942B5E6}"/>
              </a:ext>
            </a:extLst>
          </p:cNvPr>
          <p:cNvPicPr>
            <a:picLocks noChangeAspect="1"/>
          </p:cNvPicPr>
          <p:nvPr/>
        </p:nvPicPr>
        <p:blipFill rotWithShape="1">
          <a:blip r:embed="rId6"/>
          <a:srcRect l="6271" t="5893" r="7625" b="3767"/>
          <a:stretch/>
        </p:blipFill>
        <p:spPr>
          <a:xfrm>
            <a:off x="5046201" y="6743861"/>
            <a:ext cx="1497413" cy="2235419"/>
          </a:xfrm>
          <a:prstGeom prst="roundRect">
            <a:avLst>
              <a:gd name="adj" fmla="val 4301"/>
            </a:avLst>
          </a:prstGeom>
          <a:solidFill>
            <a:srgbClr val="FFFFFF">
              <a:shade val="85000"/>
            </a:srgbClr>
          </a:solidFill>
          <a:ln>
            <a:noFill/>
          </a:ln>
          <a:effectLst>
            <a:reflection blurRad="12700" stA="38000" endPos="28000" dist="5000" dir="5400000" sy="-100000" algn="bl" rotWithShape="0"/>
          </a:effectLst>
        </p:spPr>
      </p:pic>
      <p:pic>
        <p:nvPicPr>
          <p:cNvPr id="49" name="Picture 48" descr="A picture containing text&#10;&#10;Description automatically generated">
            <a:extLst>
              <a:ext uri="{FF2B5EF4-FFF2-40B4-BE49-F238E27FC236}">
                <a16:creationId xmlns:a16="http://schemas.microsoft.com/office/drawing/2014/main" id="{A61BA939-8065-B15A-ED4D-BE904F651B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6459" y="7061816"/>
            <a:ext cx="457840" cy="653016"/>
          </a:xfrm>
          <a:prstGeom prst="rect">
            <a:avLst/>
          </a:prstGeom>
          <a:effectLst>
            <a:outerShdw blurRad="50800" dist="38100" dir="2700000" algn="tl" rotWithShape="0">
              <a:prstClr val="black">
                <a:alpha val="40000"/>
              </a:prstClr>
            </a:outerShdw>
          </a:effectLst>
        </p:spPr>
      </p:pic>
      <p:pic>
        <p:nvPicPr>
          <p:cNvPr id="52" name="Picture 51">
            <a:extLst>
              <a:ext uri="{FF2B5EF4-FFF2-40B4-BE49-F238E27FC236}">
                <a16:creationId xmlns:a16="http://schemas.microsoft.com/office/drawing/2014/main" id="{659618F1-0023-9B1F-3F69-FB2A541FAA58}"/>
              </a:ext>
            </a:extLst>
          </p:cNvPr>
          <p:cNvPicPr>
            <a:picLocks noChangeAspect="1"/>
          </p:cNvPicPr>
          <p:nvPr/>
        </p:nvPicPr>
        <p:blipFill rotWithShape="1">
          <a:blip r:embed="rId8"/>
          <a:srcRect l="52967" t="6916" r="4549" b="11771"/>
          <a:stretch/>
        </p:blipFill>
        <p:spPr>
          <a:xfrm>
            <a:off x="6945098" y="7736826"/>
            <a:ext cx="433079" cy="619878"/>
          </a:xfrm>
          <a:prstGeom prst="roundRect">
            <a:avLst>
              <a:gd name="adj" fmla="val 3755"/>
            </a:avLst>
          </a:prstGeom>
          <a:effectLst>
            <a:outerShdw blurRad="50800" dist="38100" dir="2700000" algn="tl" rotWithShape="0">
              <a:prstClr val="black">
                <a:alpha val="40000"/>
              </a:prstClr>
            </a:outerShdw>
          </a:effectLst>
        </p:spPr>
      </p:pic>
      <p:pic>
        <p:nvPicPr>
          <p:cNvPr id="54" name="Picture 53">
            <a:extLst>
              <a:ext uri="{FF2B5EF4-FFF2-40B4-BE49-F238E27FC236}">
                <a16:creationId xmlns:a16="http://schemas.microsoft.com/office/drawing/2014/main" id="{CA2A59C6-0FCE-5036-B40E-8233669B4054}"/>
              </a:ext>
            </a:extLst>
          </p:cNvPr>
          <p:cNvPicPr>
            <a:picLocks noChangeAspect="1"/>
          </p:cNvPicPr>
          <p:nvPr/>
        </p:nvPicPr>
        <p:blipFill rotWithShape="1">
          <a:blip r:embed="rId8"/>
          <a:srcRect l="8468" t="6888" r="48509" b="11784"/>
          <a:stretch/>
        </p:blipFill>
        <p:spPr>
          <a:xfrm>
            <a:off x="6945098" y="8372556"/>
            <a:ext cx="429201" cy="606723"/>
          </a:xfrm>
          <a:prstGeom prst="roundRect">
            <a:avLst>
              <a:gd name="adj" fmla="val 4319"/>
            </a:avLst>
          </a:prstGeom>
          <a:effectLst>
            <a:outerShdw blurRad="50800" dist="38100" dir="2700000" algn="tl" rotWithShape="0">
              <a:prstClr val="black">
                <a:alpha val="40000"/>
              </a:prstClr>
            </a:outerShdw>
          </a:effectLst>
        </p:spPr>
      </p:pic>
      <p:grpSp>
        <p:nvGrpSpPr>
          <p:cNvPr id="58" name="Group 57">
            <a:extLst>
              <a:ext uri="{FF2B5EF4-FFF2-40B4-BE49-F238E27FC236}">
                <a16:creationId xmlns:a16="http://schemas.microsoft.com/office/drawing/2014/main" id="{4AA5348C-9641-6570-FF96-5606C5A7429C}"/>
              </a:ext>
            </a:extLst>
          </p:cNvPr>
          <p:cNvGrpSpPr/>
          <p:nvPr/>
        </p:nvGrpSpPr>
        <p:grpSpPr>
          <a:xfrm>
            <a:off x="6631418" y="8588829"/>
            <a:ext cx="250860" cy="174176"/>
            <a:chOff x="6184900" y="8762391"/>
            <a:chExt cx="250860" cy="307624"/>
          </a:xfrm>
        </p:grpSpPr>
        <p:sp>
          <p:nvSpPr>
            <p:cNvPr id="55" name="Arrow: Chevron 54">
              <a:extLst>
                <a:ext uri="{FF2B5EF4-FFF2-40B4-BE49-F238E27FC236}">
                  <a16:creationId xmlns:a16="http://schemas.microsoft.com/office/drawing/2014/main" id="{B80CE074-B8E6-43C5-B0C3-3998CADC61B3}"/>
                </a:ext>
              </a:extLst>
            </p:cNvPr>
            <p:cNvSpPr/>
            <p:nvPr/>
          </p:nvSpPr>
          <p:spPr>
            <a:xfrm flipH="1">
              <a:off x="6184900" y="8762392"/>
              <a:ext cx="100237" cy="307623"/>
            </a:xfrm>
            <a:prstGeom prst="chevron">
              <a:avLst/>
            </a:prstGeom>
            <a:solidFill>
              <a:srgbClr val="FFFF00"/>
            </a:solidFill>
            <a:ln w="3175">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Arrow: Chevron 55">
              <a:extLst>
                <a:ext uri="{FF2B5EF4-FFF2-40B4-BE49-F238E27FC236}">
                  <a16:creationId xmlns:a16="http://schemas.microsoft.com/office/drawing/2014/main" id="{46A2863A-1E21-FCDB-C76E-43AC9EC66EF2}"/>
                </a:ext>
              </a:extLst>
            </p:cNvPr>
            <p:cNvSpPr/>
            <p:nvPr/>
          </p:nvSpPr>
          <p:spPr>
            <a:xfrm flipH="1">
              <a:off x="6259513" y="8762392"/>
              <a:ext cx="100237" cy="307623"/>
            </a:xfrm>
            <a:prstGeom prst="chevron">
              <a:avLst/>
            </a:prstGeom>
            <a:solidFill>
              <a:srgbClr val="FFFF00"/>
            </a:solidFill>
            <a:ln w="3175">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Arrow: Chevron 56">
              <a:extLst>
                <a:ext uri="{FF2B5EF4-FFF2-40B4-BE49-F238E27FC236}">
                  <a16:creationId xmlns:a16="http://schemas.microsoft.com/office/drawing/2014/main" id="{4C655D83-6DA3-C2C9-A754-7E0F26D7A3DC}"/>
                </a:ext>
              </a:extLst>
            </p:cNvPr>
            <p:cNvSpPr/>
            <p:nvPr/>
          </p:nvSpPr>
          <p:spPr>
            <a:xfrm flipH="1">
              <a:off x="6335523" y="8762391"/>
              <a:ext cx="100237" cy="307623"/>
            </a:xfrm>
            <a:prstGeom prst="chevron">
              <a:avLst/>
            </a:prstGeom>
            <a:solidFill>
              <a:srgbClr val="FFFF00"/>
            </a:solidFill>
            <a:ln w="3175">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7" name="Group 66">
            <a:extLst>
              <a:ext uri="{FF2B5EF4-FFF2-40B4-BE49-F238E27FC236}">
                <a16:creationId xmlns:a16="http://schemas.microsoft.com/office/drawing/2014/main" id="{73358283-81F2-6DF6-720E-8323DD0E9C40}"/>
              </a:ext>
            </a:extLst>
          </p:cNvPr>
          <p:cNvGrpSpPr/>
          <p:nvPr/>
        </p:nvGrpSpPr>
        <p:grpSpPr>
          <a:xfrm>
            <a:off x="6631418" y="7959677"/>
            <a:ext cx="250860" cy="174176"/>
            <a:chOff x="6184900" y="8762391"/>
            <a:chExt cx="250860" cy="307624"/>
          </a:xfrm>
        </p:grpSpPr>
        <p:sp>
          <p:nvSpPr>
            <p:cNvPr id="68" name="Arrow: Chevron 67">
              <a:extLst>
                <a:ext uri="{FF2B5EF4-FFF2-40B4-BE49-F238E27FC236}">
                  <a16:creationId xmlns:a16="http://schemas.microsoft.com/office/drawing/2014/main" id="{E17A7DCC-7FF0-3B46-AEAA-132B76E29F98}"/>
                </a:ext>
              </a:extLst>
            </p:cNvPr>
            <p:cNvSpPr/>
            <p:nvPr/>
          </p:nvSpPr>
          <p:spPr>
            <a:xfrm flipH="1">
              <a:off x="6184900" y="8762392"/>
              <a:ext cx="100237" cy="307623"/>
            </a:xfrm>
            <a:prstGeom prst="chevron">
              <a:avLst/>
            </a:prstGeom>
            <a:solidFill>
              <a:srgbClr val="FFFF00"/>
            </a:solidFill>
            <a:ln w="3175">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Arrow: Chevron 68">
              <a:extLst>
                <a:ext uri="{FF2B5EF4-FFF2-40B4-BE49-F238E27FC236}">
                  <a16:creationId xmlns:a16="http://schemas.microsoft.com/office/drawing/2014/main" id="{3FACDE5A-3F3F-75BF-26D7-377F47A6663F}"/>
                </a:ext>
              </a:extLst>
            </p:cNvPr>
            <p:cNvSpPr/>
            <p:nvPr/>
          </p:nvSpPr>
          <p:spPr>
            <a:xfrm flipH="1">
              <a:off x="6259513" y="8762392"/>
              <a:ext cx="100237" cy="307623"/>
            </a:xfrm>
            <a:prstGeom prst="chevron">
              <a:avLst/>
            </a:prstGeom>
            <a:solidFill>
              <a:srgbClr val="FFFF00"/>
            </a:solidFill>
            <a:ln w="3175">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Arrow: Chevron 69">
              <a:extLst>
                <a:ext uri="{FF2B5EF4-FFF2-40B4-BE49-F238E27FC236}">
                  <a16:creationId xmlns:a16="http://schemas.microsoft.com/office/drawing/2014/main" id="{60CA2E91-F3AC-342E-5CF7-CDE8A39808D5}"/>
                </a:ext>
              </a:extLst>
            </p:cNvPr>
            <p:cNvSpPr/>
            <p:nvPr/>
          </p:nvSpPr>
          <p:spPr>
            <a:xfrm flipH="1">
              <a:off x="6335523" y="8762391"/>
              <a:ext cx="100237" cy="307623"/>
            </a:xfrm>
            <a:prstGeom prst="chevron">
              <a:avLst/>
            </a:prstGeom>
            <a:solidFill>
              <a:srgbClr val="FFFF00"/>
            </a:solidFill>
            <a:ln w="3175">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1" name="Group 70">
            <a:extLst>
              <a:ext uri="{FF2B5EF4-FFF2-40B4-BE49-F238E27FC236}">
                <a16:creationId xmlns:a16="http://schemas.microsoft.com/office/drawing/2014/main" id="{D2088A41-A748-1EB4-E0F2-C527FCD5AB53}"/>
              </a:ext>
            </a:extLst>
          </p:cNvPr>
          <p:cNvGrpSpPr/>
          <p:nvPr/>
        </p:nvGrpSpPr>
        <p:grpSpPr>
          <a:xfrm>
            <a:off x="6606225" y="7328383"/>
            <a:ext cx="250860" cy="174176"/>
            <a:chOff x="6184900" y="8762391"/>
            <a:chExt cx="250860" cy="307624"/>
          </a:xfrm>
        </p:grpSpPr>
        <p:sp>
          <p:nvSpPr>
            <p:cNvPr id="72" name="Arrow: Chevron 71">
              <a:extLst>
                <a:ext uri="{FF2B5EF4-FFF2-40B4-BE49-F238E27FC236}">
                  <a16:creationId xmlns:a16="http://schemas.microsoft.com/office/drawing/2014/main" id="{4229BF2C-C333-A53E-E228-178998B10287}"/>
                </a:ext>
              </a:extLst>
            </p:cNvPr>
            <p:cNvSpPr/>
            <p:nvPr/>
          </p:nvSpPr>
          <p:spPr>
            <a:xfrm flipH="1">
              <a:off x="6184900" y="8762392"/>
              <a:ext cx="100237" cy="307623"/>
            </a:xfrm>
            <a:prstGeom prst="chevron">
              <a:avLst/>
            </a:prstGeom>
            <a:solidFill>
              <a:srgbClr val="FFFF00"/>
            </a:solidFill>
            <a:ln w="3175">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3" name="Arrow: Chevron 72">
              <a:extLst>
                <a:ext uri="{FF2B5EF4-FFF2-40B4-BE49-F238E27FC236}">
                  <a16:creationId xmlns:a16="http://schemas.microsoft.com/office/drawing/2014/main" id="{D7D0C9E3-1AC7-9CE5-734D-325DF38BDA42}"/>
                </a:ext>
              </a:extLst>
            </p:cNvPr>
            <p:cNvSpPr/>
            <p:nvPr/>
          </p:nvSpPr>
          <p:spPr>
            <a:xfrm flipH="1">
              <a:off x="6259513" y="8762392"/>
              <a:ext cx="100237" cy="307623"/>
            </a:xfrm>
            <a:prstGeom prst="chevron">
              <a:avLst/>
            </a:prstGeom>
            <a:solidFill>
              <a:srgbClr val="FFFF00"/>
            </a:solidFill>
            <a:ln w="3175">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Arrow: Chevron 73">
              <a:extLst>
                <a:ext uri="{FF2B5EF4-FFF2-40B4-BE49-F238E27FC236}">
                  <a16:creationId xmlns:a16="http://schemas.microsoft.com/office/drawing/2014/main" id="{6D4A5416-98EE-6D16-DBF8-E361172EA2FA}"/>
                </a:ext>
              </a:extLst>
            </p:cNvPr>
            <p:cNvSpPr/>
            <p:nvPr/>
          </p:nvSpPr>
          <p:spPr>
            <a:xfrm flipH="1">
              <a:off x="6335523" y="8762391"/>
              <a:ext cx="100237" cy="307623"/>
            </a:xfrm>
            <a:prstGeom prst="chevron">
              <a:avLst/>
            </a:prstGeom>
            <a:solidFill>
              <a:srgbClr val="FFFF00"/>
            </a:solidFill>
            <a:ln w="3175">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8438449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5846134-6934-6B1E-7B26-2700C0BF6EC7}"/>
              </a:ext>
            </a:extLst>
          </p:cNvPr>
          <p:cNvSpPr txBox="1"/>
          <p:nvPr/>
        </p:nvSpPr>
        <p:spPr>
          <a:xfrm>
            <a:off x="3844535" y="9623466"/>
            <a:ext cx="382114" cy="307777"/>
          </a:xfrm>
          <a:prstGeom prst="rect">
            <a:avLst/>
          </a:prstGeom>
          <a:noFill/>
        </p:spPr>
        <p:txBody>
          <a:bodyPr wrap="square" rtlCol="0">
            <a:spAutoFit/>
          </a:bodyPr>
          <a:lstStyle/>
          <a:p>
            <a:r>
              <a:rPr lang="en-US" sz="1400" b="1" dirty="0">
                <a:solidFill>
                  <a:schemeClr val="bg1"/>
                </a:solidFill>
                <a:effectLst>
                  <a:outerShdw blurRad="38100" dist="38100" dir="2700000" algn="tl">
                    <a:srgbClr val="000000">
                      <a:alpha val="43137"/>
                    </a:srgbClr>
                  </a:outerShdw>
                </a:effectLst>
                <a:latin typeface="Rockwell" panose="02060603020205020403" pitchFamily="18" charset="0"/>
              </a:rPr>
              <a:t>21</a:t>
            </a:r>
          </a:p>
        </p:txBody>
      </p:sp>
      <p:sp>
        <p:nvSpPr>
          <p:cNvPr id="7" name="TextBox 6">
            <a:extLst>
              <a:ext uri="{FF2B5EF4-FFF2-40B4-BE49-F238E27FC236}">
                <a16:creationId xmlns:a16="http://schemas.microsoft.com/office/drawing/2014/main" id="{B99AACDF-5CFC-030B-237F-6386E21381B6}"/>
              </a:ext>
            </a:extLst>
          </p:cNvPr>
          <p:cNvSpPr txBox="1"/>
          <p:nvPr/>
        </p:nvSpPr>
        <p:spPr>
          <a:xfrm>
            <a:off x="346510" y="304525"/>
            <a:ext cx="3888606" cy="276999"/>
          </a:xfrm>
          <a:prstGeom prst="rect">
            <a:avLst/>
          </a:prstGeom>
          <a:noFill/>
        </p:spPr>
        <p:txBody>
          <a:bodyPr wrap="square">
            <a:spAutoFit/>
          </a:bodyPr>
          <a:lstStyle/>
          <a:p>
            <a:r>
              <a:rPr lang="en-US" sz="1200" b="1" dirty="0"/>
              <a:t>3.F. Dominate:</a:t>
            </a:r>
          </a:p>
        </p:txBody>
      </p:sp>
      <p:sp>
        <p:nvSpPr>
          <p:cNvPr id="11" name="TextBox 10">
            <a:extLst>
              <a:ext uri="{FF2B5EF4-FFF2-40B4-BE49-F238E27FC236}">
                <a16:creationId xmlns:a16="http://schemas.microsoft.com/office/drawing/2014/main" id="{9FA2AC40-96A5-9F51-9FA5-6ADA8B73D526}"/>
              </a:ext>
            </a:extLst>
          </p:cNvPr>
          <p:cNvSpPr txBox="1"/>
          <p:nvPr/>
        </p:nvSpPr>
        <p:spPr>
          <a:xfrm>
            <a:off x="474134" y="513789"/>
            <a:ext cx="7063316" cy="5816977"/>
          </a:xfrm>
          <a:prstGeom prst="rect">
            <a:avLst/>
          </a:prstGeom>
          <a:noFill/>
        </p:spPr>
        <p:txBody>
          <a:bodyPr wrap="square">
            <a:spAutoFit/>
          </a:bodyPr>
          <a:lstStyle/>
          <a:p>
            <a:pPr marL="171441" indent="-171441">
              <a:buFont typeface="Wingdings" panose="05000000000000000000" pitchFamily="2" charset="2"/>
              <a:buChar char="v"/>
            </a:pPr>
            <a:r>
              <a:rPr lang="en-US" sz="1200" dirty="0"/>
              <a:t>The adversary dominates in the tiles indicated by the adversary card placed in the dominate box on the phasing board.  There will be no domination in the first round.</a:t>
            </a:r>
          </a:p>
          <a:p>
            <a:pPr marL="171441" indent="-171441">
              <a:buFont typeface="Wingdings" panose="05000000000000000000" pitchFamily="2" charset="2"/>
              <a:buChar char="v"/>
            </a:pPr>
            <a:r>
              <a:rPr lang="en-US" sz="1200" dirty="0"/>
              <a:t>In each tile suffering domination determine the adversary’s strength.  The adversary's strength is determined by adding all the adversary unit's capability to inflict damage.  Garrisons inflict three damage, outposts two damage, and cells one damage.</a:t>
            </a:r>
          </a:p>
          <a:p>
            <a:pPr marL="171441" indent="-171441">
              <a:buFont typeface="Wingdings" panose="05000000000000000000" pitchFamily="2" charset="2"/>
              <a:buChar char="v"/>
            </a:pPr>
            <a:r>
              <a:rPr lang="en-US" sz="1200" dirty="0"/>
              <a:t>If the tile contains population unfriendly to the adversary (</a:t>
            </a:r>
            <a:r>
              <a:rPr lang="en-US" sz="1200" b="1" dirty="0">
                <a:solidFill>
                  <a:srgbClr val="2757F1"/>
                </a:solidFill>
                <a:effectLst>
                  <a:outerShdw blurRad="38100" dist="38100" dir="2700000" algn="tl">
                    <a:srgbClr val="000000">
                      <a:alpha val="43137"/>
                    </a:srgbClr>
                  </a:outerShdw>
                </a:effectLst>
              </a:rPr>
              <a:t>BLUE CIVILIANS</a:t>
            </a:r>
            <a:r>
              <a:rPr lang="en-US" sz="1200" dirty="0"/>
              <a:t>) subtract one point for each blue civilian marker from the adversary’s strength.</a:t>
            </a:r>
          </a:p>
          <a:p>
            <a:pPr marL="171441" indent="-171441">
              <a:buFont typeface="Wingdings" panose="05000000000000000000" pitchFamily="2" charset="2"/>
              <a:buChar char="v"/>
            </a:pPr>
            <a:r>
              <a:rPr lang="en-US" sz="1200" dirty="0"/>
              <a:t>If the tile is difficult terrain (jungle or rural) subtract one from the adversary’s combined strength.</a:t>
            </a:r>
          </a:p>
          <a:p>
            <a:pPr marL="171441" indent="-171441">
              <a:buFont typeface="Wingdings" panose="05000000000000000000" pitchFamily="2" charset="2"/>
              <a:buChar char="v"/>
            </a:pPr>
            <a:r>
              <a:rPr lang="en-US" sz="1200" dirty="0"/>
              <a:t>Any defense modifiers from capability cards played during the immediate action phase are subtracted from the adversary’s combined strength</a:t>
            </a:r>
          </a:p>
          <a:p>
            <a:pPr marL="171441" indent="-171441">
              <a:buFont typeface="Wingdings" panose="05000000000000000000" pitchFamily="2" charset="2"/>
              <a:buChar char="v"/>
            </a:pPr>
            <a:r>
              <a:rPr lang="en-US" sz="1200" dirty="0"/>
              <a:t>If the adversary has at least two strength points remaining then they successfully tyrannize the tile, and a tyranny token is placed on the tile.  Any player presence in that tile is removed from the game. (Note: the partisans may replay removed presence, when the partisans remove presence, it is returned to the presence track on the player card)</a:t>
            </a:r>
          </a:p>
          <a:p>
            <a:pPr marL="171441" indent="-171441">
              <a:buFont typeface="Wingdings" panose="05000000000000000000" pitchFamily="2" charset="2"/>
              <a:buChar char="v"/>
            </a:pPr>
            <a:r>
              <a:rPr lang="en-US" sz="1200" dirty="0"/>
              <a:t>If a dominated tile already has a tyranny token, the tyranny escalates, and a second tyranny token is placed in that tile and another tyranny token and adversary cell is placed in an adjacent tile. All civilians in the tile switch to red, and the adjacent tile is chosen by player consensus.  </a:t>
            </a:r>
          </a:p>
          <a:p>
            <a:pPr marL="171441" indent="-171441">
              <a:buFont typeface="Wingdings" panose="05000000000000000000" pitchFamily="2" charset="2"/>
              <a:buChar char="v"/>
            </a:pPr>
            <a:r>
              <a:rPr lang="en-US" sz="1200" dirty="0"/>
              <a:t>The remaining adversary strength is then targeted against surrogate forces in the tile. Destroying a surrogate base requires two strength points and destroying a surrogate force requires one strength point. The adversary prioritizes the destruction of surrogate bases. If the adversary has only one strength point to apply against a surrogate base than the surrogate base is damaged, and the surrogate base token is placed on its side. A destroyed surrogate base results in the loss of the surrogate force defending the base in addition to two influence tokens.</a:t>
            </a:r>
          </a:p>
          <a:p>
            <a:pPr marL="171441" indent="-171441">
              <a:buFont typeface="Wingdings" panose="05000000000000000000" pitchFamily="2" charset="2"/>
              <a:buChar char="v"/>
            </a:pPr>
            <a:r>
              <a:rPr lang="en-US" sz="1200" dirty="0"/>
              <a:t>Surrogate counterattack. If any surrogate elements survive the adversary onslaught they immediately counterattack. surrogate strength is tallied with one point for every surrogate force. Civilians sympathetic to the adversary (red civilians) subtract one from the surrogate strength. The remaining surrogate strength can be targeted against the adversary at the player’s discretion. (3 points to destroy a garrison, 2 points to destroy an outpost, and 1 point to destroy a cell). Collateral damage rules still apply. Use the damage flow chart below, and included in the game box, for quick reference during game play. </a:t>
            </a:r>
          </a:p>
        </p:txBody>
      </p:sp>
      <p:pic>
        <p:nvPicPr>
          <p:cNvPr id="3" name="Picture 2">
            <a:extLst>
              <a:ext uri="{FF2B5EF4-FFF2-40B4-BE49-F238E27FC236}">
                <a16:creationId xmlns:a16="http://schemas.microsoft.com/office/drawing/2014/main" id="{BAA927A3-6CA6-E4B4-31B1-BACF693D5098}"/>
              </a:ext>
            </a:extLst>
          </p:cNvPr>
          <p:cNvPicPr>
            <a:picLocks noChangeAspect="1"/>
          </p:cNvPicPr>
          <p:nvPr/>
        </p:nvPicPr>
        <p:blipFill>
          <a:blip r:embed="rId2"/>
          <a:stretch>
            <a:fillRect/>
          </a:stretch>
        </p:blipFill>
        <p:spPr>
          <a:xfrm>
            <a:off x="1271506" y="6456699"/>
            <a:ext cx="5468572" cy="3087912"/>
          </a:xfrm>
          <a:prstGeom prst="rect">
            <a:avLst/>
          </a:prstGeom>
        </p:spPr>
      </p:pic>
    </p:spTree>
    <p:extLst>
      <p:ext uri="{BB962C8B-B14F-4D97-AF65-F5344CB8AC3E}">
        <p14:creationId xmlns:p14="http://schemas.microsoft.com/office/powerpoint/2010/main" val="41241550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F9398ED-AB8B-1753-7386-6DC35F68659B}"/>
              </a:ext>
            </a:extLst>
          </p:cNvPr>
          <p:cNvSpPr txBox="1"/>
          <p:nvPr/>
        </p:nvSpPr>
        <p:spPr>
          <a:xfrm>
            <a:off x="3844535" y="9623466"/>
            <a:ext cx="382114" cy="307777"/>
          </a:xfrm>
          <a:prstGeom prst="rect">
            <a:avLst/>
          </a:prstGeom>
          <a:noFill/>
        </p:spPr>
        <p:txBody>
          <a:bodyPr wrap="square" rtlCol="0">
            <a:spAutoFit/>
          </a:bodyPr>
          <a:lstStyle/>
          <a:p>
            <a:r>
              <a:rPr lang="en-US" sz="1400" b="1" dirty="0">
                <a:solidFill>
                  <a:schemeClr val="bg1"/>
                </a:solidFill>
                <a:effectLst>
                  <a:outerShdw blurRad="38100" dist="38100" dir="2700000" algn="tl">
                    <a:srgbClr val="000000">
                      <a:alpha val="43137"/>
                    </a:srgbClr>
                  </a:outerShdw>
                </a:effectLst>
                <a:latin typeface="Rockwell" panose="02060603020205020403" pitchFamily="18" charset="0"/>
              </a:rPr>
              <a:t>22</a:t>
            </a:r>
          </a:p>
        </p:txBody>
      </p:sp>
      <p:sp>
        <p:nvSpPr>
          <p:cNvPr id="5" name="TextBox 4">
            <a:extLst>
              <a:ext uri="{FF2B5EF4-FFF2-40B4-BE49-F238E27FC236}">
                <a16:creationId xmlns:a16="http://schemas.microsoft.com/office/drawing/2014/main" id="{53349B37-5AF5-933C-58D9-E65ABADBE9A3}"/>
              </a:ext>
            </a:extLst>
          </p:cNvPr>
          <p:cNvSpPr txBox="1"/>
          <p:nvPr/>
        </p:nvSpPr>
        <p:spPr>
          <a:xfrm>
            <a:off x="346510" y="304525"/>
            <a:ext cx="3888606" cy="276999"/>
          </a:xfrm>
          <a:prstGeom prst="rect">
            <a:avLst/>
          </a:prstGeom>
          <a:noFill/>
        </p:spPr>
        <p:txBody>
          <a:bodyPr wrap="square">
            <a:spAutoFit/>
          </a:bodyPr>
          <a:lstStyle/>
          <a:p>
            <a:r>
              <a:rPr lang="en-US" sz="1200" b="1" dirty="0"/>
              <a:t>3.G. Develop:</a:t>
            </a:r>
          </a:p>
        </p:txBody>
      </p:sp>
      <p:sp>
        <p:nvSpPr>
          <p:cNvPr id="6" name="TextBox 5">
            <a:extLst>
              <a:ext uri="{FF2B5EF4-FFF2-40B4-BE49-F238E27FC236}">
                <a16:creationId xmlns:a16="http://schemas.microsoft.com/office/drawing/2014/main" id="{27A90406-7B8B-F6FE-CA03-13913399046A}"/>
              </a:ext>
            </a:extLst>
          </p:cNvPr>
          <p:cNvSpPr txBox="1"/>
          <p:nvPr/>
        </p:nvSpPr>
        <p:spPr>
          <a:xfrm>
            <a:off x="353857" y="3936371"/>
            <a:ext cx="3888606" cy="276999"/>
          </a:xfrm>
          <a:prstGeom prst="rect">
            <a:avLst/>
          </a:prstGeom>
          <a:noFill/>
        </p:spPr>
        <p:txBody>
          <a:bodyPr wrap="square">
            <a:spAutoFit/>
          </a:bodyPr>
          <a:lstStyle/>
          <a:p>
            <a:r>
              <a:rPr lang="en-US" sz="1200" b="1" dirty="0"/>
              <a:t>3.H.Deploy:</a:t>
            </a:r>
          </a:p>
        </p:txBody>
      </p:sp>
      <p:sp>
        <p:nvSpPr>
          <p:cNvPr id="7" name="TextBox 6">
            <a:extLst>
              <a:ext uri="{FF2B5EF4-FFF2-40B4-BE49-F238E27FC236}">
                <a16:creationId xmlns:a16="http://schemas.microsoft.com/office/drawing/2014/main" id="{F7828BB7-843B-7156-29CB-C09345DDE602}"/>
              </a:ext>
            </a:extLst>
          </p:cNvPr>
          <p:cNvSpPr txBox="1"/>
          <p:nvPr/>
        </p:nvSpPr>
        <p:spPr>
          <a:xfrm>
            <a:off x="353857" y="5372666"/>
            <a:ext cx="3888606" cy="276999"/>
          </a:xfrm>
          <a:prstGeom prst="rect">
            <a:avLst/>
          </a:prstGeom>
          <a:noFill/>
        </p:spPr>
        <p:txBody>
          <a:bodyPr wrap="square">
            <a:spAutoFit/>
          </a:bodyPr>
          <a:lstStyle/>
          <a:p>
            <a:r>
              <a:rPr lang="en-US" sz="1200" b="1" dirty="0"/>
              <a:t>3.I.Shift Terrain Cards:</a:t>
            </a:r>
          </a:p>
        </p:txBody>
      </p:sp>
      <p:sp>
        <p:nvSpPr>
          <p:cNvPr id="9" name="TextBox 8">
            <a:extLst>
              <a:ext uri="{FF2B5EF4-FFF2-40B4-BE49-F238E27FC236}">
                <a16:creationId xmlns:a16="http://schemas.microsoft.com/office/drawing/2014/main" id="{C93A4000-4E66-3416-CDD2-E39C90A51205}"/>
              </a:ext>
            </a:extLst>
          </p:cNvPr>
          <p:cNvSpPr txBox="1"/>
          <p:nvPr/>
        </p:nvSpPr>
        <p:spPr>
          <a:xfrm>
            <a:off x="490443" y="539189"/>
            <a:ext cx="6960848" cy="1384995"/>
          </a:xfrm>
          <a:prstGeom prst="rect">
            <a:avLst/>
          </a:prstGeom>
          <a:noFill/>
        </p:spPr>
        <p:txBody>
          <a:bodyPr wrap="square">
            <a:spAutoFit/>
          </a:bodyPr>
          <a:lstStyle/>
          <a:p>
            <a:pPr marL="171441" indent="-171441">
              <a:buFont typeface="Wingdings" panose="05000000000000000000" pitchFamily="2" charset="2"/>
              <a:buChar char="v"/>
            </a:pPr>
            <a:r>
              <a:rPr lang="en-US" sz="1200" dirty="0"/>
              <a:t>The adversary develops in the tiles indicated by the adversary card placed in the develop box on the phasing board.</a:t>
            </a:r>
          </a:p>
          <a:p>
            <a:pPr marL="171441" indent="-171441">
              <a:buFont typeface="Wingdings" panose="05000000000000000000" pitchFamily="2" charset="2"/>
              <a:buChar char="v"/>
            </a:pPr>
            <a:r>
              <a:rPr lang="en-US" sz="1200" dirty="0"/>
              <a:t>In each tile under development, a cell builds an outpost (the cell remains, making the adversary composition a cell and an outpost) and an outpost builds a garrison (the outpost also remains, resulting in the presence of an outpost and a garrison). If a garrison is present, another garrison is added. If you have run out of garrison tokens, then the outpost builds two additional outposts, resulting in three outposts. </a:t>
            </a:r>
          </a:p>
        </p:txBody>
      </p:sp>
      <p:sp>
        <p:nvSpPr>
          <p:cNvPr id="34" name="TextBox 33">
            <a:extLst>
              <a:ext uri="{FF2B5EF4-FFF2-40B4-BE49-F238E27FC236}">
                <a16:creationId xmlns:a16="http://schemas.microsoft.com/office/drawing/2014/main" id="{EF45DBED-D20E-515E-A8C6-9683836EFFFD}"/>
              </a:ext>
            </a:extLst>
          </p:cNvPr>
          <p:cNvSpPr txBox="1"/>
          <p:nvPr/>
        </p:nvSpPr>
        <p:spPr>
          <a:xfrm>
            <a:off x="490444" y="4156288"/>
            <a:ext cx="6781049" cy="1200329"/>
          </a:xfrm>
          <a:prstGeom prst="rect">
            <a:avLst/>
          </a:prstGeom>
          <a:noFill/>
        </p:spPr>
        <p:txBody>
          <a:bodyPr wrap="square">
            <a:spAutoFit/>
          </a:bodyPr>
          <a:lstStyle/>
          <a:p>
            <a:pPr marL="171441" indent="-171441">
              <a:buFont typeface="Wingdings" panose="05000000000000000000" pitchFamily="2" charset="2"/>
              <a:buChar char="v"/>
            </a:pPr>
            <a:r>
              <a:rPr lang="en-US" sz="1200" dirty="0"/>
              <a:t>A card is taken from the adversary deck and placed face up in the deploy box on the phasing board.</a:t>
            </a:r>
          </a:p>
          <a:p>
            <a:pPr marL="171441" indent="-171441">
              <a:buFont typeface="Wingdings" panose="05000000000000000000" pitchFamily="2" charset="2"/>
              <a:buChar char="v"/>
            </a:pPr>
            <a:r>
              <a:rPr lang="en-US" sz="1200" dirty="0"/>
              <a:t>If the indicated tile is next to the coast, the border, a tile with an adversary garrison, or a tile with an adversary outpost then an adversary cell is placed into that tile.</a:t>
            </a:r>
          </a:p>
          <a:p>
            <a:pPr marL="171441" indent="-171441">
              <a:buFont typeface="Wingdings" panose="05000000000000000000" pitchFamily="2" charset="2"/>
              <a:buChar char="v"/>
            </a:pPr>
            <a:r>
              <a:rPr lang="en-US" sz="1200" dirty="0"/>
              <a:t>No more than one new adversary cell is deployed into a single targeted tile during this phase, but multiple tiles may receive an adversary cell. </a:t>
            </a:r>
          </a:p>
        </p:txBody>
      </p:sp>
      <p:sp>
        <p:nvSpPr>
          <p:cNvPr id="36" name="TextBox 35">
            <a:extLst>
              <a:ext uri="{FF2B5EF4-FFF2-40B4-BE49-F238E27FC236}">
                <a16:creationId xmlns:a16="http://schemas.microsoft.com/office/drawing/2014/main" id="{FC85006E-5F29-E2A9-81CC-F58D40F0470F}"/>
              </a:ext>
            </a:extLst>
          </p:cNvPr>
          <p:cNvSpPr txBox="1"/>
          <p:nvPr/>
        </p:nvSpPr>
        <p:spPr>
          <a:xfrm>
            <a:off x="369700" y="5580267"/>
            <a:ext cx="7048843" cy="830997"/>
          </a:xfrm>
          <a:prstGeom prst="rect">
            <a:avLst/>
          </a:prstGeom>
          <a:noFill/>
        </p:spPr>
        <p:txBody>
          <a:bodyPr wrap="square">
            <a:spAutoFit/>
          </a:bodyPr>
          <a:lstStyle/>
          <a:p>
            <a:r>
              <a:rPr lang="en-US" sz="1200" b="1" dirty="0">
                <a:effectLst>
                  <a:glow rad="190500">
                    <a:schemeClr val="bg1">
                      <a:alpha val="25000"/>
                    </a:schemeClr>
                  </a:glow>
                </a:effectLst>
                <a:sym typeface="Symbol" panose="05050102010706020507" pitchFamily="18" charset="2"/>
              </a:rPr>
              <a:t> </a:t>
            </a:r>
            <a:r>
              <a:rPr lang="en-US" sz="1200" dirty="0"/>
              <a:t>At the end of the adversary phase, shift every adversary card down one box on the phasing board.  The dominate card will be discarded, the develop card moves to dominate, and the deploy card moves to develop.  Do not reveal the next deploy card until the adversary phase of the next turn.</a:t>
            </a:r>
          </a:p>
        </p:txBody>
      </p:sp>
      <p:sp>
        <p:nvSpPr>
          <p:cNvPr id="37" name="TextBox 36">
            <a:extLst>
              <a:ext uri="{FF2B5EF4-FFF2-40B4-BE49-F238E27FC236}">
                <a16:creationId xmlns:a16="http://schemas.microsoft.com/office/drawing/2014/main" id="{3CC40227-B6E5-7DFE-D29B-C4DBBB3385B8}"/>
              </a:ext>
            </a:extLst>
          </p:cNvPr>
          <p:cNvSpPr txBox="1"/>
          <p:nvPr/>
        </p:nvSpPr>
        <p:spPr>
          <a:xfrm>
            <a:off x="353858" y="6427296"/>
            <a:ext cx="4280836" cy="338554"/>
          </a:xfrm>
          <a:prstGeom prst="rect">
            <a:avLst/>
          </a:prstGeom>
          <a:noFill/>
        </p:spPr>
        <p:txBody>
          <a:bodyPr wrap="square">
            <a:spAutoFit/>
          </a:bodyPr>
          <a:lstStyle/>
          <a:p>
            <a:r>
              <a:rPr lang="en-US" sz="1600" b="1" dirty="0">
                <a:effectLst>
                  <a:glow rad="190500">
                    <a:schemeClr val="bg1">
                      <a:alpha val="25000"/>
                    </a:schemeClr>
                  </a:glow>
                </a:effectLst>
                <a:sym typeface="Symbol" panose="05050102010706020507" pitchFamily="18" charset="2"/>
              </a:rPr>
              <a:t>Execute Delayed Capabilities</a:t>
            </a:r>
            <a:endParaRPr lang="en-US" sz="1600" b="1" dirty="0">
              <a:effectLst>
                <a:glow rad="190500">
                  <a:schemeClr val="bg1">
                    <a:alpha val="25000"/>
                  </a:schemeClr>
                </a:glow>
              </a:effectLst>
            </a:endParaRPr>
          </a:p>
        </p:txBody>
      </p:sp>
      <p:pic>
        <p:nvPicPr>
          <p:cNvPr id="38" name="Picture 37">
            <a:extLst>
              <a:ext uri="{FF2B5EF4-FFF2-40B4-BE49-F238E27FC236}">
                <a16:creationId xmlns:a16="http://schemas.microsoft.com/office/drawing/2014/main" id="{2AE060EE-72C7-9206-7A5C-237B2532C93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690023" y="6419974"/>
            <a:ext cx="280844" cy="388986"/>
          </a:xfrm>
          <a:prstGeom prst="rect">
            <a:avLst/>
          </a:prstGeom>
          <a:effectLst>
            <a:outerShdw blurRad="50800" dist="38100" dir="2700000" algn="tl" rotWithShape="0">
              <a:prstClr val="black">
                <a:alpha val="40000"/>
              </a:prstClr>
            </a:outerShdw>
          </a:effectLst>
        </p:spPr>
      </p:pic>
      <p:sp>
        <p:nvSpPr>
          <p:cNvPr id="40" name="TextBox 39">
            <a:extLst>
              <a:ext uri="{FF2B5EF4-FFF2-40B4-BE49-F238E27FC236}">
                <a16:creationId xmlns:a16="http://schemas.microsoft.com/office/drawing/2014/main" id="{9DE0E3FB-F998-C18E-8882-5D0B1F476558}"/>
              </a:ext>
            </a:extLst>
          </p:cNvPr>
          <p:cNvSpPr txBox="1"/>
          <p:nvPr/>
        </p:nvSpPr>
        <p:spPr>
          <a:xfrm>
            <a:off x="369699" y="6876003"/>
            <a:ext cx="6932765" cy="1877437"/>
          </a:xfrm>
          <a:prstGeom prst="rect">
            <a:avLst/>
          </a:prstGeom>
          <a:noFill/>
        </p:spPr>
        <p:txBody>
          <a:bodyPr wrap="square">
            <a:spAutoFit/>
          </a:bodyPr>
          <a:lstStyle/>
          <a:p>
            <a:pPr>
              <a:spcAft>
                <a:spcPts val="600"/>
              </a:spcAft>
            </a:pPr>
            <a:r>
              <a:rPr lang="en-US" sz="1200" b="1" dirty="0">
                <a:effectLst>
                  <a:glow rad="190500">
                    <a:schemeClr val="bg1">
                      <a:alpha val="25000"/>
                    </a:schemeClr>
                  </a:glow>
                </a:effectLst>
                <a:sym typeface="Symbol" panose="05050102010706020507" pitchFamily="18" charset="2"/>
              </a:rPr>
              <a:t> </a:t>
            </a:r>
            <a:r>
              <a:rPr lang="en-US" sz="1200" dirty="0"/>
              <a:t>Players execute their delayed external and organic capabilities.  Capabilities are executed simultaneously.</a:t>
            </a:r>
          </a:p>
          <a:p>
            <a:pPr>
              <a:spcAft>
                <a:spcPts val="600"/>
              </a:spcAft>
            </a:pPr>
            <a:r>
              <a:rPr lang="en-US" sz="1200" b="1" dirty="0">
                <a:effectLst>
                  <a:glow rad="190500">
                    <a:schemeClr val="bg1">
                      <a:alpha val="25000"/>
                    </a:schemeClr>
                  </a:glow>
                </a:effectLst>
                <a:sym typeface="Symbol" panose="05050102010706020507" pitchFamily="18" charset="2"/>
              </a:rPr>
              <a:t> </a:t>
            </a:r>
            <a:r>
              <a:rPr lang="en-US" sz="1200" dirty="0"/>
              <a:t>Delayed capabilities are executed in the same manner as immediate capabilities.</a:t>
            </a:r>
          </a:p>
          <a:p>
            <a:pPr>
              <a:spcAft>
                <a:spcPts val="600"/>
              </a:spcAft>
            </a:pPr>
            <a:r>
              <a:rPr lang="en-US" sz="1200" b="1" dirty="0">
                <a:effectLst>
                  <a:glow rad="190500">
                    <a:schemeClr val="bg1">
                      <a:alpha val="25000"/>
                    </a:schemeClr>
                  </a:glow>
                </a:effectLst>
                <a:sym typeface="Symbol" panose="05050102010706020507" pitchFamily="18" charset="2"/>
              </a:rPr>
              <a:t> </a:t>
            </a:r>
            <a:r>
              <a:rPr lang="en-US" sz="1200" dirty="0"/>
              <a:t>At the end of this phase, all played capability cards are discarded but kept by the player.  During the refit phase, the player can choose to reclaim their discarded capability cards.</a:t>
            </a:r>
          </a:p>
          <a:p>
            <a:pPr>
              <a:spcAft>
                <a:spcPts val="600"/>
              </a:spcAft>
            </a:pPr>
            <a:r>
              <a:rPr lang="en-US" sz="1200" b="1" dirty="0">
                <a:effectLst>
                  <a:glow rad="190500">
                    <a:schemeClr val="bg1">
                      <a:alpha val="25000"/>
                    </a:schemeClr>
                  </a:glow>
                </a:effectLst>
                <a:sym typeface="Symbol" panose="05050102010706020507" pitchFamily="18" charset="2"/>
              </a:rPr>
              <a:t> </a:t>
            </a:r>
            <a:r>
              <a:rPr lang="en-US" sz="1200" dirty="0"/>
              <a:t>Damaged adversary is returned to full health.  </a:t>
            </a:r>
          </a:p>
          <a:p>
            <a:pPr>
              <a:spcAft>
                <a:spcPts val="600"/>
              </a:spcAft>
            </a:pPr>
            <a:r>
              <a:rPr lang="en-US" sz="1200" b="1" dirty="0">
                <a:effectLst>
                  <a:glow rad="190500">
                    <a:schemeClr val="bg1">
                      <a:alpha val="25000"/>
                    </a:schemeClr>
                  </a:glow>
                </a:effectLst>
                <a:sym typeface="Symbol" panose="05050102010706020507" pitchFamily="18" charset="2"/>
              </a:rPr>
              <a:t> </a:t>
            </a:r>
            <a:r>
              <a:rPr lang="en-US" sz="1200" dirty="0"/>
              <a:t>If a player has more than four surrogate forces in one tile, that player must pay one resource per excess surrogate or that surrogate force will be eliminated.</a:t>
            </a:r>
          </a:p>
        </p:txBody>
      </p:sp>
      <p:pic>
        <p:nvPicPr>
          <p:cNvPr id="41" name="Picture 40">
            <a:extLst>
              <a:ext uri="{FF2B5EF4-FFF2-40B4-BE49-F238E27FC236}">
                <a16:creationId xmlns:a16="http://schemas.microsoft.com/office/drawing/2014/main" id="{9BDB4F08-A406-9A7F-B606-09A296F70C61}"/>
              </a:ext>
            </a:extLst>
          </p:cNvPr>
          <p:cNvPicPr>
            <a:picLocks noChangeAspect="1"/>
          </p:cNvPicPr>
          <p:nvPr/>
        </p:nvPicPr>
        <p:blipFill>
          <a:blip r:embed="rId3"/>
          <a:stretch>
            <a:fillRect/>
          </a:stretch>
        </p:blipFill>
        <p:spPr>
          <a:xfrm>
            <a:off x="-1102" y="1947120"/>
            <a:ext cx="7663093" cy="1576269"/>
          </a:xfrm>
          <a:prstGeom prst="rect">
            <a:avLst/>
          </a:prstGeom>
        </p:spPr>
      </p:pic>
    </p:spTree>
    <p:extLst>
      <p:ext uri="{BB962C8B-B14F-4D97-AF65-F5344CB8AC3E}">
        <p14:creationId xmlns:p14="http://schemas.microsoft.com/office/powerpoint/2010/main" val="28553685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AB560FF-A583-289F-4509-ED4ABAF93E0C}"/>
              </a:ext>
            </a:extLst>
          </p:cNvPr>
          <p:cNvSpPr txBox="1"/>
          <p:nvPr/>
        </p:nvSpPr>
        <p:spPr>
          <a:xfrm>
            <a:off x="328457" y="898559"/>
            <a:ext cx="4280836" cy="338554"/>
          </a:xfrm>
          <a:prstGeom prst="rect">
            <a:avLst/>
          </a:prstGeom>
          <a:noFill/>
        </p:spPr>
        <p:txBody>
          <a:bodyPr wrap="square">
            <a:spAutoFit/>
          </a:bodyPr>
          <a:lstStyle/>
          <a:p>
            <a:r>
              <a:rPr lang="en-US" sz="1600" b="1" dirty="0">
                <a:effectLst>
                  <a:glow rad="190500">
                    <a:schemeClr val="bg1">
                      <a:alpha val="25000"/>
                    </a:schemeClr>
                  </a:glow>
                </a:effectLst>
                <a:sym typeface="Symbol" panose="05050102010706020507" pitchFamily="18" charset="2"/>
              </a:rPr>
              <a:t>Victory Conditions</a:t>
            </a:r>
            <a:endParaRPr lang="en-US" sz="1600" b="1" dirty="0">
              <a:effectLst>
                <a:glow rad="190500">
                  <a:schemeClr val="bg1">
                    <a:alpha val="25000"/>
                  </a:schemeClr>
                </a:glow>
              </a:effectLst>
            </a:endParaRPr>
          </a:p>
        </p:txBody>
      </p:sp>
      <p:sp>
        <p:nvSpPr>
          <p:cNvPr id="10" name="TextBox 9">
            <a:extLst>
              <a:ext uri="{FF2B5EF4-FFF2-40B4-BE49-F238E27FC236}">
                <a16:creationId xmlns:a16="http://schemas.microsoft.com/office/drawing/2014/main" id="{6EB804E5-63AF-163C-D92B-DC0600840780}"/>
              </a:ext>
            </a:extLst>
          </p:cNvPr>
          <p:cNvSpPr txBox="1"/>
          <p:nvPr/>
        </p:nvSpPr>
        <p:spPr>
          <a:xfrm>
            <a:off x="360692" y="3986812"/>
            <a:ext cx="4280836" cy="338554"/>
          </a:xfrm>
          <a:prstGeom prst="rect">
            <a:avLst/>
          </a:prstGeom>
          <a:noFill/>
        </p:spPr>
        <p:txBody>
          <a:bodyPr wrap="square">
            <a:spAutoFit/>
          </a:bodyPr>
          <a:lstStyle/>
          <a:p>
            <a:r>
              <a:rPr lang="en-US" sz="1600" b="1" dirty="0">
                <a:effectLst>
                  <a:glow rad="190500">
                    <a:schemeClr val="bg1">
                      <a:alpha val="25000"/>
                    </a:schemeClr>
                  </a:glow>
                </a:effectLst>
                <a:sym typeface="Symbol" panose="05050102010706020507" pitchFamily="18" charset="2"/>
              </a:rPr>
              <a:t>Defeat Conditions</a:t>
            </a:r>
            <a:endParaRPr lang="en-US" sz="1600" b="1" dirty="0">
              <a:effectLst>
                <a:glow rad="190500">
                  <a:schemeClr val="bg1">
                    <a:alpha val="25000"/>
                  </a:schemeClr>
                </a:glow>
              </a:effectLst>
            </a:endParaRPr>
          </a:p>
        </p:txBody>
      </p:sp>
      <p:sp>
        <p:nvSpPr>
          <p:cNvPr id="12" name="TextBox 11">
            <a:extLst>
              <a:ext uri="{FF2B5EF4-FFF2-40B4-BE49-F238E27FC236}">
                <a16:creationId xmlns:a16="http://schemas.microsoft.com/office/drawing/2014/main" id="{368965C7-0118-28B5-3EDE-C2907003B2CB}"/>
              </a:ext>
            </a:extLst>
          </p:cNvPr>
          <p:cNvSpPr txBox="1"/>
          <p:nvPr/>
        </p:nvSpPr>
        <p:spPr>
          <a:xfrm>
            <a:off x="345391" y="1196995"/>
            <a:ext cx="7098552" cy="461665"/>
          </a:xfrm>
          <a:prstGeom prst="rect">
            <a:avLst/>
          </a:prstGeom>
          <a:noFill/>
        </p:spPr>
        <p:txBody>
          <a:bodyPr wrap="square">
            <a:spAutoFit/>
          </a:bodyPr>
          <a:lstStyle/>
          <a:p>
            <a:r>
              <a:rPr lang="en-US" sz="1200" b="1" dirty="0">
                <a:effectLst>
                  <a:glow rad="190500">
                    <a:schemeClr val="bg1">
                      <a:alpha val="25000"/>
                    </a:schemeClr>
                  </a:glow>
                </a:effectLst>
                <a:sym typeface="Symbol" panose="05050102010706020507" pitchFamily="18" charset="2"/>
              </a:rPr>
              <a:t> </a:t>
            </a:r>
            <a:r>
              <a:rPr lang="en-US" sz="1200" dirty="0"/>
              <a:t>Victory conditions depend on the influence level.  As the players gain influence the conditions for victory become less onerous.</a:t>
            </a:r>
          </a:p>
        </p:txBody>
      </p:sp>
      <p:sp>
        <p:nvSpPr>
          <p:cNvPr id="14" name="TextBox 13">
            <a:extLst>
              <a:ext uri="{FF2B5EF4-FFF2-40B4-BE49-F238E27FC236}">
                <a16:creationId xmlns:a16="http://schemas.microsoft.com/office/drawing/2014/main" id="{DA1AC117-AB23-1C01-B44C-6583BF49FF07}"/>
              </a:ext>
            </a:extLst>
          </p:cNvPr>
          <p:cNvSpPr txBox="1"/>
          <p:nvPr/>
        </p:nvSpPr>
        <p:spPr>
          <a:xfrm>
            <a:off x="191248" y="1614417"/>
            <a:ext cx="4842742" cy="1692771"/>
          </a:xfrm>
          <a:prstGeom prst="rect">
            <a:avLst/>
          </a:prstGeom>
          <a:noFill/>
        </p:spPr>
        <p:txBody>
          <a:bodyPr wrap="square">
            <a:spAutoFit/>
          </a:bodyPr>
          <a:lstStyle/>
          <a:p>
            <a:pPr lvl="1">
              <a:spcAft>
                <a:spcPts val="600"/>
              </a:spcAft>
            </a:pPr>
            <a:r>
              <a:rPr lang="en-US" sz="1200" b="1" dirty="0">
                <a:ea typeface="Malgun Gothic" panose="020B0503020000020004" pitchFamily="34" charset="-127"/>
              </a:rPr>
              <a:t>Influence level 1: </a:t>
            </a:r>
            <a:r>
              <a:rPr lang="en-US" sz="1200" dirty="0">
                <a:ea typeface="Malgun Gothic" panose="020B0503020000020004" pitchFamily="34" charset="-127"/>
              </a:rPr>
              <a:t>No adversaries in the operational area</a:t>
            </a:r>
          </a:p>
          <a:p>
            <a:pPr lvl="1">
              <a:spcAft>
                <a:spcPts val="600"/>
              </a:spcAft>
            </a:pPr>
            <a:endParaRPr lang="en-US" sz="1200" dirty="0">
              <a:ea typeface="Malgun Gothic" panose="020B0503020000020004" pitchFamily="34" charset="-127"/>
            </a:endParaRPr>
          </a:p>
          <a:p>
            <a:pPr lvl="1">
              <a:spcAft>
                <a:spcPts val="600"/>
              </a:spcAft>
            </a:pPr>
            <a:r>
              <a:rPr lang="en-US" sz="1200" b="1" dirty="0">
                <a:ea typeface="Malgun Gothic" panose="020B0503020000020004" pitchFamily="34" charset="-127"/>
              </a:rPr>
              <a:t>Influence level 2:</a:t>
            </a:r>
            <a:r>
              <a:rPr lang="en-US" sz="1200" dirty="0">
                <a:ea typeface="Malgun Gothic" panose="020B0503020000020004" pitchFamily="34" charset="-127"/>
              </a:rPr>
              <a:t> No adversary outposts or garrisons in the operational area</a:t>
            </a:r>
          </a:p>
          <a:p>
            <a:pPr lvl="1">
              <a:spcAft>
                <a:spcPts val="600"/>
              </a:spcAft>
            </a:pPr>
            <a:endParaRPr lang="en-US" sz="1200" dirty="0">
              <a:ea typeface="Malgun Gothic" panose="020B0503020000020004" pitchFamily="34" charset="-127"/>
            </a:endParaRPr>
          </a:p>
          <a:p>
            <a:pPr lvl="1">
              <a:spcAft>
                <a:spcPts val="600"/>
              </a:spcAft>
            </a:pPr>
            <a:r>
              <a:rPr lang="en-US" sz="1200" b="1" dirty="0">
                <a:ea typeface="Malgun Gothic" panose="020B0503020000020004" pitchFamily="34" charset="-127"/>
              </a:rPr>
              <a:t>Influence level 3:</a:t>
            </a:r>
            <a:r>
              <a:rPr lang="en-US" sz="1200" dirty="0">
                <a:ea typeface="Malgun Gothic" panose="020B0503020000020004" pitchFamily="34" charset="-127"/>
              </a:rPr>
              <a:t> No adversary garrisons in the operational area</a:t>
            </a:r>
          </a:p>
        </p:txBody>
      </p:sp>
      <p:pic>
        <p:nvPicPr>
          <p:cNvPr id="15" name="Picture 14">
            <a:extLst>
              <a:ext uri="{FF2B5EF4-FFF2-40B4-BE49-F238E27FC236}">
                <a16:creationId xmlns:a16="http://schemas.microsoft.com/office/drawing/2014/main" id="{08E3BCBF-6621-7BC6-B909-31CB9F3D7CB8}"/>
              </a:ext>
            </a:extLst>
          </p:cNvPr>
          <p:cNvPicPr>
            <a:picLocks noChangeAspect="1"/>
          </p:cNvPicPr>
          <p:nvPr/>
        </p:nvPicPr>
        <p:blipFill rotWithShape="1">
          <a:blip r:embed="rId2"/>
          <a:srcRect r="71594"/>
          <a:stretch/>
        </p:blipFill>
        <p:spPr>
          <a:xfrm>
            <a:off x="4815620" y="2168375"/>
            <a:ext cx="551631" cy="432154"/>
          </a:xfrm>
          <a:prstGeom prst="rect">
            <a:avLst/>
          </a:prstGeom>
        </p:spPr>
      </p:pic>
      <p:grpSp>
        <p:nvGrpSpPr>
          <p:cNvPr id="28" name="Group 27">
            <a:extLst>
              <a:ext uri="{FF2B5EF4-FFF2-40B4-BE49-F238E27FC236}">
                <a16:creationId xmlns:a16="http://schemas.microsoft.com/office/drawing/2014/main" id="{E2D0EC68-9C53-B471-8A5C-75E62B7AFD5F}"/>
              </a:ext>
            </a:extLst>
          </p:cNvPr>
          <p:cNvGrpSpPr/>
          <p:nvPr/>
        </p:nvGrpSpPr>
        <p:grpSpPr>
          <a:xfrm>
            <a:off x="4848862" y="1501926"/>
            <a:ext cx="2000671" cy="503811"/>
            <a:chOff x="3654023" y="6801677"/>
            <a:chExt cx="2198207" cy="577978"/>
          </a:xfrm>
        </p:grpSpPr>
        <p:pic>
          <p:nvPicPr>
            <p:cNvPr id="25" name="Picture 24">
              <a:extLst>
                <a:ext uri="{FF2B5EF4-FFF2-40B4-BE49-F238E27FC236}">
                  <a16:creationId xmlns:a16="http://schemas.microsoft.com/office/drawing/2014/main" id="{CAEB79A2-2454-9864-8301-DB91022AD2AF}"/>
                </a:ext>
              </a:extLst>
            </p:cNvPr>
            <p:cNvPicPr>
              <a:picLocks noChangeAspect="1"/>
            </p:cNvPicPr>
            <p:nvPr/>
          </p:nvPicPr>
          <p:blipFill>
            <a:blip r:embed="rId3"/>
            <a:stretch>
              <a:fillRect/>
            </a:stretch>
          </p:blipFill>
          <p:spPr>
            <a:xfrm>
              <a:off x="3654023" y="6801677"/>
              <a:ext cx="651502" cy="577978"/>
            </a:xfrm>
            <a:prstGeom prst="rect">
              <a:avLst/>
            </a:prstGeom>
          </p:spPr>
        </p:pic>
        <p:pic>
          <p:nvPicPr>
            <p:cNvPr id="26" name="Picture 25">
              <a:extLst>
                <a:ext uri="{FF2B5EF4-FFF2-40B4-BE49-F238E27FC236}">
                  <a16:creationId xmlns:a16="http://schemas.microsoft.com/office/drawing/2014/main" id="{7F08C8B4-4F1E-6CF9-D368-A74BE021EC37}"/>
                </a:ext>
              </a:extLst>
            </p:cNvPr>
            <p:cNvPicPr>
              <a:picLocks noChangeAspect="1"/>
            </p:cNvPicPr>
            <p:nvPr/>
          </p:nvPicPr>
          <p:blipFill>
            <a:blip r:embed="rId4"/>
            <a:stretch>
              <a:fillRect/>
            </a:stretch>
          </p:blipFill>
          <p:spPr>
            <a:xfrm>
              <a:off x="4447934" y="6801677"/>
              <a:ext cx="612698" cy="577978"/>
            </a:xfrm>
            <a:prstGeom prst="rect">
              <a:avLst/>
            </a:prstGeom>
          </p:spPr>
        </p:pic>
        <p:pic>
          <p:nvPicPr>
            <p:cNvPr id="27" name="Picture 26">
              <a:extLst>
                <a:ext uri="{FF2B5EF4-FFF2-40B4-BE49-F238E27FC236}">
                  <a16:creationId xmlns:a16="http://schemas.microsoft.com/office/drawing/2014/main" id="{F684C58B-C677-28F6-29F2-DFCD3604602D}"/>
                </a:ext>
              </a:extLst>
            </p:cNvPr>
            <p:cNvPicPr>
              <a:picLocks noChangeAspect="1"/>
            </p:cNvPicPr>
            <p:nvPr/>
          </p:nvPicPr>
          <p:blipFill>
            <a:blip r:embed="rId5"/>
            <a:stretch>
              <a:fillRect/>
            </a:stretch>
          </p:blipFill>
          <p:spPr>
            <a:xfrm>
              <a:off x="5244695" y="6801677"/>
              <a:ext cx="607535" cy="571204"/>
            </a:xfrm>
            <a:prstGeom prst="rect">
              <a:avLst/>
            </a:prstGeom>
          </p:spPr>
        </p:pic>
      </p:grpSp>
      <p:grpSp>
        <p:nvGrpSpPr>
          <p:cNvPr id="29" name="Group 28">
            <a:extLst>
              <a:ext uri="{FF2B5EF4-FFF2-40B4-BE49-F238E27FC236}">
                <a16:creationId xmlns:a16="http://schemas.microsoft.com/office/drawing/2014/main" id="{D0D90A94-09F2-2D49-B345-8486F29B7635}"/>
              </a:ext>
            </a:extLst>
          </p:cNvPr>
          <p:cNvGrpSpPr/>
          <p:nvPr/>
        </p:nvGrpSpPr>
        <p:grpSpPr>
          <a:xfrm>
            <a:off x="5576909" y="2092998"/>
            <a:ext cx="1289559" cy="497906"/>
            <a:chOff x="5015203" y="6801677"/>
            <a:chExt cx="1373310" cy="577978"/>
          </a:xfrm>
        </p:grpSpPr>
        <p:pic>
          <p:nvPicPr>
            <p:cNvPr id="31" name="Picture 30">
              <a:extLst>
                <a:ext uri="{FF2B5EF4-FFF2-40B4-BE49-F238E27FC236}">
                  <a16:creationId xmlns:a16="http://schemas.microsoft.com/office/drawing/2014/main" id="{B9599E7A-3691-FAC1-E998-D8ECB34FC96A}"/>
                </a:ext>
              </a:extLst>
            </p:cNvPr>
            <p:cNvPicPr>
              <a:picLocks noChangeAspect="1"/>
            </p:cNvPicPr>
            <p:nvPr/>
          </p:nvPicPr>
          <p:blipFill>
            <a:blip r:embed="rId4"/>
            <a:stretch>
              <a:fillRect/>
            </a:stretch>
          </p:blipFill>
          <p:spPr>
            <a:xfrm>
              <a:off x="5015203" y="6801677"/>
              <a:ext cx="612698" cy="577978"/>
            </a:xfrm>
            <a:prstGeom prst="rect">
              <a:avLst/>
            </a:prstGeom>
          </p:spPr>
        </p:pic>
        <p:pic>
          <p:nvPicPr>
            <p:cNvPr id="32" name="Picture 31">
              <a:extLst>
                <a:ext uri="{FF2B5EF4-FFF2-40B4-BE49-F238E27FC236}">
                  <a16:creationId xmlns:a16="http://schemas.microsoft.com/office/drawing/2014/main" id="{2D8B6A42-847A-5022-F818-B9385D487277}"/>
                </a:ext>
              </a:extLst>
            </p:cNvPr>
            <p:cNvPicPr>
              <a:picLocks noChangeAspect="1"/>
            </p:cNvPicPr>
            <p:nvPr/>
          </p:nvPicPr>
          <p:blipFill>
            <a:blip r:embed="rId5"/>
            <a:stretch>
              <a:fillRect/>
            </a:stretch>
          </p:blipFill>
          <p:spPr>
            <a:xfrm>
              <a:off x="5780978" y="6801677"/>
              <a:ext cx="607535" cy="571204"/>
            </a:xfrm>
            <a:prstGeom prst="rect">
              <a:avLst/>
            </a:prstGeom>
          </p:spPr>
        </p:pic>
      </p:grpSp>
      <p:pic>
        <p:nvPicPr>
          <p:cNvPr id="36" name="Picture 35">
            <a:extLst>
              <a:ext uri="{FF2B5EF4-FFF2-40B4-BE49-F238E27FC236}">
                <a16:creationId xmlns:a16="http://schemas.microsoft.com/office/drawing/2014/main" id="{24B47304-0F17-532E-0436-EFCFE8F6A77A}"/>
              </a:ext>
            </a:extLst>
          </p:cNvPr>
          <p:cNvPicPr>
            <a:picLocks noChangeAspect="1"/>
          </p:cNvPicPr>
          <p:nvPr/>
        </p:nvPicPr>
        <p:blipFill rotWithShape="1">
          <a:blip r:embed="rId2"/>
          <a:srcRect r="71594"/>
          <a:stretch/>
        </p:blipFill>
        <p:spPr>
          <a:xfrm>
            <a:off x="4815013" y="2766985"/>
            <a:ext cx="515545" cy="403884"/>
          </a:xfrm>
          <a:prstGeom prst="rect">
            <a:avLst/>
          </a:prstGeom>
        </p:spPr>
      </p:pic>
      <p:pic>
        <p:nvPicPr>
          <p:cNvPr id="38" name="Picture 37">
            <a:extLst>
              <a:ext uri="{FF2B5EF4-FFF2-40B4-BE49-F238E27FC236}">
                <a16:creationId xmlns:a16="http://schemas.microsoft.com/office/drawing/2014/main" id="{75CFAF01-F3CA-3D96-EC6B-37D496A31EAD}"/>
              </a:ext>
            </a:extLst>
          </p:cNvPr>
          <p:cNvPicPr>
            <a:picLocks noChangeAspect="1"/>
          </p:cNvPicPr>
          <p:nvPr/>
        </p:nvPicPr>
        <p:blipFill>
          <a:blip r:embed="rId5"/>
          <a:stretch>
            <a:fillRect/>
          </a:stretch>
        </p:blipFill>
        <p:spPr>
          <a:xfrm>
            <a:off x="6316368" y="2677203"/>
            <a:ext cx="533165" cy="501281"/>
          </a:xfrm>
          <a:prstGeom prst="rect">
            <a:avLst/>
          </a:prstGeom>
        </p:spPr>
      </p:pic>
      <p:pic>
        <p:nvPicPr>
          <p:cNvPr id="39" name="Picture 38">
            <a:extLst>
              <a:ext uri="{FF2B5EF4-FFF2-40B4-BE49-F238E27FC236}">
                <a16:creationId xmlns:a16="http://schemas.microsoft.com/office/drawing/2014/main" id="{9689E60B-DD59-D91E-3310-2DBA448B57A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28027" y1="50125" x2="42773" y2="41125"/>
                        <a14:foregroundMark x1="26660" y1="44375" x2="23535" y2="46625"/>
                        <a14:foregroundMark x1="61719" y1="23875" x2="56250" y2="43500"/>
                        <a14:foregroundMark x1="56250" y1="43500" x2="56445" y2="49875"/>
                        <a14:foregroundMark x1="42871" y1="71000" x2="24609" y2="62375"/>
                        <a14:foregroundMark x1="24609" y1="62375" x2="24414" y2="62375"/>
                        <a14:foregroundMark x1="24414" y1="62375" x2="19727" y2="60875"/>
                        <a14:foregroundMark x1="16016" y1="52375" x2="16895" y2="61000"/>
                        <a14:foregroundMark x1="11523" y1="66500" x2="35645" y2="73875"/>
                        <a14:foregroundMark x1="35645" y1="73875" x2="41211" y2="81625"/>
                        <a14:foregroundMark x1="41211" y1="81625" x2="47168" y2="82500"/>
                        <a14:foregroundMark x1="46582" y1="86250" x2="14063" y2="67000"/>
                        <a14:foregroundMark x1="11719" y1="70750" x2="15625" y2="71125"/>
                      </a14:backgroundRemoval>
                    </a14:imgEffect>
                  </a14:imgLayer>
                </a14:imgProps>
              </a:ext>
            </a:extLst>
          </a:blip>
          <a:srcRect l="8852" t="13459" r="15079" b="7439"/>
          <a:stretch/>
        </p:blipFill>
        <p:spPr>
          <a:xfrm>
            <a:off x="5543022" y="2729791"/>
            <a:ext cx="503421" cy="408979"/>
          </a:xfrm>
          <a:prstGeom prst="rect">
            <a:avLst/>
          </a:prstGeom>
          <a:effectLst>
            <a:outerShdw blurRad="50800" dist="38100" dir="2700000" algn="tl" rotWithShape="0">
              <a:prstClr val="black">
                <a:alpha val="40000"/>
              </a:prstClr>
            </a:outerShdw>
          </a:effectLst>
        </p:spPr>
      </p:pic>
      <p:sp>
        <p:nvSpPr>
          <p:cNvPr id="41" name="TextBox 40">
            <a:extLst>
              <a:ext uri="{FF2B5EF4-FFF2-40B4-BE49-F238E27FC236}">
                <a16:creationId xmlns:a16="http://schemas.microsoft.com/office/drawing/2014/main" id="{011D31FC-31C8-C1B3-92BA-DC9D4A774002}"/>
              </a:ext>
            </a:extLst>
          </p:cNvPr>
          <p:cNvSpPr txBox="1"/>
          <p:nvPr/>
        </p:nvSpPr>
        <p:spPr>
          <a:xfrm>
            <a:off x="374781" y="4254755"/>
            <a:ext cx="6930320" cy="461665"/>
          </a:xfrm>
          <a:prstGeom prst="rect">
            <a:avLst/>
          </a:prstGeom>
          <a:noFill/>
        </p:spPr>
        <p:txBody>
          <a:bodyPr wrap="square">
            <a:spAutoFit/>
          </a:bodyPr>
          <a:lstStyle/>
          <a:p>
            <a:r>
              <a:rPr lang="en-US" sz="1200" b="1" dirty="0">
                <a:effectLst>
                  <a:glow rad="190500">
                    <a:schemeClr val="bg1">
                      <a:alpha val="25000"/>
                    </a:schemeClr>
                  </a:glow>
                </a:effectLst>
                <a:sym typeface="Symbol" panose="05050102010706020507" pitchFamily="18" charset="2"/>
              </a:rPr>
              <a:t> </a:t>
            </a:r>
            <a:r>
              <a:rPr lang="en-US" sz="1200" dirty="0"/>
              <a:t>The players lose when the adversary has achieved a decisive foothold of tyranny.  This occurs three ways:</a:t>
            </a:r>
          </a:p>
        </p:txBody>
      </p:sp>
      <p:sp>
        <p:nvSpPr>
          <p:cNvPr id="45" name="TextBox 44">
            <a:extLst>
              <a:ext uri="{FF2B5EF4-FFF2-40B4-BE49-F238E27FC236}">
                <a16:creationId xmlns:a16="http://schemas.microsoft.com/office/drawing/2014/main" id="{892E4A63-F168-DD93-1CA0-6FA1E203D991}"/>
              </a:ext>
            </a:extLst>
          </p:cNvPr>
          <p:cNvSpPr txBox="1"/>
          <p:nvPr/>
        </p:nvSpPr>
        <p:spPr>
          <a:xfrm>
            <a:off x="1240853" y="4716421"/>
            <a:ext cx="5954183" cy="984885"/>
          </a:xfrm>
          <a:prstGeom prst="rect">
            <a:avLst/>
          </a:prstGeom>
          <a:noFill/>
        </p:spPr>
        <p:txBody>
          <a:bodyPr wrap="square">
            <a:spAutoFit/>
          </a:bodyPr>
          <a:lstStyle/>
          <a:p>
            <a:pPr>
              <a:spcAft>
                <a:spcPts val="600"/>
              </a:spcAft>
            </a:pPr>
            <a:r>
              <a:rPr lang="en-US" sz="1200" b="1" dirty="0"/>
              <a:t>Total Tyranny: </a:t>
            </a:r>
            <a:r>
              <a:rPr lang="en-US" sz="1200" dirty="0"/>
              <a:t>All available tyranny tokens are on the map board.</a:t>
            </a:r>
          </a:p>
          <a:p>
            <a:pPr>
              <a:spcAft>
                <a:spcPts val="600"/>
              </a:spcAft>
            </a:pPr>
            <a:r>
              <a:rPr lang="en-US" sz="1200" b="1" dirty="0"/>
              <a:t>Presence annihilation: </a:t>
            </a:r>
            <a:r>
              <a:rPr lang="en-US" sz="1200" dirty="0"/>
              <a:t>If a player’s presence is completely removed from the map board, that player loses</a:t>
            </a:r>
          </a:p>
          <a:p>
            <a:pPr>
              <a:spcAft>
                <a:spcPts val="600"/>
              </a:spcAft>
            </a:pPr>
            <a:r>
              <a:rPr lang="en-US" sz="1200" b="1" dirty="0"/>
              <a:t>Time runs out: </a:t>
            </a:r>
            <a:r>
              <a:rPr lang="en-US" sz="1200" dirty="0"/>
              <a:t>If the adversary deck is exhausted, the players lose </a:t>
            </a:r>
          </a:p>
        </p:txBody>
      </p:sp>
      <p:pic>
        <p:nvPicPr>
          <p:cNvPr id="47" name="Picture 46" descr="A group of people holding a flag&#10;&#10;Description automatically generated with medium confidence">
            <a:extLst>
              <a:ext uri="{FF2B5EF4-FFF2-40B4-BE49-F238E27FC236}">
                <a16:creationId xmlns:a16="http://schemas.microsoft.com/office/drawing/2014/main" id="{7DA2C15D-8264-7150-26FA-6CF2A691405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8059" y="4276128"/>
            <a:ext cx="5954183" cy="5680291"/>
          </a:xfrm>
          <a:prstGeom prst="rect">
            <a:avLst/>
          </a:prstGeom>
        </p:spPr>
      </p:pic>
      <p:sp>
        <p:nvSpPr>
          <p:cNvPr id="51" name="TextBox 50">
            <a:extLst>
              <a:ext uri="{FF2B5EF4-FFF2-40B4-BE49-F238E27FC236}">
                <a16:creationId xmlns:a16="http://schemas.microsoft.com/office/drawing/2014/main" id="{3D96FB53-9D5D-E831-297E-A3F74B427FE9}"/>
              </a:ext>
            </a:extLst>
          </p:cNvPr>
          <p:cNvSpPr txBox="1"/>
          <p:nvPr/>
        </p:nvSpPr>
        <p:spPr>
          <a:xfrm>
            <a:off x="191249" y="3525147"/>
            <a:ext cx="7098552" cy="461665"/>
          </a:xfrm>
          <a:prstGeom prst="rect">
            <a:avLst/>
          </a:prstGeom>
          <a:noFill/>
        </p:spPr>
        <p:txBody>
          <a:bodyPr wrap="square">
            <a:spAutoFit/>
          </a:bodyPr>
          <a:lstStyle/>
          <a:p>
            <a:pPr marL="457178" lvl="1" defTabSz="457178">
              <a:spcAft>
                <a:spcPts val="600"/>
              </a:spcAft>
              <a:defRPr/>
            </a:pPr>
            <a:r>
              <a:rPr lang="en-US" sz="1200" b="1" dirty="0">
                <a:solidFill>
                  <a:prstClr val="black"/>
                </a:solidFill>
                <a:latin typeface="Rockwell"/>
                <a:ea typeface="Malgun Gothic" panose="020B0503020000020004" pitchFamily="34" charset="-127"/>
              </a:rPr>
              <a:t>Influence level 4:</a:t>
            </a:r>
            <a:r>
              <a:rPr lang="en-US" sz="1200" dirty="0">
                <a:solidFill>
                  <a:prstClr val="black"/>
                </a:solidFill>
                <a:latin typeface="Rockwell"/>
                <a:ea typeface="Malgun Gothic" panose="020B0503020000020004" pitchFamily="34" charset="-127"/>
              </a:rPr>
              <a:t> If all influence cards are played then the players win through the weight of their overwhelming influence </a:t>
            </a:r>
          </a:p>
        </p:txBody>
      </p:sp>
      <p:pic>
        <p:nvPicPr>
          <p:cNvPr id="53" name="Picture 52" descr="A picture containing text&#10;&#10;Description automatically generated">
            <a:extLst>
              <a:ext uri="{FF2B5EF4-FFF2-40B4-BE49-F238E27FC236}">
                <a16:creationId xmlns:a16="http://schemas.microsoft.com/office/drawing/2014/main" id="{A543F5FB-74EF-93A8-99A6-FB2B59052D4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7771428" cy="10057142"/>
          </a:xfrm>
          <a:prstGeom prst="rect">
            <a:avLst/>
          </a:prstGeom>
        </p:spPr>
      </p:pic>
      <p:sp>
        <p:nvSpPr>
          <p:cNvPr id="7" name="Rectangle 6">
            <a:extLst>
              <a:ext uri="{FF2B5EF4-FFF2-40B4-BE49-F238E27FC236}">
                <a16:creationId xmlns:a16="http://schemas.microsoft.com/office/drawing/2014/main" id="{15AABD8F-DC4E-5769-BF21-ADA411FBBE92}"/>
              </a:ext>
            </a:extLst>
          </p:cNvPr>
          <p:cNvSpPr/>
          <p:nvPr/>
        </p:nvSpPr>
        <p:spPr>
          <a:xfrm>
            <a:off x="0" y="417451"/>
            <a:ext cx="7772400" cy="3768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E57A25E-A928-7D5C-78DA-C0B2EEDA9414}"/>
              </a:ext>
            </a:extLst>
          </p:cNvPr>
          <p:cNvSpPr txBox="1"/>
          <p:nvPr/>
        </p:nvSpPr>
        <p:spPr>
          <a:xfrm>
            <a:off x="2901" y="427234"/>
            <a:ext cx="7772400" cy="369332"/>
          </a:xfrm>
          <a:prstGeom prst="rect">
            <a:avLst/>
          </a:prstGeom>
          <a:noFill/>
        </p:spPr>
        <p:txBody>
          <a:bodyPr wrap="square">
            <a:spAutoFit/>
          </a:bodyPr>
          <a:lstStyle/>
          <a:p>
            <a:r>
              <a:rPr lang="en-US" dirty="0">
                <a:solidFill>
                  <a:schemeClr val="bg1"/>
                </a:solidFill>
                <a:latin typeface="BD Retrocentric" panose="02010605060000030000" pitchFamily="50" charset="0"/>
              </a:rPr>
              <a:t>	4. VICTORY AND DEFEAT</a:t>
            </a:r>
            <a:endParaRPr lang="en-US" dirty="0">
              <a:solidFill>
                <a:schemeClr val="bg1"/>
              </a:solidFill>
            </a:endParaRPr>
          </a:p>
        </p:txBody>
      </p:sp>
      <p:sp>
        <p:nvSpPr>
          <p:cNvPr id="54" name="TextBox 53">
            <a:extLst>
              <a:ext uri="{FF2B5EF4-FFF2-40B4-BE49-F238E27FC236}">
                <a16:creationId xmlns:a16="http://schemas.microsoft.com/office/drawing/2014/main" id="{700CD828-0FC6-4681-61CC-60661970A589}"/>
              </a:ext>
            </a:extLst>
          </p:cNvPr>
          <p:cNvSpPr txBox="1"/>
          <p:nvPr/>
        </p:nvSpPr>
        <p:spPr>
          <a:xfrm>
            <a:off x="3844535" y="9623466"/>
            <a:ext cx="382114" cy="307777"/>
          </a:xfrm>
          <a:prstGeom prst="rect">
            <a:avLst/>
          </a:prstGeom>
          <a:noFill/>
        </p:spPr>
        <p:txBody>
          <a:bodyPr wrap="square" rtlCol="0">
            <a:spAutoFit/>
          </a:bodyPr>
          <a:lstStyle/>
          <a:p>
            <a:r>
              <a:rPr lang="en-US" sz="1400" b="1" dirty="0">
                <a:solidFill>
                  <a:schemeClr val="bg1"/>
                </a:solidFill>
                <a:effectLst>
                  <a:outerShdw blurRad="38100" dist="38100" dir="2700000" algn="tl">
                    <a:srgbClr val="000000">
                      <a:alpha val="43137"/>
                    </a:srgbClr>
                  </a:outerShdw>
                </a:effectLst>
                <a:latin typeface="Rockwell" panose="02060603020205020403" pitchFamily="18" charset="0"/>
              </a:rPr>
              <a:t>23</a:t>
            </a:r>
          </a:p>
        </p:txBody>
      </p:sp>
    </p:spTree>
    <p:extLst>
      <p:ext uri="{BB962C8B-B14F-4D97-AF65-F5344CB8AC3E}">
        <p14:creationId xmlns:p14="http://schemas.microsoft.com/office/powerpoint/2010/main" val="33682271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4F2F14C-3949-A8ED-17E3-F6F87CC4A7D7}"/>
              </a:ext>
            </a:extLst>
          </p:cNvPr>
          <p:cNvSpPr txBox="1"/>
          <p:nvPr/>
        </p:nvSpPr>
        <p:spPr>
          <a:xfrm>
            <a:off x="0" y="3347413"/>
            <a:ext cx="7772400" cy="369332"/>
          </a:xfrm>
          <a:prstGeom prst="rect">
            <a:avLst/>
          </a:prstGeom>
          <a:solidFill>
            <a:schemeClr val="tx1"/>
          </a:solidFill>
        </p:spPr>
        <p:txBody>
          <a:bodyPr wrap="square">
            <a:spAutoFit/>
          </a:bodyPr>
          <a:lstStyle/>
          <a:p>
            <a:r>
              <a:rPr lang="en-US" dirty="0">
                <a:solidFill>
                  <a:schemeClr val="bg1"/>
                </a:solidFill>
                <a:latin typeface="BD Retrocentric" panose="02010605060000030000" pitchFamily="50" charset="0"/>
              </a:rPr>
              <a:t>	6. AAR</a:t>
            </a:r>
            <a:endParaRPr lang="en-US" dirty="0">
              <a:solidFill>
                <a:schemeClr val="bg1"/>
              </a:solidFill>
            </a:endParaRPr>
          </a:p>
        </p:txBody>
      </p:sp>
      <p:sp>
        <p:nvSpPr>
          <p:cNvPr id="5" name="TextBox 4">
            <a:extLst>
              <a:ext uri="{FF2B5EF4-FFF2-40B4-BE49-F238E27FC236}">
                <a16:creationId xmlns:a16="http://schemas.microsoft.com/office/drawing/2014/main" id="{428CE4A0-4255-14C3-8303-B9C81D2FA4A5}"/>
              </a:ext>
            </a:extLst>
          </p:cNvPr>
          <p:cNvSpPr txBox="1"/>
          <p:nvPr/>
        </p:nvSpPr>
        <p:spPr>
          <a:xfrm>
            <a:off x="361917" y="3932374"/>
            <a:ext cx="7042763" cy="1815882"/>
          </a:xfrm>
          <a:prstGeom prst="rect">
            <a:avLst/>
          </a:prstGeom>
          <a:noFill/>
        </p:spPr>
        <p:txBody>
          <a:bodyPr wrap="square">
            <a:spAutoFit/>
          </a:bodyPr>
          <a:lstStyle/>
          <a:p>
            <a:r>
              <a:rPr lang="en-US" sz="1600" dirty="0"/>
              <a:t>After the game, don’t forget to conduct an After Action Review with all the players.  The purpose of this game is to provide a platform to experience and learn about irregular warfare.  Discuss with the other players your approach, what you may have done different, and things you liked or disliked about the game.  Try to make colorations between the events and capabilities that you saw during the game to current competition environments. </a:t>
            </a:r>
          </a:p>
        </p:txBody>
      </p:sp>
      <p:sp>
        <p:nvSpPr>
          <p:cNvPr id="6" name="TextBox 5">
            <a:extLst>
              <a:ext uri="{FF2B5EF4-FFF2-40B4-BE49-F238E27FC236}">
                <a16:creationId xmlns:a16="http://schemas.microsoft.com/office/drawing/2014/main" id="{D3AA7B7C-7E1D-64F0-8BC2-611FA8DCC41B}"/>
              </a:ext>
            </a:extLst>
          </p:cNvPr>
          <p:cNvSpPr txBox="1"/>
          <p:nvPr/>
        </p:nvSpPr>
        <p:spPr>
          <a:xfrm>
            <a:off x="3844535" y="9623466"/>
            <a:ext cx="382114" cy="307777"/>
          </a:xfrm>
          <a:prstGeom prst="rect">
            <a:avLst/>
          </a:prstGeom>
          <a:noFill/>
        </p:spPr>
        <p:txBody>
          <a:bodyPr wrap="square" rtlCol="0">
            <a:spAutoFit/>
          </a:bodyPr>
          <a:lstStyle/>
          <a:p>
            <a:r>
              <a:rPr lang="en-US" sz="1400" b="1" dirty="0">
                <a:solidFill>
                  <a:schemeClr val="bg1"/>
                </a:solidFill>
                <a:effectLst>
                  <a:outerShdw blurRad="38100" dist="38100" dir="2700000" algn="tl">
                    <a:srgbClr val="000000">
                      <a:alpha val="43137"/>
                    </a:srgbClr>
                  </a:outerShdw>
                </a:effectLst>
                <a:latin typeface="Rockwell" panose="02060603020205020403" pitchFamily="18" charset="0"/>
              </a:rPr>
              <a:t>24</a:t>
            </a:r>
          </a:p>
        </p:txBody>
      </p:sp>
      <p:sp>
        <p:nvSpPr>
          <p:cNvPr id="7" name="TextBox 6">
            <a:extLst>
              <a:ext uri="{FF2B5EF4-FFF2-40B4-BE49-F238E27FC236}">
                <a16:creationId xmlns:a16="http://schemas.microsoft.com/office/drawing/2014/main" id="{7C0E5AF5-7CBA-9A20-4308-59E214DDCCC2}"/>
              </a:ext>
            </a:extLst>
          </p:cNvPr>
          <p:cNvSpPr txBox="1"/>
          <p:nvPr/>
        </p:nvSpPr>
        <p:spPr>
          <a:xfrm>
            <a:off x="0" y="441982"/>
            <a:ext cx="7772400" cy="369332"/>
          </a:xfrm>
          <a:prstGeom prst="rect">
            <a:avLst/>
          </a:prstGeom>
          <a:solidFill>
            <a:schemeClr val="tx1"/>
          </a:solidFill>
        </p:spPr>
        <p:txBody>
          <a:bodyPr wrap="square">
            <a:spAutoFit/>
          </a:bodyPr>
          <a:lstStyle/>
          <a:p>
            <a:r>
              <a:rPr lang="en-US" dirty="0">
                <a:solidFill>
                  <a:schemeClr val="bg1"/>
                </a:solidFill>
                <a:latin typeface="BD Retrocentric" panose="02010605060000030000" pitchFamily="50" charset="0"/>
              </a:rPr>
              <a:t>	5. SCENARIOS</a:t>
            </a:r>
            <a:endParaRPr lang="en-US" dirty="0">
              <a:solidFill>
                <a:schemeClr val="bg1"/>
              </a:solidFill>
            </a:endParaRPr>
          </a:p>
        </p:txBody>
      </p:sp>
      <p:sp>
        <p:nvSpPr>
          <p:cNvPr id="8" name="TextBox 7">
            <a:extLst>
              <a:ext uri="{FF2B5EF4-FFF2-40B4-BE49-F238E27FC236}">
                <a16:creationId xmlns:a16="http://schemas.microsoft.com/office/drawing/2014/main" id="{B352C4D9-2C37-9843-EAC5-9BDE2E5D904E}"/>
              </a:ext>
            </a:extLst>
          </p:cNvPr>
          <p:cNvSpPr txBox="1"/>
          <p:nvPr/>
        </p:nvSpPr>
        <p:spPr>
          <a:xfrm>
            <a:off x="361916" y="1026943"/>
            <a:ext cx="7042763" cy="1815882"/>
          </a:xfrm>
          <a:prstGeom prst="rect">
            <a:avLst/>
          </a:prstGeom>
          <a:noFill/>
        </p:spPr>
        <p:txBody>
          <a:bodyPr wrap="square">
            <a:spAutoFit/>
          </a:bodyPr>
          <a:lstStyle/>
          <a:p>
            <a:r>
              <a:rPr lang="en-US" sz="1600" dirty="0"/>
              <a:t>Scenarios subtly change the operating environment and goals of the players.  They are intended to expedite gameplay, re-create specific strategic competition scenarios, or provide a change of pace to the players.  It is recommended that players use scenarios after they have developed a good feel for the mechanics of the game.  The scenario panels explain the background, rules adjustments, and winning conditions in more detail. </a:t>
            </a:r>
          </a:p>
        </p:txBody>
      </p:sp>
    </p:spTree>
    <p:extLst>
      <p:ext uri="{BB962C8B-B14F-4D97-AF65-F5344CB8AC3E}">
        <p14:creationId xmlns:p14="http://schemas.microsoft.com/office/powerpoint/2010/main" val="24499482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00D0E"/>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51877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B376106-FD73-9CA2-61CC-CA91FA698584}"/>
              </a:ext>
            </a:extLst>
          </p:cNvPr>
          <p:cNvSpPr txBox="1"/>
          <p:nvPr/>
        </p:nvSpPr>
        <p:spPr>
          <a:xfrm>
            <a:off x="426130" y="943172"/>
            <a:ext cx="6951214" cy="7448193"/>
          </a:xfrm>
          <a:prstGeom prst="rect">
            <a:avLst/>
          </a:prstGeom>
          <a:noFill/>
        </p:spPr>
        <p:txBody>
          <a:bodyPr wrap="square">
            <a:spAutoFit/>
          </a:bodyPr>
          <a:lstStyle/>
          <a:p>
            <a:pPr>
              <a:spcAft>
                <a:spcPts val="600"/>
              </a:spcAft>
            </a:pPr>
            <a:r>
              <a:rPr lang="en-US" sz="1600" dirty="0"/>
              <a:t>1	RULE BOOK</a:t>
            </a:r>
          </a:p>
          <a:p>
            <a:pPr>
              <a:spcAft>
                <a:spcPts val="600"/>
              </a:spcAft>
            </a:pPr>
            <a:r>
              <a:rPr lang="en-US" sz="1600" dirty="0"/>
              <a:t>16	SEPTET BOARD PIECES</a:t>
            </a:r>
          </a:p>
          <a:p>
            <a:pPr>
              <a:spcAft>
                <a:spcPts val="600"/>
              </a:spcAft>
            </a:pPr>
            <a:r>
              <a:rPr lang="en-US" sz="1600" dirty="0"/>
              <a:t>8	COAST/BORDER PIECES</a:t>
            </a:r>
          </a:p>
          <a:p>
            <a:pPr>
              <a:spcAft>
                <a:spcPts val="600"/>
              </a:spcAft>
            </a:pPr>
            <a:r>
              <a:rPr lang="en-US" sz="1600" dirty="0"/>
              <a:t>1	PHASING BOARD</a:t>
            </a:r>
          </a:p>
          <a:p>
            <a:pPr>
              <a:spcAft>
                <a:spcPts val="600"/>
              </a:spcAft>
            </a:pPr>
            <a:r>
              <a:rPr lang="en-US" sz="1600" dirty="0"/>
              <a:t>4	PLAYER PANELS</a:t>
            </a:r>
          </a:p>
          <a:p>
            <a:pPr>
              <a:spcAft>
                <a:spcPts val="600"/>
              </a:spcAft>
            </a:pPr>
            <a:r>
              <a:rPr lang="en-US" sz="1600" dirty="0"/>
              <a:t>4	SCENARIO PANELS</a:t>
            </a:r>
          </a:p>
          <a:p>
            <a:pPr>
              <a:spcAft>
                <a:spcPts val="600"/>
              </a:spcAft>
            </a:pPr>
            <a:r>
              <a:rPr lang="en-US" sz="1600" dirty="0"/>
              <a:t>4	PLAYER SMART CARDS</a:t>
            </a:r>
          </a:p>
          <a:p>
            <a:pPr>
              <a:spcAft>
                <a:spcPts val="600"/>
              </a:spcAft>
            </a:pPr>
            <a:r>
              <a:rPr lang="en-US" sz="1600" dirty="0"/>
              <a:t>2	INFLUENCE LEVEL CARDS</a:t>
            </a:r>
          </a:p>
          <a:p>
            <a:pPr>
              <a:spcAft>
                <a:spcPts val="600"/>
              </a:spcAft>
            </a:pPr>
            <a:r>
              <a:rPr lang="en-US" sz="1600" dirty="0"/>
              <a:t>39	MAJOR CAPABILITY CARDS (including 4 x earmarked cards)</a:t>
            </a:r>
          </a:p>
          <a:p>
            <a:pPr>
              <a:spcAft>
                <a:spcPts val="600"/>
              </a:spcAft>
            </a:pPr>
            <a:r>
              <a:rPr lang="en-US" sz="1600" dirty="0"/>
              <a:t>53	MINOR CAPABILITY CARDS (including 12 x earmarked cards)</a:t>
            </a:r>
          </a:p>
          <a:p>
            <a:pPr>
              <a:spcAft>
                <a:spcPts val="600"/>
              </a:spcAft>
            </a:pPr>
            <a:r>
              <a:rPr lang="en-US" sz="1600" dirty="0"/>
              <a:t>24	EVENT CARDS</a:t>
            </a:r>
          </a:p>
          <a:p>
            <a:pPr>
              <a:spcAft>
                <a:spcPts val="600"/>
              </a:spcAft>
            </a:pPr>
            <a:r>
              <a:rPr lang="en-US" sz="1600" dirty="0"/>
              <a:t>28	INFLUENCE CARDS</a:t>
            </a:r>
          </a:p>
          <a:p>
            <a:pPr>
              <a:spcAft>
                <a:spcPts val="600"/>
              </a:spcAft>
            </a:pPr>
            <a:r>
              <a:rPr lang="en-US" sz="1600" dirty="0"/>
              <a:t>56	TERRAIN CARDS</a:t>
            </a:r>
          </a:p>
          <a:p>
            <a:pPr>
              <a:spcAft>
                <a:spcPts val="600"/>
              </a:spcAft>
            </a:pPr>
            <a:r>
              <a:rPr lang="en-US" sz="1600" dirty="0"/>
              <a:t>96	POPULATION PIECES</a:t>
            </a:r>
          </a:p>
          <a:p>
            <a:pPr>
              <a:spcAft>
                <a:spcPts val="600"/>
              </a:spcAft>
            </a:pPr>
            <a:r>
              <a:rPr lang="en-US" sz="1600" dirty="0"/>
              <a:t>8	INFRASTRUCTURE PIECES</a:t>
            </a:r>
          </a:p>
          <a:p>
            <a:pPr>
              <a:spcAft>
                <a:spcPts val="600"/>
              </a:spcAft>
            </a:pPr>
            <a:r>
              <a:rPr lang="en-US" sz="1600" dirty="0"/>
              <a:t>32	RESOURCE PALLETS (20x1 and 12x3)</a:t>
            </a:r>
          </a:p>
          <a:p>
            <a:pPr>
              <a:spcAft>
                <a:spcPts val="600"/>
              </a:spcAft>
            </a:pPr>
            <a:r>
              <a:rPr lang="en-US" sz="1600" dirty="0"/>
              <a:t>20	INFLUENCE MARKERS</a:t>
            </a:r>
          </a:p>
          <a:p>
            <a:pPr>
              <a:spcAft>
                <a:spcPts val="600"/>
              </a:spcAft>
            </a:pPr>
            <a:r>
              <a:rPr lang="en-US" sz="1600" dirty="0"/>
              <a:t>25	TYRANNY TOKENS</a:t>
            </a:r>
          </a:p>
          <a:p>
            <a:pPr>
              <a:spcAft>
                <a:spcPts val="600"/>
              </a:spcAft>
            </a:pPr>
            <a:r>
              <a:rPr lang="en-US" sz="1600" dirty="0"/>
              <a:t>14	PRESENCE per PLAYER</a:t>
            </a:r>
          </a:p>
          <a:p>
            <a:pPr>
              <a:spcAft>
                <a:spcPts val="600"/>
              </a:spcAft>
            </a:pPr>
            <a:r>
              <a:rPr lang="en-US" sz="1600" dirty="0"/>
              <a:t>30	SURROGATE FORCES per PLAYER</a:t>
            </a:r>
          </a:p>
          <a:p>
            <a:pPr>
              <a:spcAft>
                <a:spcPts val="600"/>
              </a:spcAft>
            </a:pPr>
            <a:r>
              <a:rPr lang="en-US" sz="1600" dirty="0"/>
              <a:t>12	SURROGATE BASES</a:t>
            </a:r>
          </a:p>
          <a:p>
            <a:pPr>
              <a:spcAft>
                <a:spcPts val="600"/>
              </a:spcAft>
            </a:pPr>
            <a:r>
              <a:rPr lang="en-US" sz="1600" dirty="0"/>
              <a:t>2	PLACE MARKERS per PLAYER</a:t>
            </a:r>
          </a:p>
          <a:p>
            <a:pPr>
              <a:spcAft>
                <a:spcPts val="600"/>
              </a:spcAft>
            </a:pPr>
            <a:r>
              <a:rPr lang="en-US" sz="1600" dirty="0"/>
              <a:t>140	ADVERSARY PIECES: (80 CELLS, 40 OUTPOSTS, 20 GARRISONS)</a:t>
            </a:r>
          </a:p>
        </p:txBody>
      </p:sp>
      <p:sp>
        <p:nvSpPr>
          <p:cNvPr id="6" name="TextBox 5">
            <a:extLst>
              <a:ext uri="{FF2B5EF4-FFF2-40B4-BE49-F238E27FC236}">
                <a16:creationId xmlns:a16="http://schemas.microsoft.com/office/drawing/2014/main" id="{E1A5485F-125F-DDE5-E97F-22D839177702}"/>
              </a:ext>
            </a:extLst>
          </p:cNvPr>
          <p:cNvSpPr txBox="1"/>
          <p:nvPr/>
        </p:nvSpPr>
        <p:spPr>
          <a:xfrm>
            <a:off x="0" y="449553"/>
            <a:ext cx="7772400" cy="369332"/>
          </a:xfrm>
          <a:prstGeom prst="rect">
            <a:avLst/>
          </a:prstGeom>
          <a:solidFill>
            <a:schemeClr val="tx1"/>
          </a:solidFill>
        </p:spPr>
        <p:txBody>
          <a:bodyPr wrap="square">
            <a:spAutoFit/>
          </a:bodyPr>
          <a:lstStyle/>
          <a:p>
            <a:r>
              <a:rPr lang="en-US" dirty="0">
                <a:solidFill>
                  <a:schemeClr val="bg1"/>
                </a:solidFill>
                <a:latin typeface="BD Retrocentric" panose="02010605060000030000" pitchFamily="50" charset="0"/>
              </a:rPr>
              <a:t>	IN THE BOX:</a:t>
            </a:r>
            <a:endParaRPr lang="en-US" dirty="0">
              <a:solidFill>
                <a:schemeClr val="bg1"/>
              </a:solidFill>
            </a:endParaRPr>
          </a:p>
        </p:txBody>
      </p:sp>
      <p:sp>
        <p:nvSpPr>
          <p:cNvPr id="3" name="TextBox 2">
            <a:extLst>
              <a:ext uri="{FF2B5EF4-FFF2-40B4-BE49-F238E27FC236}">
                <a16:creationId xmlns:a16="http://schemas.microsoft.com/office/drawing/2014/main" id="{1680FB0D-478F-A669-66F1-6DD5294D284A}"/>
              </a:ext>
            </a:extLst>
          </p:cNvPr>
          <p:cNvSpPr txBox="1"/>
          <p:nvPr/>
        </p:nvSpPr>
        <p:spPr>
          <a:xfrm>
            <a:off x="3868018" y="9606531"/>
            <a:ext cx="312906" cy="307777"/>
          </a:xfrm>
          <a:prstGeom prst="rect">
            <a:avLst/>
          </a:prstGeom>
          <a:noFill/>
        </p:spPr>
        <p:txBody>
          <a:bodyPr wrap="none" rtlCol="0">
            <a:spAutoFit/>
          </a:bodyPr>
          <a:lstStyle/>
          <a:p>
            <a:r>
              <a:rPr lang="en-US" sz="1400" b="1" dirty="0">
                <a:solidFill>
                  <a:schemeClr val="bg1"/>
                </a:solidFill>
                <a:effectLst>
                  <a:outerShdw blurRad="38100" dist="38100" dir="2700000" algn="tl">
                    <a:srgbClr val="000000">
                      <a:alpha val="43137"/>
                    </a:srgbClr>
                  </a:outerShdw>
                </a:effectLst>
                <a:latin typeface="Rockwell" panose="02060603020205020403" pitchFamily="18" charset="0"/>
              </a:rPr>
              <a:t>ii</a:t>
            </a:r>
          </a:p>
        </p:txBody>
      </p:sp>
    </p:spTree>
    <p:extLst>
      <p:ext uri="{BB962C8B-B14F-4D97-AF65-F5344CB8AC3E}">
        <p14:creationId xmlns:p14="http://schemas.microsoft.com/office/powerpoint/2010/main" val="22650849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BE7CA8-60DD-977F-41C3-33FDC28F2873}"/>
              </a:ext>
            </a:extLst>
          </p:cNvPr>
          <p:cNvSpPr txBox="1"/>
          <p:nvPr/>
        </p:nvSpPr>
        <p:spPr>
          <a:xfrm>
            <a:off x="3893418" y="9606531"/>
            <a:ext cx="284052" cy="307777"/>
          </a:xfrm>
          <a:prstGeom prst="rect">
            <a:avLst/>
          </a:prstGeom>
          <a:noFill/>
        </p:spPr>
        <p:txBody>
          <a:bodyPr wrap="none" rtlCol="0">
            <a:spAutoFit/>
          </a:bodyPr>
          <a:lstStyle/>
          <a:p>
            <a:r>
              <a:rPr lang="en-US" sz="1400" b="1" dirty="0">
                <a:solidFill>
                  <a:schemeClr val="bg1"/>
                </a:solidFill>
                <a:effectLst>
                  <a:outerShdw blurRad="38100" dist="38100" dir="2700000" algn="tl">
                    <a:srgbClr val="000000">
                      <a:alpha val="43137"/>
                    </a:srgbClr>
                  </a:outerShdw>
                </a:effectLst>
                <a:latin typeface="Rockwell" panose="02060603020205020403" pitchFamily="18" charset="0"/>
              </a:rPr>
              <a:t>1</a:t>
            </a:r>
          </a:p>
        </p:txBody>
      </p:sp>
      <p:sp>
        <p:nvSpPr>
          <p:cNvPr id="6" name="TextBox 5">
            <a:extLst>
              <a:ext uri="{FF2B5EF4-FFF2-40B4-BE49-F238E27FC236}">
                <a16:creationId xmlns:a16="http://schemas.microsoft.com/office/drawing/2014/main" id="{32972A9F-D508-69BD-E898-D549A7FC614B}"/>
              </a:ext>
            </a:extLst>
          </p:cNvPr>
          <p:cNvSpPr txBox="1"/>
          <p:nvPr/>
        </p:nvSpPr>
        <p:spPr>
          <a:xfrm>
            <a:off x="339057" y="4876677"/>
            <a:ext cx="7108722" cy="3970318"/>
          </a:xfrm>
          <a:prstGeom prst="rect">
            <a:avLst/>
          </a:prstGeom>
          <a:noFill/>
        </p:spPr>
        <p:txBody>
          <a:bodyPr wrap="square">
            <a:spAutoFit/>
          </a:bodyPr>
          <a:lstStyle/>
          <a:p>
            <a:r>
              <a:rPr lang="en-US" sz="1400" dirty="0"/>
              <a:t>Tears of tyranny is an educational wargame for one to four players designed to reinforce principles of irregular warfare and provide a low-cost opportunity to exercise decision making in an environment of risk and uncertainty.  This wargame is not a simulation of a hypothetical future event, nor an abstracted reproduction of an event from history.  The environment in Tears of Tyranny has been completely abstracted from time and space to allow players to focus on principles and critical thinking.</a:t>
            </a:r>
          </a:p>
          <a:p>
            <a:endParaRPr lang="en-US" sz="1400" dirty="0"/>
          </a:p>
          <a:p>
            <a:r>
              <a:rPr lang="en-US" sz="1400" dirty="0"/>
              <a:t>The game features a fictional land under the threat of a tyrannical and oppressive regime (the origins, nature, and political philosophy of the oppressors are intentionally ambiguous) referred to as the adversary.  The sympathies of the local population are divided between passively supporting and passively opposing the adversary’s security forces.  The players represent sources of external support who infiltrate the environment, organize indigenous resistance movements, and confront the adversary’s aggressive expansion.  The adversary wins if their security services expand their control to the point where indigenous resistance is no longer feasible.  The players win if they eliminate the adversary or develop enough influence to stimulate an unstoppable popular uprising.</a:t>
            </a:r>
          </a:p>
        </p:txBody>
      </p:sp>
    </p:spTree>
    <p:extLst>
      <p:ext uri="{BB962C8B-B14F-4D97-AF65-F5344CB8AC3E}">
        <p14:creationId xmlns:p14="http://schemas.microsoft.com/office/powerpoint/2010/main" val="7939747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C0087B-CBBA-0DB5-DE84-FF77DEF96844}"/>
              </a:ext>
            </a:extLst>
          </p:cNvPr>
          <p:cNvSpPr txBox="1"/>
          <p:nvPr/>
        </p:nvSpPr>
        <p:spPr>
          <a:xfrm>
            <a:off x="297426" y="926492"/>
            <a:ext cx="7177548" cy="646331"/>
          </a:xfrm>
          <a:prstGeom prst="rect">
            <a:avLst/>
          </a:prstGeom>
          <a:noFill/>
        </p:spPr>
        <p:txBody>
          <a:bodyPr wrap="square">
            <a:spAutoFit/>
          </a:bodyPr>
          <a:lstStyle/>
          <a:p>
            <a:r>
              <a:rPr lang="en-US" sz="1200" b="1" dirty="0">
                <a:latin typeface="Rockwell" panose="02060603020205020403" pitchFamily="18" charset="0"/>
              </a:rPr>
              <a:t>1.A. Game Board: </a:t>
            </a:r>
            <a:r>
              <a:rPr lang="en-US" sz="1200" dirty="0">
                <a:latin typeface="Rockwell" panose="02060603020205020403" pitchFamily="18" charset="0"/>
              </a:rPr>
              <a:t>The map, or board, consists of hexagonal tiles representing different types of terrain.  Each player is assigned a quadrant composed of four re-arrangeable septets.  These septets are composed of seven tiles.</a:t>
            </a:r>
          </a:p>
        </p:txBody>
      </p:sp>
      <p:sp>
        <p:nvSpPr>
          <p:cNvPr id="8" name="Rectangle 7">
            <a:extLst>
              <a:ext uri="{FF2B5EF4-FFF2-40B4-BE49-F238E27FC236}">
                <a16:creationId xmlns:a16="http://schemas.microsoft.com/office/drawing/2014/main" id="{8E3C30BF-0728-B077-0545-4BFE02EA62E9}"/>
              </a:ext>
            </a:extLst>
          </p:cNvPr>
          <p:cNvSpPr/>
          <p:nvPr/>
        </p:nvSpPr>
        <p:spPr>
          <a:xfrm>
            <a:off x="0" y="432619"/>
            <a:ext cx="7772400" cy="36933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92C08C8-32C2-160A-3799-5F532D99E0CC}"/>
              </a:ext>
            </a:extLst>
          </p:cNvPr>
          <p:cNvSpPr txBox="1"/>
          <p:nvPr/>
        </p:nvSpPr>
        <p:spPr>
          <a:xfrm>
            <a:off x="0" y="449553"/>
            <a:ext cx="7772400" cy="369332"/>
          </a:xfrm>
          <a:prstGeom prst="rect">
            <a:avLst/>
          </a:prstGeom>
          <a:noFill/>
        </p:spPr>
        <p:txBody>
          <a:bodyPr wrap="square">
            <a:spAutoFit/>
          </a:bodyPr>
          <a:lstStyle/>
          <a:p>
            <a:r>
              <a:rPr lang="en-US" dirty="0">
                <a:solidFill>
                  <a:schemeClr val="bg1"/>
                </a:solidFill>
                <a:latin typeface="BD Retrocentric" panose="02010605060000030000" pitchFamily="50" charset="0"/>
              </a:rPr>
              <a:t>	1. ABOUT THE GAME</a:t>
            </a:r>
            <a:endParaRPr lang="en-US" dirty="0">
              <a:solidFill>
                <a:schemeClr val="bg1"/>
              </a:solidFill>
            </a:endParaRPr>
          </a:p>
        </p:txBody>
      </p:sp>
      <p:pic>
        <p:nvPicPr>
          <p:cNvPr id="21" name="Picture 20">
            <a:extLst>
              <a:ext uri="{FF2B5EF4-FFF2-40B4-BE49-F238E27FC236}">
                <a16:creationId xmlns:a16="http://schemas.microsoft.com/office/drawing/2014/main" id="{52A54C69-6A7D-FE72-1311-A2625E83C2E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4212" b="96751" l="9989" r="93603">
                        <a14:foregroundMark x1="44108" y1="6739" x2="52413" y2="4212"/>
                        <a14:foregroundMark x1="52413" y1="4212" x2="59259" y2="8664"/>
                        <a14:foregroundMark x1="51403" y1="92900" x2="51403" y2="92900"/>
                        <a14:foregroundMark x1="56902" y1="93863" x2="56902" y2="93863"/>
                        <a14:foregroundMark x1="53423" y1="96751" x2="53423" y2="96751"/>
                        <a14:foregroundMark x1="90909" y1="65463" x2="90909" y2="65463"/>
                        <a14:foregroundMark x1="92031" y1="34416" x2="92031" y2="34416"/>
                        <a14:foregroundMark x1="92929" y1="65102" x2="92929" y2="65102"/>
                        <a14:foregroundMark x1="93266" y1="34416" x2="93266" y2="34416"/>
                        <a14:foregroundMark x1="93603" y1="65343" x2="93603" y2="65343"/>
                      </a14:backgroundRemoval>
                    </a14:imgEffect>
                  </a14:imgLayer>
                </a14:imgProps>
              </a:ext>
            </a:extLst>
          </a:blip>
          <a:stretch>
            <a:fillRect/>
          </a:stretch>
        </p:blipFill>
        <p:spPr>
          <a:xfrm>
            <a:off x="1779483" y="5550987"/>
            <a:ext cx="3937089" cy="3671964"/>
          </a:xfrm>
          <a:prstGeom prst="rect">
            <a:avLst/>
          </a:prstGeom>
          <a:effectLst>
            <a:outerShdw blurRad="50800" dist="38100" dir="2700000" algn="tl" rotWithShape="0">
              <a:prstClr val="black">
                <a:alpha val="40000"/>
              </a:prstClr>
            </a:outerShdw>
          </a:effectLst>
        </p:spPr>
      </p:pic>
      <p:sp>
        <p:nvSpPr>
          <p:cNvPr id="99" name="TextBox 98">
            <a:extLst>
              <a:ext uri="{FF2B5EF4-FFF2-40B4-BE49-F238E27FC236}">
                <a16:creationId xmlns:a16="http://schemas.microsoft.com/office/drawing/2014/main" id="{81AA54ED-4CDA-9CF3-689A-C604C6B6AFFF}"/>
              </a:ext>
            </a:extLst>
          </p:cNvPr>
          <p:cNvSpPr txBox="1"/>
          <p:nvPr/>
        </p:nvSpPr>
        <p:spPr>
          <a:xfrm>
            <a:off x="633899" y="1555414"/>
            <a:ext cx="895502" cy="338554"/>
          </a:xfrm>
          <a:prstGeom prst="rect">
            <a:avLst/>
          </a:prstGeom>
          <a:noFill/>
        </p:spPr>
        <p:txBody>
          <a:bodyPr wrap="none" rtlCol="0">
            <a:spAutoFit/>
          </a:bodyPr>
          <a:lstStyle>
            <a:defPPr>
              <a:defRPr lang="en-US"/>
            </a:defPPr>
            <a:lvl1pPr>
              <a:defRPr sz="1600" b="1">
                <a:effectLst>
                  <a:glow rad="190500">
                    <a:schemeClr val="bg1">
                      <a:alpha val="25000"/>
                    </a:schemeClr>
                  </a:glow>
                </a:effectLst>
              </a:defRPr>
            </a:lvl1pPr>
          </a:lstStyle>
          <a:p>
            <a:r>
              <a:rPr lang="en-US" dirty="0"/>
              <a:t>Map</a:t>
            </a:r>
            <a:r>
              <a:rPr lang="en-US" dirty="0">
                <a:sym typeface="Symbol" panose="05050102010706020507" pitchFamily="18" charset="2"/>
              </a:rPr>
              <a:t> </a:t>
            </a:r>
            <a:endParaRPr lang="en-US" dirty="0"/>
          </a:p>
        </p:txBody>
      </p:sp>
      <p:sp>
        <p:nvSpPr>
          <p:cNvPr id="101" name="TextBox 100">
            <a:extLst>
              <a:ext uri="{FF2B5EF4-FFF2-40B4-BE49-F238E27FC236}">
                <a16:creationId xmlns:a16="http://schemas.microsoft.com/office/drawing/2014/main" id="{E0458017-2D31-FE8D-229D-05968FF3F58A}"/>
              </a:ext>
            </a:extLst>
          </p:cNvPr>
          <p:cNvSpPr txBox="1"/>
          <p:nvPr/>
        </p:nvSpPr>
        <p:spPr>
          <a:xfrm>
            <a:off x="3620537" y="1603809"/>
            <a:ext cx="1399742" cy="338554"/>
          </a:xfrm>
          <a:prstGeom prst="rect">
            <a:avLst/>
          </a:prstGeom>
          <a:noFill/>
        </p:spPr>
        <p:txBody>
          <a:bodyPr wrap="none" rtlCol="0">
            <a:spAutoFit/>
          </a:bodyPr>
          <a:lstStyle>
            <a:defPPr>
              <a:defRPr lang="en-US"/>
            </a:defPPr>
            <a:lvl1pPr>
              <a:defRPr sz="1600" b="1">
                <a:effectLst>
                  <a:glow rad="190500">
                    <a:schemeClr val="bg1">
                      <a:alpha val="25000"/>
                    </a:schemeClr>
                  </a:glow>
                </a:effectLst>
              </a:defRPr>
            </a:lvl1pPr>
          </a:lstStyle>
          <a:p>
            <a:r>
              <a:rPr lang="en-US" dirty="0"/>
              <a:t>Quadrant </a:t>
            </a:r>
            <a:r>
              <a:rPr lang="en-US" dirty="0">
                <a:sym typeface="Symbol" panose="05050102010706020507" pitchFamily="18" charset="2"/>
              </a:rPr>
              <a:t></a:t>
            </a:r>
            <a:endParaRPr lang="en-US" dirty="0"/>
          </a:p>
        </p:txBody>
      </p:sp>
      <p:sp>
        <p:nvSpPr>
          <p:cNvPr id="107" name="Callout: Line with Accent Bar 106">
            <a:extLst>
              <a:ext uri="{FF2B5EF4-FFF2-40B4-BE49-F238E27FC236}">
                <a16:creationId xmlns:a16="http://schemas.microsoft.com/office/drawing/2014/main" id="{2608DEA2-72D3-21EB-823F-4EB722CBE071}"/>
              </a:ext>
            </a:extLst>
          </p:cNvPr>
          <p:cNvSpPr/>
          <p:nvPr/>
        </p:nvSpPr>
        <p:spPr>
          <a:xfrm>
            <a:off x="548640" y="5501601"/>
            <a:ext cx="1273774" cy="360680"/>
          </a:xfrm>
          <a:prstGeom prst="accentCallout1">
            <a:avLst>
              <a:gd name="adj1" fmla="val 45917"/>
              <a:gd name="adj2" fmla="val 97008"/>
              <a:gd name="adj3" fmla="val 59052"/>
              <a:gd name="adj4" fmla="val 246598"/>
            </a:avLst>
          </a:prstGeom>
          <a:noFill/>
          <a:ln w="6350" cap="rnd">
            <a:solidFill>
              <a:schemeClr val="tx1"/>
            </a:solidFill>
            <a:headEnd type="none" w="med" len="med"/>
            <a:tailEnd type="oval" w="med" len="med"/>
          </a:ln>
          <a:effectLst>
            <a:glow rad="63500">
              <a:schemeClr val="bg1">
                <a:alpha val="39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tx1"/>
                </a:solidFill>
              </a:rPr>
              <a:t>Septet reference Number</a:t>
            </a:r>
          </a:p>
        </p:txBody>
      </p:sp>
      <p:sp>
        <p:nvSpPr>
          <p:cNvPr id="108" name="Callout: Line with Accent Bar 107">
            <a:extLst>
              <a:ext uri="{FF2B5EF4-FFF2-40B4-BE49-F238E27FC236}">
                <a16:creationId xmlns:a16="http://schemas.microsoft.com/office/drawing/2014/main" id="{BD43E741-B5C3-3904-1C25-27C3D0BAF1D0}"/>
              </a:ext>
            </a:extLst>
          </p:cNvPr>
          <p:cNvSpPr/>
          <p:nvPr/>
        </p:nvSpPr>
        <p:spPr>
          <a:xfrm>
            <a:off x="297426" y="6006347"/>
            <a:ext cx="1273774" cy="360680"/>
          </a:xfrm>
          <a:prstGeom prst="accentCallout1">
            <a:avLst>
              <a:gd name="adj1" fmla="val 45917"/>
              <a:gd name="adj2" fmla="val 97008"/>
              <a:gd name="adj3" fmla="val 123841"/>
              <a:gd name="adj4" fmla="val 174014"/>
            </a:avLst>
          </a:prstGeom>
          <a:noFill/>
          <a:ln w="6350" cap="rnd">
            <a:solidFill>
              <a:schemeClr val="tx1"/>
            </a:solidFill>
            <a:headEnd type="none" w="med" len="med"/>
            <a:tailEnd type="oval" w="med" len="med"/>
          </a:ln>
          <a:effectLst>
            <a:glow rad="63500">
              <a:schemeClr val="bg1">
                <a:alpha val="39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tx1"/>
                </a:solidFill>
              </a:rPr>
              <a:t>Terrain Defense Modifier</a:t>
            </a:r>
          </a:p>
        </p:txBody>
      </p:sp>
      <p:sp>
        <p:nvSpPr>
          <p:cNvPr id="110" name="Callout: Line with Accent Bar 109">
            <a:extLst>
              <a:ext uri="{FF2B5EF4-FFF2-40B4-BE49-F238E27FC236}">
                <a16:creationId xmlns:a16="http://schemas.microsoft.com/office/drawing/2014/main" id="{537630C8-7348-E4B0-CDFD-0F0218AB397D}"/>
              </a:ext>
            </a:extLst>
          </p:cNvPr>
          <p:cNvSpPr/>
          <p:nvPr/>
        </p:nvSpPr>
        <p:spPr>
          <a:xfrm>
            <a:off x="448618" y="7972307"/>
            <a:ext cx="1373797" cy="360680"/>
          </a:xfrm>
          <a:prstGeom prst="accentCallout1">
            <a:avLst>
              <a:gd name="adj1" fmla="val 45917"/>
              <a:gd name="adj2" fmla="val 97008"/>
              <a:gd name="adj3" fmla="val 126658"/>
              <a:gd name="adj4" fmla="val 167728"/>
            </a:avLst>
          </a:prstGeom>
          <a:noFill/>
          <a:ln w="6350" cap="rnd">
            <a:solidFill>
              <a:schemeClr val="tx1"/>
            </a:solidFill>
            <a:headEnd type="none" w="med" len="med"/>
            <a:tailEnd type="oval" w="med" len="med"/>
          </a:ln>
          <a:effectLst>
            <a:glow rad="63500">
              <a:schemeClr val="bg1">
                <a:alpha val="39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tx1"/>
                </a:solidFill>
              </a:rPr>
              <a:t>Terrain Card Reference Number</a:t>
            </a:r>
          </a:p>
        </p:txBody>
      </p:sp>
      <p:sp>
        <p:nvSpPr>
          <p:cNvPr id="111" name="Callout: Line with Accent Bar 110">
            <a:extLst>
              <a:ext uri="{FF2B5EF4-FFF2-40B4-BE49-F238E27FC236}">
                <a16:creationId xmlns:a16="http://schemas.microsoft.com/office/drawing/2014/main" id="{437D4DD6-D6E0-A152-F3C1-C42E442300B3}"/>
              </a:ext>
            </a:extLst>
          </p:cNvPr>
          <p:cNvSpPr/>
          <p:nvPr/>
        </p:nvSpPr>
        <p:spPr>
          <a:xfrm>
            <a:off x="5501558" y="5973234"/>
            <a:ext cx="2171896" cy="2401654"/>
          </a:xfrm>
          <a:prstGeom prst="accentCallout1">
            <a:avLst>
              <a:gd name="adj1" fmla="val 44951"/>
              <a:gd name="adj2" fmla="val 2464"/>
              <a:gd name="adj3" fmla="val 90099"/>
              <a:gd name="adj4" fmla="val -50270"/>
            </a:avLst>
          </a:prstGeom>
          <a:noFill/>
          <a:ln w="6350" cap="rnd">
            <a:solidFill>
              <a:schemeClr val="tx1"/>
            </a:solidFill>
            <a:headEnd type="none" w="med" len="med"/>
            <a:tailEnd type="oval" w="med" len="med"/>
          </a:ln>
          <a:effectLst>
            <a:glow rad="63500">
              <a:schemeClr val="bg1">
                <a:alpha val="39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b="1" dirty="0">
                <a:solidFill>
                  <a:schemeClr val="tx1"/>
                </a:solidFill>
              </a:rPr>
              <a:t>Starting Condition </a:t>
            </a:r>
          </a:p>
          <a:p>
            <a:r>
              <a:rPr lang="en-US" sz="1000" b="1" dirty="0">
                <a:solidFill>
                  <a:schemeClr val="tx1"/>
                </a:solidFill>
              </a:rPr>
              <a:t>Indicator:</a:t>
            </a:r>
          </a:p>
          <a:p>
            <a:endParaRPr lang="en-US" sz="1000" b="1" dirty="0">
              <a:solidFill>
                <a:schemeClr val="tx1"/>
              </a:solidFill>
            </a:endParaRPr>
          </a:p>
          <a:p>
            <a:pPr marL="274307">
              <a:buClr>
                <a:schemeClr val="accent3">
                  <a:lumMod val="20000"/>
                  <a:lumOff val="80000"/>
                </a:schemeClr>
              </a:buClr>
            </a:pPr>
            <a:r>
              <a:rPr lang="en-US" sz="1000" b="1" dirty="0">
                <a:solidFill>
                  <a:schemeClr val="tx1"/>
                </a:solidFill>
              </a:rPr>
              <a:t>Adversary Cell</a:t>
            </a:r>
          </a:p>
          <a:p>
            <a:pPr marL="274307">
              <a:buClr>
                <a:schemeClr val="accent3">
                  <a:lumMod val="20000"/>
                  <a:lumOff val="80000"/>
                </a:schemeClr>
              </a:buClr>
            </a:pPr>
            <a:endParaRPr lang="en-US" sz="1000" b="1" dirty="0">
              <a:solidFill>
                <a:schemeClr val="tx1"/>
              </a:solidFill>
            </a:endParaRPr>
          </a:p>
          <a:p>
            <a:pPr marL="274307">
              <a:buClr>
                <a:schemeClr val="accent3">
                  <a:lumMod val="20000"/>
                  <a:lumOff val="80000"/>
                </a:schemeClr>
              </a:buClr>
            </a:pPr>
            <a:r>
              <a:rPr lang="en-US" sz="1000" b="1" dirty="0">
                <a:solidFill>
                  <a:schemeClr val="tx1"/>
                </a:solidFill>
              </a:rPr>
              <a:t>Adversary Outpost</a:t>
            </a:r>
          </a:p>
          <a:p>
            <a:pPr marL="274307">
              <a:buClr>
                <a:schemeClr val="accent3">
                  <a:lumMod val="20000"/>
                  <a:lumOff val="80000"/>
                </a:schemeClr>
              </a:buClr>
            </a:pPr>
            <a:endParaRPr lang="en-US" sz="1000" b="1" dirty="0">
              <a:solidFill>
                <a:schemeClr val="tx1"/>
              </a:solidFill>
            </a:endParaRPr>
          </a:p>
          <a:p>
            <a:pPr marL="274307">
              <a:buClr>
                <a:schemeClr val="accent3">
                  <a:lumMod val="20000"/>
                  <a:lumOff val="80000"/>
                </a:schemeClr>
              </a:buClr>
            </a:pPr>
            <a:r>
              <a:rPr lang="en-US" sz="1000" b="1" dirty="0">
                <a:solidFill>
                  <a:schemeClr val="tx1"/>
                </a:solidFill>
              </a:rPr>
              <a:t>Adversary Garrison</a:t>
            </a:r>
          </a:p>
          <a:p>
            <a:pPr marL="274307">
              <a:buClr>
                <a:schemeClr val="accent3">
                  <a:lumMod val="20000"/>
                  <a:lumOff val="80000"/>
                </a:schemeClr>
              </a:buClr>
            </a:pPr>
            <a:endParaRPr lang="en-US" sz="1000" b="1" dirty="0">
              <a:solidFill>
                <a:schemeClr val="tx1"/>
              </a:solidFill>
            </a:endParaRPr>
          </a:p>
          <a:p>
            <a:pPr marL="274307">
              <a:buClr>
                <a:schemeClr val="accent3">
                  <a:lumMod val="20000"/>
                  <a:lumOff val="80000"/>
                </a:schemeClr>
              </a:buClr>
            </a:pPr>
            <a:r>
              <a:rPr lang="en-US" sz="1000" b="1" dirty="0">
                <a:solidFill>
                  <a:schemeClr val="tx1"/>
                </a:solidFill>
              </a:rPr>
              <a:t>Tyranny Token</a:t>
            </a:r>
          </a:p>
          <a:p>
            <a:pPr marL="274307">
              <a:buClr>
                <a:schemeClr val="accent3">
                  <a:lumMod val="20000"/>
                  <a:lumOff val="80000"/>
                </a:schemeClr>
              </a:buClr>
            </a:pPr>
            <a:endParaRPr lang="en-US" sz="1000" b="1" dirty="0">
              <a:solidFill>
                <a:schemeClr val="tx1"/>
              </a:solidFill>
            </a:endParaRPr>
          </a:p>
          <a:p>
            <a:pPr marL="274307">
              <a:buClr>
                <a:schemeClr val="accent3">
                  <a:lumMod val="20000"/>
                  <a:lumOff val="80000"/>
                </a:schemeClr>
              </a:buClr>
            </a:pPr>
            <a:r>
              <a:rPr lang="en-US" sz="1000" b="1" dirty="0">
                <a:solidFill>
                  <a:schemeClr val="tx1"/>
                </a:solidFill>
              </a:rPr>
              <a:t>Number of Red Civilians</a:t>
            </a:r>
          </a:p>
          <a:p>
            <a:pPr marL="274307">
              <a:buClr>
                <a:schemeClr val="accent3">
                  <a:lumMod val="20000"/>
                  <a:lumOff val="80000"/>
                </a:schemeClr>
              </a:buClr>
            </a:pPr>
            <a:endParaRPr lang="en-US" sz="1000" b="1" dirty="0">
              <a:solidFill>
                <a:schemeClr val="tx1"/>
              </a:solidFill>
            </a:endParaRPr>
          </a:p>
          <a:p>
            <a:pPr marL="274307">
              <a:buClr>
                <a:schemeClr val="accent3">
                  <a:lumMod val="20000"/>
                  <a:lumOff val="80000"/>
                </a:schemeClr>
              </a:buClr>
            </a:pPr>
            <a:r>
              <a:rPr lang="en-US" sz="1000" b="1" dirty="0">
                <a:solidFill>
                  <a:schemeClr val="tx1"/>
                </a:solidFill>
              </a:rPr>
              <a:t>Number of Blue Civilians</a:t>
            </a:r>
          </a:p>
          <a:p>
            <a:pPr marL="274307">
              <a:buClr>
                <a:schemeClr val="accent3">
                  <a:lumMod val="20000"/>
                  <a:lumOff val="80000"/>
                </a:schemeClr>
              </a:buClr>
            </a:pPr>
            <a:endParaRPr lang="en-US" sz="1000" b="1" dirty="0">
              <a:solidFill>
                <a:schemeClr val="tx1"/>
              </a:solidFill>
            </a:endParaRPr>
          </a:p>
          <a:p>
            <a:pPr marL="274307">
              <a:buClr>
                <a:schemeClr val="accent3">
                  <a:lumMod val="20000"/>
                  <a:lumOff val="80000"/>
                </a:schemeClr>
              </a:buClr>
            </a:pPr>
            <a:r>
              <a:rPr lang="en-US" sz="1000" b="1" dirty="0">
                <a:solidFill>
                  <a:schemeClr val="tx1"/>
                </a:solidFill>
              </a:rPr>
              <a:t>Infrastructure Piece</a:t>
            </a:r>
          </a:p>
        </p:txBody>
      </p:sp>
      <p:sp>
        <p:nvSpPr>
          <p:cNvPr id="112" name="Callout: Line with Accent Bar 111">
            <a:extLst>
              <a:ext uri="{FF2B5EF4-FFF2-40B4-BE49-F238E27FC236}">
                <a16:creationId xmlns:a16="http://schemas.microsoft.com/office/drawing/2014/main" id="{49A26C09-D27A-B663-EB9C-21E87084D640}"/>
              </a:ext>
            </a:extLst>
          </p:cNvPr>
          <p:cNvSpPr/>
          <p:nvPr/>
        </p:nvSpPr>
        <p:spPr>
          <a:xfrm>
            <a:off x="358378" y="6902004"/>
            <a:ext cx="1494935" cy="360680"/>
          </a:xfrm>
          <a:prstGeom prst="accentCallout1">
            <a:avLst>
              <a:gd name="adj1" fmla="val 45917"/>
              <a:gd name="adj2" fmla="val 97008"/>
              <a:gd name="adj3" fmla="val 140273"/>
              <a:gd name="adj4" fmla="val 230008"/>
            </a:avLst>
          </a:prstGeom>
          <a:noFill/>
          <a:ln w="6350" cap="rnd">
            <a:solidFill>
              <a:schemeClr val="tx1"/>
            </a:solidFill>
            <a:headEnd type="none" w="med" len="med"/>
            <a:tailEnd type="oval" w="med" len="med"/>
          </a:ln>
          <a:effectLst>
            <a:glow rad="63500">
              <a:schemeClr val="bg1">
                <a:alpha val="39000"/>
              </a:schemeClr>
            </a:glo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00" b="1" dirty="0">
                <a:solidFill>
                  <a:schemeClr val="tx1"/>
                </a:solidFill>
              </a:rPr>
              <a:t>Terrain Tile.  Each septet contains seven terrain tiles</a:t>
            </a:r>
          </a:p>
        </p:txBody>
      </p:sp>
      <p:sp>
        <p:nvSpPr>
          <p:cNvPr id="114" name="TextBox 113">
            <a:extLst>
              <a:ext uri="{FF2B5EF4-FFF2-40B4-BE49-F238E27FC236}">
                <a16:creationId xmlns:a16="http://schemas.microsoft.com/office/drawing/2014/main" id="{E47D65F7-5D4A-0AF1-492A-4C74DA67C430}"/>
              </a:ext>
            </a:extLst>
          </p:cNvPr>
          <p:cNvSpPr txBox="1"/>
          <p:nvPr/>
        </p:nvSpPr>
        <p:spPr>
          <a:xfrm>
            <a:off x="633900" y="5088355"/>
            <a:ext cx="1046184" cy="338554"/>
          </a:xfrm>
          <a:prstGeom prst="rect">
            <a:avLst/>
          </a:prstGeom>
          <a:noFill/>
        </p:spPr>
        <p:txBody>
          <a:bodyPr wrap="none" rtlCol="0">
            <a:spAutoFit/>
          </a:bodyPr>
          <a:lstStyle/>
          <a:p>
            <a:r>
              <a:rPr lang="en-US" sz="1600" b="1" dirty="0">
                <a:effectLst>
                  <a:glow rad="190500">
                    <a:schemeClr val="bg1">
                      <a:alpha val="25000"/>
                    </a:schemeClr>
                  </a:glow>
                </a:effectLst>
              </a:rPr>
              <a:t>Septet</a:t>
            </a:r>
            <a:r>
              <a:rPr lang="en-US" sz="1600" b="1" dirty="0">
                <a:effectLst>
                  <a:glow rad="190500">
                    <a:schemeClr val="bg1">
                      <a:alpha val="25000"/>
                    </a:schemeClr>
                  </a:glow>
                </a:effectLst>
                <a:sym typeface="Symbol" panose="05050102010706020507" pitchFamily="18" charset="2"/>
              </a:rPr>
              <a:t> </a:t>
            </a:r>
            <a:endParaRPr lang="en-US" sz="1600" b="1" dirty="0">
              <a:effectLst>
                <a:glow rad="190500">
                  <a:schemeClr val="bg1">
                    <a:alpha val="25000"/>
                  </a:schemeClr>
                </a:glow>
              </a:effectLst>
            </a:endParaRPr>
          </a:p>
        </p:txBody>
      </p:sp>
      <p:sp>
        <p:nvSpPr>
          <p:cNvPr id="115" name="TextBox 114">
            <a:extLst>
              <a:ext uri="{FF2B5EF4-FFF2-40B4-BE49-F238E27FC236}">
                <a16:creationId xmlns:a16="http://schemas.microsoft.com/office/drawing/2014/main" id="{C617F6EA-81FD-FC8B-AF6C-BF0167B762A3}"/>
              </a:ext>
            </a:extLst>
          </p:cNvPr>
          <p:cNvSpPr txBox="1"/>
          <p:nvPr/>
        </p:nvSpPr>
        <p:spPr>
          <a:xfrm>
            <a:off x="3893418" y="9606531"/>
            <a:ext cx="284052" cy="307777"/>
          </a:xfrm>
          <a:prstGeom prst="rect">
            <a:avLst/>
          </a:prstGeom>
          <a:noFill/>
        </p:spPr>
        <p:txBody>
          <a:bodyPr wrap="none" rtlCol="0">
            <a:spAutoFit/>
          </a:bodyPr>
          <a:lstStyle/>
          <a:p>
            <a:r>
              <a:rPr lang="en-US" sz="1400" b="1" dirty="0">
                <a:solidFill>
                  <a:schemeClr val="bg1"/>
                </a:solidFill>
                <a:effectLst>
                  <a:outerShdw blurRad="38100" dist="38100" dir="2700000" algn="tl">
                    <a:srgbClr val="000000">
                      <a:alpha val="43137"/>
                    </a:srgbClr>
                  </a:outerShdw>
                </a:effectLst>
                <a:latin typeface="Rockwell" panose="02060603020205020403" pitchFamily="18" charset="0"/>
              </a:rPr>
              <a:t>2</a:t>
            </a:r>
          </a:p>
        </p:txBody>
      </p:sp>
      <p:pic>
        <p:nvPicPr>
          <p:cNvPr id="117" name="Picture 116" descr="A picture containing device, control panel&#10;&#10;Description automatically generated">
            <a:extLst>
              <a:ext uri="{FF2B5EF4-FFF2-40B4-BE49-F238E27FC236}">
                <a16:creationId xmlns:a16="http://schemas.microsoft.com/office/drawing/2014/main" id="{3EA9DAE9-3FCE-833C-289D-213829DE306C}"/>
              </a:ext>
            </a:extLst>
          </p:cNvPr>
          <p:cNvPicPr>
            <a:picLocks noChangeAspect="1"/>
          </p:cNvPicPr>
          <p:nvPr/>
        </p:nvPicPr>
        <p:blipFill rotWithShape="1">
          <a:blip r:embed="rId4">
            <a:extLst>
              <a:ext uri="{28A0092B-C50C-407E-A947-70E740481C1C}">
                <a14:useLocalDpi xmlns:a14="http://schemas.microsoft.com/office/drawing/2010/main" val="0"/>
              </a:ext>
            </a:extLst>
          </a:blip>
          <a:srcRect r="89922"/>
          <a:stretch/>
        </p:blipFill>
        <p:spPr>
          <a:xfrm>
            <a:off x="5485365" y="6195191"/>
            <a:ext cx="347954" cy="536039"/>
          </a:xfrm>
          <a:prstGeom prst="rect">
            <a:avLst/>
          </a:prstGeom>
        </p:spPr>
      </p:pic>
      <p:pic>
        <p:nvPicPr>
          <p:cNvPr id="119" name="Picture 118" descr="A picture containing device, control panel&#10;&#10;Description automatically generated">
            <a:extLst>
              <a:ext uri="{FF2B5EF4-FFF2-40B4-BE49-F238E27FC236}">
                <a16:creationId xmlns:a16="http://schemas.microsoft.com/office/drawing/2014/main" id="{8270BBF9-4C62-6A6F-5DB2-0ACC30BC7471}"/>
              </a:ext>
            </a:extLst>
          </p:cNvPr>
          <p:cNvPicPr>
            <a:picLocks noChangeAspect="1"/>
          </p:cNvPicPr>
          <p:nvPr/>
        </p:nvPicPr>
        <p:blipFill rotWithShape="1">
          <a:blip r:embed="rId4">
            <a:extLst>
              <a:ext uri="{28A0092B-C50C-407E-A947-70E740481C1C}">
                <a14:useLocalDpi xmlns:a14="http://schemas.microsoft.com/office/drawing/2010/main" val="0"/>
              </a:ext>
            </a:extLst>
          </a:blip>
          <a:srcRect l="36587" t="27366" r="56859" b="22042"/>
          <a:stretch/>
        </p:blipFill>
        <p:spPr>
          <a:xfrm>
            <a:off x="5598183" y="8156103"/>
            <a:ext cx="240942" cy="263490"/>
          </a:xfrm>
          <a:prstGeom prst="rect">
            <a:avLst/>
          </a:prstGeom>
        </p:spPr>
      </p:pic>
      <p:pic>
        <p:nvPicPr>
          <p:cNvPr id="120" name="Picture 119" descr="A picture containing device, control panel&#10;&#10;Description automatically generated">
            <a:extLst>
              <a:ext uri="{FF2B5EF4-FFF2-40B4-BE49-F238E27FC236}">
                <a16:creationId xmlns:a16="http://schemas.microsoft.com/office/drawing/2014/main" id="{C4AAEE67-3FC1-D04B-1988-EBB5A7582CD3}"/>
              </a:ext>
            </a:extLst>
          </p:cNvPr>
          <p:cNvPicPr>
            <a:picLocks noChangeAspect="1"/>
          </p:cNvPicPr>
          <p:nvPr/>
        </p:nvPicPr>
        <p:blipFill rotWithShape="1">
          <a:blip r:embed="rId4">
            <a:extLst>
              <a:ext uri="{28A0092B-C50C-407E-A947-70E740481C1C}">
                <a14:useLocalDpi xmlns:a14="http://schemas.microsoft.com/office/drawing/2010/main" val="0"/>
              </a:ext>
            </a:extLst>
          </a:blip>
          <a:srcRect l="17264" t="24842" r="76923" b="24096"/>
          <a:stretch/>
        </p:blipFill>
        <p:spPr>
          <a:xfrm>
            <a:off x="5584557" y="6606307"/>
            <a:ext cx="255179" cy="317500"/>
          </a:xfrm>
          <a:prstGeom prst="rect">
            <a:avLst/>
          </a:prstGeom>
        </p:spPr>
      </p:pic>
      <p:pic>
        <p:nvPicPr>
          <p:cNvPr id="121" name="Picture 120" descr="A picture containing device, control panel&#10;&#10;Description automatically generated">
            <a:extLst>
              <a:ext uri="{FF2B5EF4-FFF2-40B4-BE49-F238E27FC236}">
                <a16:creationId xmlns:a16="http://schemas.microsoft.com/office/drawing/2014/main" id="{EFB183FA-BE93-D420-030B-FFDB78C4D5E6}"/>
              </a:ext>
            </a:extLst>
          </p:cNvPr>
          <p:cNvPicPr>
            <a:picLocks noChangeAspect="1"/>
          </p:cNvPicPr>
          <p:nvPr/>
        </p:nvPicPr>
        <p:blipFill rotWithShape="1">
          <a:blip r:embed="rId4">
            <a:extLst>
              <a:ext uri="{28A0092B-C50C-407E-A947-70E740481C1C}">
                <a14:useLocalDpi xmlns:a14="http://schemas.microsoft.com/office/drawing/2010/main" val="0"/>
              </a:ext>
            </a:extLst>
          </a:blip>
          <a:srcRect l="25914" t="23262" r="66055" b="18731"/>
          <a:stretch/>
        </p:blipFill>
        <p:spPr>
          <a:xfrm>
            <a:off x="5593603" y="6973598"/>
            <a:ext cx="231345" cy="236705"/>
          </a:xfrm>
          <a:prstGeom prst="rect">
            <a:avLst/>
          </a:prstGeom>
        </p:spPr>
      </p:pic>
      <p:pic>
        <p:nvPicPr>
          <p:cNvPr id="122" name="Picture 121" descr="A picture containing device, control panel&#10;&#10;Description automatically generated">
            <a:extLst>
              <a:ext uri="{FF2B5EF4-FFF2-40B4-BE49-F238E27FC236}">
                <a16:creationId xmlns:a16="http://schemas.microsoft.com/office/drawing/2014/main" id="{9A159F9F-487F-7303-A27D-85624F58A610}"/>
              </a:ext>
            </a:extLst>
          </p:cNvPr>
          <p:cNvPicPr>
            <a:picLocks noChangeAspect="1"/>
          </p:cNvPicPr>
          <p:nvPr/>
        </p:nvPicPr>
        <p:blipFill rotWithShape="1">
          <a:blip r:embed="rId4">
            <a:extLst>
              <a:ext uri="{28A0092B-C50C-407E-A947-70E740481C1C}">
                <a14:useLocalDpi xmlns:a14="http://schemas.microsoft.com/office/drawing/2010/main" val="0"/>
              </a:ext>
            </a:extLst>
          </a:blip>
          <a:srcRect l="92096" t="21346" r="1985"/>
          <a:stretch/>
        </p:blipFill>
        <p:spPr>
          <a:xfrm>
            <a:off x="5591068" y="7213956"/>
            <a:ext cx="255179" cy="480329"/>
          </a:xfrm>
          <a:prstGeom prst="rect">
            <a:avLst/>
          </a:prstGeom>
        </p:spPr>
      </p:pic>
      <p:pic>
        <p:nvPicPr>
          <p:cNvPr id="123" name="Picture 122" descr="A picture containing device, control panel&#10;&#10;Description automatically generated">
            <a:extLst>
              <a:ext uri="{FF2B5EF4-FFF2-40B4-BE49-F238E27FC236}">
                <a16:creationId xmlns:a16="http://schemas.microsoft.com/office/drawing/2014/main" id="{7B92FE7C-D16C-E029-DEDD-4BFAF7D15B82}"/>
              </a:ext>
            </a:extLst>
          </p:cNvPr>
          <p:cNvPicPr>
            <a:picLocks noChangeAspect="1"/>
          </p:cNvPicPr>
          <p:nvPr/>
        </p:nvPicPr>
        <p:blipFill rotWithShape="1">
          <a:blip r:embed="rId4">
            <a:extLst>
              <a:ext uri="{28A0092B-C50C-407E-A947-70E740481C1C}">
                <a14:useLocalDpi xmlns:a14="http://schemas.microsoft.com/office/drawing/2010/main" val="0"/>
              </a:ext>
            </a:extLst>
          </a:blip>
          <a:srcRect l="52416" t="24595" r="38971" b="23839"/>
          <a:stretch/>
        </p:blipFill>
        <p:spPr>
          <a:xfrm>
            <a:off x="5497111" y="7539264"/>
            <a:ext cx="344966" cy="320638"/>
          </a:xfrm>
          <a:prstGeom prst="rect">
            <a:avLst/>
          </a:prstGeom>
        </p:spPr>
      </p:pic>
      <p:pic>
        <p:nvPicPr>
          <p:cNvPr id="124" name="Picture 123" descr="A picture containing device, control panel&#10;&#10;Description automatically generated">
            <a:extLst>
              <a:ext uri="{FF2B5EF4-FFF2-40B4-BE49-F238E27FC236}">
                <a16:creationId xmlns:a16="http://schemas.microsoft.com/office/drawing/2014/main" id="{CC0DB526-126B-F64D-C3DF-1BD8E2451CAA}"/>
              </a:ext>
            </a:extLst>
          </p:cNvPr>
          <p:cNvPicPr>
            <a:picLocks noChangeAspect="1"/>
          </p:cNvPicPr>
          <p:nvPr/>
        </p:nvPicPr>
        <p:blipFill rotWithShape="1">
          <a:blip r:embed="rId4">
            <a:extLst>
              <a:ext uri="{28A0092B-C50C-407E-A947-70E740481C1C}">
                <a14:useLocalDpi xmlns:a14="http://schemas.microsoft.com/office/drawing/2010/main" val="0"/>
              </a:ext>
            </a:extLst>
          </a:blip>
          <a:srcRect l="72842" t="30638" r="21344" b="25362"/>
          <a:stretch/>
        </p:blipFill>
        <p:spPr>
          <a:xfrm>
            <a:off x="5603399" y="7882607"/>
            <a:ext cx="221414" cy="263490"/>
          </a:xfrm>
          <a:prstGeom prst="rect">
            <a:avLst/>
          </a:prstGeom>
        </p:spPr>
      </p:pic>
      <p:pic>
        <p:nvPicPr>
          <p:cNvPr id="3" name="Picture 2" descr="A picture containing outdoor object, honeycomb&#10;&#10;Description automatically generated">
            <a:extLst>
              <a:ext uri="{FF2B5EF4-FFF2-40B4-BE49-F238E27FC236}">
                <a16:creationId xmlns:a16="http://schemas.microsoft.com/office/drawing/2014/main" id="{CEDD1FC5-DECD-EA53-1BBD-D5B7BFEEE9A9}"/>
              </a:ext>
            </a:extLst>
          </p:cNvPr>
          <p:cNvPicPr>
            <a:picLocks noChangeAspect="1"/>
          </p:cNvPicPr>
          <p:nvPr/>
        </p:nvPicPr>
        <p:blipFill rotWithShape="1">
          <a:blip r:embed="rId5">
            <a:extLst>
              <a:ext uri="{28A0092B-C50C-407E-A947-70E740481C1C}">
                <a14:useLocalDpi xmlns:a14="http://schemas.microsoft.com/office/drawing/2010/main" val="0"/>
              </a:ext>
            </a:extLst>
          </a:blip>
          <a:srcRect t="9504"/>
          <a:stretch/>
        </p:blipFill>
        <p:spPr>
          <a:xfrm>
            <a:off x="3861716" y="1923496"/>
            <a:ext cx="3548184" cy="3251216"/>
          </a:xfrm>
          <a:prstGeom prst="rect">
            <a:avLst/>
          </a:prstGeom>
        </p:spPr>
      </p:pic>
      <p:pic>
        <p:nvPicPr>
          <p:cNvPr id="4" name="Picture 3">
            <a:extLst>
              <a:ext uri="{FF2B5EF4-FFF2-40B4-BE49-F238E27FC236}">
                <a16:creationId xmlns:a16="http://schemas.microsoft.com/office/drawing/2014/main" id="{72EA85A9-6F94-F626-7814-19EECBA12DD5}"/>
              </a:ext>
            </a:extLst>
          </p:cNvPr>
          <p:cNvPicPr>
            <a:picLocks noChangeAspect="1"/>
          </p:cNvPicPr>
          <p:nvPr/>
        </p:nvPicPr>
        <p:blipFill rotWithShape="1">
          <a:blip r:embed="rId6"/>
          <a:srcRect t="4897"/>
          <a:stretch/>
        </p:blipFill>
        <p:spPr>
          <a:xfrm>
            <a:off x="207696" y="1893968"/>
            <a:ext cx="3798137" cy="3287455"/>
          </a:xfrm>
          <a:prstGeom prst="rect">
            <a:avLst/>
          </a:prstGeom>
        </p:spPr>
      </p:pic>
    </p:spTree>
    <p:extLst>
      <p:ext uri="{BB962C8B-B14F-4D97-AF65-F5344CB8AC3E}">
        <p14:creationId xmlns:p14="http://schemas.microsoft.com/office/powerpoint/2010/main" val="21293323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Graphical user interface&#10;&#10;Description automatically generated with medium confidence">
            <a:extLst>
              <a:ext uri="{FF2B5EF4-FFF2-40B4-BE49-F238E27FC236}">
                <a16:creationId xmlns:a16="http://schemas.microsoft.com/office/drawing/2014/main" id="{95B16324-6BE2-5D08-A429-0B9CB84691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556" y="690033"/>
            <a:ext cx="1426661" cy="1249953"/>
          </a:xfrm>
          <a:prstGeom prst="rect">
            <a:avLst/>
          </a:prstGeom>
          <a:effectLst>
            <a:outerShdw blurRad="50800" dist="38100" dir="2700000" algn="tl" rotWithShape="0">
              <a:prstClr val="black">
                <a:alpha val="40000"/>
              </a:prstClr>
            </a:outerShdw>
          </a:effectLst>
        </p:spPr>
      </p:pic>
      <p:sp>
        <p:nvSpPr>
          <p:cNvPr id="78" name="TextBox 77">
            <a:extLst>
              <a:ext uri="{FF2B5EF4-FFF2-40B4-BE49-F238E27FC236}">
                <a16:creationId xmlns:a16="http://schemas.microsoft.com/office/drawing/2014/main" id="{B6E4D1DC-ACCD-1BE7-E811-23E71AA1EEF1}"/>
              </a:ext>
            </a:extLst>
          </p:cNvPr>
          <p:cNvSpPr txBox="1"/>
          <p:nvPr/>
        </p:nvSpPr>
        <p:spPr>
          <a:xfrm>
            <a:off x="288960" y="2117062"/>
            <a:ext cx="1879045" cy="1938992"/>
          </a:xfrm>
          <a:prstGeom prst="rect">
            <a:avLst/>
          </a:prstGeom>
          <a:noFill/>
        </p:spPr>
        <p:txBody>
          <a:bodyPr wrap="square">
            <a:spAutoFit/>
          </a:bodyPr>
          <a:lstStyle/>
          <a:p>
            <a:pPr defTabSz="457178">
              <a:defRPr/>
            </a:pPr>
            <a:r>
              <a:rPr lang="en-US" sz="1200" b="1" dirty="0">
                <a:solidFill>
                  <a:prstClr val="black"/>
                </a:solidFill>
                <a:latin typeface="Rockwell" panose="02060603020205020403" pitchFamily="18" charset="0"/>
              </a:rPr>
              <a:t>Jungle Terrain: </a:t>
            </a:r>
            <a:r>
              <a:rPr lang="en-US" sz="1200" dirty="0">
                <a:solidFill>
                  <a:prstClr val="black"/>
                </a:solidFill>
                <a:latin typeface="Rockwell" panose="02060603020205020403" pitchFamily="18" charset="0"/>
              </a:rPr>
              <a:t>Tiles with jungle terrain represent restricted undeveloped terrain.  The restricted nature of the terrain makes mobility more difficult for attacking forces, giving these areas a defense modifier of +1. </a:t>
            </a:r>
          </a:p>
        </p:txBody>
      </p:sp>
      <p:pic>
        <p:nvPicPr>
          <p:cNvPr id="70" name="Picture 69" descr="A picture containing text&#10;&#10;Description automatically generated">
            <a:extLst>
              <a:ext uri="{FF2B5EF4-FFF2-40B4-BE49-F238E27FC236}">
                <a16:creationId xmlns:a16="http://schemas.microsoft.com/office/drawing/2014/main" id="{8F63B7A4-DAA9-C53B-5519-AC0D04609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8863" y="690033"/>
            <a:ext cx="1444838" cy="1249953"/>
          </a:xfrm>
          <a:prstGeom prst="rect">
            <a:avLst/>
          </a:prstGeom>
          <a:effectLst>
            <a:outerShdw blurRad="50800" dist="38100" dir="2700000" algn="tl" rotWithShape="0">
              <a:prstClr val="black">
                <a:alpha val="40000"/>
              </a:prstClr>
            </a:outerShdw>
          </a:effectLst>
        </p:spPr>
      </p:pic>
      <p:pic>
        <p:nvPicPr>
          <p:cNvPr id="74" name="Picture 73" descr="A picture containing surface chart&#10;&#10;Description automatically generated">
            <a:extLst>
              <a:ext uri="{FF2B5EF4-FFF2-40B4-BE49-F238E27FC236}">
                <a16:creationId xmlns:a16="http://schemas.microsoft.com/office/drawing/2014/main" id="{940F4A78-A41A-95BE-0BEF-7F0AEECFAD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7609" y="690033"/>
            <a:ext cx="1440275" cy="1249953"/>
          </a:xfrm>
          <a:prstGeom prst="rect">
            <a:avLst/>
          </a:prstGeom>
          <a:effectLst>
            <a:outerShdw blurRad="50800" dist="38100" dir="2700000" algn="tl" rotWithShape="0">
              <a:prstClr val="black">
                <a:alpha val="40000"/>
              </a:prstClr>
            </a:outerShdw>
          </a:effectLst>
        </p:spPr>
      </p:pic>
      <p:sp>
        <p:nvSpPr>
          <p:cNvPr id="80" name="TextBox 79">
            <a:extLst>
              <a:ext uri="{FF2B5EF4-FFF2-40B4-BE49-F238E27FC236}">
                <a16:creationId xmlns:a16="http://schemas.microsoft.com/office/drawing/2014/main" id="{9A4C41BC-DB96-5272-49D7-A3F6B4AE4A10}"/>
              </a:ext>
            </a:extLst>
          </p:cNvPr>
          <p:cNvSpPr txBox="1"/>
          <p:nvPr/>
        </p:nvSpPr>
        <p:spPr>
          <a:xfrm>
            <a:off x="2143318" y="2117062"/>
            <a:ext cx="1811203" cy="1200329"/>
          </a:xfrm>
          <a:prstGeom prst="rect">
            <a:avLst/>
          </a:prstGeom>
          <a:noFill/>
        </p:spPr>
        <p:txBody>
          <a:bodyPr wrap="square">
            <a:spAutoFit/>
          </a:bodyPr>
          <a:lstStyle/>
          <a:p>
            <a:pPr defTabSz="457178">
              <a:defRPr/>
            </a:pPr>
            <a:r>
              <a:rPr lang="en-US" sz="1200" b="1" dirty="0">
                <a:solidFill>
                  <a:prstClr val="black"/>
                </a:solidFill>
                <a:latin typeface="Rockwell" panose="02060603020205020403" pitchFamily="18" charset="0"/>
              </a:rPr>
              <a:t>Desert Terrain: </a:t>
            </a:r>
            <a:r>
              <a:rPr lang="en-US" sz="1200" dirty="0">
                <a:solidFill>
                  <a:prstClr val="black"/>
                </a:solidFill>
                <a:latin typeface="Rockwell" panose="02060603020205020403" pitchFamily="18" charset="0"/>
              </a:rPr>
              <a:t>Tiles with desert terrain are barren unrestricted terrain.  The terrain offers neither side an advantage. </a:t>
            </a:r>
          </a:p>
        </p:txBody>
      </p:sp>
      <p:sp>
        <p:nvSpPr>
          <p:cNvPr id="82" name="TextBox 81">
            <a:extLst>
              <a:ext uri="{FF2B5EF4-FFF2-40B4-BE49-F238E27FC236}">
                <a16:creationId xmlns:a16="http://schemas.microsoft.com/office/drawing/2014/main" id="{99A5DA5C-63F5-8F74-E4A4-D93C833FB2A2}"/>
              </a:ext>
            </a:extLst>
          </p:cNvPr>
          <p:cNvSpPr txBox="1"/>
          <p:nvPr/>
        </p:nvSpPr>
        <p:spPr>
          <a:xfrm>
            <a:off x="3929836" y="2117064"/>
            <a:ext cx="1861847" cy="1938992"/>
          </a:xfrm>
          <a:prstGeom prst="rect">
            <a:avLst/>
          </a:prstGeom>
          <a:noFill/>
        </p:spPr>
        <p:txBody>
          <a:bodyPr wrap="square">
            <a:spAutoFit/>
          </a:bodyPr>
          <a:lstStyle/>
          <a:p>
            <a:pPr defTabSz="457178">
              <a:defRPr/>
            </a:pPr>
            <a:r>
              <a:rPr lang="en-US" sz="1200" b="1" dirty="0">
                <a:solidFill>
                  <a:prstClr val="black"/>
                </a:solidFill>
                <a:latin typeface="Rockwell" panose="02060603020205020403" pitchFamily="18" charset="0"/>
              </a:rPr>
              <a:t>Urban Terrain: </a:t>
            </a:r>
            <a:r>
              <a:rPr lang="en-US" sz="1200" dirty="0">
                <a:solidFill>
                  <a:prstClr val="black"/>
                </a:solidFill>
                <a:latin typeface="Rockwell" panose="02060603020205020403" pitchFamily="18" charset="0"/>
              </a:rPr>
              <a:t>Tiles with urban terrain represent densely populated areas.  The urban terrain only provides an advantage if the adversary or resistance can induce the support of the population. </a:t>
            </a:r>
          </a:p>
        </p:txBody>
      </p:sp>
      <p:sp>
        <p:nvSpPr>
          <p:cNvPr id="84" name="TextBox 83">
            <a:extLst>
              <a:ext uri="{FF2B5EF4-FFF2-40B4-BE49-F238E27FC236}">
                <a16:creationId xmlns:a16="http://schemas.microsoft.com/office/drawing/2014/main" id="{52970782-EEF7-3FD5-BBAB-8B15B9CFE97D}"/>
              </a:ext>
            </a:extLst>
          </p:cNvPr>
          <p:cNvSpPr txBox="1"/>
          <p:nvPr/>
        </p:nvSpPr>
        <p:spPr>
          <a:xfrm>
            <a:off x="5766996" y="2117062"/>
            <a:ext cx="1879045" cy="2123658"/>
          </a:xfrm>
          <a:prstGeom prst="rect">
            <a:avLst/>
          </a:prstGeom>
          <a:noFill/>
        </p:spPr>
        <p:txBody>
          <a:bodyPr wrap="square">
            <a:spAutoFit/>
          </a:bodyPr>
          <a:lstStyle/>
          <a:p>
            <a:pPr defTabSz="457178">
              <a:defRPr/>
            </a:pPr>
            <a:r>
              <a:rPr lang="en-US" sz="1200" b="1" dirty="0">
                <a:solidFill>
                  <a:prstClr val="black"/>
                </a:solidFill>
                <a:latin typeface="Rockwell" panose="02060603020205020403" pitchFamily="18" charset="0"/>
              </a:rPr>
              <a:t>Rural Terrain: </a:t>
            </a:r>
            <a:r>
              <a:rPr lang="en-US" sz="1200" dirty="0">
                <a:solidFill>
                  <a:prstClr val="black"/>
                </a:solidFill>
                <a:latin typeface="Rockwell" panose="02060603020205020403" pitchFamily="18" charset="0"/>
              </a:rPr>
              <a:t>Tiles with rural terrain represent productive agrarian regions that remain sparsely populated.  The compartmented terrain makes massing combat power more difficult, giving these areas a defense modifier of +1.  </a:t>
            </a:r>
          </a:p>
        </p:txBody>
      </p:sp>
      <p:sp>
        <p:nvSpPr>
          <p:cNvPr id="2" name="TextBox 1">
            <a:extLst>
              <a:ext uri="{FF2B5EF4-FFF2-40B4-BE49-F238E27FC236}">
                <a16:creationId xmlns:a16="http://schemas.microsoft.com/office/drawing/2014/main" id="{591FD5AC-0439-4EC7-B22B-23051620452B}"/>
              </a:ext>
            </a:extLst>
          </p:cNvPr>
          <p:cNvSpPr txBox="1"/>
          <p:nvPr/>
        </p:nvSpPr>
        <p:spPr>
          <a:xfrm>
            <a:off x="364367" y="324434"/>
            <a:ext cx="1728230" cy="338554"/>
          </a:xfrm>
          <a:prstGeom prst="rect">
            <a:avLst/>
          </a:prstGeom>
          <a:noFill/>
        </p:spPr>
        <p:txBody>
          <a:bodyPr wrap="none" rtlCol="0">
            <a:spAutoFit/>
          </a:bodyPr>
          <a:lstStyle/>
          <a:p>
            <a:r>
              <a:rPr lang="en-US" sz="1600" b="1" dirty="0">
                <a:effectLst>
                  <a:glow rad="190500">
                    <a:schemeClr val="bg1">
                      <a:alpha val="25000"/>
                    </a:schemeClr>
                  </a:glow>
                </a:effectLst>
              </a:rPr>
              <a:t>Terrain Tiles</a:t>
            </a:r>
            <a:r>
              <a:rPr lang="en-US" sz="1600" b="1" dirty="0">
                <a:effectLst>
                  <a:glow rad="190500">
                    <a:schemeClr val="bg1">
                      <a:alpha val="25000"/>
                    </a:schemeClr>
                  </a:glow>
                </a:effectLst>
                <a:sym typeface="Symbol" panose="05050102010706020507" pitchFamily="18" charset="2"/>
              </a:rPr>
              <a:t> </a:t>
            </a:r>
            <a:endParaRPr lang="en-US" sz="1600" b="1" dirty="0">
              <a:effectLst>
                <a:glow rad="190500">
                  <a:schemeClr val="bg1">
                    <a:alpha val="25000"/>
                  </a:schemeClr>
                </a:glow>
              </a:effectLst>
            </a:endParaRPr>
          </a:p>
        </p:txBody>
      </p:sp>
      <p:sp>
        <p:nvSpPr>
          <p:cNvPr id="9" name="TextBox 8">
            <a:extLst>
              <a:ext uri="{FF2B5EF4-FFF2-40B4-BE49-F238E27FC236}">
                <a16:creationId xmlns:a16="http://schemas.microsoft.com/office/drawing/2014/main" id="{25995858-1AFD-EF9C-2CCA-C13EBB4B594E}"/>
              </a:ext>
            </a:extLst>
          </p:cNvPr>
          <p:cNvSpPr txBox="1"/>
          <p:nvPr/>
        </p:nvSpPr>
        <p:spPr>
          <a:xfrm>
            <a:off x="424930" y="4339340"/>
            <a:ext cx="7221110" cy="1200329"/>
          </a:xfrm>
          <a:prstGeom prst="rect">
            <a:avLst/>
          </a:prstGeom>
          <a:noFill/>
        </p:spPr>
        <p:txBody>
          <a:bodyPr wrap="square">
            <a:spAutoFit/>
          </a:bodyPr>
          <a:lstStyle/>
          <a:p>
            <a:pPr defTabSz="457178">
              <a:defRPr/>
            </a:pPr>
            <a:r>
              <a:rPr lang="en-US" sz="1200" b="1" dirty="0">
                <a:solidFill>
                  <a:prstClr val="black"/>
                </a:solidFill>
                <a:latin typeface="Rockwell" panose="02060603020205020403" pitchFamily="18" charset="0"/>
              </a:rPr>
              <a:t>Coast/Border: </a:t>
            </a:r>
            <a:r>
              <a:rPr lang="en-US" sz="1200" dirty="0">
                <a:solidFill>
                  <a:prstClr val="black"/>
                </a:solidFill>
                <a:latin typeface="Rockwell" panose="02060603020205020403" pitchFamily="18" charset="0"/>
              </a:rPr>
              <a:t>The coast and border are the outer-limits of the operational area.  The adversary has complete control across the border and can move across at will.  The adversary also has enough amphibious assets to allow freedom of maneuver across the ocean and into coastal tiles. Any tile that is adjacent to the coast or border is considered a coastal or border tile.   If a tile does not share an edge with the coast or border, even if the edge of that tile is on the edge of the board, it is not considered a coastal or border tile.</a:t>
            </a:r>
          </a:p>
        </p:txBody>
      </p:sp>
      <p:sp>
        <p:nvSpPr>
          <p:cNvPr id="13" name="TextBox 12">
            <a:extLst>
              <a:ext uri="{FF2B5EF4-FFF2-40B4-BE49-F238E27FC236}">
                <a16:creationId xmlns:a16="http://schemas.microsoft.com/office/drawing/2014/main" id="{785BE445-CFA0-BCB3-4550-6F6153FF196F}"/>
              </a:ext>
            </a:extLst>
          </p:cNvPr>
          <p:cNvSpPr txBox="1"/>
          <p:nvPr/>
        </p:nvSpPr>
        <p:spPr>
          <a:xfrm>
            <a:off x="424930" y="4078299"/>
            <a:ext cx="1879045" cy="338554"/>
          </a:xfrm>
          <a:prstGeom prst="rect">
            <a:avLst/>
          </a:prstGeom>
          <a:noFill/>
        </p:spPr>
        <p:txBody>
          <a:bodyPr wrap="square">
            <a:spAutoFit/>
          </a:bodyPr>
          <a:lstStyle/>
          <a:p>
            <a:r>
              <a:rPr lang="en-US" sz="1600" b="1" dirty="0">
                <a:effectLst>
                  <a:glow rad="190500">
                    <a:schemeClr val="bg1">
                      <a:alpha val="25000"/>
                    </a:schemeClr>
                  </a:glow>
                </a:effectLst>
              </a:rPr>
              <a:t>Border Tiles</a:t>
            </a:r>
            <a:r>
              <a:rPr lang="en-US" sz="1600" b="1" dirty="0">
                <a:effectLst>
                  <a:glow rad="190500">
                    <a:schemeClr val="bg1">
                      <a:alpha val="25000"/>
                    </a:schemeClr>
                  </a:glow>
                </a:effectLst>
                <a:sym typeface="Symbol" panose="05050102010706020507" pitchFamily="18" charset="2"/>
              </a:rPr>
              <a:t> </a:t>
            </a:r>
            <a:endParaRPr lang="en-US" sz="1600" b="1" dirty="0">
              <a:effectLst>
                <a:glow rad="190500">
                  <a:schemeClr val="bg1">
                    <a:alpha val="25000"/>
                  </a:schemeClr>
                </a:glow>
              </a:effectLst>
            </a:endParaRPr>
          </a:p>
        </p:txBody>
      </p:sp>
      <p:pic>
        <p:nvPicPr>
          <p:cNvPr id="15" name="Picture 14">
            <a:extLst>
              <a:ext uri="{FF2B5EF4-FFF2-40B4-BE49-F238E27FC236}">
                <a16:creationId xmlns:a16="http://schemas.microsoft.com/office/drawing/2014/main" id="{9067CA56-9B80-1F06-28A9-E35F9477819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4275" t="20795" r="12775" b="24717"/>
          <a:stretch/>
        </p:blipFill>
        <p:spPr>
          <a:xfrm rot="1767212">
            <a:off x="384934" y="6387136"/>
            <a:ext cx="4204797" cy="2426047"/>
          </a:xfrm>
          <a:prstGeom prst="rect">
            <a:avLst/>
          </a:prstGeom>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D1BB2AE6-2FF6-F2F0-800C-1888A9D3365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Lst>
          </a:blip>
          <a:srcRect l="15469" t="21488" r="14596" b="28706"/>
          <a:stretch/>
        </p:blipFill>
        <p:spPr>
          <a:xfrm rot="1784330">
            <a:off x="3722350" y="6169304"/>
            <a:ext cx="3943927" cy="2169665"/>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409AF8A1-1365-224C-22E0-3C89C2EF0C4F}"/>
              </a:ext>
            </a:extLst>
          </p:cNvPr>
          <p:cNvSpPr txBox="1"/>
          <p:nvPr/>
        </p:nvSpPr>
        <p:spPr>
          <a:xfrm>
            <a:off x="3893418" y="9606531"/>
            <a:ext cx="284052" cy="307777"/>
          </a:xfrm>
          <a:prstGeom prst="rect">
            <a:avLst/>
          </a:prstGeom>
          <a:noFill/>
        </p:spPr>
        <p:txBody>
          <a:bodyPr wrap="none" rtlCol="0">
            <a:spAutoFit/>
          </a:bodyPr>
          <a:lstStyle/>
          <a:p>
            <a:r>
              <a:rPr lang="en-US" sz="1400" b="1" dirty="0">
                <a:solidFill>
                  <a:schemeClr val="bg1"/>
                </a:solidFill>
                <a:effectLst>
                  <a:outerShdw blurRad="38100" dist="38100" dir="2700000" algn="tl">
                    <a:srgbClr val="000000">
                      <a:alpha val="43137"/>
                    </a:srgbClr>
                  </a:outerShdw>
                </a:effectLst>
                <a:latin typeface="Rockwell" panose="02060603020205020403" pitchFamily="18" charset="0"/>
              </a:rPr>
              <a:t>3</a:t>
            </a:r>
          </a:p>
        </p:txBody>
      </p:sp>
      <p:pic>
        <p:nvPicPr>
          <p:cNvPr id="3" name="Picture 2">
            <a:extLst>
              <a:ext uri="{FF2B5EF4-FFF2-40B4-BE49-F238E27FC236}">
                <a16:creationId xmlns:a16="http://schemas.microsoft.com/office/drawing/2014/main" id="{7636C79D-BBD2-AB60-8211-1C2C81AC9837}"/>
              </a:ext>
            </a:extLst>
          </p:cNvPr>
          <p:cNvPicPr>
            <a:picLocks noChangeAspect="1"/>
          </p:cNvPicPr>
          <p:nvPr/>
        </p:nvPicPr>
        <p:blipFill rotWithShape="1">
          <a:blip r:embed="rId9"/>
          <a:srcRect t="1363"/>
          <a:stretch/>
        </p:blipFill>
        <p:spPr>
          <a:xfrm>
            <a:off x="4008347" y="690033"/>
            <a:ext cx="1554615" cy="1334977"/>
          </a:xfrm>
          <a:prstGeom prst="rect">
            <a:avLst/>
          </a:prstGeom>
        </p:spPr>
      </p:pic>
    </p:spTree>
    <p:extLst>
      <p:ext uri="{BB962C8B-B14F-4D97-AF65-F5344CB8AC3E}">
        <p14:creationId xmlns:p14="http://schemas.microsoft.com/office/powerpoint/2010/main" val="28603742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A74F941-B8A2-0283-92DB-F4861F76F405}"/>
              </a:ext>
            </a:extLst>
          </p:cNvPr>
          <p:cNvSpPr txBox="1"/>
          <p:nvPr/>
        </p:nvSpPr>
        <p:spPr>
          <a:xfrm>
            <a:off x="286708" y="350857"/>
            <a:ext cx="1879045" cy="338554"/>
          </a:xfrm>
          <a:prstGeom prst="rect">
            <a:avLst/>
          </a:prstGeom>
          <a:noFill/>
        </p:spPr>
        <p:txBody>
          <a:bodyPr wrap="square">
            <a:spAutoFit/>
          </a:bodyPr>
          <a:lstStyle/>
          <a:p>
            <a:r>
              <a:rPr lang="en-US" sz="1600" b="1" dirty="0">
                <a:effectLst>
                  <a:glow rad="190500">
                    <a:schemeClr val="bg1">
                      <a:alpha val="25000"/>
                    </a:schemeClr>
                  </a:glow>
                </a:effectLst>
                <a:sym typeface="Symbol" panose="05050102010706020507" pitchFamily="18" charset="2"/>
              </a:rPr>
              <a:t>Infrastructure </a:t>
            </a:r>
            <a:endParaRPr lang="en-US" sz="1600" b="1" dirty="0">
              <a:effectLst>
                <a:glow rad="190500">
                  <a:schemeClr val="bg1">
                    <a:alpha val="25000"/>
                  </a:schemeClr>
                </a:glow>
              </a:effectLst>
            </a:endParaRPr>
          </a:p>
        </p:txBody>
      </p:sp>
      <p:pic>
        <p:nvPicPr>
          <p:cNvPr id="8" name="Picture 7" descr="A picture containing LEGO, toy, yellow&#10;&#10;Description automatically generated">
            <a:extLst>
              <a:ext uri="{FF2B5EF4-FFF2-40B4-BE49-F238E27FC236}">
                <a16:creationId xmlns:a16="http://schemas.microsoft.com/office/drawing/2014/main" id="{DB5003C5-301A-363F-A5A5-2162B4C62DC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62630" y1="45305" x2="62630" y2="45305"/>
                        <a14:foregroundMark x1="62284" y1="51730" x2="63091" y2="45799"/>
                        <a14:foregroundMark x1="40484" y1="40692" x2="40484" y2="40692"/>
                        <a14:foregroundMark x1="34833" y1="39539" x2="34833" y2="39539"/>
                        <a14:foregroundMark x1="20761" y1="29654" x2="20761" y2="29654"/>
                        <a14:foregroundMark x1="76701" y1="56343" x2="76701" y2="56343"/>
                        <a14:foregroundMark x1="76471" y1="56013" x2="76240" y2="53213"/>
                      </a14:backgroundRemoval>
                    </a14:imgEffect>
                    <a14:imgEffect>
                      <a14:colorTemperature colorTemp="5658"/>
                    </a14:imgEffect>
                    <a14:imgEffect>
                      <a14:saturation sat="130000"/>
                    </a14:imgEffect>
                  </a14:imgLayer>
                </a14:imgProps>
              </a:ext>
              <a:ext uri="{28A0092B-C50C-407E-A947-70E740481C1C}">
                <a14:useLocalDpi xmlns:a14="http://schemas.microsoft.com/office/drawing/2010/main" val="0"/>
              </a:ext>
            </a:extLst>
          </a:blip>
          <a:srcRect l="8015" t="11516" r="10930" b="9129"/>
          <a:stretch/>
        </p:blipFill>
        <p:spPr>
          <a:xfrm flipH="1">
            <a:off x="4012708" y="753941"/>
            <a:ext cx="3573425" cy="2604837"/>
          </a:xfrm>
          <a:prstGeom prst="rect">
            <a:avLst/>
          </a:prstGeom>
          <a:effectLst>
            <a:outerShdw blurRad="50800" dist="38100" dir="2700000" algn="tl" rotWithShape="0">
              <a:prstClr val="black">
                <a:alpha val="40000"/>
              </a:prstClr>
            </a:outerShdw>
          </a:effectLst>
        </p:spPr>
      </p:pic>
      <p:grpSp>
        <p:nvGrpSpPr>
          <p:cNvPr id="2" name="Group 1">
            <a:extLst>
              <a:ext uri="{FF2B5EF4-FFF2-40B4-BE49-F238E27FC236}">
                <a16:creationId xmlns:a16="http://schemas.microsoft.com/office/drawing/2014/main" id="{D400E21E-D29B-BEE8-7D35-72BE8F5789B3}"/>
              </a:ext>
            </a:extLst>
          </p:cNvPr>
          <p:cNvGrpSpPr/>
          <p:nvPr/>
        </p:nvGrpSpPr>
        <p:grpSpPr>
          <a:xfrm>
            <a:off x="286708" y="689411"/>
            <a:ext cx="3726000" cy="2492990"/>
            <a:chOff x="286708" y="689411"/>
            <a:chExt cx="3726000" cy="2492990"/>
          </a:xfrm>
        </p:grpSpPr>
        <p:sp>
          <p:nvSpPr>
            <p:cNvPr id="5" name="TextBox 4">
              <a:extLst>
                <a:ext uri="{FF2B5EF4-FFF2-40B4-BE49-F238E27FC236}">
                  <a16:creationId xmlns:a16="http://schemas.microsoft.com/office/drawing/2014/main" id="{146A299A-6D00-7F72-2B52-5C11AED05980}"/>
                </a:ext>
              </a:extLst>
            </p:cNvPr>
            <p:cNvSpPr txBox="1"/>
            <p:nvPr/>
          </p:nvSpPr>
          <p:spPr>
            <a:xfrm>
              <a:off x="286708" y="689411"/>
              <a:ext cx="3726000" cy="2492990"/>
            </a:xfrm>
            <a:prstGeom prst="rect">
              <a:avLst/>
            </a:prstGeom>
            <a:noFill/>
          </p:spPr>
          <p:txBody>
            <a:bodyPr wrap="square">
              <a:spAutoFit/>
            </a:bodyPr>
            <a:lstStyle/>
            <a:p>
              <a:r>
                <a:rPr lang="en-US" sz="1200" dirty="0"/>
                <a:t>Certain components of key infrastructure provide economic, morale or tactical advantages to the resistance.  If the player occupies a tile with this infrastructure and eliminates the adversary occupying the tile, then the player gets an additional +1 resources per turn.  If two or more players occupy a tile with infrastructure the player with the most presence gets the resource bonus, and if they have equal amount of presence no one gets the resource bonus.  Tiles with infrastructure are indicated with a small icon (     ) in the starting conditions position and receive an infrastructure piece during game setup.</a:t>
              </a:r>
            </a:p>
          </p:txBody>
        </p:sp>
        <p:pic>
          <p:nvPicPr>
            <p:cNvPr id="10" name="Picture 9" descr="A picture containing device, control panel&#10;&#10;Description automatically generated">
              <a:extLst>
                <a:ext uri="{FF2B5EF4-FFF2-40B4-BE49-F238E27FC236}">
                  <a16:creationId xmlns:a16="http://schemas.microsoft.com/office/drawing/2014/main" id="{7A60021A-44C6-7F99-5FD5-A4D3DF37CF8E}"/>
                </a:ext>
              </a:extLst>
            </p:cNvPr>
            <p:cNvPicPr>
              <a:picLocks noChangeAspect="1"/>
            </p:cNvPicPr>
            <p:nvPr/>
          </p:nvPicPr>
          <p:blipFill rotWithShape="1">
            <a:blip r:embed="rId4">
              <a:extLst>
                <a:ext uri="{28A0092B-C50C-407E-A947-70E740481C1C}">
                  <a14:useLocalDpi xmlns:a14="http://schemas.microsoft.com/office/drawing/2010/main" val="0"/>
                </a:ext>
              </a:extLst>
            </a:blip>
            <a:srcRect l="35400" r="56336" b="15170"/>
            <a:stretch/>
          </p:blipFill>
          <p:spPr>
            <a:xfrm>
              <a:off x="2558984" y="2425632"/>
              <a:ext cx="242881" cy="387065"/>
            </a:xfrm>
            <a:prstGeom prst="rect">
              <a:avLst/>
            </a:prstGeom>
          </p:spPr>
        </p:pic>
      </p:grpSp>
      <p:pic>
        <p:nvPicPr>
          <p:cNvPr id="11" name="Picture 10" descr="A picture containing device, control panel&#10;&#10;Description automatically generated">
            <a:extLst>
              <a:ext uri="{FF2B5EF4-FFF2-40B4-BE49-F238E27FC236}">
                <a16:creationId xmlns:a16="http://schemas.microsoft.com/office/drawing/2014/main" id="{6AB0BA89-34F0-1B23-1737-867870CB67AF}"/>
              </a:ext>
            </a:extLst>
          </p:cNvPr>
          <p:cNvPicPr>
            <a:picLocks noChangeAspect="1"/>
          </p:cNvPicPr>
          <p:nvPr/>
        </p:nvPicPr>
        <p:blipFill rotWithShape="1">
          <a:blip r:embed="rId4">
            <a:extLst>
              <a:ext uri="{28A0092B-C50C-407E-A947-70E740481C1C}">
                <a14:useLocalDpi xmlns:a14="http://schemas.microsoft.com/office/drawing/2010/main" val="0"/>
              </a:ext>
            </a:extLst>
          </a:blip>
          <a:srcRect l="35400" r="56336" b="15170"/>
          <a:stretch/>
        </p:blipFill>
        <p:spPr>
          <a:xfrm>
            <a:off x="2064686" y="141839"/>
            <a:ext cx="389404" cy="620570"/>
          </a:xfrm>
          <a:prstGeom prst="rect">
            <a:avLst/>
          </a:prstGeom>
        </p:spPr>
      </p:pic>
      <p:sp>
        <p:nvSpPr>
          <p:cNvPr id="13" name="TextBox 12">
            <a:extLst>
              <a:ext uri="{FF2B5EF4-FFF2-40B4-BE49-F238E27FC236}">
                <a16:creationId xmlns:a16="http://schemas.microsoft.com/office/drawing/2014/main" id="{0720A2F0-67A6-7F06-A57B-2D91BBAF95A9}"/>
              </a:ext>
            </a:extLst>
          </p:cNvPr>
          <p:cNvSpPr txBox="1"/>
          <p:nvPr/>
        </p:nvSpPr>
        <p:spPr>
          <a:xfrm>
            <a:off x="3893418" y="9606531"/>
            <a:ext cx="284052" cy="307777"/>
          </a:xfrm>
          <a:prstGeom prst="rect">
            <a:avLst/>
          </a:prstGeom>
          <a:noFill/>
        </p:spPr>
        <p:txBody>
          <a:bodyPr wrap="none" rtlCol="0">
            <a:spAutoFit/>
          </a:bodyPr>
          <a:lstStyle/>
          <a:p>
            <a:r>
              <a:rPr lang="en-US" sz="1400" b="1" dirty="0">
                <a:solidFill>
                  <a:schemeClr val="bg1"/>
                </a:solidFill>
                <a:effectLst>
                  <a:outerShdw blurRad="38100" dist="38100" dir="2700000" algn="tl">
                    <a:srgbClr val="000000">
                      <a:alpha val="43137"/>
                    </a:srgbClr>
                  </a:outerShdw>
                </a:effectLst>
                <a:latin typeface="Rockwell" panose="02060603020205020403" pitchFamily="18" charset="0"/>
              </a:rPr>
              <a:t>4</a:t>
            </a:r>
          </a:p>
        </p:txBody>
      </p:sp>
      <p:sp>
        <p:nvSpPr>
          <p:cNvPr id="15" name="TextBox 14">
            <a:extLst>
              <a:ext uri="{FF2B5EF4-FFF2-40B4-BE49-F238E27FC236}">
                <a16:creationId xmlns:a16="http://schemas.microsoft.com/office/drawing/2014/main" id="{C1271EA5-A021-FBB9-D63B-735A537685F4}"/>
              </a:ext>
            </a:extLst>
          </p:cNvPr>
          <p:cNvSpPr txBox="1"/>
          <p:nvPr/>
        </p:nvSpPr>
        <p:spPr>
          <a:xfrm>
            <a:off x="264271" y="3502391"/>
            <a:ext cx="7196666" cy="830997"/>
          </a:xfrm>
          <a:prstGeom prst="rect">
            <a:avLst/>
          </a:prstGeom>
          <a:noFill/>
        </p:spPr>
        <p:txBody>
          <a:bodyPr wrap="square">
            <a:spAutoFit/>
          </a:bodyPr>
          <a:lstStyle/>
          <a:p>
            <a:r>
              <a:rPr lang="en-US" sz="1200" b="1" dirty="0"/>
              <a:t>1.B. The Adversary: </a:t>
            </a:r>
            <a:r>
              <a:rPr lang="en-US" sz="1200" dirty="0"/>
              <a:t>The adversary represents the security services of an unnamed power attempting to exert control over the map board.  The political nature of the adversary is intentionally ambiguous, they could be a government exerting oppressive control over an autonomous region or an invading government subverting the legitimate but weak current governing authority.</a:t>
            </a:r>
          </a:p>
        </p:txBody>
      </p:sp>
      <p:sp>
        <p:nvSpPr>
          <p:cNvPr id="16" name="TextBox 15">
            <a:extLst>
              <a:ext uri="{FF2B5EF4-FFF2-40B4-BE49-F238E27FC236}">
                <a16:creationId xmlns:a16="http://schemas.microsoft.com/office/drawing/2014/main" id="{9F20482A-E5D5-5E52-D930-0B578605381E}"/>
              </a:ext>
            </a:extLst>
          </p:cNvPr>
          <p:cNvSpPr txBox="1"/>
          <p:nvPr/>
        </p:nvSpPr>
        <p:spPr>
          <a:xfrm>
            <a:off x="303287" y="6206378"/>
            <a:ext cx="2556065" cy="338554"/>
          </a:xfrm>
          <a:prstGeom prst="rect">
            <a:avLst/>
          </a:prstGeom>
          <a:noFill/>
        </p:spPr>
        <p:txBody>
          <a:bodyPr wrap="square">
            <a:spAutoFit/>
          </a:bodyPr>
          <a:lstStyle/>
          <a:p>
            <a:r>
              <a:rPr lang="en-US" sz="1600" b="1" dirty="0">
                <a:effectLst>
                  <a:glow rad="190500">
                    <a:schemeClr val="bg1">
                      <a:alpha val="25000"/>
                    </a:schemeClr>
                  </a:glow>
                </a:effectLst>
              </a:rPr>
              <a:t>Adversary Cells </a:t>
            </a:r>
            <a:r>
              <a:rPr lang="en-US" sz="1600" b="1" dirty="0">
                <a:effectLst>
                  <a:glow rad="190500">
                    <a:schemeClr val="bg1">
                      <a:alpha val="25000"/>
                    </a:schemeClr>
                  </a:glow>
                </a:effectLst>
                <a:sym typeface="Symbol" panose="05050102010706020507" pitchFamily="18" charset="2"/>
              </a:rPr>
              <a:t></a:t>
            </a:r>
            <a:endParaRPr lang="en-US" sz="1600" b="1" dirty="0">
              <a:effectLst>
                <a:glow rad="190500">
                  <a:schemeClr val="bg1">
                    <a:alpha val="25000"/>
                  </a:schemeClr>
                </a:glow>
              </a:effectLst>
            </a:endParaRPr>
          </a:p>
        </p:txBody>
      </p:sp>
      <p:sp>
        <p:nvSpPr>
          <p:cNvPr id="20" name="TextBox 19">
            <a:extLst>
              <a:ext uri="{FF2B5EF4-FFF2-40B4-BE49-F238E27FC236}">
                <a16:creationId xmlns:a16="http://schemas.microsoft.com/office/drawing/2014/main" id="{D356F528-7E3A-02C5-CB69-890A00FC4BF0}"/>
              </a:ext>
            </a:extLst>
          </p:cNvPr>
          <p:cNvSpPr txBox="1"/>
          <p:nvPr/>
        </p:nvSpPr>
        <p:spPr>
          <a:xfrm>
            <a:off x="296510" y="6478744"/>
            <a:ext cx="2556065" cy="2492990"/>
          </a:xfrm>
          <a:prstGeom prst="rect">
            <a:avLst/>
          </a:prstGeom>
          <a:noFill/>
        </p:spPr>
        <p:txBody>
          <a:bodyPr wrap="square">
            <a:spAutoFit/>
          </a:bodyPr>
          <a:lstStyle/>
          <a:p>
            <a:r>
              <a:rPr lang="en-US" sz="1200" dirty="0"/>
              <a:t>A cell represents the intelligence and advanced force apparatus of the adversary security forces.  The adversary does not commit forces to a tile until they have built out logistic and intelligence nets to support their security forces.  These cells deploy into uncontrolled tiles and begin preparing the environment for follow on security forces.  Cells have a health value of one and a damage value of one.</a:t>
            </a:r>
          </a:p>
        </p:txBody>
      </p:sp>
      <p:pic>
        <p:nvPicPr>
          <p:cNvPr id="28" name="Picture 27">
            <a:extLst>
              <a:ext uri="{FF2B5EF4-FFF2-40B4-BE49-F238E27FC236}">
                <a16:creationId xmlns:a16="http://schemas.microsoft.com/office/drawing/2014/main" id="{C8E2027F-BF3E-C7C5-2FC0-02CCAAC7B95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24065" y1="70289" x2="32886" y2="56671"/>
                        <a14:foregroundMark x1="32886" y1="56671" x2="66443" y2="30536"/>
                        <a14:foregroundMark x1="66443" y1="30536" x2="67593" y2="25034"/>
                        <a14:foregroundMark x1="64813" y1="25034" x2="67977" y2="24759"/>
                        <a14:foregroundMark x1="51198" y1="58872" x2="51198" y2="58872"/>
                        <a14:foregroundMark x1="55129" y1="58459" x2="45733" y2="56396"/>
                        <a14:foregroundMark x1="45733" y1="56396" x2="43528" y2="54608"/>
                      </a14:backgroundRemoval>
                    </a14:imgEffect>
                  </a14:imgLayer>
                </a14:imgProps>
              </a:ext>
            </a:extLst>
          </a:blip>
          <a:srcRect l="17376" t="17361" r="16082" b="9735"/>
          <a:stretch/>
        </p:blipFill>
        <p:spPr>
          <a:xfrm>
            <a:off x="514729" y="4498108"/>
            <a:ext cx="1677278" cy="1280910"/>
          </a:xfrm>
          <a:prstGeom prst="rect">
            <a:avLst/>
          </a:prstGeom>
          <a:effectLst>
            <a:outerShdw blurRad="50800" dist="38100" dir="2700000" algn="tl" rotWithShape="0">
              <a:prstClr val="black">
                <a:alpha val="40000"/>
              </a:prstClr>
            </a:outerShdw>
          </a:effectLst>
        </p:spPr>
      </p:pic>
      <p:sp>
        <p:nvSpPr>
          <p:cNvPr id="29" name="TextBox 28">
            <a:extLst>
              <a:ext uri="{FF2B5EF4-FFF2-40B4-BE49-F238E27FC236}">
                <a16:creationId xmlns:a16="http://schemas.microsoft.com/office/drawing/2014/main" id="{C25FF4EC-32CB-5248-564D-8A921E0175DE}"/>
              </a:ext>
            </a:extLst>
          </p:cNvPr>
          <p:cNvSpPr txBox="1"/>
          <p:nvPr/>
        </p:nvSpPr>
        <p:spPr>
          <a:xfrm>
            <a:off x="2790886" y="6208291"/>
            <a:ext cx="2423849" cy="338554"/>
          </a:xfrm>
          <a:prstGeom prst="rect">
            <a:avLst/>
          </a:prstGeom>
          <a:noFill/>
        </p:spPr>
        <p:txBody>
          <a:bodyPr wrap="square">
            <a:spAutoFit/>
          </a:bodyPr>
          <a:lstStyle/>
          <a:p>
            <a:r>
              <a:rPr lang="en-US" sz="1600" b="1" dirty="0">
                <a:effectLst>
                  <a:glow rad="190500">
                    <a:schemeClr val="bg1">
                      <a:alpha val="25000"/>
                    </a:schemeClr>
                  </a:glow>
                </a:effectLst>
              </a:rPr>
              <a:t>Outposts </a:t>
            </a:r>
            <a:r>
              <a:rPr lang="en-US" sz="1600" b="1" dirty="0">
                <a:effectLst>
                  <a:glow rad="190500">
                    <a:schemeClr val="bg1">
                      <a:alpha val="25000"/>
                    </a:schemeClr>
                  </a:glow>
                </a:effectLst>
                <a:sym typeface="Symbol" panose="05050102010706020507" pitchFamily="18" charset="2"/>
              </a:rPr>
              <a:t></a:t>
            </a:r>
            <a:endParaRPr lang="en-US" sz="1600" b="1" dirty="0">
              <a:effectLst>
                <a:glow rad="190500">
                  <a:schemeClr val="bg1">
                    <a:alpha val="25000"/>
                  </a:schemeClr>
                </a:glow>
              </a:effectLst>
            </a:endParaRPr>
          </a:p>
        </p:txBody>
      </p:sp>
      <p:sp>
        <p:nvSpPr>
          <p:cNvPr id="35" name="TextBox 34">
            <a:extLst>
              <a:ext uri="{FF2B5EF4-FFF2-40B4-BE49-F238E27FC236}">
                <a16:creationId xmlns:a16="http://schemas.microsoft.com/office/drawing/2014/main" id="{3B2514D3-012B-53D5-9BAC-1382C2031F73}"/>
              </a:ext>
            </a:extLst>
          </p:cNvPr>
          <p:cNvSpPr txBox="1"/>
          <p:nvPr/>
        </p:nvSpPr>
        <p:spPr>
          <a:xfrm>
            <a:off x="2784109" y="6494236"/>
            <a:ext cx="2423849" cy="2308324"/>
          </a:xfrm>
          <a:prstGeom prst="rect">
            <a:avLst/>
          </a:prstGeom>
          <a:noFill/>
        </p:spPr>
        <p:txBody>
          <a:bodyPr wrap="square">
            <a:spAutoFit/>
          </a:bodyPr>
          <a:lstStyle/>
          <a:p>
            <a:r>
              <a:rPr lang="en-US" sz="1200" dirty="0"/>
              <a:t>Outposts represent adversary police, militia, or irregular units.  These units rely on the networks established earlier by adversary cells, and they conduct small scale offensive operations to exert adversary influence over a tile.  Outposts have a health value of two and a damage value of two. Destroying an outpost gives the player one influence point.</a:t>
            </a:r>
          </a:p>
        </p:txBody>
      </p:sp>
      <p:pic>
        <p:nvPicPr>
          <p:cNvPr id="38" name="Picture 37">
            <a:extLst>
              <a:ext uri="{FF2B5EF4-FFF2-40B4-BE49-F238E27FC236}">
                <a16:creationId xmlns:a16="http://schemas.microsoft.com/office/drawing/2014/main" id="{B2981483-0C06-01C5-8F72-B8152C3E96AC}"/>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28027" y1="50125" x2="42773" y2="41125"/>
                        <a14:foregroundMark x1="26660" y1="44375" x2="23535" y2="46625"/>
                        <a14:foregroundMark x1="61719" y1="23875" x2="56250" y2="43500"/>
                        <a14:foregroundMark x1="56250" y1="43500" x2="56445" y2="49875"/>
                        <a14:foregroundMark x1="42871" y1="71000" x2="24609" y2="62375"/>
                        <a14:foregroundMark x1="24609" y1="62375" x2="24414" y2="62375"/>
                        <a14:foregroundMark x1="24414" y1="62375" x2="19727" y2="60875"/>
                        <a14:foregroundMark x1="16016" y1="52375" x2="16895" y2="61000"/>
                        <a14:foregroundMark x1="11523" y1="66500" x2="35645" y2="73875"/>
                        <a14:foregroundMark x1="35645" y1="73875" x2="41211" y2="81625"/>
                        <a14:foregroundMark x1="41211" y1="81625" x2="47168" y2="82500"/>
                        <a14:foregroundMark x1="46582" y1="86250" x2="14063" y2="67000"/>
                        <a14:foregroundMark x1="11719" y1="70750" x2="15625" y2="71125"/>
                      </a14:backgroundRemoval>
                    </a14:imgEffect>
                  </a14:imgLayer>
                </a14:imgProps>
              </a:ext>
            </a:extLst>
          </a:blip>
          <a:srcRect l="8852" t="13459" r="15079" b="7439"/>
          <a:stretch/>
        </p:blipFill>
        <p:spPr>
          <a:xfrm>
            <a:off x="3070785" y="4516077"/>
            <a:ext cx="1630830" cy="1324888"/>
          </a:xfrm>
          <a:prstGeom prst="rect">
            <a:avLst/>
          </a:prstGeom>
          <a:effectLst>
            <a:outerShdw blurRad="50800" dist="38100" dir="2700000" algn="tl" rotWithShape="0">
              <a:prstClr val="black">
                <a:alpha val="40000"/>
              </a:prstClr>
            </a:outerShdw>
          </a:effectLst>
        </p:spPr>
      </p:pic>
      <p:sp>
        <p:nvSpPr>
          <p:cNvPr id="40" name="TextBox 39">
            <a:extLst>
              <a:ext uri="{FF2B5EF4-FFF2-40B4-BE49-F238E27FC236}">
                <a16:creationId xmlns:a16="http://schemas.microsoft.com/office/drawing/2014/main" id="{DC3AA7B4-2839-7811-F29B-E20C7EC32A92}"/>
              </a:ext>
            </a:extLst>
          </p:cNvPr>
          <p:cNvSpPr txBox="1"/>
          <p:nvPr/>
        </p:nvSpPr>
        <p:spPr>
          <a:xfrm>
            <a:off x="5137878" y="6237300"/>
            <a:ext cx="2277825" cy="338554"/>
          </a:xfrm>
          <a:prstGeom prst="rect">
            <a:avLst/>
          </a:prstGeom>
          <a:noFill/>
        </p:spPr>
        <p:txBody>
          <a:bodyPr wrap="square">
            <a:spAutoFit/>
          </a:bodyPr>
          <a:lstStyle/>
          <a:p>
            <a:r>
              <a:rPr lang="en-US" sz="1600" b="1" dirty="0">
                <a:effectLst>
                  <a:glow rad="190500">
                    <a:schemeClr val="bg1">
                      <a:alpha val="25000"/>
                    </a:schemeClr>
                  </a:glow>
                </a:effectLst>
              </a:rPr>
              <a:t>Garrisons </a:t>
            </a:r>
            <a:r>
              <a:rPr lang="en-US" sz="1600" b="1" dirty="0">
                <a:effectLst>
                  <a:glow rad="190500">
                    <a:schemeClr val="bg1">
                      <a:alpha val="25000"/>
                    </a:schemeClr>
                  </a:glow>
                </a:effectLst>
                <a:sym typeface="Symbol" panose="05050102010706020507" pitchFamily="18" charset="2"/>
              </a:rPr>
              <a:t></a:t>
            </a:r>
            <a:endParaRPr lang="en-US" sz="1600" b="1" dirty="0">
              <a:effectLst>
                <a:glow rad="190500">
                  <a:schemeClr val="bg1">
                    <a:alpha val="25000"/>
                  </a:schemeClr>
                </a:glow>
              </a:effectLst>
            </a:endParaRPr>
          </a:p>
        </p:txBody>
      </p:sp>
      <p:sp>
        <p:nvSpPr>
          <p:cNvPr id="46" name="TextBox 45">
            <a:extLst>
              <a:ext uri="{FF2B5EF4-FFF2-40B4-BE49-F238E27FC236}">
                <a16:creationId xmlns:a16="http://schemas.microsoft.com/office/drawing/2014/main" id="{CA6A3C56-DF42-6CF7-ABCB-99E0C28FBBBC}"/>
              </a:ext>
            </a:extLst>
          </p:cNvPr>
          <p:cNvSpPr txBox="1"/>
          <p:nvPr/>
        </p:nvSpPr>
        <p:spPr>
          <a:xfrm>
            <a:off x="5118827" y="6494133"/>
            <a:ext cx="2422856" cy="1754326"/>
          </a:xfrm>
          <a:prstGeom prst="rect">
            <a:avLst/>
          </a:prstGeom>
          <a:noFill/>
        </p:spPr>
        <p:txBody>
          <a:bodyPr wrap="square">
            <a:spAutoFit/>
          </a:bodyPr>
          <a:lstStyle/>
          <a:p>
            <a:r>
              <a:rPr lang="en-US" sz="1200" dirty="0"/>
              <a:t>Garrisons represent adversary conventional military capability.  These units are the strongest and most capable adversary units.  Garrisons have a health value of three and a damage value of three.  Destroying a garrison gives the player two influence points. </a:t>
            </a:r>
          </a:p>
        </p:txBody>
      </p:sp>
      <p:pic>
        <p:nvPicPr>
          <p:cNvPr id="52" name="Picture 51">
            <a:extLst>
              <a:ext uri="{FF2B5EF4-FFF2-40B4-BE49-F238E27FC236}">
                <a16:creationId xmlns:a16="http://schemas.microsoft.com/office/drawing/2014/main" id="{149D9457-6A19-B7A6-8CBB-6F0D16E89390}"/>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9318" b="89895" l="9980" r="89922">
                        <a14:foregroundMark x1="40215" y1="9318" x2="46380" y2="20079"/>
                        <a14:foregroundMark x1="46380" y1="20079" x2="48826" y2="48950"/>
                        <a14:foregroundMark x1="24853" y1="49475" x2="26321" y2="33727"/>
                        <a14:foregroundMark x1="26321" y1="33727" x2="36106" y2="30709"/>
                        <a14:foregroundMark x1="36106" y1="30709" x2="38454" y2="43438"/>
                        <a14:foregroundMark x1="38454" y1="43438" x2="44521" y2="51312"/>
                        <a14:foregroundMark x1="44521" y1="51312" x2="63503" y2="52231"/>
                        <a14:foregroundMark x1="63503" y1="52231" x2="66145" y2="42782"/>
                        <a14:foregroundMark x1="66145" y1="42782" x2="64579" y2="35696"/>
                        <a14:foregroundMark x1="38748" y1="40682" x2="58806" y2="39633"/>
                        <a14:foregroundMark x1="58806" y1="39633" x2="60568" y2="38845"/>
                        <a14:foregroundMark x1="22309" y1="44751" x2="25832" y2="44882"/>
                        <a14:foregroundMark x1="47554" y1="72835" x2="79061" y2="62992"/>
                        <a14:foregroundMark x1="81703" y1="72835" x2="76223" y2="56037"/>
                        <a14:foregroundMark x1="76223" y1="56037" x2="75245" y2="54462"/>
                        <a14:foregroundMark x1="80333" y1="74541" x2="59491" y2="78871"/>
                        <a14:foregroundMark x1="59491" y1="78871" x2="54990" y2="70604"/>
                        <a14:foregroundMark x1="54990" y1="70604" x2="54990" y2="70210"/>
                      </a14:backgroundRemoval>
                    </a14:imgEffect>
                  </a14:imgLayer>
                </a14:imgProps>
              </a:ext>
            </a:extLst>
          </a:blip>
          <a:srcRect l="16316" r="11378" b="11851"/>
          <a:stretch/>
        </p:blipFill>
        <p:spPr>
          <a:xfrm>
            <a:off x="5494635" y="4484397"/>
            <a:ext cx="1459115" cy="132630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48420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AC246A8-EE49-A574-0C6C-498614E73A56}"/>
              </a:ext>
            </a:extLst>
          </p:cNvPr>
          <p:cNvSpPr txBox="1"/>
          <p:nvPr/>
        </p:nvSpPr>
        <p:spPr>
          <a:xfrm>
            <a:off x="234367" y="548456"/>
            <a:ext cx="4914682" cy="1569660"/>
          </a:xfrm>
          <a:prstGeom prst="rect">
            <a:avLst/>
          </a:prstGeom>
          <a:noFill/>
        </p:spPr>
        <p:txBody>
          <a:bodyPr wrap="square">
            <a:spAutoFit/>
          </a:bodyPr>
          <a:lstStyle/>
          <a:p>
            <a:r>
              <a:rPr lang="en-US" sz="1200" dirty="0"/>
              <a:t>Tyranny tokens represent a tile where the adversary has eliminated all resistance, cowed the population, and effectively denied the area to foreign presence. A tyranny token provides the adversary a defense modifier of +5. Presence tokens cannot enter a tile with a tyranny token.  An area under tyranny is significantly more difficult to organize resistance, but nothing is ever permanently denied to the resistance.  If the resistance eliminates all adversary units and red civilians from a tyrannized tile, then the tyranny token is</a:t>
            </a:r>
          </a:p>
        </p:txBody>
      </p:sp>
      <p:sp>
        <p:nvSpPr>
          <p:cNvPr id="5" name="TextBox 4">
            <a:extLst>
              <a:ext uri="{FF2B5EF4-FFF2-40B4-BE49-F238E27FC236}">
                <a16:creationId xmlns:a16="http://schemas.microsoft.com/office/drawing/2014/main" id="{92404FA9-F239-5208-6E7D-CB1490B85F2A}"/>
              </a:ext>
            </a:extLst>
          </p:cNvPr>
          <p:cNvSpPr txBox="1"/>
          <p:nvPr/>
        </p:nvSpPr>
        <p:spPr>
          <a:xfrm>
            <a:off x="241143" y="283321"/>
            <a:ext cx="2556065" cy="338554"/>
          </a:xfrm>
          <a:prstGeom prst="rect">
            <a:avLst/>
          </a:prstGeom>
          <a:noFill/>
        </p:spPr>
        <p:txBody>
          <a:bodyPr wrap="square">
            <a:spAutoFit/>
          </a:bodyPr>
          <a:lstStyle/>
          <a:p>
            <a:r>
              <a:rPr lang="en-US" sz="1600" b="1" dirty="0">
                <a:effectLst>
                  <a:glow rad="190500">
                    <a:schemeClr val="bg1">
                      <a:alpha val="25000"/>
                    </a:schemeClr>
                  </a:glow>
                </a:effectLst>
              </a:rPr>
              <a:t>Tyranny Token</a:t>
            </a:r>
            <a:r>
              <a:rPr lang="en-US" sz="1600" b="1" dirty="0">
                <a:effectLst>
                  <a:glow rad="190500">
                    <a:schemeClr val="bg1">
                      <a:alpha val="25000"/>
                    </a:schemeClr>
                  </a:glow>
                </a:effectLst>
                <a:sym typeface="Symbol" panose="05050102010706020507" pitchFamily="18" charset="2"/>
              </a:rPr>
              <a:t></a:t>
            </a:r>
            <a:endParaRPr lang="en-US" sz="1600" b="1" dirty="0">
              <a:effectLst>
                <a:glow rad="190500">
                  <a:schemeClr val="bg1">
                    <a:alpha val="25000"/>
                  </a:schemeClr>
                </a:glow>
              </a:effectLst>
            </a:endParaRPr>
          </a:p>
        </p:txBody>
      </p:sp>
      <p:pic>
        <p:nvPicPr>
          <p:cNvPr id="6" name="Picture 5">
            <a:extLst>
              <a:ext uri="{FF2B5EF4-FFF2-40B4-BE49-F238E27FC236}">
                <a16:creationId xmlns:a16="http://schemas.microsoft.com/office/drawing/2014/main" id="{EECE4317-43FB-CEAC-32B9-A1703D0C8174}"/>
              </a:ext>
            </a:extLst>
          </p:cNvPr>
          <p:cNvPicPr>
            <a:picLocks noChangeAspect="1"/>
          </p:cNvPicPr>
          <p:nvPr/>
        </p:nvPicPr>
        <p:blipFill rotWithShape="1">
          <a:blip r:embed="rId2"/>
          <a:srcRect l="23369" t="17750" r="24012" b="8339"/>
          <a:stretch/>
        </p:blipFill>
        <p:spPr>
          <a:xfrm>
            <a:off x="5453137" y="387529"/>
            <a:ext cx="1654885" cy="1677319"/>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28D4C08D-6764-4158-47E5-E78B97D32CCF}"/>
              </a:ext>
            </a:extLst>
          </p:cNvPr>
          <p:cNvSpPr txBox="1"/>
          <p:nvPr/>
        </p:nvSpPr>
        <p:spPr>
          <a:xfrm>
            <a:off x="241142" y="2013869"/>
            <a:ext cx="7233855" cy="830997"/>
          </a:xfrm>
          <a:prstGeom prst="rect">
            <a:avLst/>
          </a:prstGeom>
          <a:noFill/>
        </p:spPr>
        <p:txBody>
          <a:bodyPr wrap="square">
            <a:spAutoFit/>
          </a:bodyPr>
          <a:lstStyle/>
          <a:p>
            <a:r>
              <a:rPr lang="en-US" sz="1200" dirty="0"/>
              <a:t>removed from the game. If a capability card removes a tyranny tile, then the tyranny token is returned to the tyranny pool. If the adversary places over half available tyranny tokens on the board, then the general state of the map board moves from free to tyrannical.  If the adversary places all the tyranny tokens on the board, the players lose the game. </a:t>
            </a:r>
          </a:p>
        </p:txBody>
      </p:sp>
      <p:sp>
        <p:nvSpPr>
          <p:cNvPr id="11" name="TextBox 10">
            <a:extLst>
              <a:ext uri="{FF2B5EF4-FFF2-40B4-BE49-F238E27FC236}">
                <a16:creationId xmlns:a16="http://schemas.microsoft.com/office/drawing/2014/main" id="{79E2F144-C25F-8494-05CB-B1176371ABFA}"/>
              </a:ext>
            </a:extLst>
          </p:cNvPr>
          <p:cNvSpPr txBox="1"/>
          <p:nvPr/>
        </p:nvSpPr>
        <p:spPr>
          <a:xfrm>
            <a:off x="234367" y="5578397"/>
            <a:ext cx="7235597" cy="1015663"/>
          </a:xfrm>
          <a:prstGeom prst="rect">
            <a:avLst/>
          </a:prstGeom>
          <a:noFill/>
        </p:spPr>
        <p:txBody>
          <a:bodyPr wrap="square">
            <a:spAutoFit/>
          </a:bodyPr>
          <a:lstStyle/>
          <a:p>
            <a:r>
              <a:rPr lang="en-US" sz="1200" b="1" dirty="0">
                <a:effectLst>
                  <a:glow rad="190500">
                    <a:schemeClr val="bg1">
                      <a:alpha val="25000"/>
                    </a:schemeClr>
                  </a:glow>
                </a:effectLst>
              </a:rPr>
              <a:t>1.C. Population: </a:t>
            </a:r>
            <a:r>
              <a:rPr lang="en-US" sz="1200" dirty="0"/>
              <a:t>the civilian population is homogenous but divided in their sympathies.  Some of the population supports the adversary and some of the population supports the resistance.  The civilian population is fickle, and they are influenced by propaganda and battlefield success and failure.  For the liberators and advisor killing civilians, regardless of their sympathies, results in minus one influence token.  For the partisans and comrades, killing civilians has no effect on influence. </a:t>
            </a:r>
          </a:p>
        </p:txBody>
      </p:sp>
      <p:sp>
        <p:nvSpPr>
          <p:cNvPr id="12" name="TextBox 11">
            <a:extLst>
              <a:ext uri="{FF2B5EF4-FFF2-40B4-BE49-F238E27FC236}">
                <a16:creationId xmlns:a16="http://schemas.microsoft.com/office/drawing/2014/main" id="{3BAE62B6-00E7-86EE-4423-9AE61F830A32}"/>
              </a:ext>
            </a:extLst>
          </p:cNvPr>
          <p:cNvSpPr txBox="1"/>
          <p:nvPr/>
        </p:nvSpPr>
        <p:spPr>
          <a:xfrm>
            <a:off x="241586" y="3111993"/>
            <a:ext cx="3904286" cy="1938992"/>
          </a:xfrm>
          <a:prstGeom prst="rect">
            <a:avLst/>
          </a:prstGeom>
          <a:noFill/>
        </p:spPr>
        <p:txBody>
          <a:bodyPr wrap="square">
            <a:spAutoFit/>
          </a:bodyPr>
          <a:lstStyle/>
          <a:p>
            <a:r>
              <a:rPr lang="en-US" sz="1200" dirty="0"/>
              <a:t>Terrain cards dictate where the adversary will conduct operations.  Using cards to drive adversary actions create an environment of uncertainty and risk for the player.  The player cannot derive any discernible strategy from the adversary, which creates an element of uncertainty.  However, once an adversary has deployed a cell to a tile, the player generally knows the sequence of events and can make decision to balance the risk of adversary outcomes.</a:t>
            </a:r>
          </a:p>
        </p:txBody>
      </p:sp>
      <p:sp>
        <p:nvSpPr>
          <p:cNvPr id="13" name="TextBox 12">
            <a:extLst>
              <a:ext uri="{FF2B5EF4-FFF2-40B4-BE49-F238E27FC236}">
                <a16:creationId xmlns:a16="http://schemas.microsoft.com/office/drawing/2014/main" id="{4B4EE1D7-76ED-3E43-57EF-15EC82B6BC7F}"/>
              </a:ext>
            </a:extLst>
          </p:cNvPr>
          <p:cNvSpPr txBox="1"/>
          <p:nvPr/>
        </p:nvSpPr>
        <p:spPr>
          <a:xfrm>
            <a:off x="248196" y="2844866"/>
            <a:ext cx="3544130" cy="338554"/>
          </a:xfrm>
          <a:prstGeom prst="rect">
            <a:avLst/>
          </a:prstGeom>
          <a:noFill/>
        </p:spPr>
        <p:txBody>
          <a:bodyPr wrap="square">
            <a:spAutoFit/>
          </a:bodyPr>
          <a:lstStyle/>
          <a:p>
            <a:r>
              <a:rPr lang="en-US" sz="1600" b="1" dirty="0">
                <a:effectLst>
                  <a:glow rad="190500">
                    <a:schemeClr val="bg1">
                      <a:alpha val="25000"/>
                    </a:schemeClr>
                  </a:glow>
                </a:effectLst>
              </a:rPr>
              <a:t>Terrain Cards</a:t>
            </a:r>
            <a:r>
              <a:rPr lang="en-US" sz="1600" b="1" dirty="0">
                <a:effectLst>
                  <a:glow rad="190500">
                    <a:schemeClr val="bg1">
                      <a:alpha val="25000"/>
                    </a:schemeClr>
                  </a:glow>
                </a:effectLst>
                <a:sym typeface="Symbol" panose="05050102010706020507" pitchFamily="18" charset="2"/>
              </a:rPr>
              <a:t></a:t>
            </a:r>
            <a:endParaRPr lang="en-US" sz="1600" b="1" dirty="0">
              <a:effectLst>
                <a:glow rad="190500">
                  <a:schemeClr val="bg1">
                    <a:alpha val="25000"/>
                  </a:schemeClr>
                </a:glow>
              </a:effectLst>
            </a:endParaRPr>
          </a:p>
        </p:txBody>
      </p:sp>
      <p:pic>
        <p:nvPicPr>
          <p:cNvPr id="14" name="Picture 13">
            <a:extLst>
              <a:ext uri="{FF2B5EF4-FFF2-40B4-BE49-F238E27FC236}">
                <a16:creationId xmlns:a16="http://schemas.microsoft.com/office/drawing/2014/main" id="{CCCEDB30-454E-6BB1-F852-D606ABECDC7A}"/>
              </a:ext>
            </a:extLst>
          </p:cNvPr>
          <p:cNvPicPr>
            <a:picLocks noChangeAspect="1"/>
          </p:cNvPicPr>
          <p:nvPr/>
        </p:nvPicPr>
        <p:blipFill rotWithShape="1">
          <a:blip r:embed="rId3"/>
          <a:srcRect l="6758" t="5268" r="10193" b="6147"/>
          <a:stretch/>
        </p:blipFill>
        <p:spPr>
          <a:xfrm rot="175482">
            <a:off x="5388006" y="2852020"/>
            <a:ext cx="1556452" cy="1902940"/>
          </a:xfrm>
          <a:prstGeom prst="roundRect">
            <a:avLst>
              <a:gd name="adj" fmla="val 4301"/>
            </a:avLst>
          </a:prstGeom>
          <a:solidFill>
            <a:srgbClr val="FFFFFF">
              <a:shade val="85000"/>
            </a:srgbClr>
          </a:solidFill>
          <a:ln>
            <a:noFill/>
          </a:ln>
          <a:effectLst>
            <a:reflection blurRad="12700" stA="38000" endPos="28000" dist="5000" dir="5400000" sy="-100000" algn="bl" rotWithShape="0"/>
          </a:effectLst>
        </p:spPr>
      </p:pic>
      <p:pic>
        <p:nvPicPr>
          <p:cNvPr id="15" name="Picture 14">
            <a:extLst>
              <a:ext uri="{FF2B5EF4-FFF2-40B4-BE49-F238E27FC236}">
                <a16:creationId xmlns:a16="http://schemas.microsoft.com/office/drawing/2014/main" id="{6426DBF9-1D44-3438-88C1-AA603FED049C}"/>
              </a:ext>
            </a:extLst>
          </p:cNvPr>
          <p:cNvPicPr>
            <a:picLocks noChangeAspect="1"/>
          </p:cNvPicPr>
          <p:nvPr/>
        </p:nvPicPr>
        <p:blipFill rotWithShape="1">
          <a:blip r:embed="rId4"/>
          <a:srcRect l="4845" t="4589" r="8432" b="6871"/>
          <a:stretch/>
        </p:blipFill>
        <p:spPr>
          <a:xfrm rot="21305153">
            <a:off x="4206117" y="3396964"/>
            <a:ext cx="1556453" cy="1887900"/>
          </a:xfrm>
          <a:prstGeom prst="roundRect">
            <a:avLst>
              <a:gd name="adj" fmla="val 4301"/>
            </a:avLst>
          </a:prstGeom>
          <a:solidFill>
            <a:srgbClr val="FFFFFF">
              <a:shade val="85000"/>
            </a:srgbClr>
          </a:solidFill>
          <a:ln>
            <a:noFill/>
          </a:ln>
          <a:effectLst>
            <a:reflection blurRad="12700" stA="38000" endPos="28000" dist="5000" dir="5400000" sy="-100000" algn="bl" rotWithShape="0"/>
          </a:effectLst>
        </p:spPr>
      </p:pic>
      <p:sp>
        <p:nvSpPr>
          <p:cNvPr id="16" name="TextBox 15">
            <a:extLst>
              <a:ext uri="{FF2B5EF4-FFF2-40B4-BE49-F238E27FC236}">
                <a16:creationId xmlns:a16="http://schemas.microsoft.com/office/drawing/2014/main" id="{608C4412-FE45-6FAB-0D15-DF6776BF1691}"/>
              </a:ext>
            </a:extLst>
          </p:cNvPr>
          <p:cNvSpPr txBox="1"/>
          <p:nvPr/>
        </p:nvSpPr>
        <p:spPr>
          <a:xfrm>
            <a:off x="342070" y="8309220"/>
            <a:ext cx="3544130" cy="338554"/>
          </a:xfrm>
          <a:prstGeom prst="rect">
            <a:avLst/>
          </a:prstGeom>
          <a:noFill/>
        </p:spPr>
        <p:txBody>
          <a:bodyPr wrap="square">
            <a:spAutoFit/>
          </a:bodyPr>
          <a:lstStyle/>
          <a:p>
            <a:r>
              <a:rPr lang="en-US" sz="1600" b="1" dirty="0">
                <a:effectLst>
                  <a:glow rad="190500">
                    <a:schemeClr val="bg1">
                      <a:alpha val="25000"/>
                    </a:schemeClr>
                  </a:glow>
                </a:effectLst>
              </a:rPr>
              <a:t>Red Civilians</a:t>
            </a:r>
            <a:r>
              <a:rPr lang="en-US" sz="1600" b="1" dirty="0">
                <a:effectLst>
                  <a:glow rad="190500">
                    <a:schemeClr val="bg1">
                      <a:alpha val="25000"/>
                    </a:schemeClr>
                  </a:glow>
                </a:effectLst>
                <a:sym typeface="Symbol" panose="05050102010706020507" pitchFamily="18" charset="2"/>
              </a:rPr>
              <a:t></a:t>
            </a:r>
            <a:endParaRPr lang="en-US" sz="1600" b="1" dirty="0">
              <a:effectLst>
                <a:glow rad="190500">
                  <a:schemeClr val="bg1">
                    <a:alpha val="25000"/>
                  </a:schemeClr>
                </a:glow>
              </a:effectLst>
            </a:endParaRPr>
          </a:p>
        </p:txBody>
      </p:sp>
      <p:sp>
        <p:nvSpPr>
          <p:cNvPr id="17" name="TextBox 16">
            <a:extLst>
              <a:ext uri="{FF2B5EF4-FFF2-40B4-BE49-F238E27FC236}">
                <a16:creationId xmlns:a16="http://schemas.microsoft.com/office/drawing/2014/main" id="{82E979A2-FBD9-D0F5-DDE7-EA32175EE9D8}"/>
              </a:ext>
            </a:extLst>
          </p:cNvPr>
          <p:cNvSpPr txBox="1"/>
          <p:nvPr/>
        </p:nvSpPr>
        <p:spPr>
          <a:xfrm>
            <a:off x="3959868" y="8309220"/>
            <a:ext cx="3470462" cy="338554"/>
          </a:xfrm>
          <a:prstGeom prst="rect">
            <a:avLst/>
          </a:prstGeom>
          <a:noFill/>
        </p:spPr>
        <p:txBody>
          <a:bodyPr wrap="square">
            <a:spAutoFit/>
          </a:bodyPr>
          <a:lstStyle/>
          <a:p>
            <a:r>
              <a:rPr lang="en-US" sz="1600" b="1" dirty="0">
                <a:effectLst>
                  <a:glow rad="190500">
                    <a:schemeClr val="bg1">
                      <a:alpha val="25000"/>
                    </a:schemeClr>
                  </a:glow>
                </a:effectLst>
              </a:rPr>
              <a:t>Blue Civilians</a:t>
            </a:r>
            <a:r>
              <a:rPr lang="en-US" sz="1600" b="1" dirty="0">
                <a:effectLst>
                  <a:glow rad="190500">
                    <a:schemeClr val="bg1">
                      <a:alpha val="25000"/>
                    </a:schemeClr>
                  </a:glow>
                </a:effectLst>
                <a:sym typeface="Symbol" panose="05050102010706020507" pitchFamily="18" charset="2"/>
              </a:rPr>
              <a:t></a:t>
            </a:r>
            <a:endParaRPr lang="en-US" sz="1600" b="1" dirty="0">
              <a:effectLst>
                <a:glow rad="190500">
                  <a:schemeClr val="bg1">
                    <a:alpha val="25000"/>
                  </a:schemeClr>
                </a:glow>
              </a:effectLst>
            </a:endParaRPr>
          </a:p>
        </p:txBody>
      </p:sp>
      <p:sp>
        <p:nvSpPr>
          <p:cNvPr id="18" name="TextBox 17">
            <a:extLst>
              <a:ext uri="{FF2B5EF4-FFF2-40B4-BE49-F238E27FC236}">
                <a16:creationId xmlns:a16="http://schemas.microsoft.com/office/drawing/2014/main" id="{4E47F9F4-7338-7749-4E51-A768F09B047C}"/>
              </a:ext>
            </a:extLst>
          </p:cNvPr>
          <p:cNvSpPr txBox="1"/>
          <p:nvPr/>
        </p:nvSpPr>
        <p:spPr>
          <a:xfrm>
            <a:off x="342071" y="8575682"/>
            <a:ext cx="3383263" cy="646331"/>
          </a:xfrm>
          <a:prstGeom prst="rect">
            <a:avLst/>
          </a:prstGeom>
          <a:noFill/>
        </p:spPr>
        <p:txBody>
          <a:bodyPr wrap="square">
            <a:spAutoFit/>
          </a:bodyPr>
          <a:lstStyle/>
          <a:p>
            <a:r>
              <a:rPr lang="en-US" sz="1200" dirty="0"/>
              <a:t>Civilian populations that generally support the adversary.  Each red civilian provides one defense point to the adversary in their tile.</a:t>
            </a:r>
          </a:p>
        </p:txBody>
      </p:sp>
      <p:sp>
        <p:nvSpPr>
          <p:cNvPr id="19" name="TextBox 18">
            <a:extLst>
              <a:ext uri="{FF2B5EF4-FFF2-40B4-BE49-F238E27FC236}">
                <a16:creationId xmlns:a16="http://schemas.microsoft.com/office/drawing/2014/main" id="{D33D6B44-1DA8-B926-265F-E6F11F92752D}"/>
              </a:ext>
            </a:extLst>
          </p:cNvPr>
          <p:cNvSpPr txBox="1"/>
          <p:nvPr/>
        </p:nvSpPr>
        <p:spPr>
          <a:xfrm>
            <a:off x="3959868" y="8575682"/>
            <a:ext cx="3544130" cy="646331"/>
          </a:xfrm>
          <a:prstGeom prst="rect">
            <a:avLst/>
          </a:prstGeom>
          <a:noFill/>
        </p:spPr>
        <p:txBody>
          <a:bodyPr wrap="square">
            <a:spAutoFit/>
          </a:bodyPr>
          <a:lstStyle/>
          <a:p>
            <a:r>
              <a:rPr lang="en-US" sz="1200" dirty="0"/>
              <a:t>Civilian populations that generally support the resistance.  Each blue civilian provides one defense point to surrogate forces in their tile.</a:t>
            </a:r>
          </a:p>
        </p:txBody>
      </p:sp>
      <p:pic>
        <p:nvPicPr>
          <p:cNvPr id="20" name="Picture 19">
            <a:extLst>
              <a:ext uri="{FF2B5EF4-FFF2-40B4-BE49-F238E27FC236}">
                <a16:creationId xmlns:a16="http://schemas.microsoft.com/office/drawing/2014/main" id="{CF5E9D99-B279-FA7A-9150-E3C331C15D0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199244" y="6462897"/>
            <a:ext cx="2503001" cy="2054418"/>
          </a:xfrm>
          <a:prstGeom prst="rect">
            <a:avLst/>
          </a:prstGeom>
          <a:effectLst>
            <a:outerShdw blurRad="50800" dist="38100" dir="2700000" algn="tl" rotWithShape="0">
              <a:prstClr val="black">
                <a:alpha val="40000"/>
              </a:prstClr>
            </a:outerShdw>
          </a:effectLst>
        </p:spPr>
      </p:pic>
      <p:pic>
        <p:nvPicPr>
          <p:cNvPr id="21" name="Picture 20">
            <a:extLst>
              <a:ext uri="{FF2B5EF4-FFF2-40B4-BE49-F238E27FC236}">
                <a16:creationId xmlns:a16="http://schemas.microsoft.com/office/drawing/2014/main" id="{03603C93-06C9-4DD3-7ACC-2E519A255CE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681" b="89951" l="9917" r="89991">
                        <a14:foregroundMark x1="45968" y1="9804" x2="53846" y2="9681"/>
                        <a14:foregroundMark x1="53846" y1="9681" x2="55051" y2="9681"/>
                      </a14:backgroundRemoval>
                    </a14:imgEffect>
                  </a14:imgLayer>
                </a14:imgProps>
              </a:ext>
            </a:extLst>
          </a:blip>
          <a:stretch>
            <a:fillRect/>
          </a:stretch>
        </p:blipFill>
        <p:spPr>
          <a:xfrm>
            <a:off x="554881" y="6557981"/>
            <a:ext cx="2543425" cy="1923479"/>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60D5A0ED-FF9A-6F18-D8C8-18C1DD099A4D}"/>
              </a:ext>
            </a:extLst>
          </p:cNvPr>
          <p:cNvSpPr txBox="1"/>
          <p:nvPr/>
        </p:nvSpPr>
        <p:spPr>
          <a:xfrm>
            <a:off x="3893418" y="9606531"/>
            <a:ext cx="284052" cy="307777"/>
          </a:xfrm>
          <a:prstGeom prst="rect">
            <a:avLst/>
          </a:prstGeom>
          <a:noFill/>
        </p:spPr>
        <p:txBody>
          <a:bodyPr wrap="none" rtlCol="0">
            <a:spAutoFit/>
          </a:bodyPr>
          <a:lstStyle/>
          <a:p>
            <a:r>
              <a:rPr lang="en-US" sz="1400" b="1" dirty="0">
                <a:solidFill>
                  <a:schemeClr val="bg1"/>
                </a:solidFill>
                <a:effectLst>
                  <a:outerShdw blurRad="38100" dist="38100" dir="2700000" algn="tl">
                    <a:srgbClr val="000000">
                      <a:alpha val="43137"/>
                    </a:srgbClr>
                  </a:outerShdw>
                </a:effectLst>
                <a:latin typeface="Rockwell" panose="02060603020205020403" pitchFamily="18" charset="0"/>
              </a:rPr>
              <a:t>5</a:t>
            </a:r>
          </a:p>
        </p:txBody>
      </p:sp>
    </p:spTree>
    <p:extLst>
      <p:ext uri="{BB962C8B-B14F-4D97-AF65-F5344CB8AC3E}">
        <p14:creationId xmlns:p14="http://schemas.microsoft.com/office/powerpoint/2010/main" val="23070840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C746098-1146-D0DD-C2FF-0B5384D3B54C}"/>
              </a:ext>
            </a:extLst>
          </p:cNvPr>
          <p:cNvSpPr txBox="1"/>
          <p:nvPr/>
        </p:nvSpPr>
        <p:spPr>
          <a:xfrm>
            <a:off x="3893418" y="9606531"/>
            <a:ext cx="284052" cy="307777"/>
          </a:xfrm>
          <a:prstGeom prst="rect">
            <a:avLst/>
          </a:prstGeom>
          <a:noFill/>
        </p:spPr>
        <p:txBody>
          <a:bodyPr wrap="none" rtlCol="0">
            <a:spAutoFit/>
          </a:bodyPr>
          <a:lstStyle/>
          <a:p>
            <a:r>
              <a:rPr lang="en-US" sz="1400" b="1" dirty="0">
                <a:solidFill>
                  <a:schemeClr val="bg1"/>
                </a:solidFill>
                <a:effectLst>
                  <a:outerShdw blurRad="38100" dist="38100" dir="2700000" algn="tl">
                    <a:srgbClr val="000000">
                      <a:alpha val="43137"/>
                    </a:srgbClr>
                  </a:outerShdw>
                </a:effectLst>
                <a:latin typeface="Rockwell" panose="02060603020205020403" pitchFamily="18" charset="0"/>
              </a:rPr>
              <a:t>6</a:t>
            </a:r>
          </a:p>
        </p:txBody>
      </p:sp>
      <p:sp>
        <p:nvSpPr>
          <p:cNvPr id="27" name="TextBox 26">
            <a:extLst>
              <a:ext uri="{FF2B5EF4-FFF2-40B4-BE49-F238E27FC236}">
                <a16:creationId xmlns:a16="http://schemas.microsoft.com/office/drawing/2014/main" id="{9F349B3F-AB41-7263-681C-8D3587E8C59C}"/>
              </a:ext>
            </a:extLst>
          </p:cNvPr>
          <p:cNvSpPr txBox="1"/>
          <p:nvPr/>
        </p:nvSpPr>
        <p:spPr>
          <a:xfrm>
            <a:off x="342070" y="489407"/>
            <a:ext cx="7088260" cy="461665"/>
          </a:xfrm>
          <a:prstGeom prst="rect">
            <a:avLst/>
          </a:prstGeom>
          <a:noFill/>
        </p:spPr>
        <p:txBody>
          <a:bodyPr wrap="square">
            <a:spAutoFit/>
          </a:bodyPr>
          <a:lstStyle/>
          <a:p>
            <a:r>
              <a:rPr lang="en-US" sz="1200" b="1" dirty="0">
                <a:effectLst>
                  <a:glow rad="190500">
                    <a:schemeClr val="bg1">
                      <a:alpha val="25000"/>
                    </a:schemeClr>
                  </a:glow>
                </a:effectLst>
              </a:rPr>
              <a:t>1.D. The Resistance: </a:t>
            </a:r>
            <a:r>
              <a:rPr lang="en-US" sz="1200" dirty="0"/>
              <a:t>the surrogates represent the indigenous armed resistance to the adversary’s oppression. </a:t>
            </a:r>
          </a:p>
        </p:txBody>
      </p:sp>
      <p:sp>
        <p:nvSpPr>
          <p:cNvPr id="29" name="TextBox 28">
            <a:extLst>
              <a:ext uri="{FF2B5EF4-FFF2-40B4-BE49-F238E27FC236}">
                <a16:creationId xmlns:a16="http://schemas.microsoft.com/office/drawing/2014/main" id="{D3E85292-45F2-84F9-EC33-1FA560BEB6C8}"/>
              </a:ext>
            </a:extLst>
          </p:cNvPr>
          <p:cNvSpPr txBox="1"/>
          <p:nvPr/>
        </p:nvSpPr>
        <p:spPr>
          <a:xfrm>
            <a:off x="342069" y="1332567"/>
            <a:ext cx="5048078" cy="2308324"/>
          </a:xfrm>
          <a:prstGeom prst="rect">
            <a:avLst/>
          </a:prstGeom>
          <a:noFill/>
        </p:spPr>
        <p:txBody>
          <a:bodyPr wrap="square">
            <a:spAutoFit/>
          </a:bodyPr>
          <a:lstStyle/>
          <a:p>
            <a:r>
              <a:rPr lang="en-US" sz="1200" dirty="0"/>
              <a:t>Surrogates are recruited from the population. They provide the players combat power to attack the adversary, but they require operational direction and advanced capabilities from the player. Surrogates have a health value of one and a damage value of one. Surrogates do not conduct defensive operations, and therefore they do not provide any defense against adversary tyranny. If there are too many surrogates in a tile, they place too high a burden on the population, so at the end of the turn if there are more than four surrogate forces in a tile, the player will have to pay one resource per surrogate, or that surrogate force will be removed. Players may only move/push/pull surrogates they have recruited, but any surrogate forces in a tile will participate in attacks in that tile.</a:t>
            </a:r>
          </a:p>
        </p:txBody>
      </p:sp>
      <p:sp>
        <p:nvSpPr>
          <p:cNvPr id="30" name="TextBox 29">
            <a:extLst>
              <a:ext uri="{FF2B5EF4-FFF2-40B4-BE49-F238E27FC236}">
                <a16:creationId xmlns:a16="http://schemas.microsoft.com/office/drawing/2014/main" id="{12B4A091-FB28-71B6-5641-30499B396722}"/>
              </a:ext>
            </a:extLst>
          </p:cNvPr>
          <p:cNvSpPr txBox="1"/>
          <p:nvPr/>
        </p:nvSpPr>
        <p:spPr>
          <a:xfrm>
            <a:off x="342067" y="881654"/>
            <a:ext cx="3544130" cy="338554"/>
          </a:xfrm>
          <a:prstGeom prst="rect">
            <a:avLst/>
          </a:prstGeom>
          <a:noFill/>
        </p:spPr>
        <p:txBody>
          <a:bodyPr wrap="square">
            <a:spAutoFit/>
          </a:bodyPr>
          <a:lstStyle/>
          <a:p>
            <a:r>
              <a:rPr lang="en-US" sz="1600" b="1" dirty="0">
                <a:effectLst>
                  <a:glow rad="190500">
                    <a:schemeClr val="bg1">
                      <a:alpha val="25000"/>
                    </a:schemeClr>
                  </a:glow>
                </a:effectLst>
              </a:rPr>
              <a:t>Surrogate Force </a:t>
            </a:r>
            <a:r>
              <a:rPr lang="en-US" sz="1600" b="1" dirty="0">
                <a:effectLst>
                  <a:glow rad="190500">
                    <a:schemeClr val="bg1">
                      <a:alpha val="25000"/>
                    </a:schemeClr>
                  </a:glow>
                </a:effectLst>
                <a:sym typeface="Symbol" panose="05050102010706020507" pitchFamily="18" charset="2"/>
              </a:rPr>
              <a:t></a:t>
            </a:r>
            <a:endParaRPr lang="en-US" sz="1600" b="1" dirty="0">
              <a:effectLst>
                <a:glow rad="190500">
                  <a:schemeClr val="bg1">
                    <a:alpha val="25000"/>
                  </a:schemeClr>
                </a:glow>
              </a:effectLst>
            </a:endParaRPr>
          </a:p>
        </p:txBody>
      </p:sp>
      <p:pic>
        <p:nvPicPr>
          <p:cNvPr id="32" name="Picture 31">
            <a:extLst>
              <a:ext uri="{FF2B5EF4-FFF2-40B4-BE49-F238E27FC236}">
                <a16:creationId xmlns:a16="http://schemas.microsoft.com/office/drawing/2014/main" id="{3194F378-D649-8FA2-8F74-753853AEF5F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Lst>
          </a:blip>
          <a:srcRect l="14256" t="10497" r="20591" b="5581"/>
          <a:stretch/>
        </p:blipFill>
        <p:spPr>
          <a:xfrm>
            <a:off x="5421670" y="1458731"/>
            <a:ext cx="2026746" cy="2055995"/>
          </a:xfrm>
          <a:prstGeom prst="rect">
            <a:avLst/>
          </a:prstGeom>
          <a:effectLst>
            <a:outerShdw blurRad="50800" dist="38100" dir="2700000" algn="tl" rotWithShape="0">
              <a:prstClr val="black">
                <a:alpha val="40000"/>
              </a:prstClr>
            </a:outerShdw>
          </a:effectLst>
        </p:spPr>
      </p:pic>
      <p:sp>
        <p:nvSpPr>
          <p:cNvPr id="34" name="TextBox 33">
            <a:extLst>
              <a:ext uri="{FF2B5EF4-FFF2-40B4-BE49-F238E27FC236}">
                <a16:creationId xmlns:a16="http://schemas.microsoft.com/office/drawing/2014/main" id="{4FDFF24B-6394-9E1C-12DF-EF687F4BC9E4}"/>
              </a:ext>
            </a:extLst>
          </p:cNvPr>
          <p:cNvSpPr txBox="1"/>
          <p:nvPr/>
        </p:nvSpPr>
        <p:spPr>
          <a:xfrm>
            <a:off x="342066" y="4102288"/>
            <a:ext cx="5510093" cy="1569660"/>
          </a:xfrm>
          <a:prstGeom prst="rect">
            <a:avLst/>
          </a:prstGeom>
          <a:noFill/>
        </p:spPr>
        <p:txBody>
          <a:bodyPr wrap="square">
            <a:spAutoFit/>
          </a:bodyPr>
          <a:lstStyle/>
          <a:p>
            <a:r>
              <a:rPr lang="en-US" sz="1200" dirty="0"/>
              <a:t>The surrogate base represents a liberated zone or safe house where surrogate forces can organize, train and equip. They provide the player an advantage in surrogate recruitment and organization. A surrogate base must be occupied by a surrogate force to provide inner security. A surrogate base has a health value of two and a damage value of two. If destroyed the player loses two influence points. In accordance with each player's special rules, surrogates can, but are not require to, generated from a guerrilla base each turn.</a:t>
            </a:r>
          </a:p>
        </p:txBody>
      </p:sp>
      <p:sp>
        <p:nvSpPr>
          <p:cNvPr id="35" name="TextBox 34">
            <a:extLst>
              <a:ext uri="{FF2B5EF4-FFF2-40B4-BE49-F238E27FC236}">
                <a16:creationId xmlns:a16="http://schemas.microsoft.com/office/drawing/2014/main" id="{6FB18D61-1BCB-F43A-F185-B4C44094A2BE}"/>
              </a:ext>
            </a:extLst>
          </p:cNvPr>
          <p:cNvSpPr txBox="1"/>
          <p:nvPr/>
        </p:nvSpPr>
        <p:spPr>
          <a:xfrm>
            <a:off x="331532" y="3792416"/>
            <a:ext cx="3544130" cy="338554"/>
          </a:xfrm>
          <a:prstGeom prst="rect">
            <a:avLst/>
          </a:prstGeom>
          <a:noFill/>
        </p:spPr>
        <p:txBody>
          <a:bodyPr wrap="square">
            <a:spAutoFit/>
          </a:bodyPr>
          <a:lstStyle/>
          <a:p>
            <a:r>
              <a:rPr lang="en-US" sz="1600" b="1" dirty="0">
                <a:effectLst>
                  <a:glow rad="190500">
                    <a:schemeClr val="bg1">
                      <a:alpha val="25000"/>
                    </a:schemeClr>
                  </a:glow>
                </a:effectLst>
              </a:rPr>
              <a:t>Surrogate Base </a:t>
            </a:r>
            <a:r>
              <a:rPr lang="en-US" sz="1600" b="1" dirty="0">
                <a:effectLst>
                  <a:glow rad="190500">
                    <a:schemeClr val="bg1">
                      <a:alpha val="25000"/>
                    </a:schemeClr>
                  </a:glow>
                </a:effectLst>
                <a:sym typeface="Symbol" panose="05050102010706020507" pitchFamily="18" charset="2"/>
              </a:rPr>
              <a:t></a:t>
            </a:r>
            <a:endParaRPr lang="en-US" sz="1600" b="1" dirty="0">
              <a:effectLst>
                <a:glow rad="190500">
                  <a:schemeClr val="bg1">
                    <a:alpha val="25000"/>
                  </a:schemeClr>
                </a:glow>
              </a:effectLst>
            </a:endParaRPr>
          </a:p>
        </p:txBody>
      </p:sp>
      <p:pic>
        <p:nvPicPr>
          <p:cNvPr id="37" name="Picture 36">
            <a:extLst>
              <a:ext uri="{FF2B5EF4-FFF2-40B4-BE49-F238E27FC236}">
                <a16:creationId xmlns:a16="http://schemas.microsoft.com/office/drawing/2014/main" id="{DDFE26D4-2E99-0655-0F68-87DDBDB1548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532" b="95179" l="6892" r="93243">
                        <a14:foregroundMark x1="6892" y1="41680" x2="8243" y2="35303"/>
                        <a14:foregroundMark x1="47703" y1="88802" x2="69595" y2="91291"/>
                        <a14:foregroundMark x1="59730" y1="95334" x2="59865" y2="93157"/>
                        <a14:foregroundMark x1="90000" y1="22706" x2="93378" y2="22240"/>
                        <a14:foregroundMark x1="78514" y1="6532" x2="83649" y2="6687"/>
                        <a14:foregroundMark x1="32838" y1="6687" x2="32838" y2="6687"/>
                      </a14:backgroundRemoval>
                    </a14:imgEffect>
                  </a14:imgLayer>
                </a14:imgProps>
              </a:ext>
            </a:extLst>
          </a:blip>
          <a:stretch>
            <a:fillRect/>
          </a:stretch>
        </p:blipFill>
        <p:spPr>
          <a:xfrm>
            <a:off x="5775098" y="4039507"/>
            <a:ext cx="1652332" cy="1435743"/>
          </a:xfrm>
          <a:prstGeom prst="rect">
            <a:avLst/>
          </a:prstGeom>
          <a:effectLst>
            <a:outerShdw blurRad="50800" dist="38100" dir="2700000" algn="tl" rotWithShape="0">
              <a:prstClr val="black">
                <a:alpha val="40000"/>
              </a:prstClr>
            </a:outerShdw>
          </a:effectLst>
        </p:spPr>
      </p:pic>
      <p:grpSp>
        <p:nvGrpSpPr>
          <p:cNvPr id="2" name="Group 1">
            <a:extLst>
              <a:ext uri="{FF2B5EF4-FFF2-40B4-BE49-F238E27FC236}">
                <a16:creationId xmlns:a16="http://schemas.microsoft.com/office/drawing/2014/main" id="{99F7BB61-8908-BA4D-190A-25DD85E5B411}"/>
              </a:ext>
            </a:extLst>
          </p:cNvPr>
          <p:cNvGrpSpPr/>
          <p:nvPr/>
        </p:nvGrpSpPr>
        <p:grpSpPr>
          <a:xfrm>
            <a:off x="323895" y="5692459"/>
            <a:ext cx="7103534" cy="2862322"/>
            <a:chOff x="341651" y="361245"/>
            <a:chExt cx="7103534" cy="2862322"/>
          </a:xfrm>
        </p:grpSpPr>
        <p:sp>
          <p:nvSpPr>
            <p:cNvPr id="3" name="TextBox 2">
              <a:extLst>
                <a:ext uri="{FF2B5EF4-FFF2-40B4-BE49-F238E27FC236}">
                  <a16:creationId xmlns:a16="http://schemas.microsoft.com/office/drawing/2014/main" id="{C9563879-5BE7-2F2F-60CD-0D5F03792AC9}"/>
                </a:ext>
              </a:extLst>
            </p:cNvPr>
            <p:cNvSpPr txBox="1"/>
            <p:nvPr/>
          </p:nvSpPr>
          <p:spPr>
            <a:xfrm>
              <a:off x="341651" y="361245"/>
              <a:ext cx="7103534" cy="2862322"/>
            </a:xfrm>
            <a:prstGeom prst="rect">
              <a:avLst/>
            </a:prstGeom>
            <a:noFill/>
          </p:spPr>
          <p:txBody>
            <a:bodyPr wrap="square">
              <a:spAutoFit/>
            </a:bodyPr>
            <a:lstStyle/>
            <a:p>
              <a:r>
                <a:rPr lang="en-US" sz="1200" b="1" dirty="0"/>
                <a:t>1.E. Game Players: </a:t>
              </a:r>
              <a:r>
                <a:rPr lang="en-US" sz="1200" dirty="0"/>
                <a:t>the players represent outside entities who conduct operations by, with, or through the surrogate force to support resistance against the adversary.  Each player is modeled on the attributes of a specific military organization, but the player should not feel confined to their preconceived notion of that organization’s motivations, techniques, and procedures.  The purpose of different player types is to provide each player a different perspective on how the indirect approach can be applied.  These approaches may be complementary or competitive. The presence of a player unit is represented by a </a:t>
              </a:r>
              <a:r>
                <a:rPr lang="en-US" sz="1200" b="1" dirty="0"/>
                <a:t>presence token (       )</a:t>
              </a:r>
              <a:r>
                <a:rPr lang="en-US" sz="1200" dirty="0"/>
                <a:t>, and a larger advanced operating base is represented by two tokens or a </a:t>
              </a:r>
              <a:r>
                <a:rPr lang="en-US" sz="1200" b="1" dirty="0"/>
                <a:t>headquarters (       )</a:t>
              </a:r>
              <a:r>
                <a:rPr lang="en-US" sz="1200" dirty="0"/>
                <a:t>. </a:t>
              </a:r>
              <a:r>
                <a:rPr lang="en-US" sz="1200" dirty="0">
                  <a:solidFill>
                    <a:prstClr val="black"/>
                  </a:solidFill>
                  <a:latin typeface="Rockwell"/>
                </a:rPr>
                <a:t>E</a:t>
              </a:r>
              <a:r>
                <a:rPr kumimoji="0" lang="en-US" sz="1200" b="0" i="0" u="none" strike="noStrike" kern="1200" cap="none" spc="0" normalizeH="0" baseline="0" noProof="0" dirty="0">
                  <a:ln>
                    <a:noFill/>
                  </a:ln>
                  <a:solidFill>
                    <a:prstClr val="black"/>
                  </a:solidFill>
                  <a:effectLst/>
                  <a:uLnTx/>
                  <a:uFillTx/>
                  <a:latin typeface="Rockwell"/>
                  <a:ea typeface="+mn-ea"/>
                  <a:cs typeface="+mn-cs"/>
                </a:rPr>
                <a:t>ach player has unique </a:t>
              </a:r>
              <a:r>
                <a:rPr kumimoji="0" lang="en-US" sz="1200" b="1" i="0" u="none" strike="noStrike" kern="1200" cap="none" spc="0" normalizeH="0" baseline="0" noProof="0" dirty="0">
                  <a:ln>
                    <a:noFill/>
                  </a:ln>
                  <a:solidFill>
                    <a:prstClr val="black"/>
                  </a:solidFill>
                  <a:effectLst/>
                  <a:uLnTx/>
                  <a:uFillTx/>
                  <a:latin typeface="Rockwell"/>
                  <a:ea typeface="+mn-ea"/>
                  <a:cs typeface="+mn-cs"/>
                </a:rPr>
                <a:t>capabilities, attributes, and special rules</a:t>
              </a:r>
              <a:r>
                <a:rPr kumimoji="0" lang="en-US" sz="1200" b="0" i="0" u="none" strike="noStrike" kern="1200" cap="none" spc="0" normalizeH="0" baseline="0" noProof="0" dirty="0">
                  <a:ln>
                    <a:noFill/>
                  </a:ln>
                  <a:solidFill>
                    <a:prstClr val="black"/>
                  </a:solidFill>
                  <a:effectLst/>
                  <a:uLnTx/>
                  <a:uFillTx/>
                  <a:latin typeface="Rockwell"/>
                  <a:ea typeface="+mn-ea"/>
                  <a:cs typeface="+mn-cs"/>
                </a:rPr>
                <a:t>.  It is important that each game participant read and understand their special rules before the start of game play.  Special rules will define many aspects of how each player approaches the competition space.  Additionally, each player has complementing attributes and capabilities.  For a player to access their organic capabilities, they must access attributes specific to that player.  Attributes are accessed by playing capability cards.  When a player plays a capability card, they earn the attributes indicated on the bottom of the card.  </a:t>
              </a:r>
              <a:endParaRPr lang="en-US" sz="1200" dirty="0"/>
            </a:p>
            <a:p>
              <a:endParaRPr lang="en-US" sz="1200" dirty="0"/>
            </a:p>
          </p:txBody>
        </p:sp>
        <p:pic>
          <p:nvPicPr>
            <p:cNvPr id="5" name="Picture 4">
              <a:extLst>
                <a:ext uri="{FF2B5EF4-FFF2-40B4-BE49-F238E27FC236}">
                  <a16:creationId xmlns:a16="http://schemas.microsoft.com/office/drawing/2014/main" id="{D5CDC305-F345-ADDD-33AD-488380CD8071}"/>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494" b="89873" l="9926" r="89968">
                          <a14:foregroundMark x1="47518" y1="9494" x2="47518" y2="9494"/>
                        </a14:backgroundRemoval>
                      </a14:imgEffect>
                    </a14:imgLayer>
                  </a14:imgProps>
                </a:ext>
              </a:extLst>
            </a:blip>
            <a:srcRect l="13084" t="6818" r="18015" b="9095"/>
            <a:stretch/>
          </p:blipFill>
          <p:spPr>
            <a:xfrm>
              <a:off x="4159521" y="1533526"/>
              <a:ext cx="194991" cy="158814"/>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F3C5685E-2296-E14E-41DD-4A10243ADB09}"/>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666" b="97226" l="8592" r="94085">
                          <a14:foregroundMark x1="8873" y1="21564" x2="14930" y2="74527"/>
                          <a14:foregroundMark x1="14930" y1="74527" x2="21408" y2="84363"/>
                          <a14:foregroundMark x1="21408" y1="84363" x2="21972" y2="84489"/>
                          <a14:foregroundMark x1="8732" y1="51702" x2="8732" y2="51702"/>
                          <a14:foregroundMark x1="50986" y1="94199" x2="50986" y2="94199"/>
                          <a14:foregroundMark x1="92254" y1="73014" x2="92254" y2="73014"/>
                          <a14:foregroundMark x1="93239" y1="41488" x2="93239" y2="41488"/>
                          <a14:foregroundMark x1="64789" y1="9962" x2="64789" y2="9962"/>
                          <a14:foregroundMark x1="52817" y1="7818" x2="52817" y2="7818"/>
                          <a14:foregroundMark x1="50704" y1="4666" x2="50704" y2="4666"/>
                          <a14:foregroundMark x1="93803" y1="71122" x2="93803" y2="71122"/>
                          <a14:foregroundMark x1="94225" y1="40605" x2="94225" y2="40605"/>
                          <a14:foregroundMark x1="50141" y1="97226" x2="50141" y2="97226"/>
                        </a14:backgroundRemoval>
                      </a14:imgEffect>
                    </a14:imgLayer>
                  </a14:imgProps>
                </a:ext>
              </a:extLst>
            </a:blip>
            <a:stretch>
              <a:fillRect/>
            </a:stretch>
          </p:blipFill>
          <p:spPr>
            <a:xfrm>
              <a:off x="3748088" y="1667392"/>
              <a:ext cx="215696" cy="240911"/>
            </a:xfrm>
            <a:prstGeom prst="rect">
              <a:avLst/>
            </a:prstGeom>
          </p:spPr>
        </p:pic>
      </p:grpSp>
      <p:sp>
        <p:nvSpPr>
          <p:cNvPr id="51" name="TextBox 50">
            <a:extLst>
              <a:ext uri="{FF2B5EF4-FFF2-40B4-BE49-F238E27FC236}">
                <a16:creationId xmlns:a16="http://schemas.microsoft.com/office/drawing/2014/main" id="{626CC5E3-B60F-9DF4-E7A8-966DBF46C660}"/>
              </a:ext>
            </a:extLst>
          </p:cNvPr>
          <p:cNvSpPr txBox="1"/>
          <p:nvPr/>
        </p:nvSpPr>
        <p:spPr>
          <a:xfrm>
            <a:off x="342067" y="8442026"/>
            <a:ext cx="7106349" cy="830997"/>
          </a:xfrm>
          <a:prstGeom prst="rect">
            <a:avLst/>
          </a:prstGeom>
          <a:noFill/>
        </p:spPr>
        <p:txBody>
          <a:bodyPr wrap="square">
            <a:spAutoFit/>
          </a:bodyPr>
          <a:lstStyle/>
          <a:p>
            <a:r>
              <a:rPr kumimoji="0" lang="en-US" sz="1200" b="1" i="0" u="none" strike="noStrike" kern="1200" cap="none" spc="0" normalizeH="0" baseline="0" noProof="0" dirty="0">
                <a:ln>
                  <a:noFill/>
                </a:ln>
                <a:solidFill>
                  <a:prstClr val="black"/>
                </a:solidFill>
                <a:effectLst/>
                <a:uLnTx/>
                <a:uFillTx/>
                <a:latin typeface="Rockwell"/>
                <a:ea typeface="+mn-ea"/>
                <a:cs typeface="+mn-cs"/>
              </a:rPr>
              <a:t>1.E.i.  Player Panel: </a:t>
            </a:r>
            <a:r>
              <a:rPr lang="en-US" sz="1200" dirty="0"/>
              <a:t>each player receives a “Player Panel” at the start of the game.  The panel describes the player’s approach to the competition space, </a:t>
            </a:r>
            <a:r>
              <a:rPr lang="en-US" sz="1200" b="1" dirty="0"/>
              <a:t>provides starting conditions</a:t>
            </a:r>
            <a:r>
              <a:rPr lang="en-US" sz="1200" dirty="0"/>
              <a:t>, acts a quick reference for special rules, helps players track internal capabilities, and is a bank for presence.  The player panel helps with organizing each participant’s approach to the game. </a:t>
            </a:r>
          </a:p>
        </p:txBody>
      </p:sp>
      <p:grpSp>
        <p:nvGrpSpPr>
          <p:cNvPr id="6" name="Group 5">
            <a:extLst>
              <a:ext uri="{FF2B5EF4-FFF2-40B4-BE49-F238E27FC236}">
                <a16:creationId xmlns:a16="http://schemas.microsoft.com/office/drawing/2014/main" id="{B7F2D851-9F25-18AE-123F-7B41F44789E7}"/>
              </a:ext>
            </a:extLst>
          </p:cNvPr>
          <p:cNvGrpSpPr/>
          <p:nvPr/>
        </p:nvGrpSpPr>
        <p:grpSpPr>
          <a:xfrm>
            <a:off x="2447926" y="825640"/>
            <a:ext cx="5324474" cy="461665"/>
            <a:chOff x="1933502" y="2213348"/>
            <a:chExt cx="5286880" cy="461665"/>
          </a:xfrm>
        </p:grpSpPr>
        <p:sp>
          <p:nvSpPr>
            <p:cNvPr id="8" name="Arrow: Pentagon 7">
              <a:extLst>
                <a:ext uri="{FF2B5EF4-FFF2-40B4-BE49-F238E27FC236}">
                  <a16:creationId xmlns:a16="http://schemas.microsoft.com/office/drawing/2014/main" id="{AE0D0687-FF62-2F0E-63BE-FC4651DC882A}"/>
                </a:ext>
              </a:extLst>
            </p:cNvPr>
            <p:cNvSpPr/>
            <p:nvPr/>
          </p:nvSpPr>
          <p:spPr>
            <a:xfrm flipH="1">
              <a:off x="2349641" y="2239285"/>
              <a:ext cx="4870738" cy="415498"/>
            </a:xfrm>
            <a:prstGeom prst="homePlate">
              <a:avLst/>
            </a:prstGeom>
            <a:gradFill>
              <a:gsLst>
                <a:gs pos="0">
                  <a:schemeClr val="accent3">
                    <a:lumMod val="5000"/>
                    <a:lumOff val="95000"/>
                  </a:schemeClr>
                </a:gs>
                <a:gs pos="78000">
                  <a:schemeClr val="bg1">
                    <a:lumMod val="85000"/>
                  </a:schemeClr>
                </a:gs>
                <a:gs pos="55000">
                  <a:srgbClr val="EFEFEF"/>
                </a:gs>
                <a:gs pos="100000">
                  <a:schemeClr val="bg1">
                    <a:lumMod val="75000"/>
                  </a:schemeClr>
                </a:gs>
              </a:gsLst>
              <a:path path="circle">
                <a:fillToRect l="50000" t="50000" r="50000" b="50000"/>
              </a:path>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F743684-751F-6DD9-5C8F-2D01CFE859DD}"/>
                </a:ext>
              </a:extLst>
            </p:cNvPr>
            <p:cNvSpPr txBox="1"/>
            <p:nvPr/>
          </p:nvSpPr>
          <p:spPr>
            <a:xfrm>
              <a:off x="1933502" y="2213348"/>
              <a:ext cx="5286880" cy="461665"/>
            </a:xfrm>
            <a:prstGeom prst="rect">
              <a:avLst/>
            </a:prstGeom>
            <a:noFill/>
            <a:effectLst>
              <a:glow rad="635000">
                <a:schemeClr val="bg1">
                  <a:alpha val="40000"/>
                </a:schemeClr>
              </a:glow>
              <a:outerShdw blurRad="50800" dist="38100" dir="2700000" algn="tl" rotWithShape="0">
                <a:prstClr val="black">
                  <a:alpha val="40000"/>
                </a:prstClr>
              </a:outerShdw>
            </a:effectLst>
          </p:spPr>
          <p:txBody>
            <a:bodyPr wrap="square" lIns="0" rIns="45720">
              <a:noAutofit/>
            </a:bodyPr>
            <a:lstStyle/>
            <a:p>
              <a:pPr marL="914355" lvl="2" defTabSz="457178">
                <a:defRPr/>
              </a:pPr>
              <a:r>
                <a:rPr lang="en-US" sz="1200" i="1" dirty="0">
                  <a:solidFill>
                    <a:prstClr val="black"/>
                  </a:solidFill>
                  <a:effectLst>
                    <a:glow rad="520700">
                      <a:schemeClr val="bg1">
                        <a:alpha val="40000"/>
                      </a:schemeClr>
                    </a:glow>
                  </a:effectLst>
                  <a:latin typeface="Rockwell"/>
                </a:rPr>
                <a:t>Game cards (capabilities, events, etc.) will refer to the Surrogate Force as </a:t>
              </a:r>
              <a:r>
                <a:rPr lang="en-US" sz="1200" b="1" dirty="0">
                  <a:solidFill>
                    <a:prstClr val="black"/>
                  </a:solidFill>
                  <a:effectLst>
                    <a:glow rad="520700">
                      <a:schemeClr val="bg1">
                        <a:alpha val="40000"/>
                      </a:schemeClr>
                    </a:glow>
                    <a:outerShdw blurRad="38100" dist="38100" dir="2700000" algn="tl">
                      <a:srgbClr val="000000">
                        <a:alpha val="43137"/>
                      </a:srgbClr>
                    </a:outerShdw>
                  </a:effectLst>
                  <a:latin typeface="+mj-lt"/>
                </a:rPr>
                <a:t>S</a:t>
              </a:r>
              <a:r>
                <a:rPr lang="en-US" sz="1200" i="1" dirty="0">
                  <a:solidFill>
                    <a:prstClr val="black"/>
                  </a:solidFill>
                  <a:effectLst>
                    <a:glow rad="520700">
                      <a:schemeClr val="bg1">
                        <a:alpha val="40000"/>
                      </a:schemeClr>
                    </a:glow>
                  </a:effectLst>
                  <a:latin typeface="Rockwell"/>
                </a:rPr>
                <a:t> or       (e.g. “Each S does +1 damage this turn”)</a:t>
              </a:r>
            </a:p>
          </p:txBody>
        </p:sp>
      </p:grpSp>
      <p:pic>
        <p:nvPicPr>
          <p:cNvPr id="11" name="Picture 10" descr="A picture containing silhouette, night sky&#10;&#10;Description automatically generated">
            <a:extLst>
              <a:ext uri="{FF2B5EF4-FFF2-40B4-BE49-F238E27FC236}">
                <a16:creationId xmlns:a16="http://schemas.microsoft.com/office/drawing/2014/main" id="{34106323-FB7A-A15F-3306-327F5CE13145}"/>
              </a:ext>
            </a:extLst>
          </p:cNvPr>
          <p:cNvPicPr>
            <a:picLocks noChangeAspect="1"/>
          </p:cNvPicPr>
          <p:nvPr/>
        </p:nvPicPr>
        <p:blipFill rotWithShape="1">
          <a:blip r:embed="rId10">
            <a:extLst>
              <a:ext uri="{28A0092B-C50C-407E-A947-70E740481C1C}">
                <a14:useLocalDpi xmlns:a14="http://schemas.microsoft.com/office/drawing/2010/main" val="0"/>
              </a:ext>
            </a:extLst>
          </a:blip>
          <a:srcRect l="28247" t="28232" r="28247" b="28232"/>
          <a:stretch/>
        </p:blipFill>
        <p:spPr>
          <a:xfrm>
            <a:off x="2317028" y="856122"/>
            <a:ext cx="383483" cy="383748"/>
          </a:xfrm>
          <a:prstGeom prst="rect">
            <a:avLst/>
          </a:prstGeom>
        </p:spPr>
      </p:pic>
      <p:pic>
        <p:nvPicPr>
          <p:cNvPr id="12" name="Picture 11" descr="A picture containing silhouette, night sky&#10;&#10;Description automatically generated">
            <a:extLst>
              <a:ext uri="{FF2B5EF4-FFF2-40B4-BE49-F238E27FC236}">
                <a16:creationId xmlns:a16="http://schemas.microsoft.com/office/drawing/2014/main" id="{9C7C3D20-2654-E294-C679-B1D58ECE608C}"/>
              </a:ext>
            </a:extLst>
          </p:cNvPr>
          <p:cNvPicPr>
            <a:picLocks noChangeAspect="1"/>
          </p:cNvPicPr>
          <p:nvPr/>
        </p:nvPicPr>
        <p:blipFill rotWithShape="1">
          <a:blip r:embed="rId10">
            <a:extLst>
              <a:ext uri="{28A0092B-C50C-407E-A947-70E740481C1C}">
                <a14:useLocalDpi xmlns:a14="http://schemas.microsoft.com/office/drawing/2010/main" val="0"/>
              </a:ext>
            </a:extLst>
          </a:blip>
          <a:srcRect l="28247" t="28232" r="28247" b="28232"/>
          <a:stretch/>
        </p:blipFill>
        <p:spPr>
          <a:xfrm>
            <a:off x="4301250" y="1027400"/>
            <a:ext cx="199812" cy="199950"/>
          </a:xfrm>
          <a:prstGeom prst="rect">
            <a:avLst/>
          </a:prstGeom>
        </p:spPr>
      </p:pic>
    </p:spTree>
    <p:extLst>
      <p:ext uri="{BB962C8B-B14F-4D97-AF65-F5344CB8AC3E}">
        <p14:creationId xmlns:p14="http://schemas.microsoft.com/office/powerpoint/2010/main" val="301702190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BD Retrocentric"/>
        <a:ea typeface=""/>
        <a:cs typeface=""/>
      </a:majorFont>
      <a:minorFont>
        <a:latin typeface="Rockwel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spAutoFit/>
      </a:bodyPr>
      <a:lstStyle>
        <a:defPPr algn="l">
          <a:defRPr sz="1200"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18493</TotalTime>
  <Words>8380</Words>
  <Application>Microsoft Office PowerPoint</Application>
  <PresentationFormat>Custom</PresentationFormat>
  <Paragraphs>326</Paragraphs>
  <Slides>28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BD Retrocentric</vt:lpstr>
      <vt:lpstr>Calibri</vt:lpstr>
      <vt:lpstr>Rockwell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Caleb Edwards</dc:creator>
  <cp:lastModifiedBy>James Raub</cp:lastModifiedBy>
  <cp:revision>4</cp:revision>
  <cp:lastPrinted>2022-10-14T02:48:24Z</cp:lastPrinted>
  <dcterms:created xsi:type="dcterms:W3CDTF">2022-09-24T02:38:24Z</dcterms:created>
  <dcterms:modified xsi:type="dcterms:W3CDTF">2022-11-26T22:56:55Z</dcterms:modified>
</cp:coreProperties>
</file>