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256" r:id="rId2"/>
    <p:sldId id="257" r:id="rId3"/>
    <p:sldId id="269" r:id="rId4"/>
    <p:sldId id="270" r:id="rId5"/>
    <p:sldId id="265" r:id="rId6"/>
    <p:sldId id="267" r:id="rId7"/>
    <p:sldId id="264" r:id="rId8"/>
    <p:sldId id="268" r:id="rId9"/>
    <p:sldId id="271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8" r:id="rId22"/>
    <p:sldId id="345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0" r:id="rId63"/>
    <p:sldId id="331" r:id="rId64"/>
    <p:sldId id="332" r:id="rId65"/>
    <p:sldId id="333" r:id="rId66"/>
    <p:sldId id="334" r:id="rId67"/>
    <p:sldId id="335" r:id="rId68"/>
    <p:sldId id="336" r:id="rId69"/>
    <p:sldId id="337" r:id="rId70"/>
    <p:sldId id="338" r:id="rId71"/>
    <p:sldId id="339" r:id="rId72"/>
    <p:sldId id="340" r:id="rId73"/>
    <p:sldId id="341" r:id="rId74"/>
    <p:sldId id="342" r:id="rId75"/>
    <p:sldId id="343" r:id="rId76"/>
    <p:sldId id="348" r:id="rId77"/>
    <p:sldId id="349" r:id="rId78"/>
    <p:sldId id="350" r:id="rId79"/>
    <p:sldId id="351" r:id="rId80"/>
    <p:sldId id="352" r:id="rId81"/>
  </p:sldIdLst>
  <p:sldSz cx="9144000" cy="6858000" type="screen4x3"/>
  <p:notesSz cx="6789738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colash" initials="nh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85" autoAdjust="0"/>
    <p:restoredTop sz="94660"/>
  </p:normalViewPr>
  <p:slideViewPr>
    <p:cSldViewPr>
      <p:cViewPr>
        <p:scale>
          <a:sx n="50" d="100"/>
          <a:sy n="50" d="100"/>
        </p:scale>
        <p:origin x="-1950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Mappe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074612317529803"/>
          <c:y val="1.7618143081999757E-2"/>
          <c:w val="0.86295978984291122"/>
          <c:h val="0.7199628641860355"/>
        </c:manualLayout>
      </c:layout>
      <c:scatterChart>
        <c:scatterStyle val="smoothMarker"/>
        <c:varyColors val="0"/>
        <c:ser>
          <c:idx val="0"/>
          <c:order val="0"/>
          <c:tx>
            <c:v>Traumafolgestörung 1</c:v>
          </c:tx>
          <c:marker>
            <c:symbol val="none"/>
          </c:marker>
          <c:yVal>
            <c:numRef>
              <c:f>Tabelle1!$B$4:$H$4</c:f>
              <c:numCache>
                <c:formatCode>General</c:formatCode>
                <c:ptCount val="7"/>
                <c:pt idx="0">
                  <c:v>1</c:v>
                </c:pt>
                <c:pt idx="1">
                  <c:v>8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8</c:v>
                </c:pt>
                <c:pt idx="6">
                  <c:v>8</c:v>
                </c:pt>
              </c:numCache>
            </c:numRef>
          </c:yVal>
          <c:smooth val="1"/>
        </c:ser>
        <c:ser>
          <c:idx val="1"/>
          <c:order val="1"/>
          <c:tx>
            <c:v>Traumafolgestörung 2</c:v>
          </c:tx>
          <c:marker>
            <c:symbol val="none"/>
          </c:marker>
          <c:yVal>
            <c:numRef>
              <c:f>Tabelle1!$B$5:$H$5</c:f>
              <c:numCache>
                <c:formatCode>General</c:formatCode>
                <c:ptCount val="7"/>
                <c:pt idx="0">
                  <c:v>1</c:v>
                </c:pt>
                <c:pt idx="1">
                  <c:v>7</c:v>
                </c:pt>
                <c:pt idx="2">
                  <c:v>8</c:v>
                </c:pt>
                <c:pt idx="3">
                  <c:v>8</c:v>
                </c:pt>
                <c:pt idx="4">
                  <c:v>8</c:v>
                </c:pt>
                <c:pt idx="5">
                  <c:v>8</c:v>
                </c:pt>
                <c:pt idx="6">
                  <c:v>8</c:v>
                </c:pt>
              </c:numCache>
            </c:numRef>
          </c:yVal>
          <c:smooth val="1"/>
        </c:ser>
        <c:ser>
          <c:idx val="2"/>
          <c:order val="2"/>
          <c:tx>
            <c:v>gesunder Verlauf</c:v>
          </c:tx>
          <c:marker>
            <c:symbol val="none"/>
          </c:marker>
          <c:yVal>
            <c:numRef>
              <c:f>Tabelle1!$B$6:$H$6</c:f>
              <c:numCache>
                <c:formatCode>General</c:formatCode>
                <c:ptCount val="7"/>
                <c:pt idx="0">
                  <c:v>1</c:v>
                </c:pt>
                <c:pt idx="1">
                  <c:v>8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970496"/>
        <c:axId val="40654336"/>
      </c:scatterChart>
      <c:valAx>
        <c:axId val="106970496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minorGridlines>
          <c:spPr>
            <a:ln w="3175">
              <a:solidFill>
                <a:schemeClr val="bg1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 lang="en-GB" noProof="0"/>
                </a:pPr>
                <a:r>
                  <a:rPr lang="en-GB" sz="2000" u="sng" noProof="0" dirty="0" smtClean="0"/>
                  <a:t>time   below: post traumatic disorder 1, .... 2, healthy progression</a:t>
                </a:r>
                <a:endParaRPr lang="en-GB" sz="2000" u="sng" noProof="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0654336"/>
        <c:crosses val="autoZero"/>
        <c:crossBetween val="midCat"/>
      </c:valAx>
      <c:valAx>
        <c:axId val="40654336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minorGridlines>
          <c:spPr>
            <a:ln w="3175">
              <a:solidFill>
                <a:schemeClr val="bg1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de-DE" sz="2000" u="sng" dirty="0" smtClean="0"/>
                  <a:t>Symptoms</a:t>
                </a:r>
                <a:endParaRPr lang="de-DE" sz="2000" u="sng" dirty="0"/>
              </a:p>
            </c:rich>
          </c:tx>
          <c:layout/>
          <c:overlay val="0"/>
        </c:title>
        <c:numFmt formatCode="@" sourceLinked="0"/>
        <c:majorTickMark val="in"/>
        <c:minorTickMark val="none"/>
        <c:tickLblPos val="nextTo"/>
        <c:crossAx val="10697049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5.7811643518029872E-2"/>
          <c:y val="0.91018906148475087"/>
          <c:w val="0.88817220688679521"/>
          <c:h val="8.9714952620921065E-2"/>
        </c:manualLayout>
      </c:layout>
      <c:overlay val="0"/>
      <c:txPr>
        <a:bodyPr/>
        <a:lstStyle/>
        <a:p>
          <a:pPr>
            <a:defRPr lang="en-GB" sz="1600" b="1" noProof="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3-26T11:45:07.400" idx="3">
    <p:pos x="5738" y="890"/>
    <p:text>traumafolgestörung:
post-traumatic disorder
gesunder verlauf:
healthy development
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6513" y="0"/>
            <a:ext cx="29416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C5074-C227-4BC4-9007-BD3520D22622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0838" cy="4468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6513" y="9431338"/>
            <a:ext cx="294163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A97EE-7B35-4547-B224-6F0A671836C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3570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A97EE-7B35-4547-B224-6F0A671836CA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D2481E-837A-49D2-A758-DB0065981305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  <p:sp>
        <p:nvSpPr>
          <p:cNvPr id="829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2F9B0D9-5C80-48CB-8CB1-212263A771F7}" type="slidenum">
              <a:rPr lang="de-DE" smtClean="0"/>
              <a:pPr/>
              <a:t>73</a:t>
            </a:fld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603F7-E2F4-43C5-B06D-F8FF83376C87}" type="datetimeFigureOut">
              <a:rPr lang="de-DE" smtClean="0"/>
              <a:pPr/>
              <a:t>07.04.2013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AC6EB-4741-417C-8AA9-9E406E241043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187450" y="980728"/>
            <a:ext cx="6913563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6000" b="1" dirty="0" err="1" smtClean="0">
                <a:latin typeface="+mn-lt"/>
              </a:rPr>
              <a:t>Foundations</a:t>
            </a:r>
            <a:r>
              <a:rPr lang="de-DE" sz="6000" b="1" dirty="0" smtClean="0">
                <a:latin typeface="+mn-lt"/>
              </a:rPr>
              <a:t> </a:t>
            </a:r>
            <a:r>
              <a:rPr lang="de-DE" sz="6000" b="1" dirty="0" err="1" smtClean="0">
                <a:latin typeface="+mn-lt"/>
              </a:rPr>
              <a:t>of</a:t>
            </a:r>
            <a:r>
              <a:rPr lang="de-DE" sz="6000" b="1" dirty="0" smtClean="0">
                <a:latin typeface="+mn-lt"/>
              </a:rPr>
              <a:t> </a:t>
            </a:r>
            <a:r>
              <a:rPr lang="de-DE" sz="6000" b="1" dirty="0" err="1" smtClean="0">
                <a:latin typeface="+mn-lt"/>
              </a:rPr>
              <a:t>Psychotraumatology</a:t>
            </a:r>
            <a:endParaRPr lang="de-DE" sz="6000" b="1" dirty="0">
              <a:latin typeface="+mn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547664" y="3126482"/>
            <a:ext cx="6408738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3200" b="1" dirty="0" smtClean="0">
                <a:solidFill>
                  <a:srgbClr val="C00000"/>
                </a:solidFill>
                <a:latin typeface="+mn-lt"/>
              </a:rPr>
              <a:t>Scientific </a:t>
            </a:r>
            <a:r>
              <a:rPr lang="de-DE" sz="3200" b="1" dirty="0" err="1" smtClean="0">
                <a:solidFill>
                  <a:srgbClr val="C00000"/>
                </a:solidFill>
              </a:rPr>
              <a:t>F</a:t>
            </a:r>
            <a:r>
              <a:rPr lang="de-DE" sz="3200" b="1" dirty="0" err="1" smtClean="0">
                <a:solidFill>
                  <a:srgbClr val="C00000"/>
                </a:solidFill>
                <a:latin typeface="+mn-lt"/>
              </a:rPr>
              <a:t>oundations</a:t>
            </a:r>
            <a:r>
              <a:rPr lang="de-DE" sz="32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de-DE" sz="3200" b="1" dirty="0" err="1" smtClean="0">
                <a:solidFill>
                  <a:srgbClr val="C00000"/>
                </a:solidFill>
                <a:latin typeface="+mn-lt"/>
              </a:rPr>
              <a:t>of</a:t>
            </a:r>
            <a:r>
              <a:rPr lang="de-DE" sz="3200" b="1" dirty="0" smtClean="0">
                <a:solidFill>
                  <a:srgbClr val="C00000"/>
                </a:solidFill>
                <a:latin typeface="+mn-lt"/>
              </a:rPr>
              <a:t> </a:t>
            </a:r>
            <a:br>
              <a:rPr lang="de-DE" sz="3200" b="1" dirty="0" smtClean="0">
                <a:solidFill>
                  <a:srgbClr val="C00000"/>
                </a:solidFill>
                <a:latin typeface="+mn-lt"/>
              </a:rPr>
            </a:br>
            <a:r>
              <a:rPr lang="de-DE" sz="3200" b="1" dirty="0" smtClean="0">
                <a:solidFill>
                  <a:srgbClr val="C00000"/>
                </a:solidFill>
              </a:rPr>
              <a:t>E</a:t>
            </a:r>
            <a:r>
              <a:rPr lang="de-DE" sz="3200" b="1" dirty="0" smtClean="0">
                <a:solidFill>
                  <a:srgbClr val="C00000"/>
                </a:solidFill>
                <a:latin typeface="+mn-lt"/>
              </a:rPr>
              <a:t>mergency </a:t>
            </a:r>
            <a:r>
              <a:rPr lang="de-DE" sz="3200" b="1" dirty="0" err="1" smtClean="0">
                <a:solidFill>
                  <a:srgbClr val="C00000"/>
                </a:solidFill>
                <a:latin typeface="+mn-lt"/>
              </a:rPr>
              <a:t>and</a:t>
            </a:r>
            <a:r>
              <a:rPr lang="de-DE" sz="32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de-DE" sz="3200" b="1" dirty="0" smtClean="0">
                <a:solidFill>
                  <a:srgbClr val="C00000"/>
                </a:solidFill>
              </a:rPr>
              <a:t>Tr</a:t>
            </a:r>
            <a:r>
              <a:rPr lang="de-DE" sz="3200" b="1" dirty="0" smtClean="0">
                <a:solidFill>
                  <a:srgbClr val="C00000"/>
                </a:solidFill>
                <a:latin typeface="+mn-lt"/>
              </a:rPr>
              <a:t>auma </a:t>
            </a:r>
            <a:r>
              <a:rPr lang="de-DE" sz="3200" b="1" dirty="0" err="1" smtClean="0">
                <a:solidFill>
                  <a:srgbClr val="C00000"/>
                </a:solidFill>
              </a:rPr>
              <a:t>P</a:t>
            </a:r>
            <a:r>
              <a:rPr lang="de-DE" sz="3200" b="1" dirty="0" err="1" smtClean="0">
                <a:solidFill>
                  <a:srgbClr val="C00000"/>
                </a:solidFill>
                <a:latin typeface="+mn-lt"/>
              </a:rPr>
              <a:t>edagogy</a:t>
            </a:r>
            <a:endParaRPr lang="de-DE" sz="32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4727426"/>
            <a:ext cx="7776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Seminar about Trauma Pedagogy at the Community School for Creative Education in Oakland, April 04 – 07, 2013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331640" y="44625"/>
            <a:ext cx="626516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Emergency situations</a:t>
            </a: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Accidents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Medical emergencies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Man-made mass catastrophes (explosions, fires etc.)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Crime (murder, rape, theft,  break-in, robberies, criminal assault, hostage-taking etc.)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Suicide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Terrorism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Natural Disaster</a:t>
            </a:r>
          </a:p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259632" y="4122946"/>
            <a:ext cx="655272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marL="342900" indent="-342900" algn="ctr">
              <a:defRPr/>
            </a:pPr>
            <a:r>
              <a:rPr lang="en-US" sz="2000" b="1" dirty="0" smtClean="0">
                <a:latin typeface="+mj-lt"/>
              </a:rPr>
              <a:t>At any time everybody may be in a situation,</a:t>
            </a:r>
            <a:br>
              <a:rPr lang="en-US" sz="2000" b="1" dirty="0" smtClean="0">
                <a:latin typeface="+mj-lt"/>
              </a:rPr>
            </a:br>
            <a:r>
              <a:rPr lang="en-US" sz="2000" b="1" dirty="0" smtClean="0">
                <a:latin typeface="+mj-lt"/>
              </a:rPr>
              <a:t>in which help is necessary!</a:t>
            </a:r>
          </a:p>
          <a:p>
            <a:pPr marL="342900" indent="-342900">
              <a:buFontTx/>
              <a:buAutoNum type="arabicPeriod"/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dirty="0">
              <a:latin typeface="+mj-lt"/>
            </a:endParaRPr>
          </a:p>
        </p:txBody>
      </p:sp>
      <p:sp>
        <p:nvSpPr>
          <p:cNvPr id="7" name="Pfeil nach unten 6"/>
          <p:cNvSpPr/>
          <p:nvPr/>
        </p:nvSpPr>
        <p:spPr>
          <a:xfrm>
            <a:off x="3923928" y="4293096"/>
            <a:ext cx="576064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0" y="981075"/>
            <a:ext cx="9144000" cy="25542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000" b="1" dirty="0" smtClean="0">
                <a:latin typeface="+mj-lt"/>
              </a:rPr>
              <a:t>Neurobiological foundations of </a:t>
            </a:r>
            <a:r>
              <a:rPr lang="en-US" sz="3000" b="1" dirty="0" err="1" smtClean="0">
                <a:latin typeface="+mj-lt"/>
              </a:rPr>
              <a:t>psychotraumatology</a:t>
            </a:r>
            <a:endParaRPr lang="en-US" sz="3000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marL="342900" indent="-342900" algn="ctr">
              <a:buFontTx/>
              <a:buAutoNum type="arabicPeriod"/>
              <a:defRPr/>
            </a:pPr>
            <a:r>
              <a:rPr lang="en-US" sz="2000" b="1" dirty="0" err="1" smtClean="0">
                <a:latin typeface="+mj-lt"/>
              </a:rPr>
              <a:t>Trichotomy</a:t>
            </a:r>
            <a:r>
              <a:rPr lang="en-US" sz="2000" b="1" dirty="0" smtClean="0">
                <a:latin typeface="+mj-lt"/>
              </a:rPr>
              <a:t> of the brain</a:t>
            </a:r>
          </a:p>
          <a:p>
            <a:pPr marL="342900" indent="-342900" algn="ctr">
              <a:buFontTx/>
              <a:buAutoNum type="arabicPeriod"/>
              <a:defRPr/>
            </a:pPr>
            <a:endParaRPr lang="en-US" sz="2000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dirty="0">
              <a:latin typeface="+mj-lt"/>
            </a:endParaRPr>
          </a:p>
        </p:txBody>
      </p:sp>
      <p:pic>
        <p:nvPicPr>
          <p:cNvPr id="20484" name="Picture 2" descr="G:\03_Öffentlichkeitsarbeit\Präsentationen\Präsentation_NFP_Leitlinien notfallpädagogischer Kriseninterventionen\Formatiert\Dreigliederung Gehir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133600"/>
            <a:ext cx="4824412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fik 26" descr="Stress_Koerp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381844"/>
            <a:ext cx="3677567" cy="485546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863588" y="44625"/>
            <a:ext cx="74168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1200" b="1" dirty="0" smtClean="0">
              <a:solidFill>
                <a:srgbClr val="9D0001"/>
              </a:solidFill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The state of an acute shock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1. Physiological-functional transformations in case of acute stress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The state of an acute shock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2. Psychical reactions in case of acute stress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31640" y="1772816"/>
            <a:ext cx="626516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Panic, fear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Disorientation</a:t>
            </a:r>
            <a:br>
              <a:rPr lang="en-US" b="1" dirty="0" smtClean="0">
                <a:latin typeface="+mj-lt"/>
              </a:rPr>
            </a:br>
            <a:r>
              <a:rPr lang="en-US" b="1" dirty="0" smtClean="0">
                <a:latin typeface="+mj-lt"/>
              </a:rPr>
              <a:t>- in terms of space</a:t>
            </a:r>
            <a:br>
              <a:rPr lang="en-US" b="1" dirty="0" smtClean="0">
                <a:latin typeface="+mj-lt"/>
              </a:rPr>
            </a:br>
            <a:r>
              <a:rPr lang="en-US" b="1" dirty="0" smtClean="0">
                <a:latin typeface="+mj-lt"/>
              </a:rPr>
              <a:t>- in terms of time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err="1" smtClean="0">
                <a:latin typeface="+mj-lt"/>
              </a:rPr>
              <a:t>Derealization</a:t>
            </a:r>
            <a:endParaRPr lang="en-US" b="1" dirty="0" smtClean="0">
              <a:latin typeface="+mj-lt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Depersonalization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Dissociation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endParaRPr lang="en-US" b="1" dirty="0" smtClean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The state of an acute shock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3. </a:t>
            </a:r>
            <a:r>
              <a:rPr lang="en-US" sz="2000" b="1" dirty="0" smtClean="0">
                <a:solidFill>
                  <a:srgbClr val="9D0001"/>
                </a:solidFill>
                <a:latin typeface="+mn-lt"/>
              </a:rPr>
              <a:t>Behavioral reactions in case of acute stress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31640" y="1772816"/>
            <a:ext cx="691276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crying			- 		laughing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Chills			- 		sweating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freezing		- 		hyperactivity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depression 		- 		aggression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Disengagement		-		random activities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Displacement activities</a:t>
            </a:r>
          </a:p>
          <a:p>
            <a:pPr algn="ctr">
              <a:lnSpc>
                <a:spcPct val="150000"/>
              </a:lnSpc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marL="514350" indent="-514350" algn="ctr">
              <a:buAutoNum type="arabicPeriod"/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The helper in need</a:t>
            </a:r>
          </a:p>
          <a:p>
            <a:pPr marL="514350" indent="-514350"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1.1 Stay calm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2267745" y="2132856"/>
            <a:ext cx="4464496" cy="1569660"/>
          </a:xfrm>
          <a:prstGeom prst="rect">
            <a:avLst/>
          </a:prstGeom>
          <a:gradFill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0"/>
          </a:gradFill>
          <a:ln cap="rnd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de-DE" b="1" dirty="0">
              <a:latin typeface="+mj-lt"/>
            </a:endParaRPr>
          </a:p>
          <a:p>
            <a:pPr marL="342900" indent="-342900" algn="ctr">
              <a:lnSpc>
                <a:spcPct val="150000"/>
              </a:lnSpc>
              <a:buFontTx/>
              <a:buAutoNum type="arabicPeriod"/>
              <a:defRPr/>
            </a:pPr>
            <a:r>
              <a:rPr lang="de-DE" sz="2800" b="1" dirty="0" err="1" smtClean="0">
                <a:latin typeface="+mj-lt"/>
              </a:rPr>
              <a:t>Stay</a:t>
            </a:r>
            <a:r>
              <a:rPr lang="de-DE" sz="2800" b="1" dirty="0" smtClean="0">
                <a:latin typeface="+mj-lt"/>
              </a:rPr>
              <a:t> </a:t>
            </a:r>
            <a:r>
              <a:rPr lang="de-DE" sz="2800" b="1" dirty="0" err="1" smtClean="0">
                <a:latin typeface="+mj-lt"/>
              </a:rPr>
              <a:t>calm</a:t>
            </a:r>
            <a:r>
              <a:rPr lang="de-DE" sz="2800" b="1" dirty="0" smtClean="0">
                <a:latin typeface="+mj-lt"/>
              </a:rPr>
              <a:t>!</a:t>
            </a:r>
            <a:endParaRPr lang="de-DE" sz="2800" b="1" dirty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de-DE" dirty="0"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259632" y="3618890"/>
            <a:ext cx="62651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dirty="0">
              <a:latin typeface="+mj-lt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11560" y="4365104"/>
            <a:ext cx="813690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/>
              <a:buChar char="à"/>
              <a:defRPr/>
            </a:pPr>
            <a:r>
              <a:rPr lang="en-US" sz="2400" b="1" dirty="0" smtClean="0">
                <a:latin typeface="+mj-lt"/>
                <a:sym typeface="Wingdings" pitchFamily="2" charset="2"/>
              </a:rPr>
              <a:t>Traumatized children need adults that are internally stable!</a:t>
            </a:r>
          </a:p>
          <a:p>
            <a:pPr marL="342900" indent="-342900">
              <a:buFont typeface="Wingdings"/>
              <a:buChar char="à"/>
              <a:defRPr/>
            </a:pPr>
            <a:r>
              <a:rPr lang="en-US" sz="2400" b="1" dirty="0" smtClean="0">
                <a:latin typeface="+mj-lt"/>
                <a:sym typeface="Wingdings" pitchFamily="2" charset="2"/>
              </a:rPr>
              <a:t>The calm of the helper will be transmitted to the child!</a:t>
            </a: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1. The helper in need</a:t>
            </a:r>
          </a:p>
          <a:p>
            <a:pPr marL="457200" indent="-457200"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1.2. Methods of self-stabilization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07504" y="1824499"/>
            <a:ext cx="1656184" cy="461665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Techniques of </a:t>
            </a:r>
          </a:p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centering</a:t>
            </a:r>
            <a:endParaRPr lang="en-US" sz="1200" b="1" dirty="0">
              <a:latin typeface="+mj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871700" y="1824499"/>
            <a:ext cx="1800200" cy="461665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Techniques of </a:t>
            </a:r>
          </a:p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alienation</a:t>
            </a:r>
            <a:endParaRPr lang="en-US" sz="1200" b="1" dirty="0">
              <a:latin typeface="+mj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779912" y="1824499"/>
            <a:ext cx="1584176" cy="461665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Techniques of </a:t>
            </a:r>
          </a:p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externalization</a:t>
            </a:r>
            <a:endParaRPr lang="en-US" sz="1200" b="1" dirty="0">
              <a:latin typeface="+mj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5472100" y="1824499"/>
            <a:ext cx="1728192" cy="461665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Techniques of </a:t>
            </a:r>
          </a:p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relaxation</a:t>
            </a:r>
            <a:endParaRPr lang="en-US" sz="1200" b="1" dirty="0">
              <a:latin typeface="+mj-lt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7308304" y="1824499"/>
            <a:ext cx="1728192" cy="461665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Techniques of</a:t>
            </a:r>
          </a:p>
          <a:p>
            <a:pPr marL="342900" indent="-342900" algn="ctr">
              <a:defRPr/>
            </a:pPr>
            <a:r>
              <a:rPr lang="en-US" sz="1200" b="1" dirty="0" smtClean="0">
                <a:latin typeface="+mj-lt"/>
              </a:rPr>
              <a:t> meditation</a:t>
            </a:r>
            <a:endParaRPr lang="en-US" sz="1200" b="1" dirty="0">
              <a:latin typeface="+mj-lt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7505" y="2276872"/>
            <a:ext cx="1656184" cy="1384995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err="1" smtClean="0">
                <a:latin typeface="+mj-lt"/>
              </a:rPr>
              <a:t>Earthing</a:t>
            </a:r>
            <a:r>
              <a:rPr lang="en-US" sz="1400" b="1" dirty="0" smtClean="0">
                <a:latin typeface="+mj-lt"/>
              </a:rPr>
              <a:t>-techniques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The gesture “E” of eurhythmy</a:t>
            </a:r>
            <a:endParaRPr lang="en-US" dirty="0">
              <a:latin typeface="+mj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907704" y="2276872"/>
            <a:ext cx="1656184" cy="341632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Separation technique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“5-4-3-2-1 technique”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Interrupting the thoughts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Counting backwards</a:t>
            </a:r>
          </a:p>
          <a:p>
            <a:pPr marL="342900" indent="-342900">
              <a:lnSpc>
                <a:spcPct val="150000"/>
              </a:lnSpc>
              <a:defRPr/>
            </a:pPr>
            <a:endParaRPr lang="en-US" sz="1400" b="1" dirty="0" smtClean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en-US" dirty="0">
              <a:latin typeface="+mj-lt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3851920" y="2276872"/>
            <a:ext cx="1656184" cy="1154162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Name it!</a:t>
            </a:r>
          </a:p>
          <a:p>
            <a:pPr marL="342900" indent="-342900">
              <a:lnSpc>
                <a:spcPct val="150000"/>
              </a:lnSpc>
              <a:defRPr/>
            </a:pPr>
            <a:endParaRPr lang="en-US" sz="1400" b="1" dirty="0" smtClean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en-US" dirty="0">
              <a:latin typeface="+mj-lt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5508104" y="2276872"/>
            <a:ext cx="1800200" cy="244682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Breathing techniques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Techniques of pressing 10 fingers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Techniques  of rapid relaxation</a:t>
            </a:r>
          </a:p>
          <a:p>
            <a:pPr algn="ctr">
              <a:lnSpc>
                <a:spcPct val="150000"/>
              </a:lnSpc>
              <a:defRPr/>
            </a:pPr>
            <a:endParaRPr lang="en-US" dirty="0">
              <a:latin typeface="+mj-lt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7380312" y="2276872"/>
            <a:ext cx="1656184" cy="1800493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Positive imagination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latin typeface="+mj-lt"/>
              </a:rPr>
              <a:t>Meditation</a:t>
            </a:r>
          </a:p>
          <a:p>
            <a:pPr marL="342900" indent="-342900">
              <a:lnSpc>
                <a:spcPct val="150000"/>
              </a:lnSpc>
              <a:defRPr/>
            </a:pPr>
            <a:endParaRPr lang="en-US" sz="1400" b="1" dirty="0" smtClean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build="p"/>
      <p:bldP spid="15" grpId="0" build="p"/>
      <p:bldP spid="16" grpId="0" build="p"/>
      <p:bldP spid="17" grpId="0" build="p"/>
      <p:bldP spid="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2. Psychological primary care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2.1. Prior to the intervention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31640" y="1772816"/>
            <a:ext cx="6265167" cy="3920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lnSpc>
                <a:spcPts val="25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The place of the accident</a:t>
            </a:r>
            <a:br>
              <a:rPr lang="en-US" b="1" dirty="0" smtClean="0">
                <a:latin typeface="+mj-lt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protect it</a:t>
            </a:r>
            <a:br>
              <a:rPr lang="en-US" b="1" dirty="0" smtClean="0">
                <a:latin typeface="+mj-lt"/>
                <a:sym typeface="Wingdings" pitchFamily="2" charset="2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gain an overview</a:t>
            </a:r>
            <a:br>
              <a:rPr lang="en-US" b="1" dirty="0" smtClean="0">
                <a:latin typeface="+mj-lt"/>
                <a:sym typeface="Wingdings" pitchFamily="2" charset="2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look for help</a:t>
            </a:r>
          </a:p>
          <a:p>
            <a:pPr marL="342900" indent="-342900">
              <a:lnSpc>
                <a:spcPts val="25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  <a:sym typeface="Wingdings" pitchFamily="2" charset="2"/>
              </a:rPr>
              <a:t>Medical first aid has priority</a:t>
            </a:r>
          </a:p>
          <a:p>
            <a:pPr marL="342900" indent="-342900">
              <a:lnSpc>
                <a:spcPts val="25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  <a:sym typeface="Wingdings" pitchFamily="2" charset="2"/>
              </a:rPr>
              <a:t>Distinguish affected people</a:t>
            </a:r>
            <a:br>
              <a:rPr lang="en-US" b="1" dirty="0" smtClean="0">
                <a:latin typeface="+mj-lt"/>
                <a:sym typeface="Wingdings" pitchFamily="2" charset="2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Injured victims</a:t>
            </a:r>
            <a:br>
              <a:rPr lang="en-US" b="1" dirty="0" smtClean="0">
                <a:latin typeface="+mj-lt"/>
                <a:sym typeface="Wingdings" pitchFamily="2" charset="2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victims that are not injured</a:t>
            </a:r>
            <a:br>
              <a:rPr lang="en-US" b="1" dirty="0" smtClean="0">
                <a:latin typeface="+mj-lt"/>
                <a:sym typeface="Wingdings" pitchFamily="2" charset="2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witnesses</a:t>
            </a:r>
            <a:br>
              <a:rPr lang="en-US" b="1" dirty="0" smtClean="0">
                <a:latin typeface="+mj-lt"/>
                <a:sym typeface="Wingdings" pitchFamily="2" charset="2"/>
              </a:rPr>
            </a:br>
            <a:r>
              <a:rPr lang="en-US" b="1" dirty="0" smtClean="0">
                <a:latin typeface="+mj-lt"/>
                <a:sym typeface="Wingdings" pitchFamily="2" charset="2"/>
              </a:rPr>
              <a:t> bystander</a:t>
            </a:r>
            <a:endParaRPr lang="en-US" b="1" dirty="0" smtClean="0">
              <a:latin typeface="+mj-lt"/>
            </a:endParaRPr>
          </a:p>
          <a:p>
            <a:pPr algn="ctr">
              <a:lnSpc>
                <a:spcPts val="2500"/>
              </a:lnSpc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2. </a:t>
            </a:r>
            <a:r>
              <a:rPr lang="en-US" sz="3000" b="1" dirty="0" smtClean="0">
                <a:solidFill>
                  <a:srgbClr val="9D0001"/>
                </a:solidFill>
                <a:latin typeface="+mn-lt"/>
              </a:rPr>
              <a:t>Psychological primary care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n-lt"/>
              </a:rPr>
              <a:t>2.2. At the beginning of the intervention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331640" y="1772816"/>
            <a:ext cx="6552728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Personal introduction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Do not leave the affected people alone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Shield the affected people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Ensure warmth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Provide water/tea (only if the victim is not physically injured!)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  <a:defRPr/>
            </a:pPr>
            <a:r>
              <a:rPr lang="en-US" b="1" dirty="0" smtClean="0">
                <a:latin typeface="+mj-lt"/>
              </a:rPr>
              <a:t>If possible call a trusted person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2. Psychological primary care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2.3. stabilization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259632" y="3618890"/>
            <a:ext cx="62651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 b="1" smtClean="0"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3528" y="1901443"/>
            <a:ext cx="1656184" cy="307777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400" b="1" dirty="0" smtClean="0">
                <a:latin typeface="+mj-lt"/>
              </a:rPr>
              <a:t>Stabilization</a:t>
            </a:r>
            <a:endParaRPr lang="en-US" sz="1400" b="1" dirty="0">
              <a:latin typeface="+mj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555776" y="1901443"/>
            <a:ext cx="1800200" cy="307777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400" b="1" dirty="0" smtClean="0">
                <a:latin typeface="+mj-lt"/>
              </a:rPr>
              <a:t>Pacification</a:t>
            </a:r>
            <a:endParaRPr lang="en-US" sz="1400" b="1" dirty="0">
              <a:latin typeface="+mj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932040" y="1901443"/>
            <a:ext cx="1584176" cy="307777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400" b="1" dirty="0" smtClean="0">
                <a:latin typeface="+mj-lt"/>
              </a:rPr>
              <a:t>Communication</a:t>
            </a:r>
            <a:endParaRPr lang="en-US" sz="1400" b="1" dirty="0">
              <a:latin typeface="+mj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092280" y="1901443"/>
            <a:ext cx="1728192" cy="307777"/>
          </a:xfrm>
          <a:prstGeom prst="rect">
            <a:avLst/>
          </a:prstGeom>
          <a:ln cap="rnd"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400" b="1" dirty="0" smtClean="0">
                <a:latin typeface="+mj-lt"/>
              </a:rPr>
              <a:t>Re-orientation</a:t>
            </a:r>
            <a:endParaRPr lang="en-US" sz="1400" b="1" dirty="0">
              <a:latin typeface="+mj-lt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07504" y="2276872"/>
            <a:ext cx="2232248" cy="3139321"/>
          </a:xfrm>
          <a:prstGeom prst="rect">
            <a:avLst/>
          </a:prstGeom>
          <a:noFill/>
        </p:spPr>
        <p:txBody>
          <a:bodyPr wrap="square" lIns="0" rIns="7200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Convey security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Show competence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Slow actions around the affected person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Normalize the situation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Encouraging self-activity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Strengthen self-control and self-efficacy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Activate personal resources</a:t>
            </a:r>
          </a:p>
          <a:p>
            <a:pPr marL="342900" indent="-342900">
              <a:lnSpc>
                <a:spcPct val="150000"/>
              </a:lnSpc>
              <a:defRPr/>
            </a:pPr>
            <a:endParaRPr lang="en-US" sz="1200" b="1" dirty="0" smtClean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2483768" y="2276872"/>
            <a:ext cx="2232248" cy="3139321"/>
          </a:xfrm>
          <a:prstGeom prst="rect">
            <a:avLst/>
          </a:prstGeom>
          <a:noFill/>
        </p:spPr>
        <p:txBody>
          <a:bodyPr wrap="square" lIns="0" rIns="7200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Build physical contact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Slow the breathing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Allow crying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Encourage the relaxation of the muscles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Encourage attentiveness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Imagine a safe place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Distract the victim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Undertake techniques to gain perspective</a:t>
            </a:r>
          </a:p>
          <a:p>
            <a:pPr algn="ctr">
              <a:lnSpc>
                <a:spcPct val="150000"/>
              </a:lnSpc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4788024" y="2276872"/>
            <a:ext cx="2232248" cy="2862322"/>
          </a:xfrm>
          <a:prstGeom prst="rect">
            <a:avLst/>
          </a:prstGeom>
          <a:noFill/>
        </p:spPr>
        <p:txBody>
          <a:bodyPr wrap="square" lIns="0" rIns="7200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Active listening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Para-verbal communication</a:t>
            </a:r>
            <a:br>
              <a:rPr lang="en-US" sz="1200" b="1" dirty="0" smtClean="0">
                <a:latin typeface="+mj-lt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talk age-appropriately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talk slowly and clearly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mind the word-choice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repeat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  <a:sym typeface="Wingdings" pitchFamily="2" charset="2"/>
              </a:rPr>
              <a:t>Non-verbal Communication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avoid hectic gestures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keep eye-contact</a:t>
            </a:r>
            <a:endParaRPr lang="en-US" sz="1200" b="1" dirty="0" smtClean="0">
              <a:latin typeface="+mj-lt"/>
            </a:endParaRPr>
          </a:p>
          <a:p>
            <a:pPr algn="ctr">
              <a:lnSpc>
                <a:spcPct val="150000"/>
              </a:lnSpc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6948264" y="2276872"/>
            <a:ext cx="2232248" cy="2585323"/>
          </a:xfrm>
          <a:prstGeom prst="rect">
            <a:avLst/>
          </a:prstGeom>
          <a:noFill/>
        </p:spPr>
        <p:txBody>
          <a:bodyPr wrap="square" lIns="0" rIns="7200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Explain and inform about the situation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Structure the situation (structure against the chaos)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Do not lie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Do not spread hopelessness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Re-orientation in the current situation</a:t>
            </a:r>
          </a:p>
          <a:p>
            <a:pPr algn="ctr">
              <a:lnSpc>
                <a:spcPct val="150000"/>
              </a:lnSpc>
              <a:defRPr/>
            </a:pPr>
            <a:endParaRPr lang="en-US" sz="1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build="p"/>
      <p:bldP spid="19" grpId="0" build="p"/>
      <p:bldP spid="20" grpId="0" build="p"/>
      <p:bldP spid="2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0" y="981075"/>
            <a:ext cx="914400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r>
              <a:rPr lang="de-DE" sz="3600" b="1" dirty="0">
                <a:latin typeface="+mj-lt"/>
              </a:rPr>
              <a:t>Bernd Ruf</a:t>
            </a:r>
          </a:p>
          <a:p>
            <a:pPr algn="ctr">
              <a:defRPr/>
            </a:pPr>
            <a:endParaRPr lang="de-DE" b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dirty="0">
              <a:latin typeface="+mj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39750" y="2997200"/>
            <a:ext cx="230346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400" b="1" dirty="0" smtClean="0">
                <a:latin typeface="+mn-lt"/>
              </a:rPr>
              <a:t>Waldorf</a:t>
            </a:r>
            <a:br>
              <a:rPr lang="de-DE" sz="2400" b="1" dirty="0" smtClean="0">
                <a:latin typeface="+mn-lt"/>
              </a:rPr>
            </a:br>
            <a:r>
              <a:rPr lang="de-DE" sz="2400" b="1" dirty="0" err="1" smtClean="0"/>
              <a:t>Teacher</a:t>
            </a:r>
            <a:endParaRPr lang="de-DE" sz="2400" b="1" dirty="0">
              <a:latin typeface="+mn-lt"/>
            </a:endParaRPr>
          </a:p>
          <a:p>
            <a:pPr algn="ctr">
              <a:defRPr/>
            </a:pPr>
            <a:r>
              <a:rPr lang="de-DE" sz="2400" b="1" dirty="0" err="1" smtClean="0">
                <a:latin typeface="+mn-lt"/>
              </a:rPr>
              <a:t>since</a:t>
            </a:r>
            <a:r>
              <a:rPr lang="de-DE" sz="2400" b="1" dirty="0" smtClean="0">
                <a:latin typeface="+mn-lt"/>
              </a:rPr>
              <a:t> </a:t>
            </a:r>
            <a:r>
              <a:rPr lang="de-DE" sz="2400" b="1" dirty="0">
                <a:latin typeface="+mn-lt"/>
              </a:rPr>
              <a:t>1982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419475" y="2997201"/>
            <a:ext cx="23050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2400" b="1" dirty="0" smtClean="0">
                <a:solidFill>
                  <a:srgbClr val="9D0001"/>
                </a:solidFill>
                <a:latin typeface="+mn-lt"/>
              </a:rPr>
              <a:t>Emergenc</a:t>
            </a:r>
            <a:r>
              <a:rPr lang="de-DE" sz="2400" b="1" dirty="0" smtClean="0">
                <a:solidFill>
                  <a:srgbClr val="9D0001"/>
                </a:solidFill>
              </a:rPr>
              <a:t>y </a:t>
            </a:r>
            <a:r>
              <a:rPr lang="de-DE" sz="2400" b="1" dirty="0" err="1" smtClean="0">
                <a:solidFill>
                  <a:srgbClr val="9D0001"/>
                </a:solidFill>
              </a:rPr>
              <a:t>Pedagogy</a:t>
            </a:r>
            <a:endParaRPr lang="de-DE" sz="2400" b="1" dirty="0">
              <a:solidFill>
                <a:srgbClr val="9D0001"/>
              </a:solidFill>
              <a:latin typeface="+mn-lt"/>
            </a:endParaRPr>
          </a:p>
          <a:p>
            <a:pPr algn="ctr">
              <a:defRPr/>
            </a:pPr>
            <a:r>
              <a:rPr lang="de-DE" sz="2400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sz="2400" b="1" dirty="0" err="1" smtClean="0">
                <a:solidFill>
                  <a:srgbClr val="9D0001"/>
                </a:solidFill>
              </a:rPr>
              <a:t>since</a:t>
            </a:r>
            <a:r>
              <a:rPr lang="de-DE" sz="2400" b="1" dirty="0" smtClean="0">
                <a:solidFill>
                  <a:srgbClr val="9D0001"/>
                </a:solidFill>
              </a:rPr>
              <a:t> </a:t>
            </a:r>
            <a:r>
              <a:rPr lang="de-DE" sz="2400" b="1" dirty="0" smtClean="0">
                <a:solidFill>
                  <a:srgbClr val="9D0001"/>
                </a:solidFill>
                <a:latin typeface="+mn-lt"/>
              </a:rPr>
              <a:t>2006</a:t>
            </a:r>
            <a:endParaRPr lang="de-DE" sz="2400" b="1" dirty="0">
              <a:solidFill>
                <a:srgbClr val="9D0001"/>
              </a:solidFill>
              <a:latin typeface="+mn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227763" y="2997200"/>
            <a:ext cx="23050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400" b="1" dirty="0" smtClean="0">
                <a:latin typeface="+mn-lt"/>
              </a:rPr>
              <a:t>Special </a:t>
            </a:r>
            <a:r>
              <a:rPr lang="de-DE" sz="2400" b="1" dirty="0" smtClean="0"/>
              <a:t>S</a:t>
            </a:r>
            <a:r>
              <a:rPr lang="de-DE" sz="2400" b="1" dirty="0" smtClean="0">
                <a:latin typeface="+mn-lt"/>
              </a:rPr>
              <a:t>chool </a:t>
            </a:r>
            <a:r>
              <a:rPr lang="de-DE" sz="2400" b="1" dirty="0" err="1" smtClean="0"/>
              <a:t>T</a:t>
            </a:r>
            <a:r>
              <a:rPr lang="de-DE" sz="2400" b="1" dirty="0" err="1" smtClean="0">
                <a:latin typeface="+mn-lt"/>
              </a:rPr>
              <a:t>eacher</a:t>
            </a:r>
            <a:endParaRPr lang="de-DE" sz="2400" b="1" dirty="0">
              <a:latin typeface="+mn-lt"/>
            </a:endParaRPr>
          </a:p>
          <a:p>
            <a:pPr algn="ctr">
              <a:defRPr/>
            </a:pPr>
            <a:r>
              <a:rPr lang="de-DE" sz="2400" b="1" dirty="0" err="1" smtClean="0"/>
              <a:t>since</a:t>
            </a:r>
            <a:r>
              <a:rPr lang="de-DE" sz="2400" b="1" dirty="0" smtClean="0">
                <a:solidFill>
                  <a:srgbClr val="9D0001"/>
                </a:solidFill>
              </a:rPr>
              <a:t> </a:t>
            </a:r>
            <a:r>
              <a:rPr lang="de-DE" sz="2400" b="1" dirty="0" smtClean="0">
                <a:latin typeface="+mn-lt"/>
              </a:rPr>
              <a:t>2002</a:t>
            </a:r>
            <a:endParaRPr lang="de-DE" sz="2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63588" y="44625"/>
            <a:ext cx="7416824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>2. Psychological primary care</a:t>
            </a:r>
          </a:p>
          <a:p>
            <a:pPr marL="457200" indent="-457200" algn="ctr">
              <a:defRPr/>
            </a:pPr>
            <a:r>
              <a:rPr lang="en-US" sz="2000" b="1" dirty="0" smtClean="0">
                <a:solidFill>
                  <a:srgbClr val="9D0001"/>
                </a:solidFill>
                <a:latin typeface="+mj-lt"/>
              </a:rPr>
              <a:t>2.4. Psycho-education</a:t>
            </a:r>
          </a:p>
          <a:p>
            <a:pPr algn="ctr">
              <a:defRPr/>
            </a:pPr>
            <a:endParaRPr lang="en-US" b="1" dirty="0"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259632" y="3618890"/>
            <a:ext cx="62651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 b="1" smtClean="0"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endParaRPr lang="en-US" b="1" smtClean="0">
              <a:latin typeface="+mj-lt"/>
            </a:endParaRPr>
          </a:p>
          <a:p>
            <a:pPr algn="ctr">
              <a:defRPr/>
            </a:pPr>
            <a:endParaRPr lang="en-US"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95536" y="1901443"/>
            <a:ext cx="1656184" cy="307777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400" b="1" dirty="0" smtClean="0">
                <a:latin typeface="+mj-lt"/>
              </a:rPr>
              <a:t>Aim</a:t>
            </a:r>
            <a:endParaRPr lang="en-US" sz="1400" b="1" dirty="0">
              <a:latin typeface="+mj-lt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2411760" y="1772816"/>
            <a:ext cx="6264696" cy="692497"/>
          </a:xfrm>
          <a:prstGeom prst="rect">
            <a:avLst/>
          </a:prstGeom>
          <a:noFill/>
        </p:spPr>
        <p:txBody>
          <a:bodyPr wrap="square" lIns="0" rIns="72000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</a:rPr>
              <a:t>Avoid </a:t>
            </a:r>
            <a:r>
              <a:rPr lang="en-US" sz="1400" b="1" dirty="0" err="1" smtClean="0">
                <a:solidFill>
                  <a:srgbClr val="9D0001"/>
                </a:solidFill>
                <a:latin typeface="+mj-lt"/>
              </a:rPr>
              <a:t>pathologizing</a:t>
            </a:r>
            <a:r>
              <a:rPr lang="en-US" sz="1400" b="1" dirty="0" smtClean="0">
                <a:solidFill>
                  <a:srgbClr val="9D0001"/>
                </a:solidFill>
                <a:latin typeface="+mj-lt"/>
              </a:rPr>
              <a:t> and negative self-description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sz="1200" b="1" dirty="0" smtClean="0">
                <a:latin typeface="+mj-lt"/>
              </a:rPr>
              <a:t>„Symptoms are normal reactions on abnormal experiences“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95536" y="2636912"/>
            <a:ext cx="1656184" cy="307777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342900" indent="-342900" algn="ctr">
              <a:defRPr/>
            </a:pPr>
            <a:r>
              <a:rPr lang="en-US" sz="1400" b="1" dirty="0" smtClean="0">
                <a:latin typeface="+mj-lt"/>
              </a:rPr>
              <a:t>Methodology</a:t>
            </a:r>
            <a:endParaRPr lang="en-US" sz="1400" b="1" dirty="0">
              <a:latin typeface="+mj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411760" y="2564318"/>
            <a:ext cx="6264696" cy="3600986"/>
          </a:xfrm>
          <a:prstGeom prst="rect">
            <a:avLst/>
          </a:prstGeom>
          <a:noFill/>
        </p:spPr>
        <p:txBody>
          <a:bodyPr wrap="square" lIns="0" rIns="72000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</a:rPr>
              <a:t>Education</a:t>
            </a:r>
            <a:r>
              <a:rPr lang="en-US" sz="1200" b="1" dirty="0" smtClean="0">
                <a:latin typeface="+mj-lt"/>
              </a:rPr>
              <a:t/>
            </a:r>
            <a:br>
              <a:rPr lang="en-US" sz="1200" b="1" dirty="0" smtClean="0">
                <a:latin typeface="+mj-lt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possible symptoms and reaction in the near future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  <a:sym typeface="Wingdings" pitchFamily="2" charset="2"/>
              </a:rPr>
              <a:t>Reframing</a:t>
            </a:r>
            <a:r>
              <a:rPr lang="en-US" sz="1200" b="1" dirty="0" smtClean="0">
                <a:latin typeface="+mj-lt"/>
                <a:sym typeface="Wingdings" pitchFamily="2" charset="2"/>
              </a:rPr>
              <a:t/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re-appraisal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  <a:sym typeface="Wingdings" pitchFamily="2" charset="2"/>
              </a:rPr>
              <a:t>Advice</a:t>
            </a:r>
            <a:r>
              <a:rPr lang="en-US" sz="1200" b="1" dirty="0" smtClean="0">
                <a:latin typeface="+mj-lt"/>
                <a:sym typeface="Wingdings" pitchFamily="2" charset="2"/>
              </a:rPr>
              <a:t/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express the experiences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encourage artistic activities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design the daily life actively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encourage movement, sport and physical activities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encourage relaxation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establish a daily routine</a:t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encourage healthy nourishment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  <a:sym typeface="Wingdings" pitchFamily="2" charset="2"/>
              </a:rPr>
              <a:t>Offers to receive further help</a:t>
            </a:r>
            <a:r>
              <a:rPr lang="en-US" sz="1200" b="1" dirty="0" smtClean="0">
                <a:latin typeface="+mj-lt"/>
                <a:sym typeface="Wingdings" pitchFamily="2" charset="2"/>
              </a:rPr>
              <a:t/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help desks, information centers, self-help groups, psycho-therapy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  <a:sym typeface="Wingdings" pitchFamily="2" charset="2"/>
              </a:rPr>
              <a:t>Information sheet</a:t>
            </a:r>
            <a:r>
              <a:rPr lang="en-US" sz="1200" b="1" dirty="0" smtClean="0">
                <a:latin typeface="+mj-lt"/>
                <a:sym typeface="Wingdings" pitchFamily="2" charset="2"/>
              </a:rPr>
              <a:t/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summary of the most important points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9D0001"/>
                </a:solidFill>
                <a:latin typeface="+mj-lt"/>
                <a:sym typeface="Wingdings" pitchFamily="2" charset="2"/>
              </a:rPr>
              <a:t>Business card</a:t>
            </a:r>
            <a:r>
              <a:rPr lang="en-US" sz="1200" b="1" dirty="0" smtClean="0">
                <a:latin typeface="+mj-lt"/>
                <a:sym typeface="Wingdings" pitchFamily="2" charset="2"/>
              </a:rPr>
              <a:t/>
            </a:r>
            <a:br>
              <a:rPr lang="en-US" sz="1200" b="1" dirty="0" smtClean="0">
                <a:latin typeface="+mj-lt"/>
                <a:sym typeface="Wingdings" pitchFamily="2" charset="2"/>
              </a:rPr>
            </a:br>
            <a:r>
              <a:rPr lang="en-US" sz="1200" b="1" dirty="0" smtClean="0">
                <a:latin typeface="+mj-lt"/>
                <a:sym typeface="Wingdings" pitchFamily="2" charset="2"/>
              </a:rPr>
              <a:t> leave your contact details</a:t>
            </a:r>
            <a:endParaRPr lang="en-US" sz="1200" b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build="p"/>
      <p:bldP spid="13" grpId="0" animBg="1"/>
      <p:bldP spid="1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395536" y="620688"/>
            <a:ext cx="8640960" cy="1477328"/>
          </a:xfrm>
          <a:prstGeom prst="rect">
            <a:avLst/>
          </a:prstGeom>
          <a:noFill/>
          <a:effectLst>
            <a:outerShdw blurRad="50800" dist="50800" dir="5400000" sx="106000" sy="106000" algn="ctr" rotWithShape="0">
              <a:srgbClr val="000000">
                <a:alpha val="43137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3000" b="1" dirty="0" err="1" smtClean="0">
                <a:latin typeface="+mn-lt"/>
              </a:rPr>
              <a:t>Guidelines</a:t>
            </a:r>
            <a:r>
              <a:rPr lang="de-DE" sz="3000" b="1" dirty="0" smtClean="0">
                <a:latin typeface="+mn-lt"/>
              </a:rPr>
              <a:t> </a:t>
            </a:r>
            <a:r>
              <a:rPr lang="de-DE" sz="3000" b="1" dirty="0" err="1" smtClean="0">
                <a:latin typeface="+mn-lt"/>
              </a:rPr>
              <a:t>of</a:t>
            </a:r>
            <a:r>
              <a:rPr lang="de-DE" sz="3000" b="1" dirty="0" smtClean="0">
                <a:latin typeface="+mn-lt"/>
              </a:rPr>
              <a:t> </a:t>
            </a:r>
            <a:r>
              <a:rPr lang="de-DE" sz="3000" b="1" dirty="0" err="1" smtClean="0">
                <a:latin typeface="+mn-lt"/>
              </a:rPr>
              <a:t>emergency</a:t>
            </a:r>
            <a:r>
              <a:rPr lang="de-DE" sz="3000" b="1" dirty="0" smtClean="0">
                <a:latin typeface="+mn-lt"/>
              </a:rPr>
              <a:t> </a:t>
            </a:r>
            <a:r>
              <a:rPr lang="de-DE" sz="3000" b="1" dirty="0" err="1" smtClean="0">
                <a:latin typeface="+mn-lt"/>
              </a:rPr>
              <a:t>pedagogical</a:t>
            </a:r>
            <a:r>
              <a:rPr lang="de-DE" sz="3000" b="1" dirty="0" smtClean="0">
                <a:latin typeface="+mn-lt"/>
              </a:rPr>
              <a:t> </a:t>
            </a:r>
            <a:r>
              <a:rPr lang="de-DE" sz="3000" b="1" dirty="0" err="1" smtClean="0">
                <a:latin typeface="+mn-lt"/>
              </a:rPr>
              <a:t>crisis</a:t>
            </a:r>
            <a:r>
              <a:rPr lang="de-DE" sz="3000" b="1" dirty="0" smtClean="0">
                <a:latin typeface="+mn-lt"/>
              </a:rPr>
              <a:t> </a:t>
            </a:r>
            <a:r>
              <a:rPr lang="de-DE" sz="3000" b="1" dirty="0" err="1" smtClean="0">
                <a:latin typeface="+mn-lt"/>
              </a:rPr>
              <a:t>interventions</a:t>
            </a:r>
            <a:endParaRPr lang="de-DE" sz="3000" b="1" dirty="0" smtClean="0">
              <a:latin typeface="+mn-lt"/>
            </a:endParaRPr>
          </a:p>
          <a:p>
            <a:pPr algn="ctr">
              <a:defRPr/>
            </a:pPr>
            <a:endParaRPr lang="de-DE" sz="3000" b="1" dirty="0">
              <a:latin typeface="+mn-lt"/>
            </a:endParaRPr>
          </a:p>
        </p:txBody>
      </p:sp>
      <p:pic>
        <p:nvPicPr>
          <p:cNvPr id="23555" name="Grafik 4" descr="Freunde-Mitarbeiter mit Kin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916113"/>
            <a:ext cx="5076825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539750" y="115888"/>
            <a:ext cx="7772400" cy="642937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latin typeface="+mj-lt"/>
                <a:ea typeface="+mj-ea"/>
                <a:cs typeface="+mj-cs"/>
              </a:rPr>
              <a:t>Emergency therapeutic intervention</a:t>
            </a:r>
            <a:br>
              <a:rPr lang="en-US" sz="2400" b="1" dirty="0">
                <a:latin typeface="+mj-lt"/>
                <a:ea typeface="+mj-ea"/>
                <a:cs typeface="+mj-cs"/>
              </a:rPr>
            </a:br>
            <a:r>
              <a:rPr lang="en-US" dirty="0">
                <a:latin typeface="+mj-lt"/>
                <a:ea typeface="+mj-ea"/>
                <a:cs typeface="+mj-cs"/>
              </a:rPr>
              <a:t>for psychologically </a:t>
            </a:r>
            <a:r>
              <a:rPr lang="en-US" dirty="0" smtClean="0">
                <a:latin typeface="+mj-lt"/>
                <a:ea typeface="+mj-ea"/>
                <a:cs typeface="+mj-cs"/>
              </a:rPr>
              <a:t>traumatized </a:t>
            </a:r>
            <a:r>
              <a:rPr lang="en-US" dirty="0">
                <a:latin typeface="+mj-lt"/>
                <a:ea typeface="+mj-ea"/>
                <a:cs typeface="+mj-cs"/>
              </a:rPr>
              <a:t>children and </a:t>
            </a:r>
            <a:r>
              <a:rPr lang="en-US" dirty="0" smtClean="0">
                <a:latin typeface="+mj-lt"/>
                <a:ea typeface="+mj-ea"/>
                <a:cs typeface="+mj-cs"/>
              </a:rPr>
              <a:t>juveniles</a:t>
            </a:r>
            <a:endParaRPr lang="en-US" sz="14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2268538" y="126841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Ellipse 5"/>
          <p:cNvSpPr/>
          <p:nvPr/>
        </p:nvSpPr>
        <p:spPr>
          <a:xfrm>
            <a:off x="2124075" y="2276475"/>
            <a:ext cx="1214438" cy="20002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Freihandform 6"/>
          <p:cNvSpPr/>
          <p:nvPr/>
        </p:nvSpPr>
        <p:spPr>
          <a:xfrm>
            <a:off x="1979613" y="4365625"/>
            <a:ext cx="1427162" cy="1955800"/>
          </a:xfrm>
          <a:custGeom>
            <a:avLst/>
            <a:gdLst>
              <a:gd name="connsiteX0" fmla="*/ 0 w 1427018"/>
              <a:gd name="connsiteY0" fmla="*/ 1955800 h 1955800"/>
              <a:gd name="connsiteX1" fmla="*/ 720436 w 1427018"/>
              <a:gd name="connsiteY1" fmla="*/ 2309 h 1955800"/>
              <a:gd name="connsiteX2" fmla="*/ 1427018 w 1427018"/>
              <a:gd name="connsiteY2" fmla="*/ 1941945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7018" h="1955800">
                <a:moveTo>
                  <a:pt x="0" y="1955800"/>
                </a:moveTo>
                <a:cubicBezTo>
                  <a:pt x="241300" y="980209"/>
                  <a:pt x="482600" y="4618"/>
                  <a:pt x="720436" y="2309"/>
                </a:cubicBezTo>
                <a:cubicBezTo>
                  <a:pt x="958272" y="0"/>
                  <a:pt x="1192645" y="970972"/>
                  <a:pt x="1427018" y="1941945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ihandform 7"/>
          <p:cNvSpPr/>
          <p:nvPr/>
        </p:nvSpPr>
        <p:spPr>
          <a:xfrm>
            <a:off x="3276600" y="2420938"/>
            <a:ext cx="577850" cy="1606550"/>
          </a:xfrm>
          <a:custGeom>
            <a:avLst/>
            <a:gdLst>
              <a:gd name="connsiteX0" fmla="*/ 0 w 577272"/>
              <a:gd name="connsiteY0" fmla="*/ 0 h 1607127"/>
              <a:gd name="connsiteX1" fmla="*/ 484909 w 577272"/>
              <a:gd name="connsiteY1" fmla="*/ 346363 h 1607127"/>
              <a:gd name="connsiteX2" fmla="*/ 554181 w 577272"/>
              <a:gd name="connsiteY2" fmla="*/ 1607127 h 160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272" h="1607127">
                <a:moveTo>
                  <a:pt x="0" y="0"/>
                </a:moveTo>
                <a:cubicBezTo>
                  <a:pt x="196273" y="39254"/>
                  <a:pt x="392546" y="78509"/>
                  <a:pt x="484909" y="346363"/>
                </a:cubicBezTo>
                <a:cubicBezTo>
                  <a:pt x="577272" y="614217"/>
                  <a:pt x="565726" y="1110672"/>
                  <a:pt x="554181" y="1607127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Freihandform 8"/>
          <p:cNvSpPr/>
          <p:nvPr/>
        </p:nvSpPr>
        <p:spPr>
          <a:xfrm>
            <a:off x="1619250" y="2420938"/>
            <a:ext cx="544513" cy="1635125"/>
          </a:xfrm>
          <a:custGeom>
            <a:avLst/>
            <a:gdLst>
              <a:gd name="connsiteX0" fmla="*/ 544945 w 544945"/>
              <a:gd name="connsiteY0" fmla="*/ 0 h 1634836"/>
              <a:gd name="connsiteX1" fmla="*/ 87745 w 544945"/>
              <a:gd name="connsiteY1" fmla="*/ 415636 h 1634836"/>
              <a:gd name="connsiteX2" fmla="*/ 18473 w 544945"/>
              <a:gd name="connsiteY2" fmla="*/ 1634836 h 16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945" h="1634836">
                <a:moveTo>
                  <a:pt x="544945" y="0"/>
                </a:moveTo>
                <a:cubicBezTo>
                  <a:pt x="360217" y="71581"/>
                  <a:pt x="175490" y="143163"/>
                  <a:pt x="87745" y="415636"/>
                </a:cubicBezTo>
                <a:cubicBezTo>
                  <a:pt x="0" y="688109"/>
                  <a:pt x="9236" y="1161472"/>
                  <a:pt x="18473" y="1634836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20" name="Textfeld 23"/>
          <p:cNvSpPr txBox="1">
            <a:spLocks noChangeArrowheads="1"/>
          </p:cNvSpPr>
          <p:nvPr/>
        </p:nvSpPr>
        <p:spPr bwMode="auto">
          <a:xfrm>
            <a:off x="714375" y="2000250"/>
            <a:ext cx="1357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0" y="1341438"/>
            <a:ext cx="19986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itchFamily="34" charset="0"/>
              </a:rPr>
              <a:t>Head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Nervous-Sensory-System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Thinking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Guarding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0" y="2636838"/>
            <a:ext cx="15573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Torso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Rhythmical System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Feeling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Dreaming</a:t>
            </a:r>
          </a:p>
        </p:txBody>
      </p:sp>
      <p:sp>
        <p:nvSpPr>
          <p:cNvPr id="13" name="Textfeld 12"/>
          <p:cNvSpPr txBox="1">
            <a:spLocks noChangeArrowheads="1"/>
          </p:cNvSpPr>
          <p:nvPr/>
        </p:nvSpPr>
        <p:spPr bwMode="auto">
          <a:xfrm>
            <a:off x="0" y="4508500"/>
            <a:ext cx="19907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alibri" pitchFamily="34" charset="0"/>
              </a:rPr>
              <a:t>Stomach/Extremity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Metabolic-extremity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System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To will/to act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Sleeping</a:t>
            </a:r>
          </a:p>
        </p:txBody>
      </p:sp>
      <p:sp>
        <p:nvSpPr>
          <p:cNvPr id="14" name="Textfeld 13"/>
          <p:cNvSpPr txBox="1">
            <a:spLocks noChangeArrowheads="1"/>
          </p:cNvSpPr>
          <p:nvPr/>
        </p:nvSpPr>
        <p:spPr bwMode="auto">
          <a:xfrm>
            <a:off x="2195736" y="1268760"/>
            <a:ext cx="10429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round, hard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Silence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Cold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Reception</a:t>
            </a:r>
          </a:p>
        </p:txBody>
      </p:sp>
      <p:sp>
        <p:nvSpPr>
          <p:cNvPr id="15" name="Textfeld 14"/>
          <p:cNvSpPr txBox="1">
            <a:spLocks noChangeArrowheads="1"/>
          </p:cNvSpPr>
          <p:nvPr/>
        </p:nvSpPr>
        <p:spPr bwMode="auto">
          <a:xfrm>
            <a:off x="2267744" y="2708920"/>
            <a:ext cx="93610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Centre 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Balancing</a:t>
            </a:r>
          </a:p>
        </p:txBody>
      </p:sp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2195736" y="4941168"/>
            <a:ext cx="9985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Radial, soft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Movement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Warmth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Release</a:t>
            </a:r>
          </a:p>
        </p:txBody>
      </p:sp>
      <p:sp>
        <p:nvSpPr>
          <p:cNvPr id="22" name="Textfeld 21"/>
          <p:cNvSpPr txBox="1">
            <a:spLocks noChangeArrowheads="1"/>
          </p:cNvSpPr>
          <p:nvPr/>
        </p:nvSpPr>
        <p:spPr bwMode="auto">
          <a:xfrm>
            <a:off x="4149452" y="1341438"/>
            <a:ext cx="17907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Headache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Nervousness</a:t>
            </a:r>
          </a:p>
          <a:p>
            <a:r>
              <a:rPr lang="en-US" sz="1400" dirty="0" err="1">
                <a:solidFill>
                  <a:srgbClr val="0070C0"/>
                </a:solidFill>
                <a:latin typeface="Calibri" pitchFamily="34" charset="0"/>
              </a:rPr>
              <a:t>Overexcitation</a:t>
            </a:r>
            <a:endParaRPr lang="en-US" sz="1400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Lack of concentration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Flash back/amnesia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4200624" y="2636838"/>
            <a:ext cx="2387600" cy="1600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Asthma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Rhythmical disorders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Insensibility, void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Fear, panic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Nightmares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Aggression, anger/depression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Feeling of guilt</a:t>
            </a:r>
          </a:p>
        </p:txBody>
      </p:sp>
      <p:sp>
        <p:nvSpPr>
          <p:cNvPr id="24" name="Textfeld 23"/>
          <p:cNvSpPr txBox="1">
            <a:spLocks noChangeArrowheads="1"/>
          </p:cNvSpPr>
          <p:nvPr/>
        </p:nvSpPr>
        <p:spPr bwMode="auto">
          <a:xfrm>
            <a:off x="4219302" y="4581525"/>
            <a:ext cx="17208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Digestive disorders,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libri" pitchFamily="34" charset="0"/>
              </a:rPr>
              <a:t>eating </a:t>
            </a:r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disorders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Reluctance to move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Avoidance </a:t>
            </a:r>
            <a:r>
              <a:rPr lang="en-US" sz="1400" dirty="0" err="1">
                <a:solidFill>
                  <a:srgbClr val="FF0000"/>
                </a:solidFill>
                <a:latin typeface="Calibri" pitchFamily="34" charset="0"/>
              </a:rPr>
              <a:t>behaviour</a:t>
            </a:r>
            <a:endParaRPr lang="en-US" sz="14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Paralysis, freezing/ 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libri" pitchFamily="34" charset="0"/>
              </a:rPr>
              <a:t>hyperactivity</a:t>
            </a:r>
            <a:endParaRPr lang="en-US" sz="14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Insomnia</a:t>
            </a:r>
          </a:p>
        </p:txBody>
      </p:sp>
      <p:sp>
        <p:nvSpPr>
          <p:cNvPr id="27" name="Textfeld 26"/>
          <p:cNvSpPr txBox="1">
            <a:spLocks noChangeArrowheads="1"/>
          </p:cNvSpPr>
          <p:nvPr/>
        </p:nvSpPr>
        <p:spPr bwMode="auto">
          <a:xfrm>
            <a:off x="0" y="764704"/>
            <a:ext cx="16993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</a:rPr>
              <a:t>Trichotomy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 of </a:t>
            </a:r>
            <a:r>
              <a:rPr lang="en-US" sz="1600" b="1" dirty="0" smtClean="0">
                <a:solidFill>
                  <a:srgbClr val="FF0000"/>
                </a:solidFill>
                <a:latin typeface="Calibri" pitchFamily="34" charset="0"/>
              </a:rPr>
              <a:t>the</a:t>
            </a:r>
          </a:p>
          <a:p>
            <a:r>
              <a:rPr lang="en-US" sz="1600" b="1" dirty="0" smtClean="0">
                <a:solidFill>
                  <a:srgbClr val="FF0000"/>
                </a:solidFill>
                <a:latin typeface="Calibri" pitchFamily="34" charset="0"/>
              </a:rPr>
              <a:t>human 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being</a:t>
            </a:r>
          </a:p>
        </p:txBody>
      </p:sp>
      <p:sp>
        <p:nvSpPr>
          <p:cNvPr id="28" name="Textfeld 27"/>
          <p:cNvSpPr txBox="1">
            <a:spLocks noChangeArrowheads="1"/>
          </p:cNvSpPr>
          <p:nvPr/>
        </p:nvSpPr>
        <p:spPr bwMode="auto">
          <a:xfrm>
            <a:off x="4186733" y="765175"/>
            <a:ext cx="14216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Symptoms of </a:t>
            </a:r>
          </a:p>
          <a:p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stress reaction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22" grpId="0"/>
      <p:bldP spid="23" grpId="0"/>
      <p:bldP spid="24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1. </a:t>
            </a:r>
            <a:r>
              <a:rPr lang="de-DE" sz="2000" b="1" dirty="0" err="1" smtClean="0">
                <a:latin typeface="+mn-lt"/>
                <a:cs typeface="Arial" charset="0"/>
              </a:rPr>
              <a:t>Allow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feelings</a:t>
            </a:r>
            <a:r>
              <a:rPr lang="de-DE" sz="2000" b="1" dirty="0" smtClean="0">
                <a:latin typeface="+mn-lt"/>
                <a:cs typeface="Arial" charset="0"/>
              </a:rPr>
              <a:t>, live </a:t>
            </a:r>
            <a:r>
              <a:rPr lang="de-DE" sz="2000" b="1" dirty="0" err="1" smtClean="0">
                <a:latin typeface="+mn-lt"/>
                <a:cs typeface="Arial" charset="0"/>
              </a:rPr>
              <a:t>and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come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to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terms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with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them</a:t>
            </a:r>
            <a:endParaRPr lang="de-DE" sz="2000" b="1" dirty="0">
              <a:latin typeface="+mn-lt"/>
            </a:endParaRPr>
          </a:p>
        </p:txBody>
      </p:sp>
      <p:pic>
        <p:nvPicPr>
          <p:cNvPr id="24579" name="Grafik 16" descr="CIMG613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00213"/>
            <a:ext cx="4032250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Grafik 13" descr="CIMG300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700213"/>
            <a:ext cx="40322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feld 9"/>
          <p:cNvSpPr txBox="1"/>
          <p:nvPr/>
        </p:nvSpPr>
        <p:spPr>
          <a:xfrm>
            <a:off x="0" y="115888"/>
            <a:ext cx="9144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 algn="ctr">
              <a:defRPr/>
            </a:pPr>
            <a:endParaRPr lang="de-DE" sz="1600" b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2. </a:t>
            </a:r>
            <a:r>
              <a:rPr lang="de-DE" sz="2000" b="1" dirty="0" smtClean="0">
                <a:latin typeface="+mn-lt"/>
                <a:cs typeface="Arial" charset="0"/>
              </a:rPr>
              <a:t>Express </a:t>
            </a:r>
            <a:r>
              <a:rPr lang="de-DE" sz="2000" b="1" dirty="0" err="1" smtClean="0">
                <a:latin typeface="+mn-lt"/>
                <a:cs typeface="Arial" charset="0"/>
              </a:rPr>
              <a:t>experiences</a:t>
            </a:r>
            <a:r>
              <a:rPr lang="de-DE" sz="2000" b="1" dirty="0" smtClean="0">
                <a:latin typeface="+mn-lt"/>
                <a:cs typeface="Arial" charset="0"/>
              </a:rPr>
              <a:t>, </a:t>
            </a:r>
            <a:r>
              <a:rPr lang="de-DE" sz="2000" b="1" dirty="0" err="1" smtClean="0">
                <a:latin typeface="+mn-lt"/>
                <a:cs typeface="Arial" charset="0"/>
              </a:rPr>
              <a:t>feelings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and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thoughts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981075"/>
            <a:ext cx="9144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2.1 </a:t>
            </a:r>
            <a:r>
              <a:rPr lang="de-DE" b="1" dirty="0" smtClean="0">
                <a:solidFill>
                  <a:srgbClr val="9D0001"/>
                </a:solidFill>
                <a:cs typeface="Arial" charset="0"/>
              </a:rPr>
              <a:t>Express </a:t>
            </a:r>
            <a:r>
              <a:rPr lang="de-DE" b="1" dirty="0" err="1" smtClean="0">
                <a:solidFill>
                  <a:srgbClr val="9D0001"/>
                </a:solidFill>
                <a:cs typeface="Arial" charset="0"/>
              </a:rPr>
              <a:t>experiences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25605" name="Grafik 15" descr="CIMG389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916113"/>
            <a:ext cx="39354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Grafik 6" descr="CIMG306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916113"/>
            <a:ext cx="39354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20713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 smtClean="0">
                <a:latin typeface="+mn-lt"/>
                <a:cs typeface="Arial" charset="0"/>
              </a:rPr>
              <a:t>2. </a:t>
            </a:r>
            <a:r>
              <a:rPr lang="de-DE" sz="2000" b="1" dirty="0" smtClean="0">
                <a:cs typeface="Arial" charset="0"/>
              </a:rPr>
              <a:t>Express </a:t>
            </a:r>
            <a:r>
              <a:rPr lang="de-DE" sz="2000" b="1" dirty="0" err="1" smtClean="0">
                <a:cs typeface="Arial" charset="0"/>
              </a:rPr>
              <a:t>experiences</a:t>
            </a:r>
            <a:r>
              <a:rPr lang="de-DE" sz="2000" b="1" dirty="0" smtClean="0">
                <a:cs typeface="Arial" charset="0"/>
              </a:rPr>
              <a:t>, </a:t>
            </a:r>
            <a:r>
              <a:rPr lang="de-DE" sz="2000" b="1" dirty="0" err="1" smtClean="0">
                <a:cs typeface="Arial" charset="0"/>
              </a:rPr>
              <a:t>feelings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and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thoughts</a:t>
            </a:r>
            <a:endParaRPr lang="de-DE" sz="2000" b="1" dirty="0" smtClean="0">
              <a:cs typeface="Arial" charset="0"/>
            </a:endParaRPr>
          </a:p>
          <a:p>
            <a:pPr algn="ctr">
              <a:defRPr/>
            </a:pP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2.2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Life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line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26628" name="Grafik 7" descr="CIMG30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557338"/>
            <a:ext cx="3186112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Grafik 13" descr="CIMG306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1484313"/>
            <a:ext cx="29527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Grafik 14" descr="CIMG385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789363"/>
            <a:ext cx="295275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latin typeface="+mn-lt"/>
                <a:cs typeface="Arial" charset="0"/>
              </a:rPr>
              <a:t>Search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for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creative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forms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of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3.1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Free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drawing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27652" name="Grafik 6" descr="CIMG86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412875"/>
            <a:ext cx="3241675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Grafik 6" descr="Gaza_Kinderzeichnung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2060575"/>
            <a:ext cx="4379913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cs typeface="Arial" charset="0"/>
              </a:rPr>
              <a:t>Search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creative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forms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of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Painting in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watercolours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28677" name="Grafik 8" descr="P102076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84313"/>
            <a:ext cx="307816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Grafik 7" descr="P112044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844675"/>
            <a:ext cx="4500562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 smtClean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cs typeface="Arial" charset="0"/>
              </a:rPr>
              <a:t>Search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creative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forms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of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3.3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Draw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shapes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29701" name="Grafik 8" descr="Titelbild_Hait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1484313"/>
            <a:ext cx="30781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Grafik 6" descr="P102085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0788" y="1504950"/>
            <a:ext cx="306387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cs typeface="Arial" charset="0"/>
              </a:rPr>
              <a:t>Search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creative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forms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of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3.4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Singing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0725" name="Grafik 6" descr="P102066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628775"/>
            <a:ext cx="6746875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835696" y="980728"/>
            <a:ext cx="5616624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9D0001"/>
                </a:solidFill>
                <a:latin typeface="+mj-lt"/>
              </a:rPr>
              <a:t>Types of trauma</a:t>
            </a:r>
          </a:p>
          <a:p>
            <a:pPr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2400" b="1" dirty="0" smtClean="0">
                <a:latin typeface="+mj-lt"/>
              </a:rPr>
              <a:t>Trauma as a wound</a:t>
            </a:r>
            <a:br>
              <a:rPr lang="en-US" sz="2400" b="1" dirty="0" smtClean="0">
                <a:latin typeface="+mj-lt"/>
              </a:rPr>
            </a:b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2.  a) Trauma as freeze</a:t>
            </a:r>
            <a:br>
              <a:rPr lang="en-US" sz="2400" b="1" dirty="0" smtClean="0">
                <a:latin typeface="+mj-lt"/>
              </a:rPr>
            </a:br>
            <a:r>
              <a:rPr lang="en-US" sz="2400" b="1" dirty="0" smtClean="0">
                <a:latin typeface="+mj-lt"/>
              </a:rPr>
              <a:t>b) Trauma as a rhythmic dysfunction </a:t>
            </a:r>
          </a:p>
          <a:p>
            <a:pPr marL="342900" indent="-342900">
              <a:defRPr/>
            </a:pP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3. Trauma as a dysfunction of relationships</a:t>
            </a:r>
            <a:br>
              <a:rPr lang="en-US" sz="2400" b="1" dirty="0" smtClean="0">
                <a:latin typeface="+mj-lt"/>
              </a:rPr>
            </a:b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4. 	Trauma as a near-death experience</a:t>
            </a:r>
          </a:p>
          <a:p>
            <a:pPr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cs typeface="Arial" charset="0"/>
              </a:rPr>
              <a:t>Search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creative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forms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of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3.5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Make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music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1748" name="Grafik 6" descr="CIMG959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133600"/>
            <a:ext cx="3563937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Grafik 7" descr="P100091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484313"/>
            <a:ext cx="326231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cs typeface="Arial" charset="0"/>
              </a:rPr>
              <a:t>Search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creative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forms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of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3.6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Dance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2772" name="Grafik 4" descr="CIMG299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557338"/>
            <a:ext cx="3419475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Grafik 5" descr="IMG_123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4292600"/>
            <a:ext cx="249713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Grafik 8" descr="P102075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557338"/>
            <a:ext cx="417195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3. </a:t>
            </a:r>
            <a:r>
              <a:rPr lang="de-DE" sz="2000" b="1" dirty="0" err="1" smtClean="0">
                <a:cs typeface="Arial" charset="0"/>
              </a:rPr>
              <a:t>Search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creative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forms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of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expression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3.7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Modelling,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kneding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,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plasticizing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3796" name="Grafik 7" descr="P101007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875" y="1484313"/>
            <a:ext cx="3187700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Grafik 5" descr="_DSC2375_christiaan-liedorp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484313"/>
            <a:ext cx="331152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Grafik 8" descr="P101092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3868738"/>
            <a:ext cx="3313113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4. </a:t>
            </a:r>
            <a:r>
              <a:rPr lang="de-DE" sz="2000" b="1" dirty="0" err="1" smtClean="0">
                <a:latin typeface="+mn-lt"/>
                <a:cs typeface="Arial" charset="0"/>
              </a:rPr>
              <a:t>Looking</a:t>
            </a:r>
            <a:r>
              <a:rPr lang="de-DE" sz="2000" b="1" dirty="0" smtClean="0">
                <a:latin typeface="+mn-lt"/>
                <a:cs typeface="Arial" charset="0"/>
              </a:rPr>
              <a:t> after </a:t>
            </a:r>
            <a:r>
              <a:rPr lang="de-DE" sz="2000" b="1" dirty="0" err="1" smtClean="0">
                <a:latin typeface="+mn-lt"/>
                <a:cs typeface="Arial" charset="0"/>
              </a:rPr>
              <a:t>my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senses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4.1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Sense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of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touch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4820" name="Grafik 6" descr="Sinnesschulung Knet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565400"/>
            <a:ext cx="39735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Grafik 6" descr="P105015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773238"/>
            <a:ext cx="41402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4. </a:t>
            </a:r>
            <a:r>
              <a:rPr lang="de-DE" sz="2000" b="1" dirty="0" err="1" smtClean="0">
                <a:cs typeface="Arial" charset="0"/>
              </a:rPr>
              <a:t>Looking</a:t>
            </a:r>
            <a:r>
              <a:rPr lang="de-DE" sz="2000" b="1" dirty="0" smtClean="0">
                <a:cs typeface="Arial" charset="0"/>
              </a:rPr>
              <a:t> after </a:t>
            </a:r>
            <a:r>
              <a:rPr lang="de-DE" sz="2000" b="1" dirty="0" err="1" smtClean="0">
                <a:cs typeface="Arial" charset="0"/>
              </a:rPr>
              <a:t>my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senses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4.2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Sense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of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vitality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5845" name="Grafik 4" descr="P101027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113" y="1700213"/>
            <a:ext cx="3059112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5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4. </a:t>
            </a:r>
            <a:r>
              <a:rPr lang="de-DE" sz="2000" b="1" dirty="0" err="1" smtClean="0">
                <a:cs typeface="Arial" charset="0"/>
              </a:rPr>
              <a:t>Looking</a:t>
            </a:r>
            <a:r>
              <a:rPr lang="de-DE" sz="2000" b="1" dirty="0" smtClean="0">
                <a:cs typeface="Arial" charset="0"/>
              </a:rPr>
              <a:t> after </a:t>
            </a:r>
            <a:r>
              <a:rPr lang="de-DE" sz="2000" b="1" dirty="0" err="1" smtClean="0">
                <a:cs typeface="Arial" charset="0"/>
              </a:rPr>
              <a:t>my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senses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4.3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Sense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of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movement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6869" name="Grafik 6" descr="P101083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484313"/>
            <a:ext cx="6354763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5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4. </a:t>
            </a:r>
            <a:r>
              <a:rPr lang="de-DE" sz="2000" b="1" dirty="0" err="1" smtClean="0">
                <a:cs typeface="Arial" charset="0"/>
              </a:rPr>
              <a:t>Looking</a:t>
            </a:r>
            <a:r>
              <a:rPr lang="de-DE" sz="2000" b="1" dirty="0" smtClean="0">
                <a:cs typeface="Arial" charset="0"/>
              </a:rPr>
              <a:t> after </a:t>
            </a:r>
            <a:r>
              <a:rPr lang="de-DE" sz="2000" b="1" dirty="0" err="1" smtClean="0">
                <a:cs typeface="Arial" charset="0"/>
              </a:rPr>
              <a:t>my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senses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4.4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Sense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of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balance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7893" name="Grafik 4" descr="DSC09030.$1$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484313"/>
            <a:ext cx="3201987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Grafik 6" descr="P109029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844675"/>
            <a:ext cx="414655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5. </a:t>
            </a:r>
            <a:r>
              <a:rPr lang="de-DE" sz="2000" b="1" dirty="0" err="1" smtClean="0">
                <a:latin typeface="+mn-lt"/>
                <a:cs typeface="Arial" charset="0"/>
              </a:rPr>
              <a:t>Make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our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bodies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experiencable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5.1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Body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geography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8916" name="Grafik 5" descr="P112032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44675"/>
            <a:ext cx="3767137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Grafik 8" descr="P10008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844675"/>
            <a:ext cx="37449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5. </a:t>
            </a:r>
            <a:r>
              <a:rPr lang="de-DE" sz="2000" b="1" dirty="0" err="1" smtClean="0">
                <a:cs typeface="Arial" charset="0"/>
              </a:rPr>
              <a:t>Make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our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bodies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experiencable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5.2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Bodily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contact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39940" name="Grafik 4" descr="CIMG299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412875"/>
            <a:ext cx="324008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Grafik 5" descr="P100031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12875"/>
            <a:ext cx="303688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Grafik 7" descr="Fingerspie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789363"/>
            <a:ext cx="3419475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5. </a:t>
            </a:r>
            <a:r>
              <a:rPr lang="de-DE" sz="2000" b="1" dirty="0" err="1" smtClean="0">
                <a:cs typeface="Arial" charset="0"/>
              </a:rPr>
              <a:t>Make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our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bodies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experiencable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5.3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Massages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0964" name="Grafik 5" descr="P10101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060575"/>
            <a:ext cx="39354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Grafik 5" descr="CIMG310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557338"/>
            <a:ext cx="3168650" cy="422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195736" y="908720"/>
            <a:ext cx="475252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smtClean="0">
                <a:solidFill>
                  <a:srgbClr val="9D0001"/>
                </a:solidFill>
                <a:latin typeface="+mj-lt"/>
              </a:rPr>
              <a:t>Categories of trauma</a:t>
            </a:r>
          </a:p>
          <a:p>
            <a:pPr>
              <a:defRPr/>
            </a:pPr>
            <a:endParaRPr lang="en-US" b="1" dirty="0" smtClean="0">
              <a:latin typeface="+mj-lt"/>
            </a:endParaRPr>
          </a:p>
          <a:p>
            <a:pPr>
              <a:defRPr/>
            </a:pPr>
            <a:endParaRPr lang="en-US" b="1" dirty="0" smtClean="0">
              <a:latin typeface="+mj-lt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2400" b="1" dirty="0" smtClean="0">
                <a:latin typeface="+mj-lt"/>
              </a:rPr>
              <a:t>Simple trauma</a:t>
            </a:r>
            <a:br>
              <a:rPr lang="en-US" sz="2400" b="1" dirty="0" smtClean="0">
                <a:latin typeface="+mj-lt"/>
              </a:rPr>
            </a:b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2a) Multiple trauma</a:t>
            </a: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2b) Sequential trauma</a:t>
            </a: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2c) Developmental trauma</a:t>
            </a:r>
            <a:br>
              <a:rPr lang="en-US" sz="2400" b="1" dirty="0" smtClean="0">
                <a:latin typeface="+mj-lt"/>
              </a:rPr>
            </a:b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3. Humiliation trauma</a:t>
            </a:r>
            <a:br>
              <a:rPr lang="en-US" sz="2400" b="1" dirty="0" smtClean="0">
                <a:latin typeface="+mj-lt"/>
              </a:rPr>
            </a:br>
            <a:endParaRPr lang="en-US" sz="2400" b="1" dirty="0" smtClean="0">
              <a:latin typeface="+mj-lt"/>
            </a:endParaRPr>
          </a:p>
          <a:p>
            <a:pPr marL="342900" indent="-342900">
              <a:defRPr/>
            </a:pPr>
            <a:r>
              <a:rPr lang="en-US" sz="2400" b="1" dirty="0" smtClean="0">
                <a:latin typeface="+mj-lt"/>
              </a:rPr>
              <a:t>4. Relational trauma</a:t>
            </a:r>
          </a:p>
          <a:p>
            <a:pPr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6. </a:t>
            </a:r>
            <a:r>
              <a:rPr lang="de-DE" sz="2000" b="1" dirty="0" err="1" smtClean="0">
                <a:latin typeface="+mn-lt"/>
                <a:cs typeface="Arial" charset="0"/>
              </a:rPr>
              <a:t>Cultivate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rythms</a:t>
            </a:r>
            <a:r>
              <a:rPr lang="de-DE" sz="2000" b="1" dirty="0" smtClean="0">
                <a:latin typeface="+mn-lt"/>
                <a:cs typeface="Arial" charset="0"/>
              </a:rPr>
              <a:t> – Create </a:t>
            </a:r>
            <a:r>
              <a:rPr lang="de-DE" sz="2000" b="1" dirty="0" err="1" smtClean="0">
                <a:latin typeface="+mn-lt"/>
                <a:cs typeface="Arial" charset="0"/>
              </a:rPr>
              <a:t>rituals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6.1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Invigorate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our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vital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forces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1989" name="Grafik 6" descr="Rhythmuspflege China 20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84313"/>
            <a:ext cx="3540125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Grafik 7" descr="Abschlusskreis im Reception Cent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484313"/>
            <a:ext cx="4732338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Grafik 7" descr="CIMG176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221163"/>
            <a:ext cx="23415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6. </a:t>
            </a:r>
            <a:r>
              <a:rPr lang="de-DE" sz="2000" b="1" dirty="0" err="1" smtClean="0">
                <a:cs typeface="Arial" charset="0"/>
              </a:rPr>
              <a:t>Cultivate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rythms</a:t>
            </a:r>
            <a:r>
              <a:rPr lang="de-DE" sz="2000" b="1" dirty="0" smtClean="0">
                <a:cs typeface="Arial" charset="0"/>
              </a:rPr>
              <a:t> – Create </a:t>
            </a:r>
            <a:r>
              <a:rPr lang="de-DE" sz="2000" b="1" dirty="0" err="1" smtClean="0">
                <a:cs typeface="Arial" charset="0"/>
              </a:rPr>
              <a:t>rituals</a:t>
            </a:r>
            <a:endParaRPr lang="de-DE" sz="2000" b="1" dirty="0"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6.2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Give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and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take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3013" name="Grafik 5" descr="Ballspie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989138"/>
            <a:ext cx="43418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Grafik 8" descr="P111075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989138"/>
            <a:ext cx="3552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0" y="620713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6. </a:t>
            </a:r>
            <a:r>
              <a:rPr lang="de-DE" sz="2000" b="1" dirty="0" err="1" smtClean="0">
                <a:cs typeface="Arial" charset="0"/>
              </a:rPr>
              <a:t>Cultivate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rythms</a:t>
            </a:r>
            <a:r>
              <a:rPr lang="de-DE" sz="2000" b="1" dirty="0" smtClean="0">
                <a:cs typeface="Arial" charset="0"/>
              </a:rPr>
              <a:t> – Create </a:t>
            </a:r>
            <a:r>
              <a:rPr lang="de-DE" sz="2000" b="1" dirty="0" err="1" smtClean="0">
                <a:cs typeface="Arial" charset="0"/>
              </a:rPr>
              <a:t>rituals</a:t>
            </a:r>
            <a:endParaRPr lang="de-DE" sz="2000" b="1" dirty="0" smtClean="0">
              <a:cs typeface="Arial" charset="0"/>
            </a:endParaRPr>
          </a:p>
          <a:p>
            <a:pPr algn="ctr">
              <a:defRPr/>
            </a:pP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6.3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Structure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the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day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anew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4036" name="Grafik 5" descr="P10106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484313"/>
            <a:ext cx="5629275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7.1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Walks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7. </a:t>
            </a:r>
            <a:r>
              <a:rPr lang="de-DE" sz="2000" b="1" dirty="0" err="1" smtClean="0">
                <a:latin typeface="+mn-lt"/>
                <a:cs typeface="Arial" charset="0"/>
              </a:rPr>
              <a:t>Stimulate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movement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45060" name="Grafik 5" descr="IMG_154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557338"/>
            <a:ext cx="5819775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7.2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Fingerplays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7. </a:t>
            </a:r>
            <a:r>
              <a:rPr lang="de-DE" sz="2000" b="1" dirty="0" err="1" smtClean="0">
                <a:latin typeface="+mn-lt"/>
                <a:cs typeface="Arial" charset="0"/>
              </a:rPr>
              <a:t>Stimulate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movement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46084" name="Grafik 5" descr="P100028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412875"/>
            <a:ext cx="60483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7. </a:t>
            </a:r>
            <a:r>
              <a:rPr lang="de-DE" sz="2000" b="1" dirty="0" err="1" smtClean="0">
                <a:cs typeface="Arial" charset="0"/>
              </a:rPr>
              <a:t>Stimulate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movement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7.3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Rope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jumping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7108" name="Grafik 7" descr="P101007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73238"/>
            <a:ext cx="4033838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Grafik 7" descr="P109009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773238"/>
            <a:ext cx="4043363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7. </a:t>
            </a:r>
            <a:r>
              <a:rPr lang="de-DE" sz="2000" b="1" dirty="0" err="1" smtClean="0">
                <a:cs typeface="Arial" charset="0"/>
              </a:rPr>
              <a:t>Stimulate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movement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7.4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Sports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8132" name="Grafik 4" descr="P10101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557338"/>
            <a:ext cx="586898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7. </a:t>
            </a:r>
            <a:r>
              <a:rPr lang="de-DE" sz="2000" b="1" dirty="0" err="1" smtClean="0">
                <a:cs typeface="Arial" charset="0"/>
              </a:rPr>
              <a:t>Stimulate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movement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7.5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Eurythmy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49156" name="Grafik 4" descr="Eurythmi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425" y="1484313"/>
            <a:ext cx="344170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8.1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Language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liberates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8. </a:t>
            </a:r>
            <a:r>
              <a:rPr lang="de-DE" sz="2000" b="1" dirty="0" err="1" smtClean="0">
                <a:latin typeface="+mn-lt"/>
                <a:cs typeface="Arial" charset="0"/>
              </a:rPr>
              <a:t>Cultivate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language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50181" name="Grafik 6" descr="Rauchzeich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412875"/>
            <a:ext cx="5113338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8.2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Language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heals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8. </a:t>
            </a:r>
            <a:r>
              <a:rPr lang="de-DE" sz="2000" b="1" dirty="0" err="1" smtClean="0">
                <a:cs typeface="Arial" charset="0"/>
              </a:rPr>
              <a:t>Cultivate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language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51204" name="Grafik 6" descr="IMG_401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1844675"/>
            <a:ext cx="3743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Grafik 5" descr="IMG_059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844675"/>
            <a:ext cx="3743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Gerade Verbindung mit Pfeil 35"/>
          <p:cNvCxnSpPr>
            <a:stCxn id="9" idx="2"/>
            <a:endCxn id="11" idx="0"/>
          </p:cNvCxnSpPr>
          <p:nvPr/>
        </p:nvCxnSpPr>
        <p:spPr>
          <a:xfrm>
            <a:off x="4216745" y="2368700"/>
            <a:ext cx="42915" cy="1924248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/>
          <p:cNvSpPr txBox="1"/>
          <p:nvPr/>
        </p:nvSpPr>
        <p:spPr>
          <a:xfrm>
            <a:off x="0" y="549275"/>
            <a:ext cx="9144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smtClean="0">
                <a:latin typeface="+mn-lt"/>
                <a:cs typeface="Arial" pitchFamily="34" charset="0"/>
              </a:rPr>
              <a:t>How a wearing event turns into a trauma</a:t>
            </a:r>
            <a:endParaRPr lang="en-US" sz="2000" b="1">
              <a:latin typeface="+mn-lt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419872" y="1268760"/>
            <a:ext cx="1677988" cy="52322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1400" b="1" smtClean="0">
                <a:solidFill>
                  <a:schemeClr val="bg1"/>
                </a:solidFill>
              </a:rPr>
              <a:t>Wearing event („stress“)</a:t>
            </a:r>
            <a:endParaRPr lang="en-US" sz="1400" b="1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75122" y="2060625"/>
            <a:ext cx="2230291" cy="30777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smtClean="0">
                <a:solidFill>
                  <a:schemeClr val="bg1"/>
                </a:solidFill>
                <a:latin typeface="+mn-lt"/>
              </a:rPr>
              <a:t>Factors related to the event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480197" y="2060923"/>
            <a:ext cx="1473096" cy="30777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smtClean="0">
                <a:solidFill>
                  <a:schemeClr val="bg1"/>
                </a:solidFill>
                <a:latin typeface="+mn-lt"/>
              </a:rPr>
              <a:t>Individual factors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407547" y="2060923"/>
            <a:ext cx="2518253" cy="30777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smtClean="0">
                <a:solidFill>
                  <a:schemeClr val="bg1"/>
                </a:solidFill>
                <a:latin typeface="+mn-lt"/>
              </a:rPr>
              <a:t>Factors from the surroundings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3888185" y="4292948"/>
            <a:ext cx="742950" cy="30797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smtClean="0">
                <a:solidFill>
                  <a:schemeClr val="bg1"/>
                </a:solidFill>
                <a:latin typeface="+mn-lt"/>
              </a:rPr>
              <a:t>Trauma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575072" y="4292948"/>
            <a:ext cx="1037079" cy="30777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smtClean="0">
                <a:solidFill>
                  <a:schemeClr val="bg1"/>
                </a:solidFill>
                <a:latin typeface="+mn-lt"/>
              </a:rPr>
              <a:t>Risk factors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725047" y="4292948"/>
            <a:ext cx="1512017" cy="30777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smtClean="0">
                <a:solidFill>
                  <a:schemeClr val="bg1"/>
                </a:solidFill>
              </a:rPr>
              <a:t>Protection </a:t>
            </a:r>
            <a:r>
              <a:rPr lang="en-US" sz="1400" b="1" smtClean="0">
                <a:solidFill>
                  <a:schemeClr val="bg1"/>
                </a:solidFill>
                <a:latin typeface="+mn-lt"/>
              </a:rPr>
              <a:t>factors</a:t>
            </a:r>
            <a:endParaRPr lang="en-US" sz="1400" b="1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5" name="Gerade Verbindung mit Pfeil 14"/>
          <p:cNvCxnSpPr>
            <a:stCxn id="7" idx="1"/>
            <a:endCxn id="8" idx="0"/>
          </p:cNvCxnSpPr>
          <p:nvPr/>
        </p:nvCxnSpPr>
        <p:spPr>
          <a:xfrm flipH="1">
            <a:off x="1690268" y="1530370"/>
            <a:ext cx="1729604" cy="530255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>
            <a:stCxn id="7" idx="2"/>
            <a:endCxn id="9" idx="0"/>
          </p:cNvCxnSpPr>
          <p:nvPr/>
        </p:nvCxnSpPr>
        <p:spPr>
          <a:xfrm flipH="1">
            <a:off x="4216745" y="1791980"/>
            <a:ext cx="42121" cy="268943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>
            <a:stCxn id="7" idx="3"/>
            <a:endCxn id="10" idx="0"/>
          </p:cNvCxnSpPr>
          <p:nvPr/>
        </p:nvCxnSpPr>
        <p:spPr>
          <a:xfrm>
            <a:off x="5097860" y="1530370"/>
            <a:ext cx="2568814" cy="530553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575072" y="4724748"/>
            <a:ext cx="2160588" cy="1169551"/>
          </a:xfrm>
          <a:prstGeom prst="rect">
            <a:avLst/>
          </a:prstGeom>
          <a:noFill/>
          <a:ln w="6350">
            <a:solidFill>
              <a:schemeClr val="tx2"/>
            </a:solidFill>
            <a:prstDash val="sysDot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latin typeface="+mn-lt"/>
              </a:rPr>
              <a:t>Weary childhood</a:t>
            </a:r>
            <a:r>
              <a:rPr lang="en-US" sz="1000" smtClean="0"/>
              <a:t> </a:t>
            </a:r>
            <a:r>
              <a:rPr lang="en-US" sz="1000" smtClean="0">
                <a:latin typeface="+mn-lt"/>
              </a:rPr>
              <a:t>events 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Traumatic experiences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Reduced intelligence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Lack of social support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Lack of self-esteem 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Drug consumption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Poverty</a:t>
            </a:r>
            <a:endParaRPr lang="en-US" sz="1000">
              <a:latin typeface="+mn-lt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6407547" y="4724748"/>
            <a:ext cx="2089150" cy="1016000"/>
          </a:xfrm>
          <a:prstGeom prst="rect">
            <a:avLst/>
          </a:prstGeom>
          <a:noFill/>
          <a:ln w="6350">
            <a:solidFill>
              <a:schemeClr val="tx2"/>
            </a:solidFill>
            <a:prstDash val="sysDot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latin typeface="+mn-lt"/>
              </a:rPr>
              <a:t>Healthy Childhood</a:t>
            </a:r>
          </a:p>
          <a:p>
            <a:pPr>
              <a:defRPr/>
            </a:pPr>
            <a:r>
              <a:rPr lang="en-US" sz="1000" smtClean="0"/>
              <a:t>S</a:t>
            </a:r>
            <a:r>
              <a:rPr lang="en-US" sz="1000" smtClean="0">
                <a:latin typeface="+mn-lt"/>
              </a:rPr>
              <a:t>ecure relational behaviour </a:t>
            </a:r>
          </a:p>
          <a:p>
            <a:pPr>
              <a:defRPr/>
            </a:pPr>
            <a:r>
              <a:rPr lang="en-US" sz="1000" smtClean="0"/>
              <a:t>Above average intelligence</a:t>
            </a:r>
            <a:endParaRPr lang="en-US" sz="1000" smtClean="0">
              <a:latin typeface="+mn-lt"/>
            </a:endParaRPr>
          </a:p>
          <a:p>
            <a:pPr>
              <a:defRPr/>
            </a:pPr>
            <a:r>
              <a:rPr lang="en-US" sz="1000" smtClean="0">
                <a:latin typeface="+mn-lt"/>
              </a:rPr>
              <a:t>Social encouragement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Stress </a:t>
            </a:r>
            <a:r>
              <a:rPr lang="en-US" sz="1000" smtClean="0"/>
              <a:t>t</a:t>
            </a:r>
            <a:r>
              <a:rPr lang="en-US" sz="1000" smtClean="0">
                <a:latin typeface="+mn-lt"/>
              </a:rPr>
              <a:t>olerance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Religiosity</a:t>
            </a:r>
            <a:endParaRPr lang="en-US" sz="1000">
              <a:latin typeface="+mn-lt"/>
            </a:endParaRPr>
          </a:p>
        </p:txBody>
      </p:sp>
      <p:cxnSp>
        <p:nvCxnSpPr>
          <p:cNvPr id="33" name="Gerade Verbindung mit Pfeil 32"/>
          <p:cNvCxnSpPr>
            <a:stCxn id="10" idx="2"/>
            <a:endCxn id="11" idx="3"/>
          </p:cNvCxnSpPr>
          <p:nvPr/>
        </p:nvCxnSpPr>
        <p:spPr>
          <a:xfrm flipH="1">
            <a:off x="4631135" y="2368700"/>
            <a:ext cx="3035539" cy="207823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/>
          <p:cNvSpPr txBox="1"/>
          <p:nvPr/>
        </p:nvSpPr>
        <p:spPr>
          <a:xfrm>
            <a:off x="3394472" y="2494310"/>
            <a:ext cx="1728788" cy="1169551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/>
            </a:solidFill>
            <a:prstDash val="sysDot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latin typeface="+mn-lt"/>
              </a:rPr>
              <a:t>Sex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Age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Personality structure</a:t>
            </a:r>
            <a:endParaRPr lang="en-US" sz="1000" smtClean="0"/>
          </a:p>
          <a:p>
            <a:pPr>
              <a:defRPr/>
            </a:pPr>
            <a:r>
              <a:rPr lang="en-US" sz="1000" smtClean="0">
                <a:latin typeface="+mn-lt"/>
              </a:rPr>
              <a:t>Temperament</a:t>
            </a:r>
          </a:p>
          <a:p>
            <a:pPr>
              <a:defRPr/>
            </a:pPr>
            <a:r>
              <a:rPr lang="en-US" sz="1000" smtClean="0"/>
              <a:t>Individual way of coping</a:t>
            </a:r>
          </a:p>
          <a:p>
            <a:pPr>
              <a:defRPr/>
            </a:pPr>
            <a:r>
              <a:rPr lang="en-US" sz="1000" smtClean="0"/>
              <a:t>I</a:t>
            </a:r>
            <a:r>
              <a:rPr lang="en-US" sz="1000" smtClean="0">
                <a:latin typeface="+mn-lt"/>
              </a:rPr>
              <a:t>ndividual way of digesting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Self-consciousness</a:t>
            </a:r>
            <a:endParaRPr lang="en-US" sz="1000">
              <a:latin typeface="+mn-lt"/>
            </a:endParaRPr>
          </a:p>
        </p:txBody>
      </p:sp>
      <p:cxnSp>
        <p:nvCxnSpPr>
          <p:cNvPr id="44" name="Gerade Verbindung mit Pfeil 43"/>
          <p:cNvCxnSpPr>
            <a:stCxn id="8" idx="2"/>
            <a:endCxn id="11" idx="1"/>
          </p:cNvCxnSpPr>
          <p:nvPr/>
        </p:nvCxnSpPr>
        <p:spPr>
          <a:xfrm>
            <a:off x="1690268" y="2368402"/>
            <a:ext cx="2197917" cy="2078534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/>
        </p:nvSpPr>
        <p:spPr>
          <a:xfrm>
            <a:off x="6407547" y="2492723"/>
            <a:ext cx="2089150" cy="553998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/>
            </a:solidFill>
            <a:prstDash val="sysDot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latin typeface="+mn-lt"/>
              </a:rPr>
              <a:t>Existence and reactions of relatives and friends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Social Network</a:t>
            </a:r>
            <a:endParaRPr lang="en-US" sz="1000">
              <a:latin typeface="+mn-lt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575072" y="2494310"/>
            <a:ext cx="1800225" cy="554038"/>
          </a:xfrm>
          <a:prstGeom prst="rect">
            <a:avLst/>
          </a:prstGeom>
          <a:solidFill>
            <a:schemeClr val="bg1"/>
          </a:solidFill>
          <a:ln w="6350">
            <a:solidFill>
              <a:schemeClr val="tx2"/>
            </a:solidFill>
            <a:prstDash val="sysDot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smtClean="0">
                <a:latin typeface="+mn-lt"/>
              </a:rPr>
              <a:t>Weight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Length</a:t>
            </a:r>
          </a:p>
          <a:p>
            <a:pPr>
              <a:defRPr/>
            </a:pPr>
            <a:r>
              <a:rPr lang="en-US" sz="1000" smtClean="0">
                <a:latin typeface="+mn-lt"/>
              </a:rPr>
              <a:t>Intensity of the event</a:t>
            </a:r>
            <a:endParaRPr lang="en-US" sz="1000">
              <a:latin typeface="+mn-lt"/>
            </a:endParaRPr>
          </a:p>
        </p:txBody>
      </p:sp>
      <p:cxnSp>
        <p:nvCxnSpPr>
          <p:cNvPr id="51" name="Gerade Verbindung mit Pfeil 50"/>
          <p:cNvCxnSpPr>
            <a:stCxn id="12" idx="3"/>
          </p:cNvCxnSpPr>
          <p:nvPr/>
        </p:nvCxnSpPr>
        <p:spPr>
          <a:xfrm flipV="1">
            <a:off x="1612151" y="4437411"/>
            <a:ext cx="2058546" cy="9426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mit Pfeil 52"/>
          <p:cNvCxnSpPr>
            <a:stCxn id="13" idx="1"/>
          </p:cNvCxnSpPr>
          <p:nvPr/>
        </p:nvCxnSpPr>
        <p:spPr>
          <a:xfrm flipH="1">
            <a:off x="4823223" y="4446837"/>
            <a:ext cx="1901824" cy="98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6" grpId="0" animBg="1"/>
      <p:bldP spid="27" grpId="0" animBg="1"/>
      <p:bldP spid="24" grpId="0" animBg="1"/>
      <p:bldP spid="25" grpId="0" animBg="1"/>
      <p:bldP spid="2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hteck 2"/>
          <p:cNvSpPr>
            <a:spLocks noChangeArrowheads="1"/>
          </p:cNvSpPr>
          <p:nvPr/>
        </p:nvSpPr>
        <p:spPr bwMode="auto">
          <a:xfrm>
            <a:off x="0" y="620713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000" b="1" dirty="0">
                <a:cs typeface="Arial" charset="0"/>
              </a:rPr>
              <a:t>8. </a:t>
            </a:r>
            <a:r>
              <a:rPr lang="de-DE" sz="2000" b="1" dirty="0" err="1" smtClean="0">
                <a:cs typeface="Arial" charset="0"/>
              </a:rPr>
              <a:t>Cultivate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language</a:t>
            </a:r>
            <a:endParaRPr lang="de-DE" sz="2000" b="1" dirty="0">
              <a:cs typeface="Arial" charset="0"/>
            </a:endParaRPr>
          </a:p>
        </p:txBody>
      </p:sp>
      <p:sp>
        <p:nvSpPr>
          <p:cNvPr id="52227" name="Rechteck 3"/>
          <p:cNvSpPr>
            <a:spLocks noChangeArrowheads="1"/>
          </p:cNvSpPr>
          <p:nvPr/>
        </p:nvSpPr>
        <p:spPr bwMode="auto">
          <a:xfrm>
            <a:off x="0" y="981075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b="1" dirty="0">
                <a:solidFill>
                  <a:srgbClr val="9D0001"/>
                </a:solidFill>
              </a:rPr>
              <a:t>8.3 </a:t>
            </a:r>
            <a:r>
              <a:rPr lang="de-DE" b="1" dirty="0" smtClean="0">
                <a:solidFill>
                  <a:srgbClr val="9D0001"/>
                </a:solidFill>
              </a:rPr>
              <a:t>Stories </a:t>
            </a:r>
            <a:r>
              <a:rPr lang="de-DE" b="1" dirty="0" err="1" smtClean="0">
                <a:solidFill>
                  <a:srgbClr val="9D0001"/>
                </a:solidFill>
              </a:rPr>
              <a:t>heal</a:t>
            </a:r>
            <a:endParaRPr lang="de-DE" b="1" dirty="0">
              <a:solidFill>
                <a:srgbClr val="9D0001"/>
              </a:solidFill>
            </a:endParaRPr>
          </a:p>
        </p:txBody>
      </p:sp>
      <p:pic>
        <p:nvPicPr>
          <p:cNvPr id="52228" name="Grafik 5" descr="P10101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412875"/>
            <a:ext cx="6008687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179512" y="116632"/>
            <a:ext cx="8784976" cy="339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620713"/>
            <a:ext cx="9144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9. </a:t>
            </a:r>
            <a:r>
              <a:rPr lang="de-DE" sz="2000" b="1" dirty="0" err="1" smtClean="0">
                <a:latin typeface="+mn-lt"/>
                <a:cs typeface="Arial" charset="0"/>
              </a:rPr>
              <a:t>Stimulate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memory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and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concentration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faculties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0" y="981075"/>
            <a:ext cx="9144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 smtClean="0">
                <a:solidFill>
                  <a:srgbClr val="9D0001"/>
                </a:solidFill>
                <a:latin typeface="+mn-lt"/>
              </a:rPr>
              <a:t>9.1 String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figures</a:t>
            </a:r>
            <a:endParaRPr lang="de-DE" dirty="0" smtClean="0"/>
          </a:p>
          <a:p>
            <a:pPr algn="ctr">
              <a:defRPr/>
            </a:pP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3252" name="Grafik 7" descr="P101007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1275" y="2060575"/>
            <a:ext cx="36369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Grafik 7" descr="Jugendliche knuepfen mit Freue Freundschaftbaendche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060575"/>
            <a:ext cx="44608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9. </a:t>
            </a:r>
            <a:r>
              <a:rPr lang="de-DE" sz="2000" b="1" dirty="0" err="1" smtClean="0">
                <a:cs typeface="Arial" charset="0"/>
              </a:rPr>
              <a:t>Stimulate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memory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and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concentration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faculties</a:t>
            </a:r>
            <a:endParaRPr lang="de-DE" sz="2000" b="1" dirty="0"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9.2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Draw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shapes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4276" name="Grafik 5" descr="P10003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557338"/>
            <a:ext cx="2809875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Grafik 6" descr="P101007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789363"/>
            <a:ext cx="2808287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Grafik 6" descr="P112024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557338"/>
            <a:ext cx="32956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9. </a:t>
            </a:r>
            <a:r>
              <a:rPr lang="de-DE" sz="2000" b="1" dirty="0" err="1" smtClean="0">
                <a:cs typeface="Arial" charset="0"/>
              </a:rPr>
              <a:t>Stimulate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memory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and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concentration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faculties</a:t>
            </a:r>
            <a:endParaRPr lang="de-DE" sz="2000" b="1" dirty="0" smtClean="0">
              <a:cs typeface="Arial" charset="0"/>
            </a:endParaRPr>
          </a:p>
          <a:p>
            <a:pPr algn="ctr">
              <a:defRPr/>
            </a:pP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9.3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Therapeutical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handwork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5300" name="Grafik 7" descr="P101007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412875"/>
            <a:ext cx="6005512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9. </a:t>
            </a:r>
            <a:r>
              <a:rPr lang="de-DE" sz="2000" b="1" dirty="0" err="1" smtClean="0">
                <a:cs typeface="Arial" charset="0"/>
              </a:rPr>
              <a:t>Stimulate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memory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and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concentration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faculties</a:t>
            </a:r>
            <a:endParaRPr lang="de-DE" sz="2000" b="1" dirty="0" smtClean="0">
              <a:cs typeface="Arial" charset="0"/>
            </a:endParaRPr>
          </a:p>
          <a:p>
            <a:pPr algn="ctr">
              <a:defRPr/>
            </a:pP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9.4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Handycrafts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6324" name="Grafik 4" descr="IMG_359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36131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Grafik 5" descr="IMG_338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88840"/>
            <a:ext cx="35528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10. </a:t>
            </a:r>
            <a:r>
              <a:rPr lang="de-DE" sz="2000" b="1" dirty="0" err="1" smtClean="0">
                <a:latin typeface="+mn-lt"/>
                <a:cs typeface="Arial" charset="0"/>
              </a:rPr>
              <a:t>Encourage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playing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10.1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Free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play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7349" name="Grafik 8" descr="CIMG327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484313"/>
            <a:ext cx="316865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Grafik 7" descr="Auch Schuhe können als Spielzeug diene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313"/>
            <a:ext cx="3096344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Grafik 8" descr="P101099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16338"/>
            <a:ext cx="3096344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10. </a:t>
            </a:r>
            <a:r>
              <a:rPr lang="de-DE" sz="2000" b="1" dirty="0" err="1" smtClean="0">
                <a:cs typeface="Arial" charset="0"/>
              </a:rPr>
              <a:t>Encourage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playing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10.2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Movement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games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8372" name="Grafik 4" descr="IMG_278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916113"/>
            <a:ext cx="39608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Grafik 5" descr="P111072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16113"/>
            <a:ext cx="3959225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10. </a:t>
            </a:r>
            <a:r>
              <a:rPr lang="de-DE" sz="2000" b="1" dirty="0" err="1" smtClean="0">
                <a:cs typeface="Arial" charset="0"/>
              </a:rPr>
              <a:t>Encourage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playing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10.3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Circle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games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59397" name="Grafik 8" descr="P109006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412875"/>
            <a:ext cx="3741738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Grafik 7" descr="P109067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412875"/>
            <a:ext cx="3240087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Grafik 8" descr="P101081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933825"/>
            <a:ext cx="4227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10. </a:t>
            </a:r>
            <a:r>
              <a:rPr lang="de-DE" sz="2000" b="1" dirty="0" err="1" smtClean="0">
                <a:cs typeface="Arial" charset="0"/>
              </a:rPr>
              <a:t>Encourage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playing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10.4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Round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and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folk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dances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0421" name="Picture 2" descr="P:\Archiv_Bilder\Notfallpädagogik\Gaza\Bilder für Flyer_Gaza\CIMG8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844675"/>
            <a:ext cx="4129087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Grafik 5" descr="P105052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628775"/>
            <a:ext cx="3176588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10. </a:t>
            </a:r>
            <a:r>
              <a:rPr lang="de-DE" sz="2000" b="1" dirty="0" err="1" smtClean="0">
                <a:cs typeface="Arial" charset="0"/>
              </a:rPr>
              <a:t>Encourage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playing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10.5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Group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games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1444" name="Grafik 4" descr="IMG_258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89138"/>
            <a:ext cx="38401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Grafik 9" descr="P101079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1989138"/>
            <a:ext cx="45720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sbs\users\ademz\Desktop\bearbeit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624" y="0"/>
            <a:ext cx="1119935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11. </a:t>
            </a:r>
            <a:r>
              <a:rPr lang="de-DE" sz="2000" b="1" dirty="0" err="1" smtClean="0">
                <a:latin typeface="+mn-lt"/>
                <a:cs typeface="Arial" charset="0"/>
              </a:rPr>
              <a:t>Inspire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experiences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11.1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Rope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skipping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2469" name="Grafik 5" descr="P101082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412875"/>
            <a:ext cx="65817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5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11. </a:t>
            </a:r>
            <a:r>
              <a:rPr lang="de-DE" sz="2000" b="1" dirty="0" err="1" smtClean="0">
                <a:cs typeface="Arial" charset="0"/>
              </a:rPr>
              <a:t>Inspire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experiences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11.2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Circus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pedagogy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3492" name="Grafik 4" descr="P102002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84313"/>
            <a:ext cx="29146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Grafik 4" descr="P101012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1628775"/>
            <a:ext cx="4705350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11. </a:t>
            </a:r>
            <a:r>
              <a:rPr lang="de-DE" sz="2000" b="1" dirty="0" err="1" smtClean="0">
                <a:cs typeface="Arial" charset="0"/>
              </a:rPr>
              <a:t>Inspire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experiences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11.3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Strenghten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confidence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in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oneself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and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others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4516" name="Grafik 4" descr="Hebe I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1916113"/>
            <a:ext cx="4167187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Grafik 9" descr="CIMG310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557338"/>
            <a:ext cx="3095625" cy="436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11. </a:t>
            </a:r>
            <a:r>
              <a:rPr lang="de-DE" sz="2000" b="1" dirty="0" err="1" smtClean="0">
                <a:cs typeface="Arial" charset="0"/>
              </a:rPr>
              <a:t>Inspire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experiences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11.4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Encourage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5540" name="Grafik 5" descr="P10101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484313"/>
            <a:ext cx="3186112" cy="42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Grafik 6" descr="DSC0568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4750" y="1484313"/>
            <a:ext cx="282733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11. </a:t>
            </a:r>
            <a:r>
              <a:rPr lang="de-DE" sz="2000" b="1" dirty="0" err="1" smtClean="0">
                <a:cs typeface="Arial" charset="0"/>
              </a:rPr>
              <a:t>Inspire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experiences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11.5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Facilitate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experiences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of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success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6564" name="Grafik 4" descr="IMG_403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989138"/>
            <a:ext cx="40322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Grafik 6" descr="Erlebnispädagogik Haiti 20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484313"/>
            <a:ext cx="3273425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12. </a:t>
            </a:r>
            <a:r>
              <a:rPr lang="de-DE" sz="2000" b="1" dirty="0" err="1" smtClean="0">
                <a:latin typeface="+mn-lt"/>
                <a:cs typeface="Arial" charset="0"/>
              </a:rPr>
              <a:t>Make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your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own</a:t>
            </a:r>
            <a:r>
              <a:rPr lang="de-DE" sz="2000" b="1" dirty="0" smtClean="0">
                <a:latin typeface="+mn-lt"/>
                <a:cs typeface="Arial" charset="0"/>
              </a:rPr>
              <a:t> potential </a:t>
            </a:r>
            <a:r>
              <a:rPr lang="de-DE" sz="2000" b="1" dirty="0" err="1" smtClean="0">
                <a:latin typeface="+mn-lt"/>
                <a:cs typeface="Arial" charset="0"/>
              </a:rPr>
              <a:t>feelable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12.1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Forge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plans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– Design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future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7588" name="Grafik 5" descr="P10101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412875"/>
            <a:ext cx="60483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12. </a:t>
            </a:r>
            <a:r>
              <a:rPr lang="de-DE" sz="2000" b="1" dirty="0" err="1" smtClean="0">
                <a:cs typeface="Arial" charset="0"/>
              </a:rPr>
              <a:t>Make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your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own</a:t>
            </a:r>
            <a:r>
              <a:rPr lang="de-DE" sz="2000" b="1" dirty="0" smtClean="0">
                <a:cs typeface="Arial" charset="0"/>
              </a:rPr>
              <a:t> potential </a:t>
            </a:r>
            <a:r>
              <a:rPr lang="de-DE" sz="2000" b="1" dirty="0" err="1" smtClean="0">
                <a:cs typeface="Arial" charset="0"/>
              </a:rPr>
              <a:t>feelable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12.2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Exercise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crafty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practical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activities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8612" name="Grafik 5" descr="P10101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484313"/>
            <a:ext cx="5545138" cy="416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12. </a:t>
            </a:r>
            <a:r>
              <a:rPr lang="de-DE" sz="2000" b="1" dirty="0" err="1" smtClean="0">
                <a:cs typeface="Arial" charset="0"/>
              </a:rPr>
              <a:t>Make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your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own</a:t>
            </a:r>
            <a:r>
              <a:rPr lang="de-DE" sz="2000" b="1" dirty="0" smtClean="0">
                <a:cs typeface="Arial" charset="0"/>
              </a:rPr>
              <a:t> potential </a:t>
            </a:r>
            <a:r>
              <a:rPr lang="de-DE" sz="2000" b="1" dirty="0" err="1" smtClean="0">
                <a:cs typeface="Arial" charset="0"/>
              </a:rPr>
              <a:t>feelable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12.3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Implement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and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carry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through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projects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69636" name="Grafik 5" descr="P102016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557338"/>
            <a:ext cx="3240087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Grafik 7" descr="Helfende Händ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276475"/>
            <a:ext cx="4021138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12. </a:t>
            </a:r>
            <a:r>
              <a:rPr lang="de-DE" sz="2000" b="1" dirty="0" err="1" smtClean="0">
                <a:cs typeface="Arial" charset="0"/>
              </a:rPr>
              <a:t>Make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your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own</a:t>
            </a:r>
            <a:r>
              <a:rPr lang="de-DE" sz="2000" b="1" dirty="0" smtClean="0">
                <a:cs typeface="Arial" charset="0"/>
              </a:rPr>
              <a:t> potential </a:t>
            </a:r>
            <a:r>
              <a:rPr lang="de-DE" sz="2000" b="1" dirty="0" err="1" smtClean="0">
                <a:cs typeface="Arial" charset="0"/>
              </a:rPr>
              <a:t>feelable</a:t>
            </a:r>
            <a:endParaRPr lang="de-DE" sz="2000" b="1" dirty="0">
              <a:latin typeface="+mn-lt"/>
              <a:cs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1075"/>
            <a:ext cx="9144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>
                <a:solidFill>
                  <a:srgbClr val="9D0001"/>
                </a:solidFill>
                <a:latin typeface="+mn-lt"/>
              </a:rPr>
              <a:t>12.4 </a:t>
            </a:r>
            <a:r>
              <a:rPr lang="de-DE" b="1" dirty="0" smtClean="0">
                <a:solidFill>
                  <a:srgbClr val="9D0001"/>
                </a:solidFill>
                <a:latin typeface="+mn-lt"/>
              </a:rPr>
              <a:t>House </a:t>
            </a:r>
            <a:r>
              <a:rPr lang="de-DE" b="1" dirty="0" err="1" smtClean="0">
                <a:solidFill>
                  <a:srgbClr val="9D0001"/>
                </a:solidFill>
                <a:latin typeface="+mn-lt"/>
              </a:rPr>
              <a:t>building</a:t>
            </a:r>
            <a:endParaRPr lang="de-DE" b="1" dirty="0">
              <a:solidFill>
                <a:srgbClr val="9D0001"/>
              </a:solidFill>
              <a:latin typeface="+mn-lt"/>
            </a:endParaRPr>
          </a:p>
        </p:txBody>
      </p:sp>
      <p:pic>
        <p:nvPicPr>
          <p:cNvPr id="70660" name="Grafik 6" descr="2 (13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628775"/>
            <a:ext cx="5002212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5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13. </a:t>
            </a:r>
            <a:r>
              <a:rPr lang="de-DE" sz="2000" b="1" dirty="0" err="1" smtClean="0">
                <a:latin typeface="+mn-lt"/>
                <a:cs typeface="Arial" charset="0"/>
              </a:rPr>
              <a:t>Establish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and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strenghten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social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competences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71683" name="Grafik 4" descr="Murmelbah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412875"/>
            <a:ext cx="32591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Grafik 5" descr="P112038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412875"/>
            <a:ext cx="2820988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6" descr="P:\Archiv_Bilder\Notfallpädagogik\Japan 2011\Bilder von Bernd Ruf\Ordner 2\P11107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3644900"/>
            <a:ext cx="2840038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272338" cy="8683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de-DE" sz="3200" b="1" dirty="0" smtClean="0"/>
              <a:t>Psychotrauma </a:t>
            </a:r>
            <a:r>
              <a:rPr lang="de-DE" sz="3200" b="1" dirty="0" err="1" smtClean="0"/>
              <a:t>and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pedagogic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intervention</a:t>
            </a:r>
            <a:endParaRPr lang="de-DE" sz="3200" b="1" dirty="0" smtClean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1258888" y="1341438"/>
            <a:ext cx="1214437" cy="5000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charset="0"/>
              <a:buNone/>
            </a:pPr>
            <a:r>
              <a:rPr lang="de-DE" sz="1600" dirty="0" err="1" smtClean="0"/>
              <a:t>Acute</a:t>
            </a:r>
            <a:r>
              <a:rPr lang="de-DE" sz="1600" dirty="0" smtClean="0"/>
              <a:t> </a:t>
            </a:r>
            <a:r>
              <a:rPr lang="de-DE" sz="1600" dirty="0" err="1" smtClean="0"/>
              <a:t>phase</a:t>
            </a:r>
            <a:endParaRPr lang="de-DE" sz="2000" dirty="0" smtClean="0"/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2771800" y="1340768"/>
            <a:ext cx="14080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dirty="0" smtClean="0">
                <a:latin typeface="Calibri" pitchFamily="34" charset="0"/>
              </a:rPr>
              <a:t>Post-</a:t>
            </a:r>
            <a:r>
              <a:rPr lang="de-DE" sz="1600" dirty="0" err="1" smtClean="0">
                <a:latin typeface="Calibri" pitchFamily="34" charset="0"/>
              </a:rPr>
              <a:t>traumatic</a:t>
            </a:r>
            <a:endParaRPr lang="de-DE" sz="1600" dirty="0">
              <a:latin typeface="Calibri" pitchFamily="34" charset="0"/>
            </a:endParaRPr>
          </a:p>
          <a:p>
            <a:r>
              <a:rPr lang="de-DE" sz="1600" dirty="0" smtClean="0">
                <a:latin typeface="Calibri" pitchFamily="34" charset="0"/>
              </a:rPr>
              <a:t>stress </a:t>
            </a:r>
            <a:r>
              <a:rPr lang="de-DE" sz="1600" dirty="0" err="1" smtClean="0">
                <a:latin typeface="Calibri" pitchFamily="34" charset="0"/>
              </a:rPr>
              <a:t>reaction</a:t>
            </a:r>
            <a:endParaRPr lang="de-DE" sz="1600" dirty="0">
              <a:latin typeface="Calibri" pitchFamily="34" charset="0"/>
            </a:endParaRPr>
          </a:p>
        </p:txBody>
      </p:sp>
      <p:sp>
        <p:nvSpPr>
          <p:cNvPr id="7" name="Textfeld 6"/>
          <p:cNvSpPr txBox="1">
            <a:spLocks noChangeArrowheads="1"/>
          </p:cNvSpPr>
          <p:nvPr/>
        </p:nvSpPr>
        <p:spPr bwMode="auto">
          <a:xfrm>
            <a:off x="4716463" y="1341438"/>
            <a:ext cx="21489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dirty="0" smtClean="0">
                <a:latin typeface="Calibri" pitchFamily="34" charset="0"/>
              </a:rPr>
              <a:t>Post-</a:t>
            </a:r>
            <a:r>
              <a:rPr lang="de-DE" sz="1600" dirty="0" err="1" smtClean="0">
                <a:latin typeface="Calibri" pitchFamily="34" charset="0"/>
              </a:rPr>
              <a:t>traumatic</a:t>
            </a:r>
            <a:r>
              <a:rPr lang="de-DE" sz="1600" dirty="0" smtClean="0">
                <a:latin typeface="Calibri" pitchFamily="34" charset="0"/>
              </a:rPr>
              <a:t> </a:t>
            </a:r>
            <a:r>
              <a:rPr lang="de-DE" sz="1600" dirty="0" err="1" smtClean="0">
                <a:latin typeface="Calibri" pitchFamily="34" charset="0"/>
              </a:rPr>
              <a:t>disorder</a:t>
            </a:r>
            <a:endParaRPr lang="de-DE" dirty="0">
              <a:latin typeface="Calibri" pitchFamily="34" charset="0"/>
            </a:endParaRPr>
          </a:p>
          <a:p>
            <a:r>
              <a:rPr lang="de-DE" sz="1600" dirty="0" smtClean="0">
                <a:latin typeface="Calibri" pitchFamily="34" charset="0"/>
              </a:rPr>
              <a:t>ex. PTSD</a:t>
            </a:r>
            <a:endParaRPr lang="de-DE" sz="1600" dirty="0">
              <a:latin typeface="Calibri" pitchFamily="34" charset="0"/>
            </a:endParaRPr>
          </a:p>
        </p:txBody>
      </p:sp>
      <p:sp>
        <p:nvSpPr>
          <p:cNvPr id="8" name="Textfeld 7"/>
          <p:cNvSpPr txBox="1">
            <a:spLocks noChangeArrowheads="1"/>
          </p:cNvSpPr>
          <p:nvPr/>
        </p:nvSpPr>
        <p:spPr bwMode="auto">
          <a:xfrm>
            <a:off x="7092280" y="1268760"/>
            <a:ext cx="1740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600" dirty="0" smtClean="0">
                <a:latin typeface="Calibri" pitchFamily="34" charset="0"/>
              </a:rPr>
              <a:t>Lasting </a:t>
            </a:r>
            <a:r>
              <a:rPr lang="de-DE" sz="1600" dirty="0" err="1" smtClean="0">
                <a:latin typeface="Calibri" pitchFamily="34" charset="0"/>
              </a:rPr>
              <a:t>personality</a:t>
            </a:r>
            <a:r>
              <a:rPr lang="de-DE" sz="1600" dirty="0" smtClean="0">
                <a:latin typeface="Calibri" pitchFamily="34" charset="0"/>
              </a:rPr>
              <a:t/>
            </a:r>
            <a:br>
              <a:rPr lang="de-DE" sz="1600" dirty="0" smtClean="0">
                <a:latin typeface="Calibri" pitchFamily="34" charset="0"/>
              </a:rPr>
            </a:br>
            <a:r>
              <a:rPr lang="de-DE" sz="1600" dirty="0" err="1" smtClean="0">
                <a:latin typeface="Calibri" pitchFamily="34" charset="0"/>
              </a:rPr>
              <a:t>change</a:t>
            </a:r>
            <a:endParaRPr lang="de-DE" sz="1600" dirty="0">
              <a:latin typeface="Calibri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3238"/>
            <a:ext cx="1500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0" y="3357563"/>
            <a:ext cx="169167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de-DE" sz="1600" dirty="0" smtClean="0">
                <a:latin typeface="Calibri" pitchFamily="34" charset="0"/>
              </a:rPr>
              <a:t>Traumatic </a:t>
            </a:r>
            <a:r>
              <a:rPr lang="de-DE" sz="1600" dirty="0" err="1" smtClean="0">
                <a:latin typeface="Calibri" pitchFamily="34" charset="0"/>
              </a:rPr>
              <a:t>event</a:t>
            </a:r>
            <a:endParaRPr lang="de-DE" sz="1600" dirty="0">
              <a:latin typeface="Calibri" pitchFamily="34" charset="0"/>
            </a:endParaRPr>
          </a:p>
        </p:txBody>
      </p:sp>
      <p:sp>
        <p:nvSpPr>
          <p:cNvPr id="11" name="Pfeil nach rechts 10"/>
          <p:cNvSpPr/>
          <p:nvPr/>
        </p:nvSpPr>
        <p:spPr>
          <a:xfrm>
            <a:off x="1547813" y="2205038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2" name="Pfeil nach rechts 11"/>
          <p:cNvSpPr/>
          <p:nvPr/>
        </p:nvSpPr>
        <p:spPr>
          <a:xfrm>
            <a:off x="2700338" y="2205038"/>
            <a:ext cx="1928812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>
            <a:off x="4787900" y="2205038"/>
            <a:ext cx="2071688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4" name="Pfeil nach rechts 13"/>
          <p:cNvSpPr/>
          <p:nvPr/>
        </p:nvSpPr>
        <p:spPr>
          <a:xfrm>
            <a:off x="7235825" y="2205038"/>
            <a:ext cx="977900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16397" name="Textfeld 16"/>
          <p:cNvSpPr txBox="1">
            <a:spLocks noChangeArrowheads="1"/>
          </p:cNvSpPr>
          <p:nvPr/>
        </p:nvSpPr>
        <p:spPr bwMode="auto">
          <a:xfrm>
            <a:off x="1785938" y="43576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de-DE">
              <a:latin typeface="Calibri" pitchFamily="34" charset="0"/>
            </a:endParaRPr>
          </a:p>
        </p:txBody>
      </p:sp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1547813" y="2276475"/>
            <a:ext cx="865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de-DE" sz="1050" dirty="0">
                <a:latin typeface="Calibri" pitchFamily="34" charset="0"/>
              </a:rPr>
              <a:t>1 – 2 </a:t>
            </a:r>
            <a:r>
              <a:rPr lang="de-DE" sz="1400" dirty="0" smtClean="0">
                <a:latin typeface="Calibri" pitchFamily="34" charset="0"/>
              </a:rPr>
              <a:t>Days</a:t>
            </a:r>
            <a:endParaRPr lang="de-DE" sz="1050" dirty="0">
              <a:latin typeface="Calibri" pitchFamily="34" charset="0"/>
            </a:endParaRP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2843213" y="2276475"/>
            <a:ext cx="11959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400" dirty="0" err="1" smtClean="0">
                <a:latin typeface="Calibri" pitchFamily="34" charset="0"/>
              </a:rPr>
              <a:t>up</a:t>
            </a:r>
            <a:r>
              <a:rPr lang="de-DE" sz="1400" dirty="0" smtClean="0">
                <a:latin typeface="Calibri" pitchFamily="34" charset="0"/>
              </a:rPr>
              <a:t> </a:t>
            </a:r>
            <a:r>
              <a:rPr lang="de-DE" sz="1400" dirty="0" err="1" smtClean="0">
                <a:latin typeface="Calibri" pitchFamily="34" charset="0"/>
              </a:rPr>
              <a:t>to</a:t>
            </a:r>
            <a:r>
              <a:rPr lang="de-DE" sz="1400" dirty="0" smtClean="0">
                <a:latin typeface="Calibri" pitchFamily="34" charset="0"/>
              </a:rPr>
              <a:t> </a:t>
            </a:r>
            <a:r>
              <a:rPr lang="de-DE" sz="1400" dirty="0">
                <a:latin typeface="Calibri" pitchFamily="34" charset="0"/>
              </a:rPr>
              <a:t>8 </a:t>
            </a:r>
            <a:r>
              <a:rPr lang="de-DE" sz="1400" dirty="0" err="1" smtClean="0">
                <a:latin typeface="Calibri" pitchFamily="34" charset="0"/>
              </a:rPr>
              <a:t>weeks</a:t>
            </a:r>
            <a:endParaRPr lang="de-DE" sz="1400" dirty="0">
              <a:latin typeface="Calibri" pitchFamily="34" charset="0"/>
            </a:endParaRPr>
          </a:p>
        </p:txBody>
      </p:sp>
      <p:sp>
        <p:nvSpPr>
          <p:cNvPr id="18" name="Textfeld 17"/>
          <p:cNvSpPr txBox="1">
            <a:spLocks noChangeArrowheads="1"/>
          </p:cNvSpPr>
          <p:nvPr/>
        </p:nvSpPr>
        <p:spPr bwMode="auto">
          <a:xfrm>
            <a:off x="4932363" y="2276475"/>
            <a:ext cx="11381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400" dirty="0" err="1" smtClean="0">
                <a:latin typeface="Calibri" pitchFamily="34" charset="0"/>
              </a:rPr>
              <a:t>Several</a:t>
            </a:r>
            <a:r>
              <a:rPr lang="de-DE" sz="1400" dirty="0" smtClean="0">
                <a:latin typeface="Calibri" pitchFamily="34" charset="0"/>
              </a:rPr>
              <a:t> </a:t>
            </a:r>
            <a:r>
              <a:rPr lang="de-DE" sz="1400" dirty="0" err="1" smtClean="0">
                <a:latin typeface="Calibri" pitchFamily="34" charset="0"/>
              </a:rPr>
              <a:t>years</a:t>
            </a:r>
            <a:endParaRPr lang="de-DE" sz="1400" dirty="0" smtClean="0">
              <a:latin typeface="Calibri" pitchFamily="34" charset="0"/>
            </a:endParaRPr>
          </a:p>
          <a:p>
            <a:endParaRPr lang="de-DE" sz="1400" dirty="0">
              <a:latin typeface="Calibri" pitchFamily="34" charset="0"/>
            </a:endParaRPr>
          </a:p>
        </p:txBody>
      </p:sp>
      <p:cxnSp>
        <p:nvCxnSpPr>
          <p:cNvPr id="19" name="Gerade Verbindung 18"/>
          <p:cNvCxnSpPr/>
          <p:nvPr/>
        </p:nvCxnSpPr>
        <p:spPr>
          <a:xfrm>
            <a:off x="2916238" y="1989138"/>
            <a:ext cx="1714500" cy="4286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 flipV="1">
            <a:off x="2915816" y="2420888"/>
            <a:ext cx="1715071" cy="57606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0" y="5084763"/>
            <a:ext cx="98706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dirty="0" smtClean="0">
                <a:solidFill>
                  <a:schemeClr val="accent2"/>
                </a:solidFill>
                <a:latin typeface="+mn-lt"/>
              </a:rPr>
              <a:t>Trauma</a:t>
            </a:r>
            <a:endParaRPr lang="de-DE" sz="1600" dirty="0">
              <a:solidFill>
                <a:schemeClr val="accent2"/>
              </a:solidFill>
              <a:latin typeface="+mn-lt"/>
            </a:endParaRPr>
          </a:p>
          <a:p>
            <a:pPr>
              <a:defRPr/>
            </a:pPr>
            <a:r>
              <a:rPr lang="de-DE" sz="1600" dirty="0" err="1" smtClean="0">
                <a:solidFill>
                  <a:schemeClr val="accent2"/>
                </a:solidFill>
              </a:rPr>
              <a:t>P</a:t>
            </a:r>
            <a:r>
              <a:rPr lang="de-DE" sz="1600" dirty="0" err="1" smtClean="0">
                <a:solidFill>
                  <a:schemeClr val="accent2"/>
                </a:solidFill>
                <a:latin typeface="+mn-lt"/>
              </a:rPr>
              <a:t>edagogy</a:t>
            </a:r>
            <a:endParaRPr lang="de-DE" sz="160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1187450" y="4941888"/>
            <a:ext cx="165735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sz="1600" dirty="0" smtClean="0">
                <a:latin typeface="+mn-lt"/>
              </a:rPr>
              <a:t>Emergency-</a:t>
            </a:r>
            <a:r>
              <a:rPr lang="de-DE" sz="1600" dirty="0" err="1" smtClean="0">
                <a:latin typeface="+mn-lt"/>
              </a:rPr>
              <a:t>pedagogical</a:t>
            </a:r>
            <a:r>
              <a:rPr lang="de-DE" sz="1600" dirty="0" smtClean="0">
                <a:latin typeface="+mn-lt"/>
              </a:rPr>
              <a:t> </a:t>
            </a:r>
            <a:r>
              <a:rPr lang="de-DE" sz="1600" dirty="0" err="1" smtClean="0">
                <a:latin typeface="+mn-lt"/>
              </a:rPr>
              <a:t>acute</a:t>
            </a:r>
            <a:r>
              <a:rPr lang="de-DE" sz="1600" dirty="0" smtClean="0">
                <a:latin typeface="+mn-lt"/>
              </a:rPr>
              <a:t> </a:t>
            </a:r>
            <a:r>
              <a:rPr lang="de-DE" sz="1600" dirty="0" err="1" smtClean="0">
                <a:latin typeface="+mn-lt"/>
              </a:rPr>
              <a:t>intervention</a:t>
            </a:r>
            <a:endParaRPr lang="de-DE" sz="1600" dirty="0">
              <a:latin typeface="+mn-lt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2771800" y="4941168"/>
            <a:ext cx="16556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600" dirty="0" smtClean="0">
                <a:latin typeface="+mn-lt"/>
              </a:rPr>
              <a:t>Emergency </a:t>
            </a:r>
            <a:r>
              <a:rPr lang="de-DE" sz="1600" dirty="0" err="1" smtClean="0">
                <a:latin typeface="+mn-lt"/>
              </a:rPr>
              <a:t>pedagogical</a:t>
            </a:r>
            <a:r>
              <a:rPr lang="de-DE" sz="1600" dirty="0" smtClean="0">
                <a:latin typeface="+mn-lt"/>
              </a:rPr>
              <a:t> rapid </a:t>
            </a:r>
            <a:r>
              <a:rPr lang="de-DE" sz="1600" dirty="0" err="1" smtClean="0">
                <a:latin typeface="+mn-lt"/>
              </a:rPr>
              <a:t>intervention</a:t>
            </a:r>
            <a:r>
              <a:rPr lang="de-DE" sz="1600" dirty="0" smtClean="0">
                <a:latin typeface="+mn-lt"/>
              </a:rPr>
              <a:t> </a:t>
            </a:r>
            <a:endParaRPr lang="de-DE" sz="1600" dirty="0">
              <a:latin typeface="+mn-lt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5004048" y="4941168"/>
            <a:ext cx="16568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de-DE" sz="1600" dirty="0" smtClean="0">
                <a:latin typeface="+mn-lt"/>
              </a:rPr>
              <a:t>Trauma </a:t>
            </a:r>
            <a:r>
              <a:rPr lang="de-DE" sz="1600" dirty="0" err="1" smtClean="0">
                <a:latin typeface="+mn-lt"/>
              </a:rPr>
              <a:t>orientied</a:t>
            </a:r>
            <a:r>
              <a:rPr lang="de-DE" sz="1600" dirty="0" smtClean="0">
                <a:latin typeface="+mn-lt"/>
              </a:rPr>
              <a:t> </a:t>
            </a:r>
            <a:r>
              <a:rPr lang="de-DE" sz="1600" dirty="0" err="1" smtClean="0">
                <a:latin typeface="+mn-lt"/>
              </a:rPr>
              <a:t>special</a:t>
            </a:r>
            <a:r>
              <a:rPr lang="de-DE" sz="1600" dirty="0" smtClean="0">
                <a:latin typeface="+mn-lt"/>
              </a:rPr>
              <a:t> </a:t>
            </a:r>
            <a:r>
              <a:rPr lang="de-DE" sz="1600" dirty="0" err="1" smtClean="0">
                <a:latin typeface="+mn-lt"/>
              </a:rPr>
              <a:t>pedagogy</a:t>
            </a:r>
            <a:endParaRPr lang="de-DE" sz="1600" dirty="0">
              <a:latin typeface="+mn-lt"/>
            </a:endParaRPr>
          </a:p>
        </p:txBody>
      </p:sp>
      <p:sp>
        <p:nvSpPr>
          <p:cNvPr id="25" name="Pfeil nach rechts 24"/>
          <p:cNvSpPr/>
          <p:nvPr/>
        </p:nvSpPr>
        <p:spPr>
          <a:xfrm>
            <a:off x="1403350" y="4076700"/>
            <a:ext cx="977900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6" name="Pfeil nach rechts 25"/>
          <p:cNvSpPr/>
          <p:nvPr/>
        </p:nvSpPr>
        <p:spPr>
          <a:xfrm>
            <a:off x="4859338" y="4076700"/>
            <a:ext cx="1928812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7" name="Pfeil nach rechts 26"/>
          <p:cNvSpPr/>
          <p:nvPr/>
        </p:nvSpPr>
        <p:spPr>
          <a:xfrm>
            <a:off x="2627313" y="4076700"/>
            <a:ext cx="1928812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8" name="Pfeil nach rechts 27"/>
          <p:cNvSpPr/>
          <p:nvPr/>
        </p:nvSpPr>
        <p:spPr>
          <a:xfrm>
            <a:off x="7235825" y="4076700"/>
            <a:ext cx="977900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/>
          </a:p>
        </p:txBody>
      </p:sp>
      <p:sp>
        <p:nvSpPr>
          <p:cNvPr id="29" name="Textfeld 28"/>
          <p:cNvSpPr txBox="1"/>
          <p:nvPr/>
        </p:nvSpPr>
        <p:spPr>
          <a:xfrm>
            <a:off x="7092950" y="4868863"/>
            <a:ext cx="172878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sz="1600" dirty="0" smtClean="0">
                <a:latin typeface="+mn-lt"/>
              </a:rPr>
              <a:t>Trauma </a:t>
            </a:r>
            <a:r>
              <a:rPr lang="de-DE" sz="1600" dirty="0" err="1" smtClean="0">
                <a:latin typeface="+mn-lt"/>
              </a:rPr>
              <a:t>oriented</a:t>
            </a:r>
            <a:r>
              <a:rPr lang="de-DE" sz="1600" dirty="0" smtClean="0">
                <a:latin typeface="+mn-lt"/>
              </a:rPr>
              <a:t> </a:t>
            </a:r>
            <a:r>
              <a:rPr lang="de-DE" sz="1600" dirty="0" smtClean="0"/>
              <a:t>i</a:t>
            </a:r>
            <a:r>
              <a:rPr lang="de-DE" sz="1600" dirty="0" smtClean="0">
                <a:latin typeface="+mn-lt"/>
              </a:rPr>
              <a:t>ntensive </a:t>
            </a:r>
            <a:r>
              <a:rPr lang="de-DE" sz="1600" dirty="0" err="1" smtClean="0">
                <a:latin typeface="+mn-lt"/>
              </a:rPr>
              <a:t>pedagogy</a:t>
            </a:r>
            <a:endParaRPr lang="de-DE" sz="1600" dirty="0">
              <a:latin typeface="+mn-lt"/>
            </a:endParaRPr>
          </a:p>
        </p:txBody>
      </p:sp>
      <p:pic>
        <p:nvPicPr>
          <p:cNvPr id="30" name="Picture 24" descr="C:\Programme\Microsoft Office_2k7\MEDIA\CAGCAT10\j021672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789363"/>
            <a:ext cx="900112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10" grpId="0"/>
      <p:bldP spid="11" grpId="0" animBg="1"/>
      <p:bldP spid="12" grpId="0" animBg="1"/>
      <p:bldP spid="13" grpId="0" animBg="1"/>
      <p:bldP spid="14" grpId="0" animBg="1"/>
      <p:bldP spid="16" grpId="0"/>
      <p:bldP spid="17" grpId="0"/>
      <p:bldP spid="18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</a:rPr>
              <a:t>14. </a:t>
            </a:r>
            <a:r>
              <a:rPr lang="de-DE" sz="2000" b="1" dirty="0" err="1" smtClean="0">
                <a:latin typeface="+mn-lt"/>
              </a:rPr>
              <a:t>Provide</a:t>
            </a:r>
            <a:r>
              <a:rPr lang="de-DE" sz="2000" b="1" dirty="0" smtClean="0">
                <a:latin typeface="+mn-lt"/>
              </a:rPr>
              <a:t> a </a:t>
            </a:r>
            <a:r>
              <a:rPr lang="de-DE" sz="2000" b="1" dirty="0" err="1" smtClean="0">
                <a:latin typeface="+mn-lt"/>
              </a:rPr>
              <a:t>balanced</a:t>
            </a:r>
            <a:r>
              <a:rPr lang="de-DE" sz="2000" b="1" dirty="0" smtClean="0">
                <a:latin typeface="+mn-lt"/>
              </a:rPr>
              <a:t> </a:t>
            </a:r>
            <a:r>
              <a:rPr lang="de-DE" sz="2000" b="1" dirty="0" err="1" smtClean="0">
                <a:latin typeface="+mn-lt"/>
              </a:rPr>
              <a:t>diet</a:t>
            </a:r>
            <a:endParaRPr lang="de-DE" sz="2000" b="1" dirty="0">
              <a:latin typeface="+mn-lt"/>
            </a:endParaRPr>
          </a:p>
        </p:txBody>
      </p:sp>
      <p:pic>
        <p:nvPicPr>
          <p:cNvPr id="72707" name="Grafik 6" descr="P100078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1700213"/>
            <a:ext cx="40322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Grafik 6" descr="P102080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700213"/>
            <a:ext cx="44259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15. </a:t>
            </a:r>
            <a:r>
              <a:rPr lang="de-DE" sz="2000" b="1" dirty="0" err="1" smtClean="0">
                <a:latin typeface="+mn-lt"/>
                <a:cs typeface="Arial" charset="0"/>
              </a:rPr>
              <a:t>Provide</a:t>
            </a:r>
            <a:r>
              <a:rPr lang="de-DE" sz="2000" b="1" dirty="0" smtClean="0">
                <a:latin typeface="+mn-lt"/>
                <a:cs typeface="Arial" charset="0"/>
              </a:rPr>
              <a:t> Relaxation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73731" name="Grafik 5" descr="P101014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341438"/>
            <a:ext cx="594042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4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16. </a:t>
            </a:r>
            <a:r>
              <a:rPr lang="de-DE" sz="2000" b="1" dirty="0" err="1" smtClean="0">
                <a:latin typeface="+mn-lt"/>
                <a:cs typeface="Arial" charset="0"/>
              </a:rPr>
              <a:t>Cultivate</a:t>
            </a:r>
            <a:r>
              <a:rPr lang="de-DE" sz="2000" b="1" dirty="0" smtClean="0">
                <a:latin typeface="+mn-lt"/>
                <a:cs typeface="Arial" charset="0"/>
              </a:rPr>
              <a:t> spiritual - </a:t>
            </a:r>
            <a:r>
              <a:rPr lang="de-DE" sz="2000" b="1" dirty="0" err="1" smtClean="0">
                <a:latin typeface="+mn-lt"/>
                <a:cs typeface="Arial" charset="0"/>
              </a:rPr>
              <a:t>religious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feelings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74756" name="Grafik 8" descr="Buddhistischer Jun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484313"/>
            <a:ext cx="27273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Grafik 9" descr="Islam_betende Kin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84313"/>
            <a:ext cx="27273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Grafik 10" descr="Christen_betende Kinder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57563"/>
            <a:ext cx="27368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Grafik 12" descr="China_betende Kinder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713" y="3357563"/>
            <a:ext cx="2727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620713"/>
            <a:ext cx="9144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>
                <a:latin typeface="+mn-lt"/>
                <a:cs typeface="Arial" charset="0"/>
              </a:rPr>
              <a:t>17. </a:t>
            </a:r>
            <a:r>
              <a:rPr lang="de-DE" sz="2000" b="1" dirty="0" err="1" smtClean="0">
                <a:latin typeface="+mn-lt"/>
                <a:cs typeface="Arial" charset="0"/>
              </a:rPr>
              <a:t>Pleasure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heals</a:t>
            </a:r>
            <a:endParaRPr lang="de-DE" sz="2000" b="1" dirty="0">
              <a:latin typeface="+mn-lt"/>
              <a:cs typeface="Arial" charset="0"/>
            </a:endParaRPr>
          </a:p>
        </p:txBody>
      </p:sp>
      <p:pic>
        <p:nvPicPr>
          <p:cNvPr id="75779" name="Grafik 11" descr="IMG_026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25538"/>
            <a:ext cx="3455988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Grafik 4" descr="DSC0914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25538"/>
            <a:ext cx="34575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0" y="115888"/>
            <a:ext cx="914400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II)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Guidelines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emergency-pedagogical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crisis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interventions</a:t>
            </a:r>
            <a:r>
              <a:rPr lang="de-D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539750" y="115888"/>
            <a:ext cx="7772400" cy="642937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b="1" dirty="0">
                <a:latin typeface="+mj-lt"/>
                <a:ea typeface="+mj-ea"/>
                <a:cs typeface="+mj-cs"/>
              </a:rPr>
              <a:t>Emergency therapeutic intervention</a:t>
            </a:r>
            <a:br>
              <a:rPr lang="en-US" sz="2400" b="1" dirty="0">
                <a:latin typeface="+mj-lt"/>
                <a:ea typeface="+mj-ea"/>
                <a:cs typeface="+mj-cs"/>
              </a:rPr>
            </a:br>
            <a:r>
              <a:rPr lang="en-US" dirty="0">
                <a:latin typeface="+mj-lt"/>
                <a:ea typeface="+mj-ea"/>
                <a:cs typeface="+mj-cs"/>
              </a:rPr>
              <a:t>for psychologically </a:t>
            </a:r>
            <a:r>
              <a:rPr lang="en-US" dirty="0" smtClean="0">
                <a:latin typeface="+mj-lt"/>
                <a:ea typeface="+mj-ea"/>
                <a:cs typeface="+mj-cs"/>
              </a:rPr>
              <a:t>traumatized </a:t>
            </a:r>
            <a:r>
              <a:rPr lang="en-US" dirty="0">
                <a:latin typeface="+mj-lt"/>
                <a:ea typeface="+mj-ea"/>
                <a:cs typeface="+mj-cs"/>
              </a:rPr>
              <a:t>children and </a:t>
            </a:r>
            <a:r>
              <a:rPr lang="en-US" dirty="0" smtClean="0">
                <a:latin typeface="+mj-lt"/>
                <a:ea typeface="+mj-ea"/>
                <a:cs typeface="+mj-cs"/>
              </a:rPr>
              <a:t>juveniles</a:t>
            </a:r>
            <a:endParaRPr lang="en-US" sz="14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2268538" y="126841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Ellipse 5"/>
          <p:cNvSpPr/>
          <p:nvPr/>
        </p:nvSpPr>
        <p:spPr>
          <a:xfrm>
            <a:off x="2124075" y="2276475"/>
            <a:ext cx="1214438" cy="200025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Freihandform 6"/>
          <p:cNvSpPr/>
          <p:nvPr/>
        </p:nvSpPr>
        <p:spPr>
          <a:xfrm>
            <a:off x="1979613" y="4365625"/>
            <a:ext cx="1427162" cy="1955800"/>
          </a:xfrm>
          <a:custGeom>
            <a:avLst/>
            <a:gdLst>
              <a:gd name="connsiteX0" fmla="*/ 0 w 1427018"/>
              <a:gd name="connsiteY0" fmla="*/ 1955800 h 1955800"/>
              <a:gd name="connsiteX1" fmla="*/ 720436 w 1427018"/>
              <a:gd name="connsiteY1" fmla="*/ 2309 h 1955800"/>
              <a:gd name="connsiteX2" fmla="*/ 1427018 w 1427018"/>
              <a:gd name="connsiteY2" fmla="*/ 1941945 h 195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7018" h="1955800">
                <a:moveTo>
                  <a:pt x="0" y="1955800"/>
                </a:moveTo>
                <a:cubicBezTo>
                  <a:pt x="241300" y="980209"/>
                  <a:pt x="482600" y="4618"/>
                  <a:pt x="720436" y="2309"/>
                </a:cubicBezTo>
                <a:cubicBezTo>
                  <a:pt x="958272" y="0"/>
                  <a:pt x="1192645" y="970972"/>
                  <a:pt x="1427018" y="1941945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ihandform 7"/>
          <p:cNvSpPr/>
          <p:nvPr/>
        </p:nvSpPr>
        <p:spPr>
          <a:xfrm>
            <a:off x="3276600" y="2420938"/>
            <a:ext cx="577850" cy="1606550"/>
          </a:xfrm>
          <a:custGeom>
            <a:avLst/>
            <a:gdLst>
              <a:gd name="connsiteX0" fmla="*/ 0 w 577272"/>
              <a:gd name="connsiteY0" fmla="*/ 0 h 1607127"/>
              <a:gd name="connsiteX1" fmla="*/ 484909 w 577272"/>
              <a:gd name="connsiteY1" fmla="*/ 346363 h 1607127"/>
              <a:gd name="connsiteX2" fmla="*/ 554181 w 577272"/>
              <a:gd name="connsiteY2" fmla="*/ 1607127 h 160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7272" h="1607127">
                <a:moveTo>
                  <a:pt x="0" y="0"/>
                </a:moveTo>
                <a:cubicBezTo>
                  <a:pt x="196273" y="39254"/>
                  <a:pt x="392546" y="78509"/>
                  <a:pt x="484909" y="346363"/>
                </a:cubicBezTo>
                <a:cubicBezTo>
                  <a:pt x="577272" y="614217"/>
                  <a:pt x="565726" y="1110672"/>
                  <a:pt x="554181" y="1607127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Freihandform 8"/>
          <p:cNvSpPr/>
          <p:nvPr/>
        </p:nvSpPr>
        <p:spPr>
          <a:xfrm>
            <a:off x="1619250" y="2420938"/>
            <a:ext cx="544513" cy="1635125"/>
          </a:xfrm>
          <a:custGeom>
            <a:avLst/>
            <a:gdLst>
              <a:gd name="connsiteX0" fmla="*/ 544945 w 544945"/>
              <a:gd name="connsiteY0" fmla="*/ 0 h 1634836"/>
              <a:gd name="connsiteX1" fmla="*/ 87745 w 544945"/>
              <a:gd name="connsiteY1" fmla="*/ 415636 h 1634836"/>
              <a:gd name="connsiteX2" fmla="*/ 18473 w 544945"/>
              <a:gd name="connsiteY2" fmla="*/ 1634836 h 163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4945" h="1634836">
                <a:moveTo>
                  <a:pt x="544945" y="0"/>
                </a:moveTo>
                <a:cubicBezTo>
                  <a:pt x="360217" y="71581"/>
                  <a:pt x="175490" y="143163"/>
                  <a:pt x="87745" y="415636"/>
                </a:cubicBezTo>
                <a:cubicBezTo>
                  <a:pt x="0" y="688109"/>
                  <a:pt x="9236" y="1161472"/>
                  <a:pt x="18473" y="1634836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20" name="Textfeld 23"/>
          <p:cNvSpPr txBox="1">
            <a:spLocks noChangeArrowheads="1"/>
          </p:cNvSpPr>
          <p:nvPr/>
        </p:nvSpPr>
        <p:spPr bwMode="auto">
          <a:xfrm>
            <a:off x="714375" y="2000250"/>
            <a:ext cx="1357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1" name="Textfeld 10"/>
          <p:cNvSpPr txBox="1">
            <a:spLocks noChangeArrowheads="1"/>
          </p:cNvSpPr>
          <p:nvPr/>
        </p:nvSpPr>
        <p:spPr bwMode="auto">
          <a:xfrm>
            <a:off x="0" y="1341438"/>
            <a:ext cx="19986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libri" pitchFamily="34" charset="0"/>
              </a:rPr>
              <a:t>Head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Nervous-Sensory-System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Thinking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Guarding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0" y="2636838"/>
            <a:ext cx="15573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Torso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Rhythmical System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Feeling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Dreaming</a:t>
            </a:r>
          </a:p>
        </p:txBody>
      </p:sp>
      <p:sp>
        <p:nvSpPr>
          <p:cNvPr id="13" name="Textfeld 12"/>
          <p:cNvSpPr txBox="1">
            <a:spLocks noChangeArrowheads="1"/>
          </p:cNvSpPr>
          <p:nvPr/>
        </p:nvSpPr>
        <p:spPr bwMode="auto">
          <a:xfrm>
            <a:off x="0" y="4508500"/>
            <a:ext cx="19907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alibri" pitchFamily="34" charset="0"/>
              </a:rPr>
              <a:t>Stomach/Extremity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Metabolic-extremity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System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To will/to act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Sleeping</a:t>
            </a:r>
          </a:p>
        </p:txBody>
      </p:sp>
      <p:sp>
        <p:nvSpPr>
          <p:cNvPr id="14" name="Textfeld 13"/>
          <p:cNvSpPr txBox="1">
            <a:spLocks noChangeArrowheads="1"/>
          </p:cNvSpPr>
          <p:nvPr/>
        </p:nvSpPr>
        <p:spPr bwMode="auto">
          <a:xfrm>
            <a:off x="2195736" y="1268760"/>
            <a:ext cx="104298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round, hard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Silence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Cold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Reception</a:t>
            </a:r>
          </a:p>
        </p:txBody>
      </p:sp>
      <p:sp>
        <p:nvSpPr>
          <p:cNvPr id="15" name="Textfeld 14"/>
          <p:cNvSpPr txBox="1">
            <a:spLocks noChangeArrowheads="1"/>
          </p:cNvSpPr>
          <p:nvPr/>
        </p:nvSpPr>
        <p:spPr bwMode="auto">
          <a:xfrm>
            <a:off x="2267744" y="2708920"/>
            <a:ext cx="93610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Centre 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Balancing</a:t>
            </a:r>
          </a:p>
        </p:txBody>
      </p:sp>
      <p:sp>
        <p:nvSpPr>
          <p:cNvPr id="16" name="Textfeld 15"/>
          <p:cNvSpPr txBox="1">
            <a:spLocks noChangeArrowheads="1"/>
          </p:cNvSpPr>
          <p:nvPr/>
        </p:nvSpPr>
        <p:spPr bwMode="auto">
          <a:xfrm>
            <a:off x="2195736" y="4941168"/>
            <a:ext cx="9985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libri" pitchFamily="34" charset="0"/>
              </a:rPr>
              <a:t>Radial, soft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Movement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Warmth</a:t>
            </a:r>
          </a:p>
          <a:p>
            <a:pPr algn="ctr"/>
            <a:r>
              <a:rPr lang="en-US" sz="1400" dirty="0">
                <a:latin typeface="Calibri" pitchFamily="34" charset="0"/>
              </a:rPr>
              <a:t>Release</a:t>
            </a: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8132185" y="1412776"/>
            <a:ext cx="10118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Calibri" pitchFamily="34" charset="0"/>
              </a:rPr>
              <a:t>1. </a:t>
            </a:r>
            <a:r>
              <a:rPr lang="en-US" sz="1200" b="1" dirty="0" smtClean="0">
                <a:latin typeface="Calibri" pitchFamily="34" charset="0"/>
              </a:rPr>
              <a:t>Discussion</a:t>
            </a:r>
            <a:br>
              <a:rPr lang="en-US" sz="1200" b="1" dirty="0" smtClean="0">
                <a:latin typeface="Calibri" pitchFamily="34" charset="0"/>
              </a:rPr>
            </a:br>
            <a:r>
              <a:rPr lang="en-US" sz="1200" b="1" dirty="0" smtClean="0">
                <a:latin typeface="Calibri" pitchFamily="34" charset="0"/>
              </a:rPr>
              <a:t>groups</a:t>
            </a:r>
            <a:endParaRPr lang="en-US" sz="1200" b="1" dirty="0">
              <a:latin typeface="Calibri" pitchFamily="34" charset="0"/>
            </a:endParaRPr>
          </a:p>
        </p:txBody>
      </p:sp>
      <p:sp>
        <p:nvSpPr>
          <p:cNvPr id="18" name="Textfeld 17"/>
          <p:cNvSpPr txBox="1">
            <a:spLocks noChangeArrowheads="1"/>
          </p:cNvSpPr>
          <p:nvPr/>
        </p:nvSpPr>
        <p:spPr bwMode="auto">
          <a:xfrm>
            <a:off x="8172400" y="1988840"/>
            <a:ext cx="97160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70C0"/>
                </a:solidFill>
                <a:latin typeface="Calibri" pitchFamily="34" charset="0"/>
              </a:rPr>
              <a:t>3. </a:t>
            </a:r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</a:rPr>
              <a:t>Learning</a:t>
            </a:r>
            <a:br>
              <a:rPr lang="en-US" sz="1200" b="1" dirty="0" smtClean="0">
                <a:solidFill>
                  <a:srgbClr val="0070C0"/>
                </a:solidFill>
                <a:latin typeface="Calibri" pitchFamily="34" charset="0"/>
              </a:rPr>
            </a:br>
            <a:r>
              <a:rPr lang="en-US" sz="1200" b="1" dirty="0" smtClean="0">
                <a:solidFill>
                  <a:srgbClr val="0070C0"/>
                </a:solidFill>
                <a:latin typeface="Calibri" pitchFamily="34" charset="0"/>
              </a:rPr>
              <a:t>part</a:t>
            </a:r>
            <a:endParaRPr lang="en-US" sz="12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6011863" y="1557338"/>
            <a:ext cx="1925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Concentration exercises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View exercises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6084888" y="2636838"/>
            <a:ext cx="2212975" cy="1600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Delight heals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Maintenance of rhythm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Ritualisation</a:t>
            </a:r>
            <a:endParaRPr lang="en-US" sz="14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Slowing down the breath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Changing the dreams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Painting, drawing, reciting,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Singing</a:t>
            </a:r>
          </a:p>
        </p:txBody>
      </p:sp>
      <p:sp>
        <p:nvSpPr>
          <p:cNvPr id="21" name="Textfeld 20"/>
          <p:cNvSpPr txBox="1">
            <a:spLocks noChangeArrowheads="1"/>
          </p:cNvSpPr>
          <p:nvPr/>
        </p:nvSpPr>
        <p:spPr bwMode="auto">
          <a:xfrm>
            <a:off x="6084888" y="4652963"/>
            <a:ext cx="20034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Massages, </a:t>
            </a:r>
            <a:r>
              <a:rPr lang="en-US" sz="1400" dirty="0" err="1" smtClean="0">
                <a:solidFill>
                  <a:srgbClr val="FF0000"/>
                </a:solidFill>
                <a:latin typeface="Calibri" pitchFamily="34" charset="0"/>
              </a:rPr>
              <a:t>embrocation</a:t>
            </a:r>
            <a:endParaRPr lang="en-US" sz="14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Active games, </a:t>
            </a:r>
            <a:r>
              <a:rPr lang="en-US" sz="1400" dirty="0" err="1">
                <a:solidFill>
                  <a:srgbClr val="FF0000"/>
                </a:solidFill>
                <a:latin typeface="Calibri" pitchFamily="34" charset="0"/>
              </a:rPr>
              <a:t>eurythmy</a:t>
            </a:r>
            <a:endParaRPr lang="en-US" sz="14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Walks, hiking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Carrying out projects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Therapeutic handcraft</a:t>
            </a:r>
          </a:p>
        </p:txBody>
      </p:sp>
      <p:sp>
        <p:nvSpPr>
          <p:cNvPr id="22" name="Textfeld 21"/>
          <p:cNvSpPr txBox="1">
            <a:spLocks noChangeArrowheads="1"/>
          </p:cNvSpPr>
          <p:nvPr/>
        </p:nvSpPr>
        <p:spPr bwMode="auto">
          <a:xfrm>
            <a:off x="3851275" y="1341438"/>
            <a:ext cx="17907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Headache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Nervousness</a:t>
            </a:r>
          </a:p>
          <a:p>
            <a:r>
              <a:rPr lang="en-US" sz="1400" dirty="0" err="1">
                <a:solidFill>
                  <a:srgbClr val="0070C0"/>
                </a:solidFill>
                <a:latin typeface="Calibri" pitchFamily="34" charset="0"/>
              </a:rPr>
              <a:t>Overexcitation</a:t>
            </a:r>
            <a:endParaRPr lang="en-US" sz="1400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Lack of concentration</a:t>
            </a:r>
          </a:p>
          <a:p>
            <a:r>
              <a:rPr lang="en-US" sz="1400" dirty="0">
                <a:solidFill>
                  <a:srgbClr val="0070C0"/>
                </a:solidFill>
                <a:latin typeface="Calibri" pitchFamily="34" charset="0"/>
              </a:rPr>
              <a:t>Flash back/amnesia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3851275" y="2636838"/>
            <a:ext cx="2387600" cy="1600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Asthma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Rhythmical disorders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Insensibility, void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Fear, panic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Nightmares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Aggression, anger/depression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Feeling of guilt</a:t>
            </a:r>
          </a:p>
        </p:txBody>
      </p:sp>
      <p:sp>
        <p:nvSpPr>
          <p:cNvPr id="24" name="Textfeld 23"/>
          <p:cNvSpPr txBox="1">
            <a:spLocks noChangeArrowheads="1"/>
          </p:cNvSpPr>
          <p:nvPr/>
        </p:nvSpPr>
        <p:spPr bwMode="auto">
          <a:xfrm>
            <a:off x="3995738" y="4581525"/>
            <a:ext cx="17208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Digestive disorders,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libri" pitchFamily="34" charset="0"/>
              </a:rPr>
              <a:t>eating </a:t>
            </a:r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disorders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Reluctance to move</a:t>
            </a: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Avoidance </a:t>
            </a:r>
            <a:r>
              <a:rPr lang="en-US" sz="1400" dirty="0" err="1">
                <a:solidFill>
                  <a:srgbClr val="FF0000"/>
                </a:solidFill>
                <a:latin typeface="Calibri" pitchFamily="34" charset="0"/>
              </a:rPr>
              <a:t>behaviour</a:t>
            </a:r>
            <a:endParaRPr lang="en-US" sz="14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Paralysis, freezing/ </a:t>
            </a:r>
          </a:p>
          <a:p>
            <a:r>
              <a:rPr lang="en-US" sz="1400" dirty="0" smtClean="0">
                <a:solidFill>
                  <a:srgbClr val="FF0000"/>
                </a:solidFill>
                <a:latin typeface="Calibri" pitchFamily="34" charset="0"/>
              </a:rPr>
              <a:t>hyperactivity</a:t>
            </a:r>
            <a:endParaRPr lang="en-US" sz="14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libri" pitchFamily="34" charset="0"/>
              </a:rPr>
              <a:t>Insomnia</a:t>
            </a:r>
          </a:p>
        </p:txBody>
      </p:sp>
      <p:sp>
        <p:nvSpPr>
          <p:cNvPr id="25" name="Textfeld 24"/>
          <p:cNvSpPr txBox="1">
            <a:spLocks noChangeArrowheads="1"/>
          </p:cNvSpPr>
          <p:nvPr/>
        </p:nvSpPr>
        <p:spPr bwMode="auto">
          <a:xfrm>
            <a:off x="8108504" y="4725144"/>
            <a:ext cx="10354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Calibri" pitchFamily="34" charset="0"/>
              </a:rPr>
              <a:t>4. Active part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8169246" y="2708920"/>
            <a:ext cx="9747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2. </a:t>
            </a:r>
            <a:r>
              <a:rPr lang="en-US" sz="1200" b="1" dirty="0" err="1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Rythmical</a:t>
            </a: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/>
            </a:r>
            <a:b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</a:br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part</a:t>
            </a:r>
            <a:endParaRPr lang="en-US" sz="12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7" name="Textfeld 26"/>
          <p:cNvSpPr txBox="1">
            <a:spLocks noChangeArrowheads="1"/>
          </p:cNvSpPr>
          <p:nvPr/>
        </p:nvSpPr>
        <p:spPr bwMode="auto">
          <a:xfrm>
            <a:off x="0" y="764704"/>
            <a:ext cx="16993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</a:rPr>
              <a:t>Trichotomy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 of </a:t>
            </a:r>
            <a:r>
              <a:rPr lang="en-US" sz="1600" b="1" dirty="0" smtClean="0">
                <a:solidFill>
                  <a:srgbClr val="FF0000"/>
                </a:solidFill>
                <a:latin typeface="Calibri" pitchFamily="34" charset="0"/>
              </a:rPr>
              <a:t>the</a:t>
            </a:r>
          </a:p>
          <a:p>
            <a:r>
              <a:rPr lang="en-US" sz="1600" b="1" dirty="0" smtClean="0">
                <a:solidFill>
                  <a:srgbClr val="FF0000"/>
                </a:solidFill>
                <a:latin typeface="Calibri" pitchFamily="34" charset="0"/>
              </a:rPr>
              <a:t>human </a:t>
            </a:r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being</a:t>
            </a:r>
          </a:p>
        </p:txBody>
      </p:sp>
      <p:sp>
        <p:nvSpPr>
          <p:cNvPr id="28" name="Textfeld 27"/>
          <p:cNvSpPr txBox="1">
            <a:spLocks noChangeArrowheads="1"/>
          </p:cNvSpPr>
          <p:nvPr/>
        </p:nvSpPr>
        <p:spPr bwMode="auto">
          <a:xfrm>
            <a:off x="3851275" y="765175"/>
            <a:ext cx="14216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Symptoms of </a:t>
            </a:r>
          </a:p>
          <a:p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stress reaction</a:t>
            </a:r>
          </a:p>
        </p:txBody>
      </p:sp>
      <p:sp>
        <p:nvSpPr>
          <p:cNvPr id="29" name="Textfeld 28"/>
          <p:cNvSpPr txBox="1">
            <a:spLocks noChangeArrowheads="1"/>
          </p:cNvSpPr>
          <p:nvPr/>
        </p:nvSpPr>
        <p:spPr bwMode="auto">
          <a:xfrm>
            <a:off x="6011863" y="765175"/>
            <a:ext cx="19288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Emergency </a:t>
            </a:r>
            <a:r>
              <a:rPr lang="en-US" sz="1600" b="1" dirty="0" err="1">
                <a:solidFill>
                  <a:srgbClr val="FF0000"/>
                </a:solidFill>
                <a:latin typeface="Calibri" pitchFamily="34" charset="0"/>
              </a:rPr>
              <a:t>theurapeutic</a:t>
            </a:r>
            <a:endParaRPr lang="en-US" sz="1600" b="1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Calibri" pitchFamily="34" charset="0"/>
              </a:rPr>
              <a:t>intervention</a:t>
            </a:r>
          </a:p>
        </p:txBody>
      </p:sp>
      <p:sp>
        <p:nvSpPr>
          <p:cNvPr id="30" name="Textfeld 29"/>
          <p:cNvSpPr txBox="1">
            <a:spLocks noChangeArrowheads="1"/>
          </p:cNvSpPr>
          <p:nvPr/>
        </p:nvSpPr>
        <p:spPr bwMode="auto">
          <a:xfrm>
            <a:off x="7884368" y="764704"/>
            <a:ext cx="1136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 smtClean="0">
                <a:latin typeface="Calibri" pitchFamily="34" charset="0"/>
              </a:rPr>
              <a:t>Structuring</a:t>
            </a:r>
          </a:p>
          <a:p>
            <a:r>
              <a:rPr lang="en-US" sz="1600" b="1" dirty="0" smtClean="0">
                <a:latin typeface="Calibri" pitchFamily="34" charset="0"/>
              </a:rPr>
              <a:t>of </a:t>
            </a:r>
            <a:r>
              <a:rPr lang="en-US" sz="1600" b="1" dirty="0">
                <a:latin typeface="Calibri" pitchFamily="34" charset="0"/>
              </a:rPr>
              <a:t>hours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333375"/>
            <a:ext cx="9144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2000" b="1" dirty="0" smtClean="0">
                <a:latin typeface="+mn-lt"/>
                <a:cs typeface="Arial" charset="0"/>
              </a:rPr>
              <a:t>„</a:t>
            </a:r>
            <a:r>
              <a:rPr lang="de-DE" sz="2000" b="1" dirty="0" err="1" smtClean="0">
                <a:latin typeface="+mn-lt"/>
                <a:cs typeface="Arial" charset="0"/>
              </a:rPr>
              <a:t>Only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the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one</a:t>
            </a:r>
            <a:r>
              <a:rPr lang="de-DE" sz="2000" b="1" dirty="0" smtClean="0">
                <a:latin typeface="+mn-lt"/>
                <a:cs typeface="Arial" charset="0"/>
              </a:rPr>
              <a:t>, </a:t>
            </a:r>
            <a:r>
              <a:rPr lang="de-DE" sz="2000" b="1" dirty="0" err="1" smtClean="0">
                <a:latin typeface="+mn-lt"/>
                <a:cs typeface="Arial" charset="0"/>
              </a:rPr>
              <a:t>who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joins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up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with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cs typeface="Arial" charset="0"/>
              </a:rPr>
              <a:t>many</a:t>
            </a:r>
            <a:r>
              <a:rPr lang="de-DE" sz="2000" b="1" dirty="0" smtClean="0"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at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the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right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moment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can</a:t>
            </a:r>
            <a:r>
              <a:rPr lang="de-DE" sz="2000" b="1" dirty="0" smtClean="0">
                <a:latin typeface="+mn-lt"/>
                <a:cs typeface="Arial" charset="0"/>
              </a:rPr>
              <a:t> </a:t>
            </a:r>
            <a:r>
              <a:rPr lang="de-DE" sz="2000" b="1" dirty="0" err="1" smtClean="0">
                <a:latin typeface="+mn-lt"/>
                <a:cs typeface="Arial" charset="0"/>
              </a:rPr>
              <a:t>help</a:t>
            </a:r>
            <a:r>
              <a:rPr lang="de-DE" sz="2000" b="1" dirty="0" smtClean="0">
                <a:latin typeface="+mn-lt"/>
                <a:cs typeface="Arial" charset="0"/>
              </a:rPr>
              <a:t>.“</a:t>
            </a:r>
            <a:endParaRPr lang="de-DE" sz="2000" b="1" dirty="0">
              <a:latin typeface="+mn-lt"/>
              <a:cs typeface="Arial" charset="0"/>
            </a:endParaRPr>
          </a:p>
          <a:p>
            <a:pPr algn="ctr">
              <a:defRPr/>
            </a:pPr>
            <a:r>
              <a:rPr lang="de-DE" sz="1400" dirty="0" err="1" smtClean="0">
                <a:latin typeface="+mn-lt"/>
                <a:cs typeface="Arial" charset="0"/>
              </a:rPr>
              <a:t>From</a:t>
            </a:r>
            <a:r>
              <a:rPr lang="de-DE" sz="1400" dirty="0" smtClean="0">
                <a:latin typeface="+mn-lt"/>
                <a:cs typeface="Arial" charset="0"/>
              </a:rPr>
              <a:t> Goethes </a:t>
            </a:r>
            <a:r>
              <a:rPr lang="de-DE" sz="1400" dirty="0" err="1" smtClean="0">
                <a:latin typeface="+mn-lt"/>
                <a:cs typeface="Arial" charset="0"/>
              </a:rPr>
              <a:t>Fairy</a:t>
            </a:r>
            <a:r>
              <a:rPr lang="de-DE" sz="1400" dirty="0" smtClean="0">
                <a:latin typeface="+mn-lt"/>
                <a:cs typeface="Arial" charset="0"/>
              </a:rPr>
              <a:t> Tales</a:t>
            </a:r>
            <a:endParaRPr lang="de-DE" sz="1400" dirty="0">
              <a:latin typeface="+mn-lt"/>
              <a:cs typeface="Arial" charset="0"/>
            </a:endParaRPr>
          </a:p>
        </p:txBody>
      </p:sp>
      <p:pic>
        <p:nvPicPr>
          <p:cNvPr id="78851" name="Grafik 5" descr="Team_Kirgisista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412875"/>
            <a:ext cx="6738938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feld 1"/>
          <p:cNvSpPr txBox="1">
            <a:spLocks noChangeArrowheads="1"/>
          </p:cNvSpPr>
          <p:nvPr/>
        </p:nvSpPr>
        <p:spPr bwMode="auto">
          <a:xfrm>
            <a:off x="755650" y="260350"/>
            <a:ext cx="7632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/>
              <a:t>Parzival-Center in Karlsruhe, Germany</a:t>
            </a:r>
            <a:endParaRPr lang="de-DE" sz="2400"/>
          </a:p>
        </p:txBody>
      </p:sp>
      <p:pic>
        <p:nvPicPr>
          <p:cNvPr id="15363" name="Grafik 5" descr="parziva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4888" y="981075"/>
            <a:ext cx="4594225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 txBox="1">
            <a:spLocks/>
          </p:cNvSpPr>
          <p:nvPr/>
        </p:nvSpPr>
        <p:spPr bwMode="auto">
          <a:xfrm>
            <a:off x="457200" y="0"/>
            <a:ext cx="82296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s-ES" sz="4000" b="1">
                <a:latin typeface="Calibri" pitchFamily="34" charset="0"/>
              </a:rPr>
              <a:t>School as “a safe place”</a:t>
            </a:r>
            <a:endParaRPr lang="de-DE" sz="4000" b="1">
              <a:latin typeface="Calibri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27088" y="908050"/>
            <a:ext cx="1584325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b="1" u="sng" dirty="0">
                <a:latin typeface="+mn-lt"/>
              </a:rPr>
              <a:t>Person</a:t>
            </a: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r>
              <a:rPr lang="de-DE" dirty="0">
                <a:latin typeface="+mn-lt"/>
              </a:rPr>
              <a:t>Individual </a:t>
            </a:r>
            <a:r>
              <a:rPr lang="de-DE" dirty="0" err="1">
                <a:latin typeface="+mn-lt"/>
              </a:rPr>
              <a:t>organization</a:t>
            </a:r>
            <a:endParaRPr lang="de-DE"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r>
              <a:rPr lang="de-DE" dirty="0">
                <a:latin typeface="+mn-lt"/>
              </a:rPr>
              <a:t>Psychological </a:t>
            </a:r>
            <a:r>
              <a:rPr lang="de-DE" dirty="0" err="1">
                <a:latin typeface="+mn-lt"/>
              </a:rPr>
              <a:t>organization</a:t>
            </a:r>
            <a:endParaRPr lang="de-DE"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r>
              <a:rPr lang="de-DE" dirty="0">
                <a:latin typeface="+mn-lt"/>
              </a:rPr>
              <a:t>Vital</a:t>
            </a:r>
            <a:br>
              <a:rPr lang="de-DE" dirty="0">
                <a:latin typeface="+mn-lt"/>
              </a:rPr>
            </a:br>
            <a:r>
              <a:rPr lang="de-DE" dirty="0" err="1">
                <a:latin typeface="+mn-lt"/>
              </a:rPr>
              <a:t>organization</a:t>
            </a:r>
            <a:endParaRPr lang="de-DE" dirty="0">
              <a:latin typeface="+mn-lt"/>
            </a:endParaRPr>
          </a:p>
          <a:p>
            <a:pPr>
              <a:defRPr/>
            </a:pPr>
            <a:endParaRPr lang="de-DE" dirty="0">
              <a:latin typeface="+mn-lt"/>
            </a:endParaRPr>
          </a:p>
          <a:p>
            <a:pPr>
              <a:defRPr/>
            </a:pPr>
            <a:r>
              <a:rPr lang="de-DE" dirty="0" err="1">
                <a:latin typeface="+mn-lt"/>
              </a:rPr>
              <a:t>Physical</a:t>
            </a:r>
            <a:r>
              <a:rPr lang="de-DE" dirty="0">
                <a:latin typeface="+mn-lt"/>
              </a:rPr>
              <a:t> </a:t>
            </a:r>
            <a:r>
              <a:rPr lang="de-DE" dirty="0" err="1">
                <a:latin typeface="+mn-lt"/>
              </a:rPr>
              <a:t>organization</a:t>
            </a:r>
            <a:endParaRPr lang="de-DE" dirty="0">
              <a:latin typeface="+mn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724525" y="908050"/>
            <a:ext cx="3024188" cy="4246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b="1" u="sng" dirty="0">
                <a:solidFill>
                  <a:srgbClr val="002060"/>
                </a:solidFill>
                <a:latin typeface="+mj-lt"/>
              </a:rPr>
              <a:t>School</a:t>
            </a:r>
          </a:p>
          <a:p>
            <a:pPr>
              <a:defRPr/>
            </a:pPr>
            <a:endParaRPr lang="de-DE" dirty="0">
              <a:solidFill>
                <a:srgbClr val="002060"/>
              </a:solidFill>
              <a:latin typeface="+mj-lt"/>
            </a:endParaRPr>
          </a:p>
          <a:p>
            <a:pPr>
              <a:defRPr/>
            </a:pPr>
            <a:endParaRPr lang="de-DE" dirty="0">
              <a:solidFill>
                <a:srgbClr val="002060"/>
              </a:solidFill>
              <a:latin typeface="+mj-lt"/>
            </a:endParaRPr>
          </a:p>
          <a:p>
            <a:pPr>
              <a:defRPr/>
            </a:pPr>
            <a:r>
              <a:rPr lang="de-DE" dirty="0" err="1">
                <a:solidFill>
                  <a:srgbClr val="002060"/>
                </a:solidFill>
                <a:latin typeface="+mj-lt"/>
              </a:rPr>
              <a:t>Biografical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 Level</a:t>
            </a:r>
          </a:p>
          <a:p>
            <a:pPr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(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experiences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)</a:t>
            </a:r>
          </a:p>
          <a:p>
            <a:pPr>
              <a:defRPr/>
            </a:pPr>
            <a:endParaRPr lang="de-DE" dirty="0">
              <a:solidFill>
                <a:srgbClr val="002060"/>
              </a:solidFill>
              <a:latin typeface="+mj-lt"/>
            </a:endParaRPr>
          </a:p>
          <a:p>
            <a:pPr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Relational Level</a:t>
            </a:r>
          </a:p>
          <a:p>
            <a:pPr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(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teacher-students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, 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class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)</a:t>
            </a:r>
          </a:p>
          <a:p>
            <a:pPr>
              <a:defRPr/>
            </a:pPr>
            <a:endParaRPr lang="de-DE" dirty="0">
              <a:solidFill>
                <a:srgbClr val="002060"/>
              </a:solidFill>
              <a:latin typeface="+mj-lt"/>
            </a:endParaRPr>
          </a:p>
          <a:p>
            <a:pPr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Temporal-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level</a:t>
            </a:r>
            <a:endParaRPr lang="de-DE" dirty="0">
              <a:solidFill>
                <a:srgbClr val="002060"/>
              </a:solidFill>
              <a:latin typeface="+mj-lt"/>
            </a:endParaRPr>
          </a:p>
          <a:p>
            <a:pPr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(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day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, 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week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, 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month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, 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year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)</a:t>
            </a:r>
          </a:p>
          <a:p>
            <a:pPr>
              <a:defRPr/>
            </a:pPr>
            <a:endParaRPr lang="de-DE" dirty="0">
              <a:solidFill>
                <a:srgbClr val="002060"/>
              </a:solidFill>
              <a:latin typeface="+mj-lt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Psychological Level	</a:t>
            </a:r>
          </a:p>
          <a:p>
            <a:pPr>
              <a:defRPr/>
            </a:pPr>
            <a:r>
              <a:rPr lang="de-DE" dirty="0">
                <a:solidFill>
                  <a:srgbClr val="002060"/>
                </a:solidFill>
                <a:latin typeface="+mj-lt"/>
              </a:rPr>
              <a:t>(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architecture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, 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colors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, </a:t>
            </a:r>
            <a:r>
              <a:rPr lang="de-DE" dirty="0" err="1">
                <a:solidFill>
                  <a:srgbClr val="002060"/>
                </a:solidFill>
                <a:latin typeface="+mj-lt"/>
              </a:rPr>
              <a:t>sourroundings</a:t>
            </a:r>
            <a:r>
              <a:rPr lang="de-DE" dirty="0">
                <a:solidFill>
                  <a:srgbClr val="002060"/>
                </a:solidFill>
                <a:latin typeface="+mj-lt"/>
              </a:rPr>
              <a:t>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700338" y="908050"/>
            <a:ext cx="2808287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b="1" u="sng" dirty="0">
                <a:solidFill>
                  <a:srgbClr val="FF0000"/>
                </a:solidFill>
                <a:latin typeface="+mn-lt"/>
              </a:rPr>
              <a:t>The </a:t>
            </a:r>
            <a:r>
              <a:rPr lang="de-DE" b="1" u="sng" dirty="0" err="1">
                <a:solidFill>
                  <a:srgbClr val="FF0000"/>
                </a:solidFill>
                <a:latin typeface="+mn-lt"/>
              </a:rPr>
              <a:t>safe</a:t>
            </a:r>
            <a:r>
              <a:rPr lang="de-DE" b="1" u="sng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u="sng" dirty="0" err="1">
                <a:solidFill>
                  <a:srgbClr val="FF0000"/>
                </a:solidFill>
                <a:latin typeface="+mn-lt"/>
              </a:rPr>
              <a:t>place</a:t>
            </a:r>
            <a:endParaRPr lang="de-DE" b="1" u="sng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de-DE" dirty="0" err="1">
                <a:solidFill>
                  <a:srgbClr val="FF0000"/>
                </a:solidFill>
                <a:latin typeface="+mn-lt"/>
              </a:rPr>
              <a:t>Correction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traumatic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experiences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is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healing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>
              <a:defRPr/>
            </a:pP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de-DE" dirty="0" err="1">
                <a:solidFill>
                  <a:srgbClr val="FF0000"/>
                </a:solidFill>
                <a:latin typeface="+mn-lt"/>
              </a:rPr>
              <a:t>Relationships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are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healing</a:t>
            </a: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de-DE" dirty="0" err="1">
                <a:solidFill>
                  <a:srgbClr val="FF0000"/>
                </a:solidFill>
                <a:latin typeface="+mn-lt"/>
              </a:rPr>
              <a:t>Rhythm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and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rituals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are</a:t>
            </a:r>
            <a:r>
              <a:rPr lang="de-DE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dirty="0" err="1">
                <a:solidFill>
                  <a:srgbClr val="FF0000"/>
                </a:solidFill>
                <a:latin typeface="+mn-lt"/>
              </a:rPr>
              <a:t>healing</a:t>
            </a: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endParaRPr lang="de-DE" dirty="0">
              <a:solidFill>
                <a:srgbClr val="FF0000"/>
              </a:solidFill>
              <a:latin typeface="+mn-lt"/>
            </a:endParaRPr>
          </a:p>
          <a:p>
            <a:pPr>
              <a:defRPr/>
            </a:pPr>
            <a:r>
              <a:rPr lang="es-ES" dirty="0">
                <a:solidFill>
                  <a:srgbClr val="FF0000"/>
                </a:solidFill>
                <a:latin typeface="+mn-lt"/>
              </a:rPr>
              <a:t>Clarity, transparency and aesthetics are healing</a:t>
            </a:r>
            <a:endParaRPr lang="de-DE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 1"/>
          <p:cNvSpPr txBox="1">
            <a:spLocks/>
          </p:cNvSpPr>
          <p:nvPr/>
        </p:nvSpPr>
        <p:spPr>
          <a:xfrm>
            <a:off x="457200" y="0"/>
            <a:ext cx="8229600" cy="692150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de-DE" sz="4400" b="1" dirty="0">
              <a:solidFill>
                <a:schemeClr val="bg2">
                  <a:lumMod val="50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49" name="Inhaltsplatzhalter 2"/>
          <p:cNvSpPr txBox="1">
            <a:spLocks/>
          </p:cNvSpPr>
          <p:nvPr/>
        </p:nvSpPr>
        <p:spPr>
          <a:xfrm>
            <a:off x="107950" y="765175"/>
            <a:ext cx="3419475" cy="2232025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31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Physical</a:t>
            </a:r>
            <a:r>
              <a:rPr lang="de-DE" sz="3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31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level</a:t>
            </a:r>
            <a:r>
              <a:rPr lang="de-DE" sz="4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school</a:t>
            </a: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grounds</a:t>
            </a:r>
            <a:endParaRPr lang="de-DE" sz="2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architecture</a:t>
            </a:r>
            <a:endParaRPr lang="de-DE" sz="2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colour</a:t>
            </a: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arrangement</a:t>
            </a:r>
            <a:endParaRPr lang="de-DE" sz="2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classrooms</a:t>
            </a:r>
            <a:endParaRPr lang="de-DE" sz="2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clear</a:t>
            </a:r>
            <a:r>
              <a:rPr lang="de-DE" sz="2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23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rules</a:t>
            </a:r>
            <a:endParaRPr lang="de-DE" sz="2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e-DE" sz="32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	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6659563" y="908050"/>
            <a:ext cx="2484437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sz="2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Temporal-</a:t>
            </a:r>
            <a:r>
              <a:rPr lang="de-DE" sz="22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level</a:t>
            </a:r>
            <a:endParaRPr lang="de-DE" sz="2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class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day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week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month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year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1" name="Rechteck 50"/>
          <p:cNvSpPr/>
          <p:nvPr/>
        </p:nvSpPr>
        <p:spPr>
          <a:xfrm>
            <a:off x="0" y="3860800"/>
            <a:ext cx="2268538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Relational </a:t>
            </a:r>
            <a:r>
              <a:rPr lang="de-DE" sz="22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level</a:t>
            </a:r>
            <a:endParaRPr lang="de-DE" sz="22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teacher-student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class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latin typeface="+mn-lt"/>
            </a:endParaRPr>
          </a:p>
        </p:txBody>
      </p:sp>
      <p:sp>
        <p:nvSpPr>
          <p:cNvPr id="52" name="Rechteck 51"/>
          <p:cNvSpPr/>
          <p:nvPr/>
        </p:nvSpPr>
        <p:spPr>
          <a:xfrm>
            <a:off x="6732588" y="3429000"/>
            <a:ext cx="2268537" cy="14462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de-DE" sz="22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Biografical</a:t>
            </a:r>
            <a:r>
              <a:rPr lang="de-DE" sz="2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Level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Correct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experiences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Collect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new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experiences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3" name="Textfeld 52"/>
          <p:cNvSpPr txBox="1">
            <a:spLocks noChangeArrowheads="1"/>
          </p:cNvSpPr>
          <p:nvPr/>
        </p:nvSpPr>
        <p:spPr bwMode="auto">
          <a:xfrm rot="10800000" flipV="1">
            <a:off x="2627313" y="3027363"/>
            <a:ext cx="39608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Giving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protection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and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security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is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healing</a:t>
            </a:r>
            <a:endParaRPr lang="de-DE" b="1" dirty="0">
              <a:solidFill>
                <a:srgbClr val="FF0000"/>
              </a:solidFill>
              <a:latin typeface="+mn-lt"/>
            </a:endParaRPr>
          </a:p>
          <a:p>
            <a:pPr algn="ctr">
              <a:defRPr/>
            </a:pPr>
            <a:endParaRPr lang="de-DE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6588125" y="1844675"/>
            <a:ext cx="2411413" cy="923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 err="1">
                <a:solidFill>
                  <a:srgbClr val="FF0000"/>
                </a:solidFill>
              </a:rPr>
              <a:t>Rhythm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and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rituals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are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err="1">
                <a:solidFill>
                  <a:srgbClr val="FF0000"/>
                </a:solidFill>
              </a:rPr>
              <a:t>healing</a:t>
            </a:r>
            <a:endParaRPr lang="de-DE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>
            <a:spLocks noChangeArrowheads="1"/>
          </p:cNvSpPr>
          <p:nvPr/>
        </p:nvSpPr>
        <p:spPr bwMode="auto">
          <a:xfrm>
            <a:off x="0" y="4797425"/>
            <a:ext cx="2051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Relationships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are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healing</a:t>
            </a:r>
            <a:endParaRPr lang="de-DE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7" name="Textfeld 56"/>
          <p:cNvSpPr txBox="1">
            <a:spLocks noChangeArrowheads="1"/>
          </p:cNvSpPr>
          <p:nvPr/>
        </p:nvSpPr>
        <p:spPr bwMode="auto">
          <a:xfrm>
            <a:off x="6515100" y="4652963"/>
            <a:ext cx="26289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de-DE" b="1" dirty="0" err="1">
                <a:solidFill>
                  <a:srgbClr val="FF0000"/>
                </a:solidFill>
                <a:latin typeface="+mn-lt"/>
              </a:rPr>
              <a:t>Correction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of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traumatic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experiences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is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de-DE" b="1" dirty="0" err="1">
                <a:solidFill>
                  <a:srgbClr val="FF0000"/>
                </a:solidFill>
                <a:latin typeface="+mn-lt"/>
              </a:rPr>
              <a:t>healing</a:t>
            </a:r>
            <a:r>
              <a:rPr lang="de-DE" b="1" dirty="0">
                <a:solidFill>
                  <a:srgbClr val="FF0000"/>
                </a:solidFill>
                <a:latin typeface="+mn-lt"/>
              </a:rPr>
              <a:t> </a:t>
            </a:r>
          </a:p>
          <a:p>
            <a:pPr algn="ctr">
              <a:defRPr/>
            </a:pPr>
            <a:endParaRPr lang="de-DE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7419" name="Picture 3" descr="C:\Users\Notfallpädagogik\Desktop\Kirgistan\parzivalschul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557338"/>
            <a:ext cx="396081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feld 58"/>
          <p:cNvSpPr txBox="1">
            <a:spLocks noChangeArrowheads="1"/>
          </p:cNvSpPr>
          <p:nvPr/>
        </p:nvSpPr>
        <p:spPr bwMode="auto">
          <a:xfrm>
            <a:off x="3132138" y="3860800"/>
            <a:ext cx="29527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de-DE" sz="22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Language Level</a:t>
            </a:r>
          </a:p>
          <a:p>
            <a:pPr>
              <a:buFont typeface="Arial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Clear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and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loving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address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Short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and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simple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sentences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Clear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articulation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Careful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about</a:t>
            </a:r>
            <a:r>
              <a:rPr lang="de-DE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de-DE" sz="1600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criticism</a:t>
            </a:r>
            <a:endParaRPr lang="de-DE" sz="16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>
              <a:defRPr/>
            </a:pPr>
            <a:endParaRPr lang="de-DE" sz="1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0" y="2636838"/>
            <a:ext cx="237648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s-ES" b="1" dirty="0">
                <a:solidFill>
                  <a:srgbClr val="FF0000"/>
                </a:solidFill>
                <a:latin typeface="+mn-lt"/>
              </a:rPr>
              <a:t>Clarity, transparency and aesthetics are healing</a:t>
            </a:r>
            <a:endParaRPr lang="de-DE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feld 16"/>
          <p:cNvSpPr txBox="1">
            <a:spLocks noChangeArrowheads="1"/>
          </p:cNvSpPr>
          <p:nvPr/>
        </p:nvSpPr>
        <p:spPr bwMode="auto">
          <a:xfrm>
            <a:off x="3203575" y="5300663"/>
            <a:ext cx="2089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b="1">
                <a:solidFill>
                  <a:srgbClr val="FF0000"/>
                </a:solidFill>
                <a:latin typeface="Calibri" pitchFamily="34" charset="0"/>
              </a:rPr>
              <a:t>Language heals</a:t>
            </a:r>
          </a:p>
          <a:p>
            <a:endParaRPr lang="de-DE"/>
          </a:p>
        </p:txBody>
      </p:sp>
      <p:sp>
        <p:nvSpPr>
          <p:cNvPr id="17423" name="Titel 1"/>
          <p:cNvSpPr txBox="1">
            <a:spLocks/>
          </p:cNvSpPr>
          <p:nvPr/>
        </p:nvSpPr>
        <p:spPr bwMode="auto">
          <a:xfrm>
            <a:off x="609600" y="152400"/>
            <a:ext cx="82296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s-ES" sz="4000" b="1">
                <a:latin typeface="Calibri" pitchFamily="34" charset="0"/>
              </a:rPr>
              <a:t>School as “a safe place”</a:t>
            </a:r>
            <a:endParaRPr lang="de-DE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uild="p"/>
      <p:bldP spid="53" grpId="0"/>
      <p:bldP spid="57" grpId="0"/>
      <p:bldP spid="16" grpId="0"/>
      <p:bldP spid="1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1187450" y="836613"/>
            <a:ext cx="6443663" cy="5140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3600" b="1" dirty="0">
                <a:solidFill>
                  <a:srgbClr val="9D0001"/>
                </a:solidFill>
                <a:latin typeface="+mj-lt"/>
              </a:rPr>
              <a:t>Transform </a:t>
            </a:r>
            <a:r>
              <a:rPr lang="de-DE" sz="3600" b="1" dirty="0" err="1">
                <a:solidFill>
                  <a:srgbClr val="9D0001"/>
                </a:solidFill>
                <a:latin typeface="+mj-lt"/>
              </a:rPr>
              <a:t>the</a:t>
            </a:r>
            <a:r>
              <a:rPr lang="de-DE" sz="3600" b="1" dirty="0">
                <a:solidFill>
                  <a:srgbClr val="9D0001"/>
                </a:solidFill>
                <a:latin typeface="+mj-lt"/>
              </a:rPr>
              <a:t> </a:t>
            </a:r>
            <a:r>
              <a:rPr lang="de-DE" sz="3600" b="1" dirty="0" err="1">
                <a:solidFill>
                  <a:srgbClr val="9D0001"/>
                </a:solidFill>
                <a:latin typeface="+mj-lt"/>
              </a:rPr>
              <a:t>crisis</a:t>
            </a:r>
            <a:r>
              <a:rPr lang="de-DE" sz="3600" b="1" dirty="0">
                <a:solidFill>
                  <a:srgbClr val="9D0001"/>
                </a:solidFill>
                <a:latin typeface="+mj-lt"/>
              </a:rPr>
              <a:t> </a:t>
            </a:r>
            <a:r>
              <a:rPr lang="de-DE" sz="3600" b="1" dirty="0" err="1">
                <a:solidFill>
                  <a:srgbClr val="9D0001"/>
                </a:solidFill>
                <a:latin typeface="+mj-lt"/>
              </a:rPr>
              <a:t>into</a:t>
            </a:r>
            <a:r>
              <a:rPr lang="de-DE" sz="3600" b="1" dirty="0">
                <a:solidFill>
                  <a:srgbClr val="9D0001"/>
                </a:solidFill>
                <a:latin typeface="+mj-lt"/>
              </a:rPr>
              <a:t> an </a:t>
            </a:r>
            <a:r>
              <a:rPr lang="de-DE" sz="3600" b="1" dirty="0" err="1">
                <a:solidFill>
                  <a:srgbClr val="9D0001"/>
                </a:solidFill>
                <a:latin typeface="+mj-lt"/>
              </a:rPr>
              <a:t>opportunity</a:t>
            </a:r>
            <a:endParaRPr lang="de-DE" sz="3600" b="1" dirty="0">
              <a:solidFill>
                <a:srgbClr val="9D0001"/>
              </a:solidFill>
              <a:latin typeface="+mj-lt"/>
            </a:endParaRPr>
          </a:p>
          <a:p>
            <a:pPr>
              <a:defRPr/>
            </a:pPr>
            <a:r>
              <a:rPr lang="de-DE" sz="2000" b="1" dirty="0">
                <a:solidFill>
                  <a:srgbClr val="9D0001"/>
                </a:solidFill>
                <a:latin typeface="+mj-lt"/>
              </a:rPr>
              <a:t/>
            </a:r>
            <a:br>
              <a:rPr lang="de-DE" sz="2000" b="1" dirty="0">
                <a:solidFill>
                  <a:srgbClr val="9D0001"/>
                </a:solidFill>
                <a:latin typeface="+mj-lt"/>
              </a:rPr>
            </a:br>
            <a:r>
              <a:rPr lang="de-DE" sz="2000" b="1" dirty="0">
                <a:solidFill>
                  <a:srgbClr val="9D0001"/>
                </a:solidFill>
                <a:latin typeface="+mj-lt"/>
              </a:rPr>
              <a:t>Post-</a:t>
            </a:r>
            <a:r>
              <a:rPr lang="de-DE" sz="2000" b="1" dirty="0" err="1">
                <a:solidFill>
                  <a:srgbClr val="9D0001"/>
                </a:solidFill>
                <a:latin typeface="+mj-lt"/>
              </a:rPr>
              <a:t>traumatical</a:t>
            </a:r>
            <a:r>
              <a:rPr lang="de-DE" sz="2000" b="1" dirty="0">
                <a:solidFill>
                  <a:srgbClr val="9D0001"/>
                </a:solidFill>
                <a:latin typeface="+mj-lt"/>
              </a:rPr>
              <a:t> </a:t>
            </a:r>
            <a:r>
              <a:rPr lang="de-DE" sz="2000" b="1" dirty="0" err="1">
                <a:solidFill>
                  <a:srgbClr val="9D0001"/>
                </a:solidFill>
                <a:latin typeface="+mj-lt"/>
              </a:rPr>
              <a:t>growth</a:t>
            </a:r>
            <a:endParaRPr lang="de-DE" sz="2000" b="1" dirty="0">
              <a:solidFill>
                <a:srgbClr val="9D0001"/>
              </a:solidFill>
              <a:latin typeface="+mj-lt"/>
            </a:endParaRPr>
          </a:p>
          <a:p>
            <a:pPr algn="ctr">
              <a:defRPr/>
            </a:pPr>
            <a:endParaRPr lang="de-DE" b="1" dirty="0">
              <a:latin typeface="+mj-lt"/>
            </a:endParaRPr>
          </a:p>
          <a:p>
            <a:pPr marL="457200" indent="-457200">
              <a:defRPr/>
            </a:pPr>
            <a:r>
              <a:rPr lang="de-DE" sz="2000" b="1" dirty="0">
                <a:latin typeface="+mj-lt"/>
              </a:rPr>
              <a:t>1. </a:t>
            </a:r>
            <a:r>
              <a:rPr lang="de-DE" sz="2000" b="1" dirty="0" err="1">
                <a:latin typeface="+mj-lt"/>
              </a:rPr>
              <a:t>Increased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appreciation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of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own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life</a:t>
            </a:r>
            <a:endParaRPr lang="de-DE" sz="2000" b="1" dirty="0">
              <a:latin typeface="+mj-lt"/>
            </a:endParaRPr>
          </a:p>
          <a:p>
            <a:pPr marL="457200" indent="-457200">
              <a:defRPr/>
            </a:pPr>
            <a:endParaRPr lang="de-DE" sz="2000" b="1" dirty="0">
              <a:latin typeface="+mj-lt"/>
            </a:endParaRPr>
          </a:p>
          <a:p>
            <a:pPr marL="342900" indent="-342900">
              <a:defRPr/>
            </a:pPr>
            <a:r>
              <a:rPr lang="de-DE" sz="2000" b="1" dirty="0">
                <a:latin typeface="+mj-lt"/>
              </a:rPr>
              <a:t>2. New </a:t>
            </a:r>
            <a:r>
              <a:rPr lang="de-DE" sz="2000" b="1" dirty="0" err="1">
                <a:latin typeface="+mj-lt"/>
              </a:rPr>
              <a:t>life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perspectives</a:t>
            </a:r>
            <a:r>
              <a:rPr lang="de-DE" sz="2000" b="1" dirty="0">
                <a:latin typeface="+mj-lt"/>
              </a:rPr>
              <a:t/>
            </a:r>
            <a:br>
              <a:rPr lang="de-DE" sz="2000" b="1" dirty="0">
                <a:latin typeface="+mj-lt"/>
              </a:rPr>
            </a:br>
            <a:endParaRPr lang="de-DE" sz="2000" b="1" dirty="0">
              <a:latin typeface="+mj-lt"/>
            </a:endParaRPr>
          </a:p>
          <a:p>
            <a:pPr marL="342900" indent="-342900">
              <a:defRPr/>
            </a:pPr>
            <a:r>
              <a:rPr lang="de-DE" sz="2000" b="1" dirty="0">
                <a:latin typeface="+mj-lt"/>
              </a:rPr>
              <a:t>3. </a:t>
            </a:r>
            <a:r>
              <a:rPr lang="de-DE" sz="2000" b="1" dirty="0" err="1">
                <a:latin typeface="+mj-lt"/>
              </a:rPr>
              <a:t>Deepening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of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the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the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capacity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to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relate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to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others</a:t>
            </a:r>
            <a:r>
              <a:rPr lang="de-DE" sz="2000" b="1" dirty="0">
                <a:latin typeface="+mj-lt"/>
              </a:rPr>
              <a:t/>
            </a:r>
            <a:br>
              <a:rPr lang="de-DE" sz="2000" b="1" dirty="0">
                <a:latin typeface="+mj-lt"/>
              </a:rPr>
            </a:br>
            <a:endParaRPr lang="de-DE" sz="2000" b="1" dirty="0">
              <a:latin typeface="+mj-lt"/>
            </a:endParaRPr>
          </a:p>
          <a:p>
            <a:pPr marL="342900" indent="-342900">
              <a:defRPr/>
            </a:pPr>
            <a:r>
              <a:rPr lang="de-DE" sz="2000" b="1" dirty="0">
                <a:latin typeface="+mj-lt"/>
              </a:rPr>
              <a:t>4. </a:t>
            </a:r>
            <a:r>
              <a:rPr lang="de-DE" sz="2000" b="1" dirty="0" err="1">
                <a:latin typeface="+mj-lt"/>
              </a:rPr>
              <a:t>Deepening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of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the</a:t>
            </a:r>
            <a:r>
              <a:rPr lang="de-DE" sz="2000" b="1" dirty="0">
                <a:latin typeface="+mj-lt"/>
              </a:rPr>
              <a:t> spiritual - </a:t>
            </a:r>
            <a:r>
              <a:rPr lang="de-DE" sz="2000" b="1" dirty="0" err="1">
                <a:latin typeface="+mj-lt"/>
              </a:rPr>
              <a:t>religious</a:t>
            </a:r>
            <a:r>
              <a:rPr lang="de-DE" sz="2000" b="1" dirty="0">
                <a:latin typeface="+mj-lt"/>
              </a:rPr>
              <a:t> </a:t>
            </a:r>
          </a:p>
          <a:p>
            <a:pPr marL="342900" indent="-342900">
              <a:defRPr/>
            </a:pPr>
            <a:endParaRPr lang="de-DE" sz="2000" b="1" dirty="0">
              <a:latin typeface="+mj-lt"/>
            </a:endParaRPr>
          </a:p>
          <a:p>
            <a:pPr marL="342900" indent="-342900">
              <a:defRPr/>
            </a:pPr>
            <a:r>
              <a:rPr lang="de-DE" sz="2000" b="1" dirty="0">
                <a:latin typeface="+mj-lt"/>
              </a:rPr>
              <a:t>5. </a:t>
            </a:r>
            <a:r>
              <a:rPr lang="de-DE" sz="2000" b="1" dirty="0" err="1">
                <a:latin typeface="+mj-lt"/>
              </a:rPr>
              <a:t>Personality</a:t>
            </a:r>
            <a:r>
              <a:rPr lang="de-DE" sz="2000" b="1" dirty="0">
                <a:latin typeface="+mj-lt"/>
              </a:rPr>
              <a:t> </a:t>
            </a:r>
            <a:r>
              <a:rPr lang="de-DE" sz="2000" b="1" dirty="0" err="1">
                <a:latin typeface="+mj-lt"/>
              </a:rPr>
              <a:t>growth</a:t>
            </a:r>
            <a:endParaRPr lang="de-DE" b="1" dirty="0">
              <a:latin typeface="+mj-lt"/>
            </a:endParaRPr>
          </a:p>
          <a:p>
            <a:pPr algn="ctr">
              <a:defRPr/>
            </a:pPr>
            <a:endParaRPr lang="de-DE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18488" cy="9223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sz="3200" b="1" dirty="0" smtClean="0"/>
              <a:t>Progression </a:t>
            </a:r>
            <a:r>
              <a:rPr lang="de-DE" sz="3200" b="1" dirty="0" err="1" smtClean="0"/>
              <a:t>of</a:t>
            </a:r>
            <a:r>
              <a:rPr lang="de-DE" sz="3200" b="1" dirty="0" smtClean="0"/>
              <a:t> Psychological </a:t>
            </a:r>
            <a:r>
              <a:rPr lang="de-DE" sz="3200" b="1" dirty="0" err="1" smtClean="0"/>
              <a:t>Shockwave</a:t>
            </a:r>
            <a:endParaRPr lang="de-DE" sz="3200" b="1" dirty="0" smtClean="0"/>
          </a:p>
        </p:txBody>
      </p:sp>
      <p:graphicFrame>
        <p:nvGraphicFramePr>
          <p:cNvPr id="3" name="Diagramm 2"/>
          <p:cNvGraphicFramePr/>
          <p:nvPr/>
        </p:nvGraphicFramePr>
        <p:xfrm>
          <a:off x="179512" y="1196752"/>
          <a:ext cx="8712969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>
          <a:xfrm>
            <a:off x="0" y="2349500"/>
            <a:ext cx="9144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de-DE" sz="6000" b="1" dirty="0" err="1">
                <a:latin typeface="+mn-lt"/>
                <a:cs typeface="Arial" charset="0"/>
              </a:rPr>
              <a:t>Thank</a:t>
            </a:r>
            <a:r>
              <a:rPr lang="de-DE" sz="6000" b="1" dirty="0">
                <a:latin typeface="+mn-lt"/>
                <a:cs typeface="Arial" charset="0"/>
              </a:rPr>
              <a:t> </a:t>
            </a:r>
            <a:r>
              <a:rPr lang="de-DE" sz="6000" b="1" dirty="0" err="1">
                <a:latin typeface="+mn-lt"/>
                <a:cs typeface="Arial" charset="0"/>
              </a:rPr>
              <a:t>you</a:t>
            </a:r>
            <a:r>
              <a:rPr lang="de-DE" sz="6000" b="1" dirty="0">
                <a:latin typeface="+mn-lt"/>
                <a:cs typeface="Arial" charset="0"/>
              </a:rPr>
              <a:t> </a:t>
            </a:r>
            <a:r>
              <a:rPr lang="de-DE" sz="6000" b="1" dirty="0" err="1">
                <a:latin typeface="+mn-lt"/>
                <a:cs typeface="Arial" charset="0"/>
              </a:rPr>
              <a:t>very</a:t>
            </a:r>
            <a:r>
              <a:rPr lang="de-DE" sz="6000" b="1" dirty="0">
                <a:latin typeface="+mn-lt"/>
                <a:cs typeface="Arial" charset="0"/>
              </a:rPr>
              <a:t> </a:t>
            </a:r>
            <a:r>
              <a:rPr lang="de-DE" sz="6000" b="1" dirty="0" err="1">
                <a:latin typeface="+mn-lt"/>
                <a:cs typeface="Arial" charset="0"/>
              </a:rPr>
              <a:t>much</a:t>
            </a:r>
            <a:r>
              <a:rPr lang="de-DE" sz="6000" b="1" dirty="0">
                <a:latin typeface="+mn-lt"/>
                <a:cs typeface="Arial" charset="0"/>
              </a:rPr>
              <a:t> </a:t>
            </a:r>
            <a:r>
              <a:rPr lang="de-DE" sz="6000" b="1" dirty="0" err="1">
                <a:latin typeface="+mn-lt"/>
                <a:cs typeface="Arial" charset="0"/>
              </a:rPr>
              <a:t>for</a:t>
            </a:r>
            <a:r>
              <a:rPr lang="de-DE" sz="6000" b="1" dirty="0">
                <a:latin typeface="+mn-lt"/>
                <a:cs typeface="Arial" charset="0"/>
              </a:rPr>
              <a:t> </a:t>
            </a:r>
            <a:r>
              <a:rPr lang="de-DE" sz="6000" b="1" dirty="0" err="1">
                <a:latin typeface="+mn-lt"/>
                <a:cs typeface="Arial" charset="0"/>
              </a:rPr>
              <a:t>your</a:t>
            </a:r>
            <a:r>
              <a:rPr lang="de-DE" sz="6000" b="1" dirty="0">
                <a:latin typeface="+mn-lt"/>
                <a:cs typeface="Arial" charset="0"/>
              </a:rPr>
              <a:t> </a:t>
            </a:r>
            <a:r>
              <a:rPr lang="de-DE" sz="6000" b="1" dirty="0" err="1">
                <a:latin typeface="+mn-lt"/>
                <a:cs typeface="Arial" charset="0"/>
              </a:rPr>
              <a:t>attention</a:t>
            </a:r>
            <a:r>
              <a:rPr lang="de-DE" sz="6000" b="1">
                <a:latin typeface="+mn-lt"/>
                <a:cs typeface="Arial" charset="0"/>
              </a:rPr>
              <a:t>!</a:t>
            </a:r>
            <a:endParaRPr lang="de-DE" sz="6000" b="1" dirty="0"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0" y="981075"/>
            <a:ext cx="914400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b="1" dirty="0" smtClean="0">
              <a:latin typeface="+mj-lt"/>
            </a:endParaRPr>
          </a:p>
          <a:p>
            <a:pPr algn="ctr">
              <a:defRPr/>
            </a:pPr>
            <a:r>
              <a:rPr lang="en-US" sz="6000" b="1" dirty="0" smtClean="0">
                <a:solidFill>
                  <a:srgbClr val="9D0001"/>
                </a:solidFill>
                <a:latin typeface="+mj-lt"/>
              </a:rPr>
              <a:t>First Aid for the inner Life</a:t>
            </a:r>
            <a:r>
              <a:rPr lang="en-US" sz="3000" b="1" dirty="0" smtClean="0">
                <a:solidFill>
                  <a:srgbClr val="9D0001"/>
                </a:solidFill>
                <a:latin typeface="+mj-lt"/>
              </a:rPr>
              <a:t/>
            </a:r>
            <a:br>
              <a:rPr lang="en-US" sz="3000" b="1" dirty="0" smtClean="0">
                <a:solidFill>
                  <a:srgbClr val="9D0001"/>
                </a:solidFill>
                <a:latin typeface="+mj-lt"/>
              </a:rPr>
            </a:br>
            <a:endParaRPr lang="en-US" sz="3000" b="1" dirty="0" smtClean="0">
              <a:solidFill>
                <a:srgbClr val="9D0001"/>
              </a:solidFill>
              <a:latin typeface="+mj-lt"/>
            </a:endParaRPr>
          </a:p>
          <a:p>
            <a:pPr algn="ctr">
              <a:defRPr/>
            </a:pPr>
            <a:r>
              <a:rPr lang="en-US" sz="3600" b="1" dirty="0" smtClean="0">
                <a:latin typeface="+mj-lt"/>
              </a:rPr>
              <a:t>How to react in situations of acute crisis</a:t>
            </a:r>
          </a:p>
          <a:p>
            <a:pPr algn="ctr">
              <a:defRPr/>
            </a:pPr>
            <a:endParaRPr lang="en-US" sz="3000" b="1" dirty="0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899592" y="4149080"/>
            <a:ext cx="7668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Seminar about Trauma Pedagogy at the Community School for Creative Education in Oakland, April 04 – 07, 2013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1837</Words>
  <Application>Microsoft Office PowerPoint</Application>
  <PresentationFormat>On-screen Show (4:3)</PresentationFormat>
  <Paragraphs>597</Paragraphs>
  <Slides>80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Larissa-Design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Psychotrauma and pedagogic intervention</vt:lpstr>
      <vt:lpstr>Progression of Psychological Shockwave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Freunde der Erziehungskunst Rudolf Steiners e.V.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maltel</dc:creator>
  <cp:lastModifiedBy>Acer</cp:lastModifiedBy>
  <cp:revision>42</cp:revision>
  <dcterms:created xsi:type="dcterms:W3CDTF">2012-12-05T11:40:51Z</dcterms:created>
  <dcterms:modified xsi:type="dcterms:W3CDTF">2013-04-08T00:54:08Z</dcterms:modified>
</cp:coreProperties>
</file>