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handoutMasterIdLst>
    <p:handoutMasterId r:id="rId15"/>
  </p:handoutMasterIdLst>
  <p:sldIdLst>
    <p:sldId id="2596" r:id="rId5"/>
    <p:sldId id="2560" r:id="rId6"/>
    <p:sldId id="2567" r:id="rId7"/>
    <p:sldId id="2601" r:id="rId8"/>
    <p:sldId id="2604" r:id="rId9"/>
    <p:sldId id="2603" r:id="rId10"/>
    <p:sldId id="2602" r:id="rId11"/>
    <p:sldId id="2597" r:id="rId12"/>
    <p:sldId id="25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854"/>
    <a:srgbClr val="5E9ADA"/>
    <a:srgbClr val="0CA47C"/>
    <a:srgbClr val="5DAAB0"/>
    <a:srgbClr val="3B7579"/>
    <a:srgbClr val="AAD3D6"/>
    <a:srgbClr val="418287"/>
    <a:srgbClr val="DFE3E9"/>
    <a:srgbClr val="1F1F26"/>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7594" autoAdjust="0"/>
  </p:normalViewPr>
  <p:slideViewPr>
    <p:cSldViewPr snapToGrid="0" snapToObjects="1" showGuides="1">
      <p:cViewPr varScale="1">
        <p:scale>
          <a:sx n="70" d="100"/>
          <a:sy n="70" d="100"/>
        </p:scale>
        <p:origin x="-712" y="-96"/>
      </p:cViewPr>
      <p:guideLst>
        <p:guide orient="horz" pos="2160"/>
        <p:guide pos="384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interSettings" Target="printerSettings/printerSettings1.bin"/><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2FE89A-2B64-44B1-A72E-D220D3E11DE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5EEEA2F-8960-41EC-8CAF-BD4D3A4CB51B}">
      <dgm:prSet phldrT="[Text]" custT="1"/>
      <dgm:spPr/>
      <dgm:t>
        <a:bodyPr/>
        <a:lstStyle/>
        <a:p>
          <a:r>
            <a:rPr lang="en-US" sz="3200" dirty="0"/>
            <a:t>Courses</a:t>
          </a:r>
        </a:p>
      </dgm:t>
    </dgm:pt>
    <dgm:pt modelId="{80E56D35-2923-4EC8-85BC-5F32C24BF3B9}" type="parTrans" cxnId="{2A54DAA4-5931-476E-B8AD-2640C7DE020A}">
      <dgm:prSet/>
      <dgm:spPr/>
      <dgm:t>
        <a:bodyPr/>
        <a:lstStyle/>
        <a:p>
          <a:endParaRPr lang="en-US"/>
        </a:p>
      </dgm:t>
    </dgm:pt>
    <dgm:pt modelId="{962F3035-3EE3-4206-B6EB-9EF23C7F79C8}" type="sibTrans" cxnId="{2A54DAA4-5931-476E-B8AD-2640C7DE020A}">
      <dgm:prSet/>
      <dgm:spPr/>
      <dgm:t>
        <a:bodyPr/>
        <a:lstStyle/>
        <a:p>
          <a:endParaRPr lang="en-US"/>
        </a:p>
      </dgm:t>
    </dgm:pt>
    <dgm:pt modelId="{EEE7A282-7194-49B1-881D-0F2F8BEF89C6}">
      <dgm:prSet phldrT="[Text]" custT="1"/>
      <dgm:spPr/>
      <dgm:t>
        <a:bodyPr/>
        <a:lstStyle/>
        <a:p>
          <a:r>
            <a:rPr lang="en-US" sz="1000" b="1" dirty="0"/>
            <a:t>Short Course (8 months): </a:t>
          </a:r>
          <a:r>
            <a:rPr lang="en-US" sz="1000" dirty="0"/>
            <a:t>The short course program is comprised of a practical session (65%) and a theoretical session (35%) for 6 months. After the 4-6-month program, students will undertake a 2-4 months of field placement. There will be two types of tracks, one in Agronomy and one in Livestock track. </a:t>
          </a:r>
          <a:r>
            <a:rPr lang="en-US" sz="900" dirty="0"/>
            <a:t> </a:t>
          </a:r>
        </a:p>
      </dgm:t>
    </dgm:pt>
    <dgm:pt modelId="{CEDA42DE-CCD9-486F-B983-C97C6E7C0E6C}" type="parTrans" cxnId="{7EE6D4D6-8F13-4F07-9745-0E058B5B1470}">
      <dgm:prSet/>
      <dgm:spPr/>
      <dgm:t>
        <a:bodyPr/>
        <a:lstStyle/>
        <a:p>
          <a:endParaRPr lang="en-US"/>
        </a:p>
      </dgm:t>
    </dgm:pt>
    <dgm:pt modelId="{AA277D71-29D1-40C0-9FE9-7DA9B4A4346F}" type="sibTrans" cxnId="{7EE6D4D6-8F13-4F07-9745-0E058B5B1470}">
      <dgm:prSet/>
      <dgm:spPr/>
      <dgm:t>
        <a:bodyPr/>
        <a:lstStyle/>
        <a:p>
          <a:endParaRPr lang="en-US"/>
        </a:p>
      </dgm:t>
    </dgm:pt>
    <dgm:pt modelId="{9D5D640F-CBBB-47D0-AB88-7B9C8E7E56F5}">
      <dgm:prSet phldrT="[Text]" custT="1"/>
      <dgm:spPr/>
      <dgm:t>
        <a:bodyPr/>
        <a:lstStyle/>
        <a:p>
          <a:r>
            <a:rPr lang="en-US" sz="1000" b="1" dirty="0"/>
            <a:t>Long Course (3 years): </a:t>
          </a:r>
          <a:r>
            <a:rPr lang="en-US" sz="1000" dirty="0"/>
            <a:t>Similar to the Short Course, the long course will have tracks for Agronomy and Livestock. Following the program, graduates will be provided a plot of land at one of the Don Bosco sites.  At these sites, trained graduates will have the opportunity to grow crops and manage livestock based on what they have learned. </a:t>
          </a:r>
        </a:p>
      </dgm:t>
    </dgm:pt>
    <dgm:pt modelId="{A63DB7C4-D205-4EA0-AC03-E04AE2A9EF46}" type="parTrans" cxnId="{B3D7C24A-9EB7-4477-8EF1-EB551E6C9273}">
      <dgm:prSet/>
      <dgm:spPr/>
      <dgm:t>
        <a:bodyPr/>
        <a:lstStyle/>
        <a:p>
          <a:endParaRPr lang="en-US"/>
        </a:p>
      </dgm:t>
    </dgm:pt>
    <dgm:pt modelId="{AE5691A2-30C9-438A-9934-D3C290C0344D}" type="sibTrans" cxnId="{B3D7C24A-9EB7-4477-8EF1-EB551E6C9273}">
      <dgm:prSet/>
      <dgm:spPr/>
      <dgm:t>
        <a:bodyPr/>
        <a:lstStyle/>
        <a:p>
          <a:endParaRPr lang="en-US"/>
        </a:p>
      </dgm:t>
    </dgm:pt>
    <dgm:pt modelId="{FF838FB2-FB6B-449D-B9C8-01D5DD42B9BB}">
      <dgm:prSet phldrT="[Text]" custT="1"/>
      <dgm:spPr/>
      <dgm:t>
        <a:bodyPr/>
        <a:lstStyle/>
        <a:p>
          <a:r>
            <a:rPr lang="en-US" sz="3200" dirty="0"/>
            <a:t>Training</a:t>
          </a:r>
        </a:p>
      </dgm:t>
    </dgm:pt>
    <dgm:pt modelId="{ECA37C41-9402-42CB-AAE4-EB89FC36B4E7}" type="parTrans" cxnId="{4FE14AB0-7F39-4A0C-9B96-0360805BE808}">
      <dgm:prSet/>
      <dgm:spPr/>
      <dgm:t>
        <a:bodyPr/>
        <a:lstStyle/>
        <a:p>
          <a:endParaRPr lang="en-US"/>
        </a:p>
      </dgm:t>
    </dgm:pt>
    <dgm:pt modelId="{A55DE39A-D7F9-4CEC-B62D-84B0AEBE89E6}" type="sibTrans" cxnId="{4FE14AB0-7F39-4A0C-9B96-0360805BE808}">
      <dgm:prSet/>
      <dgm:spPr/>
      <dgm:t>
        <a:bodyPr/>
        <a:lstStyle/>
        <a:p>
          <a:endParaRPr lang="en-US"/>
        </a:p>
      </dgm:t>
    </dgm:pt>
    <dgm:pt modelId="{14690D7A-4DD9-475B-869B-B9BE7890EF41}">
      <dgm:prSet phldrT="[Text]" custT="1"/>
      <dgm:spPr/>
      <dgm:t>
        <a:bodyPr/>
        <a:lstStyle/>
        <a:p>
          <a:r>
            <a:rPr lang="en-US" sz="1000" b="1" dirty="0"/>
            <a:t>Regional Training: </a:t>
          </a:r>
          <a:r>
            <a:rPr lang="en-US" sz="1000" dirty="0"/>
            <a:t>The WATDR site will be a resource and offer a wide range of ‘training courses’ to regional and national entities. These sessions will be purchased by customers and serve as an additional source of income for WAMSA. </a:t>
          </a:r>
        </a:p>
      </dgm:t>
    </dgm:pt>
    <dgm:pt modelId="{3B6A8A3D-B03E-46A4-B254-56FC41366CAD}" type="parTrans" cxnId="{AE64C160-3533-465B-BFDA-75F317A3F858}">
      <dgm:prSet/>
      <dgm:spPr/>
      <dgm:t>
        <a:bodyPr/>
        <a:lstStyle/>
        <a:p>
          <a:endParaRPr lang="en-US"/>
        </a:p>
      </dgm:t>
    </dgm:pt>
    <dgm:pt modelId="{991268E2-A379-4B76-B7A1-74FE56755DD4}" type="sibTrans" cxnId="{AE64C160-3533-465B-BFDA-75F317A3F858}">
      <dgm:prSet/>
      <dgm:spPr/>
      <dgm:t>
        <a:bodyPr/>
        <a:lstStyle/>
        <a:p>
          <a:endParaRPr lang="en-US"/>
        </a:p>
      </dgm:t>
    </dgm:pt>
    <dgm:pt modelId="{1D2AB21F-7192-47B7-B602-0209E3FFFEF2}">
      <dgm:prSet phldrT="[Text]" custT="1"/>
      <dgm:spPr/>
      <dgm:t>
        <a:bodyPr/>
        <a:lstStyle/>
        <a:p>
          <a:r>
            <a:rPr lang="en-US" sz="1000" b="1" dirty="0"/>
            <a:t>Open Days: </a:t>
          </a:r>
          <a:r>
            <a:rPr lang="en-US" sz="1000" dirty="0"/>
            <a:t>WATDR will organize seasonal activities to demonstrate the agricultural technologies being implemented within the wider community to build the reputation of Don Bosco Institute as a leader in agricultural training programs and can increase the market demand of these products. </a:t>
          </a:r>
        </a:p>
      </dgm:t>
    </dgm:pt>
    <dgm:pt modelId="{5343DA2B-1C07-4B90-B9E4-FB0D43F93F3C}" type="parTrans" cxnId="{7CAEB2AE-631D-46D5-8BBE-8C2AB4465571}">
      <dgm:prSet/>
      <dgm:spPr/>
      <dgm:t>
        <a:bodyPr/>
        <a:lstStyle/>
        <a:p>
          <a:endParaRPr lang="en-US"/>
        </a:p>
      </dgm:t>
    </dgm:pt>
    <dgm:pt modelId="{CF2D5CFB-FE34-49B4-A716-D6FB4E941362}" type="sibTrans" cxnId="{7CAEB2AE-631D-46D5-8BBE-8C2AB4465571}">
      <dgm:prSet/>
      <dgm:spPr/>
      <dgm:t>
        <a:bodyPr/>
        <a:lstStyle/>
        <a:p>
          <a:endParaRPr lang="en-US"/>
        </a:p>
      </dgm:t>
    </dgm:pt>
    <dgm:pt modelId="{30055E6D-CF5D-41DE-833C-74110E932C6C}">
      <dgm:prSet phldrT="[Text]" custT="1"/>
      <dgm:spPr/>
      <dgm:t>
        <a:bodyPr/>
        <a:lstStyle/>
        <a:p>
          <a:r>
            <a:rPr lang="en-US" sz="1000" b="1" dirty="0"/>
            <a:t>Teacher Training:</a:t>
          </a:r>
          <a:r>
            <a:rPr lang="en-US" sz="1000" dirty="0"/>
            <a:t> Vocational, Technical and Skills-based Education for teachers is required for scaling up the knowledge and skills developed at Don Bosco throughout Tanzania.  A teacher training curriculum and practical training program will be developed to be conducted by the newly established teacher college. </a:t>
          </a:r>
        </a:p>
      </dgm:t>
    </dgm:pt>
    <dgm:pt modelId="{007BCBDE-5621-4BC0-BFA0-99488D7660CA}" type="parTrans" cxnId="{A906987F-FE17-4C03-8F67-BBCC84C0FD57}">
      <dgm:prSet/>
      <dgm:spPr/>
      <dgm:t>
        <a:bodyPr/>
        <a:lstStyle/>
        <a:p>
          <a:endParaRPr lang="en-US"/>
        </a:p>
      </dgm:t>
    </dgm:pt>
    <dgm:pt modelId="{850DCFFC-9E70-4156-A4A4-7375DAA00D36}" type="sibTrans" cxnId="{A906987F-FE17-4C03-8F67-BBCC84C0FD57}">
      <dgm:prSet/>
      <dgm:spPr/>
      <dgm:t>
        <a:bodyPr/>
        <a:lstStyle/>
        <a:p>
          <a:endParaRPr lang="en-US"/>
        </a:p>
      </dgm:t>
    </dgm:pt>
    <dgm:pt modelId="{AC462085-C65F-40D6-8CD1-921347F9005B}">
      <dgm:prSet phldrT="[Text]" custT="1"/>
      <dgm:spPr/>
      <dgm:t>
        <a:bodyPr/>
        <a:lstStyle/>
        <a:p>
          <a:r>
            <a:rPr lang="en-US" sz="1000" b="1" dirty="0"/>
            <a:t>Agriculture Equipment and Mechanization: </a:t>
          </a:r>
          <a:r>
            <a:rPr lang="en-US" sz="1000" dirty="0"/>
            <a:t>Potential training with courses including Agricultural Mechanization, Equipment Development for Greenhouses, Manufacturing, Assembly and Production of Agricultural Tools.</a:t>
          </a:r>
        </a:p>
      </dgm:t>
    </dgm:pt>
    <dgm:pt modelId="{C457A72F-5F89-4922-8972-8B4FECE2C817}" type="parTrans" cxnId="{BA463471-C626-451E-8DB4-415DA21B5EF8}">
      <dgm:prSet/>
      <dgm:spPr/>
      <dgm:t>
        <a:bodyPr/>
        <a:lstStyle/>
        <a:p>
          <a:endParaRPr lang="en-US"/>
        </a:p>
      </dgm:t>
    </dgm:pt>
    <dgm:pt modelId="{7C0D6030-D8CB-48CF-9E2B-8F69F5D04AFE}" type="sibTrans" cxnId="{BA463471-C626-451E-8DB4-415DA21B5EF8}">
      <dgm:prSet/>
      <dgm:spPr/>
      <dgm:t>
        <a:bodyPr/>
        <a:lstStyle/>
        <a:p>
          <a:endParaRPr lang="en-US"/>
        </a:p>
      </dgm:t>
    </dgm:pt>
    <dgm:pt modelId="{5E205E4A-B289-41DC-9707-802EA3CCC76A}" type="pres">
      <dgm:prSet presAssocID="{822FE89A-2B64-44B1-A72E-D220D3E11DEE}" presName="diagram" presStyleCnt="0">
        <dgm:presLayoutVars>
          <dgm:chPref val="1"/>
          <dgm:dir/>
          <dgm:animOne val="branch"/>
          <dgm:animLvl val="lvl"/>
          <dgm:resizeHandles/>
        </dgm:presLayoutVars>
      </dgm:prSet>
      <dgm:spPr/>
      <dgm:t>
        <a:bodyPr/>
        <a:lstStyle/>
        <a:p>
          <a:endParaRPr lang="en-US"/>
        </a:p>
      </dgm:t>
    </dgm:pt>
    <dgm:pt modelId="{805F0E62-3A09-4CB7-BAB5-C7740C73E68A}" type="pres">
      <dgm:prSet presAssocID="{F5EEEA2F-8960-41EC-8CAF-BD4D3A4CB51B}" presName="root" presStyleCnt="0"/>
      <dgm:spPr/>
    </dgm:pt>
    <dgm:pt modelId="{276CC5BB-6656-4997-A941-E61A44F66154}" type="pres">
      <dgm:prSet presAssocID="{F5EEEA2F-8960-41EC-8CAF-BD4D3A4CB51B}" presName="rootComposite" presStyleCnt="0"/>
      <dgm:spPr/>
    </dgm:pt>
    <dgm:pt modelId="{8E5B2822-8DFF-47F2-AE55-C898E66BEACC}" type="pres">
      <dgm:prSet presAssocID="{F5EEEA2F-8960-41EC-8CAF-BD4D3A4CB51B}" presName="rootText" presStyleLbl="node1" presStyleIdx="0" presStyleCnt="2" custScaleX="76193" custScaleY="82249"/>
      <dgm:spPr/>
      <dgm:t>
        <a:bodyPr/>
        <a:lstStyle/>
        <a:p>
          <a:endParaRPr lang="en-US"/>
        </a:p>
      </dgm:t>
    </dgm:pt>
    <dgm:pt modelId="{61A5474B-F9C2-484E-BC39-ECF37164EBCB}" type="pres">
      <dgm:prSet presAssocID="{F5EEEA2F-8960-41EC-8CAF-BD4D3A4CB51B}" presName="rootConnector" presStyleLbl="node1" presStyleIdx="0" presStyleCnt="2"/>
      <dgm:spPr/>
      <dgm:t>
        <a:bodyPr/>
        <a:lstStyle/>
        <a:p>
          <a:endParaRPr lang="en-US"/>
        </a:p>
      </dgm:t>
    </dgm:pt>
    <dgm:pt modelId="{A9A99493-8BEF-4B12-985C-580CA68C52CE}" type="pres">
      <dgm:prSet presAssocID="{F5EEEA2F-8960-41EC-8CAF-BD4D3A4CB51B}" presName="childShape" presStyleCnt="0"/>
      <dgm:spPr/>
    </dgm:pt>
    <dgm:pt modelId="{725920D2-D208-4BAD-8E2B-A23D9DA0ABBD}" type="pres">
      <dgm:prSet presAssocID="{CEDA42DE-CCD9-486F-B983-C97C6E7C0E6C}" presName="Name13" presStyleLbl="parChTrans1D2" presStyleIdx="0" presStyleCnt="6"/>
      <dgm:spPr/>
      <dgm:t>
        <a:bodyPr/>
        <a:lstStyle/>
        <a:p>
          <a:endParaRPr lang="en-US"/>
        </a:p>
      </dgm:t>
    </dgm:pt>
    <dgm:pt modelId="{4B8D212B-259A-4F5D-BBAE-85A6615532D8}" type="pres">
      <dgm:prSet presAssocID="{EEE7A282-7194-49B1-881D-0F2F8BEF89C6}" presName="childText" presStyleLbl="bgAcc1" presStyleIdx="0" presStyleCnt="6" custScaleX="125038" custScaleY="161279">
        <dgm:presLayoutVars>
          <dgm:bulletEnabled val="1"/>
        </dgm:presLayoutVars>
      </dgm:prSet>
      <dgm:spPr/>
      <dgm:t>
        <a:bodyPr/>
        <a:lstStyle/>
        <a:p>
          <a:endParaRPr lang="en-US"/>
        </a:p>
      </dgm:t>
    </dgm:pt>
    <dgm:pt modelId="{511CC5DF-91AE-4A8E-B7D4-2612A2F213E1}" type="pres">
      <dgm:prSet presAssocID="{A63DB7C4-D205-4EA0-AC03-E04AE2A9EF46}" presName="Name13" presStyleLbl="parChTrans1D2" presStyleIdx="1" presStyleCnt="6"/>
      <dgm:spPr/>
      <dgm:t>
        <a:bodyPr/>
        <a:lstStyle/>
        <a:p>
          <a:endParaRPr lang="en-US"/>
        </a:p>
      </dgm:t>
    </dgm:pt>
    <dgm:pt modelId="{CE7660A1-BB5A-41C6-877B-ACD6C6C44FD9}" type="pres">
      <dgm:prSet presAssocID="{9D5D640F-CBBB-47D0-AB88-7B9C8E7E56F5}" presName="childText" presStyleLbl="bgAcc1" presStyleIdx="1" presStyleCnt="6" custScaleX="124713" custScaleY="196813">
        <dgm:presLayoutVars>
          <dgm:bulletEnabled val="1"/>
        </dgm:presLayoutVars>
      </dgm:prSet>
      <dgm:spPr/>
      <dgm:t>
        <a:bodyPr/>
        <a:lstStyle/>
        <a:p>
          <a:endParaRPr lang="en-US"/>
        </a:p>
      </dgm:t>
    </dgm:pt>
    <dgm:pt modelId="{F1E1CDB9-02BB-4DFB-9235-D54619A5F0CC}" type="pres">
      <dgm:prSet presAssocID="{FF838FB2-FB6B-449D-B9C8-01D5DD42B9BB}" presName="root" presStyleCnt="0"/>
      <dgm:spPr/>
    </dgm:pt>
    <dgm:pt modelId="{CFA6264D-3841-4F72-98FF-9DBF77C561AD}" type="pres">
      <dgm:prSet presAssocID="{FF838FB2-FB6B-449D-B9C8-01D5DD42B9BB}" presName="rootComposite" presStyleCnt="0"/>
      <dgm:spPr/>
    </dgm:pt>
    <dgm:pt modelId="{666C00BE-BF64-4E69-A1C4-4DB7EBA18086}" type="pres">
      <dgm:prSet presAssocID="{FF838FB2-FB6B-449D-B9C8-01D5DD42B9BB}" presName="rootText" presStyleLbl="node1" presStyleIdx="1" presStyleCnt="2" custScaleX="71691" custScaleY="82732"/>
      <dgm:spPr/>
      <dgm:t>
        <a:bodyPr/>
        <a:lstStyle/>
        <a:p>
          <a:endParaRPr lang="en-US"/>
        </a:p>
      </dgm:t>
    </dgm:pt>
    <dgm:pt modelId="{8CB391DC-1102-4299-BC63-C7EB2E3182F3}" type="pres">
      <dgm:prSet presAssocID="{FF838FB2-FB6B-449D-B9C8-01D5DD42B9BB}" presName="rootConnector" presStyleLbl="node1" presStyleIdx="1" presStyleCnt="2"/>
      <dgm:spPr/>
      <dgm:t>
        <a:bodyPr/>
        <a:lstStyle/>
        <a:p>
          <a:endParaRPr lang="en-US"/>
        </a:p>
      </dgm:t>
    </dgm:pt>
    <dgm:pt modelId="{6177B2C3-0DD3-4D48-9241-99EFA0F4B48F}" type="pres">
      <dgm:prSet presAssocID="{FF838FB2-FB6B-449D-B9C8-01D5DD42B9BB}" presName="childShape" presStyleCnt="0"/>
      <dgm:spPr/>
    </dgm:pt>
    <dgm:pt modelId="{36AECB92-DB1A-48FE-87C6-CC2236ADD37A}" type="pres">
      <dgm:prSet presAssocID="{3B6A8A3D-B03E-46A4-B254-56FC41366CAD}" presName="Name13" presStyleLbl="parChTrans1D2" presStyleIdx="2" presStyleCnt="6"/>
      <dgm:spPr/>
      <dgm:t>
        <a:bodyPr/>
        <a:lstStyle/>
        <a:p>
          <a:endParaRPr lang="en-US"/>
        </a:p>
      </dgm:t>
    </dgm:pt>
    <dgm:pt modelId="{54846916-0C46-4056-927B-1027C20D6133}" type="pres">
      <dgm:prSet presAssocID="{14690D7A-4DD9-475B-869B-B9BE7890EF41}" presName="childText" presStyleLbl="bgAcc1" presStyleIdx="2" presStyleCnt="6" custScaleX="149371" custScaleY="117101">
        <dgm:presLayoutVars>
          <dgm:bulletEnabled val="1"/>
        </dgm:presLayoutVars>
      </dgm:prSet>
      <dgm:spPr/>
      <dgm:t>
        <a:bodyPr/>
        <a:lstStyle/>
        <a:p>
          <a:endParaRPr lang="en-US"/>
        </a:p>
      </dgm:t>
    </dgm:pt>
    <dgm:pt modelId="{FF8F282F-21FE-4962-8D72-6F42F697BB0E}" type="pres">
      <dgm:prSet presAssocID="{5343DA2B-1C07-4B90-B9E4-FB0D43F93F3C}" presName="Name13" presStyleLbl="parChTrans1D2" presStyleIdx="3" presStyleCnt="6"/>
      <dgm:spPr/>
      <dgm:t>
        <a:bodyPr/>
        <a:lstStyle/>
        <a:p>
          <a:endParaRPr lang="en-US"/>
        </a:p>
      </dgm:t>
    </dgm:pt>
    <dgm:pt modelId="{B88A4F25-4472-47A8-A814-51584447C34D}" type="pres">
      <dgm:prSet presAssocID="{1D2AB21F-7192-47B7-B602-0209E3FFFEF2}" presName="childText" presStyleLbl="bgAcc1" presStyleIdx="3" presStyleCnt="6" custScaleX="147930" custScaleY="116412">
        <dgm:presLayoutVars>
          <dgm:bulletEnabled val="1"/>
        </dgm:presLayoutVars>
      </dgm:prSet>
      <dgm:spPr/>
      <dgm:t>
        <a:bodyPr/>
        <a:lstStyle/>
        <a:p>
          <a:endParaRPr lang="en-US"/>
        </a:p>
      </dgm:t>
    </dgm:pt>
    <dgm:pt modelId="{4BCAE6A8-D491-4E9A-84CE-BB75FB5A871D}" type="pres">
      <dgm:prSet presAssocID="{007BCBDE-5621-4BC0-BFA0-99488D7660CA}" presName="Name13" presStyleLbl="parChTrans1D2" presStyleIdx="4" presStyleCnt="6"/>
      <dgm:spPr/>
      <dgm:t>
        <a:bodyPr/>
        <a:lstStyle/>
        <a:p>
          <a:endParaRPr lang="en-US"/>
        </a:p>
      </dgm:t>
    </dgm:pt>
    <dgm:pt modelId="{85FA032E-7BA0-4FF8-8A91-00243D3DCEEB}" type="pres">
      <dgm:prSet presAssocID="{30055E6D-CF5D-41DE-833C-74110E932C6C}" presName="childText" presStyleLbl="bgAcc1" presStyleIdx="4" presStyleCnt="6" custScaleX="151911" custScaleY="114754">
        <dgm:presLayoutVars>
          <dgm:bulletEnabled val="1"/>
        </dgm:presLayoutVars>
      </dgm:prSet>
      <dgm:spPr/>
      <dgm:t>
        <a:bodyPr/>
        <a:lstStyle/>
        <a:p>
          <a:endParaRPr lang="en-US"/>
        </a:p>
      </dgm:t>
    </dgm:pt>
    <dgm:pt modelId="{05BAB9B6-8AFF-4404-AE48-83ED557538AD}" type="pres">
      <dgm:prSet presAssocID="{C457A72F-5F89-4922-8972-8B4FECE2C817}" presName="Name13" presStyleLbl="parChTrans1D2" presStyleIdx="5" presStyleCnt="6"/>
      <dgm:spPr/>
      <dgm:t>
        <a:bodyPr/>
        <a:lstStyle/>
        <a:p>
          <a:endParaRPr lang="en-US"/>
        </a:p>
      </dgm:t>
    </dgm:pt>
    <dgm:pt modelId="{42D3D377-D625-4941-8F14-6C1FBFD06A12}" type="pres">
      <dgm:prSet presAssocID="{AC462085-C65F-40D6-8CD1-921347F9005B}" presName="childText" presStyleLbl="bgAcc1" presStyleIdx="5" presStyleCnt="6" custScaleX="152067" custScaleY="85036">
        <dgm:presLayoutVars>
          <dgm:bulletEnabled val="1"/>
        </dgm:presLayoutVars>
      </dgm:prSet>
      <dgm:spPr/>
      <dgm:t>
        <a:bodyPr/>
        <a:lstStyle/>
        <a:p>
          <a:endParaRPr lang="en-US"/>
        </a:p>
      </dgm:t>
    </dgm:pt>
  </dgm:ptLst>
  <dgm:cxnLst>
    <dgm:cxn modelId="{FF61056F-2995-41DA-B6C2-5755AD46CBF2}" type="presOf" srcId="{A63DB7C4-D205-4EA0-AC03-E04AE2A9EF46}" destId="{511CC5DF-91AE-4A8E-B7D4-2612A2F213E1}" srcOrd="0" destOrd="0" presId="urn:microsoft.com/office/officeart/2005/8/layout/hierarchy3"/>
    <dgm:cxn modelId="{7EE6D4D6-8F13-4F07-9745-0E058B5B1470}" srcId="{F5EEEA2F-8960-41EC-8CAF-BD4D3A4CB51B}" destId="{EEE7A282-7194-49B1-881D-0F2F8BEF89C6}" srcOrd="0" destOrd="0" parTransId="{CEDA42DE-CCD9-486F-B983-C97C6E7C0E6C}" sibTransId="{AA277D71-29D1-40C0-9FE9-7DA9B4A4346F}"/>
    <dgm:cxn modelId="{AAD3B4A0-D944-4C27-B14F-A375D01B4797}" type="presOf" srcId="{007BCBDE-5621-4BC0-BFA0-99488D7660CA}" destId="{4BCAE6A8-D491-4E9A-84CE-BB75FB5A871D}" srcOrd="0" destOrd="0" presId="urn:microsoft.com/office/officeart/2005/8/layout/hierarchy3"/>
    <dgm:cxn modelId="{4419BBE3-426F-4582-8DD3-805A4568BCAF}" type="presOf" srcId="{C457A72F-5F89-4922-8972-8B4FECE2C817}" destId="{05BAB9B6-8AFF-4404-AE48-83ED557538AD}" srcOrd="0" destOrd="0" presId="urn:microsoft.com/office/officeart/2005/8/layout/hierarchy3"/>
    <dgm:cxn modelId="{A906987F-FE17-4C03-8F67-BBCC84C0FD57}" srcId="{FF838FB2-FB6B-449D-B9C8-01D5DD42B9BB}" destId="{30055E6D-CF5D-41DE-833C-74110E932C6C}" srcOrd="2" destOrd="0" parTransId="{007BCBDE-5621-4BC0-BFA0-99488D7660CA}" sibTransId="{850DCFFC-9E70-4156-A4A4-7375DAA00D36}"/>
    <dgm:cxn modelId="{164F88B1-CE35-4236-878B-2A0AD3D48E81}" type="presOf" srcId="{F5EEEA2F-8960-41EC-8CAF-BD4D3A4CB51B}" destId="{8E5B2822-8DFF-47F2-AE55-C898E66BEACC}" srcOrd="0" destOrd="0" presId="urn:microsoft.com/office/officeart/2005/8/layout/hierarchy3"/>
    <dgm:cxn modelId="{D8238EA1-D246-4610-958B-C3BF5F0A7B1E}" type="presOf" srcId="{5343DA2B-1C07-4B90-B9E4-FB0D43F93F3C}" destId="{FF8F282F-21FE-4962-8D72-6F42F697BB0E}" srcOrd="0" destOrd="0" presId="urn:microsoft.com/office/officeart/2005/8/layout/hierarchy3"/>
    <dgm:cxn modelId="{2A54DAA4-5931-476E-B8AD-2640C7DE020A}" srcId="{822FE89A-2B64-44B1-A72E-D220D3E11DEE}" destId="{F5EEEA2F-8960-41EC-8CAF-BD4D3A4CB51B}" srcOrd="0" destOrd="0" parTransId="{80E56D35-2923-4EC8-85BC-5F32C24BF3B9}" sibTransId="{962F3035-3EE3-4206-B6EB-9EF23C7F79C8}"/>
    <dgm:cxn modelId="{DE42BE8E-E5A1-40D2-BCE2-D180C6125F4A}" type="presOf" srcId="{9D5D640F-CBBB-47D0-AB88-7B9C8E7E56F5}" destId="{CE7660A1-BB5A-41C6-877B-ACD6C6C44FD9}" srcOrd="0" destOrd="0" presId="urn:microsoft.com/office/officeart/2005/8/layout/hierarchy3"/>
    <dgm:cxn modelId="{4FE14AB0-7F39-4A0C-9B96-0360805BE808}" srcId="{822FE89A-2B64-44B1-A72E-D220D3E11DEE}" destId="{FF838FB2-FB6B-449D-B9C8-01D5DD42B9BB}" srcOrd="1" destOrd="0" parTransId="{ECA37C41-9402-42CB-AAE4-EB89FC36B4E7}" sibTransId="{A55DE39A-D7F9-4CEC-B62D-84B0AEBE89E6}"/>
    <dgm:cxn modelId="{8843CA52-C898-4491-A21D-449A7E1B02D8}" type="presOf" srcId="{AC462085-C65F-40D6-8CD1-921347F9005B}" destId="{42D3D377-D625-4941-8F14-6C1FBFD06A12}" srcOrd="0" destOrd="0" presId="urn:microsoft.com/office/officeart/2005/8/layout/hierarchy3"/>
    <dgm:cxn modelId="{B0DC374D-CA0D-46BC-B73C-B22A164C39DC}" type="presOf" srcId="{EEE7A282-7194-49B1-881D-0F2F8BEF89C6}" destId="{4B8D212B-259A-4F5D-BBAE-85A6615532D8}" srcOrd="0" destOrd="0" presId="urn:microsoft.com/office/officeart/2005/8/layout/hierarchy3"/>
    <dgm:cxn modelId="{8F24226F-645B-463A-962C-C8946EFCAC90}" type="presOf" srcId="{14690D7A-4DD9-475B-869B-B9BE7890EF41}" destId="{54846916-0C46-4056-927B-1027C20D6133}" srcOrd="0" destOrd="0" presId="urn:microsoft.com/office/officeart/2005/8/layout/hierarchy3"/>
    <dgm:cxn modelId="{0D5F41B5-F78F-4E44-B8FF-FB7A5218D712}" type="presOf" srcId="{FF838FB2-FB6B-449D-B9C8-01D5DD42B9BB}" destId="{666C00BE-BF64-4E69-A1C4-4DB7EBA18086}" srcOrd="0" destOrd="0" presId="urn:microsoft.com/office/officeart/2005/8/layout/hierarchy3"/>
    <dgm:cxn modelId="{936AEDF5-1222-40A5-9644-622CF1437413}" type="presOf" srcId="{F5EEEA2F-8960-41EC-8CAF-BD4D3A4CB51B}" destId="{61A5474B-F9C2-484E-BC39-ECF37164EBCB}" srcOrd="1" destOrd="0" presId="urn:microsoft.com/office/officeart/2005/8/layout/hierarchy3"/>
    <dgm:cxn modelId="{3AD67E83-20A5-4469-BD89-08753C664A7C}" type="presOf" srcId="{3B6A8A3D-B03E-46A4-B254-56FC41366CAD}" destId="{36AECB92-DB1A-48FE-87C6-CC2236ADD37A}" srcOrd="0" destOrd="0" presId="urn:microsoft.com/office/officeart/2005/8/layout/hierarchy3"/>
    <dgm:cxn modelId="{AE64C160-3533-465B-BFDA-75F317A3F858}" srcId="{FF838FB2-FB6B-449D-B9C8-01D5DD42B9BB}" destId="{14690D7A-4DD9-475B-869B-B9BE7890EF41}" srcOrd="0" destOrd="0" parTransId="{3B6A8A3D-B03E-46A4-B254-56FC41366CAD}" sibTransId="{991268E2-A379-4B76-B7A1-74FE56755DD4}"/>
    <dgm:cxn modelId="{96ED9391-ACCE-4C5D-AF57-49C514CD04D5}" type="presOf" srcId="{822FE89A-2B64-44B1-A72E-D220D3E11DEE}" destId="{5E205E4A-B289-41DC-9707-802EA3CCC76A}" srcOrd="0" destOrd="0" presId="urn:microsoft.com/office/officeart/2005/8/layout/hierarchy3"/>
    <dgm:cxn modelId="{9210AEF2-6842-4A58-A895-18E181B14EE4}" type="presOf" srcId="{1D2AB21F-7192-47B7-B602-0209E3FFFEF2}" destId="{B88A4F25-4472-47A8-A814-51584447C34D}" srcOrd="0" destOrd="0" presId="urn:microsoft.com/office/officeart/2005/8/layout/hierarchy3"/>
    <dgm:cxn modelId="{1F27DF81-B96D-4088-BB9C-65ED9ECA5D84}" type="presOf" srcId="{30055E6D-CF5D-41DE-833C-74110E932C6C}" destId="{85FA032E-7BA0-4FF8-8A91-00243D3DCEEB}" srcOrd="0" destOrd="0" presId="urn:microsoft.com/office/officeart/2005/8/layout/hierarchy3"/>
    <dgm:cxn modelId="{B3D7C24A-9EB7-4477-8EF1-EB551E6C9273}" srcId="{F5EEEA2F-8960-41EC-8CAF-BD4D3A4CB51B}" destId="{9D5D640F-CBBB-47D0-AB88-7B9C8E7E56F5}" srcOrd="1" destOrd="0" parTransId="{A63DB7C4-D205-4EA0-AC03-E04AE2A9EF46}" sibTransId="{AE5691A2-30C9-438A-9934-D3C290C0344D}"/>
    <dgm:cxn modelId="{161F200E-4AB2-4244-95D5-7773B98EBD25}" type="presOf" srcId="{FF838FB2-FB6B-449D-B9C8-01D5DD42B9BB}" destId="{8CB391DC-1102-4299-BC63-C7EB2E3182F3}" srcOrd="1" destOrd="0" presId="urn:microsoft.com/office/officeart/2005/8/layout/hierarchy3"/>
    <dgm:cxn modelId="{7CAEB2AE-631D-46D5-8BBE-8C2AB4465571}" srcId="{FF838FB2-FB6B-449D-B9C8-01D5DD42B9BB}" destId="{1D2AB21F-7192-47B7-B602-0209E3FFFEF2}" srcOrd="1" destOrd="0" parTransId="{5343DA2B-1C07-4B90-B9E4-FB0D43F93F3C}" sibTransId="{CF2D5CFB-FE34-49B4-A716-D6FB4E941362}"/>
    <dgm:cxn modelId="{41B72888-DEBA-48D3-9F42-C8A3C46325B6}" type="presOf" srcId="{CEDA42DE-CCD9-486F-B983-C97C6E7C0E6C}" destId="{725920D2-D208-4BAD-8E2B-A23D9DA0ABBD}" srcOrd="0" destOrd="0" presId="urn:microsoft.com/office/officeart/2005/8/layout/hierarchy3"/>
    <dgm:cxn modelId="{BA463471-C626-451E-8DB4-415DA21B5EF8}" srcId="{FF838FB2-FB6B-449D-B9C8-01D5DD42B9BB}" destId="{AC462085-C65F-40D6-8CD1-921347F9005B}" srcOrd="3" destOrd="0" parTransId="{C457A72F-5F89-4922-8972-8B4FECE2C817}" sibTransId="{7C0D6030-D8CB-48CF-9E2B-8F69F5D04AFE}"/>
    <dgm:cxn modelId="{D563BE21-9E06-462E-A182-637D02F3A2D0}" type="presParOf" srcId="{5E205E4A-B289-41DC-9707-802EA3CCC76A}" destId="{805F0E62-3A09-4CB7-BAB5-C7740C73E68A}" srcOrd="0" destOrd="0" presId="urn:microsoft.com/office/officeart/2005/8/layout/hierarchy3"/>
    <dgm:cxn modelId="{BB7F3FFC-CE58-4C1C-9E0B-86FB89586655}" type="presParOf" srcId="{805F0E62-3A09-4CB7-BAB5-C7740C73E68A}" destId="{276CC5BB-6656-4997-A941-E61A44F66154}" srcOrd="0" destOrd="0" presId="urn:microsoft.com/office/officeart/2005/8/layout/hierarchy3"/>
    <dgm:cxn modelId="{2BBA400B-DD7E-4DC8-BCF1-6BD51D46B727}" type="presParOf" srcId="{276CC5BB-6656-4997-A941-E61A44F66154}" destId="{8E5B2822-8DFF-47F2-AE55-C898E66BEACC}" srcOrd="0" destOrd="0" presId="urn:microsoft.com/office/officeart/2005/8/layout/hierarchy3"/>
    <dgm:cxn modelId="{4D330803-60E8-465D-84FC-70A2C1C55491}" type="presParOf" srcId="{276CC5BB-6656-4997-A941-E61A44F66154}" destId="{61A5474B-F9C2-484E-BC39-ECF37164EBCB}" srcOrd="1" destOrd="0" presId="urn:microsoft.com/office/officeart/2005/8/layout/hierarchy3"/>
    <dgm:cxn modelId="{5C2D590A-5513-4F3B-9EF3-8F07811CB224}" type="presParOf" srcId="{805F0E62-3A09-4CB7-BAB5-C7740C73E68A}" destId="{A9A99493-8BEF-4B12-985C-580CA68C52CE}" srcOrd="1" destOrd="0" presId="urn:microsoft.com/office/officeart/2005/8/layout/hierarchy3"/>
    <dgm:cxn modelId="{A31714A2-029D-403A-8B47-3D9C09027C97}" type="presParOf" srcId="{A9A99493-8BEF-4B12-985C-580CA68C52CE}" destId="{725920D2-D208-4BAD-8E2B-A23D9DA0ABBD}" srcOrd="0" destOrd="0" presId="urn:microsoft.com/office/officeart/2005/8/layout/hierarchy3"/>
    <dgm:cxn modelId="{6C086FC4-75FC-4417-90DD-A550C0CC26F8}" type="presParOf" srcId="{A9A99493-8BEF-4B12-985C-580CA68C52CE}" destId="{4B8D212B-259A-4F5D-BBAE-85A6615532D8}" srcOrd="1" destOrd="0" presId="urn:microsoft.com/office/officeart/2005/8/layout/hierarchy3"/>
    <dgm:cxn modelId="{EF189942-734F-4243-B17E-79DACF2AF2FB}" type="presParOf" srcId="{A9A99493-8BEF-4B12-985C-580CA68C52CE}" destId="{511CC5DF-91AE-4A8E-B7D4-2612A2F213E1}" srcOrd="2" destOrd="0" presId="urn:microsoft.com/office/officeart/2005/8/layout/hierarchy3"/>
    <dgm:cxn modelId="{09288855-72B0-4946-8FC8-2208BAD1EC33}" type="presParOf" srcId="{A9A99493-8BEF-4B12-985C-580CA68C52CE}" destId="{CE7660A1-BB5A-41C6-877B-ACD6C6C44FD9}" srcOrd="3" destOrd="0" presId="urn:microsoft.com/office/officeart/2005/8/layout/hierarchy3"/>
    <dgm:cxn modelId="{8C3E56B2-4EC5-4A56-BD59-2CAEE54089E0}" type="presParOf" srcId="{5E205E4A-B289-41DC-9707-802EA3CCC76A}" destId="{F1E1CDB9-02BB-4DFB-9235-D54619A5F0CC}" srcOrd="1" destOrd="0" presId="urn:microsoft.com/office/officeart/2005/8/layout/hierarchy3"/>
    <dgm:cxn modelId="{E24D797B-5226-4D3A-BE87-C118A93D4ECF}" type="presParOf" srcId="{F1E1CDB9-02BB-4DFB-9235-D54619A5F0CC}" destId="{CFA6264D-3841-4F72-98FF-9DBF77C561AD}" srcOrd="0" destOrd="0" presId="urn:microsoft.com/office/officeart/2005/8/layout/hierarchy3"/>
    <dgm:cxn modelId="{D1FAE6AA-99C2-4E2F-A546-8EBD3A4FC620}" type="presParOf" srcId="{CFA6264D-3841-4F72-98FF-9DBF77C561AD}" destId="{666C00BE-BF64-4E69-A1C4-4DB7EBA18086}" srcOrd="0" destOrd="0" presId="urn:microsoft.com/office/officeart/2005/8/layout/hierarchy3"/>
    <dgm:cxn modelId="{BE436C52-A528-4145-9DF1-003BF6C9A7A3}" type="presParOf" srcId="{CFA6264D-3841-4F72-98FF-9DBF77C561AD}" destId="{8CB391DC-1102-4299-BC63-C7EB2E3182F3}" srcOrd="1" destOrd="0" presId="urn:microsoft.com/office/officeart/2005/8/layout/hierarchy3"/>
    <dgm:cxn modelId="{51910F39-283C-4407-9AE2-490BCB9B4849}" type="presParOf" srcId="{F1E1CDB9-02BB-4DFB-9235-D54619A5F0CC}" destId="{6177B2C3-0DD3-4D48-9241-99EFA0F4B48F}" srcOrd="1" destOrd="0" presId="urn:microsoft.com/office/officeart/2005/8/layout/hierarchy3"/>
    <dgm:cxn modelId="{37C3BB78-B778-4D12-A0F9-379A1C9DDDAD}" type="presParOf" srcId="{6177B2C3-0DD3-4D48-9241-99EFA0F4B48F}" destId="{36AECB92-DB1A-48FE-87C6-CC2236ADD37A}" srcOrd="0" destOrd="0" presId="urn:microsoft.com/office/officeart/2005/8/layout/hierarchy3"/>
    <dgm:cxn modelId="{FF0DA09B-FBA3-472A-B4B0-75DE53473A6F}" type="presParOf" srcId="{6177B2C3-0DD3-4D48-9241-99EFA0F4B48F}" destId="{54846916-0C46-4056-927B-1027C20D6133}" srcOrd="1" destOrd="0" presId="urn:microsoft.com/office/officeart/2005/8/layout/hierarchy3"/>
    <dgm:cxn modelId="{256D71C8-6C4B-4E8B-9833-F5B77CCC994F}" type="presParOf" srcId="{6177B2C3-0DD3-4D48-9241-99EFA0F4B48F}" destId="{FF8F282F-21FE-4962-8D72-6F42F697BB0E}" srcOrd="2" destOrd="0" presId="urn:microsoft.com/office/officeart/2005/8/layout/hierarchy3"/>
    <dgm:cxn modelId="{6D02462B-65B8-4531-990F-77547A1DDF5C}" type="presParOf" srcId="{6177B2C3-0DD3-4D48-9241-99EFA0F4B48F}" destId="{B88A4F25-4472-47A8-A814-51584447C34D}" srcOrd="3" destOrd="0" presId="urn:microsoft.com/office/officeart/2005/8/layout/hierarchy3"/>
    <dgm:cxn modelId="{10DBA7A9-0A8E-431B-B6B9-17F648D385B6}" type="presParOf" srcId="{6177B2C3-0DD3-4D48-9241-99EFA0F4B48F}" destId="{4BCAE6A8-D491-4E9A-84CE-BB75FB5A871D}" srcOrd="4" destOrd="0" presId="urn:microsoft.com/office/officeart/2005/8/layout/hierarchy3"/>
    <dgm:cxn modelId="{F89C4DBC-3472-4E97-B2B5-6E6D8409731C}" type="presParOf" srcId="{6177B2C3-0DD3-4D48-9241-99EFA0F4B48F}" destId="{85FA032E-7BA0-4FF8-8A91-00243D3DCEEB}" srcOrd="5" destOrd="0" presId="urn:microsoft.com/office/officeart/2005/8/layout/hierarchy3"/>
    <dgm:cxn modelId="{31205057-DDE4-4A9C-9AA4-9C79DE850126}" type="presParOf" srcId="{6177B2C3-0DD3-4D48-9241-99EFA0F4B48F}" destId="{05BAB9B6-8AFF-4404-AE48-83ED557538AD}" srcOrd="6" destOrd="0" presId="urn:microsoft.com/office/officeart/2005/8/layout/hierarchy3"/>
    <dgm:cxn modelId="{F3F75F5F-82AF-4FA1-977A-972AEAF1B868}" type="presParOf" srcId="{6177B2C3-0DD3-4D48-9241-99EFA0F4B48F}" destId="{42D3D377-D625-4941-8F14-6C1FBFD06A12}"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B2822-8DFF-47F2-AE55-C898E66BEACC}">
      <dsp:nvSpPr>
        <dsp:cNvPr id="0" name=""/>
        <dsp:cNvSpPr/>
      </dsp:nvSpPr>
      <dsp:spPr>
        <a:xfrm>
          <a:off x="734425" y="2321"/>
          <a:ext cx="1649026" cy="890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Courses</a:t>
          </a:r>
        </a:p>
      </dsp:txBody>
      <dsp:txXfrm>
        <a:off x="760494" y="28390"/>
        <a:ext cx="1596888" cy="837909"/>
      </dsp:txXfrm>
    </dsp:sp>
    <dsp:sp modelId="{725920D2-D208-4BAD-8E2B-A23D9DA0ABBD}">
      <dsp:nvSpPr>
        <dsp:cNvPr id="0" name=""/>
        <dsp:cNvSpPr/>
      </dsp:nvSpPr>
      <dsp:spPr>
        <a:xfrm>
          <a:off x="899328" y="892368"/>
          <a:ext cx="164902" cy="1143164"/>
        </a:xfrm>
        <a:custGeom>
          <a:avLst/>
          <a:gdLst/>
          <a:ahLst/>
          <a:cxnLst/>
          <a:rect l="0" t="0" r="0" b="0"/>
          <a:pathLst>
            <a:path>
              <a:moveTo>
                <a:pt x="0" y="0"/>
              </a:moveTo>
              <a:lnTo>
                <a:pt x="0" y="1143164"/>
              </a:lnTo>
              <a:lnTo>
                <a:pt x="164902" y="1143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8D212B-259A-4F5D-BBAE-85A6615532D8}">
      <dsp:nvSpPr>
        <dsp:cNvPr id="0" name=""/>
        <dsp:cNvSpPr/>
      </dsp:nvSpPr>
      <dsp:spPr>
        <a:xfrm>
          <a:off x="1064230" y="1162903"/>
          <a:ext cx="2164932" cy="174526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Short Course (8 months): </a:t>
          </a:r>
          <a:r>
            <a:rPr lang="en-US" sz="1000" kern="1200" dirty="0"/>
            <a:t>The short course program is comprised of a practical session (65%) and a theoretical session (35%) for 6 months. After the 4-6-month program, students will undertake a 2-4 months of field placement. There will be two types of tracks, one in Agronomy and one in Livestock track. </a:t>
          </a:r>
          <a:r>
            <a:rPr lang="en-US" sz="900" kern="1200" dirty="0"/>
            <a:t> </a:t>
          </a:r>
        </a:p>
      </dsp:txBody>
      <dsp:txXfrm>
        <a:off x="1115347" y="1214020"/>
        <a:ext cx="2062698" cy="1643026"/>
      </dsp:txXfrm>
    </dsp:sp>
    <dsp:sp modelId="{511CC5DF-91AE-4A8E-B7D4-2612A2F213E1}">
      <dsp:nvSpPr>
        <dsp:cNvPr id="0" name=""/>
        <dsp:cNvSpPr/>
      </dsp:nvSpPr>
      <dsp:spPr>
        <a:xfrm>
          <a:off x="899328" y="892368"/>
          <a:ext cx="164902" cy="3351223"/>
        </a:xfrm>
        <a:custGeom>
          <a:avLst/>
          <a:gdLst/>
          <a:ahLst/>
          <a:cxnLst/>
          <a:rect l="0" t="0" r="0" b="0"/>
          <a:pathLst>
            <a:path>
              <a:moveTo>
                <a:pt x="0" y="0"/>
              </a:moveTo>
              <a:lnTo>
                <a:pt x="0" y="3351223"/>
              </a:lnTo>
              <a:lnTo>
                <a:pt x="164902" y="33512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7660A1-BB5A-41C6-877B-ACD6C6C44FD9}">
      <dsp:nvSpPr>
        <dsp:cNvPr id="0" name=""/>
        <dsp:cNvSpPr/>
      </dsp:nvSpPr>
      <dsp:spPr>
        <a:xfrm>
          <a:off x="1064230" y="3178698"/>
          <a:ext cx="2159305" cy="21297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Long Course (3 years): </a:t>
          </a:r>
          <a:r>
            <a:rPr lang="en-US" sz="1000" kern="1200" dirty="0"/>
            <a:t>Similar to the Short Course, the long course will have tracks for Agronomy and Livestock. Following the program, graduates will be provided a plot of land at one of the Don Bosco sites.  At these sites, trained graduates will have the opportunity to grow crops and manage livestock based on what they have learned. </a:t>
          </a:r>
        </a:p>
      </dsp:txBody>
      <dsp:txXfrm>
        <a:off x="1126609" y="3241077"/>
        <a:ext cx="2034547" cy="2005029"/>
      </dsp:txXfrm>
    </dsp:sp>
    <dsp:sp modelId="{666C00BE-BF64-4E69-A1C4-4DB7EBA18086}">
      <dsp:nvSpPr>
        <dsp:cNvPr id="0" name=""/>
        <dsp:cNvSpPr/>
      </dsp:nvSpPr>
      <dsp:spPr>
        <a:xfrm>
          <a:off x="3459914" y="2321"/>
          <a:ext cx="1551590" cy="89527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a:t>Training</a:t>
          </a:r>
        </a:p>
      </dsp:txBody>
      <dsp:txXfrm>
        <a:off x="3486136" y="28543"/>
        <a:ext cx="1499146" cy="842830"/>
      </dsp:txXfrm>
    </dsp:sp>
    <dsp:sp modelId="{36AECB92-DB1A-48FE-87C6-CC2236ADD37A}">
      <dsp:nvSpPr>
        <dsp:cNvPr id="0" name=""/>
        <dsp:cNvSpPr/>
      </dsp:nvSpPr>
      <dsp:spPr>
        <a:xfrm>
          <a:off x="3615073" y="897595"/>
          <a:ext cx="155159" cy="904131"/>
        </a:xfrm>
        <a:custGeom>
          <a:avLst/>
          <a:gdLst/>
          <a:ahLst/>
          <a:cxnLst/>
          <a:rect l="0" t="0" r="0" b="0"/>
          <a:pathLst>
            <a:path>
              <a:moveTo>
                <a:pt x="0" y="0"/>
              </a:moveTo>
              <a:lnTo>
                <a:pt x="0" y="904131"/>
              </a:lnTo>
              <a:lnTo>
                <a:pt x="155159" y="904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846916-0C46-4056-927B-1027C20D6133}">
      <dsp:nvSpPr>
        <dsp:cNvPr id="0" name=""/>
        <dsp:cNvSpPr/>
      </dsp:nvSpPr>
      <dsp:spPr>
        <a:xfrm>
          <a:off x="3770232" y="1168129"/>
          <a:ext cx="2586239" cy="12671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Regional Training: </a:t>
          </a:r>
          <a:r>
            <a:rPr lang="en-US" sz="1000" kern="1200" dirty="0"/>
            <a:t>The WATDR site will be a resource and offer a wide range of ‘training courses’ to regional and national entities. These sessions will be purchased by customers and serve as an additional source of income for WAMSA. </a:t>
          </a:r>
        </a:p>
      </dsp:txBody>
      <dsp:txXfrm>
        <a:off x="3807347" y="1205244"/>
        <a:ext cx="2512009" cy="1192963"/>
      </dsp:txXfrm>
    </dsp:sp>
    <dsp:sp modelId="{FF8F282F-21FE-4962-8D72-6F42F697BB0E}">
      <dsp:nvSpPr>
        <dsp:cNvPr id="0" name=""/>
        <dsp:cNvSpPr/>
      </dsp:nvSpPr>
      <dsp:spPr>
        <a:xfrm>
          <a:off x="3615073" y="897595"/>
          <a:ext cx="155159" cy="2438131"/>
        </a:xfrm>
        <a:custGeom>
          <a:avLst/>
          <a:gdLst/>
          <a:ahLst/>
          <a:cxnLst/>
          <a:rect l="0" t="0" r="0" b="0"/>
          <a:pathLst>
            <a:path>
              <a:moveTo>
                <a:pt x="0" y="0"/>
              </a:moveTo>
              <a:lnTo>
                <a:pt x="0" y="2438131"/>
              </a:lnTo>
              <a:lnTo>
                <a:pt x="155159" y="2438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8A4F25-4472-47A8-A814-51584447C34D}">
      <dsp:nvSpPr>
        <dsp:cNvPr id="0" name=""/>
        <dsp:cNvSpPr/>
      </dsp:nvSpPr>
      <dsp:spPr>
        <a:xfrm>
          <a:off x="3770232" y="2705858"/>
          <a:ext cx="2561289" cy="1259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Open Days: </a:t>
          </a:r>
          <a:r>
            <a:rPr lang="en-US" sz="1000" kern="1200" dirty="0"/>
            <a:t>WATDR will organize seasonal activities to demonstrate the agricultural technologies being implemented within the wider community to build the reputation of Don Bosco Institute as a leader in agricultural training programs and can increase the market demand of these products. </a:t>
          </a:r>
        </a:p>
      </dsp:txBody>
      <dsp:txXfrm>
        <a:off x="3807128" y="2742754"/>
        <a:ext cx="2487497" cy="1185945"/>
      </dsp:txXfrm>
    </dsp:sp>
    <dsp:sp modelId="{4BCAE6A8-D491-4E9A-84CE-BB75FB5A871D}">
      <dsp:nvSpPr>
        <dsp:cNvPr id="0" name=""/>
        <dsp:cNvSpPr/>
      </dsp:nvSpPr>
      <dsp:spPr>
        <a:xfrm>
          <a:off x="3615073" y="897595"/>
          <a:ext cx="155159" cy="3959433"/>
        </a:xfrm>
        <a:custGeom>
          <a:avLst/>
          <a:gdLst/>
          <a:ahLst/>
          <a:cxnLst/>
          <a:rect l="0" t="0" r="0" b="0"/>
          <a:pathLst>
            <a:path>
              <a:moveTo>
                <a:pt x="0" y="0"/>
              </a:moveTo>
              <a:lnTo>
                <a:pt x="0" y="3959433"/>
              </a:lnTo>
              <a:lnTo>
                <a:pt x="155159" y="39594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FA032E-7BA0-4FF8-8A91-00243D3DCEEB}">
      <dsp:nvSpPr>
        <dsp:cNvPr id="0" name=""/>
        <dsp:cNvSpPr/>
      </dsp:nvSpPr>
      <dsp:spPr>
        <a:xfrm>
          <a:off x="3770232" y="4236130"/>
          <a:ext cx="2630217" cy="12417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Teacher Training:</a:t>
          </a:r>
          <a:r>
            <a:rPr lang="en-US" sz="1000" kern="1200" dirty="0"/>
            <a:t> Vocational, Technical and Skills-based Education for teachers is required for scaling up the knowledge and skills developed at Don Bosco throughout Tanzania.  A teacher training curriculum and practical training program will be developed to be conducted by the newly established teacher college. </a:t>
          </a:r>
        </a:p>
      </dsp:txBody>
      <dsp:txXfrm>
        <a:off x="3806603" y="4272501"/>
        <a:ext cx="2557475" cy="1169054"/>
      </dsp:txXfrm>
    </dsp:sp>
    <dsp:sp modelId="{05BAB9B6-8AFF-4404-AE48-83ED557538AD}">
      <dsp:nvSpPr>
        <dsp:cNvPr id="0" name=""/>
        <dsp:cNvSpPr/>
      </dsp:nvSpPr>
      <dsp:spPr>
        <a:xfrm>
          <a:off x="3615073" y="897595"/>
          <a:ext cx="155159" cy="5310968"/>
        </a:xfrm>
        <a:custGeom>
          <a:avLst/>
          <a:gdLst/>
          <a:ahLst/>
          <a:cxnLst/>
          <a:rect l="0" t="0" r="0" b="0"/>
          <a:pathLst>
            <a:path>
              <a:moveTo>
                <a:pt x="0" y="0"/>
              </a:moveTo>
              <a:lnTo>
                <a:pt x="0" y="5310968"/>
              </a:lnTo>
              <a:lnTo>
                <a:pt x="155159" y="53109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3D377-D625-4941-8F14-6C1FBFD06A12}">
      <dsp:nvSpPr>
        <dsp:cNvPr id="0" name=""/>
        <dsp:cNvSpPr/>
      </dsp:nvSpPr>
      <dsp:spPr>
        <a:xfrm>
          <a:off x="3770232" y="5748460"/>
          <a:ext cx="2632918" cy="920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a:t>Agriculture Equipment and Mechanization: </a:t>
          </a:r>
          <a:r>
            <a:rPr lang="en-US" sz="1000" kern="1200" dirty="0"/>
            <a:t>Potential training with courses including Agricultural Mechanization, Equipment Development for Greenhouses, Manufacturing, Assembly and Production of Agricultural Tools.</a:t>
          </a:r>
        </a:p>
      </dsp:txBody>
      <dsp:txXfrm>
        <a:off x="3797184" y="5775412"/>
        <a:ext cx="2579014" cy="866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6/29/20</a:t>
            </a:fld>
            <a:endParaRPr lang="en-US" dirty="0"/>
          </a:p>
        </p:txBody>
      </p:sp>
      <p:sp>
        <p:nvSpPr>
          <p:cNvPr id="4" name="Footer Placeholder 3">
            <a:extLst>
              <a:ext uri="{FF2B5EF4-FFF2-40B4-BE49-F238E27FC236}">
                <a16:creationId xmlns:a16="http://schemas.microsoft.com/office/drawing/2014/main" xmlns=""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6/29/20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iA</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2168178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350535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hort</a:t>
            </a:r>
            <a:r>
              <a:rPr lang="en-US" dirty="0"/>
              <a:t> and l</a:t>
            </a:r>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75871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79930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xmlns=""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xmlns=""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xmlns=""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xmlns=""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xmlns=""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xmlns=""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xmlns=""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xmlns=""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xmlns=""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xmlns=""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xmlns=""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xmlns=""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xmlns=""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xmlns=""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xmlns=""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xmlns=""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xmlns=""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xmlns=""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xmlns=""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xmlns=""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xmlns=""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xmlns=""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xmlns=""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xmlns=""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xmlns=""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xmlns="">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xmlns=""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xmlns=""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xmlns=""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xmlns=""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xmlns=""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xmlns=""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xmlns=""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xmlns=""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xmlns="">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xmlns=""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xmlns=""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xmlns=""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xmlns=""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xmlns=""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xmlns=""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xmlns=""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xmlns=""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xmlns=""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xmlns=""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xmlns=""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xmlns=""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xmlns=""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xmlns=""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xmlns=""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xmlns=""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xmlns=""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xmlns=""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xmlns=""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xmlns=""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xmlns=""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xmlns=""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xmlns=""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theme" Target="../theme/theme1.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xmlns=""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png"/><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JP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0.jpg"/><Relationship Id="rId8" Type="http://schemas.openxmlformats.org/officeDocument/2006/relationships/image" Target="../media/image11.JPG"/><Relationship Id="rId1" Type="http://schemas.openxmlformats.org/officeDocument/2006/relationships/slideLayout" Target="../slideLayouts/slideLayout14.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pn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2.jpeg"/><Relationship Id="rId8" Type="http://schemas.openxmlformats.org/officeDocument/2006/relationships/image" Target="../media/image4.JPG"/><Relationship Id="rId1" Type="http://schemas.openxmlformats.org/officeDocument/2006/relationships/slideLayout" Target="../slideLayouts/slideLayout5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alpha val="8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23991-6F5F-45D3-883F-8179BE10396D}"/>
              </a:ext>
            </a:extLst>
          </p:cNvPr>
          <p:cNvSpPr>
            <a:spLocks noGrp="1"/>
          </p:cNvSpPr>
          <p:nvPr>
            <p:ph type="title"/>
          </p:nvPr>
        </p:nvSpPr>
        <p:spPr>
          <a:xfrm>
            <a:off x="1186648" y="1666746"/>
            <a:ext cx="9818703" cy="1492928"/>
          </a:xfrm>
        </p:spPr>
        <p:txBody>
          <a:bodyPr/>
          <a:lstStyle/>
          <a:p>
            <a:r>
              <a:rPr lang="en-US" dirty="0"/>
              <a:t>Water 4 Mercy School of Agriculture (WAMSA) with Don Bosco Technical Institute</a:t>
            </a:r>
          </a:p>
        </p:txBody>
      </p:sp>
      <p:sp>
        <p:nvSpPr>
          <p:cNvPr id="3" name="Text Placeholder 2">
            <a:extLst>
              <a:ext uri="{FF2B5EF4-FFF2-40B4-BE49-F238E27FC236}">
                <a16:creationId xmlns:a16="http://schemas.microsoft.com/office/drawing/2014/main" xmlns="" id="{7555E40E-3256-4272-A29D-F2438D5C136F}"/>
              </a:ext>
            </a:extLst>
          </p:cNvPr>
          <p:cNvSpPr>
            <a:spLocks noGrp="1"/>
          </p:cNvSpPr>
          <p:nvPr>
            <p:ph type="body" sz="quarter" idx="14"/>
          </p:nvPr>
        </p:nvSpPr>
        <p:spPr>
          <a:xfrm>
            <a:off x="2565399" y="4220307"/>
            <a:ext cx="7252504" cy="338549"/>
          </a:xfrm>
        </p:spPr>
        <p:txBody>
          <a:bodyPr/>
          <a:lstStyle/>
          <a:p>
            <a:r>
              <a:rPr lang="en-US" dirty="0"/>
              <a:t>Conceptual Design</a:t>
            </a:r>
          </a:p>
        </p:txBody>
      </p:sp>
      <p:pic>
        <p:nvPicPr>
          <p:cNvPr id="4" name="Picture 8">
            <a:extLst>
              <a:ext uri="{FF2B5EF4-FFF2-40B4-BE49-F238E27FC236}">
                <a16:creationId xmlns:a16="http://schemas.microsoft.com/office/drawing/2014/main" xmlns="" id="{65E47775-8BD4-4362-ACA1-437D1BDCE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674" y="4655551"/>
            <a:ext cx="2215328" cy="13529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E21AB72A-67EF-4933-BD65-9187DDFA9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038" y="4655551"/>
            <a:ext cx="1249216" cy="1249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xmlns="" id="{E7368AB2-2330-4F27-8DA2-00645556D02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052559" y="4586433"/>
            <a:ext cx="1747190" cy="13183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xmlns="" id="{2D0958EC-EC37-4914-9998-86D97E0AE399}"/>
              </a:ext>
            </a:extLst>
          </p:cNvPr>
          <p:cNvPicPr>
            <a:picLocks noChangeAspect="1"/>
          </p:cNvPicPr>
          <p:nvPr/>
        </p:nvPicPr>
        <p:blipFill rotWithShape="1">
          <a:blip r:embed="rId7"/>
          <a:srcRect l="7238" r="8691"/>
          <a:stretch/>
        </p:blipFill>
        <p:spPr>
          <a:xfrm>
            <a:off x="6607747" y="4959887"/>
            <a:ext cx="1249217" cy="944880"/>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9ADA"/>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EF0240E2-270B-47F4-97C1-065A42CC2737}"/>
              </a:ext>
            </a:extLst>
          </p:cNvPr>
          <p:cNvSpPr>
            <a:spLocks noGrp="1"/>
          </p:cNvSpPr>
          <p:nvPr>
            <p:ph type="title"/>
          </p:nvPr>
        </p:nvSpPr>
        <p:spPr/>
        <p:txBody>
          <a:bodyPr/>
          <a:lstStyle/>
          <a:p>
            <a:r>
              <a:rPr lang="en-US" dirty="0"/>
              <a:t>Introduction</a:t>
            </a:r>
          </a:p>
        </p:txBody>
      </p:sp>
      <p:sp>
        <p:nvSpPr>
          <p:cNvPr id="11" name="Text Placeholder 10">
            <a:extLst>
              <a:ext uri="{FF2B5EF4-FFF2-40B4-BE49-F238E27FC236}">
                <a16:creationId xmlns:a16="http://schemas.microsoft.com/office/drawing/2014/main" xmlns="" id="{C752924E-B022-4FF4-B161-31F5531EC8DA}"/>
              </a:ext>
            </a:extLst>
          </p:cNvPr>
          <p:cNvSpPr>
            <a:spLocks noGrp="1"/>
          </p:cNvSpPr>
          <p:nvPr>
            <p:ph type="body" sz="quarter" idx="15"/>
          </p:nvPr>
        </p:nvSpPr>
        <p:spPr>
          <a:xfrm>
            <a:off x="4252921" y="2299316"/>
            <a:ext cx="3686159" cy="4040523"/>
          </a:xfrm>
        </p:spPr>
        <p:txBody>
          <a:bodyPr>
            <a:normAutofit/>
          </a:bodyPr>
          <a:lstStyle/>
          <a:p>
            <a:r>
              <a:rPr lang="en-US" dirty="0"/>
              <a:t>The Water 4 Mercy School of Agriculture (WAMSA) is a revolutionary partnership between Water 4 Mercy, </a:t>
            </a:r>
            <a:r>
              <a:rPr lang="en-US" dirty="0" err="1"/>
              <a:t>CultivAid</a:t>
            </a:r>
            <a:r>
              <a:rPr lang="en-US" dirty="0"/>
              <a:t>, </a:t>
            </a:r>
            <a:r>
              <a:rPr lang="en-US" dirty="0" err="1"/>
              <a:t>innovation:Africa</a:t>
            </a:r>
            <a:r>
              <a:rPr lang="en-US" dirty="0"/>
              <a:t>, and Don Bosco Tech Africa designed to transfer knowledge.</a:t>
            </a:r>
          </a:p>
          <a:p>
            <a:r>
              <a:rPr lang="en-US" dirty="0"/>
              <a:t>WAMSA utilizes the Water 4 Mercy Training, Demonstration and Research (WATDR) site at the Don Bosco Technical Institute in       Dodoma, Tanzania. </a:t>
            </a:r>
          </a:p>
          <a:p>
            <a:r>
              <a:rPr lang="en-US" dirty="0"/>
              <a:t>The Water 4 Mercy Training, Demonstration and Research (WATDR) site will support students to become skilled professionals with the ability to implement commercial and income generating projects, and will train teachers and program managers for ongoing, scalable education. </a:t>
            </a:r>
          </a:p>
        </p:txBody>
      </p:sp>
      <p:pic>
        <p:nvPicPr>
          <p:cNvPr id="4" name="Picture 3" descr="A picture containing person, man, preparing, standing&#10;&#10;Description automatically generated">
            <a:extLst>
              <a:ext uri="{FF2B5EF4-FFF2-40B4-BE49-F238E27FC236}">
                <a16:creationId xmlns:a16="http://schemas.microsoft.com/office/drawing/2014/main" xmlns="" id="{B96A1701-EDB0-4664-93E6-727A9E6FBF55}"/>
              </a:ext>
            </a:extLst>
          </p:cNvPr>
          <p:cNvPicPr>
            <a:picLocks noChangeAspect="1"/>
          </p:cNvPicPr>
          <p:nvPr/>
        </p:nvPicPr>
        <p:blipFill>
          <a:blip r:embed="rId3"/>
          <a:stretch>
            <a:fillRect/>
          </a:stretch>
        </p:blipFill>
        <p:spPr>
          <a:xfrm>
            <a:off x="8814761" y="0"/>
            <a:ext cx="3377239" cy="6858000"/>
          </a:xfrm>
          <a:prstGeom prst="rect">
            <a:avLst/>
          </a:prstGeom>
        </p:spPr>
      </p:pic>
      <p:pic>
        <p:nvPicPr>
          <p:cNvPr id="6" name="Picture 5" descr="A group of people standing in the grass&#10;&#10;Description automatically generated">
            <a:extLst>
              <a:ext uri="{FF2B5EF4-FFF2-40B4-BE49-F238E27FC236}">
                <a16:creationId xmlns:a16="http://schemas.microsoft.com/office/drawing/2014/main" xmlns="" id="{C9EFD54B-904D-48B9-9C13-4190B4261408}"/>
              </a:ext>
            </a:extLst>
          </p:cNvPr>
          <p:cNvPicPr>
            <a:picLocks noChangeAspect="1"/>
          </p:cNvPicPr>
          <p:nvPr/>
        </p:nvPicPr>
        <p:blipFill rotWithShape="1">
          <a:blip r:embed="rId4"/>
          <a:srcRect l="33222" r="29844"/>
          <a:stretch/>
        </p:blipFill>
        <p:spPr>
          <a:xfrm>
            <a:off x="0" y="0"/>
            <a:ext cx="3377240" cy="6858000"/>
          </a:xfrm>
          <a:prstGeom prst="rect">
            <a:avLst/>
          </a:prstGeom>
        </p:spPr>
      </p:pic>
    </p:spTree>
    <p:extLst>
      <p:ext uri="{BB962C8B-B14F-4D97-AF65-F5344CB8AC3E}">
        <p14:creationId xmlns:p14="http://schemas.microsoft.com/office/powerpoint/2010/main" val="288594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4A0257C-3D98-4E46-86D3-1B752C8374C9}"/>
              </a:ext>
            </a:extLst>
          </p:cNvPr>
          <p:cNvSpPr>
            <a:spLocks noGrp="1"/>
          </p:cNvSpPr>
          <p:nvPr>
            <p:ph type="title"/>
          </p:nvPr>
        </p:nvSpPr>
        <p:spPr>
          <a:xfrm>
            <a:off x="838200" y="1032796"/>
            <a:ext cx="3085618" cy="1325563"/>
          </a:xfrm>
        </p:spPr>
        <p:txBody>
          <a:bodyPr>
            <a:normAutofit/>
          </a:bodyPr>
          <a:lstStyle/>
          <a:p>
            <a:r>
              <a:rPr lang="en-US" dirty="0"/>
              <a:t>WAMSA Objectives </a:t>
            </a:r>
          </a:p>
        </p:txBody>
      </p:sp>
      <p:sp>
        <p:nvSpPr>
          <p:cNvPr id="8" name="Text Placeholder 7">
            <a:extLst>
              <a:ext uri="{FF2B5EF4-FFF2-40B4-BE49-F238E27FC236}">
                <a16:creationId xmlns:a16="http://schemas.microsoft.com/office/drawing/2014/main" xmlns="" id="{8DB1292A-975D-418D-86AF-8C3CD2A23AC3}"/>
              </a:ext>
            </a:extLst>
          </p:cNvPr>
          <p:cNvSpPr>
            <a:spLocks noGrp="1"/>
          </p:cNvSpPr>
          <p:nvPr>
            <p:ph type="body" sz="quarter" idx="15"/>
          </p:nvPr>
        </p:nvSpPr>
        <p:spPr>
          <a:xfrm>
            <a:off x="5407949" y="497151"/>
            <a:ext cx="6121722" cy="1179249"/>
          </a:xfrm>
        </p:spPr>
        <p:txBody>
          <a:bodyPr>
            <a:normAutofit/>
          </a:bodyPr>
          <a:lstStyle/>
          <a:p>
            <a:r>
              <a:rPr lang="en-US" dirty="0"/>
              <a:t>WAMSA will provide students with the skills they need to support their communities. WAMSA’s program is driven by youth employment, income generation, knowledge development, nutrition sensitive agriculture, high standards, and sustainable agricultural practices. These goals require students (and eventually, graduates) introduce and diffuse sustainable technologies. </a:t>
            </a:r>
          </a:p>
        </p:txBody>
      </p:sp>
      <p:pic>
        <p:nvPicPr>
          <p:cNvPr id="1026" name="Picture 2">
            <a:extLst>
              <a:ext uri="{FF2B5EF4-FFF2-40B4-BE49-F238E27FC236}">
                <a16:creationId xmlns:a16="http://schemas.microsoft.com/office/drawing/2014/main" xmlns="" id="{FD195E09-7AC7-4C6D-8817-B33B8ECBF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474" y="1972930"/>
            <a:ext cx="8912672" cy="45444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walking down a dirt road&#10;&#10;Description automatically generated">
            <a:extLst>
              <a:ext uri="{FF2B5EF4-FFF2-40B4-BE49-F238E27FC236}">
                <a16:creationId xmlns:a16="http://schemas.microsoft.com/office/drawing/2014/main" xmlns="" id="{A6FF96C2-6240-4357-BAC0-6B28A82382CD}"/>
              </a:ext>
            </a:extLst>
          </p:cNvPr>
          <p:cNvPicPr>
            <a:picLocks noChangeAspect="1"/>
          </p:cNvPicPr>
          <p:nvPr/>
        </p:nvPicPr>
        <p:blipFill>
          <a:blip r:embed="rId3"/>
          <a:stretch>
            <a:fillRect/>
          </a:stretch>
        </p:blipFill>
        <p:spPr>
          <a:xfrm>
            <a:off x="0" y="3418840"/>
            <a:ext cx="4749553" cy="3429000"/>
          </a:xfrm>
          <a:prstGeom prst="rect">
            <a:avLst/>
          </a:prstGeom>
        </p:spPr>
      </p:pic>
      <p:sp>
        <p:nvSpPr>
          <p:cNvPr id="9" name="Text Placeholder 8"/>
          <p:cNvSpPr>
            <a:spLocks noGrp="1"/>
          </p:cNvSpPr>
          <p:nvPr>
            <p:ph type="body" sz="quarter" idx="16"/>
          </p:nvPr>
        </p:nvSpPr>
        <p:spPr>
          <a:xfrm>
            <a:off x="488655" y="6564372"/>
            <a:ext cx="3772241" cy="330475"/>
          </a:xfrm>
        </p:spPr>
        <p:txBody>
          <a:bodyPr>
            <a:normAutofit/>
          </a:bodyPr>
          <a:lstStyle/>
          <a:p>
            <a:r>
              <a:rPr lang="en-US" sz="1400" i="1" dirty="0">
                <a:ln>
                  <a:solidFill>
                    <a:schemeClr val="bg1"/>
                  </a:solidFill>
                </a:ln>
                <a:solidFill>
                  <a:schemeClr val="bg1"/>
                </a:solidFill>
              </a:rPr>
              <a:t>Partner </a:t>
            </a:r>
            <a:r>
              <a:rPr lang="en-US" sz="1400" dirty="0" err="1">
                <a:ln>
                  <a:solidFill>
                    <a:schemeClr val="bg1"/>
                  </a:solidFill>
                </a:ln>
                <a:solidFill>
                  <a:schemeClr val="bg1"/>
                </a:solidFill>
              </a:rPr>
              <a:t>Cultivaid</a:t>
            </a:r>
            <a:r>
              <a:rPr lang="en-US" sz="1400" dirty="0">
                <a:ln>
                  <a:solidFill>
                    <a:schemeClr val="bg1"/>
                  </a:solidFill>
                </a:ln>
                <a:solidFill>
                  <a:schemeClr val="bg1"/>
                </a:solidFill>
              </a:rPr>
              <a:t> </a:t>
            </a:r>
            <a:r>
              <a:rPr lang="en-US" sz="1400" i="1" dirty="0">
                <a:ln>
                  <a:solidFill>
                    <a:schemeClr val="bg1"/>
                  </a:solidFill>
                </a:ln>
                <a:solidFill>
                  <a:schemeClr val="bg1"/>
                </a:solidFill>
              </a:rPr>
              <a:t>AITEC project in </a:t>
            </a:r>
            <a:r>
              <a:rPr lang="en-US" sz="1400" i="1" dirty="0" err="1">
                <a:ln>
                  <a:solidFill>
                    <a:schemeClr val="bg1"/>
                  </a:solidFill>
                </a:ln>
                <a:solidFill>
                  <a:schemeClr val="bg1"/>
                </a:solidFill>
              </a:rPr>
              <a:t>ElShadai</a:t>
            </a:r>
            <a:r>
              <a:rPr lang="en-US" sz="1400" i="1" dirty="0">
                <a:ln>
                  <a:solidFill>
                    <a:schemeClr val="bg1"/>
                  </a:solidFill>
                </a:ln>
                <a:solidFill>
                  <a:schemeClr val="bg1"/>
                </a:solidFill>
              </a:rPr>
              <a:t>, Ethiopia</a:t>
            </a:r>
          </a:p>
        </p:txBody>
      </p:sp>
    </p:spTree>
    <p:extLst>
      <p:ext uri="{BB962C8B-B14F-4D97-AF65-F5344CB8AC3E}">
        <p14:creationId xmlns:p14="http://schemas.microsoft.com/office/powerpoint/2010/main" val="26879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DE7896F-233C-4247-A1A0-48C8E03D59C3}"/>
              </a:ext>
            </a:extLst>
          </p:cNvPr>
          <p:cNvSpPr>
            <a:spLocks noGrp="1"/>
          </p:cNvSpPr>
          <p:nvPr>
            <p:ph type="body" sz="quarter" idx="11"/>
          </p:nvPr>
        </p:nvSpPr>
        <p:spPr>
          <a:xfrm>
            <a:off x="6295131" y="457176"/>
            <a:ext cx="4801847" cy="1381784"/>
          </a:xfrm>
        </p:spPr>
        <p:txBody>
          <a:bodyPr>
            <a:normAutofit/>
          </a:bodyPr>
          <a:lstStyle/>
          <a:p>
            <a:r>
              <a:rPr lang="en-US" sz="2400" dirty="0"/>
              <a:t>Components</a:t>
            </a:r>
          </a:p>
          <a:p>
            <a:pPr marL="457200" indent="-457200">
              <a:buFont typeface="+mj-lt"/>
              <a:buAutoNum type="alphaLcPeriod"/>
            </a:pPr>
            <a:r>
              <a:rPr lang="en-US" sz="2000" dirty="0"/>
              <a:t>Horticulture</a:t>
            </a:r>
          </a:p>
          <a:p>
            <a:pPr marL="457200" indent="-457200">
              <a:buFont typeface="+mj-lt"/>
              <a:buAutoNum type="alphaLcPeriod"/>
            </a:pPr>
            <a:r>
              <a:rPr lang="en-US" sz="2000" dirty="0"/>
              <a:t>Animal Husbandry</a:t>
            </a:r>
            <a:endParaRPr lang="en-US" sz="2400" dirty="0"/>
          </a:p>
        </p:txBody>
      </p:sp>
      <p:sp>
        <p:nvSpPr>
          <p:cNvPr id="4" name="Text Placeholder 3">
            <a:extLst>
              <a:ext uri="{FF2B5EF4-FFF2-40B4-BE49-F238E27FC236}">
                <a16:creationId xmlns:a16="http://schemas.microsoft.com/office/drawing/2014/main" xmlns="" id="{18C66E11-3064-4AB8-99C5-13579D4F7DDA}"/>
              </a:ext>
            </a:extLst>
          </p:cNvPr>
          <p:cNvSpPr>
            <a:spLocks noGrp="1"/>
          </p:cNvSpPr>
          <p:nvPr>
            <p:ph type="body" sz="quarter" idx="13"/>
          </p:nvPr>
        </p:nvSpPr>
        <p:spPr>
          <a:xfrm>
            <a:off x="6366846" y="1951021"/>
            <a:ext cx="4801847" cy="1866266"/>
          </a:xfrm>
        </p:spPr>
        <p:txBody>
          <a:bodyPr>
            <a:normAutofit/>
          </a:bodyPr>
          <a:lstStyle/>
          <a:p>
            <a:r>
              <a:rPr lang="en-US" sz="2400" dirty="0"/>
              <a:t>Knowledge Development Program</a:t>
            </a:r>
          </a:p>
          <a:p>
            <a:pPr marL="457200" indent="-457200">
              <a:spcBef>
                <a:spcPts val="1000"/>
              </a:spcBef>
              <a:buFont typeface="+mj-lt"/>
              <a:buAutoNum type="alphaLcPeriod"/>
            </a:pPr>
            <a:r>
              <a:rPr lang="en-US" sz="2000" dirty="0"/>
              <a:t>Courses</a:t>
            </a:r>
          </a:p>
          <a:p>
            <a:pPr marL="457200" indent="-457200">
              <a:spcBef>
                <a:spcPts val="1000"/>
              </a:spcBef>
              <a:buFont typeface="+mj-lt"/>
              <a:buAutoNum type="alphaLcPeriod"/>
            </a:pPr>
            <a:r>
              <a:rPr lang="en-US" sz="2000" dirty="0"/>
              <a:t>Training</a:t>
            </a:r>
          </a:p>
        </p:txBody>
      </p:sp>
      <p:sp>
        <p:nvSpPr>
          <p:cNvPr id="5" name="Text Placeholder 4">
            <a:extLst>
              <a:ext uri="{FF2B5EF4-FFF2-40B4-BE49-F238E27FC236}">
                <a16:creationId xmlns:a16="http://schemas.microsoft.com/office/drawing/2014/main" xmlns="" id="{1CF50D25-25C6-40BD-A48C-61795C8E4350}"/>
              </a:ext>
            </a:extLst>
          </p:cNvPr>
          <p:cNvSpPr>
            <a:spLocks noGrp="1"/>
          </p:cNvSpPr>
          <p:nvPr>
            <p:ph type="body" sz="quarter" idx="14"/>
          </p:nvPr>
        </p:nvSpPr>
        <p:spPr>
          <a:xfrm>
            <a:off x="6366846" y="3815595"/>
            <a:ext cx="4801847" cy="1721392"/>
          </a:xfrm>
        </p:spPr>
        <p:txBody>
          <a:bodyPr>
            <a:normAutofit/>
          </a:bodyPr>
          <a:lstStyle/>
          <a:p>
            <a:r>
              <a:rPr lang="en-US" sz="2400" dirty="0"/>
              <a:t>Site Description</a:t>
            </a:r>
          </a:p>
          <a:p>
            <a:pPr marL="457200" indent="-457200">
              <a:spcBef>
                <a:spcPts val="1000"/>
              </a:spcBef>
              <a:buFont typeface="+mj-lt"/>
              <a:buAutoNum type="alphaLcPeriod"/>
            </a:pPr>
            <a:r>
              <a:rPr lang="en-US" sz="2000" dirty="0"/>
              <a:t>Horticulture Acreage</a:t>
            </a:r>
          </a:p>
          <a:p>
            <a:pPr marL="457200" indent="-457200">
              <a:spcBef>
                <a:spcPts val="1000"/>
              </a:spcBef>
              <a:buFont typeface="+mj-lt"/>
              <a:buAutoNum type="alphaLcPeriod"/>
            </a:pPr>
            <a:r>
              <a:rPr lang="en-US" sz="2000" dirty="0"/>
              <a:t>Animal Husbandry Acreage</a:t>
            </a:r>
          </a:p>
        </p:txBody>
      </p:sp>
      <p:sp>
        <p:nvSpPr>
          <p:cNvPr id="8" name="Text Placeholder 7">
            <a:extLst>
              <a:ext uri="{FF2B5EF4-FFF2-40B4-BE49-F238E27FC236}">
                <a16:creationId xmlns:a16="http://schemas.microsoft.com/office/drawing/2014/main" xmlns="" id="{E1B35A94-F523-42A2-81D5-3C3978936C63}"/>
              </a:ext>
            </a:extLst>
          </p:cNvPr>
          <p:cNvSpPr>
            <a:spLocks noGrp="1"/>
          </p:cNvSpPr>
          <p:nvPr>
            <p:ph type="body" sz="quarter" idx="17"/>
          </p:nvPr>
        </p:nvSpPr>
        <p:spPr>
          <a:xfrm>
            <a:off x="5140401" y="587917"/>
            <a:ext cx="741082" cy="755650"/>
          </a:xfrm>
        </p:spPr>
        <p:txBody>
          <a:bodyPr/>
          <a:lstStyle/>
          <a:p>
            <a:endParaRPr lang="en-US" dirty="0"/>
          </a:p>
        </p:txBody>
      </p:sp>
      <p:sp>
        <p:nvSpPr>
          <p:cNvPr id="9" name="Text Placeholder 8">
            <a:extLst>
              <a:ext uri="{FF2B5EF4-FFF2-40B4-BE49-F238E27FC236}">
                <a16:creationId xmlns:a16="http://schemas.microsoft.com/office/drawing/2014/main" xmlns="" id="{E45905E3-C652-48C0-AF28-BE7FFF68FB29}"/>
              </a:ext>
            </a:extLst>
          </p:cNvPr>
          <p:cNvSpPr>
            <a:spLocks noGrp="1"/>
          </p:cNvSpPr>
          <p:nvPr>
            <p:ph type="body" sz="quarter" idx="18"/>
          </p:nvPr>
        </p:nvSpPr>
        <p:spPr>
          <a:xfrm>
            <a:off x="5140401" y="2295525"/>
            <a:ext cx="741082" cy="755650"/>
          </a:xfrm>
        </p:spPr>
        <p:txBody>
          <a:bodyPr/>
          <a:lstStyle/>
          <a:p>
            <a:endParaRPr lang="en-US" dirty="0"/>
          </a:p>
        </p:txBody>
      </p:sp>
      <p:sp>
        <p:nvSpPr>
          <p:cNvPr id="10" name="Text Placeholder 9">
            <a:extLst>
              <a:ext uri="{FF2B5EF4-FFF2-40B4-BE49-F238E27FC236}">
                <a16:creationId xmlns:a16="http://schemas.microsoft.com/office/drawing/2014/main" xmlns="" id="{242B0043-527B-47A4-A07F-8140AF6BCC0D}"/>
              </a:ext>
            </a:extLst>
          </p:cNvPr>
          <p:cNvSpPr>
            <a:spLocks noGrp="1"/>
          </p:cNvSpPr>
          <p:nvPr>
            <p:ph type="body" sz="quarter" idx="19"/>
          </p:nvPr>
        </p:nvSpPr>
        <p:spPr>
          <a:xfrm>
            <a:off x="5140401" y="4003133"/>
            <a:ext cx="741082" cy="755650"/>
          </a:xfrm>
        </p:spPr>
        <p:txBody>
          <a:bodyPr/>
          <a:lstStyle/>
          <a:p>
            <a:endParaRPr lang="en-US" dirty="0"/>
          </a:p>
        </p:txBody>
      </p:sp>
      <p:sp>
        <p:nvSpPr>
          <p:cNvPr id="13" name="Title 12">
            <a:extLst>
              <a:ext uri="{FF2B5EF4-FFF2-40B4-BE49-F238E27FC236}">
                <a16:creationId xmlns:a16="http://schemas.microsoft.com/office/drawing/2014/main" xmlns="" id="{AAEBE606-5185-4D01-9A3B-1E34C360C49A}"/>
              </a:ext>
            </a:extLst>
          </p:cNvPr>
          <p:cNvSpPr>
            <a:spLocks noGrp="1"/>
          </p:cNvSpPr>
          <p:nvPr>
            <p:ph type="title"/>
          </p:nvPr>
        </p:nvSpPr>
        <p:spPr>
          <a:xfrm>
            <a:off x="355107" y="1058333"/>
            <a:ext cx="4518734" cy="3651642"/>
          </a:xfrm>
        </p:spPr>
        <p:txBody>
          <a:bodyPr/>
          <a:lstStyle/>
          <a:p>
            <a:r>
              <a:rPr lang="en-US" sz="4400" dirty="0"/>
              <a:t>Water 4 Mercy Training, Demonstration and Research (WATDR) Overview</a:t>
            </a:r>
          </a:p>
        </p:txBody>
      </p:sp>
      <p:pic>
        <p:nvPicPr>
          <p:cNvPr id="11" name="Picture 8">
            <a:extLst>
              <a:ext uri="{FF2B5EF4-FFF2-40B4-BE49-F238E27FC236}">
                <a16:creationId xmlns:a16="http://schemas.microsoft.com/office/drawing/2014/main" xmlns="" id="{47BAE21D-9A43-48DF-B4E9-E54C3E690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6" y="5699205"/>
            <a:ext cx="2062095" cy="1158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xmlns="" id="{63E09DDE-A93B-4769-9510-5F60AD9E3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9599" y="5741059"/>
            <a:ext cx="1162808" cy="1069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a:extLst>
              <a:ext uri="{FF2B5EF4-FFF2-40B4-BE49-F238E27FC236}">
                <a16:creationId xmlns:a16="http://schemas.microsoft.com/office/drawing/2014/main" xmlns="" id="{D51F5C56-A1E5-42EE-AEC2-751AFA4F7F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99672" y="5678999"/>
            <a:ext cx="1626338" cy="11291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rawing&#10;&#10;Description automatically generated">
            <a:extLst>
              <a:ext uri="{FF2B5EF4-FFF2-40B4-BE49-F238E27FC236}">
                <a16:creationId xmlns:a16="http://schemas.microsoft.com/office/drawing/2014/main" xmlns="" id="{D2C5749B-ABA9-4042-B872-3C392C841808}"/>
              </a:ext>
            </a:extLst>
          </p:cNvPr>
          <p:cNvPicPr>
            <a:picLocks noChangeAspect="1"/>
          </p:cNvPicPr>
          <p:nvPr/>
        </p:nvPicPr>
        <p:blipFill rotWithShape="1">
          <a:blip r:embed="rId7"/>
          <a:srcRect l="7238" r="8691"/>
          <a:stretch/>
        </p:blipFill>
        <p:spPr>
          <a:xfrm>
            <a:off x="6295131" y="6001714"/>
            <a:ext cx="1162809" cy="809264"/>
          </a:xfrm>
          <a:prstGeom prst="rect">
            <a:avLst/>
          </a:prstGeom>
        </p:spPr>
      </p:pic>
    </p:spTree>
    <p:extLst>
      <p:ext uri="{BB962C8B-B14F-4D97-AF65-F5344CB8AC3E}">
        <p14:creationId xmlns:p14="http://schemas.microsoft.com/office/powerpoint/2010/main" val="307005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ence, outdoor, grass, snow&#10;&#10;Description automatically generated">
            <a:extLst>
              <a:ext uri="{FF2B5EF4-FFF2-40B4-BE49-F238E27FC236}">
                <a16:creationId xmlns:a16="http://schemas.microsoft.com/office/drawing/2014/main" xmlns="" id="{F1A39741-8703-4E8E-9C89-1C4924CB2619}"/>
              </a:ext>
            </a:extLst>
          </p:cNvPr>
          <p:cNvPicPr>
            <a:picLocks noGrp="1" noChangeAspect="1"/>
          </p:cNvPicPr>
          <p:nvPr>
            <p:ph type="pic" sz="quarter" idx="12"/>
          </p:nvPr>
        </p:nvPicPr>
        <p:blipFill>
          <a:blip r:embed="rId2"/>
          <a:srcRect l="16191" r="16191"/>
          <a:stretch>
            <a:fillRect/>
          </a:stretch>
        </p:blipFill>
        <p:spPr/>
      </p:pic>
      <p:sp>
        <p:nvSpPr>
          <p:cNvPr id="4" name="Text Placeholder 3">
            <a:extLst>
              <a:ext uri="{FF2B5EF4-FFF2-40B4-BE49-F238E27FC236}">
                <a16:creationId xmlns:a16="http://schemas.microsoft.com/office/drawing/2014/main" xmlns="" id="{3D82A908-BEC7-4199-A059-B7821BF239CD}"/>
              </a:ext>
            </a:extLst>
          </p:cNvPr>
          <p:cNvSpPr>
            <a:spLocks noGrp="1"/>
          </p:cNvSpPr>
          <p:nvPr>
            <p:ph type="body" sz="quarter" idx="13"/>
          </p:nvPr>
        </p:nvSpPr>
        <p:spPr>
          <a:xfrm>
            <a:off x="471529" y="2414726"/>
            <a:ext cx="4294206" cy="1837678"/>
          </a:xfrm>
        </p:spPr>
        <p:txBody>
          <a:bodyPr>
            <a:normAutofit lnSpcReduction="10000"/>
          </a:bodyPr>
          <a:lstStyle/>
          <a:p>
            <a:r>
              <a:rPr lang="en-US" dirty="0"/>
              <a:t>Horticulture</a:t>
            </a:r>
          </a:p>
          <a:p>
            <a:pPr marL="285750" indent="-285750">
              <a:buFont typeface="Arial" panose="020B0604020202020204" pitchFamily="34" charset="0"/>
              <a:buChar char="•"/>
            </a:pPr>
            <a:r>
              <a:rPr lang="en-US" dirty="0"/>
              <a:t>Open field vegetables</a:t>
            </a:r>
          </a:p>
          <a:p>
            <a:pPr marL="285750" indent="-285750">
              <a:buFont typeface="Arial" panose="020B0604020202020204" pitchFamily="34" charset="0"/>
              <a:buChar char="•"/>
            </a:pPr>
            <a:r>
              <a:rPr lang="en-US" dirty="0"/>
              <a:t>Green house vegetables</a:t>
            </a:r>
          </a:p>
          <a:p>
            <a:pPr marL="285750" indent="-285750">
              <a:buFont typeface="Arial" panose="020B0604020202020204" pitchFamily="34" charset="0"/>
              <a:buChar char="•"/>
            </a:pPr>
            <a:r>
              <a:rPr lang="en-US" dirty="0"/>
              <a:t>Nursery seedlings</a:t>
            </a:r>
          </a:p>
          <a:p>
            <a:pPr marL="285750" indent="-285750">
              <a:buFont typeface="Arial" panose="020B0604020202020204" pitchFamily="34" charset="0"/>
              <a:buChar char="•"/>
            </a:pPr>
            <a:r>
              <a:rPr lang="en-US" dirty="0"/>
              <a:t>Fruit orchards</a:t>
            </a:r>
          </a:p>
          <a:p>
            <a:endParaRPr lang="en-US" dirty="0"/>
          </a:p>
          <a:p>
            <a:r>
              <a:rPr lang="en-US" dirty="0"/>
              <a:t>Promotion of “Eating the Rainbow” or dietary diversity and thus greater intake of nutrients and healthy foods that are required to combat malnutrition and childhood stunting.  </a:t>
            </a:r>
          </a:p>
        </p:txBody>
      </p:sp>
      <p:sp>
        <p:nvSpPr>
          <p:cNvPr id="5" name="Text Placeholder 4">
            <a:extLst>
              <a:ext uri="{FF2B5EF4-FFF2-40B4-BE49-F238E27FC236}">
                <a16:creationId xmlns:a16="http://schemas.microsoft.com/office/drawing/2014/main" xmlns="" id="{3D32BD4C-9B44-4300-ABDB-3A8C9484A949}"/>
              </a:ext>
            </a:extLst>
          </p:cNvPr>
          <p:cNvSpPr>
            <a:spLocks noGrp="1"/>
          </p:cNvSpPr>
          <p:nvPr>
            <p:ph type="body" sz="quarter" idx="14"/>
          </p:nvPr>
        </p:nvSpPr>
        <p:spPr>
          <a:xfrm>
            <a:off x="471529" y="4412203"/>
            <a:ext cx="4294206" cy="2253412"/>
          </a:xfrm>
        </p:spPr>
        <p:txBody>
          <a:bodyPr>
            <a:normAutofit lnSpcReduction="10000"/>
          </a:bodyPr>
          <a:lstStyle/>
          <a:p>
            <a:r>
              <a:rPr lang="en-US" dirty="0"/>
              <a:t>Animal Husbandry</a:t>
            </a:r>
          </a:p>
          <a:p>
            <a:pPr marL="285750" indent="-285750">
              <a:buFont typeface="Arial" panose="020B0604020202020204" pitchFamily="34" charset="0"/>
              <a:buChar char="•"/>
            </a:pPr>
            <a:r>
              <a:rPr lang="en-US" dirty="0"/>
              <a:t>Eggs</a:t>
            </a:r>
          </a:p>
          <a:p>
            <a:pPr marL="285750" indent="-285750">
              <a:buFont typeface="Arial" panose="020B0604020202020204" pitchFamily="34" charset="0"/>
              <a:buChar char="•"/>
            </a:pPr>
            <a:r>
              <a:rPr lang="en-US" dirty="0"/>
              <a:t>Poultry</a:t>
            </a:r>
          </a:p>
          <a:p>
            <a:endParaRPr lang="en-US" dirty="0"/>
          </a:p>
          <a:p>
            <a:r>
              <a:rPr lang="en-US" dirty="0"/>
              <a:t>The production method will be a "Free-Run Housing System" allowing the hens to roam freely within an enclosed barn. The Free-Run System provides a variety of enrichments for the hens along the barn floor, including nesting boxes and perches. These types of systems take into consideration animal welfare and provide more space per animal. </a:t>
            </a:r>
            <a:br>
              <a:rPr lang="en-US" dirty="0"/>
            </a:br>
            <a:endParaRPr lang="en-US" dirty="0"/>
          </a:p>
        </p:txBody>
      </p:sp>
      <p:sp>
        <p:nvSpPr>
          <p:cNvPr id="8" name="Title 7">
            <a:extLst>
              <a:ext uri="{FF2B5EF4-FFF2-40B4-BE49-F238E27FC236}">
                <a16:creationId xmlns:a16="http://schemas.microsoft.com/office/drawing/2014/main" xmlns="" id="{DF190B14-FB11-4602-BB01-37AF82F3AF11}"/>
              </a:ext>
            </a:extLst>
          </p:cNvPr>
          <p:cNvSpPr>
            <a:spLocks noGrp="1"/>
          </p:cNvSpPr>
          <p:nvPr>
            <p:ph type="title"/>
          </p:nvPr>
        </p:nvSpPr>
        <p:spPr/>
        <p:txBody>
          <a:bodyPr/>
          <a:lstStyle/>
          <a:p>
            <a:r>
              <a:rPr lang="en-US" sz="3200" dirty="0"/>
              <a:t>Components</a:t>
            </a:r>
          </a:p>
        </p:txBody>
      </p:sp>
    </p:spTree>
    <p:extLst>
      <p:ext uri="{BB962C8B-B14F-4D97-AF65-F5344CB8AC3E}">
        <p14:creationId xmlns:p14="http://schemas.microsoft.com/office/powerpoint/2010/main" val="2219296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DF190B14-FB11-4602-BB01-37AF82F3AF11}"/>
              </a:ext>
            </a:extLst>
          </p:cNvPr>
          <p:cNvSpPr>
            <a:spLocks noGrp="1"/>
          </p:cNvSpPr>
          <p:nvPr>
            <p:ph type="title"/>
          </p:nvPr>
        </p:nvSpPr>
        <p:spPr>
          <a:xfrm>
            <a:off x="595100" y="192385"/>
            <a:ext cx="4170635" cy="1025525"/>
          </a:xfrm>
        </p:spPr>
        <p:txBody>
          <a:bodyPr/>
          <a:lstStyle/>
          <a:p>
            <a:r>
              <a:rPr lang="en-US" sz="3200" dirty="0"/>
              <a:t>Knowledge Development Program</a:t>
            </a:r>
          </a:p>
        </p:txBody>
      </p:sp>
      <p:sp>
        <p:nvSpPr>
          <p:cNvPr id="9" name="Text Placeholder 6">
            <a:extLst>
              <a:ext uri="{FF2B5EF4-FFF2-40B4-BE49-F238E27FC236}">
                <a16:creationId xmlns:a16="http://schemas.microsoft.com/office/drawing/2014/main" xmlns="" id="{0FD7574E-63EF-49C7-B8D3-8079342C7F8E}"/>
              </a:ext>
            </a:extLst>
          </p:cNvPr>
          <p:cNvSpPr txBox="1">
            <a:spLocks/>
          </p:cNvSpPr>
          <p:nvPr/>
        </p:nvSpPr>
        <p:spPr>
          <a:xfrm>
            <a:off x="471529" y="6027099"/>
            <a:ext cx="4294206" cy="7556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10" name="Diagram 9">
            <a:extLst>
              <a:ext uri="{FF2B5EF4-FFF2-40B4-BE49-F238E27FC236}">
                <a16:creationId xmlns:a16="http://schemas.microsoft.com/office/drawing/2014/main" xmlns="" id="{21FA7C32-0C9A-4A48-9277-E77B5B29D59C}"/>
              </a:ext>
            </a:extLst>
          </p:cNvPr>
          <p:cNvGraphicFramePr/>
          <p:nvPr>
            <p:extLst>
              <p:ext uri="{D42A27DB-BD31-4B8C-83A1-F6EECF244321}">
                <p14:modId xmlns:p14="http://schemas.microsoft.com/office/powerpoint/2010/main" val="817759105"/>
              </p:ext>
            </p:extLst>
          </p:nvPr>
        </p:nvGraphicFramePr>
        <p:xfrm>
          <a:off x="5054425" y="111760"/>
          <a:ext cx="7137577" cy="6670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group of people in a room&#10;&#10;Description automatically generated">
            <a:extLst>
              <a:ext uri="{FF2B5EF4-FFF2-40B4-BE49-F238E27FC236}">
                <a16:creationId xmlns:a16="http://schemas.microsoft.com/office/drawing/2014/main" xmlns="" id="{934E1AD5-3B6B-452F-A880-45EAC5794A09}"/>
              </a:ext>
            </a:extLst>
          </p:cNvPr>
          <p:cNvPicPr>
            <a:picLocks noChangeAspect="1"/>
          </p:cNvPicPr>
          <p:nvPr/>
        </p:nvPicPr>
        <p:blipFill rotWithShape="1">
          <a:blip r:embed="rId7"/>
          <a:srcRect t="14009" r="23328"/>
          <a:stretch/>
        </p:blipFill>
        <p:spPr>
          <a:xfrm>
            <a:off x="360138" y="2065793"/>
            <a:ext cx="4577622" cy="2432697"/>
          </a:xfrm>
          <a:prstGeom prst="rect">
            <a:avLst/>
          </a:prstGeom>
        </p:spPr>
      </p:pic>
      <p:pic>
        <p:nvPicPr>
          <p:cNvPr id="14" name="Picture 13" descr="A group of people walking in front of a building&#10;&#10;Description automatically generated">
            <a:extLst>
              <a:ext uri="{FF2B5EF4-FFF2-40B4-BE49-F238E27FC236}">
                <a16:creationId xmlns:a16="http://schemas.microsoft.com/office/drawing/2014/main" xmlns="" id="{AD610434-C3AB-4282-B9BD-27A38522CE73}"/>
              </a:ext>
            </a:extLst>
          </p:cNvPr>
          <p:cNvPicPr>
            <a:picLocks noChangeAspect="1"/>
          </p:cNvPicPr>
          <p:nvPr/>
        </p:nvPicPr>
        <p:blipFill rotWithShape="1">
          <a:blip r:embed="rId8"/>
          <a:srcRect t="9778" b="28195"/>
          <a:stretch/>
        </p:blipFill>
        <p:spPr>
          <a:xfrm>
            <a:off x="354864" y="4498490"/>
            <a:ext cx="4577622" cy="2129508"/>
          </a:xfrm>
          <a:prstGeom prst="rect">
            <a:avLst/>
          </a:prstGeom>
        </p:spPr>
      </p:pic>
      <p:sp>
        <p:nvSpPr>
          <p:cNvPr id="13" name="TextBox 12">
            <a:extLst>
              <a:ext uri="{FF2B5EF4-FFF2-40B4-BE49-F238E27FC236}">
                <a16:creationId xmlns:a16="http://schemas.microsoft.com/office/drawing/2014/main" xmlns="" id="{AF7240CC-13A3-48D3-82FE-E1DB3A09413C}"/>
              </a:ext>
            </a:extLst>
          </p:cNvPr>
          <p:cNvSpPr txBox="1"/>
          <p:nvPr/>
        </p:nvSpPr>
        <p:spPr>
          <a:xfrm>
            <a:off x="360138" y="6316085"/>
            <a:ext cx="1603452" cy="307777"/>
          </a:xfrm>
          <a:prstGeom prst="rect">
            <a:avLst/>
          </a:prstGeom>
          <a:noFill/>
        </p:spPr>
        <p:txBody>
          <a:bodyPr wrap="none" rtlCol="0">
            <a:spAutoFit/>
          </a:bodyPr>
          <a:lstStyle/>
          <a:p>
            <a:r>
              <a:rPr lang="en-US" sz="1400" i="1" dirty="0">
                <a:ln>
                  <a:solidFill>
                    <a:schemeClr val="bg1"/>
                  </a:solidFill>
                </a:ln>
                <a:solidFill>
                  <a:schemeClr val="bg1"/>
                </a:solidFill>
              </a:rPr>
              <a:t>Don Bosco Students</a:t>
            </a:r>
          </a:p>
        </p:txBody>
      </p:sp>
    </p:spTree>
    <p:extLst>
      <p:ext uri="{BB962C8B-B14F-4D97-AF65-F5344CB8AC3E}">
        <p14:creationId xmlns:p14="http://schemas.microsoft.com/office/powerpoint/2010/main" val="162750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421A5F4-0F07-41F2-BBAB-02248A690478}"/>
              </a:ext>
            </a:extLst>
          </p:cNvPr>
          <p:cNvSpPr>
            <a:spLocks noGrp="1"/>
          </p:cNvSpPr>
          <p:nvPr>
            <p:ph type="body" sz="quarter" idx="11"/>
          </p:nvPr>
        </p:nvSpPr>
        <p:spPr>
          <a:xfrm>
            <a:off x="1093559" y="2467098"/>
            <a:ext cx="4294206" cy="360675"/>
          </a:xfrm>
        </p:spPr>
        <p:txBody>
          <a:bodyPr/>
          <a:lstStyle/>
          <a:p>
            <a:r>
              <a:rPr lang="en-US" dirty="0"/>
              <a:t>Horticulture Acreage</a:t>
            </a:r>
          </a:p>
          <a:p>
            <a:endParaRPr lang="en-US" dirty="0"/>
          </a:p>
        </p:txBody>
      </p:sp>
      <p:sp>
        <p:nvSpPr>
          <p:cNvPr id="5" name="Text Placeholder 4">
            <a:extLst>
              <a:ext uri="{FF2B5EF4-FFF2-40B4-BE49-F238E27FC236}">
                <a16:creationId xmlns:a16="http://schemas.microsoft.com/office/drawing/2014/main" xmlns="" id="{3D32BD4C-9B44-4300-ABDB-3A8C9484A949}"/>
              </a:ext>
            </a:extLst>
          </p:cNvPr>
          <p:cNvSpPr>
            <a:spLocks noGrp="1"/>
          </p:cNvSpPr>
          <p:nvPr>
            <p:ph type="body" sz="quarter" idx="14"/>
          </p:nvPr>
        </p:nvSpPr>
        <p:spPr>
          <a:xfrm>
            <a:off x="1095462" y="4648536"/>
            <a:ext cx="2373271" cy="550578"/>
          </a:xfrm>
        </p:spPr>
        <p:txBody>
          <a:bodyPr/>
          <a:lstStyle/>
          <a:p>
            <a:r>
              <a:rPr lang="en-US" dirty="0"/>
              <a:t>Animal Husbandry Acreage</a:t>
            </a:r>
          </a:p>
        </p:txBody>
      </p:sp>
      <p:sp>
        <p:nvSpPr>
          <p:cNvPr id="8" name="Title 7">
            <a:extLst>
              <a:ext uri="{FF2B5EF4-FFF2-40B4-BE49-F238E27FC236}">
                <a16:creationId xmlns:a16="http://schemas.microsoft.com/office/drawing/2014/main" xmlns="" id="{DF190B14-FB11-4602-BB01-37AF82F3AF11}"/>
              </a:ext>
            </a:extLst>
          </p:cNvPr>
          <p:cNvSpPr>
            <a:spLocks noGrp="1"/>
          </p:cNvSpPr>
          <p:nvPr>
            <p:ph type="title"/>
          </p:nvPr>
        </p:nvSpPr>
        <p:spPr>
          <a:xfrm>
            <a:off x="595100" y="333348"/>
            <a:ext cx="4012411" cy="676372"/>
          </a:xfrm>
        </p:spPr>
        <p:txBody>
          <a:bodyPr/>
          <a:lstStyle/>
          <a:p>
            <a:r>
              <a:rPr lang="en-US" sz="3200" dirty="0"/>
              <a:t>Site Description</a:t>
            </a:r>
          </a:p>
        </p:txBody>
      </p:sp>
      <p:pic>
        <p:nvPicPr>
          <p:cNvPr id="20" name="Picture Placeholder 19" descr="A close up of a garden&#10;&#10;Description automatically generated">
            <a:extLst>
              <a:ext uri="{FF2B5EF4-FFF2-40B4-BE49-F238E27FC236}">
                <a16:creationId xmlns:a16="http://schemas.microsoft.com/office/drawing/2014/main" xmlns="" id="{9B799CEB-A6FE-45B0-8B01-B403D6E46895}"/>
              </a:ext>
            </a:extLst>
          </p:cNvPr>
          <p:cNvPicPr>
            <a:picLocks noGrp="1" noChangeAspect="1"/>
          </p:cNvPicPr>
          <p:nvPr>
            <p:ph type="pic" sz="quarter" idx="12"/>
          </p:nvPr>
        </p:nvPicPr>
        <p:blipFill rotWithShape="1">
          <a:blip r:embed="rId2"/>
          <a:srcRect l="17587" r="17587" b="10173"/>
          <a:stretch/>
        </p:blipFill>
        <p:spPr>
          <a:xfrm>
            <a:off x="9156586" y="1"/>
            <a:ext cx="3035414" cy="3154477"/>
          </a:xfrm>
        </p:spPr>
      </p:pic>
      <p:pic>
        <p:nvPicPr>
          <p:cNvPr id="14" name="Picture 13">
            <a:extLst>
              <a:ext uri="{FF2B5EF4-FFF2-40B4-BE49-F238E27FC236}">
                <a16:creationId xmlns:a16="http://schemas.microsoft.com/office/drawing/2014/main" xmlns="" id="{CF9E6C9C-4FA7-4F0E-96C8-A052A60FB9F3}"/>
              </a:ext>
            </a:extLst>
          </p:cNvPr>
          <p:cNvPicPr>
            <a:picLocks noChangeAspect="1"/>
          </p:cNvPicPr>
          <p:nvPr/>
        </p:nvPicPr>
        <p:blipFill>
          <a:blip r:embed="rId3"/>
          <a:stretch>
            <a:fillRect/>
          </a:stretch>
        </p:blipFill>
        <p:spPr>
          <a:xfrm>
            <a:off x="1095462" y="2726561"/>
            <a:ext cx="3011685" cy="1902117"/>
          </a:xfrm>
          <a:prstGeom prst="rect">
            <a:avLst/>
          </a:prstGeom>
        </p:spPr>
      </p:pic>
      <p:pic>
        <p:nvPicPr>
          <p:cNvPr id="22" name="Picture 21" descr="A long green grass&#10;&#10;Description automatically generated">
            <a:extLst>
              <a:ext uri="{FF2B5EF4-FFF2-40B4-BE49-F238E27FC236}">
                <a16:creationId xmlns:a16="http://schemas.microsoft.com/office/drawing/2014/main" xmlns="" id="{2BCEA94C-55B7-47AE-A89C-63BE250A81A6}"/>
              </a:ext>
            </a:extLst>
          </p:cNvPr>
          <p:cNvPicPr>
            <a:picLocks noChangeAspect="1"/>
          </p:cNvPicPr>
          <p:nvPr/>
        </p:nvPicPr>
        <p:blipFill rotWithShape="1">
          <a:blip r:embed="rId4"/>
          <a:srcRect b="17816"/>
          <a:stretch/>
        </p:blipFill>
        <p:spPr>
          <a:xfrm>
            <a:off x="6668383" y="-142240"/>
            <a:ext cx="2488203" cy="2726561"/>
          </a:xfrm>
          <a:prstGeom prst="rect">
            <a:avLst/>
          </a:prstGeom>
        </p:spPr>
      </p:pic>
      <p:sp>
        <p:nvSpPr>
          <p:cNvPr id="27" name="TextBox 26">
            <a:extLst>
              <a:ext uri="{FF2B5EF4-FFF2-40B4-BE49-F238E27FC236}">
                <a16:creationId xmlns:a16="http://schemas.microsoft.com/office/drawing/2014/main" xmlns="" id="{AF590FE3-A820-4B9B-86AA-B6325078CC1A}"/>
              </a:ext>
            </a:extLst>
          </p:cNvPr>
          <p:cNvSpPr txBox="1"/>
          <p:nvPr/>
        </p:nvSpPr>
        <p:spPr>
          <a:xfrm>
            <a:off x="6668384" y="2051535"/>
            <a:ext cx="5535061" cy="461665"/>
          </a:xfrm>
          <a:prstGeom prst="rect">
            <a:avLst/>
          </a:prstGeom>
          <a:noFill/>
        </p:spPr>
        <p:txBody>
          <a:bodyPr wrap="square" rtlCol="0">
            <a:spAutoFit/>
          </a:bodyPr>
          <a:lstStyle/>
          <a:p>
            <a:pPr algn="ctr"/>
            <a:r>
              <a:rPr lang="en-US" sz="1200" i="1" dirty="0">
                <a:ln>
                  <a:solidFill>
                    <a:schemeClr val="bg1"/>
                  </a:solidFill>
                </a:ln>
                <a:solidFill>
                  <a:schemeClr val="bg1"/>
                </a:solidFill>
              </a:rPr>
              <a:t>Partner </a:t>
            </a:r>
            <a:r>
              <a:rPr lang="en-US" sz="1200" dirty="0" err="1">
                <a:ln>
                  <a:solidFill>
                    <a:schemeClr val="bg1"/>
                  </a:solidFill>
                </a:ln>
                <a:solidFill>
                  <a:schemeClr val="bg1"/>
                </a:solidFill>
              </a:rPr>
              <a:t>Cultivaid</a:t>
            </a:r>
            <a:r>
              <a:rPr lang="en-US" sz="1200" dirty="0">
                <a:ln>
                  <a:solidFill>
                    <a:schemeClr val="bg1"/>
                  </a:solidFill>
                </a:ln>
                <a:solidFill>
                  <a:schemeClr val="bg1"/>
                </a:solidFill>
              </a:rPr>
              <a:t> </a:t>
            </a:r>
            <a:r>
              <a:rPr lang="en-US" sz="1200" i="1" dirty="0">
                <a:ln>
                  <a:solidFill>
                    <a:schemeClr val="bg1"/>
                  </a:solidFill>
                </a:ln>
                <a:solidFill>
                  <a:schemeClr val="bg1"/>
                </a:solidFill>
              </a:rPr>
              <a:t>AITEC farms in </a:t>
            </a:r>
            <a:r>
              <a:rPr lang="en-US" sz="1200" i="1" dirty="0" err="1">
                <a:ln>
                  <a:solidFill>
                    <a:schemeClr val="bg1"/>
                  </a:solidFill>
                </a:ln>
                <a:solidFill>
                  <a:schemeClr val="bg1"/>
                </a:solidFill>
              </a:rPr>
              <a:t>Kallamino</a:t>
            </a:r>
            <a:r>
              <a:rPr lang="en-US" sz="1200" i="1" dirty="0">
                <a:ln>
                  <a:solidFill>
                    <a:schemeClr val="bg1"/>
                  </a:solidFill>
                </a:ln>
                <a:solidFill>
                  <a:schemeClr val="bg1"/>
                </a:solidFill>
              </a:rPr>
              <a:t>, Ethiopia </a:t>
            </a:r>
          </a:p>
          <a:p>
            <a:r>
              <a:rPr lang="en-US" sz="1200" i="1" dirty="0">
                <a:ln>
                  <a:solidFill>
                    <a:schemeClr val="bg1"/>
                  </a:solidFill>
                </a:ln>
                <a:solidFill>
                  <a:schemeClr val="bg1"/>
                </a:solidFill>
              </a:rPr>
              <a:t>(left – open field drip irrigation	 	right – nursery)</a:t>
            </a:r>
          </a:p>
        </p:txBody>
      </p:sp>
      <p:graphicFrame>
        <p:nvGraphicFramePr>
          <p:cNvPr id="2" name="Table 1">
            <a:extLst>
              <a:ext uri="{FF2B5EF4-FFF2-40B4-BE49-F238E27FC236}">
                <a16:creationId xmlns:a16="http://schemas.microsoft.com/office/drawing/2014/main" xmlns="" id="{F28BE492-1EA8-448D-AC8E-6EA6B4FDF86B}"/>
              </a:ext>
            </a:extLst>
          </p:cNvPr>
          <p:cNvGraphicFramePr>
            <a:graphicFrameLocks noGrp="1"/>
          </p:cNvGraphicFramePr>
          <p:nvPr>
            <p:extLst>
              <p:ext uri="{D42A27DB-BD31-4B8C-83A1-F6EECF244321}">
                <p14:modId xmlns:p14="http://schemas.microsoft.com/office/powerpoint/2010/main" val="823128150"/>
              </p:ext>
            </p:extLst>
          </p:nvPr>
        </p:nvGraphicFramePr>
        <p:xfrm>
          <a:off x="1093559" y="5196406"/>
          <a:ext cx="3002280" cy="1463040"/>
        </p:xfrm>
        <a:graphic>
          <a:graphicData uri="http://schemas.openxmlformats.org/drawingml/2006/table">
            <a:tbl>
              <a:tblPr/>
              <a:tblGrid>
                <a:gridCol w="2065020">
                  <a:extLst>
                    <a:ext uri="{9D8B030D-6E8A-4147-A177-3AD203B41FA5}">
                      <a16:colId xmlns:a16="http://schemas.microsoft.com/office/drawing/2014/main" xmlns="" val="1408226692"/>
                    </a:ext>
                  </a:extLst>
                </a:gridCol>
                <a:gridCol w="937260">
                  <a:extLst>
                    <a:ext uri="{9D8B030D-6E8A-4147-A177-3AD203B41FA5}">
                      <a16:colId xmlns:a16="http://schemas.microsoft.com/office/drawing/2014/main" xmlns="" val="982899118"/>
                    </a:ext>
                  </a:extLst>
                </a:gridCol>
              </a:tblGrid>
              <a:tr h="190500">
                <a:tc>
                  <a:txBody>
                    <a:bodyPr/>
                    <a:lstStyle/>
                    <a:p>
                      <a:pPr rtl="0" fontAlgn="b">
                        <a:spcBef>
                          <a:spcPts val="0"/>
                        </a:spcBef>
                        <a:spcAft>
                          <a:spcPts val="0"/>
                        </a:spcAft>
                      </a:pPr>
                      <a:r>
                        <a:rPr lang="en-US" sz="1100" b="1" i="0" u="none" strike="noStrike">
                          <a:solidFill>
                            <a:srgbClr val="000000"/>
                          </a:solidFill>
                          <a:effectLst/>
                          <a:latin typeface="Calibri" panose="020F0502020204030204" pitchFamily="34" charset="0"/>
                        </a:rPr>
                        <a:t>Component</a:t>
                      </a:r>
                      <a:endParaRPr lang="en-US">
                        <a:effectLst/>
                      </a:endParaRPr>
                    </a:p>
                  </a:txBody>
                  <a:tcPr marL="73025" marR="730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100" b="0" i="0" u="none" strike="noStrike">
                          <a:solidFill>
                            <a:srgbClr val="000000"/>
                          </a:solidFill>
                          <a:effectLst/>
                          <a:latin typeface="Calibri" panose="020F0502020204030204" pitchFamily="34" charset="0"/>
                        </a:rPr>
                        <a:t>Total Area (acre)</a:t>
                      </a:r>
                      <a:endParaRPr lang="en-US">
                        <a:effectLst/>
                      </a:endParaRPr>
                    </a:p>
                  </a:txBody>
                  <a:tcPr marL="73025" marR="73025"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7330772"/>
                  </a:ext>
                </a:extLst>
              </a:tr>
              <a:tr h="190500">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Poultry house </a:t>
                      </a:r>
                      <a:endParaRPr lang="en-US">
                        <a:effectLst/>
                      </a:endParaRPr>
                    </a:p>
                  </a:txBody>
                  <a:tcPr marL="73025" marR="73025"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spcBef>
                          <a:spcPts val="0"/>
                        </a:spcBef>
                        <a:spcAft>
                          <a:spcPts val="0"/>
                        </a:spcAft>
                      </a:pPr>
                      <a:r>
                        <a:rPr lang="en-US" sz="1100" b="0" i="0" u="none" strike="noStrike">
                          <a:solidFill>
                            <a:srgbClr val="000000"/>
                          </a:solidFill>
                          <a:effectLst/>
                          <a:latin typeface="Calibri" panose="020F0502020204030204" pitchFamily="34" charset="0"/>
                        </a:rPr>
                        <a:t>0.15</a:t>
                      </a:r>
                      <a:endParaRPr lang="en-US">
                        <a:effectLst/>
                      </a:endParaRPr>
                    </a:p>
                  </a:txBody>
                  <a:tcPr marL="73025" marR="73025"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870031441"/>
                  </a:ext>
                </a:extLst>
              </a:tr>
              <a:tr h="184150">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Cooling room </a:t>
                      </a:r>
                      <a:endParaRPr lang="en-US">
                        <a:effectLst/>
                      </a:endParaRPr>
                    </a:p>
                  </a:txBody>
                  <a:tcPr marL="73025" marR="73025" anchor="b">
                    <a:lnL>
                      <a:noFill/>
                    </a:lnL>
                    <a:lnR>
                      <a:noFill/>
                    </a:lnR>
                    <a:lnT>
                      <a:noFill/>
                    </a:lnT>
                    <a:lnB>
                      <a:noFill/>
                    </a:lnB>
                  </a:tcPr>
                </a:tc>
                <a:tc>
                  <a:txBody>
                    <a:bodyPr/>
                    <a:lstStyle/>
                    <a:p>
                      <a:pPr algn="ctr" rtl="0" fontAlgn="b">
                        <a:spcBef>
                          <a:spcPts val="0"/>
                        </a:spcBef>
                        <a:spcAft>
                          <a:spcPts val="0"/>
                        </a:spcAft>
                      </a:pPr>
                      <a:r>
                        <a:rPr lang="en-US" sz="1100" b="0" i="0" u="none" strike="noStrike">
                          <a:solidFill>
                            <a:srgbClr val="000000"/>
                          </a:solidFill>
                          <a:effectLst/>
                          <a:latin typeface="Calibri" panose="020F0502020204030204" pitchFamily="34" charset="0"/>
                        </a:rPr>
                        <a:t>0.01</a:t>
                      </a:r>
                      <a:endParaRPr lang="en-US">
                        <a:effectLst/>
                      </a:endParaRPr>
                    </a:p>
                  </a:txBody>
                  <a:tcPr marL="73025" marR="73025" anchor="b">
                    <a:lnL>
                      <a:noFill/>
                    </a:lnL>
                    <a:lnR>
                      <a:noFill/>
                    </a:lnR>
                    <a:lnT>
                      <a:noFill/>
                    </a:lnT>
                    <a:lnB>
                      <a:noFill/>
                    </a:lnB>
                  </a:tcPr>
                </a:tc>
                <a:extLst>
                  <a:ext uri="{0D108BD9-81ED-4DB2-BD59-A6C34878D82A}">
                    <a16:rowId xmlns:a16="http://schemas.microsoft.com/office/drawing/2014/main" xmlns="" val="441262777"/>
                  </a:ext>
                </a:extLst>
              </a:tr>
              <a:tr h="184150">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Roads and operational area</a:t>
                      </a:r>
                      <a:endParaRPr lang="en-US">
                        <a:effectLst/>
                      </a:endParaRPr>
                    </a:p>
                  </a:txBody>
                  <a:tcPr marL="73025" marR="73025" anchor="b">
                    <a:lnL>
                      <a:noFill/>
                    </a:lnL>
                    <a:lnR>
                      <a:noFill/>
                    </a:lnR>
                    <a:lnT>
                      <a:noFill/>
                    </a:lnT>
                    <a:lnB>
                      <a:noFill/>
                    </a:lnB>
                  </a:tcPr>
                </a:tc>
                <a:tc>
                  <a:txBody>
                    <a:bodyPr/>
                    <a:lstStyle/>
                    <a:p>
                      <a:pPr algn="ctr" rtl="0" fontAlgn="b">
                        <a:spcBef>
                          <a:spcPts val="0"/>
                        </a:spcBef>
                        <a:spcAft>
                          <a:spcPts val="0"/>
                        </a:spcAft>
                      </a:pPr>
                      <a:r>
                        <a:rPr lang="en-US" sz="1100" b="0" i="0" u="none" strike="noStrike">
                          <a:solidFill>
                            <a:srgbClr val="000000"/>
                          </a:solidFill>
                          <a:effectLst/>
                          <a:latin typeface="Calibri" panose="020F0502020204030204" pitchFamily="34" charset="0"/>
                        </a:rPr>
                        <a:t>0.06</a:t>
                      </a:r>
                      <a:endParaRPr lang="en-US">
                        <a:effectLst/>
                      </a:endParaRPr>
                    </a:p>
                  </a:txBody>
                  <a:tcPr marL="73025" marR="73025" anchor="b">
                    <a:lnL>
                      <a:noFill/>
                    </a:lnL>
                    <a:lnR>
                      <a:noFill/>
                    </a:lnR>
                    <a:lnT>
                      <a:noFill/>
                    </a:lnT>
                    <a:lnB>
                      <a:noFill/>
                    </a:lnB>
                  </a:tcPr>
                </a:tc>
                <a:extLst>
                  <a:ext uri="{0D108BD9-81ED-4DB2-BD59-A6C34878D82A}">
                    <a16:rowId xmlns:a16="http://schemas.microsoft.com/office/drawing/2014/main" xmlns="" val="1274167299"/>
                  </a:ext>
                </a:extLst>
              </a:tr>
              <a:tr h="184150">
                <a:tc>
                  <a:txBody>
                    <a:bodyPr/>
                    <a:lstStyle/>
                    <a:p>
                      <a:pPr rtl="0" fontAlgn="b">
                        <a:spcBef>
                          <a:spcPts val="0"/>
                        </a:spcBef>
                        <a:spcAft>
                          <a:spcPts val="0"/>
                        </a:spcAft>
                      </a:pPr>
                      <a:r>
                        <a:rPr lang="en-US" sz="1100" b="1" i="0" u="none" strike="noStrike" dirty="0">
                          <a:solidFill>
                            <a:srgbClr val="000000"/>
                          </a:solidFill>
                          <a:effectLst/>
                          <a:latin typeface="Calibri" panose="020F0502020204030204" pitchFamily="34" charset="0"/>
                        </a:rPr>
                        <a:t>Total</a:t>
                      </a:r>
                      <a:endParaRPr lang="en-US" dirty="0">
                        <a:effectLst/>
                      </a:endParaRPr>
                    </a:p>
                  </a:txBody>
                  <a:tcPr marL="73025" marR="73025"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100" b="1" i="0" u="none" strike="noStrike" dirty="0">
                          <a:solidFill>
                            <a:srgbClr val="000000"/>
                          </a:solidFill>
                          <a:effectLst/>
                          <a:latin typeface="Calibri" panose="020F0502020204030204" pitchFamily="34" charset="0"/>
                        </a:rPr>
                        <a:t>0.81</a:t>
                      </a:r>
                      <a:endParaRPr lang="en-US" dirty="0">
                        <a:effectLst/>
                      </a:endParaRPr>
                    </a:p>
                  </a:txBody>
                  <a:tcPr marL="73025" marR="73025"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9880919"/>
                  </a:ext>
                </a:extLst>
              </a:tr>
            </a:tbl>
          </a:graphicData>
        </a:graphic>
      </p:graphicFrame>
      <p:pic>
        <p:nvPicPr>
          <p:cNvPr id="1027" name="Picture 3">
            <a:extLst>
              <a:ext uri="{FF2B5EF4-FFF2-40B4-BE49-F238E27FC236}">
                <a16:creationId xmlns:a16="http://schemas.microsoft.com/office/drawing/2014/main" xmlns="" id="{EC7FEFC3-ABB2-4CFA-9EFA-9399C73D7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8383" y="2584321"/>
            <a:ext cx="5535062" cy="430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991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4A0257C-3D98-4E46-86D3-1B752C8374C9}"/>
              </a:ext>
            </a:extLst>
          </p:cNvPr>
          <p:cNvSpPr>
            <a:spLocks noGrp="1"/>
          </p:cNvSpPr>
          <p:nvPr>
            <p:ph type="title"/>
          </p:nvPr>
        </p:nvSpPr>
        <p:spPr>
          <a:xfrm>
            <a:off x="838199" y="1659770"/>
            <a:ext cx="3600635" cy="1325563"/>
          </a:xfrm>
        </p:spPr>
        <p:txBody>
          <a:bodyPr>
            <a:normAutofit fontScale="90000"/>
          </a:bodyPr>
          <a:lstStyle/>
          <a:p>
            <a:r>
              <a:rPr lang="en-US" dirty="0"/>
              <a:t>Budget and Estimated Costs</a:t>
            </a:r>
          </a:p>
        </p:txBody>
      </p:sp>
      <p:sp>
        <p:nvSpPr>
          <p:cNvPr id="8" name="Text Placeholder 7">
            <a:extLst>
              <a:ext uri="{FF2B5EF4-FFF2-40B4-BE49-F238E27FC236}">
                <a16:creationId xmlns:a16="http://schemas.microsoft.com/office/drawing/2014/main" xmlns="" id="{8DB1292A-975D-418D-86AF-8C3CD2A23AC3}"/>
              </a:ext>
            </a:extLst>
          </p:cNvPr>
          <p:cNvSpPr>
            <a:spLocks noGrp="1"/>
          </p:cNvSpPr>
          <p:nvPr>
            <p:ph type="body" sz="quarter" idx="15"/>
          </p:nvPr>
        </p:nvSpPr>
        <p:spPr>
          <a:xfrm>
            <a:off x="6244682" y="3518224"/>
            <a:ext cx="4350514" cy="382749"/>
          </a:xfrm>
        </p:spPr>
        <p:txBody>
          <a:bodyPr>
            <a:noAutofit/>
          </a:bodyPr>
          <a:lstStyle/>
          <a:p>
            <a:r>
              <a:rPr lang="en-US" sz="2000" dirty="0"/>
              <a:t>Summary of WATDR Cost-Benefit Analysis</a:t>
            </a:r>
          </a:p>
        </p:txBody>
      </p:sp>
      <p:sp>
        <p:nvSpPr>
          <p:cNvPr id="9" name="Text Placeholder 8"/>
          <p:cNvSpPr>
            <a:spLocks noGrp="1"/>
          </p:cNvSpPr>
          <p:nvPr>
            <p:ph type="body" sz="quarter" idx="16"/>
          </p:nvPr>
        </p:nvSpPr>
        <p:spPr>
          <a:xfrm>
            <a:off x="1367844" y="3560051"/>
            <a:ext cx="2998076" cy="340922"/>
          </a:xfrm>
        </p:spPr>
        <p:txBody>
          <a:bodyPr>
            <a:normAutofit lnSpcReduction="10000"/>
          </a:bodyPr>
          <a:lstStyle/>
          <a:p>
            <a:r>
              <a:rPr lang="en-US" dirty="0"/>
              <a:t>Summary of WATDR Budget</a:t>
            </a:r>
          </a:p>
        </p:txBody>
      </p:sp>
      <p:graphicFrame>
        <p:nvGraphicFramePr>
          <p:cNvPr id="2" name="Table 1">
            <a:extLst>
              <a:ext uri="{FF2B5EF4-FFF2-40B4-BE49-F238E27FC236}">
                <a16:creationId xmlns:a16="http://schemas.microsoft.com/office/drawing/2014/main" xmlns="" id="{8E30AFC7-6DC3-4EAE-926C-F011E93037EE}"/>
              </a:ext>
            </a:extLst>
          </p:cNvPr>
          <p:cNvGraphicFramePr>
            <a:graphicFrameLocks noGrp="1"/>
          </p:cNvGraphicFramePr>
          <p:nvPr>
            <p:extLst>
              <p:ext uri="{D42A27DB-BD31-4B8C-83A1-F6EECF244321}">
                <p14:modId xmlns:p14="http://schemas.microsoft.com/office/powerpoint/2010/main" val="696839689"/>
              </p:ext>
            </p:extLst>
          </p:nvPr>
        </p:nvGraphicFramePr>
        <p:xfrm>
          <a:off x="1146262" y="3994473"/>
          <a:ext cx="3441240" cy="2520792"/>
        </p:xfrm>
        <a:graphic>
          <a:graphicData uri="http://schemas.openxmlformats.org/drawingml/2006/table">
            <a:tbl>
              <a:tblPr/>
              <a:tblGrid>
                <a:gridCol w="2058105">
                  <a:extLst>
                    <a:ext uri="{9D8B030D-6E8A-4147-A177-3AD203B41FA5}">
                      <a16:colId xmlns:a16="http://schemas.microsoft.com/office/drawing/2014/main" xmlns="" val="3041713990"/>
                    </a:ext>
                  </a:extLst>
                </a:gridCol>
                <a:gridCol w="1383135">
                  <a:extLst>
                    <a:ext uri="{9D8B030D-6E8A-4147-A177-3AD203B41FA5}">
                      <a16:colId xmlns:a16="http://schemas.microsoft.com/office/drawing/2014/main" xmlns="" val="2559548090"/>
                    </a:ext>
                  </a:extLst>
                </a:gridCol>
              </a:tblGrid>
              <a:tr h="298264">
                <a:tc>
                  <a:txBody>
                    <a:bodyPr/>
                    <a:lstStyle/>
                    <a:p>
                      <a:pPr rtl="0" fontAlgn="t">
                        <a:spcBef>
                          <a:spcPts val="0"/>
                        </a:spcBef>
                        <a:spcAft>
                          <a:spcPts val="0"/>
                        </a:spcAft>
                      </a:pPr>
                      <a:r>
                        <a:rPr lang="en-US" sz="1100" b="1" i="0" u="none" strike="noStrike" dirty="0">
                          <a:solidFill>
                            <a:srgbClr val="FFFFFF"/>
                          </a:solidFill>
                          <a:effectLst/>
                          <a:latin typeface="Calibri" panose="020F0502020204030204" pitchFamily="34" charset="0"/>
                        </a:rPr>
                        <a:t>Description </a:t>
                      </a:r>
                      <a:endParaRPr lang="en-US" dirty="0">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1100" b="1" i="0" u="none" strike="noStrike" dirty="0">
                          <a:solidFill>
                            <a:srgbClr val="FFFFFF"/>
                          </a:solidFill>
                          <a:effectLst/>
                          <a:latin typeface="Calibri" panose="020F0502020204030204" pitchFamily="34" charset="0"/>
                        </a:rPr>
                        <a:t>Cost (USD $)</a:t>
                      </a:r>
                      <a:endParaRPr lang="en-US" dirty="0">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xmlns="" val="2301761549"/>
                  </a:ext>
                </a:extLst>
              </a:tr>
              <a:tr h="373856">
                <a:tc>
                  <a:txBody>
                    <a:bodyPr/>
                    <a:lstStyle/>
                    <a:p>
                      <a:pPr rtl="0" fontAlgn="ctr">
                        <a:spcBef>
                          <a:spcPts val="0"/>
                        </a:spcBef>
                        <a:spcAft>
                          <a:spcPts val="0"/>
                        </a:spcAft>
                      </a:pPr>
                      <a:r>
                        <a:rPr lang="en-US" sz="1100" b="0" i="0" u="none" strike="noStrike" dirty="0">
                          <a:solidFill>
                            <a:srgbClr val="000000"/>
                          </a:solidFill>
                          <a:effectLst/>
                          <a:latin typeface="Calibri" panose="020F0502020204030204" pitchFamily="34" charset="0"/>
                        </a:rPr>
                        <a:t>Horticulture project design</a:t>
                      </a:r>
                      <a:endParaRPr lang="en-US" dirty="0">
                        <a:effectLst/>
                      </a:endParaRPr>
                    </a:p>
                  </a:txBody>
                  <a:tcPr marL="68580" marR="68580" anchor="ctr">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spcBef>
                          <a:spcPts val="0"/>
                        </a:spcBef>
                        <a:spcAft>
                          <a:spcPts val="0"/>
                        </a:spcAft>
                      </a:pPr>
                      <a:r>
                        <a:rPr lang="en-US" sz="1100" b="0" i="0" u="none" strike="noStrike">
                          <a:solidFill>
                            <a:srgbClr val="000000"/>
                          </a:solidFill>
                          <a:effectLst/>
                          <a:latin typeface="Calibri" panose="020F0502020204030204" pitchFamily="34" charset="0"/>
                        </a:rPr>
                        <a:t>25,850</a:t>
                      </a:r>
                      <a:endParaRPr lang="en-US">
                        <a:effectLst/>
                      </a:endParaRPr>
                    </a:p>
                  </a:txBody>
                  <a:tcPr marL="68580" marR="68580" anchor="ctr">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785167826"/>
                  </a:ext>
                </a:extLst>
              </a:tr>
              <a:tr h="357352">
                <a:tc>
                  <a:txBody>
                    <a:bodyPr/>
                    <a:lstStyle/>
                    <a:p>
                      <a:pPr rtl="0" fontAlgn="ctr">
                        <a:spcBef>
                          <a:spcPts val="0"/>
                        </a:spcBef>
                        <a:spcAft>
                          <a:spcPts val="0"/>
                        </a:spcAft>
                      </a:pPr>
                      <a:r>
                        <a:rPr lang="en-US" sz="1100" b="0" i="0" u="none" strike="noStrike">
                          <a:solidFill>
                            <a:srgbClr val="000000"/>
                          </a:solidFill>
                          <a:effectLst/>
                          <a:latin typeface="Calibri" panose="020F0502020204030204" pitchFamily="34" charset="0"/>
                        </a:rPr>
                        <a:t>Horticulture capital cost</a:t>
                      </a:r>
                      <a:endParaRPr lang="en-US">
                        <a:effectLst/>
                      </a:endParaRPr>
                    </a:p>
                  </a:txBody>
                  <a:tcPr marL="68580" marR="68580" anchor="ctr">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rtl="0" fontAlgn="ctr">
                        <a:spcBef>
                          <a:spcPts val="0"/>
                        </a:spcBef>
                        <a:spcAft>
                          <a:spcPts val="0"/>
                        </a:spcAft>
                      </a:pPr>
                      <a:r>
                        <a:rPr lang="en-US" sz="1100" b="0" i="0" u="none" strike="noStrike" dirty="0">
                          <a:solidFill>
                            <a:srgbClr val="000000"/>
                          </a:solidFill>
                          <a:effectLst/>
                          <a:latin typeface="Calibri" panose="020F0502020204030204" pitchFamily="34" charset="0"/>
                        </a:rPr>
                        <a:t>140,156</a:t>
                      </a:r>
                      <a:endParaRPr lang="en-US" dirty="0">
                        <a:effectLst/>
                      </a:endParaRPr>
                    </a:p>
                  </a:txBody>
                  <a:tcPr marL="68580" marR="68580" anchor="ctr">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308056866"/>
                  </a:ext>
                </a:extLst>
              </a:tr>
              <a:tr h="298264">
                <a:tc>
                  <a:txBody>
                    <a:bodyPr/>
                    <a:lstStyle/>
                    <a:p>
                      <a:pPr rtl="0" fontAlgn="ctr">
                        <a:spcBef>
                          <a:spcPts val="0"/>
                        </a:spcBef>
                        <a:spcAft>
                          <a:spcPts val="0"/>
                        </a:spcAft>
                      </a:pPr>
                      <a:r>
                        <a:rPr lang="en-US" sz="1100" b="0" i="0" u="none" strike="noStrike">
                          <a:solidFill>
                            <a:srgbClr val="000000"/>
                          </a:solidFill>
                          <a:effectLst/>
                          <a:latin typeface="Calibri" panose="020F0502020204030204" pitchFamily="34" charset="0"/>
                        </a:rPr>
                        <a:t>Field staff program </a:t>
                      </a:r>
                      <a:endParaRPr lang="en-US">
                        <a:effectLst/>
                      </a:endParaRPr>
                    </a:p>
                  </a:txBody>
                  <a:tcPr marL="68580" marR="68580" anchor="ctr">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0" fontAlgn="ctr">
                        <a:spcBef>
                          <a:spcPts val="0"/>
                        </a:spcBef>
                        <a:spcAft>
                          <a:spcPts val="0"/>
                        </a:spcAft>
                      </a:pPr>
                      <a:r>
                        <a:rPr lang="en-US" sz="1100" b="0" i="0" u="none" strike="noStrike">
                          <a:solidFill>
                            <a:srgbClr val="000000"/>
                          </a:solidFill>
                          <a:effectLst/>
                          <a:latin typeface="Calibri" panose="020F0502020204030204" pitchFamily="34" charset="0"/>
                        </a:rPr>
                        <a:t>230,860</a:t>
                      </a:r>
                      <a:endParaRPr lang="en-US">
                        <a:effectLst/>
                      </a:endParaRPr>
                    </a:p>
                  </a:txBody>
                  <a:tcPr marL="68580" marR="68580" anchor="ctr">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xmlns="" val="1930722077"/>
                  </a:ext>
                </a:extLst>
              </a:tr>
              <a:tr h="298264">
                <a:tc>
                  <a:txBody>
                    <a:bodyPr/>
                    <a:lstStyle/>
                    <a:p>
                      <a:pPr rtl="0" fontAlgn="ctr">
                        <a:spcBef>
                          <a:spcPts val="0"/>
                        </a:spcBef>
                        <a:spcAft>
                          <a:spcPts val="0"/>
                        </a:spcAft>
                      </a:pPr>
                      <a:r>
                        <a:rPr lang="en-US" sz="1100" b="0" i="0" u="none" strike="noStrike" dirty="0">
                          <a:solidFill>
                            <a:srgbClr val="000000"/>
                          </a:solidFill>
                          <a:effectLst/>
                          <a:latin typeface="Calibri" panose="020F0502020204030204" pitchFamily="34" charset="0"/>
                        </a:rPr>
                        <a:t>Animal husbandry project design </a:t>
                      </a:r>
                      <a:endParaRPr lang="en-US" dirty="0">
                        <a:effectLst/>
                      </a:endParaRPr>
                    </a:p>
                  </a:txBody>
                  <a:tcPr marL="68580" marR="68580" anchor="ctr">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rtl="0" fontAlgn="ctr">
                        <a:spcBef>
                          <a:spcPts val="0"/>
                        </a:spcBef>
                        <a:spcAft>
                          <a:spcPts val="0"/>
                        </a:spcAft>
                      </a:pPr>
                      <a:r>
                        <a:rPr lang="en-US" sz="1100" b="0" i="0" u="none" strike="noStrike">
                          <a:solidFill>
                            <a:srgbClr val="000000"/>
                          </a:solidFill>
                          <a:effectLst/>
                          <a:latin typeface="Calibri" panose="020F0502020204030204" pitchFamily="34" charset="0"/>
                        </a:rPr>
                        <a:t>9,283</a:t>
                      </a:r>
                      <a:endParaRPr lang="en-US">
                        <a:effectLst/>
                      </a:endParaRPr>
                    </a:p>
                  </a:txBody>
                  <a:tcPr marL="68580" marR="68580" anchor="ctr">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xmlns="" val="218638189"/>
                  </a:ext>
                </a:extLst>
              </a:tr>
              <a:tr h="298264">
                <a:tc>
                  <a:txBody>
                    <a:bodyPr/>
                    <a:lstStyle/>
                    <a:p>
                      <a:pPr rtl="0" fontAlgn="ctr">
                        <a:spcBef>
                          <a:spcPts val="0"/>
                        </a:spcBef>
                        <a:spcAft>
                          <a:spcPts val="0"/>
                        </a:spcAft>
                      </a:pPr>
                      <a:r>
                        <a:rPr lang="en-US" sz="1100" b="0" i="0" u="none" strike="noStrike" dirty="0">
                          <a:solidFill>
                            <a:srgbClr val="000000"/>
                          </a:solidFill>
                          <a:effectLst/>
                          <a:latin typeface="Calibri" panose="020F0502020204030204" pitchFamily="34" charset="0"/>
                        </a:rPr>
                        <a:t>Animal husbandry capital cost</a:t>
                      </a:r>
                      <a:endParaRPr lang="en-US" dirty="0">
                        <a:effectLst/>
                      </a:endParaRPr>
                    </a:p>
                  </a:txBody>
                  <a:tcPr marL="68580" marR="68580" anchor="ctr">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rtl="0" fontAlgn="ctr">
                        <a:spcBef>
                          <a:spcPts val="0"/>
                        </a:spcBef>
                        <a:spcAft>
                          <a:spcPts val="0"/>
                        </a:spcAft>
                      </a:pPr>
                      <a:r>
                        <a:rPr lang="en-US" sz="1100" b="0" i="0" u="none" strike="noStrike">
                          <a:solidFill>
                            <a:srgbClr val="000000"/>
                          </a:solidFill>
                          <a:effectLst/>
                          <a:latin typeface="Calibri" panose="020F0502020204030204" pitchFamily="34" charset="0"/>
                        </a:rPr>
                        <a:t>168,196</a:t>
                      </a:r>
                      <a:endParaRPr lang="en-US">
                        <a:effectLst/>
                      </a:endParaRPr>
                    </a:p>
                  </a:txBody>
                  <a:tcPr marL="68580" marR="68580" anchor="ctr">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extLst>
                  <a:ext uri="{0D108BD9-81ED-4DB2-BD59-A6C34878D82A}">
                    <a16:rowId xmlns:a16="http://schemas.microsoft.com/office/drawing/2014/main" xmlns="" val="3475095545"/>
                  </a:ext>
                </a:extLst>
              </a:tr>
              <a:tr h="298264">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Overhead</a:t>
                      </a:r>
                      <a:endParaRPr lang="en-US">
                        <a:effectLst/>
                      </a:endParaRPr>
                    </a:p>
                  </a:txBody>
                  <a:tcPr marL="68580" marR="68580" anchor="b">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tc>
                  <a:txBody>
                    <a:bodyPr/>
                    <a:lstStyle/>
                    <a:p>
                      <a:pPr algn="ctr" rtl="0" fontAlgn="ctr">
                        <a:spcBef>
                          <a:spcPts val="0"/>
                        </a:spcBef>
                        <a:spcAft>
                          <a:spcPts val="0"/>
                        </a:spcAft>
                      </a:pPr>
                      <a:r>
                        <a:rPr lang="en-US" sz="1100" b="0" i="0" u="none" strike="noStrike">
                          <a:solidFill>
                            <a:srgbClr val="000000"/>
                          </a:solidFill>
                          <a:effectLst/>
                          <a:latin typeface="Calibri" panose="020F0502020204030204" pitchFamily="34" charset="0"/>
                        </a:rPr>
                        <a:t>86,152</a:t>
                      </a:r>
                      <a:endParaRPr lang="en-US">
                        <a:effectLst/>
                      </a:endParaRPr>
                    </a:p>
                  </a:txBody>
                  <a:tcPr marL="68580" marR="68580" anchor="ctr">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D"/>
                    </a:solidFill>
                  </a:tcPr>
                </a:tc>
                <a:extLst>
                  <a:ext uri="{0D108BD9-81ED-4DB2-BD59-A6C34878D82A}">
                    <a16:rowId xmlns:a16="http://schemas.microsoft.com/office/drawing/2014/main" xmlns="" val="106422903"/>
                  </a:ext>
                </a:extLst>
              </a:tr>
              <a:tr h="298264">
                <a:tc>
                  <a:txBody>
                    <a:bodyPr/>
                    <a:lstStyle/>
                    <a:p>
                      <a:pPr rtl="0" fontAlgn="ctr">
                        <a:spcBef>
                          <a:spcPts val="0"/>
                        </a:spcBef>
                        <a:spcAft>
                          <a:spcPts val="0"/>
                        </a:spcAft>
                      </a:pPr>
                      <a:r>
                        <a:rPr lang="en-US" sz="1100" b="1" i="0" u="none" strike="noStrike" dirty="0">
                          <a:solidFill>
                            <a:srgbClr val="000000"/>
                          </a:solidFill>
                          <a:effectLst/>
                          <a:latin typeface="Calibri" panose="020F0502020204030204" pitchFamily="34" charset="0"/>
                        </a:rPr>
                        <a:t>Total</a:t>
                      </a:r>
                      <a:endParaRPr lang="en-US" dirty="0">
                        <a:effectLst/>
                      </a:endParaRPr>
                    </a:p>
                  </a:txBody>
                  <a:tcPr marL="68580" marR="68580" anchor="ctr">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spcBef>
                          <a:spcPts val="0"/>
                        </a:spcBef>
                        <a:spcAft>
                          <a:spcPts val="0"/>
                        </a:spcAft>
                      </a:pPr>
                      <a:r>
                        <a:rPr lang="en-US" sz="1100" b="1" i="0" u="none" strike="noStrike" dirty="0">
                          <a:solidFill>
                            <a:srgbClr val="000000"/>
                          </a:solidFill>
                          <a:effectLst/>
                          <a:latin typeface="Calibri" panose="020F0502020204030204" pitchFamily="34" charset="0"/>
                        </a:rPr>
                        <a:t>$660,497</a:t>
                      </a:r>
                      <a:endParaRPr lang="en-US" dirty="0">
                        <a:effectLst/>
                      </a:endParaRPr>
                    </a:p>
                  </a:txBody>
                  <a:tcPr marL="68580" marR="68580" anchor="ctr">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610779998"/>
                  </a:ext>
                </a:extLst>
              </a:tr>
            </a:tbl>
          </a:graphicData>
        </a:graphic>
      </p:graphicFrame>
      <p:graphicFrame>
        <p:nvGraphicFramePr>
          <p:cNvPr id="4" name="Table 3">
            <a:extLst>
              <a:ext uri="{FF2B5EF4-FFF2-40B4-BE49-F238E27FC236}">
                <a16:creationId xmlns:a16="http://schemas.microsoft.com/office/drawing/2014/main" xmlns="" id="{CD0CCDD4-FEFD-4C8B-AFBC-AA59103393D0}"/>
              </a:ext>
            </a:extLst>
          </p:cNvPr>
          <p:cNvGraphicFramePr>
            <a:graphicFrameLocks noGrp="1"/>
          </p:cNvGraphicFramePr>
          <p:nvPr>
            <p:extLst>
              <p:ext uri="{D42A27DB-BD31-4B8C-83A1-F6EECF244321}">
                <p14:modId xmlns:p14="http://schemas.microsoft.com/office/powerpoint/2010/main" val="2467952076"/>
              </p:ext>
            </p:extLst>
          </p:nvPr>
        </p:nvGraphicFramePr>
        <p:xfrm>
          <a:off x="6380407" y="3994473"/>
          <a:ext cx="4079064" cy="2498755"/>
        </p:xfrm>
        <a:graphic>
          <a:graphicData uri="http://schemas.openxmlformats.org/drawingml/2006/table">
            <a:tbl>
              <a:tblPr/>
              <a:tblGrid>
                <a:gridCol w="874085">
                  <a:extLst>
                    <a:ext uri="{9D8B030D-6E8A-4147-A177-3AD203B41FA5}">
                      <a16:colId xmlns:a16="http://schemas.microsoft.com/office/drawing/2014/main" xmlns="" val="1215085718"/>
                    </a:ext>
                  </a:extLst>
                </a:gridCol>
                <a:gridCol w="884491">
                  <a:extLst>
                    <a:ext uri="{9D8B030D-6E8A-4147-A177-3AD203B41FA5}">
                      <a16:colId xmlns:a16="http://schemas.microsoft.com/office/drawing/2014/main" xmlns="" val="4252119720"/>
                    </a:ext>
                  </a:extLst>
                </a:gridCol>
                <a:gridCol w="1009360">
                  <a:extLst>
                    <a:ext uri="{9D8B030D-6E8A-4147-A177-3AD203B41FA5}">
                      <a16:colId xmlns:a16="http://schemas.microsoft.com/office/drawing/2014/main" xmlns="" val="2434951538"/>
                    </a:ext>
                  </a:extLst>
                </a:gridCol>
                <a:gridCol w="1311128">
                  <a:extLst>
                    <a:ext uri="{9D8B030D-6E8A-4147-A177-3AD203B41FA5}">
                      <a16:colId xmlns:a16="http://schemas.microsoft.com/office/drawing/2014/main" xmlns="" val="3170022172"/>
                    </a:ext>
                  </a:extLst>
                </a:gridCol>
              </a:tblGrid>
              <a:tr h="459217">
                <a:tc>
                  <a:txBody>
                    <a:bodyPr/>
                    <a:lstStyle/>
                    <a:p>
                      <a:pPr algn="ctr" rtl="0" fontAlgn="t">
                        <a:spcBef>
                          <a:spcPts val="0"/>
                        </a:spcBef>
                        <a:spcAft>
                          <a:spcPts val="0"/>
                        </a:spcAft>
                      </a:pPr>
                      <a:r>
                        <a:rPr lang="en-US" sz="1100" b="0" i="0" u="none" strike="noStrike">
                          <a:solidFill>
                            <a:srgbClr val="FFFFFF"/>
                          </a:solidFill>
                          <a:effectLst/>
                          <a:latin typeface="Calibri" panose="020F0502020204030204" pitchFamily="34" charset="0"/>
                        </a:rPr>
                        <a:t>Description</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1100" b="0" i="0" u="none" strike="noStrike">
                          <a:solidFill>
                            <a:srgbClr val="FFFFFF"/>
                          </a:solidFill>
                          <a:effectLst/>
                          <a:latin typeface="Calibri" panose="020F0502020204030204" pitchFamily="34" charset="0"/>
                        </a:rPr>
                        <a:t>Total inputs</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1100" b="0" i="0" u="none" strike="noStrike">
                          <a:solidFill>
                            <a:srgbClr val="FFFFFF"/>
                          </a:solidFill>
                          <a:effectLst/>
                          <a:latin typeface="Calibri" panose="020F0502020204030204" pitchFamily="34" charset="0"/>
                        </a:rPr>
                        <a:t>Total revenue</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1100" b="0" i="0" u="none" strike="noStrike">
                          <a:solidFill>
                            <a:srgbClr val="FFFFFF"/>
                          </a:solidFill>
                          <a:effectLst/>
                          <a:latin typeface="Calibri" panose="020F0502020204030204" pitchFamily="34" charset="0"/>
                        </a:rPr>
                        <a:t>Total profit (USD$)</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6350" cap="flat" cmpd="sng" algn="ctr">
                      <a:solidFill>
                        <a:srgbClr val="666666"/>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xmlns="" val="2056891246"/>
                  </a:ext>
                </a:extLst>
              </a:tr>
              <a:tr h="278810">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Year 1</a:t>
                      </a:r>
                      <a:endParaRPr lang="en-US">
                        <a:effectLst/>
                      </a:endParaRPr>
                    </a:p>
                  </a:txBody>
                  <a:tcPr marL="68580" marR="68580">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147,225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247,048</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99,823</a:t>
                      </a:r>
                      <a:endParaRPr lang="en-US">
                        <a:effectLst/>
                      </a:endParaRPr>
                    </a:p>
                  </a:txBody>
                  <a:tcPr marL="68580" marR="68580">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67347318"/>
                  </a:ext>
                </a:extLst>
              </a:tr>
              <a:tr h="278810">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Year 2</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147,225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247,048</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99,823</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4083750"/>
                  </a:ext>
                </a:extLst>
              </a:tr>
              <a:tr h="278810">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Year 3</a:t>
                      </a:r>
                      <a:endParaRPr lang="en-US">
                        <a:effectLst/>
                      </a:endParaRPr>
                    </a:p>
                  </a:txBody>
                  <a:tcPr marL="68580" marR="68580">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147,225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247,048</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dirty="0">
                          <a:solidFill>
                            <a:srgbClr val="000000"/>
                          </a:solidFill>
                          <a:effectLst/>
                          <a:latin typeface="Calibri" panose="020F0502020204030204" pitchFamily="34" charset="0"/>
                        </a:rPr>
                        <a:t>99,823</a:t>
                      </a:r>
                      <a:endParaRPr lang="en-US" dirty="0">
                        <a:effectLst/>
                      </a:endParaRPr>
                    </a:p>
                  </a:txBody>
                  <a:tcPr marL="68580" marR="68580">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6207786"/>
                  </a:ext>
                </a:extLst>
              </a:tr>
              <a:tr h="278810">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Year 4</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147,225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252,166</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104,941</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62883369"/>
                  </a:ext>
                </a:extLst>
              </a:tr>
              <a:tr h="278810">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Year 5</a:t>
                      </a:r>
                      <a:endParaRPr lang="en-US">
                        <a:effectLst/>
                      </a:endParaRPr>
                    </a:p>
                  </a:txBody>
                  <a:tcPr marL="68580" marR="68580">
                    <a:lnL w="12700" cap="flat" cmpd="sng" algn="ctr">
                      <a:solidFill>
                        <a:srgbClr val="000000"/>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147,225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256,645</a:t>
                      </a:r>
                      <a:endParaRPr lang="en-US">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100" b="0" i="0" u="none" strike="noStrike">
                          <a:solidFill>
                            <a:srgbClr val="000000"/>
                          </a:solidFill>
                          <a:effectLst/>
                          <a:latin typeface="Calibri" panose="020F0502020204030204" pitchFamily="34" charset="0"/>
                        </a:rPr>
                        <a:t>109,420</a:t>
                      </a:r>
                      <a:endParaRPr lang="en-US">
                        <a:effectLst/>
                      </a:endParaRPr>
                    </a:p>
                  </a:txBody>
                  <a:tcPr marL="68580" marR="68580">
                    <a:lnL w="6350" cap="flat" cmpd="sng" algn="ctr">
                      <a:solidFill>
                        <a:srgbClr val="666666"/>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4394639"/>
                  </a:ext>
                </a:extLst>
              </a:tr>
              <a:tr h="645488">
                <a:tc>
                  <a:txBody>
                    <a:bodyPr/>
                    <a:lstStyle/>
                    <a:p>
                      <a:pPr algn="ctr" rtl="0" fontAlgn="t">
                        <a:spcBef>
                          <a:spcPts val="0"/>
                        </a:spcBef>
                        <a:spcAft>
                          <a:spcPts val="0"/>
                        </a:spcAft>
                      </a:pPr>
                      <a:r>
                        <a:rPr lang="en-US" sz="1100" b="1" i="0" u="none" strike="noStrike" dirty="0">
                          <a:solidFill>
                            <a:srgbClr val="000000"/>
                          </a:solidFill>
                          <a:effectLst/>
                          <a:latin typeface="Calibri" panose="020F0502020204030204" pitchFamily="34" charset="0"/>
                        </a:rPr>
                        <a:t>5-year total</a:t>
                      </a:r>
                      <a:endParaRPr lang="en-US" b="1" dirty="0">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666666"/>
                      </a:solidFill>
                      <a:prstDash val="solid"/>
                      <a:round/>
                      <a:headEnd type="none" w="med" len="med"/>
                      <a:tailEnd type="none" w="med" len="med"/>
                    </a:lnB>
                  </a:tcPr>
                </a:tc>
                <a:tc>
                  <a:txBody>
                    <a:bodyPr/>
                    <a:lstStyle/>
                    <a:p>
                      <a:pPr fontAlgn="t"/>
                      <a:r>
                        <a:rPr lang="en-US" b="1">
                          <a:effectLst/>
                        </a:rPr>
                        <a:t/>
                      </a:r>
                      <a:br>
                        <a:rPr lang="en-US" b="1">
                          <a:effectLst/>
                        </a:rPr>
                      </a:br>
                      <a:endParaRPr lang="en-US" b="1">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666666"/>
                      </a:solidFill>
                      <a:prstDash val="solid"/>
                      <a:round/>
                      <a:headEnd type="none" w="med" len="med"/>
                      <a:tailEnd type="none" w="med" len="med"/>
                    </a:lnB>
                  </a:tcPr>
                </a:tc>
                <a:tc>
                  <a:txBody>
                    <a:bodyPr/>
                    <a:lstStyle/>
                    <a:p>
                      <a:pPr fontAlgn="t"/>
                      <a:r>
                        <a:rPr lang="en-US" b="1" dirty="0">
                          <a:effectLst/>
                        </a:rPr>
                        <a:t/>
                      </a:r>
                      <a:br>
                        <a:rPr lang="en-US" b="1" dirty="0">
                          <a:effectLst/>
                        </a:rPr>
                      </a:br>
                      <a:endParaRPr lang="en-US" b="1" dirty="0">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666666"/>
                      </a:solidFill>
                      <a:prstDash val="solid"/>
                      <a:round/>
                      <a:headEnd type="none" w="med" len="med"/>
                      <a:tailEnd type="none" w="med" len="med"/>
                    </a:lnB>
                  </a:tcPr>
                </a:tc>
                <a:tc>
                  <a:txBody>
                    <a:bodyPr/>
                    <a:lstStyle/>
                    <a:p>
                      <a:pPr algn="ctr" rtl="0" fontAlgn="t">
                        <a:spcBef>
                          <a:spcPts val="0"/>
                        </a:spcBef>
                        <a:spcAft>
                          <a:spcPts val="0"/>
                        </a:spcAft>
                      </a:pPr>
                      <a:r>
                        <a:rPr lang="en-US" sz="1100" b="1" i="0" u="none" strike="noStrike" dirty="0">
                          <a:solidFill>
                            <a:srgbClr val="000000"/>
                          </a:solidFill>
                          <a:effectLst/>
                          <a:latin typeface="Calibri" panose="020F0502020204030204" pitchFamily="34" charset="0"/>
                        </a:rPr>
                        <a:t>$513,830</a:t>
                      </a:r>
                      <a:endParaRPr lang="en-US" b="1" dirty="0">
                        <a:effectLst/>
                      </a:endParaRPr>
                    </a:p>
                  </a:txBody>
                  <a:tcPr marL="68580" marR="68580">
                    <a:lnL w="6350" cap="flat" cmpd="sng" algn="ctr">
                      <a:solidFill>
                        <a:srgbClr val="666666"/>
                      </a:solidFill>
                      <a:prstDash val="solid"/>
                      <a:round/>
                      <a:headEnd type="none" w="med" len="med"/>
                      <a:tailEnd type="none" w="med" len="med"/>
                    </a:lnL>
                    <a:lnR w="635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xmlns="" val="3851077848"/>
                  </a:ext>
                </a:extLst>
              </a:tr>
            </a:tbl>
          </a:graphicData>
        </a:graphic>
      </p:graphicFrame>
      <p:pic>
        <p:nvPicPr>
          <p:cNvPr id="15" name="Picture 14" descr="A group of people walking down a dirt road&#10;&#10;Description automatically generated">
            <a:extLst>
              <a:ext uri="{FF2B5EF4-FFF2-40B4-BE49-F238E27FC236}">
                <a16:creationId xmlns:a16="http://schemas.microsoft.com/office/drawing/2014/main" xmlns="" id="{8D4B19D9-6B90-44B0-9BA2-CFC56BACED64}"/>
              </a:ext>
            </a:extLst>
          </p:cNvPr>
          <p:cNvPicPr>
            <a:picLocks noChangeAspect="1"/>
          </p:cNvPicPr>
          <p:nvPr/>
        </p:nvPicPr>
        <p:blipFill rotWithShape="1">
          <a:blip r:embed="rId2"/>
          <a:srcRect b="6833"/>
          <a:stretch/>
        </p:blipFill>
        <p:spPr>
          <a:xfrm>
            <a:off x="4691008" y="-17198"/>
            <a:ext cx="6567797" cy="3441921"/>
          </a:xfrm>
          <a:prstGeom prst="rect">
            <a:avLst/>
          </a:prstGeom>
        </p:spPr>
      </p:pic>
    </p:spTree>
    <p:extLst>
      <p:ext uri="{BB962C8B-B14F-4D97-AF65-F5344CB8AC3E}">
        <p14:creationId xmlns:p14="http://schemas.microsoft.com/office/powerpoint/2010/main" val="109715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E69AFE08-A726-476B-AD61-2561F88DEDE3}"/>
              </a:ext>
            </a:extLst>
          </p:cNvPr>
          <p:cNvPicPr>
            <a:picLocks noChangeAspect="1"/>
          </p:cNvPicPr>
          <p:nvPr/>
        </p:nvPicPr>
        <p:blipFill rotWithShape="1">
          <a:blip r:embed="rId3"/>
          <a:srcRect t="13657" b="22967"/>
          <a:stretch/>
        </p:blipFill>
        <p:spPr>
          <a:xfrm>
            <a:off x="1295310" y="3530"/>
            <a:ext cx="9369642" cy="1969532"/>
          </a:xfrm>
          <a:prstGeom prst="rect">
            <a:avLst/>
          </a:prstGeom>
        </p:spPr>
      </p:pic>
      <p:sp>
        <p:nvSpPr>
          <p:cNvPr id="17" name="Text Placeholder 16">
            <a:extLst>
              <a:ext uri="{FF2B5EF4-FFF2-40B4-BE49-F238E27FC236}">
                <a16:creationId xmlns:a16="http://schemas.microsoft.com/office/drawing/2014/main" xmlns="" id="{4E6B8FC3-C6AB-4C05-AB1A-6A425F437168}"/>
              </a:ext>
            </a:extLst>
          </p:cNvPr>
          <p:cNvSpPr>
            <a:spLocks noGrp="1"/>
          </p:cNvSpPr>
          <p:nvPr>
            <p:ph type="body" sz="quarter" idx="15"/>
          </p:nvPr>
        </p:nvSpPr>
        <p:spPr/>
        <p:txBody>
          <a:bodyPr/>
          <a:lstStyle/>
          <a:p>
            <a:r>
              <a:rPr lang="en-US" i="1" dirty="0"/>
              <a:t>Visionary and Facilitator </a:t>
            </a:r>
          </a:p>
        </p:txBody>
      </p:sp>
      <p:sp>
        <p:nvSpPr>
          <p:cNvPr id="18" name="Text Placeholder 17">
            <a:extLst>
              <a:ext uri="{FF2B5EF4-FFF2-40B4-BE49-F238E27FC236}">
                <a16:creationId xmlns:a16="http://schemas.microsoft.com/office/drawing/2014/main" xmlns="" id="{6D905B54-BC78-4D3A-98A7-8BF350FAE60E}"/>
              </a:ext>
            </a:extLst>
          </p:cNvPr>
          <p:cNvSpPr>
            <a:spLocks noGrp="1"/>
          </p:cNvSpPr>
          <p:nvPr>
            <p:ph type="body" sz="quarter" idx="16"/>
          </p:nvPr>
        </p:nvSpPr>
        <p:spPr/>
        <p:txBody>
          <a:bodyPr/>
          <a:lstStyle/>
          <a:p>
            <a:r>
              <a:rPr lang="en-US" dirty="0"/>
              <a:t>Water 4 Mercy</a:t>
            </a:r>
          </a:p>
        </p:txBody>
      </p:sp>
      <p:sp>
        <p:nvSpPr>
          <p:cNvPr id="19" name="Text Placeholder 18">
            <a:extLst>
              <a:ext uri="{FF2B5EF4-FFF2-40B4-BE49-F238E27FC236}">
                <a16:creationId xmlns:a16="http://schemas.microsoft.com/office/drawing/2014/main" xmlns="" id="{35D841AC-77B9-46F0-877E-EDFD058BCBF2}"/>
              </a:ext>
            </a:extLst>
          </p:cNvPr>
          <p:cNvSpPr>
            <a:spLocks noGrp="1"/>
          </p:cNvSpPr>
          <p:nvPr>
            <p:ph type="body" sz="quarter" idx="17"/>
          </p:nvPr>
        </p:nvSpPr>
        <p:spPr/>
        <p:txBody>
          <a:bodyPr/>
          <a:lstStyle/>
          <a:p>
            <a:r>
              <a:rPr lang="en-US" i="1" dirty="0"/>
              <a:t>WAMSA and WATDR Training Site Participants</a:t>
            </a:r>
          </a:p>
        </p:txBody>
      </p:sp>
      <p:sp>
        <p:nvSpPr>
          <p:cNvPr id="20" name="Text Placeholder 19">
            <a:extLst>
              <a:ext uri="{FF2B5EF4-FFF2-40B4-BE49-F238E27FC236}">
                <a16:creationId xmlns:a16="http://schemas.microsoft.com/office/drawing/2014/main" xmlns="" id="{D20F164F-C51A-49BD-BCBB-07C7BED267C0}"/>
              </a:ext>
            </a:extLst>
          </p:cNvPr>
          <p:cNvSpPr>
            <a:spLocks noGrp="1"/>
          </p:cNvSpPr>
          <p:nvPr>
            <p:ph type="body" sz="quarter" idx="18"/>
          </p:nvPr>
        </p:nvSpPr>
        <p:spPr/>
        <p:txBody>
          <a:bodyPr/>
          <a:lstStyle/>
          <a:p>
            <a:r>
              <a:rPr lang="en-US" dirty="0"/>
              <a:t>Don Bosco Tech Africa</a:t>
            </a:r>
          </a:p>
        </p:txBody>
      </p:sp>
      <p:sp>
        <p:nvSpPr>
          <p:cNvPr id="21" name="Text Placeholder 20">
            <a:extLst>
              <a:ext uri="{FF2B5EF4-FFF2-40B4-BE49-F238E27FC236}">
                <a16:creationId xmlns:a16="http://schemas.microsoft.com/office/drawing/2014/main" xmlns="" id="{F6997EE2-4A7E-42BA-A9A4-CA8914C6CA1F}"/>
              </a:ext>
            </a:extLst>
          </p:cNvPr>
          <p:cNvSpPr>
            <a:spLocks noGrp="1"/>
          </p:cNvSpPr>
          <p:nvPr>
            <p:ph type="body" sz="quarter" idx="19"/>
          </p:nvPr>
        </p:nvSpPr>
        <p:spPr/>
        <p:txBody>
          <a:bodyPr/>
          <a:lstStyle/>
          <a:p>
            <a:r>
              <a:rPr lang="en-US" i="1" dirty="0"/>
              <a:t>Technical Experts, Agronomists, and Program Implementers</a:t>
            </a:r>
          </a:p>
        </p:txBody>
      </p:sp>
      <p:sp>
        <p:nvSpPr>
          <p:cNvPr id="22" name="Text Placeholder 21">
            <a:extLst>
              <a:ext uri="{FF2B5EF4-FFF2-40B4-BE49-F238E27FC236}">
                <a16:creationId xmlns:a16="http://schemas.microsoft.com/office/drawing/2014/main" xmlns="" id="{3604A973-1FC1-4BD3-A8B8-0C46262D77B6}"/>
              </a:ext>
            </a:extLst>
          </p:cNvPr>
          <p:cNvSpPr>
            <a:spLocks noGrp="1"/>
          </p:cNvSpPr>
          <p:nvPr>
            <p:ph type="body" sz="quarter" idx="20"/>
          </p:nvPr>
        </p:nvSpPr>
        <p:spPr/>
        <p:txBody>
          <a:bodyPr/>
          <a:lstStyle/>
          <a:p>
            <a:r>
              <a:rPr lang="en-US" dirty="0" err="1"/>
              <a:t>CultivAid</a:t>
            </a:r>
            <a:endParaRPr lang="en-US" dirty="0"/>
          </a:p>
        </p:txBody>
      </p:sp>
      <p:sp>
        <p:nvSpPr>
          <p:cNvPr id="23" name="Text Placeholder 22">
            <a:extLst>
              <a:ext uri="{FF2B5EF4-FFF2-40B4-BE49-F238E27FC236}">
                <a16:creationId xmlns:a16="http://schemas.microsoft.com/office/drawing/2014/main" xmlns="" id="{F71130C1-E2E7-4700-A220-231BB58349DE}"/>
              </a:ext>
            </a:extLst>
          </p:cNvPr>
          <p:cNvSpPr>
            <a:spLocks noGrp="1"/>
          </p:cNvSpPr>
          <p:nvPr>
            <p:ph type="body" sz="quarter" idx="21"/>
          </p:nvPr>
        </p:nvSpPr>
        <p:spPr/>
        <p:txBody>
          <a:bodyPr/>
          <a:lstStyle/>
          <a:p>
            <a:r>
              <a:rPr lang="en-US" i="1" dirty="0"/>
              <a:t>Technical Experts, Extension Services and Internships</a:t>
            </a:r>
          </a:p>
        </p:txBody>
      </p:sp>
      <p:sp>
        <p:nvSpPr>
          <p:cNvPr id="24" name="Text Placeholder 23">
            <a:extLst>
              <a:ext uri="{FF2B5EF4-FFF2-40B4-BE49-F238E27FC236}">
                <a16:creationId xmlns:a16="http://schemas.microsoft.com/office/drawing/2014/main" xmlns="" id="{DDC5EC52-0B52-4D0E-B00E-8E5EF35BC9CD}"/>
              </a:ext>
            </a:extLst>
          </p:cNvPr>
          <p:cNvSpPr>
            <a:spLocks noGrp="1"/>
          </p:cNvSpPr>
          <p:nvPr>
            <p:ph type="body" sz="quarter" idx="22"/>
          </p:nvPr>
        </p:nvSpPr>
        <p:spPr/>
        <p:txBody>
          <a:bodyPr/>
          <a:lstStyle/>
          <a:p>
            <a:r>
              <a:rPr lang="en-US" dirty="0"/>
              <a:t>innovation: Africa</a:t>
            </a:r>
          </a:p>
        </p:txBody>
      </p:sp>
      <p:pic>
        <p:nvPicPr>
          <p:cNvPr id="27" name="Picture 8">
            <a:extLst>
              <a:ext uri="{FF2B5EF4-FFF2-40B4-BE49-F238E27FC236}">
                <a16:creationId xmlns:a16="http://schemas.microsoft.com/office/drawing/2014/main" xmlns="" id="{B63F5A08-B4A9-46A1-94ED-BEF4065EC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 y="4593096"/>
            <a:ext cx="3271673" cy="19981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xmlns="" id="{9DF3D089-20C1-472E-8A54-79365AD13EE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365272" y="2353390"/>
            <a:ext cx="2363830" cy="17836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xmlns="" id="{E658314F-D365-470B-9BB0-1E5D18C46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3461" y="4517335"/>
            <a:ext cx="2268766" cy="22687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FE830C56-40B4-4599-A9B2-8C5B236A1B74}"/>
              </a:ext>
            </a:extLst>
          </p:cNvPr>
          <p:cNvPicPr>
            <a:picLocks noChangeAspect="1"/>
          </p:cNvPicPr>
          <p:nvPr/>
        </p:nvPicPr>
        <p:blipFill>
          <a:blip r:embed="rId8"/>
          <a:stretch>
            <a:fillRect/>
          </a:stretch>
        </p:blipFill>
        <p:spPr>
          <a:xfrm>
            <a:off x="9485308" y="2448065"/>
            <a:ext cx="2517605" cy="1600939"/>
          </a:xfrm>
          <a:prstGeom prst="rect">
            <a:avLst/>
          </a:prstGeom>
        </p:spPr>
      </p:pic>
    </p:spTree>
    <p:extLst>
      <p:ext uri="{BB962C8B-B14F-4D97-AF65-F5344CB8AC3E}">
        <p14:creationId xmlns:p14="http://schemas.microsoft.com/office/powerpoint/2010/main" val="4148056425"/>
      </p:ext>
    </p:extLst>
  </p:cSld>
  <p:clrMapOvr>
    <a:masterClrMapping/>
  </p:clrMapOvr>
</p:sld>
</file>

<file path=ppt/theme/theme1.xml><?xml version="1.0" encoding="utf-8"?>
<a:theme xmlns:a="http://schemas.openxmlformats.org/drawingml/2006/main" name="Office Theme">
  <a:themeElements>
    <a:clrScheme name="Custom 9">
      <a:dk1>
        <a:srgbClr val="00B050"/>
      </a:dk1>
      <a:lt1>
        <a:sysClr val="window" lastClr="FFFFFF"/>
      </a:lt1>
      <a:dk2>
        <a:srgbClr val="089CA2"/>
      </a:dk2>
      <a:lt2>
        <a:srgbClr val="DBEFF9"/>
      </a:lt2>
      <a:accent1>
        <a:srgbClr val="5E9ADA"/>
      </a:accent1>
      <a:accent2>
        <a:srgbClr val="0B9B74"/>
      </a:accent2>
      <a:accent3>
        <a:srgbClr val="0BD0D9"/>
      </a:accent3>
      <a:accent4>
        <a:srgbClr val="10CF9B"/>
      </a:accent4>
      <a:accent5>
        <a:srgbClr val="7CCA62"/>
      </a:accent5>
      <a:accent6>
        <a:srgbClr val="A5C249"/>
      </a:accent6>
      <a:hlink>
        <a:srgbClr val="F49100"/>
      </a:hlink>
      <a:folHlink>
        <a:srgbClr val="85DFD0"/>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843D30A-FE5A-4A75-9AAA-C9B333E48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3.xml><?xml version="1.0" encoding="utf-8"?>
<ds:datastoreItem xmlns:ds="http://schemas.openxmlformats.org/officeDocument/2006/customXml" ds:itemID="{D0FE9C68-0C22-4EEC-B457-063807029368}">
  <ds:schemaRefs>
    <ds:schemaRef ds:uri="http://purl.org/dc/elements/1.1/"/>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16c05727-aa75-4e4a-9b5f-8a80a1165891"/>
    <ds:schemaRef ds:uri="http://schemas.microsoft.com/office/2006/metadata/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0</TotalTime>
  <Words>768</Words>
  <Application>Microsoft Macintosh PowerPoint</Application>
  <PresentationFormat>Custom</PresentationFormat>
  <Paragraphs>118</Paragraphs>
  <Slides>9</Slides>
  <Notes>4</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Water 4 Mercy School of Agriculture (WAMSA) with Don Bosco Technical Institute</vt:lpstr>
      <vt:lpstr>Introduction</vt:lpstr>
      <vt:lpstr>WAMSA Objectives </vt:lpstr>
      <vt:lpstr>Water 4 Mercy Training, Demonstration and Research (WATDR) Overview</vt:lpstr>
      <vt:lpstr>Components</vt:lpstr>
      <vt:lpstr>Knowledge Development Program</vt:lpstr>
      <vt:lpstr>Site Description</vt:lpstr>
      <vt:lpstr>Budget and Estimated Costs</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2020-02-11T23:01:05Z</dcterms:created>
  <dcterms:modified xsi:type="dcterms:W3CDTF">2020-06-29T20:42:35Z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