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77" r:id="rId5"/>
    <p:sldId id="274" r:id="rId6"/>
    <p:sldId id="281" r:id="rId7"/>
    <p:sldId id="1222" r:id="rId8"/>
    <p:sldId id="1228" r:id="rId9"/>
    <p:sldId id="288" r:id="rId10"/>
    <p:sldId id="282" r:id="rId11"/>
    <p:sldId id="1224" r:id="rId12"/>
    <p:sldId id="280" r:id="rId13"/>
    <p:sldId id="258" r:id="rId14"/>
    <p:sldId id="279" r:id="rId15"/>
    <p:sldId id="265" r:id="rId16"/>
    <p:sldId id="262" r:id="rId17"/>
    <p:sldId id="273" r:id="rId18"/>
    <p:sldId id="272" r:id="rId19"/>
    <p:sldId id="278" r:id="rId20"/>
    <p:sldId id="264" r:id="rId21"/>
    <p:sldId id="283" r:id="rId22"/>
    <p:sldId id="1227" r:id="rId23"/>
    <p:sldId id="927" r:id="rId24"/>
    <p:sldId id="11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00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2" d="100"/>
          <a:sy n="82" d="100"/>
        </p:scale>
        <p:origin x="62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FE5DE-6129-4083-B89D-422A29D3AEB0}"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2D5C2-00DB-4A5C-92B3-65D07A53DE70}" type="slidenum">
              <a:rPr lang="en-US" smtClean="0"/>
              <a:t>‹#›</a:t>
            </a:fld>
            <a:endParaRPr lang="en-US"/>
          </a:p>
        </p:txBody>
      </p:sp>
    </p:spTree>
    <p:extLst>
      <p:ext uri="{BB962C8B-B14F-4D97-AF65-F5344CB8AC3E}">
        <p14:creationId xmlns:p14="http://schemas.microsoft.com/office/powerpoint/2010/main" val="137233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Many of us in this room already recognize</a:t>
            </a:r>
            <a:r>
              <a:rPr lang="en-US" baseline="0" dirty="0"/>
              <a:t> the value of planning and urban design in terms of promoting outcomes – those we want, and unintended consequence.  Certainly one of those desired outcomes from planning is to implement changes in the physical environment that will foster economic development and growth… be it private sector development or public investments in place and infrastructure. That said, there need be an understanding of key audiences – be they our clients, partners, the decision makers as elected and municipal staff, and certainly the public at large. w</a:t>
            </a:r>
            <a:endParaRPr lang="en-US" dirty="0"/>
          </a:p>
        </p:txBody>
      </p:sp>
      <p:sp>
        <p:nvSpPr>
          <p:cNvPr id="4" name="Slide Number Placeholder 3"/>
          <p:cNvSpPr>
            <a:spLocks noGrp="1"/>
          </p:cNvSpPr>
          <p:nvPr>
            <p:ph type="sldNum" sz="quarter" idx="10"/>
          </p:nvPr>
        </p:nvSpPr>
        <p:spPr/>
        <p:txBody>
          <a:bodyPr/>
          <a:lstStyle/>
          <a:p>
            <a:pPr>
              <a:defRPr/>
            </a:pPr>
            <a:fld id="{E4294202-EFFE-4910-8389-AA7D5E49B310}" type="slidenum">
              <a:rPr lang="en-US" smtClean="0"/>
              <a:pPr>
                <a:defRPr/>
              </a:pPr>
              <a:t>21</a:t>
            </a:fld>
            <a:endParaRPr lang="en-US" dirty="0"/>
          </a:p>
        </p:txBody>
      </p:sp>
    </p:spTree>
    <p:extLst>
      <p:ext uri="{BB962C8B-B14F-4D97-AF65-F5344CB8AC3E}">
        <p14:creationId xmlns:p14="http://schemas.microsoft.com/office/powerpoint/2010/main" val="3480618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5660-B19B-45D2-A2A3-EB7C924DF8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E5D05F-6F5B-420D-B876-7D04FA7C49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3978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BDC3D-88B1-4FC8-97A0-F9632D7722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456EC-8CC0-4CB9-97B5-EC18D11103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2FDF1-6C40-4E19-8260-2C13250625D1}"/>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5" name="Footer Placeholder 4">
            <a:extLst>
              <a:ext uri="{FF2B5EF4-FFF2-40B4-BE49-F238E27FC236}">
                <a16:creationId xmlns:a16="http://schemas.microsoft.com/office/drawing/2014/main" id="{9DB2662E-3E61-4085-8284-53AAAD907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38BC7-458E-4F79-B941-B5027FFCA7A6}"/>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3278741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3525F-BA72-4E42-A788-5AEC9700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B8FDF3-40FB-47C5-832B-25EEB92F23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5023D-C20E-4433-81C0-B72A37E942B8}"/>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5" name="Footer Placeholder 4">
            <a:extLst>
              <a:ext uri="{FF2B5EF4-FFF2-40B4-BE49-F238E27FC236}">
                <a16:creationId xmlns:a16="http://schemas.microsoft.com/office/drawing/2014/main" id="{1B2D7286-C04D-4196-A891-881FAA7AF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E31EB-7FED-4E7D-A197-FFCD89995F5A}"/>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3622997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14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F9D0-3550-40CD-A8A4-7696086B9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7D7AA-6CC3-4AC8-8297-E4FCB3ACF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E6AC5-3288-4551-A645-B91E4EB1C4DF}"/>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5" name="Footer Placeholder 4">
            <a:extLst>
              <a:ext uri="{FF2B5EF4-FFF2-40B4-BE49-F238E27FC236}">
                <a16:creationId xmlns:a16="http://schemas.microsoft.com/office/drawing/2014/main" id="{FBB37405-CFD3-42D0-87A1-2AB0EB938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27DF3-95B4-4901-B8A0-E66FDFC69147}"/>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258343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C0F9C-43D4-4AEB-A3DF-B41BC32D3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A9E168-90F8-4874-A342-E3AF8C6A2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B4DC58-7A07-452B-9A08-55A46637874B}"/>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5" name="Footer Placeholder 4">
            <a:extLst>
              <a:ext uri="{FF2B5EF4-FFF2-40B4-BE49-F238E27FC236}">
                <a16:creationId xmlns:a16="http://schemas.microsoft.com/office/drawing/2014/main" id="{48236205-5F43-4E8C-98B5-6DC4E72FF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25C82-59B1-4E8E-9C4C-C0EE34B976C0}"/>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2699342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88A6-49DB-4DA5-9F57-E1362FD82C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21E89-883A-4D6A-BBDE-6507062149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0E0986-1AC4-4160-91C1-DD1852EC6B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538F49-EAC6-4C5F-9206-D8909AFAF493}"/>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6" name="Footer Placeholder 5">
            <a:extLst>
              <a:ext uri="{FF2B5EF4-FFF2-40B4-BE49-F238E27FC236}">
                <a16:creationId xmlns:a16="http://schemas.microsoft.com/office/drawing/2014/main" id="{519D1068-D321-404F-BCD2-BADD9F7E9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9A650F-5EB1-4600-9B04-2FED6C7CB848}"/>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339759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EC78-0F45-4F2E-9128-130F778E31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3BD67C-0A91-40CD-9808-3C57816609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6F280B-5D49-4422-AD0B-2C45E4C017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8651E6-5ED3-4480-9D6D-26D5F84D52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09A151-16D7-4B8D-B8AC-42EB213986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36A64A-CC02-48BB-9DC3-81F0407A4FE7}"/>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8" name="Footer Placeholder 7">
            <a:extLst>
              <a:ext uri="{FF2B5EF4-FFF2-40B4-BE49-F238E27FC236}">
                <a16:creationId xmlns:a16="http://schemas.microsoft.com/office/drawing/2014/main" id="{67CE6E82-180B-4380-9D7A-30BB1CB645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6E65B7-8C69-479E-BE73-9B23D3BD5012}"/>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164126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1EA0-7B6D-4882-B0DC-BC1CAE794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15F3C8-8B08-43F3-8903-FB1D400D0702}"/>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4" name="Footer Placeholder 3">
            <a:extLst>
              <a:ext uri="{FF2B5EF4-FFF2-40B4-BE49-F238E27FC236}">
                <a16:creationId xmlns:a16="http://schemas.microsoft.com/office/drawing/2014/main" id="{019AB0EE-06FE-4C8D-BA71-D15851EDAE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B1B247-EAD4-4C08-9D64-EFB7D3BCFF4C}"/>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130863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46601C-7C68-4DE3-B13A-262CBA6B0E95}"/>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3" name="Footer Placeholder 2">
            <a:extLst>
              <a:ext uri="{FF2B5EF4-FFF2-40B4-BE49-F238E27FC236}">
                <a16:creationId xmlns:a16="http://schemas.microsoft.com/office/drawing/2014/main" id="{46C6094F-2B77-4335-98F9-D1467EEA11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F1B463-789E-42AC-AFB0-A8A8522A2E54}"/>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101254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27CB7-941D-494D-A429-084E5E132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847872-14A1-49D5-9A42-D350818F00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F229D-52DC-4A17-AF05-EA0AC56A9F83}"/>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2D55FFA-0AA8-462C-9D24-76A1C999DDDF}"/>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6" name="Footer Placeholder 5">
            <a:extLst>
              <a:ext uri="{FF2B5EF4-FFF2-40B4-BE49-F238E27FC236}">
                <a16:creationId xmlns:a16="http://schemas.microsoft.com/office/drawing/2014/main" id="{529D87FB-AAB9-45C5-B7D9-324A1E412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783C6C-B8D1-4CD4-B170-9BA194DAD6F9}"/>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388140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0872-10E4-4ADB-BDF4-89E851AF81D2}"/>
              </a:ext>
            </a:extLst>
          </p:cNvPr>
          <p:cNvSpPr>
            <a:spLocks noGrp="1"/>
          </p:cNvSpPr>
          <p:nvPr>
            <p:ph type="title"/>
          </p:nvPr>
        </p:nvSpPr>
        <p:spPr>
          <a:xfrm>
            <a:off x="839788" y="457200"/>
            <a:ext cx="3932237" cy="967047"/>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5ED9BA3-1661-4374-B03D-BA3A5CD070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4DF5B-E086-469A-A6BE-945F21B92E31}"/>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BC658F8-3DDF-4048-B774-9ACF2B54A59B}"/>
              </a:ext>
            </a:extLst>
          </p:cNvPr>
          <p:cNvSpPr>
            <a:spLocks noGrp="1"/>
          </p:cNvSpPr>
          <p:nvPr>
            <p:ph type="dt" sz="half" idx="10"/>
          </p:nvPr>
        </p:nvSpPr>
        <p:spPr>
          <a:xfrm>
            <a:off x="838200" y="6356350"/>
            <a:ext cx="2743200" cy="365125"/>
          </a:xfrm>
          <a:prstGeom prst="rect">
            <a:avLst/>
          </a:prstGeom>
        </p:spPr>
        <p:txBody>
          <a:bodyPr/>
          <a:lstStyle/>
          <a:p>
            <a:fld id="{3A604B29-4B2A-47B4-A234-D86ED3C7DA5D}" type="datetimeFigureOut">
              <a:rPr lang="en-US" smtClean="0"/>
              <a:t>9/14/2022</a:t>
            </a:fld>
            <a:endParaRPr lang="en-US"/>
          </a:p>
        </p:txBody>
      </p:sp>
      <p:sp>
        <p:nvSpPr>
          <p:cNvPr id="6" name="Footer Placeholder 5">
            <a:extLst>
              <a:ext uri="{FF2B5EF4-FFF2-40B4-BE49-F238E27FC236}">
                <a16:creationId xmlns:a16="http://schemas.microsoft.com/office/drawing/2014/main" id="{5F68C5C9-EEF8-412F-A0F4-E50F794C9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8D145-911E-4A58-9638-F7F047C639F5}"/>
              </a:ext>
            </a:extLst>
          </p:cNvPr>
          <p:cNvSpPr>
            <a:spLocks noGrp="1"/>
          </p:cNvSpPr>
          <p:nvPr>
            <p:ph type="sldNum" sz="quarter" idx="12"/>
          </p:nvPr>
        </p:nvSpPr>
        <p:spPr/>
        <p:txBody>
          <a:bodyPr/>
          <a:lstStyle/>
          <a:p>
            <a:fld id="{8C786958-8769-45CB-AFF9-F4FF136BC4C2}" type="slidenum">
              <a:rPr lang="en-US" smtClean="0"/>
              <a:t>‹#›</a:t>
            </a:fld>
            <a:endParaRPr lang="en-US"/>
          </a:p>
        </p:txBody>
      </p:sp>
    </p:spTree>
    <p:extLst>
      <p:ext uri="{BB962C8B-B14F-4D97-AF65-F5344CB8AC3E}">
        <p14:creationId xmlns:p14="http://schemas.microsoft.com/office/powerpoint/2010/main" val="189063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363A3B-D99C-4BEC-A0F3-04D24B345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4AAF0A-F983-44C4-A88E-94CFA8867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2A633CB-C1E7-40B3-A0C2-D19A503766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C3D7EA-2337-43FE-8006-5669228855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86958-8769-45CB-AFF9-F4FF136BC4C2}" type="slidenum">
              <a:rPr lang="en-US" smtClean="0"/>
              <a:t>‹#›</a:t>
            </a:fld>
            <a:endParaRPr lang="en-US" dirty="0"/>
          </a:p>
        </p:txBody>
      </p:sp>
      <p:pic>
        <p:nvPicPr>
          <p:cNvPr id="7" name="Picture 6">
            <a:extLst>
              <a:ext uri="{FF2B5EF4-FFF2-40B4-BE49-F238E27FC236}">
                <a16:creationId xmlns:a16="http://schemas.microsoft.com/office/drawing/2014/main" id="{8C409906-F748-4AD7-B75B-015254A59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374" y="6071436"/>
            <a:ext cx="947651" cy="786564"/>
          </a:xfrm>
          <a:prstGeom prst="rect">
            <a:avLst/>
          </a:prstGeom>
        </p:spPr>
      </p:pic>
    </p:spTree>
    <p:extLst>
      <p:ext uri="{BB962C8B-B14F-4D97-AF65-F5344CB8AC3E}">
        <p14:creationId xmlns:p14="http://schemas.microsoft.com/office/powerpoint/2010/main" val="2035550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47FC-0117-430A-8219-AB042C8CA0BA}"/>
              </a:ext>
            </a:extLst>
          </p:cNvPr>
          <p:cNvSpPr>
            <a:spLocks noGrp="1"/>
          </p:cNvSpPr>
          <p:nvPr>
            <p:ph type="ctrTitle"/>
          </p:nvPr>
        </p:nvSpPr>
        <p:spPr>
          <a:xfrm>
            <a:off x="1524000" y="3334043"/>
            <a:ext cx="9144000" cy="2046849"/>
          </a:xfrm>
        </p:spPr>
        <p:txBody>
          <a:bodyPr>
            <a:normAutofit fontScale="90000"/>
          </a:bodyPr>
          <a:lstStyle/>
          <a:p>
            <a:br>
              <a:rPr lang="en-US" b="1" dirty="0">
                <a:solidFill>
                  <a:srgbClr val="950028"/>
                </a:solidFill>
              </a:rPr>
            </a:br>
            <a:br>
              <a:rPr lang="en-US" b="1" dirty="0">
                <a:solidFill>
                  <a:srgbClr val="950028"/>
                </a:solidFill>
              </a:rPr>
            </a:br>
            <a:r>
              <a:rPr lang="en-US" sz="5000" b="1" dirty="0"/>
              <a:t>Mixed-Use and Transit Oriented Development and Advisory</a:t>
            </a:r>
            <a:br>
              <a:rPr lang="en-US" sz="5000" b="1" dirty="0"/>
            </a:br>
            <a:br>
              <a:rPr lang="en-US" sz="5000" b="1" dirty="0"/>
            </a:br>
            <a:r>
              <a:rPr lang="en-US" sz="5000" b="1" dirty="0"/>
              <a:t>Triple Bottom Line Mission</a:t>
            </a:r>
            <a:endParaRPr lang="en-US" sz="5000" dirty="0"/>
          </a:p>
        </p:txBody>
      </p:sp>
      <p:sp>
        <p:nvSpPr>
          <p:cNvPr id="3" name="Subtitle 2">
            <a:extLst>
              <a:ext uri="{FF2B5EF4-FFF2-40B4-BE49-F238E27FC236}">
                <a16:creationId xmlns:a16="http://schemas.microsoft.com/office/drawing/2014/main" id="{E7E0172A-4E9F-4597-8A83-5E86C6B44957}"/>
              </a:ext>
            </a:extLst>
          </p:cNvPr>
          <p:cNvSpPr>
            <a:spLocks noGrp="1"/>
          </p:cNvSpPr>
          <p:nvPr>
            <p:ph type="subTitle" idx="1"/>
          </p:nvPr>
        </p:nvSpPr>
        <p:spPr>
          <a:xfrm>
            <a:off x="1432560" y="5824025"/>
            <a:ext cx="9144000" cy="504626"/>
          </a:xfrm>
        </p:spPr>
        <p:txBody>
          <a:bodyPr/>
          <a:lstStyle/>
          <a:p>
            <a:r>
              <a:rPr lang="en-US" dirty="0">
                <a:solidFill>
                  <a:srgbClr val="00B0F0"/>
                </a:solidFill>
              </a:rPr>
              <a:t>January 2022</a:t>
            </a:r>
          </a:p>
        </p:txBody>
      </p:sp>
      <p:pic>
        <p:nvPicPr>
          <p:cNvPr id="4" name="Picture 3">
            <a:extLst>
              <a:ext uri="{FF2B5EF4-FFF2-40B4-BE49-F238E27FC236}">
                <a16:creationId xmlns:a16="http://schemas.microsoft.com/office/drawing/2014/main" id="{70F64018-357F-476D-8036-5FC82543F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492" y="14449"/>
            <a:ext cx="3465555" cy="2876461"/>
          </a:xfrm>
          <a:prstGeom prst="rect">
            <a:avLst/>
          </a:prstGeom>
        </p:spPr>
      </p:pic>
    </p:spTree>
    <p:extLst>
      <p:ext uri="{BB962C8B-B14F-4D97-AF65-F5344CB8AC3E}">
        <p14:creationId xmlns:p14="http://schemas.microsoft.com/office/powerpoint/2010/main" val="88066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47DC02-35ED-4F3E-AC57-BA52A9E70001}"/>
              </a:ext>
            </a:extLst>
          </p:cNvPr>
          <p:cNvPicPr>
            <a:picLocks noChangeAspect="1"/>
          </p:cNvPicPr>
          <p:nvPr/>
        </p:nvPicPr>
        <p:blipFill rotWithShape="1">
          <a:blip r:embed="rId2"/>
          <a:srcRect l="5347" r="576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6D391CE-82D6-44AB-9503-B574E2FBF29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b="1" dirty="0"/>
              <a:t>Existing Site Conditions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6154145-8E4B-4CEA-BECA-A922AC5158CC}"/>
              </a:ext>
            </a:extLst>
          </p:cNvPr>
          <p:cNvSpPr>
            <a:spLocks noGrp="1"/>
          </p:cNvSpPr>
          <p:nvPr>
            <p:ph type="body" sz="half" idx="2"/>
          </p:nvPr>
        </p:nvSpPr>
        <p:spPr>
          <a:xfrm>
            <a:off x="321534" y="3423735"/>
            <a:ext cx="5570484" cy="2619839"/>
          </a:xfrm>
        </p:spPr>
        <p:txBody>
          <a:bodyPr vert="horz" lIns="91440" tIns="45720" rIns="91440" bIns="45720" rtlCol="0" anchor="ctr">
            <a:normAutofit/>
          </a:bodyPr>
          <a:lstStyle/>
          <a:p>
            <a:pPr indent="-228600">
              <a:buFont typeface="Arial" panose="020B0604020202020204" pitchFamily="34" charset="0"/>
              <a:buChar char="•"/>
            </a:pPr>
            <a:r>
              <a:rPr lang="en-US" dirty="0"/>
              <a:t>Proximate to, but disconnected from, downtown</a:t>
            </a:r>
          </a:p>
          <a:p>
            <a:pPr indent="-228600">
              <a:buFont typeface="Arial" panose="020B0604020202020204" pitchFamily="34" charset="0"/>
              <a:buChar char="•"/>
            </a:pPr>
            <a:r>
              <a:rPr lang="en-US" dirty="0"/>
              <a:t>Recreational amenities</a:t>
            </a:r>
          </a:p>
          <a:p>
            <a:pPr indent="-228600">
              <a:buFont typeface="Arial" panose="020B0604020202020204" pitchFamily="34" charset="0"/>
              <a:buChar char="•"/>
            </a:pPr>
            <a:r>
              <a:rPr lang="en-US" dirty="0"/>
              <a:t>Environmental constraints</a:t>
            </a:r>
          </a:p>
          <a:p>
            <a:pPr indent="-228600">
              <a:buFont typeface="Arial" panose="020B0604020202020204" pitchFamily="34" charset="0"/>
              <a:buChar char="•"/>
            </a:pPr>
            <a:r>
              <a:rPr lang="en-US" dirty="0"/>
              <a:t>Abutting residential communities</a:t>
            </a:r>
          </a:p>
          <a:p>
            <a:pPr indent="-228600">
              <a:buFont typeface="Arial" panose="020B0604020202020204" pitchFamily="34" charset="0"/>
              <a:buChar char="•"/>
            </a:pPr>
            <a:r>
              <a:rPr lang="en-US" dirty="0"/>
              <a:t>Zoned for Industrial / Commercial</a:t>
            </a:r>
          </a:p>
        </p:txBody>
      </p:sp>
      <p:pic>
        <p:nvPicPr>
          <p:cNvPr id="6" name="Picture 5">
            <a:extLst>
              <a:ext uri="{FF2B5EF4-FFF2-40B4-BE49-F238E27FC236}">
                <a16:creationId xmlns:a16="http://schemas.microsoft.com/office/drawing/2014/main" id="{6281ED71-5EA4-4944-AF90-C4B0E71D9CC9}"/>
              </a:ext>
            </a:extLst>
          </p:cNvPr>
          <p:cNvPicPr>
            <a:picLocks noChangeAspect="1"/>
          </p:cNvPicPr>
          <p:nvPr/>
        </p:nvPicPr>
        <p:blipFill>
          <a:blip r:embed="rId3"/>
          <a:stretch>
            <a:fillRect/>
          </a:stretch>
        </p:blipFill>
        <p:spPr>
          <a:xfrm>
            <a:off x="9031458" y="-1"/>
            <a:ext cx="3165962" cy="4180941"/>
          </a:xfrm>
          <a:prstGeom prst="rect">
            <a:avLst/>
          </a:prstGeom>
          <a:ln w="50800">
            <a:solidFill>
              <a:schemeClr val="bg1"/>
            </a:solidFill>
          </a:ln>
        </p:spPr>
      </p:pic>
      <p:pic>
        <p:nvPicPr>
          <p:cNvPr id="8" name="Picture 7" descr="A close up of a logo&#10;&#10;Description automatically generated">
            <a:extLst>
              <a:ext uri="{FF2B5EF4-FFF2-40B4-BE49-F238E27FC236}">
                <a16:creationId xmlns:a16="http://schemas.microsoft.com/office/drawing/2014/main" id="{19C8D80E-1386-41FE-818F-AD79878D99CF}"/>
              </a:ext>
            </a:extLst>
          </p:cNvPr>
          <p:cNvPicPr>
            <a:picLocks noChangeAspect="1"/>
          </p:cNvPicPr>
          <p:nvPr/>
        </p:nvPicPr>
        <p:blipFill rotWithShape="1">
          <a:blip r:embed="rId4">
            <a:extLst>
              <a:ext uri="{28A0092B-C50C-407E-A947-70E740481C1C}">
                <a14:useLocalDpi xmlns:a14="http://schemas.microsoft.com/office/drawing/2010/main" val="0"/>
              </a:ext>
            </a:extLst>
          </a:blip>
          <a:srcRect t="25636" b="27819"/>
          <a:stretch/>
        </p:blipFill>
        <p:spPr>
          <a:xfrm>
            <a:off x="-17167" y="6343667"/>
            <a:ext cx="1104988" cy="514323"/>
          </a:xfrm>
          <a:prstGeom prst="rect">
            <a:avLst/>
          </a:prstGeom>
        </p:spPr>
      </p:pic>
    </p:spTree>
    <p:extLst>
      <p:ext uri="{BB962C8B-B14F-4D97-AF65-F5344CB8AC3E}">
        <p14:creationId xmlns:p14="http://schemas.microsoft.com/office/powerpoint/2010/main" val="217512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1930A2-9155-4384-8DE1-EC3DBA1140C7}"/>
              </a:ext>
            </a:extLst>
          </p:cNvPr>
          <p:cNvSpPr>
            <a:spLocks noGrp="1"/>
          </p:cNvSpPr>
          <p:nvPr>
            <p:ph type="ctrTitle"/>
          </p:nvPr>
        </p:nvSpPr>
        <p:spPr>
          <a:xfrm>
            <a:off x="7261412" y="2077104"/>
            <a:ext cx="4724400" cy="2387600"/>
          </a:xfrm>
        </p:spPr>
        <p:txBody>
          <a:bodyPr>
            <a:normAutofit/>
          </a:bodyPr>
          <a:lstStyle/>
          <a:p>
            <a:r>
              <a:rPr lang="en-US" sz="4400" b="1" dirty="0">
                <a:solidFill>
                  <a:srgbClr val="950028"/>
                </a:solidFill>
              </a:rPr>
              <a:t>THE CAMPUS AT </a:t>
            </a:r>
            <a:br>
              <a:rPr lang="en-US" sz="4400" b="1" dirty="0">
                <a:solidFill>
                  <a:srgbClr val="950028"/>
                </a:solidFill>
              </a:rPr>
            </a:br>
            <a:r>
              <a:rPr lang="en-US" sz="4400" b="1" dirty="0">
                <a:solidFill>
                  <a:srgbClr val="950028"/>
                </a:solidFill>
              </a:rPr>
              <a:t>CADE CREEK</a:t>
            </a:r>
            <a:br>
              <a:rPr lang="en-US" b="1" dirty="0">
                <a:solidFill>
                  <a:srgbClr val="950028"/>
                </a:solidFill>
              </a:rPr>
            </a:br>
            <a:br>
              <a:rPr lang="en-US" sz="3300" b="1" dirty="0">
                <a:solidFill>
                  <a:srgbClr val="950028"/>
                </a:solidFill>
              </a:rPr>
            </a:br>
            <a:r>
              <a:rPr lang="en-US" sz="3300" b="1" dirty="0"/>
              <a:t>A Mixed-Use Urban Village </a:t>
            </a:r>
            <a:endParaRPr lang="en-US" sz="3300" dirty="0"/>
          </a:p>
        </p:txBody>
      </p:sp>
      <p:pic>
        <p:nvPicPr>
          <p:cNvPr id="5" name="Picture 4" descr="A close up of a building&#10;&#10;Description automatically generated">
            <a:extLst>
              <a:ext uri="{FF2B5EF4-FFF2-40B4-BE49-F238E27FC236}">
                <a16:creationId xmlns:a16="http://schemas.microsoft.com/office/drawing/2014/main" id="{3939755E-2AC1-453E-9675-D75D0CB1C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719" y="0"/>
            <a:ext cx="4720204" cy="6858000"/>
          </a:xfrm>
          <a:prstGeom prst="rect">
            <a:avLst/>
          </a:prstGeom>
        </p:spPr>
      </p:pic>
    </p:spTree>
    <p:extLst>
      <p:ext uri="{BB962C8B-B14F-4D97-AF65-F5344CB8AC3E}">
        <p14:creationId xmlns:p14="http://schemas.microsoft.com/office/powerpoint/2010/main" val="1541268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descr="A close up of a building&#10;&#10;Description automatically generated">
            <a:extLst>
              <a:ext uri="{FF2B5EF4-FFF2-40B4-BE49-F238E27FC236}">
                <a16:creationId xmlns:a16="http://schemas.microsoft.com/office/drawing/2014/main" id="{EA1931E8-F36E-4921-86C9-4A480F480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553" y="-188421"/>
            <a:ext cx="4720204" cy="6858000"/>
          </a:xfrm>
          <a:prstGeom prst="rect">
            <a:avLst/>
          </a:prstGeom>
        </p:spPr>
      </p:pic>
      <p:cxnSp>
        <p:nvCxnSpPr>
          <p:cNvPr id="23" name="Straight Arrow Connector 22">
            <a:extLst>
              <a:ext uri="{FF2B5EF4-FFF2-40B4-BE49-F238E27FC236}">
                <a16:creationId xmlns:a16="http://schemas.microsoft.com/office/drawing/2014/main" id="{D689471A-DF49-498B-A3E7-C3BE05EBC1FD}"/>
              </a:ext>
            </a:extLst>
          </p:cNvPr>
          <p:cNvCxnSpPr/>
          <p:nvPr/>
        </p:nvCxnSpPr>
        <p:spPr>
          <a:xfrm>
            <a:off x="5183024" y="2516736"/>
            <a:ext cx="182880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9F72B1E2-2B91-45D4-87A8-7F456C6F5714}"/>
              </a:ext>
            </a:extLst>
          </p:cNvPr>
          <p:cNvGrpSpPr/>
          <p:nvPr/>
        </p:nvGrpSpPr>
        <p:grpSpPr>
          <a:xfrm>
            <a:off x="202791" y="232438"/>
            <a:ext cx="6508816" cy="2301102"/>
            <a:chOff x="202791" y="232438"/>
            <a:chExt cx="6508816" cy="2301102"/>
          </a:xfrm>
        </p:grpSpPr>
        <p:pic>
          <p:nvPicPr>
            <p:cNvPr id="22" name="Picture 21" descr="A view of a city&#10;&#10;Description automatically generated">
              <a:extLst>
                <a:ext uri="{FF2B5EF4-FFF2-40B4-BE49-F238E27FC236}">
                  <a16:creationId xmlns:a16="http://schemas.microsoft.com/office/drawing/2014/main" id="{AB7B44FB-3790-48FF-AEDB-DDF2D255A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91" y="232438"/>
              <a:ext cx="3434259" cy="1931770"/>
            </a:xfrm>
            <a:prstGeom prst="rect">
              <a:avLst/>
            </a:prstGeom>
          </p:spPr>
        </p:pic>
        <p:cxnSp>
          <p:nvCxnSpPr>
            <p:cNvPr id="30" name="Straight Arrow Connector 29">
              <a:extLst>
                <a:ext uri="{FF2B5EF4-FFF2-40B4-BE49-F238E27FC236}">
                  <a16:creationId xmlns:a16="http://schemas.microsoft.com/office/drawing/2014/main" id="{04EE7F3B-3945-426E-AE44-4EBF2A7DFC58}"/>
                </a:ext>
              </a:extLst>
            </p:cNvPr>
            <p:cNvCxnSpPr>
              <a:cxnSpLocks/>
            </p:cNvCxnSpPr>
            <p:nvPr/>
          </p:nvCxnSpPr>
          <p:spPr>
            <a:xfrm>
              <a:off x="3637050" y="1369429"/>
              <a:ext cx="3074557" cy="948471"/>
            </a:xfrm>
            <a:prstGeom prst="straightConnector1">
              <a:avLst/>
            </a:prstGeom>
            <a:ln w="34925">
              <a:tailEnd type="triangle"/>
            </a:ln>
          </p:spPr>
          <p:style>
            <a:lnRef idx="3">
              <a:schemeClr val="accent4"/>
            </a:lnRef>
            <a:fillRef idx="0">
              <a:schemeClr val="accent4"/>
            </a:fillRef>
            <a:effectRef idx="2">
              <a:schemeClr val="accent4"/>
            </a:effectRef>
            <a:fontRef idx="minor">
              <a:schemeClr val="tx1"/>
            </a:fontRef>
          </p:style>
        </p:cxnSp>
        <p:sp>
          <p:nvSpPr>
            <p:cNvPr id="40" name="TextBox 39">
              <a:extLst>
                <a:ext uri="{FF2B5EF4-FFF2-40B4-BE49-F238E27FC236}">
                  <a16:creationId xmlns:a16="http://schemas.microsoft.com/office/drawing/2014/main" id="{42AA4F81-16D6-4D68-BE0D-4490D4907B19}"/>
                </a:ext>
              </a:extLst>
            </p:cNvPr>
            <p:cNvSpPr txBox="1"/>
            <p:nvPr/>
          </p:nvSpPr>
          <p:spPr>
            <a:xfrm>
              <a:off x="1232338" y="2164208"/>
              <a:ext cx="1446317" cy="369332"/>
            </a:xfrm>
            <a:prstGeom prst="rect">
              <a:avLst/>
            </a:prstGeom>
            <a:noFill/>
          </p:spPr>
          <p:txBody>
            <a:bodyPr wrap="square" rtlCol="0">
              <a:spAutoFit/>
            </a:bodyPr>
            <a:lstStyle/>
            <a:p>
              <a:r>
                <a:rPr lang="en-US" dirty="0"/>
                <a:t>Class A Office</a:t>
              </a:r>
            </a:p>
          </p:txBody>
        </p:sp>
      </p:grpSp>
      <p:grpSp>
        <p:nvGrpSpPr>
          <p:cNvPr id="3" name="Group 2">
            <a:extLst>
              <a:ext uri="{FF2B5EF4-FFF2-40B4-BE49-F238E27FC236}">
                <a16:creationId xmlns:a16="http://schemas.microsoft.com/office/drawing/2014/main" id="{7BAF95A6-F446-4E15-B5D1-DA2897538F35}"/>
              </a:ext>
            </a:extLst>
          </p:cNvPr>
          <p:cNvGrpSpPr/>
          <p:nvPr/>
        </p:nvGrpSpPr>
        <p:grpSpPr>
          <a:xfrm>
            <a:off x="259405" y="2637275"/>
            <a:ext cx="6867373" cy="1857646"/>
            <a:chOff x="259405" y="2637275"/>
            <a:chExt cx="6867373" cy="1857646"/>
          </a:xfrm>
        </p:grpSpPr>
        <p:pic>
          <p:nvPicPr>
            <p:cNvPr id="16" name="Picture 15" descr="A group of people on a city street&#10;&#10;Description automatically generated">
              <a:extLst>
                <a:ext uri="{FF2B5EF4-FFF2-40B4-BE49-F238E27FC236}">
                  <a16:creationId xmlns:a16="http://schemas.microsoft.com/office/drawing/2014/main" id="{C467E07E-C6C2-41F6-8E65-A9AA5F1FC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05" y="2696364"/>
              <a:ext cx="3216199" cy="1399382"/>
            </a:xfrm>
            <a:prstGeom prst="rect">
              <a:avLst/>
            </a:prstGeom>
          </p:spPr>
        </p:pic>
        <p:cxnSp>
          <p:nvCxnSpPr>
            <p:cNvPr id="26" name="Straight Arrow Connector 25">
              <a:extLst>
                <a:ext uri="{FF2B5EF4-FFF2-40B4-BE49-F238E27FC236}">
                  <a16:creationId xmlns:a16="http://schemas.microsoft.com/office/drawing/2014/main" id="{30AC9BA0-E165-4801-9938-B1127F3EABBC}"/>
                </a:ext>
              </a:extLst>
            </p:cNvPr>
            <p:cNvCxnSpPr>
              <a:cxnSpLocks/>
              <a:stCxn id="16" idx="3"/>
            </p:cNvCxnSpPr>
            <p:nvPr/>
          </p:nvCxnSpPr>
          <p:spPr>
            <a:xfrm flipV="1">
              <a:off x="3475604" y="2637275"/>
              <a:ext cx="3651174" cy="758780"/>
            </a:xfrm>
            <a:prstGeom prst="straightConnector1">
              <a:avLst/>
            </a:prstGeom>
            <a:ln w="34925">
              <a:tailEnd type="triangle"/>
            </a:ln>
          </p:spPr>
          <p:style>
            <a:lnRef idx="3">
              <a:schemeClr val="accent4"/>
            </a:lnRef>
            <a:fillRef idx="0">
              <a:schemeClr val="accent4"/>
            </a:fillRef>
            <a:effectRef idx="2">
              <a:schemeClr val="accent4"/>
            </a:effectRef>
            <a:fontRef idx="minor">
              <a:schemeClr val="tx1"/>
            </a:fontRef>
          </p:style>
        </p:cxnSp>
        <p:sp>
          <p:nvSpPr>
            <p:cNvPr id="46" name="TextBox 45">
              <a:extLst>
                <a:ext uri="{FF2B5EF4-FFF2-40B4-BE49-F238E27FC236}">
                  <a16:creationId xmlns:a16="http://schemas.microsoft.com/office/drawing/2014/main" id="{919C03BE-E6F3-4D91-91DE-3F8FE28E3214}"/>
                </a:ext>
              </a:extLst>
            </p:cNvPr>
            <p:cNvSpPr txBox="1"/>
            <p:nvPr/>
          </p:nvSpPr>
          <p:spPr>
            <a:xfrm>
              <a:off x="259406" y="4125589"/>
              <a:ext cx="3216198" cy="369332"/>
            </a:xfrm>
            <a:prstGeom prst="rect">
              <a:avLst/>
            </a:prstGeom>
            <a:noFill/>
          </p:spPr>
          <p:txBody>
            <a:bodyPr wrap="square" rtlCol="0">
              <a:spAutoFit/>
            </a:bodyPr>
            <a:lstStyle/>
            <a:p>
              <a:r>
                <a:rPr lang="en-US" dirty="0"/>
                <a:t>Mixed-Use, Pedestrian Friendly</a:t>
              </a:r>
            </a:p>
          </p:txBody>
        </p:sp>
      </p:grpSp>
      <p:grpSp>
        <p:nvGrpSpPr>
          <p:cNvPr id="44" name="Group 43">
            <a:extLst>
              <a:ext uri="{FF2B5EF4-FFF2-40B4-BE49-F238E27FC236}">
                <a16:creationId xmlns:a16="http://schemas.microsoft.com/office/drawing/2014/main" id="{37E6745E-A7FE-4203-9FE8-A611A1A820B2}"/>
              </a:ext>
            </a:extLst>
          </p:cNvPr>
          <p:cNvGrpSpPr/>
          <p:nvPr/>
        </p:nvGrpSpPr>
        <p:grpSpPr>
          <a:xfrm>
            <a:off x="7670002" y="157567"/>
            <a:ext cx="4304919" cy="2344999"/>
            <a:chOff x="7670002" y="157567"/>
            <a:chExt cx="4304919" cy="2344999"/>
          </a:xfrm>
        </p:grpSpPr>
        <p:pic>
          <p:nvPicPr>
            <p:cNvPr id="20" name="Picture 19" descr="A view of a house&#10;&#10;Description automatically generated">
              <a:extLst>
                <a:ext uri="{FF2B5EF4-FFF2-40B4-BE49-F238E27FC236}">
                  <a16:creationId xmlns:a16="http://schemas.microsoft.com/office/drawing/2014/main" id="{3E85FD30-63FB-41EF-9947-93A0EA566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556" y="157567"/>
              <a:ext cx="2969365" cy="2006641"/>
            </a:xfrm>
            <a:prstGeom prst="rect">
              <a:avLst/>
            </a:prstGeom>
          </p:spPr>
        </p:pic>
        <p:cxnSp>
          <p:nvCxnSpPr>
            <p:cNvPr id="35" name="Straight Arrow Connector 34">
              <a:extLst>
                <a:ext uri="{FF2B5EF4-FFF2-40B4-BE49-F238E27FC236}">
                  <a16:creationId xmlns:a16="http://schemas.microsoft.com/office/drawing/2014/main" id="{0CE030AB-2C2D-42D2-9B6E-A1F8E634CAC4}"/>
                </a:ext>
              </a:extLst>
            </p:cNvPr>
            <p:cNvCxnSpPr>
              <a:cxnSpLocks/>
              <a:stCxn id="20" idx="1"/>
            </p:cNvCxnSpPr>
            <p:nvPr/>
          </p:nvCxnSpPr>
          <p:spPr>
            <a:xfrm flipH="1">
              <a:off x="7670002" y="1160888"/>
              <a:ext cx="1335554" cy="540775"/>
            </a:xfrm>
            <a:prstGeom prst="straightConnector1">
              <a:avLst/>
            </a:prstGeom>
            <a:ln w="34925">
              <a:tailEnd type="triangle"/>
            </a:ln>
          </p:spPr>
          <p:style>
            <a:lnRef idx="3">
              <a:schemeClr val="accent4"/>
            </a:lnRef>
            <a:fillRef idx="0">
              <a:schemeClr val="accent4"/>
            </a:fillRef>
            <a:effectRef idx="2">
              <a:schemeClr val="accent4"/>
            </a:effectRef>
            <a:fontRef idx="minor">
              <a:schemeClr val="tx1"/>
            </a:fontRef>
          </p:style>
        </p:cxnSp>
        <p:sp>
          <p:nvSpPr>
            <p:cNvPr id="47" name="TextBox 46">
              <a:extLst>
                <a:ext uri="{FF2B5EF4-FFF2-40B4-BE49-F238E27FC236}">
                  <a16:creationId xmlns:a16="http://schemas.microsoft.com/office/drawing/2014/main" id="{905D7907-9E93-4F20-825A-DF21ED9CB15F}"/>
                </a:ext>
              </a:extLst>
            </p:cNvPr>
            <p:cNvSpPr txBox="1"/>
            <p:nvPr/>
          </p:nvSpPr>
          <p:spPr>
            <a:xfrm>
              <a:off x="9767079" y="2133234"/>
              <a:ext cx="1620059" cy="369332"/>
            </a:xfrm>
            <a:prstGeom prst="rect">
              <a:avLst/>
            </a:prstGeom>
            <a:noFill/>
          </p:spPr>
          <p:txBody>
            <a:bodyPr wrap="square" rtlCol="0">
              <a:spAutoFit/>
            </a:bodyPr>
            <a:lstStyle/>
            <a:p>
              <a:r>
                <a:rPr lang="en-US" dirty="0"/>
                <a:t>Boutique Hotel</a:t>
              </a:r>
            </a:p>
          </p:txBody>
        </p:sp>
      </p:grpSp>
      <p:sp>
        <p:nvSpPr>
          <p:cNvPr id="57" name="Rectangle 56">
            <a:extLst>
              <a:ext uri="{FF2B5EF4-FFF2-40B4-BE49-F238E27FC236}">
                <a16:creationId xmlns:a16="http://schemas.microsoft.com/office/drawing/2014/main" id="{D1F1CA76-67BE-4F70-8B99-C76DC9325D4E}"/>
              </a:ext>
            </a:extLst>
          </p:cNvPr>
          <p:cNvSpPr/>
          <p:nvPr/>
        </p:nvSpPr>
        <p:spPr>
          <a:xfrm>
            <a:off x="314307" y="6263885"/>
            <a:ext cx="1577111" cy="594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925E64E1-43CD-4174-8821-77403F450455}"/>
              </a:ext>
            </a:extLst>
          </p:cNvPr>
          <p:cNvGrpSpPr/>
          <p:nvPr/>
        </p:nvGrpSpPr>
        <p:grpSpPr>
          <a:xfrm>
            <a:off x="224795" y="4396759"/>
            <a:ext cx="5113687" cy="2279346"/>
            <a:chOff x="224795" y="4396759"/>
            <a:chExt cx="5113687" cy="2279346"/>
          </a:xfrm>
        </p:grpSpPr>
        <p:cxnSp>
          <p:nvCxnSpPr>
            <p:cNvPr id="50" name="Straight Arrow Connector 49">
              <a:extLst>
                <a:ext uri="{FF2B5EF4-FFF2-40B4-BE49-F238E27FC236}">
                  <a16:creationId xmlns:a16="http://schemas.microsoft.com/office/drawing/2014/main" id="{71622335-554B-4F8D-910D-C78C9FB5F91E}"/>
                </a:ext>
              </a:extLst>
            </p:cNvPr>
            <p:cNvCxnSpPr>
              <a:cxnSpLocks/>
              <a:stCxn id="56" idx="3"/>
            </p:cNvCxnSpPr>
            <p:nvPr/>
          </p:nvCxnSpPr>
          <p:spPr>
            <a:xfrm flipV="1">
              <a:off x="2900857" y="4396759"/>
              <a:ext cx="2437625" cy="1055186"/>
            </a:xfrm>
            <a:prstGeom prst="straightConnector1">
              <a:avLst/>
            </a:prstGeom>
            <a:ln w="34925">
              <a:tailEnd type="triangle"/>
            </a:ln>
          </p:spPr>
          <p:style>
            <a:lnRef idx="3">
              <a:schemeClr val="accent4"/>
            </a:lnRef>
            <a:fillRef idx="0">
              <a:schemeClr val="accent4"/>
            </a:fillRef>
            <a:effectRef idx="2">
              <a:schemeClr val="accent4"/>
            </a:effectRef>
            <a:fontRef idx="minor">
              <a:schemeClr val="tx1"/>
            </a:fontRef>
          </p:style>
        </p:cxnSp>
        <p:pic>
          <p:nvPicPr>
            <p:cNvPr id="56" name="Picture 55" descr="A small house in a garden&#10;&#10;Description automatically generated">
              <a:extLst>
                <a:ext uri="{FF2B5EF4-FFF2-40B4-BE49-F238E27FC236}">
                  <a16:creationId xmlns:a16="http://schemas.microsoft.com/office/drawing/2014/main" id="{635DEC5D-58FA-4D82-8A3D-2DDBE574B778}"/>
                </a:ext>
              </a:extLst>
            </p:cNvPr>
            <p:cNvPicPr>
              <a:picLocks noChangeAspect="1"/>
            </p:cNvPicPr>
            <p:nvPr/>
          </p:nvPicPr>
          <p:blipFill rotWithShape="1">
            <a:blip r:embed="rId6">
              <a:extLst>
                <a:ext uri="{28A0092B-C50C-407E-A947-70E740481C1C}">
                  <a14:useLocalDpi xmlns:a14="http://schemas.microsoft.com/office/drawing/2010/main" val="0"/>
                </a:ext>
              </a:extLst>
            </a:blip>
            <a:srcRect t="4881" b="14209"/>
            <a:stretch/>
          </p:blipFill>
          <p:spPr>
            <a:xfrm>
              <a:off x="224795" y="4640005"/>
              <a:ext cx="2676062" cy="1623880"/>
            </a:xfrm>
            <a:prstGeom prst="rect">
              <a:avLst/>
            </a:prstGeom>
          </p:spPr>
        </p:pic>
        <p:sp>
          <p:nvSpPr>
            <p:cNvPr id="9" name="TextBox 8">
              <a:extLst>
                <a:ext uri="{FF2B5EF4-FFF2-40B4-BE49-F238E27FC236}">
                  <a16:creationId xmlns:a16="http://schemas.microsoft.com/office/drawing/2014/main" id="{466EAF88-645D-42F5-9D5E-DF53A8861FFA}"/>
                </a:ext>
              </a:extLst>
            </p:cNvPr>
            <p:cNvSpPr txBox="1"/>
            <p:nvPr/>
          </p:nvSpPr>
          <p:spPr>
            <a:xfrm>
              <a:off x="953434" y="6306773"/>
              <a:ext cx="1442703" cy="369332"/>
            </a:xfrm>
            <a:prstGeom prst="rect">
              <a:avLst/>
            </a:prstGeom>
            <a:noFill/>
          </p:spPr>
          <p:txBody>
            <a:bodyPr wrap="none" rtlCol="0">
              <a:spAutoFit/>
            </a:bodyPr>
            <a:lstStyle/>
            <a:p>
              <a:r>
                <a:rPr lang="en-US" dirty="0"/>
                <a:t>Urban Village</a:t>
              </a:r>
            </a:p>
          </p:txBody>
        </p:sp>
      </p:grpSp>
      <p:grpSp>
        <p:nvGrpSpPr>
          <p:cNvPr id="7" name="Group 6">
            <a:extLst>
              <a:ext uri="{FF2B5EF4-FFF2-40B4-BE49-F238E27FC236}">
                <a16:creationId xmlns:a16="http://schemas.microsoft.com/office/drawing/2014/main" id="{55A2F73C-C2C1-4857-BB26-6D5E48E8270E}"/>
              </a:ext>
            </a:extLst>
          </p:cNvPr>
          <p:cNvGrpSpPr/>
          <p:nvPr/>
        </p:nvGrpSpPr>
        <p:grpSpPr>
          <a:xfrm>
            <a:off x="6961849" y="2637275"/>
            <a:ext cx="5096311" cy="2143211"/>
            <a:chOff x="6961849" y="2637275"/>
            <a:chExt cx="5096311" cy="2143211"/>
          </a:xfrm>
        </p:grpSpPr>
        <p:sp>
          <p:nvSpPr>
            <p:cNvPr id="48" name="TextBox 47">
              <a:extLst>
                <a:ext uri="{FF2B5EF4-FFF2-40B4-BE49-F238E27FC236}">
                  <a16:creationId xmlns:a16="http://schemas.microsoft.com/office/drawing/2014/main" id="{77ACCA21-6204-48B2-9257-36130E3DE6CD}"/>
                </a:ext>
              </a:extLst>
            </p:cNvPr>
            <p:cNvSpPr txBox="1"/>
            <p:nvPr/>
          </p:nvSpPr>
          <p:spPr>
            <a:xfrm>
              <a:off x="9984452" y="4411154"/>
              <a:ext cx="1458877" cy="369332"/>
            </a:xfrm>
            <a:prstGeom prst="rect">
              <a:avLst/>
            </a:prstGeom>
            <a:noFill/>
          </p:spPr>
          <p:txBody>
            <a:bodyPr wrap="square" rtlCol="0">
              <a:spAutoFit/>
            </a:bodyPr>
            <a:lstStyle/>
            <a:p>
              <a:r>
                <a:rPr lang="en-US" dirty="0"/>
                <a:t>Urban Living</a:t>
              </a:r>
            </a:p>
          </p:txBody>
        </p:sp>
        <p:grpSp>
          <p:nvGrpSpPr>
            <p:cNvPr id="6" name="Group 5">
              <a:extLst>
                <a:ext uri="{FF2B5EF4-FFF2-40B4-BE49-F238E27FC236}">
                  <a16:creationId xmlns:a16="http://schemas.microsoft.com/office/drawing/2014/main" id="{32E55C20-7974-4A73-B798-85C7D7160C23}"/>
                </a:ext>
              </a:extLst>
            </p:cNvPr>
            <p:cNvGrpSpPr/>
            <p:nvPr/>
          </p:nvGrpSpPr>
          <p:grpSpPr>
            <a:xfrm>
              <a:off x="6961849" y="2637275"/>
              <a:ext cx="5096311" cy="1789557"/>
              <a:chOff x="6961849" y="2637275"/>
              <a:chExt cx="5096311" cy="1789557"/>
            </a:xfrm>
          </p:grpSpPr>
          <p:cxnSp>
            <p:nvCxnSpPr>
              <p:cNvPr id="71" name="Straight Arrow Connector 70">
                <a:extLst>
                  <a:ext uri="{FF2B5EF4-FFF2-40B4-BE49-F238E27FC236}">
                    <a16:creationId xmlns:a16="http://schemas.microsoft.com/office/drawing/2014/main" id="{2EEB6215-C05F-4784-A5BD-275C4F5B2354}"/>
                  </a:ext>
                </a:extLst>
              </p:cNvPr>
              <p:cNvCxnSpPr>
                <a:cxnSpLocks/>
                <a:stCxn id="37" idx="1"/>
              </p:cNvCxnSpPr>
              <p:nvPr/>
            </p:nvCxnSpPr>
            <p:spPr>
              <a:xfrm flipH="1">
                <a:off x="6961849" y="3532054"/>
                <a:ext cx="2407774" cy="0"/>
              </a:xfrm>
              <a:prstGeom prst="straightConnector1">
                <a:avLst/>
              </a:prstGeom>
              <a:ln w="34925">
                <a:tailEnd type="triangle"/>
              </a:ln>
            </p:spPr>
            <p:style>
              <a:lnRef idx="3">
                <a:schemeClr val="accent4"/>
              </a:lnRef>
              <a:fillRef idx="0">
                <a:schemeClr val="accent4"/>
              </a:fillRef>
              <a:effectRef idx="2">
                <a:schemeClr val="accent4"/>
              </a:effectRef>
              <a:fontRef idx="minor">
                <a:schemeClr val="tx1"/>
              </a:fontRef>
            </p:style>
          </p:cxnSp>
          <p:pic>
            <p:nvPicPr>
              <p:cNvPr id="37" name="Picture 36">
                <a:extLst>
                  <a:ext uri="{FF2B5EF4-FFF2-40B4-BE49-F238E27FC236}">
                    <a16:creationId xmlns:a16="http://schemas.microsoft.com/office/drawing/2014/main" id="{11A2DD52-555D-4FA4-8EBD-549E4DE39E47}"/>
                  </a:ext>
                </a:extLst>
              </p:cNvPr>
              <p:cNvPicPr>
                <a:picLocks noChangeAspect="1"/>
              </p:cNvPicPr>
              <p:nvPr/>
            </p:nvPicPr>
            <p:blipFill>
              <a:blip r:embed="rId7"/>
              <a:stretch>
                <a:fillRect/>
              </a:stretch>
            </p:blipFill>
            <p:spPr>
              <a:xfrm>
                <a:off x="9369623" y="2637275"/>
                <a:ext cx="2688537" cy="1789557"/>
              </a:xfrm>
              <a:prstGeom prst="rect">
                <a:avLst/>
              </a:prstGeom>
            </p:spPr>
          </p:pic>
          <p:cxnSp>
            <p:nvCxnSpPr>
              <p:cNvPr id="32" name="Straight Arrow Connector 31">
                <a:extLst>
                  <a:ext uri="{FF2B5EF4-FFF2-40B4-BE49-F238E27FC236}">
                    <a16:creationId xmlns:a16="http://schemas.microsoft.com/office/drawing/2014/main" id="{2AACE16A-002B-43B5-97A3-D181BEB412BC}"/>
                  </a:ext>
                </a:extLst>
              </p:cNvPr>
              <p:cNvCxnSpPr>
                <a:cxnSpLocks/>
                <a:stCxn id="37" idx="1"/>
              </p:cNvCxnSpPr>
              <p:nvPr/>
            </p:nvCxnSpPr>
            <p:spPr>
              <a:xfrm flipH="1" flipV="1">
                <a:off x="7265324" y="3230880"/>
                <a:ext cx="2104299" cy="301174"/>
              </a:xfrm>
              <a:prstGeom prst="straightConnector1">
                <a:avLst/>
              </a:prstGeom>
              <a:ln w="34925">
                <a:tailEnd type="triangle"/>
              </a:ln>
            </p:spPr>
            <p:style>
              <a:lnRef idx="3">
                <a:schemeClr val="accent4"/>
              </a:lnRef>
              <a:fillRef idx="0">
                <a:schemeClr val="accent4"/>
              </a:fillRef>
              <a:effectRef idx="2">
                <a:schemeClr val="accent4"/>
              </a:effectRef>
              <a:fontRef idx="minor">
                <a:schemeClr val="tx1"/>
              </a:fontRef>
            </p:style>
          </p:cxnSp>
        </p:grpSp>
      </p:grpSp>
      <p:grpSp>
        <p:nvGrpSpPr>
          <p:cNvPr id="10" name="Group 9">
            <a:extLst>
              <a:ext uri="{FF2B5EF4-FFF2-40B4-BE49-F238E27FC236}">
                <a16:creationId xmlns:a16="http://schemas.microsoft.com/office/drawing/2014/main" id="{5AD698E4-146E-4BF1-BC45-1B042C248753}"/>
              </a:ext>
            </a:extLst>
          </p:cNvPr>
          <p:cNvGrpSpPr/>
          <p:nvPr/>
        </p:nvGrpSpPr>
        <p:grpSpPr>
          <a:xfrm>
            <a:off x="5849471" y="4796914"/>
            <a:ext cx="6253248" cy="2032501"/>
            <a:chOff x="5849471" y="4796914"/>
            <a:chExt cx="6253248" cy="2032501"/>
          </a:xfrm>
        </p:grpSpPr>
        <p:cxnSp>
          <p:nvCxnSpPr>
            <p:cNvPr id="60" name="Straight Arrow Connector 59">
              <a:extLst>
                <a:ext uri="{FF2B5EF4-FFF2-40B4-BE49-F238E27FC236}">
                  <a16:creationId xmlns:a16="http://schemas.microsoft.com/office/drawing/2014/main" id="{68F309D6-144B-4964-8797-1ECF106388E6}"/>
                </a:ext>
              </a:extLst>
            </p:cNvPr>
            <p:cNvCxnSpPr>
              <a:cxnSpLocks/>
            </p:cNvCxnSpPr>
            <p:nvPr/>
          </p:nvCxnSpPr>
          <p:spPr>
            <a:xfrm flipH="1" flipV="1">
              <a:off x="5849471" y="5601895"/>
              <a:ext cx="2900488" cy="108788"/>
            </a:xfrm>
            <a:prstGeom prst="straightConnector1">
              <a:avLst/>
            </a:prstGeom>
            <a:ln w="34925">
              <a:tailEnd type="triangle"/>
            </a:ln>
          </p:spPr>
          <p:style>
            <a:lnRef idx="3">
              <a:schemeClr val="accent4"/>
            </a:lnRef>
            <a:fillRef idx="0">
              <a:schemeClr val="accent4"/>
            </a:fillRef>
            <a:effectRef idx="2">
              <a:schemeClr val="accent4"/>
            </a:effectRef>
            <a:fontRef idx="minor">
              <a:schemeClr val="tx1"/>
            </a:fontRef>
          </p:style>
        </p:cxnSp>
        <p:sp>
          <p:nvSpPr>
            <p:cNvPr id="49" name="TextBox 48">
              <a:extLst>
                <a:ext uri="{FF2B5EF4-FFF2-40B4-BE49-F238E27FC236}">
                  <a16:creationId xmlns:a16="http://schemas.microsoft.com/office/drawing/2014/main" id="{2897ACF4-C790-4275-8D5B-DFE0DB97CE40}"/>
                </a:ext>
              </a:extLst>
            </p:cNvPr>
            <p:cNvSpPr txBox="1"/>
            <p:nvPr/>
          </p:nvSpPr>
          <p:spPr>
            <a:xfrm>
              <a:off x="8877757" y="6460083"/>
              <a:ext cx="3224962" cy="369332"/>
            </a:xfrm>
            <a:prstGeom prst="rect">
              <a:avLst/>
            </a:prstGeom>
            <a:noFill/>
          </p:spPr>
          <p:txBody>
            <a:bodyPr wrap="square" rtlCol="0">
              <a:spAutoFit/>
            </a:bodyPr>
            <a:lstStyle/>
            <a:p>
              <a:r>
                <a:rPr lang="en-US" dirty="0"/>
                <a:t>Experiential Retail/Restaurant</a:t>
              </a:r>
            </a:p>
          </p:txBody>
        </p:sp>
        <p:pic>
          <p:nvPicPr>
            <p:cNvPr id="8" name="Picture 7">
              <a:extLst>
                <a:ext uri="{FF2B5EF4-FFF2-40B4-BE49-F238E27FC236}">
                  <a16:creationId xmlns:a16="http://schemas.microsoft.com/office/drawing/2014/main" id="{92C1E6D5-627A-4BC4-8230-7397051A0B09}"/>
                </a:ext>
              </a:extLst>
            </p:cNvPr>
            <p:cNvPicPr>
              <a:picLocks noChangeAspect="1"/>
            </p:cNvPicPr>
            <p:nvPr/>
          </p:nvPicPr>
          <p:blipFill rotWithShape="1">
            <a:blip r:embed="rId8"/>
            <a:srcRect l="10791" r="3328" b="9150"/>
            <a:stretch/>
          </p:blipFill>
          <p:spPr>
            <a:xfrm>
              <a:off x="8749959" y="4796914"/>
              <a:ext cx="3224962" cy="1705790"/>
            </a:xfrm>
            <a:prstGeom prst="rect">
              <a:avLst/>
            </a:prstGeom>
          </p:spPr>
        </p:pic>
      </p:grpSp>
    </p:spTree>
    <p:extLst>
      <p:ext uri="{BB962C8B-B14F-4D97-AF65-F5344CB8AC3E}">
        <p14:creationId xmlns:p14="http://schemas.microsoft.com/office/powerpoint/2010/main" val="41971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in)">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circle(in)">
                                      <p:cBhvr>
                                        <p:cTn id="27" dur="2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6B7D-417D-4936-9D08-52963661DD2B}"/>
              </a:ext>
            </a:extLst>
          </p:cNvPr>
          <p:cNvSpPr>
            <a:spLocks noGrp="1"/>
          </p:cNvSpPr>
          <p:nvPr>
            <p:ph type="title"/>
          </p:nvPr>
        </p:nvSpPr>
        <p:spPr>
          <a:xfrm>
            <a:off x="1742747" y="317500"/>
            <a:ext cx="3932237" cy="671512"/>
          </a:xfrm>
        </p:spPr>
        <p:txBody>
          <a:bodyPr>
            <a:normAutofit fontScale="90000"/>
          </a:bodyPr>
          <a:lstStyle/>
          <a:p>
            <a:r>
              <a:rPr lang="en-US" b="1" u="sng" dirty="0"/>
              <a:t>Potential Program &amp; Mix</a:t>
            </a:r>
          </a:p>
        </p:txBody>
      </p:sp>
      <p:sp>
        <p:nvSpPr>
          <p:cNvPr id="4" name="Text Placeholder 3">
            <a:extLst>
              <a:ext uri="{FF2B5EF4-FFF2-40B4-BE49-F238E27FC236}">
                <a16:creationId xmlns:a16="http://schemas.microsoft.com/office/drawing/2014/main" id="{E713FE3F-0279-45E6-A57E-DCB4647F7235}"/>
              </a:ext>
            </a:extLst>
          </p:cNvPr>
          <p:cNvSpPr>
            <a:spLocks noGrp="1"/>
          </p:cNvSpPr>
          <p:nvPr>
            <p:ph type="body" sz="half" idx="2"/>
          </p:nvPr>
        </p:nvSpPr>
        <p:spPr>
          <a:xfrm>
            <a:off x="416857" y="1426229"/>
            <a:ext cx="6584015" cy="4711700"/>
          </a:xfrm>
        </p:spPr>
        <p:txBody>
          <a:bodyPr>
            <a:normAutofit lnSpcReduction="10000"/>
          </a:bodyPr>
          <a:lstStyle/>
          <a:p>
            <a:r>
              <a:rPr lang="en-US" dirty="0"/>
              <a:t>Class A Office 			200,000 sf</a:t>
            </a:r>
          </a:p>
          <a:p>
            <a:endParaRPr lang="en-US" dirty="0"/>
          </a:p>
          <a:p>
            <a:r>
              <a:rPr lang="en-US" dirty="0"/>
              <a:t>Mixed Use Office 			140,000 sf</a:t>
            </a:r>
          </a:p>
          <a:p>
            <a:endParaRPr lang="en-US" dirty="0"/>
          </a:p>
          <a:p>
            <a:r>
              <a:rPr lang="en-US" dirty="0"/>
              <a:t>Hotel  				160,000 sf / 315 Keys</a:t>
            </a:r>
          </a:p>
          <a:p>
            <a:endParaRPr lang="en-US" dirty="0"/>
          </a:p>
          <a:p>
            <a:r>
              <a:rPr lang="en-US" dirty="0"/>
              <a:t>Urban Village Residential 		88 Townhomes</a:t>
            </a:r>
          </a:p>
          <a:p>
            <a:endParaRPr lang="en-US" dirty="0"/>
          </a:p>
          <a:p>
            <a:r>
              <a:rPr lang="en-US" dirty="0"/>
              <a:t>Restaurant / Retail 		30,000 sf (12 Restaurants)</a:t>
            </a:r>
          </a:p>
          <a:p>
            <a:endParaRPr lang="en-US" dirty="0"/>
          </a:p>
          <a:p>
            <a:r>
              <a:rPr lang="en-US" dirty="0"/>
              <a:t>TOTAL:				850,000 sf</a:t>
            </a:r>
          </a:p>
          <a:p>
            <a:r>
              <a:rPr lang="en-US" dirty="0"/>
              <a:t>				$250,000,000+</a:t>
            </a:r>
          </a:p>
        </p:txBody>
      </p:sp>
      <p:pic>
        <p:nvPicPr>
          <p:cNvPr id="7" name="Picture 6" descr="A close up of a building&#10;&#10;Description automatically generated">
            <a:extLst>
              <a:ext uri="{FF2B5EF4-FFF2-40B4-BE49-F238E27FC236}">
                <a16:creationId xmlns:a16="http://schemas.microsoft.com/office/drawing/2014/main" id="{D568F7C2-8327-4134-96D6-50ABDE54F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796" y="0"/>
            <a:ext cx="4720204" cy="6858000"/>
          </a:xfrm>
          <a:prstGeom prst="rect">
            <a:avLst/>
          </a:prstGeom>
        </p:spPr>
      </p:pic>
    </p:spTree>
    <p:extLst>
      <p:ext uri="{BB962C8B-B14F-4D97-AF65-F5344CB8AC3E}">
        <p14:creationId xmlns:p14="http://schemas.microsoft.com/office/powerpoint/2010/main" val="223898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53EF-812C-4B81-B0A7-2EF97CBD8C26}"/>
              </a:ext>
            </a:extLst>
          </p:cNvPr>
          <p:cNvSpPr>
            <a:spLocks noGrp="1"/>
          </p:cNvSpPr>
          <p:nvPr>
            <p:ph type="title"/>
          </p:nvPr>
        </p:nvSpPr>
        <p:spPr>
          <a:xfrm>
            <a:off x="801099" y="1396289"/>
            <a:ext cx="5006336" cy="1325563"/>
          </a:xfrm>
        </p:spPr>
        <p:txBody>
          <a:bodyPr vert="horz" lIns="91440" tIns="45720" rIns="91440" bIns="45720" rtlCol="0" anchor="ctr">
            <a:normAutofit/>
          </a:bodyPr>
          <a:lstStyle/>
          <a:p>
            <a:r>
              <a:rPr lang="en-US" sz="4400" dirty="0"/>
              <a:t>Phased Master Developer Approach</a:t>
            </a:r>
          </a:p>
        </p:txBody>
      </p:sp>
      <p:sp>
        <p:nvSpPr>
          <p:cNvPr id="4" name="Text Placeholder 3">
            <a:extLst>
              <a:ext uri="{FF2B5EF4-FFF2-40B4-BE49-F238E27FC236}">
                <a16:creationId xmlns:a16="http://schemas.microsoft.com/office/drawing/2014/main" id="{EF8E0654-F424-45CD-89B0-32B91F63B875}"/>
              </a:ext>
            </a:extLst>
          </p:cNvPr>
          <p:cNvSpPr>
            <a:spLocks noGrp="1"/>
          </p:cNvSpPr>
          <p:nvPr>
            <p:ph type="body" sz="half" idx="2"/>
          </p:nvPr>
        </p:nvSpPr>
        <p:spPr>
          <a:xfrm>
            <a:off x="805543" y="2871982"/>
            <a:ext cx="5006336" cy="3181684"/>
          </a:xfrm>
        </p:spPr>
        <p:txBody>
          <a:bodyPr vert="horz" lIns="91440" tIns="45720" rIns="91440" bIns="45720" rtlCol="0" anchor="t">
            <a:normAutofit/>
          </a:bodyPr>
          <a:lstStyle/>
          <a:p>
            <a:pPr indent="-228600">
              <a:buFont typeface="Arial" panose="020B0604020202020204" pitchFamily="34" charset="0"/>
              <a:buChar char="•"/>
            </a:pPr>
            <a:r>
              <a:rPr lang="en-US" sz="1800" dirty="0"/>
              <a:t>Continually provide and enhance user experience </a:t>
            </a:r>
          </a:p>
          <a:p>
            <a:pPr indent="-228600">
              <a:buFont typeface="Arial" panose="020B0604020202020204" pitchFamily="34" charset="0"/>
              <a:buChar char="•"/>
            </a:pPr>
            <a:r>
              <a:rPr lang="en-US" sz="1800" dirty="0"/>
              <a:t>Build off existing assets (recreational, nature)</a:t>
            </a:r>
          </a:p>
          <a:p>
            <a:pPr indent="-228600">
              <a:buFont typeface="Arial" panose="020B0604020202020204" pitchFamily="34" charset="0"/>
              <a:buChar char="•"/>
            </a:pPr>
            <a:r>
              <a:rPr lang="en-US" sz="1800" dirty="0"/>
              <a:t>Inform (and listen to) the market that will drive   successful development</a:t>
            </a:r>
          </a:p>
          <a:p>
            <a:pPr indent="-228600">
              <a:buFont typeface="Arial" panose="020B0604020202020204" pitchFamily="34" charset="0"/>
              <a:buChar char="•"/>
            </a:pPr>
            <a:r>
              <a:rPr lang="en-US" sz="1800" dirty="0"/>
              <a:t>Provide immediate boost to downtown</a:t>
            </a:r>
          </a:p>
          <a:p>
            <a:pPr indent="-228600">
              <a:buFont typeface="Arial" panose="020B0604020202020204" pitchFamily="34" charset="0"/>
              <a:buChar char="•"/>
            </a:pPr>
            <a:r>
              <a:rPr lang="en-US" sz="1800" dirty="0"/>
              <a:t>Partner with best-in-class vertical developers</a:t>
            </a:r>
          </a:p>
          <a:p>
            <a:pPr lvl="1" indent="-228600">
              <a:buFont typeface="Arial" panose="020B0604020202020204" pitchFamily="34" charset="0"/>
              <a:buChar char="•"/>
            </a:pPr>
            <a:endParaRPr lang="en-US" sz="1600" dirty="0"/>
          </a:p>
          <a:p>
            <a:pPr lvl="1" indent="-228600">
              <a:buFont typeface="Arial" panose="020B0604020202020204" pitchFamily="34" charset="0"/>
              <a:buChar char="•"/>
            </a:pPr>
            <a:endParaRPr lang="en-US" sz="1200" dirty="0"/>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picture containing sky, outdoor, transport, road&#10;&#10;Description automatically generated">
            <a:extLst>
              <a:ext uri="{FF2B5EF4-FFF2-40B4-BE49-F238E27FC236}">
                <a16:creationId xmlns:a16="http://schemas.microsoft.com/office/drawing/2014/main" id="{0BFB2A06-3F2E-4109-A554-E65B254D094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9331" r="22034"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38200611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descr="A group of people sitting at a table in a restaurant&#10;&#10;Description automatically generated">
            <a:extLst>
              <a:ext uri="{FF2B5EF4-FFF2-40B4-BE49-F238E27FC236}">
                <a16:creationId xmlns:a16="http://schemas.microsoft.com/office/drawing/2014/main" id="{32E7CB3D-C68D-4D04-BEDF-6305616B689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308" b="11422"/>
          <a:stretch/>
        </p:blipFill>
        <p:spPr>
          <a:xfrm>
            <a:off x="-1" y="10"/>
            <a:ext cx="12192000" cy="6857990"/>
          </a:xfrm>
          <a:prstGeom prst="rect">
            <a:avLst/>
          </a:prstGeom>
        </p:spPr>
      </p:pic>
      <p:sp>
        <p:nvSpPr>
          <p:cNvPr id="2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28F53EF-812C-4B81-B0A7-2EF97CBD8C26}"/>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Activation Strategies</a:t>
            </a:r>
          </a:p>
        </p:txBody>
      </p:sp>
      <p:cxnSp>
        <p:nvCxnSpPr>
          <p:cNvPr id="25" name="Straight Connector 2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F8E0654-F424-45CD-89B0-32B91F63B875}"/>
              </a:ext>
            </a:extLst>
          </p:cNvPr>
          <p:cNvSpPr>
            <a:spLocks noGrp="1"/>
          </p:cNvSpPr>
          <p:nvPr>
            <p:ph type="body" sz="half" idx="2"/>
          </p:nvPr>
        </p:nvSpPr>
        <p:spPr>
          <a:xfrm>
            <a:off x="525516" y="3417573"/>
            <a:ext cx="5171899" cy="2619839"/>
          </a:xfrm>
        </p:spPr>
        <p:txBody>
          <a:bodyPr vert="horz" lIns="91440" tIns="45720" rIns="91440" bIns="45720" rtlCol="0" anchor="ctr">
            <a:normAutofit/>
          </a:bodyPr>
          <a:lstStyle/>
          <a:p>
            <a:pPr indent="-228600">
              <a:buFont typeface="Arial" panose="020B0604020202020204" pitchFamily="34" charset="0"/>
              <a:buChar char="•"/>
            </a:pPr>
            <a:r>
              <a:rPr lang="en-US" sz="2300" dirty="0"/>
              <a:t>Entertainment Focused</a:t>
            </a:r>
          </a:p>
          <a:p>
            <a:pPr indent="-228600">
              <a:buFont typeface="Arial" panose="020B0604020202020204" pitchFamily="34" charset="0"/>
              <a:buChar char="•"/>
            </a:pPr>
            <a:r>
              <a:rPr lang="en-US" sz="2300" dirty="0"/>
              <a:t>Temporary Uses</a:t>
            </a:r>
          </a:p>
          <a:p>
            <a:pPr lvl="1" indent="-228600">
              <a:buFont typeface="Arial" panose="020B0604020202020204" pitchFamily="34" charset="0"/>
              <a:buChar char="•"/>
            </a:pPr>
            <a:r>
              <a:rPr lang="en-US" sz="1700" dirty="0"/>
              <a:t>Semi-permanent venues</a:t>
            </a:r>
          </a:p>
          <a:p>
            <a:pPr lvl="1" indent="-228600">
              <a:buFont typeface="Arial" panose="020B0604020202020204" pitchFamily="34" charset="0"/>
              <a:buChar char="•"/>
            </a:pPr>
            <a:r>
              <a:rPr lang="en-US" sz="1700" dirty="0"/>
              <a:t>Pop-Up Events</a:t>
            </a:r>
          </a:p>
          <a:p>
            <a:pPr lvl="1" indent="-228600">
              <a:buFont typeface="Arial" panose="020B0604020202020204" pitchFamily="34" charset="0"/>
              <a:buChar char="•"/>
            </a:pPr>
            <a:r>
              <a:rPr lang="en-US" sz="1700" dirty="0"/>
              <a:t>Food Truck and Micro-Retail </a:t>
            </a:r>
          </a:p>
          <a:p>
            <a:pPr indent="-228600">
              <a:buFont typeface="Arial" panose="020B0604020202020204" pitchFamily="34" charset="0"/>
              <a:buChar char="•"/>
            </a:pPr>
            <a:r>
              <a:rPr lang="en-US" sz="2300" dirty="0"/>
              <a:t>Events and Programming</a:t>
            </a:r>
          </a:p>
          <a:p>
            <a:pPr indent="-228600">
              <a:buFont typeface="Arial" panose="020B0604020202020204" pitchFamily="34" charset="0"/>
              <a:buChar char="•"/>
            </a:pPr>
            <a:endParaRPr lang="en-US" sz="1700" dirty="0"/>
          </a:p>
          <a:p>
            <a:pPr lvl="1"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2868086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descr="A group of people sitting at a table in a restaurant&#10;&#10;Description automatically generated">
            <a:extLst>
              <a:ext uri="{FF2B5EF4-FFF2-40B4-BE49-F238E27FC236}">
                <a16:creationId xmlns:a16="http://schemas.microsoft.com/office/drawing/2014/main" id="{32E7CB3D-C68D-4D04-BEDF-6305616B689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308" b="11422"/>
          <a:stretch/>
        </p:blipFill>
        <p:spPr>
          <a:xfrm>
            <a:off x="-1" y="10"/>
            <a:ext cx="12192000" cy="6857990"/>
          </a:xfrm>
          <a:prstGeom prst="rect">
            <a:avLst/>
          </a:prstGeom>
        </p:spPr>
      </p:pic>
      <p:pic>
        <p:nvPicPr>
          <p:cNvPr id="11" name="Picture 10" descr="A close up of a building&#10;&#10;Description automatically generated">
            <a:extLst>
              <a:ext uri="{FF2B5EF4-FFF2-40B4-BE49-F238E27FC236}">
                <a16:creationId xmlns:a16="http://schemas.microsoft.com/office/drawing/2014/main" id="{736225B6-329F-4DD6-848A-47DE94407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6363" y="4350818"/>
            <a:ext cx="1725636" cy="2507182"/>
          </a:xfrm>
          <a:prstGeom prst="rect">
            <a:avLst/>
          </a:prstGeom>
        </p:spPr>
      </p:pic>
      <p:sp>
        <p:nvSpPr>
          <p:cNvPr id="2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8F53EF-812C-4B81-B0A7-2EF97CBD8C26}"/>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Activation Strategies</a:t>
            </a:r>
          </a:p>
        </p:txBody>
      </p:sp>
      <p:cxnSp>
        <p:nvCxnSpPr>
          <p:cNvPr id="25" name="Straight Connector 2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F8E0654-F424-45CD-89B0-32B91F63B875}"/>
              </a:ext>
            </a:extLst>
          </p:cNvPr>
          <p:cNvSpPr>
            <a:spLocks noGrp="1"/>
          </p:cNvSpPr>
          <p:nvPr>
            <p:ph type="body" sz="half" idx="2"/>
          </p:nvPr>
        </p:nvSpPr>
        <p:spPr>
          <a:xfrm>
            <a:off x="525516" y="3417573"/>
            <a:ext cx="5171899" cy="2619839"/>
          </a:xfrm>
        </p:spPr>
        <p:txBody>
          <a:bodyPr vert="horz" lIns="91440" tIns="45720" rIns="91440" bIns="45720" rtlCol="0" anchor="ctr">
            <a:normAutofit/>
          </a:bodyPr>
          <a:lstStyle/>
          <a:p>
            <a:pPr indent="-228600">
              <a:buFont typeface="Arial" panose="020B0604020202020204" pitchFamily="34" charset="0"/>
              <a:buChar char="•"/>
            </a:pPr>
            <a:r>
              <a:rPr lang="en-US" sz="2300" dirty="0"/>
              <a:t>Entertainment Focused</a:t>
            </a:r>
          </a:p>
          <a:p>
            <a:pPr indent="-228600">
              <a:buFont typeface="Arial" panose="020B0604020202020204" pitchFamily="34" charset="0"/>
              <a:buChar char="•"/>
            </a:pPr>
            <a:r>
              <a:rPr lang="en-US" sz="2300" dirty="0"/>
              <a:t>Temporary Uses</a:t>
            </a:r>
          </a:p>
          <a:p>
            <a:pPr lvl="1" indent="-228600">
              <a:buFont typeface="Arial" panose="020B0604020202020204" pitchFamily="34" charset="0"/>
              <a:buChar char="•"/>
            </a:pPr>
            <a:r>
              <a:rPr lang="en-US" sz="1700" dirty="0"/>
              <a:t>Semi-permanent venues</a:t>
            </a:r>
          </a:p>
          <a:p>
            <a:pPr lvl="1" indent="-228600">
              <a:buFont typeface="Arial" panose="020B0604020202020204" pitchFamily="34" charset="0"/>
              <a:buChar char="•"/>
            </a:pPr>
            <a:r>
              <a:rPr lang="en-US" sz="1700" dirty="0"/>
              <a:t>Pop-Up Events</a:t>
            </a:r>
          </a:p>
          <a:p>
            <a:pPr lvl="1" indent="-228600">
              <a:buFont typeface="Arial" panose="020B0604020202020204" pitchFamily="34" charset="0"/>
              <a:buChar char="•"/>
            </a:pPr>
            <a:r>
              <a:rPr lang="en-US" sz="1700" dirty="0"/>
              <a:t>Food Truck and Micro-Retail </a:t>
            </a:r>
          </a:p>
          <a:p>
            <a:pPr indent="-228600">
              <a:buFont typeface="Arial" panose="020B0604020202020204" pitchFamily="34" charset="0"/>
              <a:buChar char="•"/>
            </a:pPr>
            <a:r>
              <a:rPr lang="en-US" sz="2300" dirty="0"/>
              <a:t>Events and Programming</a:t>
            </a:r>
          </a:p>
          <a:p>
            <a:pPr indent="-228600">
              <a:buFont typeface="Arial" panose="020B0604020202020204" pitchFamily="34" charset="0"/>
              <a:buChar char="•"/>
            </a:pPr>
            <a:endParaRPr lang="en-US" sz="1700" dirty="0"/>
          </a:p>
          <a:p>
            <a:pPr lvl="1" indent="-228600">
              <a:buFont typeface="Arial" panose="020B0604020202020204" pitchFamily="34" charset="0"/>
              <a:buChar char="•"/>
            </a:pPr>
            <a:endParaRPr lang="en-US" sz="1700" dirty="0"/>
          </a:p>
        </p:txBody>
      </p:sp>
      <p:sp>
        <p:nvSpPr>
          <p:cNvPr id="3" name="Oval 2">
            <a:extLst>
              <a:ext uri="{FF2B5EF4-FFF2-40B4-BE49-F238E27FC236}">
                <a16:creationId xmlns:a16="http://schemas.microsoft.com/office/drawing/2014/main" id="{AE0E1EAE-E177-4DA7-9838-BE2F0AC77202}"/>
              </a:ext>
            </a:extLst>
          </p:cNvPr>
          <p:cNvSpPr/>
          <p:nvPr/>
        </p:nvSpPr>
        <p:spPr>
          <a:xfrm rot="3343172">
            <a:off x="10997613" y="6041690"/>
            <a:ext cx="351695" cy="64577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702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2100-F980-4ECE-8F64-144BA57A55A0}"/>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400"/>
              <a:t>Economic Benefits </a:t>
            </a:r>
          </a:p>
        </p:txBody>
      </p:sp>
      <p:sp>
        <p:nvSpPr>
          <p:cNvPr id="4" name="Text Placeholder 3">
            <a:extLst>
              <a:ext uri="{FF2B5EF4-FFF2-40B4-BE49-F238E27FC236}">
                <a16:creationId xmlns:a16="http://schemas.microsoft.com/office/drawing/2014/main" id="{798D4589-4C2D-4532-B934-FAE14CF4B651}"/>
              </a:ext>
            </a:extLst>
          </p:cNvPr>
          <p:cNvSpPr>
            <a:spLocks noGrp="1"/>
          </p:cNvSpPr>
          <p:nvPr>
            <p:ph type="body" sz="half" idx="2"/>
          </p:nvPr>
        </p:nvSpPr>
        <p:spPr>
          <a:xfrm>
            <a:off x="393108" y="2279018"/>
            <a:ext cx="6189672" cy="3375920"/>
          </a:xfrm>
        </p:spPr>
        <p:txBody>
          <a:bodyPr vert="horz" lIns="91440" tIns="45720" rIns="91440" bIns="45720" rtlCol="0" anchor="t">
            <a:normAutofit/>
          </a:bodyPr>
          <a:lstStyle/>
          <a:p>
            <a:pPr indent="-228600">
              <a:buFont typeface="Arial" panose="020B0604020202020204" pitchFamily="34" charset="0"/>
              <a:buChar char="•"/>
            </a:pPr>
            <a:r>
              <a:rPr lang="en-US" dirty="0"/>
              <a:t>Potential for 1,200+ high paying jobs</a:t>
            </a:r>
          </a:p>
          <a:p>
            <a:pPr indent="-228600">
              <a:buFont typeface="Arial" panose="020B0604020202020204" pitchFamily="34" charset="0"/>
              <a:buChar char="•"/>
            </a:pPr>
            <a:r>
              <a:rPr lang="en-US" dirty="0"/>
              <a:t>Millions in new tax revenues</a:t>
            </a:r>
          </a:p>
          <a:p>
            <a:pPr indent="-228600">
              <a:buFont typeface="Arial" panose="020B0604020202020204" pitchFamily="34" charset="0"/>
              <a:buChar char="•"/>
            </a:pPr>
            <a:r>
              <a:rPr lang="en-US" dirty="0"/>
              <a:t>Additional spending $$ at local businesses</a:t>
            </a:r>
          </a:p>
          <a:p>
            <a:pPr indent="-228600">
              <a:buFont typeface="Arial" panose="020B0604020202020204" pitchFamily="34" charset="0"/>
              <a:buChar char="•"/>
            </a:pPr>
            <a:r>
              <a:rPr lang="en-US" dirty="0"/>
              <a:t>Provides complement to downtown redevelopment</a:t>
            </a:r>
          </a:p>
          <a:p>
            <a:pPr indent="-228600">
              <a:buFont typeface="Arial" panose="020B0604020202020204" pitchFamily="34" charset="0"/>
              <a:buChar char="•"/>
            </a:pPr>
            <a:r>
              <a:rPr lang="en-US" dirty="0"/>
              <a:t>Enhanced tourism as a regional destination</a:t>
            </a: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sign on a cloudy day&#10;&#10;Description automatically generated">
            <a:extLst>
              <a:ext uri="{FF2B5EF4-FFF2-40B4-BE49-F238E27FC236}">
                <a16:creationId xmlns:a16="http://schemas.microsoft.com/office/drawing/2014/main" id="{5EA6F1CB-0FA9-4B78-A79F-80B922E8F91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78" r="35089"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36398285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26D1-775E-43A7-A13D-686925BE1691}"/>
              </a:ext>
            </a:extLst>
          </p:cNvPr>
          <p:cNvSpPr>
            <a:spLocks noGrp="1"/>
          </p:cNvSpPr>
          <p:nvPr>
            <p:ph type="title"/>
          </p:nvPr>
        </p:nvSpPr>
        <p:spPr>
          <a:xfrm>
            <a:off x="470507" y="348246"/>
            <a:ext cx="5712824" cy="1325563"/>
          </a:xfrm>
        </p:spPr>
        <p:txBody>
          <a:bodyPr vert="horz" lIns="91440" tIns="45720" rIns="91440" bIns="45720" rtlCol="0" anchor="ctr">
            <a:normAutofit/>
          </a:bodyPr>
          <a:lstStyle/>
          <a:p>
            <a:r>
              <a:rPr lang="en-US" sz="4400" dirty="0"/>
              <a:t>Durham-Chapel Hill, NC</a:t>
            </a:r>
            <a:br>
              <a:rPr lang="en-US" sz="4400" dirty="0"/>
            </a:br>
            <a:r>
              <a:rPr lang="en-US" sz="4400" dirty="0"/>
              <a:t>TOD and Planning </a:t>
            </a:r>
            <a:endParaRPr lang="en-US" sz="4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A7F0693D-E412-447F-9E20-68A2C40B2B37}"/>
              </a:ext>
            </a:extLst>
          </p:cNvPr>
          <p:cNvSpPr>
            <a:spLocks noGrp="1"/>
          </p:cNvSpPr>
          <p:nvPr>
            <p:ph type="body" sz="half" idx="2"/>
          </p:nvPr>
        </p:nvSpPr>
        <p:spPr>
          <a:xfrm>
            <a:off x="414236" y="2539510"/>
            <a:ext cx="4893345" cy="3181684"/>
          </a:xfrm>
        </p:spPr>
        <p:txBody>
          <a:bodyPr vert="horz" lIns="91440" tIns="45720" rIns="91440" bIns="45720" rtlCol="0" anchor="t">
            <a:normAutofit/>
          </a:bodyPr>
          <a:lstStyle/>
          <a:p>
            <a:pPr indent="-228600">
              <a:buFont typeface="Arial" panose="020B0604020202020204" pitchFamily="34" charset="0"/>
              <a:buChar char="•"/>
            </a:pPr>
            <a:r>
              <a:rPr lang="en-US" dirty="0"/>
              <a:t>Hired by Local Council of Governments</a:t>
            </a:r>
          </a:p>
          <a:p>
            <a:pPr indent="-228600">
              <a:buFont typeface="Arial" panose="020B0604020202020204" pitchFamily="34" charset="0"/>
              <a:buChar char="•"/>
            </a:pPr>
            <a:r>
              <a:rPr lang="en-US" dirty="0"/>
              <a:t>Provided Real Estate Advisory Services</a:t>
            </a:r>
          </a:p>
          <a:p>
            <a:pPr indent="-228600">
              <a:buFont typeface="Arial" panose="020B0604020202020204" pitchFamily="34" charset="0"/>
              <a:buChar char="•"/>
            </a:pPr>
            <a:r>
              <a:rPr lang="en-US" dirty="0"/>
              <a:t>Led Public Engagement and Gov’t Affairs</a:t>
            </a:r>
          </a:p>
          <a:p>
            <a:pPr indent="-228600">
              <a:buFont typeface="Arial" panose="020B0604020202020204" pitchFamily="34" charset="0"/>
              <a:buChar char="•"/>
            </a:pPr>
            <a:r>
              <a:rPr lang="en-US" dirty="0"/>
              <a:t>18 Train Stations: Proposed New Rail Line</a:t>
            </a:r>
          </a:p>
          <a:p>
            <a:pPr indent="-228600">
              <a:buFont typeface="Arial" panose="020B0604020202020204" pitchFamily="34" charset="0"/>
              <a:buChar char="•"/>
            </a:pPr>
            <a:r>
              <a:rPr lang="en-US" dirty="0"/>
              <a:t>Utilized Form-Based Code &amp; Value Capture</a:t>
            </a:r>
          </a:p>
        </p:txBody>
      </p:sp>
      <p:sp>
        <p:nvSpPr>
          <p:cNvPr id="12" name="Oval 1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3.jpeg">
            <a:extLst>
              <a:ext uri="{FF2B5EF4-FFF2-40B4-BE49-F238E27FC236}">
                <a16:creationId xmlns:a16="http://schemas.microsoft.com/office/drawing/2014/main" id="{295BDCEB-D258-4D28-AFB6-CD80DC0F88F5}"/>
              </a:ext>
            </a:extLst>
          </p:cNvPr>
          <p:cNvPicPr/>
          <p:nvPr/>
        </p:nvPicPr>
        <p:blipFill rotWithShape="1">
          <a:blip r:embed="rId2" cstate="print"/>
          <a:srcRect t="19893" b="15357"/>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1">
            <a:extLst>
              <a:ext uri="{FF2B5EF4-FFF2-40B4-BE49-F238E27FC236}">
                <a16:creationId xmlns:a16="http://schemas.microsoft.com/office/drawing/2014/main" id="{4CEB6041-ACB0-4F9E-B37D-9BDD0B47AA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49" r="1275" b="3"/>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Shape 15">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77F3042-5BCE-46C8-9152-4D7F3F7324F4}"/>
              </a:ext>
            </a:extLst>
          </p:cNvPr>
          <p:cNvPicPr>
            <a:picLocks noChangeAspect="1"/>
          </p:cNvPicPr>
          <p:nvPr/>
        </p:nvPicPr>
        <p:blipFill rotWithShape="1">
          <a:blip r:embed="rId4"/>
          <a:srcRect l="2584" r="8936" b="-4"/>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74992441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E198CE37-C260-4809-BF44-7CEB504026BB}"/>
              </a:ext>
            </a:extLst>
          </p:cNvPr>
          <p:cNvPicPr>
            <a:picLocks noGrp="1" noChangeAspect="1"/>
          </p:cNvPicPr>
          <p:nvPr>
            <p:ph type="pic" idx="1"/>
          </p:nvPr>
        </p:nvPicPr>
        <p:blipFill rotWithShape="1">
          <a:blip r:embed="rId2"/>
          <a:srcRect t="7514" b="15694"/>
          <a:stretch/>
        </p:blipFill>
        <p:spPr>
          <a:xfrm>
            <a:off x="1" y="-186803"/>
            <a:ext cx="12191999" cy="6857990"/>
          </a:xfrm>
          <a:prstGeom prst="rect">
            <a:avLst/>
          </a:prstGeom>
        </p:spPr>
      </p:pic>
      <p:sp>
        <p:nvSpPr>
          <p:cNvPr id="22" name="Rectangle 2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AE531-3A13-4990-8555-0D4E36307AE6}"/>
              </a:ext>
            </a:extLst>
          </p:cNvPr>
          <p:cNvSpPr>
            <a:spLocks noGrp="1"/>
          </p:cNvSpPr>
          <p:nvPr>
            <p:ph type="title"/>
          </p:nvPr>
        </p:nvSpPr>
        <p:spPr>
          <a:xfrm>
            <a:off x="1250565" y="186813"/>
            <a:ext cx="10058400" cy="1642490"/>
          </a:xfrm>
          <a:solidFill>
            <a:schemeClr val="accent1">
              <a:alpha val="60000"/>
            </a:schemeClr>
          </a:solidFill>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San Bernardino River Walk Conceptual Vision</a:t>
            </a:r>
          </a:p>
        </p:txBody>
      </p:sp>
      <p:pic>
        <p:nvPicPr>
          <p:cNvPr id="12" name="Picture 11" descr="A picture containing text, building, outdoor, city&#10;&#10;Description automatically generated">
            <a:extLst>
              <a:ext uri="{FF2B5EF4-FFF2-40B4-BE49-F238E27FC236}">
                <a16:creationId xmlns:a16="http://schemas.microsoft.com/office/drawing/2014/main" id="{8321BCB1-96DF-40EC-9397-01894287C82B}"/>
              </a:ext>
            </a:extLst>
          </p:cNvPr>
          <p:cNvPicPr>
            <a:picLocks noChangeAspect="1"/>
          </p:cNvPicPr>
          <p:nvPr/>
        </p:nvPicPr>
        <p:blipFill rotWithShape="1">
          <a:blip r:embed="rId3">
            <a:extLst>
              <a:ext uri="{28A0092B-C50C-407E-A947-70E740481C1C}">
                <a14:useLocalDpi xmlns:a14="http://schemas.microsoft.com/office/drawing/2010/main" val="0"/>
              </a:ext>
            </a:extLst>
          </a:blip>
          <a:srcRect l="35030" r="33463" b="78333"/>
          <a:stretch/>
        </p:blipFill>
        <p:spPr>
          <a:xfrm>
            <a:off x="-3050" y="5457718"/>
            <a:ext cx="2362316" cy="1213469"/>
          </a:xfrm>
          <a:prstGeom prst="rect">
            <a:avLst/>
          </a:prstGeom>
        </p:spPr>
      </p:pic>
    </p:spTree>
    <p:extLst>
      <p:ext uri="{BB962C8B-B14F-4D97-AF65-F5344CB8AC3E}">
        <p14:creationId xmlns:p14="http://schemas.microsoft.com/office/powerpoint/2010/main" val="2409533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C8E735-43C8-48E2-AA3A-7A654A0F13A6}"/>
              </a:ext>
            </a:extLst>
          </p:cNvPr>
          <p:cNvSpPr txBox="1">
            <a:spLocks/>
          </p:cNvSpPr>
          <p:nvPr/>
        </p:nvSpPr>
        <p:spPr>
          <a:xfrm>
            <a:off x="762001" y="803325"/>
            <a:ext cx="53145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fontAlgn="auto">
              <a:spcAft>
                <a:spcPts val="600"/>
              </a:spcAft>
              <a:buClrTx/>
              <a:buSzTx/>
              <a:tabLst/>
              <a:defRPr/>
            </a:pPr>
            <a:r>
              <a:rPr kumimoji="0" lang="en-US" sz="4100" b="0" i="0" u="none" strike="noStrike" cap="none" spc="0" normalizeH="0" baseline="0" noProof="0" dirty="0">
                <a:ln>
                  <a:noFill/>
                </a:ln>
                <a:effectLst/>
                <a:uLnTx/>
                <a:uFillTx/>
              </a:rPr>
              <a:t>Introduction: </a:t>
            </a:r>
          </a:p>
          <a:p>
            <a:pPr marL="0" marR="0" lvl="0" indent="0" fontAlgn="auto">
              <a:spcAft>
                <a:spcPts val="600"/>
              </a:spcAft>
              <a:buClrTx/>
              <a:buSzTx/>
              <a:tabLst/>
              <a:defRPr/>
            </a:pPr>
            <a:r>
              <a:rPr kumimoji="0" lang="en-US" sz="4100" b="0" i="0" u="none" strike="noStrike" cap="none" spc="0" normalizeH="0" baseline="0" noProof="0" dirty="0">
                <a:ln>
                  <a:noFill/>
                </a:ln>
                <a:effectLst/>
                <a:uLnTx/>
                <a:uFillTx/>
              </a:rPr>
              <a:t>3BL Overview</a:t>
            </a:r>
          </a:p>
        </p:txBody>
      </p:sp>
      <p:sp>
        <p:nvSpPr>
          <p:cNvPr id="4" name="Text Placeholder 3">
            <a:extLst>
              <a:ext uri="{FF2B5EF4-FFF2-40B4-BE49-F238E27FC236}">
                <a16:creationId xmlns:a16="http://schemas.microsoft.com/office/drawing/2014/main" id="{69C39001-CC1B-4A49-8231-ED2E0004B9DE}"/>
              </a:ext>
            </a:extLst>
          </p:cNvPr>
          <p:cNvSpPr>
            <a:spLocks noGrp="1"/>
          </p:cNvSpPr>
          <p:nvPr>
            <p:ph type="body" sz="half" idx="2"/>
          </p:nvPr>
        </p:nvSpPr>
        <p:spPr>
          <a:xfrm>
            <a:off x="349135" y="2279018"/>
            <a:ext cx="6022085" cy="3375920"/>
          </a:xfrm>
        </p:spPr>
        <p:txBody>
          <a:bodyPr vert="horz" lIns="91440" tIns="45720" rIns="91440" bIns="45720" rtlCol="0" anchor="t">
            <a:normAutofit lnSpcReduction="10000"/>
          </a:bodyPr>
          <a:lstStyle/>
          <a:p>
            <a:pPr marL="285750" indent="-228600">
              <a:buFont typeface="Arial" panose="020B0604020202020204" pitchFamily="34" charset="0"/>
              <a:buChar char="•"/>
            </a:pPr>
            <a:endParaRPr lang="en-US" dirty="0"/>
          </a:p>
          <a:p>
            <a:pPr marL="285750" indent="-228600">
              <a:buFont typeface="Arial" panose="020B0604020202020204" pitchFamily="34" charset="0"/>
              <a:buChar char="•"/>
            </a:pPr>
            <a:r>
              <a:rPr lang="en-US" dirty="0"/>
              <a:t>Formed in 2016</a:t>
            </a:r>
          </a:p>
          <a:p>
            <a:pPr marL="285750" indent="-228600">
              <a:buFont typeface="Arial" panose="020B0604020202020204" pitchFamily="34" charset="0"/>
              <a:buChar char="•"/>
            </a:pPr>
            <a:r>
              <a:rPr lang="en-US" dirty="0"/>
              <a:t>20 Years Mixed-Use Development Experience</a:t>
            </a:r>
          </a:p>
          <a:p>
            <a:pPr marL="285750" indent="-228600">
              <a:buFont typeface="Arial" panose="020B0604020202020204" pitchFamily="34" charset="0"/>
              <a:buChar char="•"/>
            </a:pPr>
            <a:r>
              <a:rPr lang="en-US" dirty="0"/>
              <a:t>25 Years Marketing, Communications, Gov’t Relations</a:t>
            </a:r>
          </a:p>
          <a:p>
            <a:pPr marL="285750" indent="-228600">
              <a:buFont typeface="Arial" panose="020B0604020202020204" pitchFamily="34" charset="0"/>
              <a:buChar char="•"/>
            </a:pPr>
            <a:r>
              <a:rPr lang="en-US" dirty="0"/>
              <a:t>Experience across product types</a:t>
            </a:r>
          </a:p>
          <a:p>
            <a:pPr marL="285750" indent="-228600">
              <a:buFont typeface="Arial" panose="020B0604020202020204" pitchFamily="34" charset="0"/>
              <a:buChar char="•"/>
            </a:pPr>
            <a:r>
              <a:rPr lang="en-US" dirty="0"/>
              <a:t>Master Developer experience</a:t>
            </a:r>
          </a:p>
          <a:p>
            <a:pPr marL="285750" indent="-228600">
              <a:buFont typeface="Arial" panose="020B0604020202020204" pitchFamily="34" charset="0"/>
              <a:buChar char="•"/>
            </a:pPr>
            <a:r>
              <a:rPr lang="en-US" dirty="0"/>
              <a:t>Deep knowledge of U.S. Markets and Key Players</a:t>
            </a:r>
          </a:p>
          <a:p>
            <a:pPr marL="285750" indent="-228600">
              <a:buFont typeface="Arial" panose="020B0604020202020204" pitchFamily="34" charset="0"/>
              <a:buChar char="•"/>
            </a:pPr>
            <a:r>
              <a:rPr lang="en-US" dirty="0"/>
              <a:t>Leader in suburban mixed-use, public engagement, and place branding</a:t>
            </a:r>
          </a:p>
          <a:p>
            <a:pPr marL="285750" indent="-228600">
              <a:buFont typeface="Arial" panose="020B0604020202020204" pitchFamily="34" charset="0"/>
              <a:buChar char="•"/>
            </a:pPr>
            <a:endParaRPr lang="en-US" dirty="0"/>
          </a:p>
          <a:p>
            <a:pPr marL="285750" indent="-228600">
              <a:buFont typeface="Arial" panose="020B0604020202020204" pitchFamily="34" charset="0"/>
              <a:buChar char="•"/>
            </a:pPr>
            <a:endParaRPr lang="en-US" dirty="0"/>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n aerial view of a city&#10;&#10;Description automatically generated">
            <a:extLst>
              <a:ext uri="{FF2B5EF4-FFF2-40B4-BE49-F238E27FC236}">
                <a16:creationId xmlns:a16="http://schemas.microsoft.com/office/drawing/2014/main" id="{70E36059-B9EA-40A0-8A80-9B7BDC734A93}"/>
              </a:ext>
            </a:extLst>
          </p:cNvPr>
          <p:cNvPicPr>
            <a:picLocks noChangeAspect="1"/>
          </p:cNvPicPr>
          <p:nvPr/>
        </p:nvPicPr>
        <p:blipFill rotWithShape="1">
          <a:blip r:embed="rId2">
            <a:extLst>
              <a:ext uri="{28A0092B-C50C-407E-A947-70E740481C1C}">
                <a14:useLocalDpi xmlns:a14="http://schemas.microsoft.com/office/drawing/2010/main" val="0"/>
              </a:ext>
            </a:extLst>
          </a:blip>
          <a:srcRect t="14452" r="-1" b="5436"/>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5188423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36">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FA3FD512-257E-480C-8A17-3183AB6B8023}"/>
              </a:ext>
            </a:extLst>
          </p:cNvPr>
          <p:cNvSpPr txBox="1">
            <a:spLocks/>
          </p:cNvSpPr>
          <p:nvPr/>
        </p:nvSpPr>
        <p:spPr bwMode="auto">
          <a:xfrm>
            <a:off x="710390" y="681037"/>
            <a:ext cx="3738779" cy="17888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marL="198438" indent="-198438" algn="l" rtl="0" eaLnBrk="0" fontAlgn="base" hangingPunct="0">
              <a:lnSpc>
                <a:spcPct val="95000"/>
              </a:lnSpc>
              <a:spcBef>
                <a:spcPct val="120000"/>
              </a:spcBef>
              <a:spcAft>
                <a:spcPct val="0"/>
              </a:spcAft>
              <a:buClr>
                <a:srgbClr val="0067AB"/>
              </a:buClr>
              <a:buFont typeface="Wingdings" pitchFamily="2" charset="2"/>
              <a:buChar char="§"/>
              <a:defRPr sz="2000">
                <a:solidFill>
                  <a:srgbClr val="000000"/>
                </a:solidFill>
                <a:latin typeface="Franklin Gothic Book" pitchFamily="34" charset="0"/>
                <a:ea typeface="+mn-ea"/>
                <a:cs typeface="+mn-cs"/>
              </a:defRPr>
            </a:lvl1pPr>
            <a:lvl2pPr marL="519113" indent="-168275" algn="l" rtl="0" eaLnBrk="0" fontAlgn="base" hangingPunct="0">
              <a:lnSpc>
                <a:spcPct val="95000"/>
              </a:lnSpc>
              <a:spcBef>
                <a:spcPct val="60000"/>
              </a:spcBef>
              <a:spcAft>
                <a:spcPct val="0"/>
              </a:spcAft>
              <a:buClr>
                <a:srgbClr val="0067AB"/>
              </a:buClr>
              <a:buChar char="•"/>
              <a:defRPr>
                <a:solidFill>
                  <a:srgbClr val="000000"/>
                </a:solidFill>
                <a:latin typeface="Franklin Gothic Book" pitchFamily="34" charset="0"/>
                <a:ea typeface="+mn-ea"/>
                <a:cs typeface="+mn-cs"/>
              </a:defRPr>
            </a:lvl2pPr>
            <a:lvl3pPr marL="860425" indent="-150813" algn="l" rtl="0" eaLnBrk="0" fontAlgn="base" hangingPunct="0">
              <a:lnSpc>
                <a:spcPct val="95000"/>
              </a:lnSpc>
              <a:spcBef>
                <a:spcPct val="30000"/>
              </a:spcBef>
              <a:spcAft>
                <a:spcPct val="0"/>
              </a:spcAft>
              <a:buClr>
                <a:srgbClr val="0067AB"/>
              </a:buClr>
              <a:buChar char="•"/>
              <a:defRPr sz="1600">
                <a:solidFill>
                  <a:srgbClr val="000000"/>
                </a:solidFill>
                <a:latin typeface="Franklin Gothic Book" pitchFamily="34" charset="0"/>
                <a:ea typeface="MS PGothic" pitchFamily="34" charset="-128"/>
                <a:cs typeface="+mn-cs"/>
              </a:defRPr>
            </a:lvl3pPr>
            <a:lvl4pPr marL="1203325" indent="-168275" algn="l" rtl="0" eaLnBrk="0" fontAlgn="base" hangingPunct="0">
              <a:lnSpc>
                <a:spcPct val="95000"/>
              </a:lnSpc>
              <a:spcBef>
                <a:spcPct val="15000"/>
              </a:spcBef>
              <a:spcAft>
                <a:spcPct val="0"/>
              </a:spcAft>
              <a:buClr>
                <a:srgbClr val="0067AB"/>
              </a:buClr>
              <a:buChar char="–"/>
              <a:defRPr sz="1400">
                <a:solidFill>
                  <a:srgbClr val="000000"/>
                </a:solidFill>
                <a:latin typeface="Franklin Gothic Book" pitchFamily="34" charset="0"/>
                <a:ea typeface="MS PGothic" pitchFamily="34" charset="-128"/>
                <a:cs typeface="+mn-cs"/>
              </a:defRPr>
            </a:lvl4pPr>
            <a:lvl5pPr marL="1485900" indent="-114300" algn="l" rtl="0" eaLnBrk="0" fontAlgn="base" hangingPunct="0">
              <a:lnSpc>
                <a:spcPct val="95000"/>
              </a:lnSpc>
              <a:spcBef>
                <a:spcPct val="15000"/>
              </a:spcBef>
              <a:spcAft>
                <a:spcPct val="0"/>
              </a:spcAft>
              <a:buClr>
                <a:srgbClr val="0067AB"/>
              </a:buClr>
              <a:buChar char="»"/>
              <a:defRPr sz="1200">
                <a:solidFill>
                  <a:srgbClr val="000000"/>
                </a:solidFill>
                <a:latin typeface="Franklin Gothic Book" pitchFamily="34" charset="0"/>
                <a:ea typeface="MS PGothic" pitchFamily="34" charset="-128"/>
                <a:cs typeface="+mn-cs"/>
              </a:defRPr>
            </a:lvl5pPr>
            <a:lvl6pPr marL="2514600" indent="-228600" algn="l" rtl="0" eaLnBrk="1" fontAlgn="base" hangingPunct="1">
              <a:spcBef>
                <a:spcPct val="20000"/>
              </a:spcBef>
              <a:spcAft>
                <a:spcPct val="0"/>
              </a:spcAft>
              <a:buClr>
                <a:srgbClr val="0078C1"/>
              </a:buClr>
              <a:buChar char="»"/>
              <a:defRPr sz="1000">
                <a:solidFill>
                  <a:schemeClr val="tx1"/>
                </a:solidFill>
                <a:latin typeface="+mn-lt"/>
                <a:ea typeface="+mn-ea"/>
              </a:defRPr>
            </a:lvl6pPr>
            <a:lvl7pPr marL="2971800" indent="-228600" algn="l" rtl="0" eaLnBrk="1" fontAlgn="base" hangingPunct="1">
              <a:spcBef>
                <a:spcPct val="20000"/>
              </a:spcBef>
              <a:spcAft>
                <a:spcPct val="0"/>
              </a:spcAft>
              <a:buClr>
                <a:srgbClr val="0078C1"/>
              </a:buClr>
              <a:buChar char="»"/>
              <a:defRPr sz="1000">
                <a:solidFill>
                  <a:schemeClr val="tx1"/>
                </a:solidFill>
                <a:latin typeface="+mn-lt"/>
                <a:ea typeface="+mn-ea"/>
              </a:defRPr>
            </a:lvl7pPr>
            <a:lvl8pPr marL="3429000" indent="-228600" algn="l" rtl="0" eaLnBrk="1" fontAlgn="base" hangingPunct="1">
              <a:spcBef>
                <a:spcPct val="20000"/>
              </a:spcBef>
              <a:spcAft>
                <a:spcPct val="0"/>
              </a:spcAft>
              <a:buClr>
                <a:srgbClr val="0078C1"/>
              </a:buClr>
              <a:buChar char="»"/>
              <a:defRPr sz="1000">
                <a:solidFill>
                  <a:schemeClr val="tx1"/>
                </a:solidFill>
                <a:latin typeface="+mn-lt"/>
                <a:ea typeface="+mn-ea"/>
              </a:defRPr>
            </a:lvl8pPr>
            <a:lvl9pPr marL="3886200" indent="-228600" algn="l" rtl="0" eaLnBrk="1" fontAlgn="base" hangingPunct="1">
              <a:spcBef>
                <a:spcPct val="20000"/>
              </a:spcBef>
              <a:spcAft>
                <a:spcPct val="0"/>
              </a:spcAft>
              <a:buClr>
                <a:srgbClr val="0078C1"/>
              </a:buClr>
              <a:buChar char="»"/>
              <a:defRPr sz="1000">
                <a:solidFill>
                  <a:schemeClr val="tx1"/>
                </a:solidFill>
                <a:latin typeface="+mn-lt"/>
                <a:ea typeface="+mn-ea"/>
              </a:defRPr>
            </a:lvl9pPr>
          </a:lstStyle>
          <a:p>
            <a:pPr marL="0" indent="0" eaLnBrk="1" hangingPunct="1">
              <a:lnSpc>
                <a:spcPct val="90000"/>
              </a:lnSpc>
              <a:spcBef>
                <a:spcPct val="0"/>
              </a:spcBef>
              <a:spcAft>
                <a:spcPts val="600"/>
              </a:spcAft>
              <a:buNone/>
            </a:pPr>
            <a:r>
              <a:rPr lang="en-US" sz="4000" b="1" dirty="0">
                <a:solidFill>
                  <a:schemeClr val="tx1"/>
                </a:solidFill>
                <a:latin typeface="+mj-lt"/>
                <a:ea typeface="+mj-ea"/>
                <a:cs typeface="+mj-cs"/>
              </a:rPr>
              <a:t>Process Must Lead… the Plan will Follow</a:t>
            </a:r>
          </a:p>
        </p:txBody>
      </p:sp>
      <p:sp>
        <p:nvSpPr>
          <p:cNvPr id="3" name="Content Placeholder 2"/>
          <p:cNvSpPr>
            <a:spLocks noGrp="1"/>
          </p:cNvSpPr>
          <p:nvPr>
            <p:ph idx="1"/>
          </p:nvPr>
        </p:nvSpPr>
        <p:spPr>
          <a:xfrm>
            <a:off x="710390" y="2630161"/>
            <a:ext cx="3738780" cy="3546801"/>
          </a:xfrm>
        </p:spPr>
        <p:txBody>
          <a:bodyPr vert="horz" lIns="91440" tIns="45720" rIns="91440" bIns="45720" rtlCol="0">
            <a:normAutofit/>
          </a:bodyPr>
          <a:lstStyle/>
          <a:p>
            <a:pPr marL="0" lvl="0"/>
            <a:r>
              <a:rPr lang="en-US" sz="2000" b="1" dirty="0"/>
              <a:t>Build the Right Team to Integrate:</a:t>
            </a:r>
            <a:endParaRPr lang="en-US" sz="2000" dirty="0"/>
          </a:p>
          <a:p>
            <a:pPr lvl="1"/>
            <a:r>
              <a:rPr lang="en-US" sz="2000" b="1" dirty="0"/>
              <a:t>Placemaking &amp; Urban Design</a:t>
            </a:r>
            <a:endParaRPr lang="en-US" sz="2000" dirty="0"/>
          </a:p>
          <a:p>
            <a:pPr lvl="1"/>
            <a:r>
              <a:rPr lang="en-US" sz="2000" b="1" dirty="0"/>
              <a:t>Real Estate &amp; Land Use Regulations</a:t>
            </a:r>
            <a:endParaRPr lang="en-US" sz="2000" dirty="0"/>
          </a:p>
          <a:p>
            <a:pPr lvl="1"/>
            <a:r>
              <a:rPr lang="en-US" sz="2000" b="1" dirty="0"/>
              <a:t>Public Works and Infrastructure</a:t>
            </a:r>
            <a:endParaRPr lang="en-US" sz="2000" dirty="0"/>
          </a:p>
          <a:p>
            <a:pPr lvl="1"/>
            <a:r>
              <a:rPr lang="en-US" sz="2000" b="1" dirty="0"/>
              <a:t>Transportation &amp; Mobility</a:t>
            </a:r>
            <a:endParaRPr lang="en-US" sz="2000" dirty="0"/>
          </a:p>
        </p:txBody>
      </p:sp>
      <p:pic>
        <p:nvPicPr>
          <p:cNvPr id="1026" name="Picture 2" descr="http://3blstrategies.com/wp-content/uploads/2016/10/Approach.jpg"/>
          <p:cNvPicPr>
            <a:picLocks noChangeAspect="1" noChangeArrowheads="1"/>
          </p:cNvPicPr>
          <p:nvPr/>
        </p:nvPicPr>
        <p:blipFill rotWithShape="1">
          <a:blip r:embed="rId2">
            <a:extLst>
              <a:ext uri="{28A0092B-C50C-407E-A947-70E740481C1C}">
                <a14:useLocalDpi xmlns:a14="http://schemas.microsoft.com/office/drawing/2010/main" val="0"/>
              </a:ext>
            </a:extLst>
          </a:blip>
          <a:srcRect l="3068" r="-1" b="-1"/>
          <a:stretch/>
        </p:blipFill>
        <p:spPr bwMode="auto">
          <a:xfrm>
            <a:off x="5170507" y="484633"/>
            <a:ext cx="6542215" cy="588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237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0971" y="1720840"/>
            <a:ext cx="9710057" cy="3416320"/>
          </a:xfrm>
          <a:prstGeom prst="rect">
            <a:avLst/>
          </a:prstGeom>
          <a:noFill/>
        </p:spPr>
        <p:txBody>
          <a:bodyPr wrap="squar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right </a:t>
            </a:r>
            <a:r>
              <a:rPr lang="en-US" sz="5400" b="1" dirty="0">
                <a:ln w="12700">
                  <a:solidFill>
                    <a:schemeClr val="accent1"/>
                  </a:solidFill>
                  <a:prstDash val="solid"/>
                </a:ln>
                <a:solidFill>
                  <a:srgbClr val="00B050"/>
                </a:solidFill>
                <a:effectLst>
                  <a:outerShdw dist="38100" dir="2640000" algn="bl" rotWithShape="0">
                    <a:schemeClr val="accent1"/>
                  </a:outerShdw>
                </a:effectLst>
              </a:rPr>
              <a:t>PROCESS</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conducted by the best </a:t>
            </a:r>
            <a:r>
              <a:rPr lang="en-US" sz="5400" b="1" dirty="0">
                <a:ln w="12700">
                  <a:solidFill>
                    <a:schemeClr val="accent1"/>
                  </a:solidFill>
                  <a:prstDash val="solid"/>
                </a:ln>
                <a:solidFill>
                  <a:srgbClr val="00B050"/>
                </a:solidFill>
                <a:effectLst>
                  <a:outerShdw dist="38100" dir="2640000" algn="bl" rotWithShape="0">
                    <a:schemeClr val="accent1"/>
                  </a:outerShdw>
                </a:effectLst>
              </a:rPr>
              <a:t>TEAM</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a:p>
            <a:pPr algn="ctr"/>
            <a:r>
              <a:rPr lang="en-US" sz="5400" b="1" dirty="0">
                <a:ln w="12700">
                  <a:solidFill>
                    <a:schemeClr val="accent1"/>
                  </a:solidFill>
                  <a:prstDash val="solid"/>
                </a:ln>
                <a:solidFill>
                  <a:srgbClr val="00B050"/>
                </a:solidFill>
                <a:effectLst>
                  <a:outerShdw dist="38100" dir="2640000" algn="bl" rotWithShape="0">
                    <a:schemeClr val="accent1"/>
                  </a:outerShdw>
                </a:effectLst>
              </a:rPr>
              <a:t>Triple Bottom Line Success</a:t>
            </a:r>
          </a:p>
        </p:txBody>
      </p:sp>
    </p:spTree>
    <p:extLst>
      <p:ext uri="{BB962C8B-B14F-4D97-AF65-F5344CB8AC3E}">
        <p14:creationId xmlns:p14="http://schemas.microsoft.com/office/powerpoint/2010/main" val="23727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BA74-1239-4DCB-8870-7E00F00E5F91}"/>
              </a:ext>
            </a:extLst>
          </p:cNvPr>
          <p:cNvSpPr>
            <a:spLocks noGrp="1"/>
          </p:cNvSpPr>
          <p:nvPr>
            <p:ph type="title"/>
          </p:nvPr>
        </p:nvSpPr>
        <p:spPr>
          <a:xfrm>
            <a:off x="407204" y="657735"/>
            <a:ext cx="4249006" cy="1325563"/>
          </a:xfrm>
        </p:spPr>
        <p:txBody>
          <a:bodyPr vert="horz" lIns="91440" tIns="45720" rIns="91440" bIns="45720" rtlCol="0" anchor="ctr">
            <a:normAutofit/>
          </a:bodyPr>
          <a:lstStyle/>
          <a:p>
            <a:r>
              <a:rPr lang="en-US" sz="4400" b="1" kern="1200" dirty="0">
                <a:solidFill>
                  <a:schemeClr val="tx1"/>
                </a:solidFill>
                <a:latin typeface="+mj-lt"/>
                <a:ea typeface="+mj-ea"/>
                <a:cs typeface="+mj-cs"/>
              </a:rPr>
              <a:t>New Rochelle, NY</a:t>
            </a:r>
          </a:p>
        </p:txBody>
      </p:sp>
      <p:sp>
        <p:nvSpPr>
          <p:cNvPr id="4" name="Text Placeholder 3">
            <a:extLst>
              <a:ext uri="{FF2B5EF4-FFF2-40B4-BE49-F238E27FC236}">
                <a16:creationId xmlns:a16="http://schemas.microsoft.com/office/drawing/2014/main" id="{E63BCD15-070C-42F4-BAAC-B46250A8AD3F}"/>
              </a:ext>
            </a:extLst>
          </p:cNvPr>
          <p:cNvSpPr>
            <a:spLocks noGrp="1"/>
          </p:cNvSpPr>
          <p:nvPr>
            <p:ph type="body" sz="half" idx="2"/>
          </p:nvPr>
        </p:nvSpPr>
        <p:spPr>
          <a:xfrm>
            <a:off x="805544" y="1983298"/>
            <a:ext cx="4337400" cy="4070368"/>
          </a:xfrm>
        </p:spPr>
        <p:txBody>
          <a:bodyPr vert="horz" lIns="91440" tIns="45720" rIns="91440" bIns="45720" rtlCol="0" anchor="t">
            <a:noAutofit/>
          </a:bodyPr>
          <a:lstStyle/>
          <a:p>
            <a:r>
              <a:rPr lang="en-US" sz="2400" b="1" i="0" dirty="0">
                <a:effectLst/>
              </a:rPr>
              <a:t>Program:</a:t>
            </a:r>
          </a:p>
          <a:p>
            <a:pPr indent="-228600">
              <a:buFont typeface="Arial" panose="020B0604020202020204" pitchFamily="34" charset="0"/>
              <a:buChar char="•"/>
            </a:pPr>
            <a:endParaRPr lang="en-US" sz="2400" dirty="0"/>
          </a:p>
          <a:p>
            <a:pPr marL="171450" indent="-228600">
              <a:buFont typeface="Arial" panose="020B0604020202020204" pitchFamily="34" charset="0"/>
              <a:buChar char="•"/>
            </a:pPr>
            <a:r>
              <a:rPr lang="en-US" b="0" i="0" dirty="0">
                <a:effectLst/>
              </a:rPr>
              <a:t>6,500+ </a:t>
            </a:r>
            <a:r>
              <a:rPr lang="en-US" dirty="0"/>
              <a:t>Residential </a:t>
            </a:r>
            <a:r>
              <a:rPr lang="en-US" b="0" i="0" dirty="0">
                <a:effectLst/>
              </a:rPr>
              <a:t>Units</a:t>
            </a:r>
          </a:p>
          <a:p>
            <a:pPr marL="171450" indent="-228600">
              <a:buFont typeface="Arial" panose="020B0604020202020204" pitchFamily="34" charset="0"/>
              <a:buChar char="•"/>
            </a:pPr>
            <a:r>
              <a:rPr lang="en-US" dirty="0"/>
              <a:t>2+ Million SF Commercial</a:t>
            </a:r>
          </a:p>
          <a:p>
            <a:pPr marL="171450" indent="-228600">
              <a:buFont typeface="Arial" panose="020B0604020202020204" pitchFamily="34" charset="0"/>
              <a:buChar char="•"/>
            </a:pPr>
            <a:r>
              <a:rPr lang="en-US" b="0" i="0" dirty="0">
                <a:effectLst/>
              </a:rPr>
              <a:t>1+ Million SF Retail</a:t>
            </a:r>
          </a:p>
          <a:p>
            <a:pPr marL="171450" indent="-228600">
              <a:buFont typeface="Arial" panose="020B0604020202020204" pitchFamily="34" charset="0"/>
              <a:buChar char="•"/>
            </a:pPr>
            <a:r>
              <a:rPr lang="en-US" dirty="0"/>
              <a:t>300k SF Hospitality</a:t>
            </a:r>
          </a:p>
          <a:p>
            <a:pPr marL="171450" indent="-228600">
              <a:buFont typeface="Arial" panose="020B0604020202020204" pitchFamily="34" charset="0"/>
              <a:buChar char="•"/>
            </a:pPr>
            <a:r>
              <a:rPr lang="en-US" b="0" i="0" dirty="0">
                <a:effectLst/>
              </a:rPr>
              <a:t>2+ Million SF </a:t>
            </a:r>
          </a:p>
          <a:p>
            <a:pPr marL="628650" lvl="1" indent="-228600">
              <a:buFont typeface="Arial" panose="020B0604020202020204" pitchFamily="34" charset="0"/>
              <a:buChar char="•"/>
            </a:pPr>
            <a:r>
              <a:rPr lang="en-US" sz="2000" dirty="0"/>
              <a:t>Senior Living</a:t>
            </a:r>
          </a:p>
          <a:p>
            <a:pPr marL="628650" lvl="1" indent="-228600">
              <a:buFont typeface="Arial" panose="020B0604020202020204" pitchFamily="34" charset="0"/>
              <a:buChar char="•"/>
            </a:pPr>
            <a:r>
              <a:rPr lang="en-US" sz="2000" b="0" i="0" dirty="0">
                <a:effectLst/>
              </a:rPr>
              <a:t>Student Housing</a:t>
            </a:r>
          </a:p>
          <a:p>
            <a:pPr marL="628650" lvl="1" indent="-228600">
              <a:buFont typeface="Arial" panose="020B0604020202020204" pitchFamily="34" charset="0"/>
              <a:buChar char="•"/>
            </a:pPr>
            <a:r>
              <a:rPr lang="en-US" sz="2000" dirty="0"/>
              <a:t>Institutional</a:t>
            </a:r>
            <a:endParaRPr lang="en-US" sz="2000" b="0" i="0" dirty="0">
              <a:effectLst/>
            </a:endParaRPr>
          </a:p>
          <a:p>
            <a:pPr indent="-228600">
              <a:buFont typeface="Arial" panose="020B0604020202020204" pitchFamily="34" charset="0"/>
              <a:buChar char="•"/>
            </a:pPr>
            <a:endParaRPr lang="en-US" sz="2400" dirty="0"/>
          </a:p>
          <a:p>
            <a:pPr indent="-228600">
              <a:buFont typeface="Arial" panose="020B0604020202020204" pitchFamily="34" charset="0"/>
              <a:buChar char="•"/>
            </a:pPr>
            <a:endParaRPr lang="en-US" sz="2400" b="1" dirty="0"/>
          </a:p>
          <a:p>
            <a:pPr indent="-228600">
              <a:buFont typeface="Arial" panose="020B0604020202020204" pitchFamily="34" charset="0"/>
              <a:buChar char="•"/>
            </a:pPr>
            <a:endParaRPr lang="en-US" sz="2400" dirty="0"/>
          </a:p>
        </p:txBody>
      </p:sp>
      <p:sp>
        <p:nvSpPr>
          <p:cNvPr id="11" name="Freeform: Shape 1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2C98BA4-A931-4828-B2C8-CA46DF696BE0}"/>
              </a:ext>
            </a:extLst>
          </p:cNvPr>
          <p:cNvPicPr>
            <a:picLocks noChangeAspect="1"/>
          </p:cNvPicPr>
          <p:nvPr/>
        </p:nvPicPr>
        <p:blipFill rotWithShape="1">
          <a:blip r:embed="rId2"/>
          <a:srcRect l="5467" r="15990" b="-1"/>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3" name="Freeform: Shape 1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descr="http://www.newrochelletalk.com/files/City%20of%20New%20Rochelle%20and%20Master%20Developer%20RXR%20Realty%20Break%20Ground%20on%20New%20Project%2C%20Top%20Out%20Another.jpg">
            <a:extLst>
              <a:ext uri="{FF2B5EF4-FFF2-40B4-BE49-F238E27FC236}">
                <a16:creationId xmlns:a16="http://schemas.microsoft.com/office/drawing/2014/main" id="{09CBE586-47DB-4F93-9276-0480ECAA50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91" b="-2"/>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285041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BA74-1239-4DCB-8870-7E00F00E5F91}"/>
              </a:ext>
            </a:extLst>
          </p:cNvPr>
          <p:cNvSpPr>
            <a:spLocks noGrp="1"/>
          </p:cNvSpPr>
          <p:nvPr>
            <p:ph type="title"/>
          </p:nvPr>
        </p:nvSpPr>
        <p:spPr>
          <a:xfrm>
            <a:off x="407204" y="657735"/>
            <a:ext cx="4249006" cy="1325563"/>
          </a:xfrm>
        </p:spPr>
        <p:txBody>
          <a:bodyPr vert="horz" lIns="91440" tIns="45720" rIns="91440" bIns="45720" rtlCol="0" anchor="ctr">
            <a:normAutofit/>
          </a:bodyPr>
          <a:lstStyle/>
          <a:p>
            <a:r>
              <a:rPr lang="en-US" sz="4400" b="1" kern="1200" dirty="0">
                <a:solidFill>
                  <a:schemeClr val="tx1"/>
                </a:solidFill>
                <a:latin typeface="+mj-lt"/>
                <a:ea typeface="+mj-ea"/>
                <a:cs typeface="+mj-cs"/>
              </a:rPr>
              <a:t>New Rochelle, NY</a:t>
            </a:r>
          </a:p>
        </p:txBody>
      </p:sp>
      <p:sp>
        <p:nvSpPr>
          <p:cNvPr id="11" name="Freeform: Shape 1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C98BA4-A931-4828-B2C8-CA46DF696BE0}"/>
              </a:ext>
            </a:extLst>
          </p:cNvPr>
          <p:cNvPicPr>
            <a:picLocks noChangeAspect="1"/>
          </p:cNvPicPr>
          <p:nvPr/>
        </p:nvPicPr>
        <p:blipFill rotWithShape="1">
          <a:blip r:embed="rId2"/>
          <a:srcRect l="5467" r="15990" b="-1"/>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3" name="Freeform: Shape 1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http://www.newrochelletalk.com/files/City%20of%20New%20Rochelle%20and%20Master%20Developer%20RXR%20Realty%20Break%20Ground%20on%20New%20Project%2C%20Top%20Out%20Another.jpg">
            <a:extLst>
              <a:ext uri="{FF2B5EF4-FFF2-40B4-BE49-F238E27FC236}">
                <a16:creationId xmlns:a16="http://schemas.microsoft.com/office/drawing/2014/main" id="{09CBE586-47DB-4F93-9276-0480ECAA50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91" b="-2"/>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Text Placeholder 3">
            <a:extLst>
              <a:ext uri="{FF2B5EF4-FFF2-40B4-BE49-F238E27FC236}">
                <a16:creationId xmlns:a16="http://schemas.microsoft.com/office/drawing/2014/main" id="{7D894C46-26A8-45AD-BC24-0F15E5F8BE0B}"/>
              </a:ext>
            </a:extLst>
          </p:cNvPr>
          <p:cNvSpPr txBox="1">
            <a:spLocks/>
          </p:cNvSpPr>
          <p:nvPr/>
        </p:nvSpPr>
        <p:spPr>
          <a:xfrm>
            <a:off x="933607" y="2032461"/>
            <a:ext cx="3932237" cy="3957241"/>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latin typeface="proxima-nova"/>
            </a:endParaRPr>
          </a:p>
          <a:p>
            <a:r>
              <a:rPr lang="en-US" sz="3100" b="1" dirty="0">
                <a:latin typeface="proxima-nova"/>
              </a:rPr>
              <a:t>Key Roles:</a:t>
            </a:r>
          </a:p>
          <a:p>
            <a:endParaRPr lang="en-US" sz="2400" b="1" dirty="0">
              <a:latin typeface="proxima-nova"/>
            </a:endParaRPr>
          </a:p>
          <a:p>
            <a:pPr marL="171450" indent="-171450">
              <a:buFont typeface="Arial" panose="020B0604020202020204" pitchFamily="34" charset="0"/>
              <a:buChar char="•"/>
            </a:pPr>
            <a:r>
              <a:rPr lang="en-US" sz="2900" dirty="0"/>
              <a:t>Business Development</a:t>
            </a:r>
          </a:p>
          <a:p>
            <a:pPr marL="171450" indent="-171450">
              <a:buFont typeface="Arial" panose="020B0604020202020204" pitchFamily="34" charset="0"/>
              <a:buChar char="•"/>
            </a:pPr>
            <a:r>
              <a:rPr lang="en-US" sz="2900" dirty="0"/>
              <a:t>Municipal Affairs</a:t>
            </a:r>
          </a:p>
          <a:p>
            <a:pPr marL="171450" indent="-171450">
              <a:buFont typeface="Arial" panose="020B0604020202020204" pitchFamily="34" charset="0"/>
              <a:buChar char="•"/>
            </a:pPr>
            <a:r>
              <a:rPr lang="en-US" sz="2900" dirty="0"/>
              <a:t>PR / Spokesperson</a:t>
            </a:r>
          </a:p>
          <a:p>
            <a:pPr marL="171450" indent="-171450">
              <a:buFont typeface="Arial" panose="020B0604020202020204" pitchFamily="34" charset="0"/>
              <a:buChar char="•"/>
            </a:pPr>
            <a:r>
              <a:rPr lang="en-US" sz="2900" dirty="0"/>
              <a:t>Public Engagement CSPM</a:t>
            </a:r>
          </a:p>
          <a:p>
            <a:pPr marL="171450" indent="-171450">
              <a:buFont typeface="Arial" panose="020B0604020202020204" pitchFamily="34" charset="0"/>
              <a:buChar char="•"/>
            </a:pPr>
            <a:r>
              <a:rPr lang="en-US" sz="2900" dirty="0"/>
              <a:t>Planning/Urban Design (Support Role)</a:t>
            </a:r>
          </a:p>
          <a:p>
            <a:endParaRPr lang="en-US" dirty="0">
              <a:latin typeface="proxima-nova"/>
            </a:endParaRPr>
          </a:p>
          <a:p>
            <a:r>
              <a:rPr lang="en-US" sz="2400" b="1" dirty="0">
                <a:latin typeface="proxima-nova"/>
              </a:rPr>
              <a:t>Project Awards:</a:t>
            </a:r>
          </a:p>
          <a:p>
            <a:r>
              <a:rPr lang="en-US" sz="2400" b="1" dirty="0">
                <a:latin typeface="proxima-nova"/>
              </a:rPr>
              <a:t>William H. Whyte Award, APA</a:t>
            </a:r>
          </a:p>
          <a:p>
            <a:endParaRPr lang="en-US" dirty="0"/>
          </a:p>
        </p:txBody>
      </p:sp>
    </p:spTree>
    <p:extLst>
      <p:ext uri="{BB962C8B-B14F-4D97-AF65-F5344CB8AC3E}">
        <p14:creationId xmlns:p14="http://schemas.microsoft.com/office/powerpoint/2010/main" val="319620404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C816-ADA9-431F-BF72-1E9626E5F24C}"/>
              </a:ext>
            </a:extLst>
          </p:cNvPr>
          <p:cNvSpPr>
            <a:spLocks noGrp="1"/>
          </p:cNvSpPr>
          <p:nvPr>
            <p:ph type="title"/>
          </p:nvPr>
        </p:nvSpPr>
        <p:spPr>
          <a:xfrm>
            <a:off x="6940295" y="619540"/>
            <a:ext cx="4668257"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Glen Isle Partners</a:t>
            </a: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(Now </a:t>
            </a:r>
            <a:r>
              <a:rPr lang="en-US" sz="4400" kern="1200" dirty="0" err="1">
                <a:solidFill>
                  <a:schemeClr val="tx1"/>
                </a:solidFill>
                <a:latin typeface="+mj-lt"/>
                <a:ea typeface="+mj-ea"/>
                <a:cs typeface="+mj-cs"/>
              </a:rPr>
              <a:t>Garvies</a:t>
            </a:r>
            <a:r>
              <a:rPr lang="en-US" sz="4400" kern="1200" dirty="0">
                <a:solidFill>
                  <a:schemeClr val="tx1"/>
                </a:solidFill>
                <a:latin typeface="+mj-lt"/>
                <a:ea typeface="+mj-ea"/>
                <a:cs typeface="+mj-cs"/>
              </a:rPr>
              <a:t> Point)</a:t>
            </a:r>
          </a:p>
        </p:txBody>
      </p:sp>
      <p:sp>
        <p:nvSpPr>
          <p:cNvPr id="71" name="Freeform: Shape 70">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Map&#10;&#10;Description automatically generated">
            <a:extLst>
              <a:ext uri="{FF2B5EF4-FFF2-40B4-BE49-F238E27FC236}">
                <a16:creationId xmlns:a16="http://schemas.microsoft.com/office/drawing/2014/main" id="{AE76CA91-CEAA-42A6-998C-B856D355144E}"/>
              </a:ext>
            </a:extLst>
          </p:cNvPr>
          <p:cNvPicPr>
            <a:picLocks noChangeAspect="1"/>
          </p:cNvPicPr>
          <p:nvPr/>
        </p:nvPicPr>
        <p:blipFill rotWithShape="1">
          <a:blip r:embed="rId2">
            <a:extLst>
              <a:ext uri="{28A0092B-C50C-407E-A947-70E740481C1C}">
                <a14:useLocalDpi xmlns:a14="http://schemas.microsoft.com/office/drawing/2010/main" val="0"/>
              </a:ext>
            </a:extLst>
          </a:blip>
          <a:srcRect l="22012" r="15236" b="-2"/>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Placeholder 5" descr="A picture containing sky, outdoor, water, nature&#10;&#10;Description automatically generated">
            <a:extLst>
              <a:ext uri="{FF2B5EF4-FFF2-40B4-BE49-F238E27FC236}">
                <a16:creationId xmlns:a16="http://schemas.microsoft.com/office/drawing/2014/main" id="{185F52D3-2B78-4AAF-A493-C6CB804770B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7656" r="16374"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8" name="Picture 7" descr="A body of water with boats and buildings along it&#10;&#10;Description automatically generated with low confidence">
            <a:extLst>
              <a:ext uri="{FF2B5EF4-FFF2-40B4-BE49-F238E27FC236}">
                <a16:creationId xmlns:a16="http://schemas.microsoft.com/office/drawing/2014/main" id="{FB10E3F1-916B-41B5-A8D8-AD712C971D82}"/>
              </a:ext>
            </a:extLst>
          </p:cNvPr>
          <p:cNvPicPr>
            <a:picLocks noChangeAspect="1"/>
          </p:cNvPicPr>
          <p:nvPr/>
        </p:nvPicPr>
        <p:blipFill rotWithShape="1">
          <a:blip r:embed="rId4">
            <a:extLst>
              <a:ext uri="{28A0092B-C50C-407E-A947-70E740481C1C}">
                <a14:useLocalDpi xmlns:a14="http://schemas.microsoft.com/office/drawing/2010/main" val="0"/>
              </a:ext>
            </a:extLst>
          </a:blip>
          <a:srcRect l="8542" r="2920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Text Placeholder 3">
            <a:extLst>
              <a:ext uri="{FF2B5EF4-FFF2-40B4-BE49-F238E27FC236}">
                <a16:creationId xmlns:a16="http://schemas.microsoft.com/office/drawing/2014/main" id="{484546E1-9D76-42B2-819A-B3D1E833CD84}"/>
              </a:ext>
            </a:extLst>
          </p:cNvPr>
          <p:cNvSpPr>
            <a:spLocks noGrp="1"/>
          </p:cNvSpPr>
          <p:nvPr>
            <p:ph type="body" sz="half" idx="2"/>
          </p:nvPr>
        </p:nvSpPr>
        <p:spPr>
          <a:xfrm>
            <a:off x="6940296" y="2871982"/>
            <a:ext cx="4668256" cy="3181684"/>
          </a:xfrm>
        </p:spPr>
        <p:txBody>
          <a:bodyPr vert="horz" lIns="91440" tIns="45720" rIns="91440" bIns="45720" rtlCol="0" anchor="t">
            <a:normAutofit/>
          </a:bodyPr>
          <a:lstStyle/>
          <a:p>
            <a:pPr indent="-228600">
              <a:buFont typeface="Arial" panose="020B0604020202020204" pitchFamily="34" charset="0"/>
              <a:buChar char="•"/>
            </a:pPr>
            <a:r>
              <a:rPr lang="en-US" dirty="0"/>
              <a:t>Superfund Showcase Site (EPA)</a:t>
            </a:r>
          </a:p>
          <a:p>
            <a:pPr indent="-228600">
              <a:buFont typeface="Arial" panose="020B0604020202020204" pitchFamily="34" charset="0"/>
              <a:buChar char="•"/>
            </a:pPr>
            <a:r>
              <a:rPr lang="en-US" dirty="0"/>
              <a:t>$120mm+ In Remediation</a:t>
            </a:r>
          </a:p>
          <a:p>
            <a:pPr indent="-228600">
              <a:buFont typeface="Arial" panose="020B0604020202020204" pitchFamily="34" charset="0"/>
              <a:buChar char="•"/>
            </a:pPr>
            <a:r>
              <a:rPr lang="en-US" dirty="0"/>
              <a:t>Led Public Engagement and Public Affairs</a:t>
            </a:r>
          </a:p>
          <a:p>
            <a:pPr indent="-228600">
              <a:buFont typeface="Arial" panose="020B0604020202020204" pitchFamily="34" charset="0"/>
              <a:buChar char="•"/>
            </a:pPr>
            <a:r>
              <a:rPr lang="en-US" dirty="0"/>
              <a:t>Successful Rezoning, Led to Sale/JV</a:t>
            </a:r>
          </a:p>
        </p:txBody>
      </p:sp>
    </p:spTree>
    <p:extLst>
      <p:ext uri="{BB962C8B-B14F-4D97-AF65-F5344CB8AC3E}">
        <p14:creationId xmlns:p14="http://schemas.microsoft.com/office/powerpoint/2010/main" val="43388720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A tall building in a city&#10;&#10;Description automatically generated with medium confidence">
            <a:extLst>
              <a:ext uri="{FF2B5EF4-FFF2-40B4-BE49-F238E27FC236}">
                <a16:creationId xmlns:a16="http://schemas.microsoft.com/office/drawing/2014/main" id="{95A31937-B213-4AB0-BBD5-191F539AFC5E}"/>
              </a:ext>
            </a:extLst>
          </p:cNvPr>
          <p:cNvPicPr>
            <a:picLocks noChangeAspect="1"/>
          </p:cNvPicPr>
          <p:nvPr/>
        </p:nvPicPr>
        <p:blipFill rotWithShape="1">
          <a:blip r:embed="rId2">
            <a:extLst>
              <a:ext uri="{28A0092B-C50C-407E-A947-70E740481C1C}">
                <a14:useLocalDpi xmlns:a14="http://schemas.microsoft.com/office/drawing/2010/main" val="0"/>
              </a:ext>
            </a:extLst>
          </a:blip>
          <a:srcRect l="8395" r="12391" b="2"/>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9" name="Freeform: Shape 1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3FC2100-F980-4ECE-8F64-144BA57A55A0}"/>
              </a:ext>
            </a:extLst>
          </p:cNvPr>
          <p:cNvSpPr>
            <a:spLocks noGrp="1"/>
          </p:cNvSpPr>
          <p:nvPr>
            <p:ph type="title"/>
          </p:nvPr>
        </p:nvSpPr>
        <p:spPr>
          <a:xfrm>
            <a:off x="6910647" y="657309"/>
            <a:ext cx="4819952" cy="1325563"/>
          </a:xfrm>
        </p:spPr>
        <p:txBody>
          <a:bodyPr vert="horz" lIns="91440" tIns="45720" rIns="91440" bIns="45720" rtlCol="0" anchor="ctr">
            <a:normAutofit/>
          </a:bodyPr>
          <a:lstStyle/>
          <a:p>
            <a:r>
              <a:rPr lang="en-US" sz="4400" b="1" dirty="0"/>
              <a:t>Economic Benefits </a:t>
            </a:r>
          </a:p>
        </p:txBody>
      </p:sp>
      <p:sp>
        <p:nvSpPr>
          <p:cNvPr id="4" name="Text Placeholder 3">
            <a:extLst>
              <a:ext uri="{FF2B5EF4-FFF2-40B4-BE49-F238E27FC236}">
                <a16:creationId xmlns:a16="http://schemas.microsoft.com/office/drawing/2014/main" id="{798D4589-4C2D-4532-B934-FAE14CF4B651}"/>
              </a:ext>
            </a:extLst>
          </p:cNvPr>
          <p:cNvSpPr>
            <a:spLocks noGrp="1"/>
          </p:cNvSpPr>
          <p:nvPr>
            <p:ph type="body" sz="half" idx="2"/>
          </p:nvPr>
        </p:nvSpPr>
        <p:spPr>
          <a:xfrm>
            <a:off x="6910647" y="2288172"/>
            <a:ext cx="5025790" cy="3181684"/>
          </a:xfrm>
        </p:spPr>
        <p:txBody>
          <a:bodyPr vert="horz" lIns="91440" tIns="45720" rIns="91440" bIns="45720" rtlCol="0" anchor="t">
            <a:noAutofit/>
          </a:bodyPr>
          <a:lstStyle/>
          <a:p>
            <a:pPr indent="-228600">
              <a:buFont typeface="Arial" panose="020B0604020202020204" pitchFamily="34" charset="0"/>
              <a:buChar char="•"/>
            </a:pPr>
            <a:r>
              <a:rPr lang="en-US" dirty="0"/>
              <a:t>1,200+ high paying jobs</a:t>
            </a:r>
          </a:p>
          <a:p>
            <a:pPr indent="-228600">
              <a:buFont typeface="Arial" panose="020B0604020202020204" pitchFamily="34" charset="0"/>
              <a:buChar char="•"/>
            </a:pPr>
            <a:r>
              <a:rPr lang="en-US" dirty="0"/>
              <a:t>Millions in new tax revenues</a:t>
            </a:r>
          </a:p>
          <a:p>
            <a:pPr indent="-228600">
              <a:buFont typeface="Arial" panose="020B0604020202020204" pitchFamily="34" charset="0"/>
              <a:buChar char="•"/>
            </a:pPr>
            <a:r>
              <a:rPr lang="en-US" dirty="0"/>
              <a:t>Additional spending $$</a:t>
            </a:r>
          </a:p>
          <a:p>
            <a:pPr indent="-228600">
              <a:buFont typeface="Arial" panose="020B0604020202020204" pitchFamily="34" charset="0"/>
              <a:buChar char="•"/>
            </a:pPr>
            <a:r>
              <a:rPr lang="en-US" dirty="0"/>
              <a:t>Enhanced tourism</a:t>
            </a:r>
          </a:p>
        </p:txBody>
      </p:sp>
    </p:spTree>
    <p:extLst>
      <p:ext uri="{BB962C8B-B14F-4D97-AF65-F5344CB8AC3E}">
        <p14:creationId xmlns:p14="http://schemas.microsoft.com/office/powerpoint/2010/main" val="235018439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image10.jpeg">
            <a:extLst>
              <a:ext uri="{FF2B5EF4-FFF2-40B4-BE49-F238E27FC236}">
                <a16:creationId xmlns:a16="http://schemas.microsoft.com/office/drawing/2014/main" id="{3FF7CE62-02D1-49D2-9B56-D90FADC6AB22}"/>
              </a:ext>
            </a:extLst>
          </p:cNvPr>
          <p:cNvPicPr>
            <a:picLocks noGrp="1" noChangeAspect="1"/>
          </p:cNvPicPr>
          <p:nvPr>
            <p:ph type="pic" idx="1"/>
          </p:nvPr>
        </p:nvPicPr>
        <p:blipFill rotWithShape="1">
          <a:blip r:embed="rId2" cstate="print"/>
          <a:srcRect t="12491" r="-1" b="12490"/>
          <a:stretch/>
        </p:blipFill>
        <p:spPr>
          <a:xfrm>
            <a:off x="20" y="10"/>
            <a:ext cx="12188932"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6225B0B-7AA6-41C0-A14A-8C280A6583F8}"/>
              </a:ext>
            </a:extLst>
          </p:cNvPr>
          <p:cNvSpPr>
            <a:spLocks noGrp="1"/>
          </p:cNvSpPr>
          <p:nvPr>
            <p:ph type="title"/>
          </p:nvPr>
        </p:nvSpPr>
        <p:spPr>
          <a:xfrm>
            <a:off x="618062" y="4185749"/>
            <a:ext cx="9265771" cy="622836"/>
          </a:xfrm>
        </p:spPr>
        <p:txBody>
          <a:bodyPr vert="horz" lIns="91440" tIns="45720" rIns="91440" bIns="45720" rtlCol="0" anchor="ctr">
            <a:normAutofit/>
          </a:bodyPr>
          <a:lstStyle/>
          <a:p>
            <a:r>
              <a:rPr lang="en-US" sz="2400" dirty="0"/>
              <a:t>It’s all about community: Public Engagement</a:t>
            </a:r>
          </a:p>
        </p:txBody>
      </p:sp>
      <p:sp>
        <p:nvSpPr>
          <p:cNvPr id="4" name="Text Placeholder 3">
            <a:extLst>
              <a:ext uri="{FF2B5EF4-FFF2-40B4-BE49-F238E27FC236}">
                <a16:creationId xmlns:a16="http://schemas.microsoft.com/office/drawing/2014/main" id="{678FE0F4-681C-48A4-825F-39E90957E719}"/>
              </a:ext>
            </a:extLst>
          </p:cNvPr>
          <p:cNvSpPr>
            <a:spLocks noGrp="1"/>
          </p:cNvSpPr>
          <p:nvPr>
            <p:ph type="body" sz="half" idx="2"/>
          </p:nvPr>
        </p:nvSpPr>
        <p:spPr>
          <a:xfrm>
            <a:off x="618063" y="4856921"/>
            <a:ext cx="4973845" cy="1249240"/>
          </a:xfrm>
        </p:spPr>
        <p:txBody>
          <a:bodyPr vert="horz" lIns="91440" tIns="45720" rIns="91440" bIns="45720" rtlCol="0">
            <a:noAutofit/>
          </a:bodyPr>
          <a:lstStyle/>
          <a:p>
            <a:pPr marL="342900" indent="-228600">
              <a:buFont typeface="Arial" panose="020B0604020202020204" pitchFamily="34" charset="0"/>
              <a:buChar char="•"/>
            </a:pPr>
            <a:r>
              <a:rPr lang="en-US" sz="2400" dirty="0"/>
              <a:t>Co-creator of Crowdsourced Placemaking program</a:t>
            </a:r>
          </a:p>
          <a:p>
            <a:pPr marL="342900" indent="-228600">
              <a:buFont typeface="Arial" panose="020B0604020202020204" pitchFamily="34" charset="0"/>
              <a:buChar char="•"/>
            </a:pPr>
            <a:r>
              <a:rPr lang="en-US" sz="2400" dirty="0"/>
              <a:t>National recognition and Press</a:t>
            </a:r>
          </a:p>
        </p:txBody>
      </p:sp>
      <p:sp>
        <p:nvSpPr>
          <p:cNvPr id="6" name="Text Placeholder 3">
            <a:extLst>
              <a:ext uri="{FF2B5EF4-FFF2-40B4-BE49-F238E27FC236}">
                <a16:creationId xmlns:a16="http://schemas.microsoft.com/office/drawing/2014/main" id="{8941F407-2348-4826-A4DF-2174429BC442}"/>
              </a:ext>
            </a:extLst>
          </p:cNvPr>
          <p:cNvSpPr txBox="1">
            <a:spLocks/>
          </p:cNvSpPr>
          <p:nvPr/>
        </p:nvSpPr>
        <p:spPr>
          <a:xfrm>
            <a:off x="6784401" y="4808585"/>
            <a:ext cx="4973845" cy="12492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228600">
              <a:buFont typeface="Arial" panose="020B0604020202020204" pitchFamily="34" charset="0"/>
              <a:buChar char="•"/>
            </a:pPr>
            <a:r>
              <a:rPr lang="en-US" sz="2400" dirty="0"/>
              <a:t>Bottom up, community driven</a:t>
            </a:r>
          </a:p>
          <a:p>
            <a:pPr marL="342900" indent="-228600">
              <a:buFont typeface="Arial" panose="020B0604020202020204" pitchFamily="34" charset="0"/>
              <a:buChar char="•"/>
            </a:pPr>
            <a:r>
              <a:rPr lang="en-US" sz="2400" dirty="0"/>
              <a:t>Yields greater ROI</a:t>
            </a:r>
          </a:p>
          <a:p>
            <a:pPr marL="342900" indent="-228600">
              <a:buFont typeface="Arial" panose="020B0604020202020204" pitchFamily="34" charset="0"/>
              <a:buChar char="•"/>
            </a:pPr>
            <a:r>
              <a:rPr lang="en-US" sz="2400" dirty="0"/>
              <a:t>Reduces development timeline</a:t>
            </a:r>
          </a:p>
        </p:txBody>
      </p:sp>
    </p:spTree>
    <p:extLst>
      <p:ext uri="{BB962C8B-B14F-4D97-AF65-F5344CB8AC3E}">
        <p14:creationId xmlns:p14="http://schemas.microsoft.com/office/powerpoint/2010/main" val="36648295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6005-D168-4F44-AA88-21A8E35CF00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114" r="19645"/>
          <a:stretch/>
        </p:blipFill>
        <p:spPr>
          <a:xfrm>
            <a:off x="-4" y="-6"/>
            <a:ext cx="12192000" cy="6855958"/>
          </a:xfrm>
          <a:prstGeom prst="rect">
            <a:avLst/>
          </a:prstGeom>
        </p:spPr>
      </p:pic>
      <p:sp>
        <p:nvSpPr>
          <p:cNvPr id="2" name="Title 1">
            <a:extLst>
              <a:ext uri="{FF2B5EF4-FFF2-40B4-BE49-F238E27FC236}">
                <a16:creationId xmlns:a16="http://schemas.microsoft.com/office/drawing/2014/main" id="{57FB2A00-BBC3-4723-9A5F-46AF2FEAB8C8}"/>
              </a:ext>
            </a:extLst>
          </p:cNvPr>
          <p:cNvSpPr>
            <a:spLocks noGrp="1"/>
          </p:cNvSpPr>
          <p:nvPr>
            <p:ph type="title"/>
          </p:nvPr>
        </p:nvSpPr>
        <p:spPr>
          <a:xfrm>
            <a:off x="702624" y="450425"/>
            <a:ext cx="5734174"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Additional Projects</a:t>
            </a:r>
          </a:p>
        </p:txBody>
      </p:sp>
      <p:sp>
        <p:nvSpPr>
          <p:cNvPr id="4" name="Text Placeholder 3">
            <a:extLst>
              <a:ext uri="{FF2B5EF4-FFF2-40B4-BE49-F238E27FC236}">
                <a16:creationId xmlns:a16="http://schemas.microsoft.com/office/drawing/2014/main" id="{296B478E-BD91-4751-A828-14A10E91D0A5}"/>
              </a:ext>
            </a:extLst>
          </p:cNvPr>
          <p:cNvSpPr>
            <a:spLocks noGrp="1"/>
          </p:cNvSpPr>
          <p:nvPr>
            <p:ph type="body" sz="half" idx="2"/>
          </p:nvPr>
        </p:nvSpPr>
        <p:spPr>
          <a:xfrm>
            <a:off x="350787" y="1663322"/>
            <a:ext cx="5655211" cy="4385786"/>
          </a:xfrm>
          <a:solidFill>
            <a:schemeClr val="bg1">
              <a:alpha val="50000"/>
            </a:schemeClr>
          </a:solidFill>
        </p:spPr>
        <p:txBody>
          <a:bodyPr vert="horz" lIns="91440" tIns="45720" rIns="91440" bIns="45720" rtlCol="0" anchor="t">
            <a:noAutofit/>
          </a:bodyPr>
          <a:lstStyle/>
          <a:p>
            <a:pPr indent="-228600">
              <a:buFont typeface="Arial" panose="020B0604020202020204" pitchFamily="34" charset="0"/>
              <a:buChar char="•"/>
            </a:pPr>
            <a:r>
              <a:rPr lang="en-US" dirty="0"/>
              <a:t>Hempstead</a:t>
            </a:r>
          </a:p>
          <a:p>
            <a:pPr lvl="1" indent="-228600">
              <a:buFont typeface="Arial" panose="020B0604020202020204" pitchFamily="34" charset="0"/>
              <a:buChar char="•"/>
            </a:pPr>
            <a:r>
              <a:rPr lang="en-US" sz="2000" dirty="0"/>
              <a:t>Successful Public Engagement for rezoning of entire downtown</a:t>
            </a:r>
          </a:p>
          <a:p>
            <a:pPr lvl="1" indent="-228600">
              <a:buFont typeface="Arial" panose="020B0604020202020204" pitchFamily="34" charset="0"/>
              <a:buChar char="•"/>
            </a:pPr>
            <a:r>
              <a:rPr lang="en-US" sz="2000" dirty="0"/>
              <a:t>Implementation of Form-Based Code</a:t>
            </a:r>
          </a:p>
          <a:p>
            <a:pPr lvl="1" indent="-228600">
              <a:buFont typeface="Arial" panose="020B0604020202020204" pitchFamily="34" charset="0"/>
              <a:buChar char="•"/>
            </a:pPr>
            <a:r>
              <a:rPr lang="en-US" sz="2000" dirty="0"/>
              <a:t>Development potential $1.5B+</a:t>
            </a:r>
          </a:p>
          <a:p>
            <a:pPr lvl="1" indent="-228600">
              <a:buFont typeface="Arial" panose="020B0604020202020204" pitchFamily="34" charset="0"/>
              <a:buChar char="•"/>
            </a:pPr>
            <a:r>
              <a:rPr lang="en-US" sz="2000" dirty="0"/>
              <a:t>Press coverage in NY Times &amp; Wall Street Journal</a:t>
            </a:r>
          </a:p>
          <a:p>
            <a:pPr lvl="1" indent="-228600">
              <a:buFont typeface="Arial" panose="020B0604020202020204" pitchFamily="34" charset="0"/>
              <a:buChar char="•"/>
            </a:pPr>
            <a:endParaRPr lang="en-US" sz="2000" dirty="0"/>
          </a:p>
          <a:p>
            <a:pPr indent="-228600">
              <a:buFont typeface="Arial" panose="020B0604020202020204" pitchFamily="34" charset="0"/>
              <a:buChar char="•"/>
            </a:pPr>
            <a:r>
              <a:rPr lang="en-US" dirty="0"/>
              <a:t>Huntington Station</a:t>
            </a:r>
          </a:p>
          <a:p>
            <a:pPr lvl="1" indent="-228600">
              <a:buFont typeface="Arial" panose="020B0604020202020204" pitchFamily="34" charset="0"/>
              <a:buChar char="•"/>
            </a:pPr>
            <a:r>
              <a:rPr lang="en-US" sz="2000" dirty="0"/>
              <a:t>Successful Public Engagement for rezoning of TOD</a:t>
            </a:r>
          </a:p>
          <a:p>
            <a:pPr lvl="1" indent="-228600">
              <a:buFont typeface="Arial" panose="020B0604020202020204" pitchFamily="34" charset="0"/>
              <a:buChar char="•"/>
            </a:pPr>
            <a:r>
              <a:rPr lang="en-US" sz="2000" dirty="0"/>
              <a:t>Implementation of Form-Based Code</a:t>
            </a:r>
          </a:p>
          <a:p>
            <a:pPr lvl="1" indent="-228600">
              <a:buFont typeface="Arial" panose="020B0604020202020204" pitchFamily="34" charset="0"/>
              <a:buChar char="•"/>
            </a:pPr>
            <a:r>
              <a:rPr lang="en-US" sz="2000" dirty="0"/>
              <a:t>Initial phases complete, additional underway</a:t>
            </a:r>
          </a:p>
          <a:p>
            <a:pPr marL="228600" lvl="1" indent="-228600">
              <a:buFont typeface="Arial" panose="020B0604020202020204" pitchFamily="34" charset="0"/>
              <a:buChar char="•"/>
            </a:pPr>
            <a:endParaRPr lang="en-US" sz="2000" dirty="0"/>
          </a:p>
        </p:txBody>
      </p:sp>
      <p:sp>
        <p:nvSpPr>
          <p:cNvPr id="33" name="Oval 1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217" y="267240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13.jpeg">
            <a:extLst>
              <a:ext uri="{FF2B5EF4-FFF2-40B4-BE49-F238E27FC236}">
                <a16:creationId xmlns:a16="http://schemas.microsoft.com/office/drawing/2014/main" id="{423E7957-7C7A-4DBE-A0BD-BD5955B90232}"/>
              </a:ext>
            </a:extLst>
          </p:cNvPr>
          <p:cNvPicPr/>
          <p:nvPr/>
        </p:nvPicPr>
        <p:blipFill rotWithShape="1">
          <a:blip r:embed="rId3" cstate="print"/>
          <a:srcRect l="48230" r="24770"/>
          <a:stretch/>
        </p:blipFill>
        <p:spPr>
          <a:xfrm>
            <a:off x="5925809" y="2837001"/>
            <a:ext cx="2743200" cy="274320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a:extLst>
              <a:ext uri="{FF2B5EF4-FFF2-40B4-BE49-F238E27FC236}">
                <a16:creationId xmlns:a16="http://schemas.microsoft.com/office/drawing/2014/main" id="{428EDF22-8AE5-4EA0-A606-33369874BC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32" r="10429"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35" name="Freeform: Shape 18">
            <a:extLst>
              <a:ext uri="{FF2B5EF4-FFF2-40B4-BE49-F238E27FC236}">
                <a16:creationId xmlns:a16="http://schemas.microsoft.com/office/drawing/2014/main" id="{4BFC77B5-F38E-4A7D-80BD-C3A10B717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4334" y="4032250"/>
            <a:ext cx="3227666" cy="2825750"/>
          </a:xfrm>
          <a:custGeom>
            <a:avLst/>
            <a:gdLst>
              <a:gd name="connsiteX0" fmla="*/ 1888600 w 3227666"/>
              <a:gd name="connsiteY0" fmla="*/ 0 h 2825750"/>
              <a:gd name="connsiteX1" fmla="*/ 3224042 w 3227666"/>
              <a:gd name="connsiteY1" fmla="*/ 553158 h 2825750"/>
              <a:gd name="connsiteX2" fmla="*/ 3227666 w 3227666"/>
              <a:gd name="connsiteY2" fmla="*/ 557146 h 2825750"/>
              <a:gd name="connsiteX3" fmla="*/ 3227666 w 3227666"/>
              <a:gd name="connsiteY3" fmla="*/ 2825750 h 2825750"/>
              <a:gd name="connsiteX4" fmla="*/ 250380 w 3227666"/>
              <a:gd name="connsiteY4" fmla="*/ 2825750 h 2825750"/>
              <a:gd name="connsiteX5" fmla="*/ 227944 w 3227666"/>
              <a:gd name="connsiteY5" fmla="*/ 2788819 h 2825750"/>
              <a:gd name="connsiteX6" fmla="*/ 0 w 3227666"/>
              <a:gd name="connsiteY6" fmla="*/ 1888600 h 2825750"/>
              <a:gd name="connsiteX7" fmla="*/ 1888600 w 3227666"/>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7666" h="2825750">
                <a:moveTo>
                  <a:pt x="1888600" y="0"/>
                </a:moveTo>
                <a:cubicBezTo>
                  <a:pt x="2410123" y="0"/>
                  <a:pt x="2882273" y="211389"/>
                  <a:pt x="3224042" y="553158"/>
                </a:cubicBezTo>
                <a:lnTo>
                  <a:pt x="3227666" y="557146"/>
                </a:lnTo>
                <a:lnTo>
                  <a:pt x="3227666"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96BDF22-0048-460B-A4AF-BA79A84216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10" r="3558" b="-4"/>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374399333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1930A2-9155-4384-8DE1-EC3DBA1140C7}"/>
              </a:ext>
            </a:extLst>
          </p:cNvPr>
          <p:cNvSpPr>
            <a:spLocks noGrp="1"/>
          </p:cNvSpPr>
          <p:nvPr>
            <p:ph type="ctrTitle"/>
          </p:nvPr>
        </p:nvSpPr>
        <p:spPr>
          <a:xfrm>
            <a:off x="7261412" y="2077104"/>
            <a:ext cx="4724400" cy="2387600"/>
          </a:xfrm>
        </p:spPr>
        <p:txBody>
          <a:bodyPr>
            <a:normAutofit fontScale="90000"/>
          </a:bodyPr>
          <a:lstStyle/>
          <a:p>
            <a:r>
              <a:rPr lang="en-US" sz="4400" b="1" dirty="0">
                <a:solidFill>
                  <a:srgbClr val="950028"/>
                </a:solidFill>
              </a:rPr>
              <a:t>THE CAMPUS AT </a:t>
            </a:r>
            <a:br>
              <a:rPr lang="en-US" sz="4400" b="1" dirty="0">
                <a:solidFill>
                  <a:srgbClr val="950028"/>
                </a:solidFill>
              </a:rPr>
            </a:br>
            <a:r>
              <a:rPr lang="en-US" sz="4400" b="1" dirty="0">
                <a:solidFill>
                  <a:srgbClr val="950028"/>
                </a:solidFill>
              </a:rPr>
              <a:t>CADE CREEK</a:t>
            </a:r>
            <a:br>
              <a:rPr lang="en-US" b="1" dirty="0">
                <a:solidFill>
                  <a:srgbClr val="950028"/>
                </a:solidFill>
              </a:rPr>
            </a:br>
            <a:br>
              <a:rPr lang="en-US" sz="3300" b="1" dirty="0">
                <a:solidFill>
                  <a:srgbClr val="950028"/>
                </a:solidFill>
              </a:rPr>
            </a:br>
            <a:r>
              <a:rPr lang="en-US" sz="3300" b="1" dirty="0"/>
              <a:t>A Mixed-Use Urban Village </a:t>
            </a:r>
            <a:br>
              <a:rPr lang="en-US" sz="3300" b="1" dirty="0"/>
            </a:br>
            <a:r>
              <a:rPr lang="en-US" sz="3300" b="1" dirty="0"/>
              <a:t>Roanoke, Texas</a:t>
            </a:r>
            <a:endParaRPr lang="en-US" sz="3300" dirty="0"/>
          </a:p>
        </p:txBody>
      </p:sp>
      <p:pic>
        <p:nvPicPr>
          <p:cNvPr id="3" name="Picture 2" descr="A close up of a building&#10;&#10;Description automatically generated">
            <a:extLst>
              <a:ext uri="{FF2B5EF4-FFF2-40B4-BE49-F238E27FC236}">
                <a16:creationId xmlns:a16="http://schemas.microsoft.com/office/drawing/2014/main" id="{82274036-98E6-43CB-8180-606E68DB5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388" y="0"/>
            <a:ext cx="4720204" cy="6858000"/>
          </a:xfrm>
          <a:prstGeom prst="rect">
            <a:avLst/>
          </a:prstGeom>
        </p:spPr>
      </p:pic>
    </p:spTree>
    <p:extLst>
      <p:ext uri="{BB962C8B-B14F-4D97-AF65-F5344CB8AC3E}">
        <p14:creationId xmlns:p14="http://schemas.microsoft.com/office/powerpoint/2010/main" val="1311752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1B645B84A4BA4DAE757DC01048E088" ma:contentTypeVersion="2" ma:contentTypeDescription="Create a new document." ma:contentTypeScope="" ma:versionID="318d3998f6fffa37363e7c260ee37a80">
  <xsd:schema xmlns:xsd="http://www.w3.org/2001/XMLSchema" xmlns:xs="http://www.w3.org/2001/XMLSchema" xmlns:p="http://schemas.microsoft.com/office/2006/metadata/properties" xmlns:ns3="e68a9d0a-6f0c-4080-ba66-1fc8743ecb44" targetNamespace="http://schemas.microsoft.com/office/2006/metadata/properties" ma:root="true" ma:fieldsID="a564304a1a59af52ebc7d8620d5024e2" ns3:_="">
    <xsd:import namespace="e68a9d0a-6f0c-4080-ba66-1fc8743ecb4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a9d0a-6f0c-4080-ba66-1fc8743ecb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C52BA7-EF3C-48D8-9641-FC2E0BDB9BC9}">
  <ds:schemaRefs>
    <ds:schemaRef ds:uri="http://schemas.microsoft.com/sharepoint/v3/contenttype/forms"/>
  </ds:schemaRefs>
</ds:datastoreItem>
</file>

<file path=customXml/itemProps2.xml><?xml version="1.0" encoding="utf-8"?>
<ds:datastoreItem xmlns:ds="http://schemas.openxmlformats.org/officeDocument/2006/customXml" ds:itemID="{481D0F4E-35AE-490D-9985-49B47C2D2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8a9d0a-6f0c-4080-ba66-1fc8743ecb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BBF710-0484-41F3-98E5-B5564F3DD090}">
  <ds:schemaRefs>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http://schemas.microsoft.com/office/infopath/2007/PartnerControls"/>
    <ds:schemaRef ds:uri="e68a9d0a-6f0c-4080-ba66-1fc8743ecb44"/>
  </ds:schemaRefs>
</ds:datastoreItem>
</file>

<file path=docProps/app.xml><?xml version="1.0" encoding="utf-8"?>
<Properties xmlns="http://schemas.openxmlformats.org/officeDocument/2006/extended-properties" xmlns:vt="http://schemas.openxmlformats.org/officeDocument/2006/docPropsVTypes">
  <TotalTime>2064</TotalTime>
  <Words>690</Words>
  <Application>Microsoft Office PowerPoint</Application>
  <PresentationFormat>Widescreen</PresentationFormat>
  <Paragraphs>135</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proxima-nova</vt:lpstr>
      <vt:lpstr>Wingdings</vt:lpstr>
      <vt:lpstr>Office Theme</vt:lpstr>
      <vt:lpstr>  Mixed-Use and Transit Oriented Development and Advisory  Triple Bottom Line Mission</vt:lpstr>
      <vt:lpstr>PowerPoint Presentation</vt:lpstr>
      <vt:lpstr>New Rochelle, NY</vt:lpstr>
      <vt:lpstr>New Rochelle, NY</vt:lpstr>
      <vt:lpstr>Glen Isle Partners (Now Garvies Point)</vt:lpstr>
      <vt:lpstr>Economic Benefits </vt:lpstr>
      <vt:lpstr>It’s all about community: Public Engagement</vt:lpstr>
      <vt:lpstr>Additional Projects</vt:lpstr>
      <vt:lpstr>THE CAMPUS AT  CADE CREEK  A Mixed-Use Urban Village  Roanoke, Texas</vt:lpstr>
      <vt:lpstr>Existing Site Conditions</vt:lpstr>
      <vt:lpstr>THE CAMPUS AT  CADE CREEK  A Mixed-Use Urban Village </vt:lpstr>
      <vt:lpstr>PowerPoint Presentation</vt:lpstr>
      <vt:lpstr>Potential Program &amp; Mix</vt:lpstr>
      <vt:lpstr>Phased Master Developer Approach</vt:lpstr>
      <vt:lpstr>Activation Strategies</vt:lpstr>
      <vt:lpstr>Activation Strategies</vt:lpstr>
      <vt:lpstr>Economic Benefits </vt:lpstr>
      <vt:lpstr>Durham-Chapel Hill, NC TOD and Planning </vt:lpstr>
      <vt:lpstr>San Bernardino River Walk Conceptual Vision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CADE CREEK  MIXED-USE  COMMERCIAL DEVELOPMENT</dc:title>
  <dc:creator>Brandon Palanker</dc:creator>
  <cp:lastModifiedBy>Brandon Palanker</cp:lastModifiedBy>
  <cp:revision>28</cp:revision>
  <dcterms:created xsi:type="dcterms:W3CDTF">2019-08-20T16:21:46Z</dcterms:created>
  <dcterms:modified xsi:type="dcterms:W3CDTF">2022-09-14T20:57:43Z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0x0101002A1B645B84A4BA4DAE757DC01048E088</vt:lpwstr>
  </property>
</Properties>
</file>